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8"/>
  </p:handoutMasterIdLst>
  <p:sldIdLst>
    <p:sldId id="335" r:id="rId3"/>
    <p:sldId id="260" r:id="rId4"/>
    <p:sldId id="336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17" r:id="rId14"/>
    <p:sldId id="318" r:id="rId16"/>
    <p:sldId id="350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7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40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6.emf"/><Relationship Id="rId4" Type="http://schemas.openxmlformats.org/officeDocument/2006/relationships/image" Target="../media/image45.emf"/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B87DAF9-A30E-46CE-BF0B-C1B2290A8B49}" type="slidenum">
              <a:rPr lang="en-US" altLang="zh-CN"/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50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7.e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1.emf"/><Relationship Id="rId1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5.e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3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2.e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7.e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6.emf"/><Relationship Id="rId1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8.wmf"/><Relationship Id="rId1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1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73.png"/><Relationship Id="rId33" Type="http://schemas.openxmlformats.org/officeDocument/2006/relationships/tags" Target="../tags/tag78.xml"/><Relationship Id="rId32" Type="http://schemas.openxmlformats.org/officeDocument/2006/relationships/tags" Target="../tags/tag77.xml"/><Relationship Id="rId31" Type="http://schemas.openxmlformats.org/officeDocument/2006/relationships/image" Target="../media/image72.png"/><Relationship Id="rId30" Type="http://schemas.openxmlformats.org/officeDocument/2006/relationships/tags" Target="../tags/tag76.xml"/><Relationship Id="rId3" Type="http://schemas.openxmlformats.org/officeDocument/2006/relationships/tags" Target="../tags/tag55.xml"/><Relationship Id="rId29" Type="http://schemas.openxmlformats.org/officeDocument/2006/relationships/tags" Target="../tags/tag75.xml"/><Relationship Id="rId28" Type="http://schemas.openxmlformats.org/officeDocument/2006/relationships/image" Target="../media/image71.png"/><Relationship Id="rId27" Type="http://schemas.openxmlformats.org/officeDocument/2006/relationships/tags" Target="../tags/tag74.xml"/><Relationship Id="rId26" Type="http://schemas.openxmlformats.org/officeDocument/2006/relationships/tags" Target="../tags/tag73.xml"/><Relationship Id="rId25" Type="http://schemas.openxmlformats.org/officeDocument/2006/relationships/image" Target="../media/image70.png"/><Relationship Id="rId24" Type="http://schemas.openxmlformats.org/officeDocument/2006/relationships/tags" Target="../tags/tag72.xml"/><Relationship Id="rId23" Type="http://schemas.openxmlformats.org/officeDocument/2006/relationships/tags" Target="../tags/tag71.xml"/><Relationship Id="rId22" Type="http://schemas.openxmlformats.org/officeDocument/2006/relationships/image" Target="../media/image69.png"/><Relationship Id="rId21" Type="http://schemas.openxmlformats.org/officeDocument/2006/relationships/tags" Target="../tags/tag70.xml"/><Relationship Id="rId20" Type="http://schemas.openxmlformats.org/officeDocument/2006/relationships/tags" Target="../tags/tag69.xml"/><Relationship Id="rId2" Type="http://schemas.openxmlformats.org/officeDocument/2006/relationships/image" Target="../media/image65.jpeg"/><Relationship Id="rId19" Type="http://schemas.openxmlformats.org/officeDocument/2006/relationships/tags" Target="../tags/tag68.xml"/><Relationship Id="rId18" Type="http://schemas.openxmlformats.org/officeDocument/2006/relationships/image" Target="../media/image68.png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image" Target="../media/image67.png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image" Target="../media/image66.png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8.e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0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6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3.e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0.e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.emf"/><Relationship Id="rId1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1.e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8.e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3.e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2.e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7.e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4.emf"/><Relationship Id="rId17" Type="http://schemas.openxmlformats.org/officeDocument/2006/relationships/vmlDrawing" Target="../drawings/vmlDrawing8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41.png"/><Relationship Id="rId14" Type="http://schemas.openxmlformats.org/officeDocument/2006/relationships/image" Target="../media/image40.e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9.e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5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e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6.emf"/><Relationship Id="rId1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793125" y="1965993"/>
            <a:ext cx="7416800" cy="1230313"/>
          </a:xfrm>
          <a:prstGeom prst="roundRect">
            <a:avLst/>
          </a:prstGeom>
          <a:solidFill>
            <a:schemeClr val="bg1"/>
          </a:solidFill>
          <a:ln>
            <a:solidFill>
              <a:srgbClr val="0099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41296" y="1256905"/>
            <a:ext cx="399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C00000"/>
                </a:solidFill>
                <a:latin typeface="宋体" panose="02010600030101010101" pitchFamily="2" charset="-122"/>
              </a:rPr>
              <a:t>应用举例：男孩女孩</a:t>
            </a:r>
            <a:endParaRPr lang="zh-CN" altLang="en-US" sz="32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005850" y="1809979"/>
            <a:ext cx="6991350" cy="120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设某家庭有两个小孩，并且已知至少有一个男孩，问另外一个为女孩的概率为多少？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431402" y="3377901"/>
            <a:ext cx="11255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分析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776582" y="3306565"/>
            <a:ext cx="5449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</a:rPr>
              <a:t>一般而言，有两个小孩时共有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宋体" panose="02010600030101010101" pitchFamily="2" charset="-122"/>
              </a:rPr>
              <a:t>种情况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505819" y="3838276"/>
            <a:ext cx="6434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</a:rPr>
              <a:t>（男，男）（男，女）（女，男）（女，女）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089150" y="4251428"/>
            <a:ext cx="7607300" cy="1206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由题意可知，不可能出现（女，女），故知可能为（男，男）（男，女）（女，男）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525873" y="5528863"/>
            <a:ext cx="56530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因此另外一个为女孩的概率为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2/3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793970" y="597696"/>
          <a:ext cx="79914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ocument" r:id="rId1" imgW="5054600" imgH="647700" progId="Word.Document.8">
                  <p:embed/>
                </p:oleObj>
              </mc:Choice>
              <mc:Fallback>
                <p:oleObj name="Document" r:id="rId1" imgW="5054600" imgH="6477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970" y="597696"/>
                        <a:ext cx="799147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01819" y="896938"/>
          <a:ext cx="11190287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Document" r:id="rId1" imgW="5400675" imgH="929640" progId="Word.Document.8">
                  <p:embed/>
                </p:oleObj>
              </mc:Choice>
              <mc:Fallback>
                <p:oleObj name="Document" r:id="rId1" imgW="5400675" imgH="929640" progId="Word.Document.8">
                  <p:embed/>
                  <p:pic>
                    <p:nvPicPr>
                      <p:cNvPr id="0" name="图片 9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819" y="896938"/>
                        <a:ext cx="11190287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01819" y="2608403"/>
          <a:ext cx="8637008" cy="1063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Document" r:id="rId3" imgW="3919855" imgH="484505" progId="Word.Document.8">
                  <p:embed/>
                </p:oleObj>
              </mc:Choice>
              <mc:Fallback>
                <p:oleObj name="Document" r:id="rId3" imgW="3919855" imgH="484505" progId="Word.Document.8">
                  <p:embed/>
                  <p:pic>
                    <p:nvPicPr>
                      <p:cNvPr id="0" name="图片 9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819" y="2608403"/>
                        <a:ext cx="8637008" cy="1063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101819" y="3543675"/>
          <a:ext cx="2540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Document" r:id="rId5" imgW="1229995" imgH="301625" progId="Word.Document.8">
                  <p:embed/>
                </p:oleObj>
              </mc:Choice>
              <mc:Fallback>
                <p:oleObj name="Document" r:id="rId5" imgW="1229995" imgH="301625" progId="Word.Document.8">
                  <p:embed/>
                  <p:pic>
                    <p:nvPicPr>
                      <p:cNvPr id="0" name="图片 9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819" y="3543675"/>
                        <a:ext cx="25400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084607" y="3505574"/>
          <a:ext cx="5719763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Document" r:id="rId7" imgW="2769235" imgH="389890" progId="Word.Document.8">
                  <p:embed/>
                </p:oleObj>
              </mc:Choice>
              <mc:Fallback>
                <p:oleObj name="Document" r:id="rId7" imgW="2769235" imgH="389890" progId="Word.Document.8">
                  <p:embed/>
                  <p:pic>
                    <p:nvPicPr>
                      <p:cNvPr id="0" name="图片 9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607" y="3505574"/>
                        <a:ext cx="5719763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084606" y="4037388"/>
          <a:ext cx="4999038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Document" r:id="rId9" imgW="2428240" imgH="614680" progId="Word.Document.8">
                  <p:embed/>
                </p:oleObj>
              </mc:Choice>
              <mc:Fallback>
                <p:oleObj name="Document" r:id="rId9" imgW="2428240" imgH="614680" progId="Word.Document.8">
                  <p:embed/>
                  <p:pic>
                    <p:nvPicPr>
                      <p:cNvPr id="0" name="图片 9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606" y="4037388"/>
                        <a:ext cx="4999038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12763" y="942975"/>
          <a:ext cx="180498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7" name="Document" r:id="rId1" imgW="877570" imgH="523240" progId="Word.Document.8">
                  <p:embed/>
                </p:oleObj>
              </mc:Choice>
              <mc:Fallback>
                <p:oleObj name="Document" r:id="rId1" imgW="877570" imgH="523240" progId="Word.Document.8">
                  <p:embed/>
                  <p:pic>
                    <p:nvPicPr>
                      <p:cNvPr id="0" name="图片 10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942975"/>
                        <a:ext cx="180498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46206" y="3533215"/>
          <a:ext cx="10977563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8" name="Document" r:id="rId3" imgW="5223510" imgH="1005840" progId="Word.Document.8">
                  <p:embed/>
                </p:oleObj>
              </mc:Choice>
              <mc:Fallback>
                <p:oleObj name="Document" r:id="rId3" imgW="5223510" imgH="1005840" progId="Word.Document.8">
                  <p:embed/>
                  <p:pic>
                    <p:nvPicPr>
                      <p:cNvPr id="0" name="图片 10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06" y="3533215"/>
                        <a:ext cx="10977563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57294" y="1753628"/>
          <a:ext cx="40735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Document" r:id="rId5" imgW="1871345" imgH="360680" progId="Word.Document.8">
                  <p:embed/>
                </p:oleObj>
              </mc:Choice>
              <mc:Fallback>
                <p:oleObj name="Document" r:id="rId5" imgW="1871345" imgH="360680" progId="Word.Document.8">
                  <p:embed/>
                  <p:pic>
                    <p:nvPicPr>
                      <p:cNvPr id="0" name="图片 10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94" y="1753628"/>
                        <a:ext cx="407352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248679" y="1759184"/>
          <a:ext cx="8251107" cy="957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0" name="Document" r:id="rId7" imgW="3782695" imgH="440690" progId="Word.Document.8">
                  <p:embed/>
                </p:oleObj>
              </mc:Choice>
              <mc:Fallback>
                <p:oleObj name="Document" r:id="rId7" imgW="3782695" imgH="440690" progId="Word.Document.8">
                  <p:embed/>
                  <p:pic>
                    <p:nvPicPr>
                      <p:cNvPr id="0" name="图片 10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679" y="1759184"/>
                        <a:ext cx="8251107" cy="957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46849" y="2531503"/>
          <a:ext cx="9233531" cy="119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1" name="Document" r:id="rId9" imgW="4198620" imgH="544195" progId="Word.Document.8">
                  <p:embed/>
                </p:oleObj>
              </mc:Choice>
              <mc:Fallback>
                <p:oleObj name="Document" r:id="rId9" imgW="4198620" imgH="544195" progId="Word.Document.8">
                  <p:embed/>
                  <p:pic>
                    <p:nvPicPr>
                      <p:cNvPr id="0" name="图片 10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49" y="2531503"/>
                        <a:ext cx="9233531" cy="119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732150" y="936719"/>
          <a:ext cx="99710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Document" r:id="rId11" imgW="4829175" imgH="520065" progId="Word.Document.8">
                  <p:embed/>
                </p:oleObj>
              </mc:Choice>
              <mc:Fallback>
                <p:oleObj name="Document" r:id="rId11" imgW="4829175" imgH="520065" progId="Word.Document.8">
                  <p:embed/>
                  <p:pic>
                    <p:nvPicPr>
                      <p:cNvPr id="0" name="图片 10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150" y="936719"/>
                        <a:ext cx="997108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368550" y="873125"/>
          <a:ext cx="835258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" imgW="7556500" imgH="2628900" progId="Equation.3">
                  <p:embed/>
                </p:oleObj>
              </mc:Choice>
              <mc:Fallback>
                <p:oleObj name="Equation" r:id="rId1" imgW="7556500" imgH="2628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873125"/>
                        <a:ext cx="835258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116139" y="3717926"/>
            <a:ext cx="13160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2998788" y="3805238"/>
          <a:ext cx="676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3" imgW="6769100" imgH="457200" progId="Equation.3">
                  <p:embed/>
                </p:oleObj>
              </mc:Choice>
              <mc:Fallback>
                <p:oleObj name="Equation" r:id="rId3" imgW="67691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3805238"/>
                        <a:ext cx="676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3000375" y="4471988"/>
          <a:ext cx="610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5" imgW="6108700" imgH="469900" progId="Equation.3">
                  <p:embed/>
                </p:oleObj>
              </mc:Choice>
              <mc:Fallback>
                <p:oleObj name="Equation" r:id="rId5" imgW="61087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471988"/>
                        <a:ext cx="610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2362200" y="800101"/>
            <a:ext cx="1212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kumimoji="1"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1026"/>
          <p:cNvGraphicFramePr>
            <a:graphicFrameLocks noChangeAspect="1"/>
          </p:cNvGraphicFramePr>
          <p:nvPr/>
        </p:nvGraphicFramePr>
        <p:xfrm>
          <a:off x="2438400" y="914400"/>
          <a:ext cx="250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" imgW="2501900" imgH="393700" progId="Equation.3">
                  <p:embed/>
                </p:oleObj>
              </mc:Choice>
              <mc:Fallback>
                <p:oleObj name="Equation" r:id="rId1" imgW="2501900" imgH="3937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14400"/>
                        <a:ext cx="250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1027"/>
          <p:cNvGraphicFramePr>
            <a:graphicFrameLocks noChangeAspect="1"/>
          </p:cNvGraphicFramePr>
          <p:nvPr/>
        </p:nvGraphicFramePr>
        <p:xfrm>
          <a:off x="2063750" y="1628775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3" imgW="2044700" imgH="469900" progId="Equation.3">
                  <p:embed/>
                </p:oleObj>
              </mc:Choice>
              <mc:Fallback>
                <p:oleObj name="Equation" r:id="rId3" imgW="2044700" imgH="4699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628775"/>
                        <a:ext cx="204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1028"/>
          <p:cNvGraphicFramePr>
            <a:graphicFrameLocks noChangeAspect="1"/>
          </p:cNvGraphicFramePr>
          <p:nvPr/>
        </p:nvGraphicFramePr>
        <p:xfrm>
          <a:off x="4151313" y="1628775"/>
          <a:ext cx="614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5" imgW="6146800" imgH="520700" progId="Equation.3">
                  <p:embed/>
                </p:oleObj>
              </mc:Choice>
              <mc:Fallback>
                <p:oleObj name="Equation" r:id="rId5" imgW="6146800" imgH="5207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3" y="1628775"/>
                        <a:ext cx="614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029"/>
          <p:cNvGraphicFramePr>
            <a:graphicFrameLocks noChangeAspect="1"/>
          </p:cNvGraphicFramePr>
          <p:nvPr/>
        </p:nvGraphicFramePr>
        <p:xfrm>
          <a:off x="4154488" y="2349500"/>
          <a:ext cx="566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7" imgW="5664200" imgH="838200" progId="Equation.3">
                  <p:embed/>
                </p:oleObj>
              </mc:Choice>
              <mc:Fallback>
                <p:oleObj name="Equation" r:id="rId7" imgW="5664200" imgH="838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88" y="2349500"/>
                        <a:ext cx="5664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1031"/>
          <p:cNvSpPr>
            <a:spLocks noChangeArrowheads="1"/>
          </p:cNvSpPr>
          <p:nvPr/>
        </p:nvSpPr>
        <p:spPr bwMode="auto">
          <a:xfrm>
            <a:off x="2290763" y="3716338"/>
            <a:ext cx="8126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此模型被波利亚用来作为描述传染病的数学模型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400" b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2063750" y="4432300"/>
            <a:ext cx="81359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>
                <a:latin typeface="Times New Roman" panose="02020603050405020304" pitchFamily="18" charset="0"/>
              </a:rPr>
              <a:t>当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</a:t>
            </a:r>
            <a:r>
              <a:rPr kumimoji="1" lang="en-US" altLang="zh-CN" sz="2800">
                <a:latin typeface="Times New Roman" panose="02020603050405020304" pitchFamily="18" charset="0"/>
              </a:rPr>
              <a:t> &gt; 0 </a:t>
            </a:r>
            <a:r>
              <a:rPr kumimoji="1" lang="zh-CN" altLang="en-US" sz="2800">
                <a:latin typeface="Times New Roman" panose="02020603050405020304" pitchFamily="18" charset="0"/>
              </a:rPr>
              <a:t>时，由于每次取出球后会增加下一次也取到同色球的概率</a:t>
            </a:r>
            <a:r>
              <a:rPr kumimoji="1" lang="en-US" altLang="zh-CN" sz="2800">
                <a:latin typeface="Times New Roman" panose="02020603050405020304" pitchFamily="18" charset="0"/>
              </a:rPr>
              <a:t>.   </a:t>
            </a:r>
            <a:r>
              <a:rPr kumimoji="1" lang="zh-CN" altLang="en-US" sz="2800">
                <a:latin typeface="Times New Roman" panose="02020603050405020304" pitchFamily="18" charset="0"/>
              </a:rPr>
              <a:t>这是一个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传染病模型</a:t>
            </a:r>
            <a:r>
              <a:rPr kumimoji="1" lang="en-US" altLang="zh-CN" sz="2800">
                <a:latin typeface="Times New Roman" panose="02020603050405020304" pitchFamily="18" charset="0"/>
              </a:rPr>
              <a:t>.   </a:t>
            </a:r>
            <a:r>
              <a:rPr kumimoji="1" lang="zh-CN" altLang="en-US" sz="2800">
                <a:latin typeface="Times New Roman" panose="02020603050405020304" pitchFamily="18" charset="0"/>
              </a:rPr>
              <a:t>每次发现一个传染病患者，都会增加再传染的概率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/>
      <p:bldP spid="7988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烽火戏诸侯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42480" y="3034030"/>
            <a:ext cx="3986530" cy="3263900"/>
          </a:xfrm>
          <a:prstGeom prst="rect">
            <a:avLst/>
          </a:prstGeom>
        </p:spPr>
      </p:pic>
      <p:sp>
        <p:nvSpPr>
          <p:cNvPr id="14" name="圆角矩形 13"/>
          <p:cNvSpPr/>
          <p:nvPr>
            <p:custDataLst>
              <p:tags r:id="rId3"/>
            </p:custDataLst>
          </p:nvPr>
        </p:nvSpPr>
        <p:spPr>
          <a:xfrm>
            <a:off x="6121400" y="1254760"/>
            <a:ext cx="5498465" cy="5267325"/>
          </a:xfrm>
          <a:prstGeom prst="roundRect">
            <a:avLst>
              <a:gd name="adj" fmla="val 9751"/>
            </a:avLst>
          </a:prstGeom>
          <a:noFill/>
          <a:ln>
            <a:solidFill>
              <a:srgbClr val="49494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216650" y="1590675"/>
            <a:ext cx="5086985" cy="1200329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褒姒不好笑，幽王欲其笑万方，故不笑。幽王为烽燧大鼓，有寇至则举烽火。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" name="矩形: 圆角 15"/>
          <p:cNvSpPr/>
          <p:nvPr>
            <p:custDataLst>
              <p:tags r:id="rId5"/>
            </p:custDataLst>
          </p:nvPr>
        </p:nvSpPr>
        <p:spPr>
          <a:xfrm>
            <a:off x="7142480" y="1008380"/>
            <a:ext cx="3398520" cy="475615"/>
          </a:xfrm>
          <a:prstGeom prst="roundRect">
            <a:avLst>
              <a:gd name="adj" fmla="val 31934"/>
            </a:avLst>
          </a:prstGeom>
          <a:solidFill>
            <a:srgbClr val="C628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《烽火戏诸侯》</a:t>
            </a:r>
            <a:endParaRPr lang="zh-CN" altLang="en-US" sz="2400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6233581" y="2302917"/>
            <a:ext cx="5086985" cy="830997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诸侯悉至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，至而无寇，褒姒乃大笑。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6238439" y="2672249"/>
            <a:ext cx="5086985" cy="8299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  幽王说之，</a:t>
            </a:r>
            <a:r>
              <a:rPr lang="zh-CN" altLang="en-US" sz="24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数举烽火。其后不信，诸侯益不至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...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8" name="文本框 5"/>
          <p:cNvSpPr txBox="1"/>
          <p:nvPr>
            <p:custDataLst>
              <p:tags r:id="rId8"/>
            </p:custDataLst>
          </p:nvPr>
        </p:nvSpPr>
        <p:spPr>
          <a:xfrm>
            <a:off x="2006671" y="1873940"/>
            <a:ext cx="2070735" cy="508000"/>
          </a:xfrm>
          <a:prstGeom prst="rect">
            <a:avLst/>
          </a:prstGeom>
          <a:solidFill>
            <a:srgbClr val="FFC000"/>
          </a:solidFill>
        </p:spPr>
        <p:txBody>
          <a:bodyPr wrap="square" lIns="68580" tIns="34290" rIns="68580" bIns="34290" rtlCol="0">
            <a:noAutofit/>
          </a:bodyPr>
          <a:p>
            <a:pPr>
              <a:lnSpc>
                <a:spcPct val="12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圆角矩形 19"/>
          <p:cNvSpPr/>
          <p:nvPr>
            <p:custDataLst>
              <p:tags r:id="rId9"/>
            </p:custDataLst>
          </p:nvPr>
        </p:nvSpPr>
        <p:spPr>
          <a:xfrm>
            <a:off x="767080" y="1174115"/>
            <a:ext cx="938530" cy="48768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诸</a:t>
            </a:r>
            <a:r>
              <a:rPr lang="en-US" altLang="zh-CN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侯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806011" y="1124005"/>
                <a:ext cx="2471420" cy="51117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cs typeface="Cambria Math" panose="02040503050406030204" pitchFamily="18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: 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微软雅黑" panose="020B0503020204020204" charset="-122"/>
                    <a:sym typeface="+mn-ea"/>
                  </a:rPr>
                  <a:t>幽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王可信</a:t>
                </a: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21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1806011" y="1124005"/>
                <a:ext cx="2471420" cy="511175"/>
              </a:xfrm>
              <a:prstGeom prst="rect">
                <a:avLst/>
              </a:prstGeom>
              <a:blipFill rotWithShape="1">
                <a:blip r:embed="rId12"/>
                <a:stretch>
                  <a:fillRect l="-3" t="-11" r="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5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2091761" y="1877750"/>
                <a:ext cx="1899920" cy="495300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noAutofit/>
              </a:bodyPr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: 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幽王说谎</a:t>
                </a:r>
                <a:endParaRPr lang="zh-CN" altLang="en-US" sz="2400" dirty="0">
                  <a:solidFill>
                    <a:srgbClr val="002060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22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2091761" y="1877750"/>
                <a:ext cx="1899920" cy="495300"/>
              </a:xfrm>
              <a:prstGeom prst="rect">
                <a:avLst/>
              </a:prstGeom>
              <a:blipFill rotWithShape="1">
                <a:blip r:embed="rId15"/>
                <a:stretch>
                  <a:fillRect l="-4" t="-11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8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958286" y="2616890"/>
                <a:ext cx="1631950" cy="563245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 wrap="square" lIns="68580" tIns="34290" rIns="68580" bIns="34290" rtlCol="0">
                <a:noAutofit/>
              </a:bodyPr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/>
                          <a:ea typeface="宋体" panose="02010600030101010101" pitchFamily="2" charset="-122"/>
                          <a:sym typeface="+mn-ea"/>
                        </a:rPr>
                        <m:t>  </m:t>
                      </m:r>
                      <m:r>
                        <a:rPr lang="en-US" altLang="zh-CN" sz="2400" b="1" i="1" smtClean="0">
                          <a:solidFill>
                            <a:schemeClr val="bg1"/>
                          </a:solidFill>
                          <a:latin typeface="Cambria Math" panose="02040503050406030204"/>
                          <a:ea typeface="宋体" panose="02010600030101010101" pitchFamily="2" charset="-122"/>
                          <a:sym typeface="+mn-ea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r>
                            <a:rPr lang="en-US" altLang="zh-CN" sz="2400" b="1" i="1">
                              <a:solidFill>
                                <a:schemeClr val="bg1"/>
                              </a:solidFill>
                              <a:latin typeface="Cambria Math" panose="02040503050406030204"/>
                              <a:ea typeface="宋体" panose="02010600030101010101" pitchFamily="2" charset="-122"/>
                              <a:sym typeface="+mn-ea"/>
                            </a:rPr>
                            <m:t>𝑩</m:t>
                          </m:r>
                        </m:e>
                      </m:d>
                    </m:oMath>
                  </m:oMathPara>
                </a14:m>
                <a:endParaRPr lang="zh-CN" altLang="en-US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24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958286" y="2616890"/>
                <a:ext cx="1631950" cy="563245"/>
              </a:xfrm>
              <a:prstGeom prst="rect">
                <a:avLst/>
              </a:prstGeom>
              <a:blipFill rotWithShape="1">
                <a:blip r:embed="rId18"/>
                <a:stretch>
                  <a:fillRect l="-4" t="-10" r="4" b="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圆角矩形 15"/>
          <p:cNvSpPr/>
          <p:nvPr>
            <p:custDataLst>
              <p:tags r:id="rId19"/>
            </p:custDataLst>
          </p:nvPr>
        </p:nvSpPr>
        <p:spPr>
          <a:xfrm>
            <a:off x="766901" y="1895530"/>
            <a:ext cx="938530" cy="48768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</a:rPr>
              <a:t>幽 王</a:t>
            </a:r>
            <a:endParaRPr lang="zh-CN" altLang="en-US" sz="2400" b="1" dirty="0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5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3837224" y="1126862"/>
                <a:ext cx="2597785" cy="511175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>
                <a:spAutoFit/>
              </a:bodyPr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微软雅黑" panose="020B0503020204020204" charset="-122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charset="-122"/>
                        <a:sym typeface="+mn-ea"/>
                      </a:rPr>
                      <m:t>: </m:t>
                    </m:r>
                  </m:oMath>
                </a14:m>
                <a:r>
                  <a:rPr lang="zh-CN" altLang="en-US" sz="2400">
                    <a:latin typeface="Cambria Math" panose="02040503050406030204" pitchFamily="18" charset="0"/>
                    <a:ea typeface="微软雅黑" panose="020B0503020204020204" charset="-122"/>
                    <a:sym typeface="+mn-ea"/>
                  </a:rPr>
                  <a:t>幽</a:t>
                </a:r>
                <a:r>
                  <a:rPr lang="zh-CN" altLang="en-US" sz="2400" dirty="0">
                    <a:solidFill>
                      <a:srgbClr val="00206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王不可信</a:t>
                </a: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mc:Choice>
        <mc:Fallback>
          <p:sp>
            <p:nvSpPr>
              <p:cNvPr id="30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"/>
                </p:custDataLst>
              </p:nvPr>
            </p:nvSpPr>
            <p:spPr>
              <a:xfrm>
                <a:off x="3837224" y="1126862"/>
                <a:ext cx="2597785" cy="511175"/>
              </a:xfrm>
              <a:prstGeom prst="rect">
                <a:avLst/>
              </a:prstGeom>
              <a:blipFill rotWithShape="1">
                <a:blip r:embed="rId22"/>
                <a:stretch>
                  <a:fillRect l="-21" t="-73" r="21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: 圆角 18"/>
              <p:cNvSpPr/>
              <p:nvPr>
                <p:custDataLst>
                  <p:tags r:id="rId23"/>
                </p:custDataLst>
              </p:nvPr>
            </p:nvSpPr>
            <p:spPr>
              <a:xfrm>
                <a:off x="766901" y="3440539"/>
                <a:ext cx="2523988" cy="487681"/>
              </a:xfrm>
              <a:prstGeom prst="roundRect">
                <a:avLst>
                  <a:gd name="adj" fmla="val 31934"/>
                </a:avLst>
              </a:prstGeom>
              <a:solidFill>
                <a:srgbClr val="49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    </m:t>
                      </m:r>
                      <m:r>
                        <a:rPr lang="en-US" altLang="zh-CN" sz="2400" i="1" smtClean="0">
                          <a:latin typeface="Cambria Math" panose="02040503050406030204"/>
                          <a:ea typeface="微软雅黑" panose="020B050302020402020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4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</a:rPr>
                        <m:t>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 </m:t>
                      </m:r>
                    </m:oMath>
                  </m:oMathPara>
                </a14:m>
                <a:endParaRPr lang="zh-CN" altLang="en-US" sz="2400" b="1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mc:Choice>
        <mc:Fallback>
          <p:sp>
            <p:nvSpPr>
              <p:cNvPr id="3" name="矩形: 圆角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766901" y="3440539"/>
                <a:ext cx="2523988" cy="487681"/>
              </a:xfrm>
              <a:prstGeom prst="roundRect">
                <a:avLst>
                  <a:gd name="adj" fmla="val 31934"/>
                </a:avLst>
              </a:prstGeom>
              <a:blipFill rotWithShape="1">
                <a:blip r:embed="rId25"/>
                <a:stretch>
                  <a:fillRect l="-18" t="-22" r="13" b="23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: 圆角 18"/>
              <p:cNvSpPr/>
              <p:nvPr>
                <p:custDataLst>
                  <p:tags r:id="rId26"/>
                </p:custDataLst>
              </p:nvPr>
            </p:nvSpPr>
            <p:spPr>
              <a:xfrm>
                <a:off x="767074" y="4161954"/>
                <a:ext cx="2523815" cy="475615"/>
              </a:xfrm>
              <a:prstGeom prst="roundRect">
                <a:avLst>
                  <a:gd name="adj" fmla="val 31934"/>
                </a:avLst>
              </a:prstGeom>
              <a:solidFill>
                <a:srgbClr val="49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charset="-122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charset="-122"/>
                              <a:sym typeface="+mn-ea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05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  <a:sym typeface="+mn-ea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mc:Choice>
        <mc:Fallback>
          <p:sp>
            <p:nvSpPr>
              <p:cNvPr id="31" name="矩形: 圆角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7"/>
                </p:custDataLst>
              </p:nvPr>
            </p:nvSpPr>
            <p:spPr>
              <a:xfrm>
                <a:off x="767074" y="4161954"/>
                <a:ext cx="2523815" cy="475615"/>
              </a:xfrm>
              <a:prstGeom prst="roundRect">
                <a:avLst>
                  <a:gd name="adj" fmla="val 31934"/>
                </a:avLst>
              </a:prstGeom>
              <a:blipFill rotWithShape="1">
                <a:blip r:embed="rId28"/>
                <a:stretch>
                  <a:fillRect l="-25" t="-34" r="13" b="3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: 圆角 18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00998" y="3421672"/>
                <a:ext cx="2523988" cy="487681"/>
              </a:xfrm>
              <a:prstGeom prst="roundRect">
                <a:avLst>
                  <a:gd name="adj" fmla="val 31934"/>
                </a:avLst>
              </a:prstGeom>
              <a:solidFill>
                <a:srgbClr val="49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    </m:t>
                      </m:r>
                      <m:r>
                        <a:rPr lang="en-US" altLang="zh-CN" sz="2400" i="1" smtClean="0">
                          <a:latin typeface="Cambria Math" panose="02040503050406030204"/>
                          <a:ea typeface="微软雅黑" panose="020B0503020204020204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sz="24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</a:rPr>
                        <m:t>.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</a:rPr>
                        <m:t> </m:t>
                      </m:r>
                    </m:oMath>
                  </m:oMathPara>
                </a14:m>
                <a:endParaRPr lang="zh-CN" altLang="en-US" sz="2400" b="1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mc:Choice>
        <mc:Fallback>
          <p:sp>
            <p:nvSpPr>
              <p:cNvPr id="16" name="矩形: 圆角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0"/>
                </p:custDataLst>
              </p:nvPr>
            </p:nvSpPr>
            <p:spPr>
              <a:xfrm>
                <a:off x="3400998" y="3421672"/>
                <a:ext cx="2523988" cy="487681"/>
              </a:xfrm>
              <a:prstGeom prst="roundRect">
                <a:avLst>
                  <a:gd name="adj" fmla="val 31934"/>
                </a:avLst>
              </a:prstGeom>
              <a:blipFill rotWithShape="1">
                <a:blip r:embed="rId31"/>
                <a:stretch>
                  <a:fillRect l="-23" t="-60" r="17" b="6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: 圆角 18"/>
              <p:cNvSpPr/>
              <p:nvPr>
                <p:custDataLst>
                  <p:tags r:id="rId32"/>
                </p:custDataLst>
              </p:nvPr>
            </p:nvSpPr>
            <p:spPr>
              <a:xfrm>
                <a:off x="3400998" y="4156685"/>
                <a:ext cx="2523815" cy="475615"/>
              </a:xfrm>
              <a:prstGeom prst="roundRect">
                <a:avLst>
                  <a:gd name="adj" fmla="val 31934"/>
                </a:avLst>
              </a:prstGeom>
              <a:solidFill>
                <a:srgbClr val="4949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微软雅黑" panose="020B0503020204020204" charset="-122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/>
                              <a:ea typeface="微软雅黑" panose="020B0503020204020204" charset="-122"/>
                              <a:sym typeface="+mn-ea"/>
                            </a:rPr>
                            <m:t>𝐵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微软雅黑" panose="020B0503020204020204" charset="-122"/>
                                  <a:sym typeface="+mn-ea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/>
                          <a:ea typeface="微软雅黑" panose="020B0503020204020204" charset="-122"/>
                          <a:sym typeface="+mn-ea"/>
                        </a:rPr>
                        <m:t>5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微软雅黑" panose="020B0503020204020204" charset="-122"/>
                          <a:sym typeface="+mn-ea"/>
                        </a:rPr>
                        <m:t> </m:t>
                      </m:r>
                    </m:oMath>
                  </m:oMathPara>
                </a14:m>
                <a:endParaRPr lang="zh-CN" altLang="en-US" sz="2400" dirty="0"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mc:Choice>
        <mc:Fallback>
          <p:sp>
            <p:nvSpPr>
              <p:cNvPr id="25" name="矩形: 圆角 18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3"/>
                </p:custDataLst>
              </p:nvPr>
            </p:nvSpPr>
            <p:spPr>
              <a:xfrm>
                <a:off x="3400998" y="4156685"/>
                <a:ext cx="2523815" cy="475615"/>
              </a:xfrm>
              <a:prstGeom prst="roundRect">
                <a:avLst>
                  <a:gd name="adj" fmla="val 31934"/>
                </a:avLst>
              </a:prstGeom>
              <a:blipFill rotWithShape="1">
                <a:blip r:embed="rId34"/>
                <a:stretch>
                  <a:fillRect l="-23" t="-128" r="10" b="12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9" grpId="1"/>
      <p:bldP spid="9" grpId="2"/>
      <p:bldP spid="10" grpId="0" bldLvl="0" animBg="1"/>
      <p:bldP spid="17" grpId="0" build="p"/>
      <p:bldP spid="17" grpId="1"/>
      <p:bldP spid="18" grpId="0" build="p"/>
      <p:bldP spid="18" grpId="1"/>
      <p:bldP spid="8" grpId="0" bldLvl="0" animBg="1"/>
      <p:bldP spid="20" grpId="0" bldLvl="0" animBg="1"/>
      <p:bldP spid="21" grpId="0"/>
      <p:bldP spid="22" grpId="0"/>
      <p:bldP spid="24" grpId="1" bldLvl="0" animBg="1"/>
      <p:bldP spid="28" grpId="0" bldLvl="0" animBg="1"/>
      <p:bldP spid="30" grpId="0"/>
      <p:bldP spid="3" grpId="0" bldLvl="0" animBg="1"/>
      <p:bldP spid="31" grpId="0" bldLvl="0" animBg="1"/>
      <p:bldP spid="16" grpId="0" bldLvl="0" animBg="1"/>
      <p:bldP spid="2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02405" y="1000772"/>
          <a:ext cx="81438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Document" r:id="rId1" imgW="5575300" imgH="584200" progId="Word.Document.8">
                  <p:embed/>
                </p:oleObj>
              </mc:Choice>
              <mc:Fallback>
                <p:oleObj name="Document" r:id="rId1" imgW="5575300" imgH="584200" progId="Word.Document.8">
                  <p:embed/>
                  <p:pic>
                    <p:nvPicPr>
                      <p:cNvPr id="0" name="图片 1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405" y="1000772"/>
                        <a:ext cx="81438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45587" y="2808038"/>
          <a:ext cx="8627046" cy="116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Document" r:id="rId3" imgW="3843655" imgH="518160" progId="Word.Document.8">
                  <p:embed/>
                </p:oleObj>
              </mc:Choice>
              <mc:Fallback>
                <p:oleObj name="Document" r:id="rId3" imgW="3843655" imgH="518160" progId="Word.Document.8">
                  <p:embed/>
                  <p:pic>
                    <p:nvPicPr>
                      <p:cNvPr id="0" name="图片 1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587" y="2808038"/>
                        <a:ext cx="8627046" cy="1161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595313" y="1790700"/>
          <a:ext cx="11006137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Document" r:id="rId5" imgW="4883785" imgH="599440" progId="Word.Document.8">
                  <p:embed/>
                </p:oleObj>
              </mc:Choice>
              <mc:Fallback>
                <p:oleObj name="Document" r:id="rId5" imgW="4883785" imgH="599440" progId="Word.Document.8">
                  <p:embed/>
                  <p:pic>
                    <p:nvPicPr>
                      <p:cNvPr id="0" name="图片 1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790700"/>
                        <a:ext cx="11006137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245586" y="3310183"/>
          <a:ext cx="8539859" cy="130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Document" r:id="rId7" imgW="3865245" imgH="599440" progId="Word.Document.8">
                  <p:embed/>
                </p:oleObj>
              </mc:Choice>
              <mc:Fallback>
                <p:oleObj name="Document" r:id="rId7" imgW="3865245" imgH="599440" progId="Word.Document.8">
                  <p:embed/>
                  <p:pic>
                    <p:nvPicPr>
                      <p:cNvPr id="0" name="图片 1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586" y="3310183"/>
                        <a:ext cx="8539859" cy="1308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245586" y="4373094"/>
          <a:ext cx="8539859" cy="80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" name="Document" r:id="rId9" imgW="3850005" imgH="367030" progId="Word.Document.8">
                  <p:embed/>
                </p:oleObj>
              </mc:Choice>
              <mc:Fallback>
                <p:oleObj name="Document" r:id="rId9" imgW="3850005" imgH="367030" progId="Word.Document.8">
                  <p:embed/>
                  <p:pic>
                    <p:nvPicPr>
                      <p:cNvPr id="0" name="图片 1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586" y="4373094"/>
                        <a:ext cx="8539859" cy="804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595313" y="5022443"/>
          <a:ext cx="102123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Document" r:id="rId11" imgW="4740275" imgH="302895" progId="Word.Document.8">
                  <p:embed/>
                </p:oleObj>
              </mc:Choice>
              <mc:Fallback>
                <p:oleObj name="Document" r:id="rId11" imgW="4740275" imgH="302895" progId="Word.Document.8">
                  <p:embed/>
                  <p:pic>
                    <p:nvPicPr>
                      <p:cNvPr id="0" name="图片 1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5022443"/>
                        <a:ext cx="102123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1171016" y="5582531"/>
            <a:ext cx="4615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8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参见第三章条件密度</a:t>
            </a:r>
            <a:r>
              <a:rPr lang="zh-CN" altLang="en-US" sz="28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zh-CN" sz="2800" b="1" kern="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583274" y="4380607"/>
            <a:ext cx="2491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50000"/>
                  </a:schemeClr>
                </a:solidFill>
              </a:rPr>
              <a:t>（缩减样本空间）</a:t>
            </a:r>
            <a:endParaRPr lang="zh-CN" alt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761034" y="774100"/>
            <a:ext cx="554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482851" y="774100"/>
            <a:ext cx="6607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宋体" panose="02010600030101010101" pitchFamily="2" charset="-122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表示有一个男孩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宋体" panose="02010600030101010101" pitchFamily="2" charset="-122"/>
              </a:rPr>
              <a:t>表示另一个为女孩，则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489200" y="3457576"/>
            <a:ext cx="730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宋体" panose="02010600030101010101" pitchFamily="2" charset="-122"/>
              </a:rPr>
              <a:t>有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489201" y="4376739"/>
            <a:ext cx="601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宋体" panose="02010600030101010101" pitchFamily="2" charset="-122"/>
              </a:rPr>
              <a:t>故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graphicFrame>
        <p:nvGraphicFramePr>
          <p:cNvPr id="9" name="对象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394075" y="3357563"/>
          <a:ext cx="2070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" r:id="rId1" imgW="2070100" imgH="723900" progId="Equation.KSEE3">
                  <p:embed/>
                </p:oleObj>
              </mc:Choice>
              <mc:Fallback>
                <p:oleObj name="" r:id="rId1" imgW="2070100" imgH="723900" progId="Equation.KSEE3">
                  <p:embed/>
                  <p:pic>
                    <p:nvPicPr>
                      <p:cNvPr id="0" name="对象 8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3357563"/>
                        <a:ext cx="2070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859463" y="3357563"/>
          <a:ext cx="21193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" r:id="rId3" imgW="2120900" imgH="723900" progId="Equation.KSEE3">
                  <p:embed/>
                </p:oleObj>
              </mc:Choice>
              <mc:Fallback>
                <p:oleObj name="" r:id="rId3" imgW="2120900" imgH="723900" progId="Equation.KSEE3">
                  <p:embed/>
                  <p:pic>
                    <p:nvPicPr>
                      <p:cNvPr id="0" name="对象 9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3357563"/>
                        <a:ext cx="21193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279775" y="4244975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" r:id="rId5" imgW="3581400" imgH="787400" progId="Equation.KSEE3">
                  <p:embed/>
                </p:oleObj>
              </mc:Choice>
              <mc:Fallback>
                <p:oleObj name="" r:id="rId5" imgW="3581400" imgH="787400" progId="Equation.KSEE3">
                  <p:embed/>
                  <p:pic>
                    <p:nvPicPr>
                      <p:cNvPr id="0" name="对象 10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5" y="4244975"/>
                        <a:ext cx="358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 bwMode="auto">
          <a:xfrm>
            <a:off x="2909525" y="1441572"/>
            <a:ext cx="6626225" cy="522288"/>
            <a:chOff x="2740" y="1695"/>
            <a:chExt cx="10436" cy="823"/>
          </a:xfrm>
        </p:grpSpPr>
        <p:graphicFrame>
          <p:nvGraphicFramePr>
            <p:cNvPr id="55305" name="对象 11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740" y="1877"/>
            <a:ext cx="92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7" name="" r:id="rId7" imgW="584200" imgH="292100" progId="Equation.KSEE3">
                    <p:embed/>
                  </p:oleObj>
                </mc:Choice>
                <mc:Fallback>
                  <p:oleObj name="" r:id="rId7" imgW="584200" imgH="292100" progId="Equation.KSEE3">
                    <p:embed/>
                    <p:pic>
                      <p:nvPicPr>
                        <p:cNvPr id="0" name="对象 11">
                          <a:hlinkClick r:id="" action="ppaction://ole?verb=1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1877"/>
                          <a:ext cx="920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" name="文本框 12"/>
            <p:cNvSpPr txBox="1">
              <a:spLocks noChangeArrowheads="1"/>
            </p:cNvSpPr>
            <p:nvPr/>
          </p:nvSpPr>
          <p:spPr bwMode="auto">
            <a:xfrm>
              <a:off x="3561" y="1695"/>
              <a:ext cx="9615" cy="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{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（男男）（男女）（女男）（女女）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}</a:t>
              </a:r>
              <a:endPara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2924175" y="1949450"/>
            <a:ext cx="5481638" cy="522288"/>
            <a:chOff x="2771" y="1695"/>
            <a:chExt cx="10405" cy="821"/>
          </a:xfrm>
        </p:grpSpPr>
        <p:graphicFrame>
          <p:nvGraphicFramePr>
            <p:cNvPr id="55308" name="对象 15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771" y="1868"/>
            <a:ext cx="859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8" name="" r:id="rId9" imgW="545465" imgH="304800" progId="Equation.KSEE3">
                    <p:embed/>
                  </p:oleObj>
                </mc:Choice>
                <mc:Fallback>
                  <p:oleObj name="" r:id="rId9" imgW="545465" imgH="304800" progId="Equation.KSEE3">
                    <p:embed/>
                    <p:pic>
                      <p:nvPicPr>
                        <p:cNvPr id="0" name="对象 15">
                          <a:hlinkClick r:id="" action="ppaction://ole?verb=1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1868"/>
                          <a:ext cx="859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9" name="文本框 16"/>
            <p:cNvSpPr txBox="1">
              <a:spLocks noChangeArrowheads="1"/>
            </p:cNvSpPr>
            <p:nvPr/>
          </p:nvSpPr>
          <p:spPr bwMode="auto">
            <a:xfrm>
              <a:off x="3561" y="1695"/>
              <a:ext cx="9615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</a:rPr>
                <a:t>{</a:t>
              </a:r>
              <a:r>
                <a:rPr lang="zh-CN" altLang="en-US" sz="2400" b="1">
                  <a:latin typeface="宋体" panose="02010600030101010101" pitchFamily="2" charset="-122"/>
                </a:rPr>
                <a:t>（男男）（男女）（女男）</a:t>
              </a:r>
              <a:r>
                <a:rPr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</a:rPr>
                <a:t>}</a:t>
              </a:r>
              <a:endParaRPr lang="en-US" altLang="zh-CN" sz="2800" b="1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922588" y="2578100"/>
            <a:ext cx="4838700" cy="522288"/>
            <a:chOff x="2202" y="3722"/>
            <a:chExt cx="7621" cy="821"/>
          </a:xfrm>
        </p:grpSpPr>
        <p:sp>
          <p:nvSpPr>
            <p:cNvPr id="55311" name="文本框 17"/>
            <p:cNvSpPr txBox="1">
              <a:spLocks noChangeArrowheads="1"/>
            </p:cNvSpPr>
            <p:nvPr/>
          </p:nvSpPr>
          <p:spPr bwMode="auto">
            <a:xfrm>
              <a:off x="2861" y="3722"/>
              <a:ext cx="6962" cy="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</a:rPr>
                <a:t>{</a:t>
              </a:r>
              <a:r>
                <a:rPr lang="zh-CN" altLang="en-US" sz="2400" b="1">
                  <a:latin typeface="宋体" panose="02010600030101010101" pitchFamily="2" charset="-122"/>
                </a:rPr>
                <a:t>（男女）（女男）</a:t>
              </a:r>
              <a:r>
                <a:rPr lang="en-US" altLang="zh-CN" sz="2400" b="1">
                  <a:latin typeface="宋体" panose="02010600030101010101" pitchFamily="2" charset="-122"/>
                </a:rPr>
                <a:t>(</a:t>
              </a:r>
              <a:r>
                <a:rPr lang="zh-CN" altLang="en-US" sz="2400" b="1">
                  <a:latin typeface="宋体" panose="02010600030101010101" pitchFamily="2" charset="-122"/>
                </a:rPr>
                <a:t>女女</a:t>
              </a:r>
              <a:r>
                <a:rPr lang="en-US" altLang="zh-CN" sz="2400" b="1">
                  <a:latin typeface="宋体" panose="02010600030101010101" pitchFamily="2" charset="-122"/>
                </a:rPr>
                <a:t>)</a:t>
              </a:r>
              <a:r>
                <a:rPr lang="en-US" altLang="zh-CN" sz="2800" b="1">
                  <a:latin typeface="Times New Roman" panose="02020603050405020304" pitchFamily="18" charset="0"/>
                  <a:ea typeface="楷体" panose="02010609060101010101" pitchFamily="49" charset="-122"/>
                </a:rPr>
                <a:t>}</a:t>
              </a:r>
              <a:endParaRPr lang="en-US" altLang="zh-CN" sz="2800" b="1"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graphicFrame>
          <p:nvGraphicFramePr>
            <p:cNvPr id="55312" name="对象 18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2202" y="3903"/>
            <a:ext cx="713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9" name="" r:id="rId11" imgW="545465" imgH="292100" progId="Equation.KSEE3">
                    <p:embed/>
                  </p:oleObj>
                </mc:Choice>
                <mc:Fallback>
                  <p:oleObj name="" r:id="rId11" imgW="545465" imgH="292100" progId="Equation.KSEE3">
                    <p:embed/>
                    <p:pic>
                      <p:nvPicPr>
                        <p:cNvPr id="0" name="对象 18">
                          <a:hlinkClick r:id="" action="ppaction://ole?verb=1"/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2" y="3903"/>
                          <a:ext cx="713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52923" y="830169"/>
          <a:ext cx="11088687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Document" r:id="rId1" imgW="5171440" imgH="492125" progId="Word.Document.8">
                  <p:embed/>
                </p:oleObj>
              </mc:Choice>
              <mc:Fallback>
                <p:oleObj name="Document" r:id="rId1" imgW="5171440" imgH="492125" progId="Word.Document.8">
                  <p:embed/>
                  <p:pic>
                    <p:nvPicPr>
                      <p:cNvPr id="0" name="图片 2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3" y="830169"/>
                        <a:ext cx="11088687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87381" y="1838325"/>
          <a:ext cx="1097280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Document" r:id="rId3" imgW="5003165" imgH="911225" progId="Word.Document.8">
                  <p:embed/>
                </p:oleObj>
              </mc:Choice>
              <mc:Fallback>
                <p:oleObj name="Document" r:id="rId3" imgW="5003165" imgH="911225" progId="Word.Document.8">
                  <p:embed/>
                  <p:pic>
                    <p:nvPicPr>
                      <p:cNvPr id="0" name="图片 2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1" y="1838325"/>
                        <a:ext cx="1097280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87381" y="3642624"/>
          <a:ext cx="11083925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" name="Document" r:id="rId5" imgW="5232400" imgH="1192530" progId="Word.Document.8">
                  <p:embed/>
                </p:oleObj>
              </mc:Choice>
              <mc:Fallback>
                <p:oleObj name="Document" r:id="rId5" imgW="5232400" imgH="1192530" progId="Word.Document.8">
                  <p:embed/>
                  <p:pic>
                    <p:nvPicPr>
                      <p:cNvPr id="0" name="图片 2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81" y="3642624"/>
                        <a:ext cx="11083925" cy="250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982763" y="2447085"/>
          <a:ext cx="33194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" name="Document" r:id="rId7" imgW="1428115" imgH="443230" progId="Word.Document.8">
                  <p:embed/>
                </p:oleObj>
              </mc:Choice>
              <mc:Fallback>
                <p:oleObj name="Document" r:id="rId7" imgW="1428115" imgH="443230" progId="Word.Document.8">
                  <p:embed/>
                  <p:pic>
                    <p:nvPicPr>
                      <p:cNvPr id="0" name="图片 2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763" y="2447085"/>
                        <a:ext cx="3319463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1311275" y="711200"/>
          <a:ext cx="8243888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Document" r:id="rId1" imgW="3850005" imgH="721995" progId="Word.Document.8">
                  <p:embed/>
                </p:oleObj>
              </mc:Choice>
              <mc:Fallback>
                <p:oleObj name="Document" r:id="rId1" imgW="3850005" imgH="721995" progId="Word.Document.8">
                  <p:embed/>
                  <p:pic>
                    <p:nvPicPr>
                      <p:cNvPr id="0" name="图片 4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711200"/>
                        <a:ext cx="8243888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75418" y="1940631"/>
          <a:ext cx="3756191" cy="148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Document" r:id="rId3" imgW="1633220" imgH="648335" progId="Word.Document.8">
                  <p:embed/>
                </p:oleObj>
              </mc:Choice>
              <mc:Fallback>
                <p:oleObj name="Document" r:id="rId3" imgW="1633220" imgH="648335" progId="Word.Document.8">
                  <p:embed/>
                  <p:pic>
                    <p:nvPicPr>
                      <p:cNvPr id="0" name="图片 4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418" y="1940631"/>
                        <a:ext cx="3756191" cy="1486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95534" y="2018134"/>
          <a:ext cx="3084054" cy="1289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Document" r:id="rId5" imgW="1424940" imgH="595630" progId="Word.Document.8">
                  <p:embed/>
                </p:oleObj>
              </mc:Choice>
              <mc:Fallback>
                <p:oleObj name="Document" r:id="rId5" imgW="1424940" imgH="595630" progId="Word.Document.8">
                  <p:embed/>
                  <p:pic>
                    <p:nvPicPr>
                      <p:cNvPr id="0" name="图片 4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534" y="2018134"/>
                        <a:ext cx="3084054" cy="12898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268976" y="1940632"/>
          <a:ext cx="2595989" cy="1359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Document" r:id="rId7" imgW="1136650" imgH="595630" progId="Word.Document.8">
                  <p:embed/>
                </p:oleObj>
              </mc:Choice>
              <mc:Fallback>
                <p:oleObj name="Document" r:id="rId7" imgW="1136650" imgH="595630" progId="Word.Document.8">
                  <p:embed/>
                  <p:pic>
                    <p:nvPicPr>
                      <p:cNvPr id="0" name="图片 4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8976" y="1940632"/>
                        <a:ext cx="2595989" cy="1359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578672" y="3240825"/>
          <a:ext cx="10734675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Document" r:id="rId9" imgW="4706620" imgH="1009015" progId="Word.Document.8">
                  <p:embed/>
                </p:oleObj>
              </mc:Choice>
              <mc:Fallback>
                <p:oleObj name="Document" r:id="rId9" imgW="4706620" imgH="1009015" progId="Word.Document.8">
                  <p:embed/>
                  <p:pic>
                    <p:nvPicPr>
                      <p:cNvPr id="0" name="图片 4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72" y="3240825"/>
                        <a:ext cx="10734675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92150" y="860425"/>
          <a:ext cx="124475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Document" r:id="rId1" imgW="4679315" imgH="290830" progId="Word.Document.8">
                  <p:embed/>
                </p:oleObj>
              </mc:Choice>
              <mc:Fallback>
                <p:oleObj name="Document" r:id="rId1" imgW="4679315" imgH="290830" progId="Word.Document.8">
                  <p:embed/>
                  <p:pic>
                    <p:nvPicPr>
                      <p:cNvPr id="0" name="图片 5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860425"/>
                        <a:ext cx="1244758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47327" y="1290731"/>
          <a:ext cx="10729913" cy="434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Document" r:id="rId3" imgW="4666615" imgH="1902460" progId="Word.Document.8">
                  <p:embed/>
                </p:oleObj>
              </mc:Choice>
              <mc:Fallback>
                <p:oleObj name="Document" r:id="rId3" imgW="4666615" imgH="1902460" progId="Word.Document.8">
                  <p:embed/>
                  <p:pic>
                    <p:nvPicPr>
                      <p:cNvPr id="0" name="图片 5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27" y="1290731"/>
                        <a:ext cx="10729913" cy="434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173727" y="3664013"/>
          <a:ext cx="4776226" cy="89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Document" r:id="rId5" imgW="2113280" imgH="400685" progId="Word.Document.8">
                  <p:embed/>
                </p:oleObj>
              </mc:Choice>
              <mc:Fallback>
                <p:oleObj name="Document" r:id="rId5" imgW="2113280" imgH="400685" progId="Word.Document.8">
                  <p:embed/>
                  <p:pic>
                    <p:nvPicPr>
                      <p:cNvPr id="0" name="图片 5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727" y="3664013"/>
                        <a:ext cx="4776226" cy="894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380006" y="801875"/>
          <a:ext cx="5654675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Document" r:id="rId1" imgW="3530600" imgH="685800" progId="Word.Document.8">
                  <p:embed/>
                </p:oleObj>
              </mc:Choice>
              <mc:Fallback>
                <p:oleObj name="Document" r:id="rId1" imgW="3530600" imgH="685800" progId="Word.Document.8">
                  <p:embed/>
                  <p:pic>
                    <p:nvPicPr>
                      <p:cNvPr id="0" name="图片 6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006" y="801875"/>
                        <a:ext cx="5654675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380007" y="1611361"/>
          <a:ext cx="8508064" cy="117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Document" r:id="rId3" imgW="3418205" imgH="473710" progId="Word.Document.8">
                  <p:embed/>
                </p:oleObj>
              </mc:Choice>
              <mc:Fallback>
                <p:oleObj name="Document" r:id="rId3" imgW="3418205" imgH="473710" progId="Word.Document.8">
                  <p:embed/>
                  <p:pic>
                    <p:nvPicPr>
                      <p:cNvPr id="0" name="图片 6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007" y="1611361"/>
                        <a:ext cx="8508064" cy="1174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380006" y="2390479"/>
          <a:ext cx="1254258" cy="79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Document" r:id="rId5" imgW="507365" imgH="318135" progId="Word.Document.8">
                  <p:embed/>
                </p:oleObj>
              </mc:Choice>
              <mc:Fallback>
                <p:oleObj name="Document" r:id="rId5" imgW="507365" imgH="318135" progId="Word.Document.8">
                  <p:embed/>
                  <p:pic>
                    <p:nvPicPr>
                      <p:cNvPr id="0" name="图片 6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006" y="2390479"/>
                        <a:ext cx="1254258" cy="790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380006" y="4316505"/>
          <a:ext cx="8522903" cy="1214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Document" r:id="rId7" imgW="3516630" imgH="504825" progId="Word.Document.8">
                  <p:embed/>
                </p:oleObj>
              </mc:Choice>
              <mc:Fallback>
                <p:oleObj name="Document" r:id="rId7" imgW="3516630" imgH="504825" progId="Word.Document.8">
                  <p:embed/>
                  <p:pic>
                    <p:nvPicPr>
                      <p:cNvPr id="0" name="图片 6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006" y="4316505"/>
                        <a:ext cx="8522903" cy="1214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379538" y="3676650"/>
          <a:ext cx="92202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Document" r:id="rId9" imgW="3749040" imgH="324485" progId="Word.Document.8">
                  <p:embed/>
                </p:oleObj>
              </mc:Choice>
              <mc:Fallback>
                <p:oleObj name="Document" r:id="rId9" imgW="3749040" imgH="324485" progId="Word.Document.8">
                  <p:embed/>
                  <p:pic>
                    <p:nvPicPr>
                      <p:cNvPr id="0" name="图片 6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676650"/>
                        <a:ext cx="9220200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68338" y="2152650"/>
          <a:ext cx="10952162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Document" r:id="rId11" imgW="4801235" imgH="608330" progId="Word.Document.8">
                  <p:embed/>
                </p:oleObj>
              </mc:Choice>
              <mc:Fallback>
                <p:oleObj name="Document" r:id="rId11" imgW="4801235" imgH="608330" progId="Word.Document.8">
                  <p:embed/>
                  <p:pic>
                    <p:nvPicPr>
                      <p:cNvPr id="0" name="图片 6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152650"/>
                        <a:ext cx="10952162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7050" y="3005138"/>
          <a:ext cx="11166475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Document" r:id="rId1" imgW="5306060" imgH="761365" progId="Word.Document.8">
                  <p:embed/>
                </p:oleObj>
              </mc:Choice>
              <mc:Fallback>
                <p:oleObj name="Document" r:id="rId1" imgW="5306060" imgH="761365" progId="Word.Document.8">
                  <p:embed/>
                  <p:pic>
                    <p:nvPicPr>
                      <p:cNvPr id="0" name="图片 72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005138"/>
                        <a:ext cx="11166475" cy="159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27050" y="850900"/>
          <a:ext cx="11176000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Document" r:id="rId3" imgW="4954270" imgH="1094740" progId="Word.Document.8">
                  <p:embed/>
                </p:oleObj>
              </mc:Choice>
              <mc:Fallback>
                <p:oleObj name="Document" r:id="rId3" imgW="4954270" imgH="1094740" progId="Word.Document.8">
                  <p:embed/>
                  <p:pic>
                    <p:nvPicPr>
                      <p:cNvPr id="0" name="图片 72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850900"/>
                        <a:ext cx="11176000" cy="245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106020" y="4389579"/>
          <a:ext cx="8590008" cy="1425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Document" r:id="rId5" imgW="4635500" imgH="774700" progId="Word.Document.8">
                  <p:embed/>
                </p:oleObj>
              </mc:Choice>
              <mc:Fallback>
                <p:oleObj name="Document" r:id="rId5" imgW="4635500" imgH="774700" progId="Word.Document.8">
                  <p:embed/>
                  <p:pic>
                    <p:nvPicPr>
                      <p:cNvPr id="0" name="图片 7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020" y="4389579"/>
                        <a:ext cx="8590008" cy="14254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82825" y="5016500"/>
          <a:ext cx="53228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" name="Document" r:id="rId7" imgW="2247900" imgH="400685" progId="Word.Document.8">
                  <p:embed/>
                </p:oleObj>
              </mc:Choice>
              <mc:Fallback>
                <p:oleObj name="Document" r:id="rId7" imgW="2247900" imgH="400685" progId="Word.Document.8">
                  <p:embed/>
                  <p:pic>
                    <p:nvPicPr>
                      <p:cNvPr id="0" name="图片 7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5016500"/>
                        <a:ext cx="53228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7148748" y="4988649"/>
          <a:ext cx="4773519" cy="88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Document" r:id="rId9" imgW="2113915" imgH="397510" progId="Word.Document.8">
                  <p:embed/>
                </p:oleObj>
              </mc:Choice>
              <mc:Fallback>
                <p:oleObj name="Document" r:id="rId9" imgW="2113915" imgH="397510" progId="Word.Document.8">
                  <p:embed/>
                  <p:pic>
                    <p:nvPicPr>
                      <p:cNvPr id="0" name="图片 7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748" y="4988649"/>
                        <a:ext cx="4773519" cy="885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106020" y="5064804"/>
          <a:ext cx="136048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Document" r:id="rId11" imgW="553720" imgH="299720" progId="Word.Document.8">
                  <p:embed/>
                </p:oleObj>
              </mc:Choice>
              <mc:Fallback>
                <p:oleObj name="Document" r:id="rId11" imgW="553720" imgH="299720" progId="Word.Document.8">
                  <p:embed/>
                  <p:pic>
                    <p:nvPicPr>
                      <p:cNvPr id="0" name="图片 7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020" y="5064804"/>
                        <a:ext cx="1360487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872355" y="5016500"/>
          <a:ext cx="53213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Document" r:id="rId13" imgW="2247900" imgH="400685" progId="Word.Document.8">
                  <p:embed/>
                </p:oleObj>
              </mc:Choice>
              <mc:Fallback>
                <p:oleObj name="Document" r:id="rId13" imgW="2247900" imgH="400685" progId="Word.Document.8">
                  <p:embed/>
                  <p:pic>
                    <p:nvPicPr>
                      <p:cNvPr id="0" name="图片 7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355" y="5016500"/>
                        <a:ext cx="5321300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466507" y="1655441"/>
            <a:ext cx="507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①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32889" y="1655441"/>
            <a:ext cx="562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01024" y="1655441"/>
            <a:ext cx="485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>
                <a:ea typeface="宋体" panose="02010600030101010101" pitchFamily="2" charset="-122"/>
                <a:cs typeface="Times New Roman" panose="02020603050405020304" pitchFamily="18" charset="0"/>
              </a:rPr>
              <a:t>③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63917" y="1714501"/>
            <a:ext cx="371473" cy="359491"/>
          </a:xfrm>
          <a:prstGeom prst="rect">
            <a:avLst/>
          </a:prstGeom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52463" y="725488"/>
          <a:ext cx="11142662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Document" r:id="rId1" imgW="5327650" imgH="648335" progId="Word.Document.8">
                  <p:embed/>
                </p:oleObj>
              </mc:Choice>
              <mc:Fallback>
                <p:oleObj name="Document" r:id="rId1" imgW="5327650" imgH="648335" progId="Word.Document.8">
                  <p:embed/>
                  <p:pic>
                    <p:nvPicPr>
                      <p:cNvPr id="0" name="图片 8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725488"/>
                        <a:ext cx="11142662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52463" y="1828800"/>
          <a:ext cx="1106487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name="Document" r:id="rId3" imgW="5159375" imgH="685165" progId="Word.Document.8">
                  <p:embed/>
                </p:oleObj>
              </mc:Choice>
              <mc:Fallback>
                <p:oleObj name="Document" r:id="rId3" imgW="5159375" imgH="685165" progId="Word.Document.8">
                  <p:embed/>
                  <p:pic>
                    <p:nvPicPr>
                      <p:cNvPr id="0" name="图片 8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1828800"/>
                        <a:ext cx="1106487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57488" y="3886200"/>
          <a:ext cx="8746364" cy="1470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Document" r:id="rId5" imgW="3851275" imgH="647700" progId="Word.Document.8">
                  <p:embed/>
                </p:oleObj>
              </mc:Choice>
              <mc:Fallback>
                <p:oleObj name="Document" r:id="rId5" imgW="3851275" imgH="647700" progId="Word.Document.8">
                  <p:embed/>
                  <p:pic>
                    <p:nvPicPr>
                      <p:cNvPr id="0" name="图片 8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488" y="3886200"/>
                        <a:ext cx="8746364" cy="1470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52626" y="2467769"/>
          <a:ext cx="8355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0" name="Document" r:id="rId7" imgW="3856355" imgH="400685" progId="Word.Document.8">
                  <p:embed/>
                </p:oleObj>
              </mc:Choice>
              <mc:Fallback>
                <p:oleObj name="Document" r:id="rId7" imgW="3856355" imgH="400685" progId="Word.Document.8">
                  <p:embed/>
                  <p:pic>
                    <p:nvPicPr>
                      <p:cNvPr id="0" name="图片 8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6" y="2467769"/>
                        <a:ext cx="83550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981200" y="2683669"/>
          <a:ext cx="81581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Document" r:id="rId9" imgW="3856355" imgH="602615" progId="Word.Document.8">
                  <p:embed/>
                </p:oleObj>
              </mc:Choice>
              <mc:Fallback>
                <p:oleObj name="Document" r:id="rId9" imgW="3856355" imgH="602615" progId="Word.Document.8">
                  <p:embed/>
                  <p:pic>
                    <p:nvPicPr>
                      <p:cNvPr id="0" name="图片 8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683669"/>
                        <a:ext cx="815816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commondata" val="eyJoZGlkIjoiNDk5ZWZiYmE1ZDE0Njc4ZjNmMjg3NWEyZGM2YjNkOD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宽屏</PresentationFormat>
  <Paragraphs>74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61</vt:i4>
      </vt:variant>
      <vt:variant>
        <vt:lpstr>幻灯片标题</vt:lpstr>
      </vt:variant>
      <vt:variant>
        <vt:i4>14</vt:i4>
      </vt:variant>
    </vt:vector>
  </HeadingPairs>
  <TitlesOfParts>
    <vt:vector size="87" baseType="lpstr">
      <vt:lpstr>Arial</vt:lpstr>
      <vt:lpstr>宋体</vt:lpstr>
      <vt:lpstr>Wingdings</vt:lpstr>
      <vt:lpstr>微软雅黑</vt:lpstr>
      <vt:lpstr>楷体</vt:lpstr>
      <vt:lpstr>Times New Roman</vt:lpstr>
      <vt:lpstr>黑体</vt:lpstr>
      <vt:lpstr>Arial Unicode MS</vt:lpstr>
      <vt:lpstr>思源黑体</vt:lpstr>
      <vt:lpstr>Cambria Math</vt:lpstr>
      <vt:lpstr>Cambria Math</vt:lpstr>
      <vt:lpstr>Office 主题​​</vt:lpstr>
      <vt:lpstr>Word.Document.8</vt:lpstr>
      <vt:lpstr>Equation.KSEE3</vt:lpstr>
      <vt:lpstr>Equation.KSEE3</vt:lpstr>
      <vt:lpstr>Equation.KSEE3</vt:lpstr>
      <vt:lpstr>Equation.KSEE3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Word.Document.8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songsy</cp:lastModifiedBy>
  <cp:revision>62</cp:revision>
  <dcterms:created xsi:type="dcterms:W3CDTF">2019-06-19T02:08:00Z</dcterms:created>
  <dcterms:modified xsi:type="dcterms:W3CDTF">2023-11-21T13:35:07Z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E0703C96E9E64D15AA1BD881239744C7_12</vt:lpwstr>
  </property>
</Properties>
</file>