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0" r:id="rId2"/>
    <p:sldId id="271" r:id="rId3"/>
    <p:sldId id="286" r:id="rId4"/>
    <p:sldId id="277" r:id="rId5"/>
    <p:sldId id="287" r:id="rId6"/>
    <p:sldId id="261" r:id="rId7"/>
    <p:sldId id="262" r:id="rId8"/>
    <p:sldId id="283" r:id="rId9"/>
    <p:sldId id="291" r:id="rId10"/>
    <p:sldId id="263" r:id="rId11"/>
    <p:sldId id="306" r:id="rId12"/>
    <p:sldId id="264" r:id="rId13"/>
    <p:sldId id="265" r:id="rId14"/>
    <p:sldId id="266" r:id="rId15"/>
    <p:sldId id="268" r:id="rId16"/>
    <p:sldId id="269" r:id="rId17"/>
    <p:sldId id="267" r:id="rId18"/>
    <p:sldId id="316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9" Type="http://schemas.openxmlformats.org/officeDocument/2006/relationships/image" Target="../media/image5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6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2021/11/30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0" Type="http://schemas.openxmlformats.org/officeDocument/2006/relationships/image" Target="../media/image51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image" Target="../media/image16.jpe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1252072" y="2289736"/>
            <a:ext cx="9702799" cy="1066800"/>
          </a:xfrm>
          <a:noFill/>
        </p:spPr>
        <p:txBody>
          <a:bodyPr anchor="ctr"/>
          <a:lstStyle/>
          <a:p>
            <a:pPr algn="ctr" eaLnBrk="1" hangingPunct="1"/>
            <a:r>
              <a:rPr lang="zh-CN" altLang="en-US" sz="3200" dirty="0">
                <a:solidFill>
                  <a:srgbClr val="FF0000"/>
                </a:solidFill>
              </a:rPr>
              <a:t>第二章   一维随机变量及其分布 </a:t>
            </a:r>
          </a:p>
        </p:txBody>
      </p:sp>
    </p:spTree>
    <p:extLst>
      <p:ext uri="{BB962C8B-B14F-4D97-AF65-F5344CB8AC3E}">
        <p14:creationId xmlns:p14="http://schemas.microsoft.com/office/powerpoint/2010/main" val="1814656886"/>
      </p:ext>
    </p:extLst>
  </p:cSld>
  <p:clrMapOvr>
    <a:masterClrMapping/>
  </p:clrMapOvr>
  <p:transition spd="med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031026"/>
              </p:ext>
            </p:extLst>
          </p:nvPr>
        </p:nvGraphicFramePr>
        <p:xfrm>
          <a:off x="923925" y="623888"/>
          <a:ext cx="109093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Document" r:id="rId3" imgW="4535595" imgH="761029" progId="Word.Document.8">
                  <p:embed/>
                </p:oleObj>
              </mc:Choice>
              <mc:Fallback>
                <p:oleObj name="Document" r:id="rId3" imgW="4535595" imgH="7610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623888"/>
                        <a:ext cx="109093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903128"/>
              </p:ext>
            </p:extLst>
          </p:nvPr>
        </p:nvGraphicFramePr>
        <p:xfrm>
          <a:off x="765175" y="4208463"/>
          <a:ext cx="10996613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Document" r:id="rId5" imgW="5158755" imgH="1041427" progId="Word.Document.8">
                  <p:embed/>
                </p:oleObj>
              </mc:Choice>
              <mc:Fallback>
                <p:oleObj name="Document" r:id="rId5" imgW="5158755" imgH="10414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4208463"/>
                        <a:ext cx="10996613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303077"/>
              </p:ext>
            </p:extLst>
          </p:nvPr>
        </p:nvGraphicFramePr>
        <p:xfrm>
          <a:off x="803275" y="2424113"/>
          <a:ext cx="10793413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Document" r:id="rId7" imgW="4512608" imgH="729035" progId="Word.Document.8">
                  <p:embed/>
                </p:oleObj>
              </mc:Choice>
              <mc:Fallback>
                <p:oleObj name="Document" r:id="rId7" imgW="4512608" imgH="729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2424113"/>
                        <a:ext cx="10793413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742420"/>
              </p:ext>
            </p:extLst>
          </p:nvPr>
        </p:nvGraphicFramePr>
        <p:xfrm>
          <a:off x="3704004" y="3404901"/>
          <a:ext cx="5686122" cy="95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Document" r:id="rId9" imgW="2352921" imgH="397950" progId="Word.Document.8">
                  <p:embed/>
                </p:oleObj>
              </mc:Choice>
              <mc:Fallback>
                <p:oleObj name="Document" r:id="rId9" imgW="2352921" imgH="397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004" y="3404901"/>
                        <a:ext cx="5686122" cy="95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67321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4B79FBA-0981-478D-8741-ACC4AE00E3A6}"/>
              </a:ext>
            </a:extLst>
          </p:cNvPr>
          <p:cNvSpPr/>
          <p:nvPr/>
        </p:nvSpPr>
        <p:spPr>
          <a:xfrm>
            <a:off x="2063751" y="4940300"/>
            <a:ext cx="8353425" cy="1081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507" name="矩形 21506">
            <a:extLst>
              <a:ext uri="{FF2B5EF4-FFF2-40B4-BE49-F238E27FC236}">
                <a16:creationId xmlns:a16="http://schemas.microsoft.com/office/drawing/2014/main" id="{6AFD306E-BE9B-4971-A7BC-4B843AC27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6" y="1152526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离散型</a:t>
            </a:r>
          </a:p>
        </p:txBody>
      </p:sp>
      <p:sp>
        <p:nvSpPr>
          <p:cNvPr id="21508" name="矩形 21507">
            <a:extLst>
              <a:ext uri="{FF2B5EF4-FFF2-40B4-BE49-F238E27FC236}">
                <a16:creationId xmlns:a16="http://schemas.microsoft.com/office/drawing/2014/main" id="{5F496721-1819-4ADF-8873-8F6F2C86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628900"/>
            <a:ext cx="8077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离散型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  随机变量所取的可能值是有限多个或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无限可列个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叫做离散型随机变量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1514" name="矩形 21513">
            <a:extLst>
              <a:ext uri="{FF2B5EF4-FFF2-40B4-BE49-F238E27FC236}">
                <a16:creationId xmlns:a16="http://schemas.microsoft.com/office/drawing/2014/main" id="{D77B2A3D-A555-4EBE-8CC7-86C5617F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261939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随机变量</a:t>
            </a:r>
          </a:p>
        </p:txBody>
      </p:sp>
      <p:sp>
        <p:nvSpPr>
          <p:cNvPr id="21515" name="矩形 21514">
            <a:extLst>
              <a:ext uri="{FF2B5EF4-FFF2-40B4-BE49-F238E27FC236}">
                <a16:creationId xmlns:a16="http://schemas.microsoft.com/office/drawing/2014/main" id="{8E313D74-6BC6-446E-A039-859ABCE32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6" y="2014539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连续型</a:t>
            </a:r>
          </a:p>
        </p:txBody>
      </p:sp>
      <p:grpSp>
        <p:nvGrpSpPr>
          <p:cNvPr id="21520" name="组合 21519">
            <a:extLst>
              <a:ext uri="{FF2B5EF4-FFF2-40B4-BE49-F238E27FC236}">
                <a16:creationId xmlns:a16="http://schemas.microsoft.com/office/drawing/2014/main" id="{43140226-B201-41CD-B72A-842757CE1C89}"/>
              </a:ext>
            </a:extLst>
          </p:cNvPr>
          <p:cNvGrpSpPr>
            <a:grpSpLocks/>
          </p:cNvGrpSpPr>
          <p:nvPr/>
        </p:nvGrpSpPr>
        <p:grpSpPr bwMode="auto">
          <a:xfrm>
            <a:off x="4791075" y="795338"/>
            <a:ext cx="1905000" cy="381000"/>
            <a:chOff x="2208" y="1344"/>
            <a:chExt cx="1200" cy="240"/>
          </a:xfrm>
        </p:grpSpPr>
        <p:sp>
          <p:nvSpPr>
            <p:cNvPr id="11271" name="直接连接符 21515">
              <a:extLst>
                <a:ext uri="{FF2B5EF4-FFF2-40B4-BE49-F238E27FC236}">
                  <a16:creationId xmlns:a16="http://schemas.microsoft.com/office/drawing/2014/main" id="{CA298DF5-2F13-42F7-AED9-0A7FDFBB6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488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Adobe 楷体 Std R" pitchFamily="18" charset="-122"/>
                <a:ea typeface="Adobe 楷体 Std R" pitchFamily="18" charset="-122"/>
              </a:endParaRPr>
            </a:p>
          </p:txBody>
        </p:sp>
        <p:sp>
          <p:nvSpPr>
            <p:cNvPr id="11272" name="直接连接符 21516">
              <a:extLst>
                <a:ext uri="{FF2B5EF4-FFF2-40B4-BE49-F238E27FC236}">
                  <a16:creationId xmlns:a16="http://schemas.microsoft.com/office/drawing/2014/main" id="{6C76840D-F82D-42CE-A66A-18F4A706C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Adobe 楷体 Std R" pitchFamily="18" charset="-122"/>
                <a:ea typeface="Adobe 楷体 Std R" pitchFamily="18" charset="-122"/>
              </a:endParaRPr>
            </a:p>
          </p:txBody>
        </p:sp>
        <p:sp>
          <p:nvSpPr>
            <p:cNvPr id="11273" name="直接连接符 21517">
              <a:extLst>
                <a:ext uri="{FF2B5EF4-FFF2-40B4-BE49-F238E27FC236}">
                  <a16:creationId xmlns:a16="http://schemas.microsoft.com/office/drawing/2014/main" id="{430FEC9E-FB80-4B6F-896E-A78FB44DA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Adobe 楷体 Std R" pitchFamily="18" charset="-122"/>
                <a:ea typeface="Adobe 楷体 Std R" pitchFamily="18" charset="-122"/>
              </a:endParaRPr>
            </a:p>
          </p:txBody>
        </p:sp>
        <p:sp>
          <p:nvSpPr>
            <p:cNvPr id="11274" name="直接连接符 21518">
              <a:extLst>
                <a:ext uri="{FF2B5EF4-FFF2-40B4-BE49-F238E27FC236}">
                  <a16:creationId xmlns:a16="http://schemas.microsoft.com/office/drawing/2014/main" id="{2B48343B-610A-4609-A6AF-446515CAE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Adobe 楷体 Std R" pitchFamily="18" charset="-122"/>
                <a:ea typeface="Adobe 楷体 Std R" pitchFamily="18" charset="-122"/>
              </a:endParaRPr>
            </a:p>
          </p:txBody>
        </p:sp>
      </p:grpSp>
      <p:sp>
        <p:nvSpPr>
          <p:cNvPr id="21523" name="矩形 21522">
            <a:extLst>
              <a:ext uri="{FF2B5EF4-FFF2-40B4-BE49-F238E27FC236}">
                <a16:creationId xmlns:a16="http://schemas.microsoft.com/office/drawing/2014/main" id="{03CD0088-0C13-4DC7-A86D-36A355382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75" y="1176339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非离散型</a:t>
            </a:r>
          </a:p>
        </p:txBody>
      </p:sp>
      <p:grpSp>
        <p:nvGrpSpPr>
          <p:cNvPr id="21524" name="组合 21523">
            <a:extLst>
              <a:ext uri="{FF2B5EF4-FFF2-40B4-BE49-F238E27FC236}">
                <a16:creationId xmlns:a16="http://schemas.microsoft.com/office/drawing/2014/main" id="{4218B423-AB64-44C5-80B8-AD1F0244F2A8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1633538"/>
            <a:ext cx="1905000" cy="381000"/>
            <a:chOff x="2208" y="1344"/>
            <a:chExt cx="1200" cy="240"/>
          </a:xfrm>
        </p:grpSpPr>
        <p:sp>
          <p:nvSpPr>
            <p:cNvPr id="11277" name="直接连接符 21524">
              <a:extLst>
                <a:ext uri="{FF2B5EF4-FFF2-40B4-BE49-F238E27FC236}">
                  <a16:creationId xmlns:a16="http://schemas.microsoft.com/office/drawing/2014/main" id="{F44CC031-A072-483A-8E44-9BE9B0722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488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Adobe 楷体 Std R" pitchFamily="18" charset="-122"/>
                <a:ea typeface="Adobe 楷体 Std R" pitchFamily="18" charset="-122"/>
              </a:endParaRPr>
            </a:p>
          </p:txBody>
        </p:sp>
        <p:sp>
          <p:nvSpPr>
            <p:cNvPr id="11278" name="直接连接符 21525">
              <a:extLst>
                <a:ext uri="{FF2B5EF4-FFF2-40B4-BE49-F238E27FC236}">
                  <a16:creationId xmlns:a16="http://schemas.microsoft.com/office/drawing/2014/main" id="{F2CCB7E2-6278-4D71-BD84-810EF6F08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Adobe 楷体 Std R" pitchFamily="18" charset="-122"/>
                <a:ea typeface="Adobe 楷体 Std R" pitchFamily="18" charset="-122"/>
              </a:endParaRPr>
            </a:p>
          </p:txBody>
        </p:sp>
        <p:sp>
          <p:nvSpPr>
            <p:cNvPr id="11279" name="直接连接符 21526">
              <a:extLst>
                <a:ext uri="{FF2B5EF4-FFF2-40B4-BE49-F238E27FC236}">
                  <a16:creationId xmlns:a16="http://schemas.microsoft.com/office/drawing/2014/main" id="{FC7EF767-C6A4-4778-8C9C-FDDB2622B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Adobe 楷体 Std R" pitchFamily="18" charset="-122"/>
                <a:ea typeface="Adobe 楷体 Std R" pitchFamily="18" charset="-122"/>
              </a:endParaRPr>
            </a:p>
          </p:txBody>
        </p:sp>
        <p:sp>
          <p:nvSpPr>
            <p:cNvPr id="11280" name="直接连接符 21527">
              <a:extLst>
                <a:ext uri="{FF2B5EF4-FFF2-40B4-BE49-F238E27FC236}">
                  <a16:creationId xmlns:a16="http://schemas.microsoft.com/office/drawing/2014/main" id="{1499DFEA-381F-4652-93B0-226D13C1E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Adobe 楷体 Std R" pitchFamily="18" charset="-122"/>
                <a:ea typeface="Adobe 楷体 Std R" pitchFamily="18" charset="-122"/>
              </a:endParaRPr>
            </a:p>
          </p:txBody>
        </p:sp>
      </p:grpSp>
      <p:sp>
        <p:nvSpPr>
          <p:cNvPr id="21529" name="矩形 21528">
            <a:extLst>
              <a:ext uri="{FF2B5EF4-FFF2-40B4-BE49-F238E27FC236}">
                <a16:creationId xmlns:a16="http://schemas.microsoft.com/office/drawing/2014/main" id="{992A523D-2CD2-48AB-BB72-EE1FB7B6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076" y="2014539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其它</a:t>
            </a:r>
          </a:p>
        </p:txBody>
      </p:sp>
      <p:sp>
        <p:nvSpPr>
          <p:cNvPr id="13329" name="矩形 39951">
            <a:extLst>
              <a:ext uri="{FF2B5EF4-FFF2-40B4-BE49-F238E27FC236}">
                <a16:creationId xmlns:a16="http://schemas.microsoft.com/office/drawing/2014/main" id="{BA98C951-CD62-480A-AC7E-947D2AEE9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3760788"/>
            <a:ext cx="7151317" cy="95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连续型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    随机变量所取的可能值可以连续地充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满某个区间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叫做连续型随机变量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11283" name="对象 1">
            <a:hlinkClick r:id="" action="ppaction://ole?verb=1"/>
            <a:extLst>
              <a:ext uri="{FF2B5EF4-FFF2-40B4-BE49-F238E27FC236}">
                <a16:creationId xmlns:a16="http://schemas.microsoft.com/office/drawing/2014/main" id="{004924A9-5FDB-4FB1-BA17-055896C66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698750"/>
          <a:ext cx="914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3" imgW="914400" imgH="311040" progId="Equation.KSEE3">
                  <p:embed/>
                </p:oleObj>
              </mc:Choice>
              <mc:Fallback>
                <p:oleObj r:id="rId3" imgW="914400" imgH="311040" progId="Equation.KSEE3">
                  <p:embed/>
                  <p:pic>
                    <p:nvPicPr>
                      <p:cNvPr id="11283" name="对象 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04924A9-5FDB-4FB1-BA17-055896C66B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698750"/>
                        <a:ext cx="9144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文本框 2">
            <a:extLst>
              <a:ext uri="{FF2B5EF4-FFF2-40B4-BE49-F238E27FC236}">
                <a16:creationId xmlns:a16="http://schemas.microsoft.com/office/drawing/2014/main" id="{68C46EC1-310B-4899-93C9-AD976ADEC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4975226"/>
            <a:ext cx="8312150" cy="9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>
                <a:latin typeface="宋体" panose="02010600030101010101" pitchFamily="2" charset="-122"/>
              </a:rPr>
              <a:t>随机变量的四种类型（摘自清华大学公共基础平台课教材）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9900"/>
                </a:solidFill>
                <a:latin typeface="宋体" panose="02010600030101010101" pitchFamily="2" charset="-122"/>
              </a:rPr>
              <a:t>离散型、连续型、离散连续组合型、奇异性（研究上有意义）</a:t>
            </a:r>
          </a:p>
        </p:txBody>
      </p:sp>
      <p:sp>
        <p:nvSpPr>
          <p:cNvPr id="13332" name="灯片编号占位符 5">
            <a:extLst>
              <a:ext uri="{FF2B5EF4-FFF2-40B4-BE49-F238E27FC236}">
                <a16:creationId xmlns:a16="http://schemas.microsoft.com/office/drawing/2014/main" id="{00AD4910-C8FA-40E0-8766-C2FF223CD3A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975600" y="56546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ACC9A26-3AC0-412E-B600-8C30BC4A686F}" type="slidenum">
              <a:rPr lang="en-US" altLang="zh-CN" sz="1200">
                <a:latin typeface="Garamond" panose="02020404030301010803" pitchFamily="18" charset="0"/>
              </a:rPr>
              <a:pPr algn="r"/>
              <a:t>11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507" grpId="0"/>
      <p:bldP spid="21508" grpId="0"/>
      <p:bldP spid="21514" grpId="0"/>
      <p:bldP spid="21515" grpId="0"/>
      <p:bldP spid="21523" grpId="0"/>
      <p:bldP spid="21529" grpId="0"/>
      <p:bldP spid="13329" grpId="0"/>
      <p:bldP spid="13331" grpId="0"/>
      <p:bldP spid="133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232288"/>
              </p:ext>
            </p:extLst>
          </p:nvPr>
        </p:nvGraphicFramePr>
        <p:xfrm>
          <a:off x="1311648" y="895997"/>
          <a:ext cx="2744882" cy="736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Document" r:id="rId3" imgW="1041592" imgH="278960" progId="Word.Document.8">
                  <p:embed/>
                </p:oleObj>
              </mc:Choice>
              <mc:Fallback>
                <p:oleObj name="Document" r:id="rId3" imgW="1041592" imgH="278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648" y="895997"/>
                        <a:ext cx="2744882" cy="736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66564"/>
              </p:ext>
            </p:extLst>
          </p:nvPr>
        </p:nvGraphicFramePr>
        <p:xfrm>
          <a:off x="654236" y="1377010"/>
          <a:ext cx="10968038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Document" r:id="rId5" imgW="4470226" imgH="918124" progId="Word.Document.8">
                  <p:embed/>
                </p:oleObj>
              </mc:Choice>
              <mc:Fallback>
                <p:oleObj name="Document" r:id="rId5" imgW="4470226" imgH="9181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36" y="1377010"/>
                        <a:ext cx="10968038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951818"/>
              </p:ext>
            </p:extLst>
          </p:nvPr>
        </p:nvGraphicFramePr>
        <p:xfrm>
          <a:off x="652463" y="3551238"/>
          <a:ext cx="11152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Document" r:id="rId7" imgW="4686087" imgH="351936" progId="Word.Document.8">
                  <p:embed/>
                </p:oleObj>
              </mc:Choice>
              <mc:Fallback>
                <p:oleObj name="Document" r:id="rId7" imgW="4686087" imgH="3519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551238"/>
                        <a:ext cx="11152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08847"/>
              </p:ext>
            </p:extLst>
          </p:nvPr>
        </p:nvGraphicFramePr>
        <p:xfrm>
          <a:off x="1311647" y="4283629"/>
          <a:ext cx="10533881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Document" r:id="rId9" imgW="4246464" imgH="327850" progId="Word.Document.8">
                  <p:embed/>
                </p:oleObj>
              </mc:Choice>
              <mc:Fallback>
                <p:oleObj name="Document" r:id="rId9" imgW="4246464" imgH="3278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647" y="4283629"/>
                        <a:ext cx="10533881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41467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002842"/>
              </p:ext>
            </p:extLst>
          </p:nvPr>
        </p:nvGraphicFramePr>
        <p:xfrm>
          <a:off x="509120" y="761533"/>
          <a:ext cx="111474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Document" r:id="rId3" imgW="4539187" imgH="644197" progId="Word.Document.8">
                  <p:embed/>
                </p:oleObj>
              </mc:Choice>
              <mc:Fallback>
                <p:oleObj name="Document" r:id="rId3" imgW="4539187" imgH="6441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20" y="761533"/>
                        <a:ext cx="11147425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96207"/>
              </p:ext>
            </p:extLst>
          </p:nvPr>
        </p:nvGraphicFramePr>
        <p:xfrm>
          <a:off x="1154719" y="2156713"/>
          <a:ext cx="96075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Document" r:id="rId5" imgW="3833059" imgH="298013" progId="Word.Document.8">
                  <p:embed/>
                </p:oleObj>
              </mc:Choice>
              <mc:Fallback>
                <p:oleObj name="Document" r:id="rId5" imgW="3833059" imgH="2980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719" y="2156713"/>
                        <a:ext cx="96075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500746"/>
              </p:ext>
            </p:extLst>
          </p:nvPr>
        </p:nvGraphicFramePr>
        <p:xfrm>
          <a:off x="503238" y="3000375"/>
          <a:ext cx="10885487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Document" r:id="rId7" imgW="4341644" imgH="651386" progId="Word.Document.8">
                  <p:embed/>
                </p:oleObj>
              </mc:Choice>
              <mc:Fallback>
                <p:oleObj name="Document" r:id="rId7" imgW="4341644" imgH="6513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3000375"/>
                        <a:ext cx="10885487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378885"/>
              </p:ext>
            </p:extLst>
          </p:nvPr>
        </p:nvGraphicFramePr>
        <p:xfrm>
          <a:off x="1193613" y="4296431"/>
          <a:ext cx="1036796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Document" r:id="rId9" imgW="3994327" imgH="354092" progId="Word.Document.8">
                  <p:embed/>
                </p:oleObj>
              </mc:Choice>
              <mc:Fallback>
                <p:oleObj name="Document" r:id="rId9" imgW="3994327" imgH="3540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613" y="4296431"/>
                        <a:ext cx="10367963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69406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665685"/>
              </p:ext>
            </p:extLst>
          </p:nvPr>
        </p:nvGraphicFramePr>
        <p:xfrm>
          <a:off x="848285" y="601850"/>
          <a:ext cx="10847388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Document" r:id="rId3" imgW="4658431" imgH="1344113" progId="Word.Document.8">
                  <p:embed/>
                </p:oleObj>
              </mc:Choice>
              <mc:Fallback>
                <p:oleObj name="Document" r:id="rId3" imgW="4658431" imgH="1344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285" y="601850"/>
                        <a:ext cx="10847388" cy="312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91183"/>
              </p:ext>
            </p:extLst>
          </p:nvPr>
        </p:nvGraphicFramePr>
        <p:xfrm>
          <a:off x="933450" y="3505574"/>
          <a:ext cx="221138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Document" r:id="rId5" imgW="945694" imgH="305921" progId="Word.Document.8">
                  <p:embed/>
                </p:oleObj>
              </mc:Choice>
              <mc:Fallback>
                <p:oleObj name="Document" r:id="rId5" imgW="945694" imgH="3059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505574"/>
                        <a:ext cx="2211388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355178"/>
              </p:ext>
            </p:extLst>
          </p:nvPr>
        </p:nvGraphicFramePr>
        <p:xfrm>
          <a:off x="1509340" y="4202766"/>
          <a:ext cx="1049813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Document" r:id="rId7" imgW="4484234" imgH="553247" progId="Word.Document.8">
                  <p:embed/>
                </p:oleObj>
              </mc:Choice>
              <mc:Fallback>
                <p:oleObj name="Document" r:id="rId7" imgW="4484234" imgH="5532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340" y="4202766"/>
                        <a:ext cx="1049813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94958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504813"/>
              </p:ext>
            </p:extLst>
          </p:nvPr>
        </p:nvGraphicFramePr>
        <p:xfrm>
          <a:off x="493713" y="946336"/>
          <a:ext cx="11272838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Document" r:id="rId3" imgW="4661664" imgH="791226" progId="Word.Document.8">
                  <p:embed/>
                </p:oleObj>
              </mc:Choice>
              <mc:Fallback>
                <p:oleObj name="Document" r:id="rId3" imgW="4661664" imgH="7912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946336"/>
                        <a:ext cx="11272838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8532"/>
              </p:ext>
            </p:extLst>
          </p:nvPr>
        </p:nvGraphicFramePr>
        <p:xfrm>
          <a:off x="1116106" y="2587485"/>
          <a:ext cx="9087442" cy="1244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Document" r:id="rId5" imgW="3585507" imgH="491418" progId="Word.Document.8">
                  <p:embed/>
                </p:oleObj>
              </mc:Choice>
              <mc:Fallback>
                <p:oleObj name="Document" r:id="rId5" imgW="3585507" imgH="4914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106" y="2587485"/>
                        <a:ext cx="9087442" cy="1244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71786"/>
              </p:ext>
            </p:extLst>
          </p:nvPr>
        </p:nvGraphicFramePr>
        <p:xfrm>
          <a:off x="428063" y="3369680"/>
          <a:ext cx="8880609" cy="100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Document" r:id="rId7" imgW="3585507" imgH="405735" progId="Word.Document.8">
                  <p:embed/>
                </p:oleObj>
              </mc:Choice>
              <mc:Fallback>
                <p:oleObj name="Document" r:id="rId7" imgW="3585507" imgH="4057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63" y="3369680"/>
                        <a:ext cx="8880609" cy="1005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649932"/>
              </p:ext>
            </p:extLst>
          </p:nvPr>
        </p:nvGraphicFramePr>
        <p:xfrm>
          <a:off x="493713" y="4035425"/>
          <a:ext cx="110347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Document" r:id="rId9" imgW="4714103" imgH="425630" progId="Word.Document.8">
                  <p:embed/>
                </p:oleObj>
              </mc:Choice>
              <mc:Fallback>
                <p:oleObj name="Document" r:id="rId9" imgW="4714103" imgH="4256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4035425"/>
                        <a:ext cx="1103471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924264"/>
              </p:ext>
            </p:extLst>
          </p:nvPr>
        </p:nvGraphicFramePr>
        <p:xfrm>
          <a:off x="414617" y="4680670"/>
          <a:ext cx="9290999" cy="986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Document" r:id="rId11" imgW="3585507" imgH="380534" progId="Word.Document.8">
                  <p:embed/>
                </p:oleObj>
              </mc:Choice>
              <mc:Fallback>
                <p:oleObj name="Document" r:id="rId11" imgW="3585507" imgH="3805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17" y="4680670"/>
                        <a:ext cx="9290999" cy="986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2060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235963"/>
              </p:ext>
            </p:extLst>
          </p:nvPr>
        </p:nvGraphicFramePr>
        <p:xfrm>
          <a:off x="1020763" y="938213"/>
          <a:ext cx="6904037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Document" r:id="rId3" imgW="2902091" imgH="1187018" progId="Word.Document.8">
                  <p:embed/>
                </p:oleObj>
              </mc:Choice>
              <mc:Fallback>
                <p:oleObj name="Document" r:id="rId3" imgW="2902091" imgH="1187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938213"/>
                        <a:ext cx="6904037" cy="282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109319"/>
              </p:ext>
            </p:extLst>
          </p:nvPr>
        </p:nvGraphicFramePr>
        <p:xfrm>
          <a:off x="744538" y="3725863"/>
          <a:ext cx="10644187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Document" r:id="rId5" imgW="4203004" imgH="578411" progId="Word.Document.8">
                  <p:embed/>
                </p:oleObj>
              </mc:Choice>
              <mc:Fallback>
                <p:oleObj name="Document" r:id="rId5" imgW="4203004" imgH="5784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3725863"/>
                        <a:ext cx="10644187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5"/>
          <p:cNvGrpSpPr>
            <a:grpSpLocks noChangeAspect="1"/>
          </p:cNvGrpSpPr>
          <p:nvPr/>
        </p:nvGrpSpPr>
        <p:grpSpPr bwMode="auto">
          <a:xfrm>
            <a:off x="6191229" y="1284768"/>
            <a:ext cx="4539438" cy="2302106"/>
            <a:chOff x="4212" y="4012"/>
            <a:chExt cx="2964" cy="1620"/>
          </a:xfrm>
        </p:grpSpPr>
        <p:sp>
          <p:nvSpPr>
            <p:cNvPr id="6" name="AutoShape 26"/>
            <p:cNvSpPr>
              <a:spLocks noChangeAspect="1" noChangeArrowheads="1"/>
            </p:cNvSpPr>
            <p:nvPr/>
          </p:nvSpPr>
          <p:spPr bwMode="auto">
            <a:xfrm>
              <a:off x="4212" y="4012"/>
              <a:ext cx="2964" cy="1567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9916426"/>
                </p:ext>
              </p:extLst>
            </p:nvPr>
          </p:nvGraphicFramePr>
          <p:xfrm>
            <a:off x="4778" y="5277"/>
            <a:ext cx="25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4" name="Equation" r:id="rId7" imgW="152280" imgH="177480" progId="Equation.DSMT4">
                    <p:embed/>
                  </p:oleObj>
                </mc:Choice>
                <mc:Fallback>
                  <p:oleObj name="Equation" r:id="rId7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8" y="5277"/>
                          <a:ext cx="258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6010214"/>
                </p:ext>
              </p:extLst>
            </p:nvPr>
          </p:nvGraphicFramePr>
          <p:xfrm>
            <a:off x="6802" y="5320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5" name="Equation" r:id="rId9" imgW="126835" imgH="139518" progId="Equation.DSMT4">
                    <p:embed/>
                  </p:oleObj>
                </mc:Choice>
                <mc:Fallback>
                  <p:oleObj name="Equation" r:id="rId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2" y="5320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7971200"/>
                </p:ext>
              </p:extLst>
            </p:nvPr>
          </p:nvGraphicFramePr>
          <p:xfrm>
            <a:off x="4812" y="4376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6" name="Equation" r:id="rId11" imgW="88707" imgH="164742" progId="Equation.DSMT4">
                    <p:embed/>
                  </p:oleObj>
                </mc:Choice>
                <mc:Fallback>
                  <p:oleObj name="Equation" r:id="rId11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2" y="4376"/>
                          <a:ext cx="17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32"/>
            <p:cNvSpPr>
              <a:spLocks noChangeShapeType="1"/>
            </p:cNvSpPr>
            <p:nvPr/>
          </p:nvSpPr>
          <p:spPr bwMode="auto">
            <a:xfrm flipV="1">
              <a:off x="5040" y="4166"/>
              <a:ext cx="1" cy="13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0506156"/>
                </p:ext>
              </p:extLst>
            </p:nvPr>
          </p:nvGraphicFramePr>
          <p:xfrm>
            <a:off x="4513" y="4030"/>
            <a:ext cx="51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7" name="Equation" r:id="rId13" imgW="279279" imgH="165028" progId="Equation.DSMT4">
                    <p:embed/>
                  </p:oleObj>
                </mc:Choice>
                <mc:Fallback>
                  <p:oleObj name="Equation" r:id="rId13" imgW="279279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4030"/>
                          <a:ext cx="51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35"/>
            <p:cNvSpPr>
              <a:spLocks noChangeShapeType="1"/>
            </p:cNvSpPr>
            <p:nvPr/>
          </p:nvSpPr>
          <p:spPr bwMode="auto">
            <a:xfrm>
              <a:off x="4741" y="5266"/>
              <a:ext cx="230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" name="Object 36"/>
            <p:cNvGraphicFramePr>
              <a:graphicFrameLocks noChangeAspect="1"/>
            </p:cNvGraphicFramePr>
            <p:nvPr/>
          </p:nvGraphicFramePr>
          <p:xfrm>
            <a:off x="5704" y="5282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8" name="Equation" r:id="rId15" imgW="88707" imgH="164742" progId="Equation.DSMT4">
                    <p:embed/>
                  </p:oleObj>
                </mc:Choice>
                <mc:Fallback>
                  <p:oleObj name="Equation" r:id="rId15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4" y="5282"/>
                          <a:ext cx="17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4994" y="4540"/>
              <a:ext cx="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38"/>
            <p:cNvSpPr>
              <a:spLocks noChangeArrowheads="1"/>
            </p:cNvSpPr>
            <p:nvPr/>
          </p:nvSpPr>
          <p:spPr bwMode="auto">
            <a:xfrm>
              <a:off x="5013" y="5244"/>
              <a:ext cx="46" cy="4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 flipH="1">
              <a:off x="4623" y="5262"/>
              <a:ext cx="39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5043" y="4891"/>
              <a:ext cx="736" cy="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41"/>
            <p:cNvSpPr>
              <a:spLocks noChangeArrowheads="1"/>
            </p:cNvSpPr>
            <p:nvPr/>
          </p:nvSpPr>
          <p:spPr bwMode="auto">
            <a:xfrm>
              <a:off x="5765" y="4868"/>
              <a:ext cx="46" cy="4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>
              <a:off x="5788" y="4540"/>
              <a:ext cx="1201" cy="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 flipV="1">
              <a:off x="5791" y="5222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0660002"/>
                </p:ext>
              </p:extLst>
            </p:nvPr>
          </p:nvGraphicFramePr>
          <p:xfrm>
            <a:off x="4809" y="4650"/>
            <a:ext cx="170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9" name="Equation" r:id="rId17" imgW="152280" imgH="393480" progId="Equation.DSMT4">
                    <p:embed/>
                  </p:oleObj>
                </mc:Choice>
                <mc:Fallback>
                  <p:oleObj name="Equation" r:id="rId17" imgW="152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" y="4650"/>
                          <a:ext cx="170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877328"/>
              </p:ext>
            </p:extLst>
          </p:nvPr>
        </p:nvGraphicFramePr>
        <p:xfrm>
          <a:off x="744537" y="4952957"/>
          <a:ext cx="106441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Document" r:id="rId19" imgW="4203004" imgH="289385" progId="Word.Document.8">
                  <p:embed/>
                </p:oleObj>
              </mc:Choice>
              <mc:Fallback>
                <p:oleObj name="Document" r:id="rId19" imgW="4203004" imgH="289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" y="4952957"/>
                        <a:ext cx="1064418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3610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921670"/>
              </p:ext>
            </p:extLst>
          </p:nvPr>
        </p:nvGraphicFramePr>
        <p:xfrm>
          <a:off x="505667" y="551377"/>
          <a:ext cx="9808262" cy="250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Document" r:id="rId3" imgW="3673229" imgH="935379" progId="Word.Document.8">
                  <p:embed/>
                </p:oleObj>
              </mc:Choice>
              <mc:Fallback>
                <p:oleObj name="Document" r:id="rId3" imgW="3673229" imgH="9353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67" y="551377"/>
                        <a:ext cx="9808262" cy="2507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77095"/>
              </p:ext>
            </p:extLst>
          </p:nvPr>
        </p:nvGraphicFramePr>
        <p:xfrm>
          <a:off x="1233488" y="1189038"/>
          <a:ext cx="9890125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Document" r:id="rId5" imgW="3964087" imgH="781365" progId="Word.Document.8">
                  <p:embed/>
                </p:oleObj>
              </mc:Choice>
              <mc:Fallback>
                <p:oleObj name="Document" r:id="rId5" imgW="3964087" imgH="781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1189038"/>
                        <a:ext cx="9890125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2237"/>
              </p:ext>
            </p:extLst>
          </p:nvPr>
        </p:nvGraphicFramePr>
        <p:xfrm>
          <a:off x="479425" y="1784350"/>
          <a:ext cx="11222038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Document" r:id="rId7" imgW="4552863" imgH="792163" progId="Word.Document.8">
                  <p:embed/>
                </p:oleObj>
              </mc:Choice>
              <mc:Fallback>
                <p:oleObj name="Document" r:id="rId7" imgW="4552863" imgH="7921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784350"/>
                        <a:ext cx="11222038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109293"/>
              </p:ext>
            </p:extLst>
          </p:nvPr>
        </p:nvGraphicFramePr>
        <p:xfrm>
          <a:off x="568325" y="3382963"/>
          <a:ext cx="11044238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Document" r:id="rId9" imgW="4496823" imgH="553902" progId="Word.Document.8">
                  <p:embed/>
                </p:oleObj>
              </mc:Choice>
              <mc:Fallback>
                <p:oleObj name="Document" r:id="rId9" imgW="4496823" imgH="5539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3382963"/>
                        <a:ext cx="11044238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213182"/>
              </p:ext>
            </p:extLst>
          </p:nvPr>
        </p:nvGraphicFramePr>
        <p:xfrm>
          <a:off x="568325" y="4695825"/>
          <a:ext cx="11069638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Document" r:id="rId11" imgW="4525562" imgH="545984" progId="Word.Document.8">
                  <p:embed/>
                </p:oleObj>
              </mc:Choice>
              <mc:Fallback>
                <p:oleObj name="Document" r:id="rId11" imgW="4525562" imgH="5459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695825"/>
                        <a:ext cx="11069638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26587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1">
            <a:extLst>
              <a:ext uri="{FF2B5EF4-FFF2-40B4-BE49-F238E27FC236}">
                <a16:creationId xmlns:a16="http://schemas.microsoft.com/office/drawing/2014/main" id="{6F30345C-DAA1-4981-B753-E5221B2C6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6" y="436564"/>
            <a:ext cx="4810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b="1">
                <a:solidFill>
                  <a:srgbClr val="009900"/>
                </a:solidFill>
                <a:latin typeface="宋体" panose="02010600030101010101" pitchFamily="2" charset="-122"/>
              </a:rPr>
              <a:t>分析</a:t>
            </a:r>
            <a:r>
              <a:rPr lang="zh-CN" altLang="en-US" sz="2800" b="1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2800" b="1">
                <a:solidFill>
                  <a:srgbClr val="009900"/>
                </a:solidFill>
                <a:latin typeface="宋体" panose="02010600030101010101" pitchFamily="2" charset="-122"/>
              </a:rPr>
              <a:t>分布函数右连续性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E73003C-EF1E-4A37-9BB3-2F9F63902056}"/>
              </a:ext>
            </a:extLst>
          </p:cNvPr>
          <p:cNvGrpSpPr>
            <a:grpSpLocks/>
          </p:cNvGrpSpPr>
          <p:nvPr/>
        </p:nvGrpSpPr>
        <p:grpSpPr bwMode="auto">
          <a:xfrm>
            <a:off x="2635250" y="1054101"/>
            <a:ext cx="3608388" cy="862013"/>
            <a:chOff x="1749" y="1660"/>
            <a:chExt cx="5684" cy="1359"/>
          </a:xfrm>
        </p:grpSpPr>
        <p:sp>
          <p:nvSpPr>
            <p:cNvPr id="15363" name="文本框 1">
              <a:extLst>
                <a:ext uri="{FF2B5EF4-FFF2-40B4-BE49-F238E27FC236}">
                  <a16:creationId xmlns:a16="http://schemas.microsoft.com/office/drawing/2014/main" id="{5E0929EE-3B84-40B2-BDCB-CEE51A6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9" y="1927"/>
              <a:ext cx="90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latin typeface="宋体" panose="02010600030101010101" pitchFamily="2" charset="-122"/>
                </a:rPr>
                <a:t>令</a:t>
              </a:r>
            </a:p>
          </p:txBody>
        </p:sp>
        <p:graphicFrame>
          <p:nvGraphicFramePr>
            <p:cNvPr id="15364" name="对象 2">
              <a:hlinkClick r:id="" action="ppaction://ole?verb=1"/>
              <a:extLst>
                <a:ext uri="{FF2B5EF4-FFF2-40B4-BE49-F238E27FC236}">
                  <a16:creationId xmlns:a16="http://schemas.microsoft.com/office/drawing/2014/main" id="{E9F86455-4ED0-4FB4-8698-A1BC069721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1660"/>
            <a:ext cx="4780" cy="1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r:id="rId3" imgW="3035160" imgH="863280" progId="Equation.KSEE3">
                    <p:embed/>
                  </p:oleObj>
                </mc:Choice>
                <mc:Fallback>
                  <p:oleObj r:id="rId3" imgW="3035160" imgH="863280" progId="Equation.KSEE3">
                    <p:embed/>
                    <p:pic>
                      <p:nvPicPr>
                        <p:cNvPr id="15364" name="对象 2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E9F86455-4ED0-4FB4-8698-A1BC069721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660"/>
                          <a:ext cx="4780" cy="1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1764AA-CABE-4ACA-BC7F-27BF25509396}"/>
              </a:ext>
            </a:extLst>
          </p:cNvPr>
          <p:cNvGrpSpPr>
            <a:grpSpLocks/>
          </p:cNvGrpSpPr>
          <p:nvPr/>
        </p:nvGrpSpPr>
        <p:grpSpPr bwMode="auto">
          <a:xfrm>
            <a:off x="6359526" y="1236663"/>
            <a:ext cx="2862263" cy="468312"/>
            <a:chOff x="7616" y="1947"/>
            <a:chExt cx="4506" cy="740"/>
          </a:xfrm>
        </p:grpSpPr>
        <p:sp>
          <p:nvSpPr>
            <p:cNvPr id="15366" name="文本框 3">
              <a:extLst>
                <a:ext uri="{FF2B5EF4-FFF2-40B4-BE49-F238E27FC236}">
                  <a16:creationId xmlns:a16="http://schemas.microsoft.com/office/drawing/2014/main" id="{5F2E72F0-4737-4525-8B28-6E346F7D8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6" y="1961"/>
              <a:ext cx="958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latin typeface="宋体" panose="02010600030101010101" pitchFamily="2" charset="-122"/>
                </a:rPr>
                <a:t>则</a:t>
              </a:r>
            </a:p>
          </p:txBody>
        </p:sp>
        <p:graphicFrame>
          <p:nvGraphicFramePr>
            <p:cNvPr id="15367" name="对象 4">
              <a:hlinkClick r:id="" action="ppaction://ole?verb=1"/>
              <a:extLst>
                <a:ext uri="{FF2B5EF4-FFF2-40B4-BE49-F238E27FC236}">
                  <a16:creationId xmlns:a16="http://schemas.microsoft.com/office/drawing/2014/main" id="{B6386D9D-AFFB-44FA-AE45-F3BF9871D0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75" y="2040"/>
            <a:ext cx="250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r:id="rId5" imgW="1587240" imgH="380880" progId="Equation.KSEE3">
                    <p:embed/>
                  </p:oleObj>
                </mc:Choice>
                <mc:Fallback>
                  <p:oleObj r:id="rId5" imgW="1587240" imgH="380880" progId="Equation.KSEE3">
                    <p:embed/>
                    <p:pic>
                      <p:nvPicPr>
                        <p:cNvPr id="15367" name="对象 4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B6386D9D-AFFB-44FA-AE45-F3BF9871D0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5" y="2040"/>
                          <a:ext cx="250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8" name="文本框 5">
              <a:extLst>
                <a:ext uri="{FF2B5EF4-FFF2-40B4-BE49-F238E27FC236}">
                  <a16:creationId xmlns:a16="http://schemas.microsoft.com/office/drawing/2014/main" id="{E5ABCA9D-BC71-45BE-9FD9-EAC7B8F3D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8" y="1947"/>
              <a:ext cx="994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latin typeface="宋体" panose="02010600030101010101" pitchFamily="2" charset="-122"/>
                </a:rPr>
                <a:t>且</a:t>
              </a:r>
            </a:p>
          </p:txBody>
        </p:sp>
      </p:grpSp>
      <p:graphicFrame>
        <p:nvGraphicFramePr>
          <p:cNvPr id="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B6AD6703-9A8A-4838-A911-F3EEF3723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0" y="2011363"/>
          <a:ext cx="2019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r:id="rId7" imgW="2019240" imgH="812520" progId="Equation.KSEE3">
                  <p:embed/>
                </p:oleObj>
              </mc:Choice>
              <mc:Fallback>
                <p:oleObj r:id="rId7" imgW="2019240" imgH="812520" progId="Equation.KSEE3">
                  <p:embed/>
                  <p:pic>
                    <p:nvPicPr>
                      <p:cNvPr id="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6AD6703-9A8A-4838-A911-F3EEF3723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011363"/>
                        <a:ext cx="2019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82DECFA-C41E-428D-BB93-776B0029A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889251"/>
            <a:ext cx="884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宋体" panose="02010600030101010101" pitchFamily="2" charset="-122"/>
              </a:rPr>
              <a:t>于是</a:t>
            </a:r>
          </a:p>
        </p:txBody>
      </p:sp>
      <p:graphicFrame>
        <p:nvGraphicFramePr>
          <p:cNvPr id="11" name="对象 10">
            <a:hlinkClick r:id="" action="ppaction://ole?verb=1"/>
            <a:extLst>
              <a:ext uri="{FF2B5EF4-FFF2-40B4-BE49-F238E27FC236}">
                <a16:creationId xmlns:a16="http://schemas.microsoft.com/office/drawing/2014/main" id="{F80D30C0-D257-42A3-ACDB-F48C85C12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2825" y="3424238"/>
          <a:ext cx="3022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r:id="rId9" imgW="3022560" imgH="736560" progId="Equation.KSEE3">
                  <p:embed/>
                </p:oleObj>
              </mc:Choice>
              <mc:Fallback>
                <p:oleObj r:id="rId9" imgW="3022560" imgH="736560" progId="Equation.KSEE3">
                  <p:embed/>
                  <p:pic>
                    <p:nvPicPr>
                      <p:cNvPr id="11" name="对象 1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80D30C0-D257-42A3-ACDB-F48C85C129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3424238"/>
                        <a:ext cx="3022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1"/>
            <a:extLst>
              <a:ext uri="{FF2B5EF4-FFF2-40B4-BE49-F238E27FC236}">
                <a16:creationId xmlns:a16="http://schemas.microsoft.com/office/drawing/2014/main" id="{556D9636-F888-4170-BE38-C37341F9E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5426" y="3621088"/>
          <a:ext cx="23733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r:id="rId11" imgW="2374560" imgH="342720" progId="Equation.KSEE3">
                  <p:embed/>
                </p:oleObj>
              </mc:Choice>
              <mc:Fallback>
                <p:oleObj r:id="rId11" imgW="2374560" imgH="342720" progId="Equation.KSEE3">
                  <p:embed/>
                  <p:pic>
                    <p:nvPicPr>
                      <p:cNvPr id="12" name="对象 1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56D9636-F888-4170-BE38-C37341F9E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6" y="3621088"/>
                        <a:ext cx="23733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DE30238D-B384-4417-881D-F0F02C761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8" y="4551364"/>
            <a:ext cx="1268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宋体" panose="02010600030101010101" pitchFamily="2" charset="-122"/>
              </a:rPr>
              <a:t>由此知</a:t>
            </a:r>
          </a:p>
        </p:txBody>
      </p:sp>
      <p:graphicFrame>
        <p:nvGraphicFramePr>
          <p:cNvPr id="14" name="对象 13">
            <a:hlinkClick r:id="" action="ppaction://ole?verb=1"/>
            <a:extLst>
              <a:ext uri="{FF2B5EF4-FFF2-40B4-BE49-F238E27FC236}">
                <a16:creationId xmlns:a16="http://schemas.microsoft.com/office/drawing/2014/main" id="{5CED0B2A-A1A6-42DE-9171-9F088AF58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935538"/>
          <a:ext cx="279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r:id="rId13" imgW="2793960" imgH="495000" progId="Equation.KSEE3">
                  <p:embed/>
                </p:oleObj>
              </mc:Choice>
              <mc:Fallback>
                <p:oleObj r:id="rId13" imgW="2793960" imgH="495000" progId="Equation.KSEE3">
                  <p:embed/>
                  <p:pic>
                    <p:nvPicPr>
                      <p:cNvPr id="14" name="对象 1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CED0B2A-A1A6-42DE-9171-9F088AF58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35538"/>
                        <a:ext cx="2794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417425"/>
              </p:ext>
            </p:extLst>
          </p:nvPr>
        </p:nvGraphicFramePr>
        <p:xfrm>
          <a:off x="652136" y="730577"/>
          <a:ext cx="11476933" cy="146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Document" r:id="rId3" imgW="4824368" imgH="616157" progId="Word.Document.8">
                  <p:embed/>
                </p:oleObj>
              </mc:Choice>
              <mc:Fallback>
                <p:oleObj name="Document" r:id="rId3" imgW="4824368" imgH="6161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36" y="730577"/>
                        <a:ext cx="11476933" cy="1465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85039"/>
              </p:ext>
            </p:extLst>
          </p:nvPr>
        </p:nvGraphicFramePr>
        <p:xfrm>
          <a:off x="652463" y="2022475"/>
          <a:ext cx="1045527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Document" r:id="rId5" imgW="4324044" imgH="460500" progId="Word.Document.8">
                  <p:embed/>
                </p:oleObj>
              </mc:Choice>
              <mc:Fallback>
                <p:oleObj name="Document" r:id="rId5" imgW="4324044" imgH="460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022475"/>
                        <a:ext cx="10455275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2599"/>
              </p:ext>
            </p:extLst>
          </p:nvPr>
        </p:nvGraphicFramePr>
        <p:xfrm>
          <a:off x="3553433" y="2982118"/>
          <a:ext cx="698182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Document" r:id="rId7" imgW="2887725" imgH="482428" progId="Word.Document.8">
                  <p:embed/>
                </p:oleObj>
              </mc:Choice>
              <mc:Fallback>
                <p:oleObj name="Document" r:id="rId7" imgW="2887725" imgH="4824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433" y="2982118"/>
                        <a:ext cx="6981825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21103"/>
              </p:ext>
            </p:extLst>
          </p:nvPr>
        </p:nvGraphicFramePr>
        <p:xfrm>
          <a:off x="1240635" y="4970509"/>
          <a:ext cx="8629133" cy="122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Document" r:id="rId9" imgW="3696756" imgH="523819" progId="Word.Document.8">
                  <p:embed/>
                </p:oleObj>
              </mc:Choice>
              <mc:Fallback>
                <p:oleObj name="Document" r:id="rId9" imgW="3696756" imgH="5238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635" y="4970509"/>
                        <a:ext cx="8629133" cy="122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208694"/>
              </p:ext>
            </p:extLst>
          </p:nvPr>
        </p:nvGraphicFramePr>
        <p:xfrm>
          <a:off x="652136" y="2940141"/>
          <a:ext cx="333851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Document" r:id="rId11" imgW="1382444" imgH="446480" progId="Word.Document.8">
                  <p:embed/>
                </p:oleObj>
              </mc:Choice>
              <mc:Fallback>
                <p:oleObj name="Document" r:id="rId11" imgW="1382444" imgH="446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36" y="2940141"/>
                        <a:ext cx="3338513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014314"/>
              </p:ext>
            </p:extLst>
          </p:nvPr>
        </p:nvGraphicFramePr>
        <p:xfrm>
          <a:off x="1267596" y="3956891"/>
          <a:ext cx="88884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Document" r:id="rId13" imgW="3676461" imgH="451872" progId="Word.Document.8">
                  <p:embed/>
                </p:oleObj>
              </mc:Choice>
              <mc:Fallback>
                <p:oleObj name="Document" r:id="rId13" imgW="3676461" imgH="4518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596" y="3956891"/>
                        <a:ext cx="888841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64122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99364A07-F4F9-4EC1-9946-C2B8D8F66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176463"/>
            <a:ext cx="792162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   </a:t>
            </a:r>
            <a:r>
              <a:rPr kumimoji="1"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概率论是从数量上来研究随机现象内在规律性的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为了更方便有力的研究随机现象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就要用数学分析的方法来研究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因此为了便于数学上的推导和计算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就需将任意的随机事件数量化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 </a:t>
            </a:r>
            <a:r>
              <a:rPr kumimoji="1"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当把一些非数量表示的随机事件用数字来表示时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就建立起了随机变量的概念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．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A3D1118-2E1C-448A-8FF0-AB3CB834F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6" y="1546226"/>
            <a:ext cx="53879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为什么引入随机变量</a:t>
            </a:r>
            <a:r>
              <a:rPr kumimoji="1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F65276F-9F8A-43CA-8286-F22EA4FD5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305733"/>
              </p:ext>
            </p:extLst>
          </p:nvPr>
        </p:nvGraphicFramePr>
        <p:xfrm>
          <a:off x="1311624" y="584200"/>
          <a:ext cx="849947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3" imgW="3681724" imgH="541487" progId="Word.Document.8">
                  <p:embed/>
                </p:oleObj>
              </mc:Choice>
              <mc:Fallback>
                <p:oleObj name="Document" r:id="rId3" imgW="3681724" imgH="541487" progId="Word.Document.8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624" y="584200"/>
                        <a:ext cx="8499475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9D2E617-6A1F-407C-9552-CE513317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822326"/>
            <a:ext cx="3505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0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随机变量的引入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03D1BCD-EFC0-43EA-B4E6-733F38FE8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1524001"/>
            <a:ext cx="75438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实例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ahoma" panose="020B0604030504040204" pitchFamily="34" charset="0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ahoma" panose="020B0604030504040204" pitchFamily="34" charset="0"/>
              </a:rPr>
              <a:t>在一装有红球、白球的袋中任摸一个球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ahoma" panose="020B0604030504040204" pitchFamily="34" charset="0"/>
              </a:rPr>
              <a:t>观察摸出球的颜色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C3E4ED42-0D3C-428B-B460-E021B6CCE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2743201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kumimoji="1"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红色、白色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E933E4E8-7263-45D1-8B07-44DEA1CA70EE}"/>
              </a:ext>
            </a:extLst>
          </p:cNvPr>
          <p:cNvGrpSpPr>
            <a:grpSpLocks/>
          </p:cNvGrpSpPr>
          <p:nvPr/>
        </p:nvGrpSpPr>
        <p:grpSpPr bwMode="auto">
          <a:xfrm rot="10816512">
            <a:off x="3714751" y="3282950"/>
            <a:ext cx="1573213" cy="215900"/>
            <a:chOff x="2208" y="1344"/>
            <a:chExt cx="1200" cy="240"/>
          </a:xfrm>
        </p:grpSpPr>
        <p:sp>
          <p:nvSpPr>
            <p:cNvPr id="6169" name="Line 8">
              <a:extLst>
                <a:ext uri="{FF2B5EF4-FFF2-40B4-BE49-F238E27FC236}">
                  <a16:creationId xmlns:a16="http://schemas.microsoft.com/office/drawing/2014/main" id="{C5AD5475-ECE3-4CD9-93B8-406087319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488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0" name="Line 9">
              <a:extLst>
                <a:ext uri="{FF2B5EF4-FFF2-40B4-BE49-F238E27FC236}">
                  <a16:creationId xmlns:a16="http://schemas.microsoft.com/office/drawing/2014/main" id="{20087534-1BDA-4B44-BF2A-EBA290C3C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1" name="Line 10">
              <a:extLst>
                <a:ext uri="{FF2B5EF4-FFF2-40B4-BE49-F238E27FC236}">
                  <a16:creationId xmlns:a16="http://schemas.microsoft.com/office/drawing/2014/main" id="{85CF0FBD-A3D8-4197-BB5D-81A91C45A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2" name="Line 11">
              <a:extLst>
                <a:ext uri="{FF2B5EF4-FFF2-40B4-BE49-F238E27FC236}">
                  <a16:creationId xmlns:a16="http://schemas.microsoft.com/office/drawing/2014/main" id="{3D29C526-0F3D-4BF9-A91B-9DD9D6CC1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092" name="Rectangle 12">
            <a:extLst>
              <a:ext uri="{FF2B5EF4-FFF2-40B4-BE49-F238E27FC236}">
                <a16:creationId xmlns:a16="http://schemas.microsoft.com/office/drawing/2014/main" id="{1FD0407E-7414-411D-A47E-EDF1265E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3429001"/>
            <a:ext cx="2036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ahoma" panose="020B0604030504040204" pitchFamily="34" charset="0"/>
              </a:rPr>
              <a:t>非数量</a:t>
            </a:r>
          </a:p>
        </p:txBody>
      </p:sp>
      <p:sp>
        <p:nvSpPr>
          <p:cNvPr id="46093" name="Rectangle 13">
            <a:extLst>
              <a:ext uri="{FF2B5EF4-FFF2-40B4-BE49-F238E27FC236}">
                <a16:creationId xmlns:a16="http://schemas.microsoft.com/office/drawing/2014/main" id="{15A54B07-8A72-42F6-9F6A-ED9C1858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2819401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将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 </a:t>
            </a:r>
            <a:r>
              <a:rPr kumimoji="1"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数量化 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6608AB32-3F78-4374-89DA-E04AEE9086CE}"/>
              </a:ext>
            </a:extLst>
          </p:cNvPr>
          <p:cNvGrpSpPr>
            <a:grpSpLocks/>
          </p:cNvGrpSpPr>
          <p:nvPr/>
        </p:nvGrpSpPr>
        <p:grpSpPr bwMode="auto">
          <a:xfrm>
            <a:off x="5876925" y="2667000"/>
            <a:ext cx="1143000" cy="533400"/>
            <a:chOff x="3024" y="1776"/>
            <a:chExt cx="720" cy="336"/>
          </a:xfrm>
        </p:grpSpPr>
        <p:sp>
          <p:nvSpPr>
            <p:cNvPr id="6167" name="AutoShape 15">
              <a:extLst>
                <a:ext uri="{FF2B5EF4-FFF2-40B4-BE49-F238E27FC236}">
                  <a16:creationId xmlns:a16="http://schemas.microsoft.com/office/drawing/2014/main" id="{A7C99775-669C-4043-8FB7-7B444AFE2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968"/>
              <a:ext cx="720" cy="144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68" name="Object 16">
              <a:extLst>
                <a:ext uri="{FF2B5EF4-FFF2-40B4-BE49-F238E27FC236}">
                  <a16:creationId xmlns:a16="http://schemas.microsoft.com/office/drawing/2014/main" id="{F2584F76-D740-4963-91D4-4CEE6DA91D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1776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2" name="Equation" r:id="rId3" imgW="190335" imgH="317225" progId="Equation.3">
                    <p:embed/>
                  </p:oleObj>
                </mc:Choice>
                <mc:Fallback>
                  <p:oleObj name="Equation" r:id="rId3" imgW="190335" imgH="317225" progId="Equation.3">
                    <p:embed/>
                    <p:pic>
                      <p:nvPicPr>
                        <p:cNvPr id="6168" name="Object 16">
                          <a:extLst>
                            <a:ext uri="{FF2B5EF4-FFF2-40B4-BE49-F238E27FC236}">
                              <a16:creationId xmlns:a16="http://schemas.microsoft.com/office/drawing/2014/main" id="{F2584F76-D740-4963-91D4-4CEE6DA91D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76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98" name="Rectangle 18">
            <a:extLst>
              <a:ext uri="{FF2B5EF4-FFF2-40B4-BE49-F238E27FC236}">
                <a16:creationId xmlns:a16="http://schemas.microsoft.com/office/drawing/2014/main" id="{316BF71E-997F-4E66-9D49-59948CEF3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9893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可采用下列方法 </a:t>
            </a:r>
          </a:p>
        </p:txBody>
      </p:sp>
      <p:sp>
        <p:nvSpPr>
          <p:cNvPr id="46099" name="Rectangle 19">
            <a:extLst>
              <a:ext uri="{FF2B5EF4-FFF2-40B4-BE49-F238E27FC236}">
                <a16:creationId xmlns:a16="http://schemas.microsoft.com/office/drawing/2014/main" id="{15BAE739-4082-4240-A465-8E84FDD0A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4622800"/>
            <a:ext cx="2819400" cy="1295400"/>
          </a:xfrm>
          <a:prstGeom prst="rect">
            <a:avLst/>
          </a:prstGeom>
          <a:solidFill>
            <a:srgbClr val="7360FE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ahoma" panose="020B0604030504040204" pitchFamily="34" charset="0"/>
            </a:endParaRPr>
          </a:p>
        </p:txBody>
      </p:sp>
      <p:graphicFrame>
        <p:nvGraphicFramePr>
          <p:cNvPr id="46100" name="Object 20">
            <a:extLst>
              <a:ext uri="{FF2B5EF4-FFF2-40B4-BE49-F238E27FC236}">
                <a16:creationId xmlns:a16="http://schemas.microsoft.com/office/drawing/2014/main" id="{06F3404E-D1FA-4B8F-8649-B90A1B49A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167833"/>
              </p:ext>
            </p:extLst>
          </p:nvPr>
        </p:nvGraphicFramePr>
        <p:xfrm>
          <a:off x="4851403" y="5537200"/>
          <a:ext cx="333374" cy="3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5" imgW="139680" imgH="139680" progId="Equation.DSMT4">
                  <p:embed/>
                </p:oleObj>
              </mc:Choice>
              <mc:Fallback>
                <p:oleObj name="Equation" r:id="rId5" imgW="139680" imgH="139680" progId="Equation.DSMT4">
                  <p:embed/>
                  <p:pic>
                    <p:nvPicPr>
                      <p:cNvPr id="46100" name="Object 20">
                        <a:extLst>
                          <a:ext uri="{FF2B5EF4-FFF2-40B4-BE49-F238E27FC236}">
                            <a16:creationId xmlns:a16="http://schemas.microsoft.com/office/drawing/2014/main" id="{06F3404E-D1FA-4B8F-8649-B90A1B49A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3" y="5537200"/>
                        <a:ext cx="333374" cy="333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1" name="Text Box 21">
            <a:extLst>
              <a:ext uri="{FF2B5EF4-FFF2-40B4-BE49-F238E27FC236}">
                <a16:creationId xmlns:a16="http://schemas.microsoft.com/office/drawing/2014/main" id="{D7B9B189-AD86-4391-90A2-16D846F62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39" y="50800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红色</a:t>
            </a:r>
          </a:p>
        </p:txBody>
      </p:sp>
      <p:sp>
        <p:nvSpPr>
          <p:cNvPr id="46102" name="Text Box 22">
            <a:extLst>
              <a:ext uri="{FF2B5EF4-FFF2-40B4-BE49-F238E27FC236}">
                <a16:creationId xmlns:a16="http://schemas.microsoft.com/office/drawing/2014/main" id="{95755FF0-2AA2-49C5-B820-20BF1123D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9" y="50800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白色</a:t>
            </a:r>
          </a:p>
        </p:txBody>
      </p:sp>
      <p:grpSp>
        <p:nvGrpSpPr>
          <p:cNvPr id="4" name="Group 37">
            <a:extLst>
              <a:ext uri="{FF2B5EF4-FFF2-40B4-BE49-F238E27FC236}">
                <a16:creationId xmlns:a16="http://schemas.microsoft.com/office/drawing/2014/main" id="{5F87DB19-2CEA-4A87-8968-D68CACAB4086}"/>
              </a:ext>
            </a:extLst>
          </p:cNvPr>
          <p:cNvGrpSpPr>
            <a:grpSpLocks/>
          </p:cNvGrpSpPr>
          <p:nvPr/>
        </p:nvGrpSpPr>
        <p:grpSpPr bwMode="auto">
          <a:xfrm>
            <a:off x="5670277" y="4957762"/>
            <a:ext cx="1447800" cy="579438"/>
            <a:chOff x="2544" y="3235"/>
            <a:chExt cx="912" cy="365"/>
          </a:xfrm>
        </p:grpSpPr>
        <p:sp>
          <p:nvSpPr>
            <p:cNvPr id="6165" name="AutoShape 24">
              <a:extLst>
                <a:ext uri="{FF2B5EF4-FFF2-40B4-BE49-F238E27FC236}">
                  <a16:creationId xmlns:a16="http://schemas.microsoft.com/office/drawing/2014/main" id="{50E6C8B8-5ED5-4503-AF10-CC030815F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56"/>
              <a:ext cx="912" cy="144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66" name="Object 26">
              <a:extLst>
                <a:ext uri="{FF2B5EF4-FFF2-40B4-BE49-F238E27FC236}">
                  <a16:creationId xmlns:a16="http://schemas.microsoft.com/office/drawing/2014/main" id="{05D09A98-2213-483D-BF07-8E80D88327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9969228"/>
                </p:ext>
              </p:extLst>
            </p:nvPr>
          </p:nvGraphicFramePr>
          <p:xfrm>
            <a:off x="2744" y="3235"/>
            <a:ext cx="394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" name="Equation" r:id="rId7" imgW="304560" imgH="164880" progId="Equation.DSMT4">
                    <p:embed/>
                  </p:oleObj>
                </mc:Choice>
                <mc:Fallback>
                  <p:oleObj name="Equation" r:id="rId7" imgW="304560" imgH="164880" progId="Equation.DSMT4">
                    <p:embed/>
                    <p:pic>
                      <p:nvPicPr>
                        <p:cNvPr id="6166" name="Object 26">
                          <a:extLst>
                            <a:ext uri="{FF2B5EF4-FFF2-40B4-BE49-F238E27FC236}">
                              <a16:creationId xmlns:a16="http://schemas.microsoft.com/office/drawing/2014/main" id="{05D09A98-2213-483D-BF07-8E80D88327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235"/>
                          <a:ext cx="394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107" name="Freeform 27">
            <a:extLst>
              <a:ext uri="{FF2B5EF4-FFF2-40B4-BE49-F238E27FC236}">
                <a16:creationId xmlns:a16="http://schemas.microsoft.com/office/drawing/2014/main" id="{0D267D44-05BC-437C-AA14-5AE2AC785FC3}"/>
              </a:ext>
            </a:extLst>
          </p:cNvPr>
          <p:cNvSpPr>
            <a:spLocks/>
          </p:cNvSpPr>
          <p:nvPr/>
        </p:nvSpPr>
        <p:spPr bwMode="auto">
          <a:xfrm>
            <a:off x="7627938" y="4470400"/>
            <a:ext cx="2286000" cy="1460500"/>
          </a:xfrm>
          <a:custGeom>
            <a:avLst/>
            <a:gdLst>
              <a:gd name="T0" fmla="*/ 2147483647 w 1240"/>
              <a:gd name="T1" fmla="*/ 2147483647 h 968"/>
              <a:gd name="T2" fmla="*/ 2147483647 w 1240"/>
              <a:gd name="T3" fmla="*/ 0 h 968"/>
              <a:gd name="T4" fmla="*/ 2147483647 w 1240"/>
              <a:gd name="T5" fmla="*/ 2147483647 h 968"/>
              <a:gd name="T6" fmla="*/ 2147483647 w 1240"/>
              <a:gd name="T7" fmla="*/ 2147483647 h 968"/>
              <a:gd name="T8" fmla="*/ 2147483647 w 1240"/>
              <a:gd name="T9" fmla="*/ 2147483647 h 968"/>
              <a:gd name="T10" fmla="*/ 2147483647 w 1240"/>
              <a:gd name="T11" fmla="*/ 2147483647 h 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0"/>
              <a:gd name="T19" fmla="*/ 0 h 968"/>
              <a:gd name="T20" fmla="*/ 1240 w 1240"/>
              <a:gd name="T21" fmla="*/ 968 h 9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0" h="968">
                <a:moveTo>
                  <a:pt x="72" y="432"/>
                </a:moveTo>
                <a:cubicBezTo>
                  <a:pt x="112" y="304"/>
                  <a:pt x="176" y="0"/>
                  <a:pt x="360" y="0"/>
                </a:cubicBezTo>
                <a:cubicBezTo>
                  <a:pt x="544" y="0"/>
                  <a:pt x="1112" y="280"/>
                  <a:pt x="1176" y="432"/>
                </a:cubicBezTo>
                <a:cubicBezTo>
                  <a:pt x="1240" y="584"/>
                  <a:pt x="920" y="856"/>
                  <a:pt x="744" y="912"/>
                </a:cubicBezTo>
                <a:cubicBezTo>
                  <a:pt x="568" y="968"/>
                  <a:pt x="240" y="840"/>
                  <a:pt x="120" y="768"/>
                </a:cubicBezTo>
                <a:cubicBezTo>
                  <a:pt x="0" y="696"/>
                  <a:pt x="32" y="560"/>
                  <a:pt x="72" y="432"/>
                </a:cubicBezTo>
                <a:close/>
              </a:path>
            </a:pathLst>
          </a:custGeom>
          <a:solidFill>
            <a:srgbClr val="F6688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6108" name="Object 28">
            <a:extLst>
              <a:ext uri="{FF2B5EF4-FFF2-40B4-BE49-F238E27FC236}">
                <a16:creationId xmlns:a16="http://schemas.microsoft.com/office/drawing/2014/main" id="{032DC802-AF1F-41C9-BBC5-54C669045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9538" y="5461000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9" imgW="291973" imgH="291973" progId="Equation.3">
                  <p:embed/>
                </p:oleObj>
              </mc:Choice>
              <mc:Fallback>
                <p:oleObj name="Equation" r:id="rId9" imgW="291973" imgH="291973" progId="Equation.3">
                  <p:embed/>
                  <p:pic>
                    <p:nvPicPr>
                      <p:cNvPr id="46108" name="Object 28">
                        <a:extLst>
                          <a:ext uri="{FF2B5EF4-FFF2-40B4-BE49-F238E27FC236}">
                            <a16:creationId xmlns:a16="http://schemas.microsoft.com/office/drawing/2014/main" id="{032DC802-AF1F-41C9-BBC5-54C6690459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9538" y="5461000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9" name="Freeform 29">
            <a:extLst>
              <a:ext uri="{FF2B5EF4-FFF2-40B4-BE49-F238E27FC236}">
                <a16:creationId xmlns:a16="http://schemas.microsoft.com/office/drawing/2014/main" id="{BB917222-F143-4770-9620-801BB32BB30E}"/>
              </a:ext>
            </a:extLst>
          </p:cNvPr>
          <p:cNvSpPr>
            <a:spLocks/>
          </p:cNvSpPr>
          <p:nvPr/>
        </p:nvSpPr>
        <p:spPr bwMode="auto">
          <a:xfrm>
            <a:off x="3665538" y="4318000"/>
            <a:ext cx="5029200" cy="990600"/>
          </a:xfrm>
          <a:custGeom>
            <a:avLst/>
            <a:gdLst>
              <a:gd name="T0" fmla="*/ 0 w 3504"/>
              <a:gd name="T1" fmla="*/ 2147483647 h 592"/>
              <a:gd name="T2" fmla="*/ 2147483647 w 3504"/>
              <a:gd name="T3" fmla="*/ 2147483647 h 592"/>
              <a:gd name="T4" fmla="*/ 2147483647 w 3504"/>
              <a:gd name="T5" fmla="*/ 2147483647 h 592"/>
              <a:gd name="T6" fmla="*/ 0 60000 65536"/>
              <a:gd name="T7" fmla="*/ 0 60000 65536"/>
              <a:gd name="T8" fmla="*/ 0 60000 65536"/>
              <a:gd name="T9" fmla="*/ 0 w 3504"/>
              <a:gd name="T10" fmla="*/ 0 h 592"/>
              <a:gd name="T11" fmla="*/ 3504 w 3504"/>
              <a:gd name="T12" fmla="*/ 592 h 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04" h="592">
                <a:moveTo>
                  <a:pt x="0" y="496"/>
                </a:moveTo>
                <a:cubicBezTo>
                  <a:pt x="572" y="248"/>
                  <a:pt x="1144" y="0"/>
                  <a:pt x="1728" y="16"/>
                </a:cubicBezTo>
                <a:cubicBezTo>
                  <a:pt x="2312" y="32"/>
                  <a:pt x="3208" y="496"/>
                  <a:pt x="3504" y="592"/>
                </a:cubicBez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6110" name="Object 30">
            <a:extLst>
              <a:ext uri="{FF2B5EF4-FFF2-40B4-BE49-F238E27FC236}">
                <a16:creationId xmlns:a16="http://schemas.microsoft.com/office/drawing/2014/main" id="{2D8AF810-0227-432F-9A7C-33BF329FAB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24888" y="50101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11" imgW="177569" imgH="304404" progId="Equation.3">
                  <p:embed/>
                </p:oleObj>
              </mc:Choice>
              <mc:Fallback>
                <p:oleObj name="Equation" r:id="rId11" imgW="177569" imgH="304404" progId="Equation.3">
                  <p:embed/>
                  <p:pic>
                    <p:nvPicPr>
                      <p:cNvPr id="46110" name="Object 30">
                        <a:extLst>
                          <a:ext uri="{FF2B5EF4-FFF2-40B4-BE49-F238E27FC236}">
                            <a16:creationId xmlns:a16="http://schemas.microsoft.com/office/drawing/2014/main" id="{2D8AF810-0227-432F-9A7C-33BF329FAB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4888" y="501015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1" name="Freeform 31">
            <a:extLst>
              <a:ext uri="{FF2B5EF4-FFF2-40B4-BE49-F238E27FC236}">
                <a16:creationId xmlns:a16="http://schemas.microsoft.com/office/drawing/2014/main" id="{86593EBE-1A4C-47DD-936E-2D48DB461DF5}"/>
              </a:ext>
            </a:extLst>
          </p:cNvPr>
          <p:cNvSpPr>
            <a:spLocks/>
          </p:cNvSpPr>
          <p:nvPr/>
        </p:nvSpPr>
        <p:spPr bwMode="auto">
          <a:xfrm>
            <a:off x="4656138" y="5384800"/>
            <a:ext cx="3733800" cy="457200"/>
          </a:xfrm>
          <a:custGeom>
            <a:avLst/>
            <a:gdLst>
              <a:gd name="T0" fmla="*/ 0 w 2976"/>
              <a:gd name="T1" fmla="*/ 0 h 440"/>
              <a:gd name="T2" fmla="*/ 2147483647 w 2976"/>
              <a:gd name="T3" fmla="*/ 2147483647 h 440"/>
              <a:gd name="T4" fmla="*/ 2147483647 w 2976"/>
              <a:gd name="T5" fmla="*/ 2147483647 h 440"/>
              <a:gd name="T6" fmla="*/ 0 60000 65536"/>
              <a:gd name="T7" fmla="*/ 0 60000 65536"/>
              <a:gd name="T8" fmla="*/ 0 60000 65536"/>
              <a:gd name="T9" fmla="*/ 0 w 2976"/>
              <a:gd name="T10" fmla="*/ 0 h 440"/>
              <a:gd name="T11" fmla="*/ 2976 w 2976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6" h="440">
                <a:moveTo>
                  <a:pt x="0" y="0"/>
                </a:moveTo>
                <a:cubicBezTo>
                  <a:pt x="472" y="212"/>
                  <a:pt x="944" y="424"/>
                  <a:pt x="1440" y="432"/>
                </a:cubicBezTo>
                <a:cubicBezTo>
                  <a:pt x="1936" y="440"/>
                  <a:pt x="2720" y="112"/>
                  <a:pt x="2976" y="48"/>
                </a:cubicBez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6112" name="Object 32">
            <a:extLst>
              <a:ext uri="{FF2B5EF4-FFF2-40B4-BE49-F238E27FC236}">
                <a16:creationId xmlns:a16="http://schemas.microsoft.com/office/drawing/2014/main" id="{8E02DE50-5E77-44DB-B8EE-44EA01AC7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9938" y="53086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13" imgW="203024" imgH="317225" progId="Equation.3">
                  <p:embed/>
                </p:oleObj>
              </mc:Choice>
              <mc:Fallback>
                <p:oleObj name="Equation" r:id="rId13" imgW="203024" imgH="317225" progId="Equation.3">
                  <p:embed/>
                  <p:pic>
                    <p:nvPicPr>
                      <p:cNvPr id="46112" name="Object 32">
                        <a:extLst>
                          <a:ext uri="{FF2B5EF4-FFF2-40B4-BE49-F238E27FC236}">
                            <a16:creationId xmlns:a16="http://schemas.microsoft.com/office/drawing/2014/main" id="{8E02DE50-5E77-44DB-B8EE-44EA01AC73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9938" y="53086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4" grpId="0" autoUpdateAnimBg="0"/>
      <p:bldP spid="46092" grpId="0" autoUpdateAnimBg="0"/>
      <p:bldP spid="46093" grpId="0" autoUpdateAnimBg="0"/>
      <p:bldP spid="46098" grpId="0" autoUpdateAnimBg="0"/>
      <p:bldP spid="46099" grpId="0" animBg="1" autoUpdateAnimBg="0"/>
      <p:bldP spid="46101" grpId="0" autoUpdateAnimBg="0"/>
      <p:bldP spid="4610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435BACF2-9E9B-48B4-A959-F6416D963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052513"/>
            <a:ext cx="3541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ahoma" panose="020B0604030504040204" pitchFamily="34" charset="0"/>
              </a:rPr>
              <a:t>即有    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Tahoma" panose="020B0604030504040204" pitchFamily="34" charset="0"/>
              </a:rPr>
              <a:t>红色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60AC936E-6DD5-4152-A08F-34979919B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77322"/>
              </p:ext>
            </p:extLst>
          </p:nvPr>
        </p:nvGraphicFramePr>
        <p:xfrm>
          <a:off x="3563579" y="1833384"/>
          <a:ext cx="3660056" cy="922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1460160" imgH="368280" progId="Equation.DSMT4">
                  <p:embed/>
                </p:oleObj>
              </mc:Choice>
              <mc:Fallback>
                <p:oleObj name="Equation" r:id="rId3" imgW="1460160" imgH="368280" progId="Equation.DSMT4">
                  <p:embed/>
                  <p:pic>
                    <p:nvPicPr>
                      <p:cNvPr id="26629" name="Object 5">
                        <a:extLst>
                          <a:ext uri="{FF2B5EF4-FFF2-40B4-BE49-F238E27FC236}">
                            <a16:creationId xmlns:a16="http://schemas.microsoft.com/office/drawing/2014/main" id="{60AC936E-6DD5-4152-A08F-34979919B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579" y="1833384"/>
                        <a:ext cx="3660056" cy="922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Rectangle 18">
            <a:extLst>
              <a:ext uri="{FF2B5EF4-FFF2-40B4-BE49-F238E27FC236}">
                <a16:creationId xmlns:a16="http://schemas.microsoft.com/office/drawing/2014/main" id="{D6599211-DBDB-4E72-990A-F65722EEF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9" y="1052513"/>
            <a:ext cx="1931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</a:rPr>
              <a:t>白色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6643" name="Rectangle 19">
            <a:extLst>
              <a:ext uri="{FF2B5EF4-FFF2-40B4-BE49-F238E27FC236}">
                <a16:creationId xmlns:a16="http://schemas.microsoft.com/office/drawing/2014/main" id="{8BB75503-BB6E-4FAB-9C5F-6BAA1F6AC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3197225"/>
            <a:ext cx="73404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这样便将非数量的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kumimoji="1"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红色，白色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数量化了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174" name="Rectangle 20">
            <a:extLst>
              <a:ext uri="{FF2B5EF4-FFF2-40B4-BE49-F238E27FC236}">
                <a16:creationId xmlns:a16="http://schemas.microsoft.com/office/drawing/2014/main" id="{E560F63A-ACB8-4B1E-BB6A-7C78F5302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4622800"/>
            <a:ext cx="2819400" cy="1295400"/>
          </a:xfrm>
          <a:prstGeom prst="rect">
            <a:avLst/>
          </a:prstGeom>
          <a:solidFill>
            <a:srgbClr val="7360FE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ahoma" panose="020B0604030504040204" pitchFamily="34" charset="0"/>
            </a:endParaRPr>
          </a:p>
        </p:txBody>
      </p:sp>
      <p:graphicFrame>
        <p:nvGraphicFramePr>
          <p:cNvPr id="7175" name="Object 21">
            <a:extLst>
              <a:ext uri="{FF2B5EF4-FFF2-40B4-BE49-F238E27FC236}">
                <a16:creationId xmlns:a16="http://schemas.microsoft.com/office/drawing/2014/main" id="{7C1D389A-FDAD-4F30-8D9D-BCA357D81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204840"/>
              </p:ext>
            </p:extLst>
          </p:nvPr>
        </p:nvGraphicFramePr>
        <p:xfrm>
          <a:off x="4797426" y="5467350"/>
          <a:ext cx="298450" cy="53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5" imgW="114120" imgH="139680" progId="Equation.DSMT4">
                  <p:embed/>
                </p:oleObj>
              </mc:Choice>
              <mc:Fallback>
                <p:oleObj name="Equation" r:id="rId5" imgW="114120" imgH="139680" progId="Equation.DSMT4">
                  <p:embed/>
                  <p:pic>
                    <p:nvPicPr>
                      <p:cNvPr id="7175" name="Object 21">
                        <a:extLst>
                          <a:ext uri="{FF2B5EF4-FFF2-40B4-BE49-F238E27FC236}">
                            <a16:creationId xmlns:a16="http://schemas.microsoft.com/office/drawing/2014/main" id="{7C1D389A-FDAD-4F30-8D9D-BCA357D81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6" y="5467350"/>
                        <a:ext cx="298450" cy="530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22">
            <a:extLst>
              <a:ext uri="{FF2B5EF4-FFF2-40B4-BE49-F238E27FC236}">
                <a16:creationId xmlns:a16="http://schemas.microsoft.com/office/drawing/2014/main" id="{C7F0808B-82D3-4751-8139-C72B9453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39" y="50800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红色</a:t>
            </a:r>
          </a:p>
        </p:txBody>
      </p:sp>
      <p:sp>
        <p:nvSpPr>
          <p:cNvPr id="7177" name="Text Box 23">
            <a:extLst>
              <a:ext uri="{FF2B5EF4-FFF2-40B4-BE49-F238E27FC236}">
                <a16:creationId xmlns:a16="http://schemas.microsoft.com/office/drawing/2014/main" id="{858AE8A8-8F8C-42E6-8CD3-EB62C0B9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9" y="50800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白色</a:t>
            </a:r>
          </a:p>
        </p:txBody>
      </p:sp>
      <p:sp>
        <p:nvSpPr>
          <p:cNvPr id="7179" name="Freeform 27">
            <a:extLst>
              <a:ext uri="{FF2B5EF4-FFF2-40B4-BE49-F238E27FC236}">
                <a16:creationId xmlns:a16="http://schemas.microsoft.com/office/drawing/2014/main" id="{54922CB5-BEC1-4645-8846-489EF2C54756}"/>
              </a:ext>
            </a:extLst>
          </p:cNvPr>
          <p:cNvSpPr>
            <a:spLocks/>
          </p:cNvSpPr>
          <p:nvPr/>
        </p:nvSpPr>
        <p:spPr bwMode="auto">
          <a:xfrm>
            <a:off x="7627938" y="4470400"/>
            <a:ext cx="2286000" cy="1460500"/>
          </a:xfrm>
          <a:custGeom>
            <a:avLst/>
            <a:gdLst>
              <a:gd name="T0" fmla="*/ 2147483647 w 1240"/>
              <a:gd name="T1" fmla="*/ 2147483647 h 968"/>
              <a:gd name="T2" fmla="*/ 2147483647 w 1240"/>
              <a:gd name="T3" fmla="*/ 0 h 968"/>
              <a:gd name="T4" fmla="*/ 2147483647 w 1240"/>
              <a:gd name="T5" fmla="*/ 2147483647 h 968"/>
              <a:gd name="T6" fmla="*/ 2147483647 w 1240"/>
              <a:gd name="T7" fmla="*/ 2147483647 h 968"/>
              <a:gd name="T8" fmla="*/ 2147483647 w 1240"/>
              <a:gd name="T9" fmla="*/ 2147483647 h 968"/>
              <a:gd name="T10" fmla="*/ 2147483647 w 1240"/>
              <a:gd name="T11" fmla="*/ 2147483647 h 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0"/>
              <a:gd name="T19" fmla="*/ 0 h 968"/>
              <a:gd name="T20" fmla="*/ 1240 w 1240"/>
              <a:gd name="T21" fmla="*/ 968 h 9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0" h="968">
                <a:moveTo>
                  <a:pt x="72" y="432"/>
                </a:moveTo>
                <a:cubicBezTo>
                  <a:pt x="112" y="304"/>
                  <a:pt x="176" y="0"/>
                  <a:pt x="360" y="0"/>
                </a:cubicBezTo>
                <a:cubicBezTo>
                  <a:pt x="544" y="0"/>
                  <a:pt x="1112" y="280"/>
                  <a:pt x="1176" y="432"/>
                </a:cubicBezTo>
                <a:cubicBezTo>
                  <a:pt x="1240" y="584"/>
                  <a:pt x="920" y="856"/>
                  <a:pt x="744" y="912"/>
                </a:cubicBezTo>
                <a:cubicBezTo>
                  <a:pt x="568" y="968"/>
                  <a:pt x="240" y="840"/>
                  <a:pt x="120" y="768"/>
                </a:cubicBezTo>
                <a:cubicBezTo>
                  <a:pt x="0" y="696"/>
                  <a:pt x="32" y="560"/>
                  <a:pt x="72" y="432"/>
                </a:cubicBezTo>
                <a:close/>
              </a:path>
            </a:pathLst>
          </a:custGeom>
          <a:solidFill>
            <a:srgbClr val="F6688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180" name="Object 28">
            <a:extLst>
              <a:ext uri="{FF2B5EF4-FFF2-40B4-BE49-F238E27FC236}">
                <a16:creationId xmlns:a16="http://schemas.microsoft.com/office/drawing/2014/main" id="{483C8258-E1D9-46BA-A686-26F36EACB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9538" y="5461000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7" imgW="291973" imgH="291973" progId="Equation.3">
                  <p:embed/>
                </p:oleObj>
              </mc:Choice>
              <mc:Fallback>
                <p:oleObj name="Equation" r:id="rId7" imgW="291973" imgH="291973" progId="Equation.3">
                  <p:embed/>
                  <p:pic>
                    <p:nvPicPr>
                      <p:cNvPr id="7180" name="Object 28">
                        <a:extLst>
                          <a:ext uri="{FF2B5EF4-FFF2-40B4-BE49-F238E27FC236}">
                            <a16:creationId xmlns:a16="http://schemas.microsoft.com/office/drawing/2014/main" id="{483C8258-E1D9-46BA-A686-26F36EACB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9538" y="5461000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Freeform 29">
            <a:extLst>
              <a:ext uri="{FF2B5EF4-FFF2-40B4-BE49-F238E27FC236}">
                <a16:creationId xmlns:a16="http://schemas.microsoft.com/office/drawing/2014/main" id="{C1DD4AAA-0E6C-4C23-A17E-8016B63AC1E6}"/>
              </a:ext>
            </a:extLst>
          </p:cNvPr>
          <p:cNvSpPr>
            <a:spLocks/>
          </p:cNvSpPr>
          <p:nvPr/>
        </p:nvSpPr>
        <p:spPr bwMode="auto">
          <a:xfrm>
            <a:off x="3665538" y="4318000"/>
            <a:ext cx="5029200" cy="990600"/>
          </a:xfrm>
          <a:custGeom>
            <a:avLst/>
            <a:gdLst>
              <a:gd name="T0" fmla="*/ 0 w 3504"/>
              <a:gd name="T1" fmla="*/ 2147483647 h 592"/>
              <a:gd name="T2" fmla="*/ 2147483647 w 3504"/>
              <a:gd name="T3" fmla="*/ 2147483647 h 592"/>
              <a:gd name="T4" fmla="*/ 2147483647 w 3504"/>
              <a:gd name="T5" fmla="*/ 2147483647 h 592"/>
              <a:gd name="T6" fmla="*/ 0 60000 65536"/>
              <a:gd name="T7" fmla="*/ 0 60000 65536"/>
              <a:gd name="T8" fmla="*/ 0 60000 65536"/>
              <a:gd name="T9" fmla="*/ 0 w 3504"/>
              <a:gd name="T10" fmla="*/ 0 h 592"/>
              <a:gd name="T11" fmla="*/ 3504 w 3504"/>
              <a:gd name="T12" fmla="*/ 592 h 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04" h="592">
                <a:moveTo>
                  <a:pt x="0" y="496"/>
                </a:moveTo>
                <a:cubicBezTo>
                  <a:pt x="572" y="248"/>
                  <a:pt x="1144" y="0"/>
                  <a:pt x="1728" y="16"/>
                </a:cubicBezTo>
                <a:cubicBezTo>
                  <a:pt x="2312" y="32"/>
                  <a:pt x="3208" y="496"/>
                  <a:pt x="3504" y="592"/>
                </a:cubicBez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182" name="Object 30">
            <a:extLst>
              <a:ext uri="{FF2B5EF4-FFF2-40B4-BE49-F238E27FC236}">
                <a16:creationId xmlns:a16="http://schemas.microsoft.com/office/drawing/2014/main" id="{CDB40785-0331-4D35-8D93-0F817A50F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24888" y="50101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9" imgW="177569" imgH="304404" progId="Equation.3">
                  <p:embed/>
                </p:oleObj>
              </mc:Choice>
              <mc:Fallback>
                <p:oleObj name="Equation" r:id="rId9" imgW="177569" imgH="304404" progId="Equation.3">
                  <p:embed/>
                  <p:pic>
                    <p:nvPicPr>
                      <p:cNvPr id="7182" name="Object 30">
                        <a:extLst>
                          <a:ext uri="{FF2B5EF4-FFF2-40B4-BE49-F238E27FC236}">
                            <a16:creationId xmlns:a16="http://schemas.microsoft.com/office/drawing/2014/main" id="{CDB40785-0331-4D35-8D93-0F817A50F3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4888" y="501015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Freeform 31">
            <a:extLst>
              <a:ext uri="{FF2B5EF4-FFF2-40B4-BE49-F238E27FC236}">
                <a16:creationId xmlns:a16="http://schemas.microsoft.com/office/drawing/2014/main" id="{D31649C9-4EA5-46AC-99CF-2FBDB4182CBA}"/>
              </a:ext>
            </a:extLst>
          </p:cNvPr>
          <p:cNvSpPr>
            <a:spLocks/>
          </p:cNvSpPr>
          <p:nvPr/>
        </p:nvSpPr>
        <p:spPr bwMode="auto">
          <a:xfrm>
            <a:off x="4656138" y="5384800"/>
            <a:ext cx="3733800" cy="457200"/>
          </a:xfrm>
          <a:custGeom>
            <a:avLst/>
            <a:gdLst>
              <a:gd name="T0" fmla="*/ 0 w 2976"/>
              <a:gd name="T1" fmla="*/ 0 h 440"/>
              <a:gd name="T2" fmla="*/ 2147483647 w 2976"/>
              <a:gd name="T3" fmla="*/ 2147483647 h 440"/>
              <a:gd name="T4" fmla="*/ 2147483647 w 2976"/>
              <a:gd name="T5" fmla="*/ 2147483647 h 440"/>
              <a:gd name="T6" fmla="*/ 0 60000 65536"/>
              <a:gd name="T7" fmla="*/ 0 60000 65536"/>
              <a:gd name="T8" fmla="*/ 0 60000 65536"/>
              <a:gd name="T9" fmla="*/ 0 w 2976"/>
              <a:gd name="T10" fmla="*/ 0 h 440"/>
              <a:gd name="T11" fmla="*/ 2976 w 2976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6" h="440">
                <a:moveTo>
                  <a:pt x="0" y="0"/>
                </a:moveTo>
                <a:cubicBezTo>
                  <a:pt x="472" y="212"/>
                  <a:pt x="944" y="424"/>
                  <a:pt x="1440" y="432"/>
                </a:cubicBezTo>
                <a:cubicBezTo>
                  <a:pt x="1936" y="440"/>
                  <a:pt x="2720" y="112"/>
                  <a:pt x="2976" y="48"/>
                </a:cubicBez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184" name="Object 32">
            <a:extLst>
              <a:ext uri="{FF2B5EF4-FFF2-40B4-BE49-F238E27FC236}">
                <a16:creationId xmlns:a16="http://schemas.microsoft.com/office/drawing/2014/main" id="{103E1DA8-7BB0-475D-9BEA-A319D2B5E5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9938" y="53086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11" imgW="203024" imgH="317225" progId="Equation.3">
                  <p:embed/>
                </p:oleObj>
              </mc:Choice>
              <mc:Fallback>
                <p:oleObj name="Equation" r:id="rId11" imgW="203024" imgH="317225" progId="Equation.3">
                  <p:embed/>
                  <p:pic>
                    <p:nvPicPr>
                      <p:cNvPr id="7184" name="Object 32">
                        <a:extLst>
                          <a:ext uri="{FF2B5EF4-FFF2-40B4-BE49-F238E27FC236}">
                            <a16:creationId xmlns:a16="http://schemas.microsoft.com/office/drawing/2014/main" id="{103E1DA8-7BB0-475D-9BEA-A319D2B5E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9938" y="53086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37">
            <a:extLst>
              <a:ext uri="{FF2B5EF4-FFF2-40B4-BE49-F238E27FC236}">
                <a16:creationId xmlns:a16="http://schemas.microsoft.com/office/drawing/2014/main" id="{BB850753-22BF-4A66-B8B9-2EC330AAAB39}"/>
              </a:ext>
            </a:extLst>
          </p:cNvPr>
          <p:cNvGrpSpPr>
            <a:grpSpLocks/>
          </p:cNvGrpSpPr>
          <p:nvPr/>
        </p:nvGrpSpPr>
        <p:grpSpPr bwMode="auto">
          <a:xfrm>
            <a:off x="5670277" y="4957762"/>
            <a:ext cx="1447800" cy="579438"/>
            <a:chOff x="2544" y="3235"/>
            <a:chExt cx="912" cy="365"/>
          </a:xfrm>
        </p:grpSpPr>
        <p:sp>
          <p:nvSpPr>
            <p:cNvPr id="23" name="AutoShape 24">
              <a:extLst>
                <a:ext uri="{FF2B5EF4-FFF2-40B4-BE49-F238E27FC236}">
                  <a16:creationId xmlns:a16="http://schemas.microsoft.com/office/drawing/2014/main" id="{33ECC487-F800-4500-8CD5-1BAFF1EB7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56"/>
              <a:ext cx="912" cy="144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4" name="Object 26">
              <a:extLst>
                <a:ext uri="{FF2B5EF4-FFF2-40B4-BE49-F238E27FC236}">
                  <a16:creationId xmlns:a16="http://schemas.microsoft.com/office/drawing/2014/main" id="{86E9CB0D-AA06-4A1E-A50E-6BFE804034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1495170"/>
                </p:ext>
              </p:extLst>
            </p:nvPr>
          </p:nvGraphicFramePr>
          <p:xfrm>
            <a:off x="2744" y="3235"/>
            <a:ext cx="394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1" name="Equation" r:id="rId13" imgW="304560" imgH="164880" progId="Equation.DSMT4">
                    <p:embed/>
                  </p:oleObj>
                </mc:Choice>
                <mc:Fallback>
                  <p:oleObj name="Equation" r:id="rId13" imgW="304560" imgH="164880" progId="Equation.DSMT4">
                    <p:embed/>
                    <p:pic>
                      <p:nvPicPr>
                        <p:cNvPr id="6166" name="Object 26">
                          <a:extLst>
                            <a:ext uri="{FF2B5EF4-FFF2-40B4-BE49-F238E27FC236}">
                              <a16:creationId xmlns:a16="http://schemas.microsoft.com/office/drawing/2014/main" id="{05D09A98-2213-483D-BF07-8E80D88327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235"/>
                          <a:ext cx="394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2" grpId="0" autoUpdateAnimBg="0"/>
      <p:bldP spid="266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>
            <a:extLst>
              <a:ext uri="{FF2B5EF4-FFF2-40B4-BE49-F238E27FC236}">
                <a16:creationId xmlns:a16="http://schemas.microsoft.com/office/drawing/2014/main" id="{6D8B2DE5-C463-48BA-BAB5-B96DECFE9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762000"/>
            <a:ext cx="7696200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抛掷骰子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观察出现的点数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7107" name="Object 2051">
            <a:extLst>
              <a:ext uri="{FF2B5EF4-FFF2-40B4-BE49-F238E27FC236}">
                <a16:creationId xmlns:a16="http://schemas.microsoft.com/office/drawing/2014/main" id="{29213AA3-011D-4406-B3C2-DBB2F798C6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5525" y="4711700"/>
          <a:ext cx="38163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4267200" imgH="393700" progId="Equation.3">
                  <p:embed/>
                </p:oleObj>
              </mc:Choice>
              <mc:Fallback>
                <p:oleObj name="Equation" r:id="rId3" imgW="4267200" imgH="393700" progId="Equation.3">
                  <p:embed/>
                  <p:pic>
                    <p:nvPicPr>
                      <p:cNvPr id="47107" name="Object 2051">
                        <a:extLst>
                          <a:ext uri="{FF2B5EF4-FFF2-40B4-BE49-F238E27FC236}">
                            <a16:creationId xmlns:a16="http://schemas.microsoft.com/office/drawing/2014/main" id="{29213AA3-011D-4406-B3C2-DBB2F798C6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4711700"/>
                        <a:ext cx="38163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2052">
            <a:extLst>
              <a:ext uri="{FF2B5EF4-FFF2-40B4-BE49-F238E27FC236}">
                <a16:creationId xmlns:a16="http://schemas.microsoft.com/office/drawing/2014/main" id="{F2E7BF8F-099F-40BF-AB91-4FCB22848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4576" y="4711700"/>
          <a:ext cx="38893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5" imgW="4330700" imgH="393700" progId="Equation.3">
                  <p:embed/>
                </p:oleObj>
              </mc:Choice>
              <mc:Fallback>
                <p:oleObj name="Equation" r:id="rId5" imgW="4330700" imgH="393700" progId="Equation.3">
                  <p:embed/>
                  <p:pic>
                    <p:nvPicPr>
                      <p:cNvPr id="47108" name="Object 2052">
                        <a:extLst>
                          <a:ext uri="{FF2B5EF4-FFF2-40B4-BE49-F238E27FC236}">
                            <a16:creationId xmlns:a16="http://schemas.microsoft.com/office/drawing/2014/main" id="{F2E7BF8F-099F-40BF-AB91-4FCB22848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6" y="4711700"/>
                        <a:ext cx="38893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2053">
            <a:extLst>
              <a:ext uri="{FF2B5EF4-FFF2-40B4-BE49-F238E27FC236}">
                <a16:creationId xmlns:a16="http://schemas.microsoft.com/office/drawing/2014/main" id="{50094D40-1DDE-4A27-A2E0-88FB5B887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3325" y="5229225"/>
          <a:ext cx="472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7" imgW="4724400" imgH="838200" progId="Equation.3">
                  <p:embed/>
                </p:oleObj>
              </mc:Choice>
              <mc:Fallback>
                <p:oleObj name="Equation" r:id="rId7" imgW="4724400" imgH="838200" progId="Equation.3">
                  <p:embed/>
                  <p:pic>
                    <p:nvPicPr>
                      <p:cNvPr id="47109" name="Object 2053">
                        <a:extLst>
                          <a:ext uri="{FF2B5EF4-FFF2-40B4-BE49-F238E27FC236}">
                            <a16:creationId xmlns:a16="http://schemas.microsoft.com/office/drawing/2014/main" id="{50094D40-1DDE-4A27-A2E0-88FB5B8878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5229225"/>
                        <a:ext cx="4724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Rectangle 2059">
            <a:extLst>
              <a:ext uri="{FF2B5EF4-FFF2-40B4-BE49-F238E27FC236}">
                <a16:creationId xmlns:a16="http://schemas.microsoft.com/office/drawing/2014/main" id="{D77C9C70-9785-43CA-BB3D-F23B8C1D2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6" y="2438401"/>
            <a:ext cx="38202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={1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6}</a:t>
            </a:r>
          </a:p>
        </p:txBody>
      </p:sp>
      <p:sp>
        <p:nvSpPr>
          <p:cNvPr id="47116" name="Rectangle 2060">
            <a:extLst>
              <a:ext uri="{FF2B5EF4-FFF2-40B4-BE49-F238E27FC236}">
                <a16:creationId xmlns:a16="http://schemas.microsoft.com/office/drawing/2014/main" id="{0D14BB64-403A-470B-9A85-C85897A19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3048001"/>
            <a:ext cx="3398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ahoma" panose="020B0604030504040204" pitchFamily="34" charset="0"/>
              </a:rPr>
              <a:t>样本点本身就是数量</a:t>
            </a:r>
          </a:p>
        </p:txBody>
      </p:sp>
      <p:grpSp>
        <p:nvGrpSpPr>
          <p:cNvPr id="2" name="Group 2063">
            <a:extLst>
              <a:ext uri="{FF2B5EF4-FFF2-40B4-BE49-F238E27FC236}">
                <a16:creationId xmlns:a16="http://schemas.microsoft.com/office/drawing/2014/main" id="{4BFD78C4-04DD-4A8E-B0D5-604E1F8D4F00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670300"/>
            <a:ext cx="1841500" cy="838200"/>
            <a:chOff x="2832" y="1680"/>
            <a:chExt cx="1160" cy="528"/>
          </a:xfrm>
        </p:grpSpPr>
        <p:sp>
          <p:nvSpPr>
            <p:cNvPr id="8205" name="AutoShape 2061">
              <a:extLst>
                <a:ext uri="{FF2B5EF4-FFF2-40B4-BE49-F238E27FC236}">
                  <a16:creationId xmlns:a16="http://schemas.microsoft.com/office/drawing/2014/main" id="{9C9FEBFE-894B-4DB2-BC16-CB2D81670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680"/>
              <a:ext cx="144" cy="528"/>
            </a:xfrm>
            <a:prstGeom prst="downArrow">
              <a:avLst>
                <a:gd name="adj1" fmla="val 50000"/>
                <a:gd name="adj2" fmla="val 9166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6" name="Text Box 2062">
              <a:extLst>
                <a:ext uri="{FF2B5EF4-FFF2-40B4-BE49-F238E27FC236}">
                  <a16:creationId xmlns:a16="http://schemas.microsoft.com/office/drawing/2014/main" id="{784D15F9-DCB1-49E7-9F98-88CEBB053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28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FF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恒等变换</a:t>
              </a:r>
            </a:p>
          </p:txBody>
        </p:sp>
      </p:grpSp>
      <p:sp>
        <p:nvSpPr>
          <p:cNvPr id="47121" name="Rectangle 2065">
            <a:extLst>
              <a:ext uri="{FF2B5EF4-FFF2-40B4-BE49-F238E27FC236}">
                <a16:creationId xmlns:a16="http://schemas.microsoft.com/office/drawing/2014/main" id="{277CC1C6-AD65-45ED-9C4E-7E84D6691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53197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且有</a:t>
            </a:r>
          </a:p>
        </p:txBody>
      </p:sp>
      <p:graphicFrame>
        <p:nvGraphicFramePr>
          <p:cNvPr id="47123" name="Object 2067">
            <a:extLst>
              <a:ext uri="{FF2B5EF4-FFF2-40B4-BE49-F238E27FC236}">
                <a16:creationId xmlns:a16="http://schemas.microsoft.com/office/drawing/2014/main" id="{9AB3BE74-0981-4662-AD9A-63EE3594D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303996"/>
              </p:ext>
            </p:extLst>
          </p:nvPr>
        </p:nvGraphicFramePr>
        <p:xfrm>
          <a:off x="4368008" y="3758777"/>
          <a:ext cx="1249362" cy="372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9" imgW="571320" imgH="164880" progId="Equation.DSMT4">
                  <p:embed/>
                </p:oleObj>
              </mc:Choice>
              <mc:Fallback>
                <p:oleObj name="Equation" r:id="rId9" imgW="571320" imgH="164880" progId="Equation.DSMT4">
                  <p:embed/>
                  <p:pic>
                    <p:nvPicPr>
                      <p:cNvPr id="47123" name="Object 2067">
                        <a:extLst>
                          <a:ext uri="{FF2B5EF4-FFF2-40B4-BE49-F238E27FC236}">
                            <a16:creationId xmlns:a16="http://schemas.microsoft.com/office/drawing/2014/main" id="{9AB3BE74-0981-4662-AD9A-63EE3594D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008" y="3758777"/>
                        <a:ext cx="1249362" cy="372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24" name="Picture 2068" descr="骰子">
            <a:extLst>
              <a:ext uri="{FF2B5EF4-FFF2-40B4-BE49-F238E27FC236}">
                <a16:creationId xmlns:a16="http://schemas.microsoft.com/office/drawing/2014/main" id="{52F5D3A6-5CA5-4D54-A9D1-017EFC88E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1524000"/>
            <a:ext cx="41148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7" name="Rectangle 2071">
            <a:extLst>
              <a:ext uri="{FF2B5EF4-FFF2-40B4-BE49-F238E27FC236}">
                <a16:creationId xmlns:a16="http://schemas.microsoft.com/office/drawing/2014/main" id="{E1A1227B-8089-4B7E-BFE6-2A820919E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2405063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" grpId="0" autoUpdateAnimBg="0"/>
      <p:bldP spid="47116" grpId="0" autoUpdateAnimBg="0"/>
      <p:bldP spid="47121" grpId="0" autoUpdateAnimBg="0"/>
      <p:bldP spid="4712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347846"/>
              </p:ext>
            </p:extLst>
          </p:nvPr>
        </p:nvGraphicFramePr>
        <p:xfrm>
          <a:off x="1021139" y="1126617"/>
          <a:ext cx="67405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Document" r:id="rId3" imgW="2902897" imgH="415815" progId="Word.Document.8">
                  <p:embed/>
                </p:oleObj>
              </mc:Choice>
              <mc:Fallback>
                <p:oleObj name="Document" r:id="rId3" imgW="2902897" imgH="415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139" y="1126617"/>
                        <a:ext cx="67405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97772"/>
              </p:ext>
            </p:extLst>
          </p:nvPr>
        </p:nvGraphicFramePr>
        <p:xfrm>
          <a:off x="916781" y="2016125"/>
          <a:ext cx="10358438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5" imgW="4673517" imgH="1276530" progId="Word.Document.8">
                  <p:embed/>
                </p:oleObj>
              </mc:Choice>
              <mc:Fallback>
                <p:oleObj name="Document" r:id="rId5" imgW="4673517" imgH="12765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781" y="2016125"/>
                        <a:ext cx="10358438" cy="282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11263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589811"/>
              </p:ext>
            </p:extLst>
          </p:nvPr>
        </p:nvGraphicFramePr>
        <p:xfrm>
          <a:off x="1679575" y="855663"/>
          <a:ext cx="8199438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Document" r:id="rId3" imgW="3068746" imgH="443964" progId="Word.Document.8">
                  <p:embed/>
                </p:oleObj>
              </mc:Choice>
              <mc:Fallback>
                <p:oleObj name="Document" r:id="rId3" imgW="3068746" imgH="4439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855663"/>
                        <a:ext cx="8199438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502796"/>
              </p:ext>
            </p:extLst>
          </p:nvPr>
        </p:nvGraphicFramePr>
        <p:xfrm>
          <a:off x="973138" y="1611313"/>
          <a:ext cx="9626600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Document" r:id="rId5" imgW="3673229" imgH="1000446" progId="Word.Document.8">
                  <p:embed/>
                </p:oleObj>
              </mc:Choice>
              <mc:Fallback>
                <p:oleObj name="Document" r:id="rId5" imgW="3673229" imgH="10004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611313"/>
                        <a:ext cx="9626600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08710"/>
              </p:ext>
            </p:extLst>
          </p:nvPr>
        </p:nvGraphicFramePr>
        <p:xfrm>
          <a:off x="973138" y="4354513"/>
          <a:ext cx="10231437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Document" r:id="rId7" imgW="3903816" imgH="432820" progId="Word.Document.8">
                  <p:embed/>
                </p:oleObj>
              </mc:Choice>
              <mc:Fallback>
                <p:oleObj name="Document" r:id="rId7" imgW="3903816" imgH="4328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354513"/>
                        <a:ext cx="10231437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32917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CC8B533-DB72-426A-AFE0-50F525DD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6" y="3886201"/>
            <a:ext cx="874871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　　随机变量随着试验的结果不同而取不同的值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由于试验的各个结果的出现具有一定的概率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因此随机变量的取值也有一定的概率规律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CF2DA6A-5ED9-4307-84F4-130291D83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6" y="3422651"/>
            <a:ext cx="7078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随机变量的取值具有一定的概率规律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7D28CC9-D255-4E6A-9523-BE39F66E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6" y="1674813"/>
            <a:ext cx="874871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　　随机变量是一个函数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但它与普通的函数有着本质的差别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普通函数是定义在实数轴上的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而随机变量是定义在样本空间上的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样本空间的元素不一定是实数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2C77CAE7-2ADD-42A3-9F0E-5E0AE8C35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647701"/>
            <a:ext cx="2220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43016" name="Rectangle 8">
            <a:extLst>
              <a:ext uri="{FF2B5EF4-FFF2-40B4-BE49-F238E27FC236}">
                <a16:creationId xmlns:a16="http://schemas.microsoft.com/office/drawing/2014/main" id="{D34868EC-8F28-4EED-880F-2D09CB0F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6" y="1196976"/>
            <a:ext cx="5478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随机变量与普通的函数不同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4" grpId="0" autoUpdateAnimBg="0"/>
      <p:bldP spid="4301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15AF2417-C750-4515-BB13-006704194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4" y="1700213"/>
            <a:ext cx="849788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　　随机事件包容在随机变量这个范围更广的概念之内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或者说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随机事件是从静态的观点来研究随机现象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而随机变量则是从动态的观点来研究随机现象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AFB55266-DA46-465C-95BE-ECD7C2A84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4" y="1228726"/>
            <a:ext cx="5280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 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随机变量与随机事件的关系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436</Words>
  <Application>Microsoft Office PowerPoint</Application>
  <PresentationFormat>宽屏</PresentationFormat>
  <Paragraphs>47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Adobe 楷体 Std R</vt:lpstr>
      <vt:lpstr>黑体</vt:lpstr>
      <vt:lpstr>楷体</vt:lpstr>
      <vt:lpstr>宋体</vt:lpstr>
      <vt:lpstr>微软雅黑</vt:lpstr>
      <vt:lpstr>Arial</vt:lpstr>
      <vt:lpstr>Garamond</vt:lpstr>
      <vt:lpstr>Tahoma</vt:lpstr>
      <vt:lpstr>Times New Roman</vt:lpstr>
      <vt:lpstr>Office 主题​​</vt:lpstr>
      <vt:lpstr>Document</vt:lpstr>
      <vt:lpstr>Equation</vt:lpstr>
      <vt:lpstr>Equation.KSEE3</vt:lpstr>
      <vt:lpstr>第二章   一维随机变量及其分布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jiang hui</cp:lastModifiedBy>
  <cp:revision>57</cp:revision>
  <dcterms:created xsi:type="dcterms:W3CDTF">2019-06-19T02:08:00Z</dcterms:created>
  <dcterms:modified xsi:type="dcterms:W3CDTF">2021-11-30T08:10:55Z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