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261" r:id="rId3"/>
    <p:sldId id="318" r:id="rId4"/>
    <p:sldId id="262" r:id="rId5"/>
    <p:sldId id="263" r:id="rId6"/>
    <p:sldId id="1108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53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4BAE88-54EF-436B-BA01-0F79D06E3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 noProof="1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AC1989-38A2-4E19-81A2-6A5964BE77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/>
              <a:t>11-</a:t>
            </a:r>
            <a:fld id="{D6EE8335-3272-47AD-8A21-F29B97E0BF8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407D7-EA34-40E4-8091-4ABA0895E25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 sz="1800" b="1" noProof="1">
                <a:solidFill>
                  <a:schemeClr val="accent1"/>
                </a:solidFill>
                <a:latin typeface="Times New Roman" panose="02020603050405020304" pitchFamily="18" charset="0"/>
                <a:cs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42565"/>
      </p:ext>
    </p:extLst>
  </p:cSld>
  <p:clrMapOvr>
    <a:masterClrMapping/>
  </p:clrMapOvr>
  <p:transition>
    <p:zoom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2021/12/8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2296460" y="2325594"/>
            <a:ext cx="7580313" cy="1066800"/>
          </a:xfrm>
          <a:noFill/>
        </p:spPr>
        <p:txBody>
          <a:bodyPr anchor="ctr"/>
          <a:lstStyle/>
          <a:p>
            <a:pPr algn="ctr" eaLnBrk="1" hangingPunct="1"/>
            <a:r>
              <a:rPr lang="zh-CN" altLang="en-US" sz="3200" b="1" dirty="0">
                <a:solidFill>
                  <a:srgbClr val="FF0000"/>
                </a:solidFill>
              </a:rPr>
              <a:t>第三章   二维随机变量及其分布</a:t>
            </a:r>
            <a:r>
              <a:rPr lang="zh-CN" alt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4267247"/>
      </p:ext>
    </p:extLst>
  </p:cSld>
  <p:clrMapOvr>
    <a:masterClrMapping/>
  </p:clrMapOvr>
  <p:transition spd="med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739831"/>
              </p:ext>
            </p:extLst>
          </p:nvPr>
        </p:nvGraphicFramePr>
        <p:xfrm>
          <a:off x="1509161" y="570148"/>
          <a:ext cx="9008791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Document" r:id="rId3" imgW="3592103" imgH="512604" progId="Word.Document.8">
                  <p:embed/>
                </p:oleObj>
              </mc:Choice>
              <mc:Fallback>
                <p:oleObj name="Document" r:id="rId3" imgW="3592103" imgH="5126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161" y="570148"/>
                        <a:ext cx="9008791" cy="128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787273"/>
              </p:ext>
            </p:extLst>
          </p:nvPr>
        </p:nvGraphicFramePr>
        <p:xfrm>
          <a:off x="1425857" y="1714595"/>
          <a:ext cx="9320263" cy="896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Document" r:id="rId5" imgW="3592103" imgH="346595" progId="Word.Document.8">
                  <p:embed/>
                </p:oleObj>
              </mc:Choice>
              <mc:Fallback>
                <p:oleObj name="Document" r:id="rId5" imgW="3592103" imgH="3465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857" y="1714595"/>
                        <a:ext cx="9320263" cy="896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51107"/>
              </p:ext>
            </p:extLst>
          </p:nvPr>
        </p:nvGraphicFramePr>
        <p:xfrm>
          <a:off x="693738" y="2475660"/>
          <a:ext cx="10996612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Document" r:id="rId7" imgW="4537391" imgH="865639" progId="Word.Document.8">
                  <p:embed/>
                </p:oleObj>
              </mc:Choice>
              <mc:Fallback>
                <p:oleObj name="Document" r:id="rId7" imgW="4537391" imgH="8656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2475660"/>
                        <a:ext cx="10996612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615797"/>
              </p:ext>
            </p:extLst>
          </p:nvPr>
        </p:nvGraphicFramePr>
        <p:xfrm>
          <a:off x="693738" y="3755978"/>
          <a:ext cx="11060112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Document" r:id="rId9" imgW="4366426" imgH="593509" progId="Word.Document.8">
                  <p:embed/>
                </p:oleObj>
              </mc:Choice>
              <mc:Fallback>
                <p:oleObj name="Document" r:id="rId9" imgW="4366426" imgH="5935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3755978"/>
                        <a:ext cx="11060112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591434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8137D32-FD4D-475E-AB93-C459885F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685800"/>
            <a:ext cx="4267200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800">
                <a:latin typeface="Times New Roman" panose="02020603050405020304" pitchFamily="18" charset="0"/>
              </a:rPr>
              <a:t>     </a:t>
            </a:r>
            <a:r>
              <a:rPr kumimoji="1" lang="zh-CN" altLang="en-US" sz="2800">
                <a:latin typeface="Times New Roman" panose="02020603050405020304" pitchFamily="18" charset="0"/>
              </a:rPr>
              <a:t>炮弹的弹着点的位置 </a:t>
            </a:r>
            <a:r>
              <a:rPr kumimoji="1" lang="en-US" altLang="zh-CN" sz="2800">
                <a:latin typeface="Times New Roman" panose="02020603050405020304" pitchFamily="18" charset="0"/>
              </a:rPr>
              <a:t>(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Y </a:t>
            </a:r>
            <a:r>
              <a:rPr kumimoji="1" lang="en-US" altLang="zh-CN" sz="2800">
                <a:latin typeface="Times New Roman" panose="02020603050405020304" pitchFamily="18" charset="0"/>
              </a:rPr>
              <a:t>) </a:t>
            </a:r>
            <a:r>
              <a:rPr kumimoji="1" lang="zh-CN" altLang="en-US" sz="2800">
                <a:latin typeface="Times New Roman" panose="02020603050405020304" pitchFamily="18" charset="0"/>
              </a:rPr>
              <a:t>就是一个二维随机变量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4A068AFF-3E2E-440B-9078-97C504E91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18160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         </a:t>
            </a:r>
            <a:r>
              <a:rPr kumimoji="1" lang="zh-CN" altLang="en-US" sz="2800">
                <a:latin typeface="Times New Roman" panose="02020603050405020304" pitchFamily="18" charset="0"/>
              </a:rPr>
              <a:t>二维随机变量 </a:t>
            </a:r>
            <a:r>
              <a:rPr kumimoji="1" lang="en-US" altLang="zh-CN" sz="2800">
                <a:latin typeface="Times New Roman" panose="02020603050405020304" pitchFamily="18" charset="0"/>
              </a:rPr>
              <a:t>(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Y  </a:t>
            </a:r>
            <a:r>
              <a:rPr kumimoji="1" lang="en-US" altLang="zh-CN" sz="2800">
                <a:latin typeface="Times New Roman" panose="02020603050405020304" pitchFamily="18" charset="0"/>
              </a:rPr>
              <a:t>) </a:t>
            </a:r>
            <a:r>
              <a:rPr kumimoji="1" lang="zh-CN" altLang="en-US" sz="2800">
                <a:latin typeface="Times New Roman" panose="02020603050405020304" pitchFamily="18" charset="0"/>
              </a:rPr>
              <a:t>的性质不仅与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、</a:t>
            </a:r>
            <a:r>
              <a:rPr kumimoji="1" lang="en-US" altLang="zh-CN" sz="2800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>
                <a:latin typeface="Times New Roman" panose="02020603050405020304" pitchFamily="18" charset="0"/>
              </a:rPr>
              <a:t>     </a:t>
            </a:r>
            <a:r>
              <a:rPr kumimoji="1" lang="zh-CN" altLang="en-US" sz="2800">
                <a:latin typeface="Times New Roman" panose="02020603050405020304" pitchFamily="18" charset="0"/>
              </a:rPr>
              <a:t>有关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</a:rPr>
              <a:t>而且还依赖于这两个随机变量的相互关系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62ADCE7-7E90-49B3-A12C-A62F31EF1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590801"/>
            <a:ext cx="441960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</a:rPr>
              <a:t>    </a:t>
            </a:r>
            <a:r>
              <a:rPr kumimoji="1" lang="zh-CN" altLang="en-US" sz="2800">
                <a:latin typeface="Times New Roman" panose="02020603050405020304" pitchFamily="18" charset="0"/>
              </a:rPr>
              <a:t>考查某一地 区学前儿童的发育情况 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</a:rPr>
              <a:t>则儿童的身高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H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和体重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W </a:t>
            </a:r>
            <a:r>
              <a:rPr kumimoji="1" lang="zh-CN" altLang="en-US" sz="2800">
                <a:latin typeface="Times New Roman" panose="02020603050405020304" pitchFamily="18" charset="0"/>
              </a:rPr>
              <a:t>就构成二维随机变量 </a:t>
            </a:r>
            <a:r>
              <a:rPr kumimoji="1" lang="en-US" altLang="zh-CN" sz="2800">
                <a:latin typeface="Times New Roman" panose="02020603050405020304" pitchFamily="18" charset="0"/>
              </a:rPr>
              <a:t>(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H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W </a:t>
            </a:r>
            <a:r>
              <a:rPr kumimoji="1" lang="en-US" altLang="zh-CN" sz="2800"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66584" name="Rectangle 24">
            <a:extLst>
              <a:ext uri="{FF2B5EF4-FFF2-40B4-BE49-F238E27FC236}">
                <a16:creationId xmlns:a16="http://schemas.microsoft.com/office/drawing/2014/main" id="{934E14FF-FD0E-4742-BAA4-6B8A5B9D4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4724401"/>
            <a:ext cx="1343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r>
              <a:rPr kumimoji="1" lang="zh-CN" altLang="en-US" sz="2800">
                <a:latin typeface="Times New Roman" panose="02020603050405020304" pitchFamily="18" charset="0"/>
              </a:rPr>
              <a:t>     </a:t>
            </a:r>
          </a:p>
        </p:txBody>
      </p:sp>
      <p:pic>
        <p:nvPicPr>
          <p:cNvPr id="6150" name="Picture 30" descr="0009">
            <a:extLst>
              <a:ext uri="{FF2B5EF4-FFF2-40B4-BE49-F238E27FC236}">
                <a16:creationId xmlns:a16="http://schemas.microsoft.com/office/drawing/2014/main" id="{5DA9D22E-DD26-4335-80EC-69669F432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76" y="790576"/>
            <a:ext cx="258921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4" name="Picture 34" descr="PH01501J">
            <a:extLst>
              <a:ext uri="{FF2B5EF4-FFF2-40B4-BE49-F238E27FC236}">
                <a16:creationId xmlns:a16="http://schemas.microsoft.com/office/drawing/2014/main" id="{ACECFBA9-3FA4-4A8C-B6E3-62B06A433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76" y="2743201"/>
            <a:ext cx="2589213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6" grpId="0" autoUpdateAnimBg="0"/>
      <p:bldP spid="66563" grpId="0" autoUpdateAnimBg="0"/>
      <p:bldP spid="6658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565403"/>
              </p:ext>
            </p:extLst>
          </p:nvPr>
        </p:nvGraphicFramePr>
        <p:xfrm>
          <a:off x="1450924" y="858208"/>
          <a:ext cx="10388679" cy="723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Document" r:id="rId3" imgW="3654460" imgH="254277" progId="Word.Document.8">
                  <p:embed/>
                </p:oleObj>
              </mc:Choice>
              <mc:Fallback>
                <p:oleObj name="Document" r:id="rId3" imgW="3654460" imgH="2542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24" y="858208"/>
                        <a:ext cx="10388679" cy="723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431533"/>
              </p:ext>
            </p:extLst>
          </p:nvPr>
        </p:nvGraphicFramePr>
        <p:xfrm>
          <a:off x="682625" y="3943350"/>
          <a:ext cx="10488613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Document" r:id="rId5" imgW="4120395" imgH="601058" progId="Word.Document.8">
                  <p:embed/>
                </p:oleObj>
              </mc:Choice>
              <mc:Fallback>
                <p:oleObj name="Document" r:id="rId5" imgW="4120395" imgH="6010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3943350"/>
                        <a:ext cx="10488613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532323"/>
              </p:ext>
            </p:extLst>
          </p:nvPr>
        </p:nvGraphicFramePr>
        <p:xfrm>
          <a:off x="684651" y="3039711"/>
          <a:ext cx="9602350" cy="1021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Document" r:id="rId7" imgW="3654460" imgH="396262" progId="Word.Document.8">
                  <p:embed/>
                </p:oleObj>
              </mc:Choice>
              <mc:Fallback>
                <p:oleObj name="Document" r:id="rId7" imgW="3654460" imgH="3962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51" y="3039711"/>
                        <a:ext cx="9602350" cy="1021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211270"/>
              </p:ext>
            </p:extLst>
          </p:nvPr>
        </p:nvGraphicFramePr>
        <p:xfrm>
          <a:off x="735013" y="1408113"/>
          <a:ext cx="8350250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Document" r:id="rId9" imgW="3318369" imgH="710701" progId="Word.Document.8">
                  <p:embed/>
                </p:oleObj>
              </mc:Choice>
              <mc:Fallback>
                <p:oleObj name="Document" r:id="rId9" imgW="3318369" imgH="7107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408113"/>
                        <a:ext cx="8350250" cy="178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059798"/>
              </p:ext>
            </p:extLst>
          </p:nvPr>
        </p:nvGraphicFramePr>
        <p:xfrm>
          <a:off x="879381" y="5030974"/>
          <a:ext cx="5134753" cy="96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Document" r:id="rId11" imgW="1952087" imgH="369191" progId="Word.Document.8">
                  <p:embed/>
                </p:oleObj>
              </mc:Choice>
              <mc:Fallback>
                <p:oleObj name="Document" r:id="rId11" imgW="1952087" imgH="3691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381" y="5030974"/>
                        <a:ext cx="5134753" cy="96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679841"/>
              </p:ext>
            </p:extLst>
          </p:nvPr>
        </p:nvGraphicFramePr>
        <p:xfrm>
          <a:off x="8881463" y="955639"/>
          <a:ext cx="3217863" cy="285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Document" r:id="rId13" imgW="1304504" imgH="1159338" progId="Word.Document.8">
                  <p:embed/>
                </p:oleObj>
              </mc:Choice>
              <mc:Fallback>
                <p:oleObj name="Document" r:id="rId13" imgW="1304504" imgH="11593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1463" y="955639"/>
                        <a:ext cx="3217863" cy="285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757509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939956"/>
              </p:ext>
            </p:extLst>
          </p:nvPr>
        </p:nvGraphicFramePr>
        <p:xfrm>
          <a:off x="2326995" y="684116"/>
          <a:ext cx="8721145" cy="854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Document" r:id="rId3" imgW="3612149" imgH="355333" progId="Word.Document.8">
                  <p:embed/>
                </p:oleObj>
              </mc:Choice>
              <mc:Fallback>
                <p:oleObj name="Document" r:id="rId3" imgW="3612149" imgH="3553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995" y="684116"/>
                        <a:ext cx="8721145" cy="854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797198"/>
              </p:ext>
            </p:extLst>
          </p:nvPr>
        </p:nvGraphicFramePr>
        <p:xfrm>
          <a:off x="1065586" y="1329922"/>
          <a:ext cx="8930061" cy="901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Document" r:id="rId5" imgW="3612149" imgH="366853" progId="Word.Document.8">
                  <p:embed/>
                </p:oleObj>
              </mc:Choice>
              <mc:Fallback>
                <p:oleObj name="Document" r:id="rId5" imgW="3612149" imgH="3668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586" y="1329922"/>
                        <a:ext cx="8930061" cy="901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397790"/>
              </p:ext>
            </p:extLst>
          </p:nvPr>
        </p:nvGraphicFramePr>
        <p:xfrm>
          <a:off x="441419" y="1934625"/>
          <a:ext cx="8525228" cy="1079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Document" r:id="rId7" imgW="3612149" imgH="456856" progId="Word.Document.8">
                  <p:embed/>
                </p:oleObj>
              </mc:Choice>
              <mc:Fallback>
                <p:oleObj name="Document" r:id="rId7" imgW="3612149" imgH="4568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19" y="1934625"/>
                        <a:ext cx="8525228" cy="1079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463626"/>
              </p:ext>
            </p:extLst>
          </p:nvPr>
        </p:nvGraphicFramePr>
        <p:xfrm>
          <a:off x="439457" y="2517495"/>
          <a:ext cx="104124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Document" r:id="rId9" imgW="4493572" imgH="346543" progId="Word.Document.8">
                  <p:embed/>
                </p:oleObj>
              </mc:Choice>
              <mc:Fallback>
                <p:oleObj name="Document" r:id="rId9" imgW="4493572" imgH="3465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57" y="2517495"/>
                        <a:ext cx="1041241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026321"/>
              </p:ext>
            </p:extLst>
          </p:nvPr>
        </p:nvGraphicFramePr>
        <p:xfrm>
          <a:off x="390618" y="3109372"/>
          <a:ext cx="8999910" cy="1116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Document" r:id="rId11" imgW="3612149" imgH="447856" progId="Word.Document.8">
                  <p:embed/>
                </p:oleObj>
              </mc:Choice>
              <mc:Fallback>
                <p:oleObj name="Document" r:id="rId11" imgW="3612149" imgH="4478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18" y="3109372"/>
                        <a:ext cx="8999910" cy="1116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029096"/>
              </p:ext>
            </p:extLst>
          </p:nvPr>
        </p:nvGraphicFramePr>
        <p:xfrm>
          <a:off x="386136" y="3686320"/>
          <a:ext cx="9219546" cy="107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Document" r:id="rId13" imgW="3612149" imgH="444616" progId="Word.Document.8">
                  <p:embed/>
                </p:oleObj>
              </mc:Choice>
              <mc:Fallback>
                <p:oleObj name="Document" r:id="rId13" imgW="3612149" imgH="4446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136" y="3686320"/>
                        <a:ext cx="9219546" cy="107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018444"/>
              </p:ext>
            </p:extLst>
          </p:nvPr>
        </p:nvGraphicFramePr>
        <p:xfrm>
          <a:off x="483908" y="4300097"/>
          <a:ext cx="11504613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Document" r:id="rId15" imgW="5022630" imgH="669720" progId="Word.Document.8">
                  <p:embed/>
                </p:oleObj>
              </mc:Choice>
              <mc:Fallback>
                <p:oleObj name="Document" r:id="rId15" imgW="5022630" imgH="669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908" y="4300097"/>
                        <a:ext cx="11504613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73436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504" name="对象 148503">
            <a:extLst>
              <a:ext uri="{FF2B5EF4-FFF2-40B4-BE49-F238E27FC236}">
                <a16:creationId xmlns:a16="http://schemas.microsoft.com/office/drawing/2014/main" id="{16FA2F00-5900-41FF-864A-7D707F2CAB89}"/>
              </a:ext>
            </a:extLst>
          </p:cNvPr>
          <p:cNvGraphicFramePr>
            <a:graphicFrameLocks/>
          </p:cNvGraphicFramePr>
          <p:nvPr/>
        </p:nvGraphicFramePr>
        <p:xfrm>
          <a:off x="3651250" y="1076326"/>
          <a:ext cx="3276600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3" imgW="2800741" imgH="2352381" progId="MSPhotoEd.3">
                  <p:embed/>
                </p:oleObj>
              </mc:Choice>
              <mc:Fallback>
                <p:oleObj r:id="rId3" imgW="2800741" imgH="2352381" progId="MSPhotoEd.3">
                  <p:embed/>
                  <p:pic>
                    <p:nvPicPr>
                      <p:cNvPr id="148504" name="对象 148503">
                        <a:extLst>
                          <a:ext uri="{FF2B5EF4-FFF2-40B4-BE49-F238E27FC236}">
                            <a16:creationId xmlns:a16="http://schemas.microsoft.com/office/drawing/2014/main" id="{16FA2F00-5900-41FF-864A-7D707F2CAB8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1076326"/>
                        <a:ext cx="3276600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10" name="矩形 148509">
            <a:extLst>
              <a:ext uri="{FF2B5EF4-FFF2-40B4-BE49-F238E27FC236}">
                <a16:creationId xmlns:a16="http://schemas.microsoft.com/office/drawing/2014/main" id="{01F5016D-97C7-4FE1-85B6-AA09BBD95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325" y="1833564"/>
            <a:ext cx="2160588" cy="1368425"/>
          </a:xfrm>
          <a:prstGeom prst="rect">
            <a:avLst/>
          </a:prstGeom>
          <a:solidFill>
            <a:srgbClr val="0099FF">
              <a:alpha val="509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8511" name="上箭头 148510">
            <a:extLst>
              <a:ext uri="{FF2B5EF4-FFF2-40B4-BE49-F238E27FC236}">
                <a16:creationId xmlns:a16="http://schemas.microsoft.com/office/drawing/2014/main" id="{6CF3B650-CAE0-447E-BBD7-28DA00ACD466}"/>
              </a:ext>
            </a:extLst>
          </p:cNvPr>
          <p:cNvSpPr>
            <a:spLocks noChangeArrowheads="1"/>
          </p:cNvSpPr>
          <p:nvPr/>
        </p:nvSpPr>
        <p:spPr bwMode="auto">
          <a:xfrm rot="20310127">
            <a:off x="5794376" y="3163889"/>
            <a:ext cx="225425" cy="1038225"/>
          </a:xfrm>
          <a:prstGeom prst="upArrow">
            <a:avLst>
              <a:gd name="adj1" fmla="val 50000"/>
              <a:gd name="adj2" fmla="val 81025"/>
            </a:avLst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8512" name="矩形 148511">
            <a:extLst>
              <a:ext uri="{FF2B5EF4-FFF2-40B4-BE49-F238E27FC236}">
                <a16:creationId xmlns:a16="http://schemas.microsoft.com/office/drawing/2014/main" id="{4BCF3AC5-A8A3-4C0C-A477-FDFEB926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1833564"/>
            <a:ext cx="647700" cy="136842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8514" name="上箭头 148513">
            <a:extLst>
              <a:ext uri="{FF2B5EF4-FFF2-40B4-BE49-F238E27FC236}">
                <a16:creationId xmlns:a16="http://schemas.microsoft.com/office/drawing/2014/main" id="{85857FA0-5585-4CF3-AD14-91C9C804C037}"/>
              </a:ext>
            </a:extLst>
          </p:cNvPr>
          <p:cNvSpPr>
            <a:spLocks noChangeArrowheads="1"/>
          </p:cNvSpPr>
          <p:nvPr/>
        </p:nvSpPr>
        <p:spPr bwMode="auto">
          <a:xfrm rot="18019262">
            <a:off x="5440364" y="1296989"/>
            <a:ext cx="180975" cy="3559175"/>
          </a:xfrm>
          <a:prstGeom prst="upArrow">
            <a:avLst>
              <a:gd name="adj1" fmla="val 100000"/>
              <a:gd name="adj2" fmla="val 2533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8515" name="矩形 148514">
            <a:extLst>
              <a:ext uri="{FF2B5EF4-FFF2-40B4-BE49-F238E27FC236}">
                <a16:creationId xmlns:a16="http://schemas.microsoft.com/office/drawing/2014/main" id="{01A7422C-55D6-41FD-A57C-93CA3A13C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325" y="2541588"/>
            <a:ext cx="2160588" cy="660400"/>
          </a:xfrm>
          <a:prstGeom prst="rect">
            <a:avLst/>
          </a:prstGeom>
          <a:solidFill>
            <a:srgbClr val="CC3300">
              <a:alpha val="509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8516" name="上箭头 148515">
            <a:extLst>
              <a:ext uri="{FF2B5EF4-FFF2-40B4-BE49-F238E27FC236}">
                <a16:creationId xmlns:a16="http://schemas.microsoft.com/office/drawing/2014/main" id="{DD529293-1962-48A9-894A-75667C5AE023}"/>
              </a:ext>
            </a:extLst>
          </p:cNvPr>
          <p:cNvSpPr>
            <a:spLocks noChangeArrowheads="1"/>
          </p:cNvSpPr>
          <p:nvPr/>
        </p:nvSpPr>
        <p:spPr bwMode="auto">
          <a:xfrm rot="17779262">
            <a:off x="6921500" y="2012950"/>
            <a:ext cx="215900" cy="2705100"/>
          </a:xfrm>
          <a:prstGeom prst="upArrow">
            <a:avLst>
              <a:gd name="adj1" fmla="val 50000"/>
              <a:gd name="adj2" fmla="val 278605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8517" name="上箭头 148516">
            <a:extLst>
              <a:ext uri="{FF2B5EF4-FFF2-40B4-BE49-F238E27FC236}">
                <a16:creationId xmlns:a16="http://schemas.microsoft.com/office/drawing/2014/main" id="{01D501A1-059B-4343-8DF0-50015C3CC60A}"/>
              </a:ext>
            </a:extLst>
          </p:cNvPr>
          <p:cNvSpPr>
            <a:spLocks noChangeArrowheads="1"/>
          </p:cNvSpPr>
          <p:nvPr/>
        </p:nvSpPr>
        <p:spPr bwMode="auto">
          <a:xfrm rot="16889087">
            <a:off x="6715126" y="828676"/>
            <a:ext cx="260350" cy="5349875"/>
          </a:xfrm>
          <a:prstGeom prst="upArrow">
            <a:avLst>
              <a:gd name="adj1" fmla="val 50000"/>
              <a:gd name="adj2" fmla="val 479757"/>
            </a:avLst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27" name="内容占位符 26">
            <a:hlinkClick r:id="" action="ppaction://ole?verb=1"/>
            <a:extLst>
              <a:ext uri="{FF2B5EF4-FFF2-40B4-BE49-F238E27FC236}">
                <a16:creationId xmlns:a16="http://schemas.microsoft.com/office/drawing/2014/main" id="{F8B0D959-1D17-4CFC-9CC8-0081551CBF39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752600" y="4208463"/>
          <a:ext cx="868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5" imgW="8686800" imgH="380880" progId="Equation.KSEE3">
                  <p:embed/>
                </p:oleObj>
              </mc:Choice>
              <mc:Fallback>
                <p:oleObj r:id="rId5" imgW="8686800" imgH="380880" progId="Equation.KSEE3">
                  <p:embed/>
                  <p:pic>
                    <p:nvPicPr>
                      <p:cNvPr id="27" name="内容占位符 26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8B0D959-1D17-4CFC-9CC8-0081551CBF3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08463"/>
                        <a:ext cx="8686800" cy="3810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8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8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8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8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11" grpId="0" bldLvl="0" animBg="1"/>
      <p:bldP spid="148514" grpId="0" bldLvl="0" animBg="1"/>
      <p:bldP spid="148516" grpId="0" bldLvl="0" animBg="1"/>
      <p:bldP spid="14851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48822"/>
              </p:ext>
            </p:extLst>
          </p:nvPr>
        </p:nvGraphicFramePr>
        <p:xfrm>
          <a:off x="841375" y="831850"/>
          <a:ext cx="10958513" cy="17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Document" r:id="rId3" imgW="4372173" imgH="695962" progId="Word.Document.8">
                  <p:embed/>
                </p:oleObj>
              </mc:Choice>
              <mc:Fallback>
                <p:oleObj name="Document" r:id="rId3" imgW="4372173" imgH="6959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831850"/>
                        <a:ext cx="10958513" cy="174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135516"/>
              </p:ext>
            </p:extLst>
          </p:nvPr>
        </p:nvGraphicFramePr>
        <p:xfrm>
          <a:off x="1536887" y="2291556"/>
          <a:ext cx="9347224" cy="1298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Document" r:id="rId5" imgW="3676954" imgH="511218" progId="Word.Document.8">
                  <p:embed/>
                </p:oleObj>
              </mc:Choice>
              <mc:Fallback>
                <p:oleObj name="Document" r:id="rId5" imgW="3676954" imgH="5112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887" y="2291556"/>
                        <a:ext cx="9347224" cy="1298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82158"/>
              </p:ext>
            </p:extLst>
          </p:nvPr>
        </p:nvGraphicFramePr>
        <p:xfrm>
          <a:off x="841375" y="3178175"/>
          <a:ext cx="9807575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Document" r:id="rId7" imgW="4078731" imgH="711061" progId="Word.Document.8">
                  <p:embed/>
                </p:oleObj>
              </mc:Choice>
              <mc:Fallback>
                <p:oleObj name="Document" r:id="rId7" imgW="4078731" imgH="7110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3178175"/>
                        <a:ext cx="9807575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136960"/>
              </p:ext>
            </p:extLst>
          </p:nvPr>
        </p:nvGraphicFramePr>
        <p:xfrm>
          <a:off x="716615" y="5232962"/>
          <a:ext cx="9525562" cy="126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Document" r:id="rId9" imgW="3676954" imgH="490698" progId="Word.Document.8">
                  <p:embed/>
                </p:oleObj>
              </mc:Choice>
              <mc:Fallback>
                <p:oleObj name="Document" r:id="rId9" imgW="3676954" imgH="4906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615" y="5232962"/>
                        <a:ext cx="9525562" cy="1268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006234"/>
              </p:ext>
            </p:extLst>
          </p:nvPr>
        </p:nvGraphicFramePr>
        <p:xfrm>
          <a:off x="1448107" y="4393964"/>
          <a:ext cx="9436004" cy="1206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Document" r:id="rId11" imgW="3676954" imgH="469457" progId="Word.Document.8">
                  <p:embed/>
                </p:oleObj>
              </mc:Choice>
              <mc:Fallback>
                <p:oleObj name="Document" r:id="rId11" imgW="3676954" imgH="4694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107" y="4393964"/>
                        <a:ext cx="9436004" cy="1206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802150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309026"/>
              </p:ext>
            </p:extLst>
          </p:nvPr>
        </p:nvGraphicFramePr>
        <p:xfrm>
          <a:off x="782738" y="661505"/>
          <a:ext cx="14954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Document" r:id="rId3" imgW="563178" imgH="353014" progId="Word.Document.8">
                  <p:embed/>
                </p:oleObj>
              </mc:Choice>
              <mc:Fallback>
                <p:oleObj name="Document" r:id="rId3" imgW="563178" imgH="3530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38" y="661505"/>
                        <a:ext cx="14954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913197"/>
              </p:ext>
            </p:extLst>
          </p:nvPr>
        </p:nvGraphicFramePr>
        <p:xfrm>
          <a:off x="912531" y="2400300"/>
          <a:ext cx="10091646" cy="153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Document" r:id="rId5" imgW="4226350" imgH="645275" progId="Word.Document.8">
                  <p:embed/>
                </p:oleObj>
              </mc:Choice>
              <mc:Fallback>
                <p:oleObj name="Document" r:id="rId5" imgW="4226350" imgH="6452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531" y="2400300"/>
                        <a:ext cx="10091646" cy="153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262479"/>
              </p:ext>
            </p:extLst>
          </p:nvPr>
        </p:nvGraphicFramePr>
        <p:xfrm>
          <a:off x="1847290" y="3360458"/>
          <a:ext cx="8139501" cy="82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Document" r:id="rId7" imgW="3330968" imgH="336972" progId="Word.Document.8">
                  <p:embed/>
                </p:oleObj>
              </mc:Choice>
              <mc:Fallback>
                <p:oleObj name="Document" r:id="rId7" imgW="3330968" imgH="336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290" y="3360458"/>
                        <a:ext cx="8139501" cy="82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991955"/>
              </p:ext>
            </p:extLst>
          </p:nvPr>
        </p:nvGraphicFramePr>
        <p:xfrm>
          <a:off x="1530451" y="4106861"/>
          <a:ext cx="7078505" cy="819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Document" r:id="rId9" imgW="2884535" imgH="324012" progId="Word.Document.8">
                  <p:embed/>
                </p:oleObj>
              </mc:Choice>
              <mc:Fallback>
                <p:oleObj name="Document" r:id="rId9" imgW="2884535" imgH="3240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451" y="4106861"/>
                        <a:ext cx="7078505" cy="819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271844"/>
              </p:ext>
            </p:extLst>
          </p:nvPr>
        </p:nvGraphicFramePr>
        <p:xfrm>
          <a:off x="8019490" y="3971620"/>
          <a:ext cx="3615080" cy="1165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Document" r:id="rId11" imgW="1493031" imgH="481337" progId="Word.Document.8">
                  <p:embed/>
                </p:oleObj>
              </mc:Choice>
              <mc:Fallback>
                <p:oleObj name="Document" r:id="rId11" imgW="1493031" imgH="4813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9490" y="3971620"/>
                        <a:ext cx="3615080" cy="1165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239348"/>
              </p:ext>
            </p:extLst>
          </p:nvPr>
        </p:nvGraphicFramePr>
        <p:xfrm>
          <a:off x="1991472" y="698259"/>
          <a:ext cx="8693150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Document" r:id="rId13" imgW="3673229" imgH="703152" progId="Word.Document.8">
                  <p:embed/>
                </p:oleObj>
              </mc:Choice>
              <mc:Fallback>
                <p:oleObj name="Document" r:id="rId13" imgW="3673229" imgH="7031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472" y="698259"/>
                        <a:ext cx="8693150" cy="166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310106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88</Words>
  <Application>Microsoft Office PowerPoint</Application>
  <PresentationFormat>宽屏</PresentationFormat>
  <Paragraphs>5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黑体</vt:lpstr>
      <vt:lpstr>微软雅黑</vt:lpstr>
      <vt:lpstr>Arial</vt:lpstr>
      <vt:lpstr>Garamond</vt:lpstr>
      <vt:lpstr>Times New Roman</vt:lpstr>
      <vt:lpstr>Office 主题​​</vt:lpstr>
      <vt:lpstr>Document</vt:lpstr>
      <vt:lpstr>MSPhotoEd.3</vt:lpstr>
      <vt:lpstr>Equation.KSEE3</vt:lpstr>
      <vt:lpstr>第三章   二维随机变量及其分布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jiang hui</cp:lastModifiedBy>
  <cp:revision>51</cp:revision>
  <dcterms:created xsi:type="dcterms:W3CDTF">2019-06-19T02:08:00Z</dcterms:created>
  <dcterms:modified xsi:type="dcterms:W3CDTF">2021-12-08T05:21:40Z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