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32" r:id="rId3"/>
    <p:sldId id="733" r:id="rId5"/>
    <p:sldId id="734" r:id="rId6"/>
    <p:sldId id="735" r:id="rId7"/>
    <p:sldId id="814" r:id="rId8"/>
    <p:sldId id="815" r:id="rId9"/>
    <p:sldId id="816" r:id="rId10"/>
    <p:sldId id="817" r:id="rId11"/>
    <p:sldId id="818" r:id="rId12"/>
    <p:sldId id="819" r:id="rId13"/>
    <p:sldId id="820" r:id="rId14"/>
    <p:sldId id="821" r:id="rId15"/>
    <p:sldId id="822" r:id="rId16"/>
    <p:sldId id="823" r:id="rId17"/>
    <p:sldId id="824" r:id="rId18"/>
    <p:sldId id="825" r:id="rId19"/>
    <p:sldId id="577" r:id="rId20"/>
    <p:sldId id="700" r:id="rId21"/>
    <p:sldId id="826" r:id="rId22"/>
    <p:sldId id="827" r:id="rId23"/>
    <p:sldId id="828" r:id="rId24"/>
    <p:sldId id="829" r:id="rId25"/>
    <p:sldId id="830" r:id="rId26"/>
    <p:sldId id="633" r:id="rId27"/>
    <p:sldId id="702" r:id="rId28"/>
    <p:sldId id="703" r:id="rId29"/>
    <p:sldId id="649" r:id="rId30"/>
    <p:sldId id="704" r:id="rId31"/>
    <p:sldId id="831" r:id="rId32"/>
    <p:sldId id="738" r:id="rId33"/>
    <p:sldId id="644" r:id="rId34"/>
    <p:sldId id="832" r:id="rId35"/>
    <p:sldId id="833" r:id="rId36"/>
    <p:sldId id="705" r:id="rId37"/>
    <p:sldId id="835" r:id="rId38"/>
    <p:sldId id="706" r:id="rId39"/>
    <p:sldId id="707" r:id="rId40"/>
    <p:sldId id="836" r:id="rId41"/>
    <p:sldId id="648" r:id="rId42"/>
    <p:sldId id="837" r:id="rId43"/>
    <p:sldId id="838" r:id="rId44"/>
    <p:sldId id="839" r:id="rId45"/>
    <p:sldId id="650" r:id="rId46"/>
    <p:sldId id="651" r:id="rId47"/>
    <p:sldId id="708" r:id="rId48"/>
    <p:sldId id="652" r:id="rId49"/>
    <p:sldId id="709" r:id="rId50"/>
    <p:sldId id="653" r:id="rId51"/>
    <p:sldId id="655" r:id="rId52"/>
    <p:sldId id="710" r:id="rId53"/>
    <p:sldId id="739" r:id="rId54"/>
    <p:sldId id="840" r:id="rId55"/>
    <p:sldId id="841" r:id="rId56"/>
    <p:sldId id="842" r:id="rId57"/>
    <p:sldId id="843" r:id="rId58"/>
    <p:sldId id="844" r:id="rId59"/>
    <p:sldId id="711" r:id="rId60"/>
    <p:sldId id="712" r:id="rId61"/>
    <p:sldId id="740" r:id="rId62"/>
    <p:sldId id="845" r:id="rId63"/>
    <p:sldId id="661" r:id="rId64"/>
    <p:sldId id="662" r:id="rId65"/>
    <p:sldId id="663" r:id="rId66"/>
    <p:sldId id="664" r:id="rId67"/>
    <p:sldId id="715" r:id="rId68"/>
    <p:sldId id="665" r:id="rId69"/>
    <p:sldId id="716" r:id="rId70"/>
    <p:sldId id="666" r:id="rId71"/>
    <p:sldId id="667" r:id="rId72"/>
    <p:sldId id="668" r:id="rId73"/>
    <p:sldId id="669" r:id="rId74"/>
    <p:sldId id="670" r:id="rId75"/>
    <p:sldId id="718" r:id="rId76"/>
    <p:sldId id="671" r:id="rId77"/>
    <p:sldId id="672" r:id="rId78"/>
    <p:sldId id="673" r:id="rId79"/>
    <p:sldId id="720" r:id="rId80"/>
    <p:sldId id="674" r:id="rId81"/>
    <p:sldId id="675" r:id="rId82"/>
    <p:sldId id="676" r:id="rId83"/>
    <p:sldId id="677" r:id="rId84"/>
    <p:sldId id="846" r:id="rId85"/>
    <p:sldId id="847" r:id="rId86"/>
    <p:sldId id="688" r:id="rId87"/>
    <p:sldId id="848" r:id="rId88"/>
    <p:sldId id="849" r:id="rId89"/>
    <p:sldId id="850" r:id="rId90"/>
    <p:sldId id="851" r:id="rId91"/>
    <p:sldId id="852" r:id="rId92"/>
    <p:sldId id="853" r:id="rId93"/>
    <p:sldId id="854" r:id="rId94"/>
    <p:sldId id="729" r:id="rId95"/>
    <p:sldId id="691" r:id="rId96"/>
    <p:sldId id="730" r:id="rId97"/>
    <p:sldId id="693" r:id="rId98"/>
    <p:sldId id="855" r:id="rId99"/>
    <p:sldId id="856" r:id="rId100"/>
    <p:sldId id="857" r:id="rId101"/>
    <p:sldId id="858" r:id="rId102"/>
    <p:sldId id="859" r:id="rId103"/>
    <p:sldId id="860" r:id="rId104"/>
    <p:sldId id="861" r:id="rId105"/>
    <p:sldId id="862" r:id="rId106"/>
    <p:sldId id="694" r:id="rId107"/>
    <p:sldId id="695" r:id="rId108"/>
    <p:sldId id="697" r:id="rId109"/>
    <p:sldId id="696" r:id="rId110"/>
    <p:sldId id="698" r:id="rId111"/>
    <p:sldId id="737" r:id="rId112"/>
    <p:sldId id="731" r:id="rId11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96410" autoAdjust="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7" Type="http://schemas.openxmlformats.org/officeDocument/2006/relationships/commentAuthors" Target="commentAuthors.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1"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r>
            <a:rPr lang="zh-CN" altLang="en-US" sz="2200" dirty="0" smtClean="0">
              <a:solidFill>
                <a:schemeClr val="tx1"/>
              </a:solidFill>
              <a:latin typeface="+mn-ea"/>
              <a:ea typeface="+mn-ea"/>
            </a:rPr>
            <a:t>软件不同于硬件，管理和控制软件开发过程相当困难。</a:t>
          </a:r>
          <a:endParaRPr lang="zh-CN" altLang="en-US" sz="2200" dirty="0">
            <a:solidFill>
              <a:schemeClr val="tx1"/>
            </a:solidFill>
            <a:latin typeface="+mn-ea"/>
            <a:ea typeface="+mn-ea"/>
          </a:endParaRP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solidFill>
                <a:schemeClr val="tx1"/>
              </a:solidFill>
              <a:latin typeface="+mn-ea"/>
              <a:ea typeface="+mn-ea"/>
            </a:rPr>
            <a:t>2</a:t>
          </a:r>
          <a:endParaRPr lang="zh-CN" altLang="en-US" sz="3200" dirty="0">
            <a:solidFill>
              <a:schemeClr val="tx1"/>
            </a:solidFill>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200" dirty="0" smtClean="0">
              <a:solidFill>
                <a:schemeClr val="tx1"/>
              </a:solidFill>
              <a:latin typeface="+mn-ea"/>
              <a:ea typeface="+mn-ea"/>
            </a:rPr>
            <a:t>软件在运行过程中不会因为使用时间过长而被 </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用坏 ”如果运行中发现了错误</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很可能是遇到了一个在开发时期引入的在测试阶段没能检测出来的错误。</a:t>
          </a:r>
          <a:endParaRPr lang="zh-CN" altLang="en-US" sz="2200" dirty="0">
            <a:solidFill>
              <a:schemeClr val="tx1"/>
            </a:solidFill>
            <a:latin typeface="+mn-ea"/>
            <a:ea typeface="+mn-ea"/>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solidFill>
                <a:schemeClr val="tx1"/>
              </a:solidFill>
              <a:latin typeface="+mn-ea"/>
              <a:ea typeface="+mn-ea"/>
            </a:rPr>
            <a:t>3</a:t>
          </a:r>
          <a:endParaRPr lang="zh-CN" altLang="en-US" sz="3200" dirty="0">
            <a:solidFill>
              <a:schemeClr val="tx1"/>
            </a:solidFill>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200" dirty="0" smtClean="0">
              <a:solidFill>
                <a:schemeClr val="tx1"/>
              </a:solidFill>
              <a:latin typeface="+mn-ea"/>
              <a:ea typeface="+mn-ea"/>
            </a:rPr>
            <a:t>规模庞大 ，而且程序复杂性将随着程序规模的增加而呈指数上升。</a:t>
          </a:r>
          <a:endParaRPr lang="zh-CN" altLang="en-US" sz="2200" dirty="0">
            <a:solidFill>
              <a:schemeClr val="tx1"/>
            </a:solidFill>
            <a:latin typeface="+mn-ea"/>
            <a:ea typeface="+mn-ea"/>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A092761C-4A58-45C7-BE35-79DFEE63A135}" type="presOf" srcId="{F8BBEB5C-3669-4589-833B-AEA10E2027FD}" destId="{0BDC6EBA-75F2-4795-A3B2-555F397A768E}" srcOrd="0" destOrd="0" presId="urn:microsoft.com/office/officeart/2005/8/layout/hProcess7#1"/>
    <dgm:cxn modelId="{33E91546-83D2-474E-8A34-E48DFEDEB5E4}" srcId="{792A32D8-E577-4355-A241-288D8FE694BA}" destId="{055CF8EF-832D-4435-9F80-B4B5F7CCC1AC}" srcOrd="0" destOrd="0" parTransId="{FD290011-789B-4E30-9482-58E708C29103}" sibTransId="{0F333264-D3C2-44B1-962E-84DF3E7C086C}"/>
    <dgm:cxn modelId="{25239526-8FA2-41DF-9231-028FA289E6D9}" type="presOf" srcId="{055CF8EF-832D-4435-9F80-B4B5F7CCC1AC}" destId="{B2D6E89C-7025-4C19-9F9A-AF417DE349CE}" srcOrd="0" destOrd="0" presId="urn:microsoft.com/office/officeart/2005/8/layout/hProcess7#1"/>
    <dgm:cxn modelId="{4D6C1706-F36C-4BF3-9D7F-CFD7B4840D3D}" type="presOf" srcId="{4718C343-3D24-426A-956D-64C1F30E4AC1}" destId="{9F76DD04-D577-438E-84BE-A08A21730F2E}" srcOrd="0" destOrd="0" presId="urn:microsoft.com/office/officeart/2005/8/layout/hProcess7#1"/>
    <dgm:cxn modelId="{FB3067A8-4595-4050-8C49-59B35DB2C083}" srcId="{00F0921C-6AC1-41A3-86CA-40842D9CD9C8}" destId="{F8BBEB5C-3669-4589-833B-AEA10E2027FD}" srcOrd="1" destOrd="0" parTransId="{8F3687AF-9A35-4F26-ADF1-43BB3A09502A}" sibTransId="{305F4B40-06E7-4F6C-8EE7-8115F6D83EB4}"/>
    <dgm:cxn modelId="{ACD888D4-A1BC-4CE7-9760-22CE1477B6C5}" type="presOf" srcId="{4718C343-3D24-426A-956D-64C1F30E4AC1}" destId="{410A0EFB-B330-41C6-9544-A5ABA2C3C76F}" srcOrd="1" destOrd="0" presId="urn:microsoft.com/office/officeart/2005/8/layout/hProcess7#1"/>
    <dgm:cxn modelId="{B43A2F82-3A5F-485F-A669-99B2DB4CE819}" srcId="{4718C343-3D24-426A-956D-64C1F30E4AC1}" destId="{2CCDA8EE-C032-4CD9-BBD7-70405A939EF7}" srcOrd="0" destOrd="0" parTransId="{6B37D7EF-6207-492D-ACC0-440209F9AFE2}" sibTransId="{BC90C4BF-3712-401C-A2E8-57AC78CA803C}"/>
    <dgm:cxn modelId="{CBFC0067-1872-4775-99F5-FE1189735413}" type="presOf" srcId="{792A32D8-E577-4355-A241-288D8FE694BA}" destId="{B2879C72-AA36-48CA-A0A9-727689A8925C}" srcOrd="1" destOrd="0" presId="urn:microsoft.com/office/officeart/2005/8/layout/hProcess7#1"/>
    <dgm:cxn modelId="{6943ED89-F1D0-4EAC-AFBE-9BF4C32FC1C0}" type="presOf" srcId="{3ADE302C-73BA-4029-B2F1-783244462C8D}" destId="{222CABEC-B917-450D-8D40-7322389FD950}" srcOrd="0" destOrd="0" presId="urn:microsoft.com/office/officeart/2005/8/layout/hProcess7#1"/>
    <dgm:cxn modelId="{788B1D6F-A902-492D-9EEE-4495309D8BA8}" srcId="{00F0921C-6AC1-41A3-86CA-40842D9CD9C8}" destId="{4718C343-3D24-426A-956D-64C1F30E4AC1}" srcOrd="2" destOrd="0" parTransId="{89B7799F-555A-43D7-B723-F8AA03E9FDE8}" sibTransId="{83A5D70A-B04B-477D-BDA4-C3296708563F}"/>
    <dgm:cxn modelId="{9680DCD9-30CB-4123-B7A6-03D697D8C369}" srcId="{F8BBEB5C-3669-4589-833B-AEA10E2027FD}" destId="{3ADE302C-73BA-4029-B2F1-783244462C8D}" srcOrd="0" destOrd="0" parTransId="{C08DD32F-C8D5-4BBA-A723-F61002516AFE}" sibTransId="{771CD585-6CEC-4FAF-A6B0-29B2E9C73E34}"/>
    <dgm:cxn modelId="{9C104F92-BC1D-4A16-9DD0-BBA06E2B5E54}" type="presOf" srcId="{00F0921C-6AC1-41A3-86CA-40842D9CD9C8}" destId="{91DCBC67-6CEB-4427-A054-B44E2BD4FC70}" srcOrd="0" destOrd="0" presId="urn:microsoft.com/office/officeart/2005/8/layout/hProcess7#1"/>
    <dgm:cxn modelId="{F2C92461-02EF-494F-8B17-38A86A1DC441}" type="presOf" srcId="{792A32D8-E577-4355-A241-288D8FE694BA}" destId="{DE390124-66BA-4092-9C0F-89D73AF6D390}" srcOrd="0" destOrd="0" presId="urn:microsoft.com/office/officeart/2005/8/layout/hProcess7#1"/>
    <dgm:cxn modelId="{F4ABB230-C3AD-47F5-96E0-D2141EABE5AD}" srcId="{00F0921C-6AC1-41A3-86CA-40842D9CD9C8}" destId="{792A32D8-E577-4355-A241-288D8FE694BA}" srcOrd="0" destOrd="0" parTransId="{508A48BB-35AC-4BD3-BC3E-0FB23B3A6104}" sibTransId="{96CA2196-417A-4321-844E-7ACE480B584C}"/>
    <dgm:cxn modelId="{BCDDF8A5-0830-4438-8545-42691C76AC69}" type="presOf" srcId="{F8BBEB5C-3669-4589-833B-AEA10E2027FD}" destId="{BA8721D2-8605-4931-A2C4-8E6C78146A00}" srcOrd="1" destOrd="0" presId="urn:microsoft.com/office/officeart/2005/8/layout/hProcess7#1"/>
    <dgm:cxn modelId="{59735BE3-61D6-4879-93E7-EF06F05AB767}" type="presOf" srcId="{2CCDA8EE-C032-4CD9-BBD7-70405A939EF7}" destId="{9E81E936-B888-41E0-B517-B0FA998C9106}" srcOrd="0" destOrd="0" presId="urn:microsoft.com/office/officeart/2005/8/layout/hProcess7#1"/>
    <dgm:cxn modelId="{8EC18590-62C0-4403-9270-2330F0376229}" type="presParOf" srcId="{91DCBC67-6CEB-4427-A054-B44E2BD4FC70}" destId="{445A1B0A-C981-4115-B11D-F9322EB2488F}" srcOrd="0" destOrd="0" presId="urn:microsoft.com/office/officeart/2005/8/layout/hProcess7#1"/>
    <dgm:cxn modelId="{75EFFE6D-C359-4B36-A959-ADA52D76408C}" type="presParOf" srcId="{445A1B0A-C981-4115-B11D-F9322EB2488F}" destId="{DE390124-66BA-4092-9C0F-89D73AF6D390}" srcOrd="0" destOrd="0" presId="urn:microsoft.com/office/officeart/2005/8/layout/hProcess7#1"/>
    <dgm:cxn modelId="{47D6833E-357E-4E0C-829F-FE27BE0A7944}" type="presParOf" srcId="{445A1B0A-C981-4115-B11D-F9322EB2488F}" destId="{B2879C72-AA36-48CA-A0A9-727689A8925C}" srcOrd="1" destOrd="0" presId="urn:microsoft.com/office/officeart/2005/8/layout/hProcess7#1"/>
    <dgm:cxn modelId="{C861F6B5-E8FB-47B9-AB22-090F36C12C33}" type="presParOf" srcId="{445A1B0A-C981-4115-B11D-F9322EB2488F}" destId="{B2D6E89C-7025-4C19-9F9A-AF417DE349CE}" srcOrd="2" destOrd="0" presId="urn:microsoft.com/office/officeart/2005/8/layout/hProcess7#1"/>
    <dgm:cxn modelId="{8EAF8226-45E8-4603-90C6-6EED1FB56529}" type="presParOf" srcId="{91DCBC67-6CEB-4427-A054-B44E2BD4FC70}" destId="{8048C6B7-8890-4A68-B4F9-521446DA2E00}" srcOrd="1" destOrd="0" presId="urn:microsoft.com/office/officeart/2005/8/layout/hProcess7#1"/>
    <dgm:cxn modelId="{F97A600C-9D65-4DC3-818C-4E19E74FBC6E}" type="presParOf" srcId="{91DCBC67-6CEB-4427-A054-B44E2BD4FC70}" destId="{66390FBD-46DE-475B-A5AB-B719D89E7676}" srcOrd="2" destOrd="0" presId="urn:microsoft.com/office/officeart/2005/8/layout/hProcess7#1"/>
    <dgm:cxn modelId="{CF7340F5-7CC8-439C-80B7-82B03CA25414}" type="presParOf" srcId="{66390FBD-46DE-475B-A5AB-B719D89E7676}" destId="{875CC90F-830A-4661-B998-6F660EABDBC8}" srcOrd="0" destOrd="0" presId="urn:microsoft.com/office/officeart/2005/8/layout/hProcess7#1"/>
    <dgm:cxn modelId="{41373D40-D0C6-4D2A-B474-3F8171294AF8}" type="presParOf" srcId="{66390FBD-46DE-475B-A5AB-B719D89E7676}" destId="{9EB5BD99-D7C4-483C-AD44-C7BD8EC74E8E}" srcOrd="1" destOrd="0" presId="urn:microsoft.com/office/officeart/2005/8/layout/hProcess7#1"/>
    <dgm:cxn modelId="{3215875A-7831-41C6-87D9-D06D3B60ED42}" type="presParOf" srcId="{66390FBD-46DE-475B-A5AB-B719D89E7676}" destId="{26648853-CBD3-48AF-AA4C-761BF6A35F7C}" srcOrd="2" destOrd="0" presId="urn:microsoft.com/office/officeart/2005/8/layout/hProcess7#1"/>
    <dgm:cxn modelId="{81304594-770D-4BAB-B499-6F1887B236F3}" type="presParOf" srcId="{91DCBC67-6CEB-4427-A054-B44E2BD4FC70}" destId="{C2274A7B-BC98-4B40-8C07-E62796ED4294}" srcOrd="3" destOrd="0" presId="urn:microsoft.com/office/officeart/2005/8/layout/hProcess7#1"/>
    <dgm:cxn modelId="{C7E2B4D2-D0E5-4344-A69C-2B225C3CF126}" type="presParOf" srcId="{91DCBC67-6CEB-4427-A054-B44E2BD4FC70}" destId="{3CAC3E7A-92B0-4133-AC94-8818A713C78C}" srcOrd="4" destOrd="0" presId="urn:microsoft.com/office/officeart/2005/8/layout/hProcess7#1"/>
    <dgm:cxn modelId="{B0636169-22F9-4421-9581-B5F08F635668}" type="presParOf" srcId="{3CAC3E7A-92B0-4133-AC94-8818A713C78C}" destId="{0BDC6EBA-75F2-4795-A3B2-555F397A768E}" srcOrd="0" destOrd="0" presId="urn:microsoft.com/office/officeart/2005/8/layout/hProcess7#1"/>
    <dgm:cxn modelId="{BAAB4C7A-5E17-4A9C-82F9-3AEAA9F5F0BC}" type="presParOf" srcId="{3CAC3E7A-92B0-4133-AC94-8818A713C78C}" destId="{BA8721D2-8605-4931-A2C4-8E6C78146A00}" srcOrd="1" destOrd="0" presId="urn:microsoft.com/office/officeart/2005/8/layout/hProcess7#1"/>
    <dgm:cxn modelId="{5484102F-D4F9-4FC2-B92A-5FD7301DCAA5}" type="presParOf" srcId="{3CAC3E7A-92B0-4133-AC94-8818A713C78C}" destId="{222CABEC-B917-450D-8D40-7322389FD950}" srcOrd="2" destOrd="0" presId="urn:microsoft.com/office/officeart/2005/8/layout/hProcess7#1"/>
    <dgm:cxn modelId="{E83F7313-C4C6-4AD2-A853-5181657F4191}" type="presParOf" srcId="{91DCBC67-6CEB-4427-A054-B44E2BD4FC70}" destId="{B46ABF58-6F7C-498B-AB29-67A9ADFF7357}" srcOrd="5" destOrd="0" presId="urn:microsoft.com/office/officeart/2005/8/layout/hProcess7#1"/>
    <dgm:cxn modelId="{0B2037FB-EDD7-42E8-9BC6-17209D05AE22}" type="presParOf" srcId="{91DCBC67-6CEB-4427-A054-B44E2BD4FC70}" destId="{98CD95CB-BDE1-4AD7-AA3C-360AAADB98A4}" srcOrd="6" destOrd="0" presId="urn:microsoft.com/office/officeart/2005/8/layout/hProcess7#1"/>
    <dgm:cxn modelId="{9AA6310A-18C5-45A0-A43B-056C33B6D0B9}" type="presParOf" srcId="{98CD95CB-BDE1-4AD7-AA3C-360AAADB98A4}" destId="{54CF2613-CF2D-4866-94A9-BEA461BA25BF}" srcOrd="0" destOrd="0" presId="urn:microsoft.com/office/officeart/2005/8/layout/hProcess7#1"/>
    <dgm:cxn modelId="{5923E4B9-4E70-4124-83CF-56E7CF49D39A}" type="presParOf" srcId="{98CD95CB-BDE1-4AD7-AA3C-360AAADB98A4}" destId="{C33CCE08-2EB7-40FC-BFAF-F5747B585A77}" srcOrd="1" destOrd="0" presId="urn:microsoft.com/office/officeart/2005/8/layout/hProcess7#1"/>
    <dgm:cxn modelId="{D57792A9-0525-473C-82B0-8799DC23D86E}" type="presParOf" srcId="{98CD95CB-BDE1-4AD7-AA3C-360AAADB98A4}" destId="{3F998AAE-D935-4AB6-9CFB-A3567284AD58}" srcOrd="2" destOrd="0" presId="urn:microsoft.com/office/officeart/2005/8/layout/hProcess7#1"/>
    <dgm:cxn modelId="{C013A3ED-0F41-4D8A-8D73-2E0A783AC754}" type="presParOf" srcId="{91DCBC67-6CEB-4427-A054-B44E2BD4FC70}" destId="{C6FB093D-F22D-48AE-8C5D-9023E320C1AE}" srcOrd="7" destOrd="0" presId="urn:microsoft.com/office/officeart/2005/8/layout/hProcess7#1"/>
    <dgm:cxn modelId="{FFCF13E5-C633-4B9B-BF5B-25E3D09AAED9}" type="presParOf" srcId="{91DCBC67-6CEB-4427-A054-B44E2BD4FC70}" destId="{A4217998-41A0-49A3-ADC0-5C634F207965}" srcOrd="8" destOrd="0" presId="urn:microsoft.com/office/officeart/2005/8/layout/hProcess7#1"/>
    <dgm:cxn modelId="{9C2FD827-6844-46A7-8547-636CB6226BE2}" type="presParOf" srcId="{A4217998-41A0-49A3-ADC0-5C634F207965}" destId="{9F76DD04-D577-438E-84BE-A08A21730F2E}" srcOrd="0" destOrd="0" presId="urn:microsoft.com/office/officeart/2005/8/layout/hProcess7#1"/>
    <dgm:cxn modelId="{2A4152E6-210A-46AA-8AED-67FDCF3FA398}" type="presParOf" srcId="{A4217998-41A0-49A3-ADC0-5C634F207965}" destId="{410A0EFB-B330-41C6-9544-A5ABA2C3C76F}" srcOrd="1" destOrd="0" presId="urn:microsoft.com/office/officeart/2005/8/layout/hProcess7#1"/>
    <dgm:cxn modelId="{A719BE3E-9305-429C-B14A-999D19A38AC5}" type="presParOf" srcId="{A4217998-41A0-49A3-ADC0-5C634F207965}" destId="{9E81E936-B888-41E0-B517-B0FA998C9106}" srcOrd="2" destOrd="0" presId="urn:microsoft.com/office/officeart/2005/8/layout/hProcess7#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2"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4</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5</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200" dirty="0" smtClean="0"/>
            <a:t>相当多的软件专业人员对软件开发和维护还有不少糊涂观念 。在实践过程中或多或少地采用了错误的方法和技术。</a:t>
          </a:r>
          <a:endParaRPr lang="zh-CN" altLang="en-US" sz="2200" dirty="0"/>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6</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200" dirty="0" smtClean="0"/>
            <a:t>忽视软件需求分析的重要性，认为软件开发就是写程序并设法使之运行，轻视软件维护等。 </a:t>
          </a:r>
          <a:endParaRPr lang="zh-CN" altLang="en-US" sz="2200" dirty="0"/>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055CF8EF-832D-4435-9F80-B4B5F7CCC1AC}">
      <dgm:prSet phldrT="[文本]" custT="1"/>
      <dgm:spPr>
        <a:effectLst/>
      </dgm:spPr>
      <dgm:t>
        <a:bodyPr/>
        <a:lstStyle/>
        <a:p>
          <a:r>
            <a:rPr lang="zh-CN" altLang="en-US" sz="2200" dirty="0" smtClean="0"/>
            <a:t>对用户要求没有完整准确的认识就匆忙着手编写程序。</a:t>
          </a:r>
          <a:endParaRPr lang="zh-CN" altLang="en-US" sz="2200" dirty="0"/>
        </a:p>
      </dgm:t>
    </dgm:pt>
    <dgm:pt modelId="{0F333264-D3C2-44B1-962E-84DF3E7C086C}" cxnId="{33E91546-83D2-474E-8A34-E48DFEDEB5E4}" type="sibTrans">
      <dgm:prSet/>
      <dgm:spPr/>
      <dgm:t>
        <a:bodyPr/>
        <a:lstStyle/>
        <a:p>
          <a:endParaRPr lang="zh-CN" altLang="en-US"/>
        </a:p>
      </dgm:t>
    </dgm:pt>
    <dgm:pt modelId="{FD290011-789B-4E30-9482-58E708C29103}" cxnId="{33E91546-83D2-474E-8A34-E48DFEDEB5E4}" type="par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33E91546-83D2-474E-8A34-E48DFEDEB5E4}" srcId="{792A32D8-E577-4355-A241-288D8FE694BA}" destId="{055CF8EF-832D-4435-9F80-B4B5F7CCC1AC}" srcOrd="0" destOrd="0" parTransId="{FD290011-789B-4E30-9482-58E708C29103}" sibTransId="{0F333264-D3C2-44B1-962E-84DF3E7C086C}"/>
    <dgm:cxn modelId="{D5451BFA-6205-4921-B287-8F488FBA85B0}" type="presOf" srcId="{4718C343-3D24-426A-956D-64C1F30E4AC1}" destId="{9F76DD04-D577-438E-84BE-A08A21730F2E}" srcOrd="0" destOrd="0" presId="urn:microsoft.com/office/officeart/2005/8/layout/hProcess7#2"/>
    <dgm:cxn modelId="{BF723D1D-41F4-44E3-B977-1C83D0A9486A}" type="presOf" srcId="{2CCDA8EE-C032-4CD9-BBD7-70405A939EF7}" destId="{9E81E936-B888-41E0-B517-B0FA998C9106}" srcOrd="0" destOrd="0" presId="urn:microsoft.com/office/officeart/2005/8/layout/hProcess7#2"/>
    <dgm:cxn modelId="{EE54BAA7-8F4E-49DC-97C7-913CCDA21024}" type="presOf" srcId="{3ADE302C-73BA-4029-B2F1-783244462C8D}" destId="{222CABEC-B917-450D-8D40-7322389FD950}" srcOrd="0" destOrd="0" presId="urn:microsoft.com/office/officeart/2005/8/layout/hProcess7#2"/>
    <dgm:cxn modelId="{FB3067A8-4595-4050-8C49-59B35DB2C083}" srcId="{00F0921C-6AC1-41A3-86CA-40842D9CD9C8}" destId="{F8BBEB5C-3669-4589-833B-AEA10E2027FD}" srcOrd="1" destOrd="0" parTransId="{8F3687AF-9A35-4F26-ADF1-43BB3A09502A}" sibTransId="{305F4B40-06E7-4F6C-8EE7-8115F6D83EB4}"/>
    <dgm:cxn modelId="{42CF78B4-620D-42E2-9585-C00E13BA9089}" type="presOf" srcId="{F8BBEB5C-3669-4589-833B-AEA10E2027FD}" destId="{BA8721D2-8605-4931-A2C4-8E6C78146A00}" srcOrd="1" destOrd="0" presId="urn:microsoft.com/office/officeart/2005/8/layout/hProcess7#2"/>
    <dgm:cxn modelId="{85BC23DB-115A-46E8-A350-3CAC4F5C7E1C}" type="presOf" srcId="{F8BBEB5C-3669-4589-833B-AEA10E2027FD}" destId="{0BDC6EBA-75F2-4795-A3B2-555F397A768E}" srcOrd="0" destOrd="0" presId="urn:microsoft.com/office/officeart/2005/8/layout/hProcess7#2"/>
    <dgm:cxn modelId="{B43A2F82-3A5F-485F-A669-99B2DB4CE819}" srcId="{4718C343-3D24-426A-956D-64C1F30E4AC1}" destId="{2CCDA8EE-C032-4CD9-BBD7-70405A939EF7}" srcOrd="0" destOrd="0" parTransId="{6B37D7EF-6207-492D-ACC0-440209F9AFE2}" sibTransId="{BC90C4BF-3712-401C-A2E8-57AC78CA803C}"/>
    <dgm:cxn modelId="{1E8E34BF-1189-4BD8-84D2-2E9A74F8367F}" type="presOf" srcId="{792A32D8-E577-4355-A241-288D8FE694BA}" destId="{DE390124-66BA-4092-9C0F-89D73AF6D390}" srcOrd="0" destOrd="0" presId="urn:microsoft.com/office/officeart/2005/8/layout/hProcess7#2"/>
    <dgm:cxn modelId="{3CBD6EAC-A88A-4FCD-B821-4E017CCC67C6}" type="presOf" srcId="{792A32D8-E577-4355-A241-288D8FE694BA}" destId="{B2879C72-AA36-48CA-A0A9-727689A8925C}" srcOrd="1" destOrd="0" presId="urn:microsoft.com/office/officeart/2005/8/layout/hProcess7#2"/>
    <dgm:cxn modelId="{4A33C5D1-7FBE-4529-A07D-18AA63DF9159}" type="presOf" srcId="{4718C343-3D24-426A-956D-64C1F30E4AC1}" destId="{410A0EFB-B330-41C6-9544-A5ABA2C3C76F}" srcOrd="1" destOrd="0" presId="urn:microsoft.com/office/officeart/2005/8/layout/hProcess7#2"/>
    <dgm:cxn modelId="{AC345B8B-B7AD-43F4-B26B-AD91B4605E76}" type="presOf" srcId="{055CF8EF-832D-4435-9F80-B4B5F7CCC1AC}" destId="{B2D6E89C-7025-4C19-9F9A-AF417DE349CE}" srcOrd="0" destOrd="0" presId="urn:microsoft.com/office/officeart/2005/8/layout/hProcess7#2"/>
    <dgm:cxn modelId="{788B1D6F-A902-492D-9EEE-4495309D8BA8}" srcId="{00F0921C-6AC1-41A3-86CA-40842D9CD9C8}" destId="{4718C343-3D24-426A-956D-64C1F30E4AC1}" srcOrd="2" destOrd="0" parTransId="{89B7799F-555A-43D7-B723-F8AA03E9FDE8}" sibTransId="{83A5D70A-B04B-477D-BDA4-C3296708563F}"/>
    <dgm:cxn modelId="{9680DCD9-30CB-4123-B7A6-03D697D8C369}" srcId="{F8BBEB5C-3669-4589-833B-AEA10E2027FD}" destId="{3ADE302C-73BA-4029-B2F1-783244462C8D}" srcOrd="0" destOrd="0" parTransId="{C08DD32F-C8D5-4BBA-A723-F61002516AFE}" sibTransId="{771CD585-6CEC-4FAF-A6B0-29B2E9C73E34}"/>
    <dgm:cxn modelId="{20D0A4F6-4807-4EAE-A774-1FC4ADDBBF02}" type="presOf" srcId="{00F0921C-6AC1-41A3-86CA-40842D9CD9C8}" destId="{91DCBC67-6CEB-4427-A054-B44E2BD4FC70}" srcOrd="0" destOrd="0" presId="urn:microsoft.com/office/officeart/2005/8/layout/hProcess7#2"/>
    <dgm:cxn modelId="{F4ABB230-C3AD-47F5-96E0-D2141EABE5AD}" srcId="{00F0921C-6AC1-41A3-86CA-40842D9CD9C8}" destId="{792A32D8-E577-4355-A241-288D8FE694BA}" srcOrd="0" destOrd="0" parTransId="{508A48BB-35AC-4BD3-BC3E-0FB23B3A6104}" sibTransId="{96CA2196-417A-4321-844E-7ACE480B584C}"/>
    <dgm:cxn modelId="{5F581763-2CC5-425B-BDA5-9C26CCAE3889}" type="presParOf" srcId="{91DCBC67-6CEB-4427-A054-B44E2BD4FC70}" destId="{445A1B0A-C981-4115-B11D-F9322EB2488F}" srcOrd="0" destOrd="0" presId="urn:microsoft.com/office/officeart/2005/8/layout/hProcess7#2"/>
    <dgm:cxn modelId="{E462C44A-0BF0-48C0-AB8F-3C1A01E27A7B}" type="presParOf" srcId="{445A1B0A-C981-4115-B11D-F9322EB2488F}" destId="{DE390124-66BA-4092-9C0F-89D73AF6D390}" srcOrd="0" destOrd="0" presId="urn:microsoft.com/office/officeart/2005/8/layout/hProcess7#2"/>
    <dgm:cxn modelId="{E6E8B669-BD5A-4D53-BB0A-CE53E40348A6}" type="presParOf" srcId="{445A1B0A-C981-4115-B11D-F9322EB2488F}" destId="{B2879C72-AA36-48CA-A0A9-727689A8925C}" srcOrd="1" destOrd="0" presId="urn:microsoft.com/office/officeart/2005/8/layout/hProcess7#2"/>
    <dgm:cxn modelId="{80D32F12-10B0-4DA5-B36C-FC9265171A2F}" type="presParOf" srcId="{445A1B0A-C981-4115-B11D-F9322EB2488F}" destId="{B2D6E89C-7025-4C19-9F9A-AF417DE349CE}" srcOrd="2" destOrd="0" presId="urn:microsoft.com/office/officeart/2005/8/layout/hProcess7#2"/>
    <dgm:cxn modelId="{D62BB481-C4B8-40C0-8F67-BA3EA5B101BA}" type="presParOf" srcId="{91DCBC67-6CEB-4427-A054-B44E2BD4FC70}" destId="{8048C6B7-8890-4A68-B4F9-521446DA2E00}" srcOrd="1" destOrd="0" presId="urn:microsoft.com/office/officeart/2005/8/layout/hProcess7#2"/>
    <dgm:cxn modelId="{E6A2D07B-9C01-4357-80E3-502FDEF94692}" type="presParOf" srcId="{91DCBC67-6CEB-4427-A054-B44E2BD4FC70}" destId="{66390FBD-46DE-475B-A5AB-B719D89E7676}" srcOrd="2" destOrd="0" presId="urn:microsoft.com/office/officeart/2005/8/layout/hProcess7#2"/>
    <dgm:cxn modelId="{951AA23E-5E5A-46A2-9C96-5B27AEDEB4A9}" type="presParOf" srcId="{66390FBD-46DE-475B-A5AB-B719D89E7676}" destId="{875CC90F-830A-4661-B998-6F660EABDBC8}" srcOrd="0" destOrd="0" presId="urn:microsoft.com/office/officeart/2005/8/layout/hProcess7#2"/>
    <dgm:cxn modelId="{CF0CB183-F66B-408D-9AAA-7F685EE76635}" type="presParOf" srcId="{66390FBD-46DE-475B-A5AB-B719D89E7676}" destId="{9EB5BD99-D7C4-483C-AD44-C7BD8EC74E8E}" srcOrd="1" destOrd="0" presId="urn:microsoft.com/office/officeart/2005/8/layout/hProcess7#2"/>
    <dgm:cxn modelId="{006B9082-B421-4F93-B563-547E0802EB34}" type="presParOf" srcId="{66390FBD-46DE-475B-A5AB-B719D89E7676}" destId="{26648853-CBD3-48AF-AA4C-761BF6A35F7C}" srcOrd="2" destOrd="0" presId="urn:microsoft.com/office/officeart/2005/8/layout/hProcess7#2"/>
    <dgm:cxn modelId="{31FB6905-D9A0-4D58-B332-3983F7BC3F44}" type="presParOf" srcId="{91DCBC67-6CEB-4427-A054-B44E2BD4FC70}" destId="{C2274A7B-BC98-4B40-8C07-E62796ED4294}" srcOrd="3" destOrd="0" presId="urn:microsoft.com/office/officeart/2005/8/layout/hProcess7#2"/>
    <dgm:cxn modelId="{AC59F9C3-B12F-4C03-BD77-E3165136A7CF}" type="presParOf" srcId="{91DCBC67-6CEB-4427-A054-B44E2BD4FC70}" destId="{3CAC3E7A-92B0-4133-AC94-8818A713C78C}" srcOrd="4" destOrd="0" presId="urn:microsoft.com/office/officeart/2005/8/layout/hProcess7#2"/>
    <dgm:cxn modelId="{006D07A8-FBCC-4060-A33D-74BD4895FA3B}" type="presParOf" srcId="{3CAC3E7A-92B0-4133-AC94-8818A713C78C}" destId="{0BDC6EBA-75F2-4795-A3B2-555F397A768E}" srcOrd="0" destOrd="0" presId="urn:microsoft.com/office/officeart/2005/8/layout/hProcess7#2"/>
    <dgm:cxn modelId="{4A73A7CB-EE31-4D55-9F88-13FFDD3560F9}" type="presParOf" srcId="{3CAC3E7A-92B0-4133-AC94-8818A713C78C}" destId="{BA8721D2-8605-4931-A2C4-8E6C78146A00}" srcOrd="1" destOrd="0" presId="urn:microsoft.com/office/officeart/2005/8/layout/hProcess7#2"/>
    <dgm:cxn modelId="{F096C18C-A6D7-49B5-AA7F-5F19F1C4C84F}" type="presParOf" srcId="{3CAC3E7A-92B0-4133-AC94-8818A713C78C}" destId="{222CABEC-B917-450D-8D40-7322389FD950}" srcOrd="2" destOrd="0" presId="urn:microsoft.com/office/officeart/2005/8/layout/hProcess7#2"/>
    <dgm:cxn modelId="{4A0E45A1-2EA6-4C34-9EA5-9394C63C372D}" type="presParOf" srcId="{91DCBC67-6CEB-4427-A054-B44E2BD4FC70}" destId="{B46ABF58-6F7C-498B-AB29-67A9ADFF7357}" srcOrd="5" destOrd="0" presId="urn:microsoft.com/office/officeart/2005/8/layout/hProcess7#2"/>
    <dgm:cxn modelId="{DBC0BC9D-358B-4E63-943D-F2C6D5FD11F4}" type="presParOf" srcId="{91DCBC67-6CEB-4427-A054-B44E2BD4FC70}" destId="{98CD95CB-BDE1-4AD7-AA3C-360AAADB98A4}" srcOrd="6" destOrd="0" presId="urn:microsoft.com/office/officeart/2005/8/layout/hProcess7#2"/>
    <dgm:cxn modelId="{81535AFC-D349-4B16-957A-CF0E2C10515B}" type="presParOf" srcId="{98CD95CB-BDE1-4AD7-AA3C-360AAADB98A4}" destId="{54CF2613-CF2D-4866-94A9-BEA461BA25BF}" srcOrd="0" destOrd="0" presId="urn:microsoft.com/office/officeart/2005/8/layout/hProcess7#2"/>
    <dgm:cxn modelId="{8D77257B-CF05-4355-99C2-40BD733AA0D0}" type="presParOf" srcId="{98CD95CB-BDE1-4AD7-AA3C-360AAADB98A4}" destId="{C33CCE08-2EB7-40FC-BFAF-F5747B585A77}" srcOrd="1" destOrd="0" presId="urn:microsoft.com/office/officeart/2005/8/layout/hProcess7#2"/>
    <dgm:cxn modelId="{3019C870-0460-4A65-AECC-04BDF0188A6E}" type="presParOf" srcId="{98CD95CB-BDE1-4AD7-AA3C-360AAADB98A4}" destId="{3F998AAE-D935-4AB6-9CFB-A3567284AD58}" srcOrd="2" destOrd="0" presId="urn:microsoft.com/office/officeart/2005/8/layout/hProcess7#2"/>
    <dgm:cxn modelId="{ADF95F67-8E00-4CD7-88AD-CE698FB8EF3B}" type="presParOf" srcId="{91DCBC67-6CEB-4427-A054-B44E2BD4FC70}" destId="{C6FB093D-F22D-48AE-8C5D-9023E320C1AE}" srcOrd="7" destOrd="0" presId="urn:microsoft.com/office/officeart/2005/8/layout/hProcess7#2"/>
    <dgm:cxn modelId="{8ED4C7B8-567F-4331-84A0-B4B81A5B44AB}" type="presParOf" srcId="{91DCBC67-6CEB-4427-A054-B44E2BD4FC70}" destId="{A4217998-41A0-49A3-ADC0-5C634F207965}" srcOrd="8" destOrd="0" presId="urn:microsoft.com/office/officeart/2005/8/layout/hProcess7#2"/>
    <dgm:cxn modelId="{4DE01309-B29D-441E-8135-48678AD14E3E}" type="presParOf" srcId="{A4217998-41A0-49A3-ADC0-5C634F207965}" destId="{9F76DD04-D577-438E-84BE-A08A21730F2E}" srcOrd="0" destOrd="0" presId="urn:microsoft.com/office/officeart/2005/8/layout/hProcess7#2"/>
    <dgm:cxn modelId="{59B4F4D5-C390-4AD6-B1E4-5FE04262289A}" type="presParOf" srcId="{A4217998-41A0-49A3-ADC0-5C634F207965}" destId="{410A0EFB-B330-41C6-9544-A5ABA2C3C76F}" srcOrd="1" destOrd="0" presId="urn:microsoft.com/office/officeart/2005/8/layout/hProcess7#2"/>
    <dgm:cxn modelId="{56A6EC7C-33C9-40E7-A77D-19C36DBB7467}" type="presParOf" srcId="{A4217998-41A0-49A3-ADC0-5C634F207965}" destId="{9E81E936-B888-41E0-B517-B0FA998C9106}" srcOrd="2" destOrd="0" presId="urn:microsoft.com/office/officeart/2005/8/layout/hProcess7#2"/>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3"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a:effectLst/>
        <a:scene3d>
          <a:camera prst="orthographicFront"/>
          <a:lightRig rig="flat" dir="t"/>
        </a:scene3d>
      </dgm:spPr>
      <dgm:t>
        <a:bodyPr vert="eaVert"/>
        <a:lstStyle/>
        <a:p>
          <a:r>
            <a:rPr lang="en-US" altLang="zh-CN" sz="320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dgm:spPr>
        <a:effectLst/>
        <a:scene3d>
          <a:camera prst="orthographicFront"/>
          <a:lightRig rig="flat" dir="t"/>
        </a:scene3d>
      </dgm:spPr>
      <dgm:t>
        <a:bodyPr/>
        <a:lstStyle/>
        <a:p>
          <a:r>
            <a:rPr lang="zh-CN" altLang="en-US" dirty="0" smtClean="0"/>
            <a:t>只重视程序而忽视软件配置其余成分的糊涂观念。</a:t>
          </a:r>
          <a:endParaRPr lang="zh-CN" altLang="en-US" dirty="0"/>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scene3d>
          <a:camera prst="orthographicFront"/>
          <a:lightRig rig="flat" dir="t"/>
        </a:scene3d>
      </dgm:spPr>
      <dgm:t>
        <a:bodyPr vert="eaVert"/>
        <a:lstStyle/>
        <a:p>
          <a:r>
            <a:rPr lang="en-US" altLang="zh-CN" sz="3200" smtClean="0">
              <a:latin typeface="+mn-ea"/>
              <a:ea typeface="+mn-ea"/>
            </a:rPr>
            <a:t>2</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dgm:spPr>
        <a:effectLst/>
        <a:scene3d>
          <a:camera prst="orthographicFront"/>
          <a:lightRig rig="flat" dir="t"/>
        </a:scene3d>
      </dgm:spPr>
      <dgm:t>
        <a:bodyPr/>
        <a:lstStyle/>
        <a:p>
          <a:r>
            <a:rPr lang="zh-CN" altLang="en-US" dirty="0" smtClean="0"/>
            <a:t>软件开发人员在定义时期没有正确全面地理解用户需求，直到测试阶段或软件交付使用后才发现 “已完成的 ”软件不完全符合用户的需要。</a:t>
          </a:r>
          <a:endParaRPr lang="zh-CN" altLang="en-US" dirty="0"/>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a:scene3d>
          <a:camera prst="orthographicFront"/>
          <a:lightRig rig="flat" dir="t"/>
        </a:scene3d>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dgm:spPr>
        <a:effectLst/>
        <a:scene3d>
          <a:camera prst="orthographicFront"/>
          <a:lightRig rig="flat" dir="t"/>
        </a:scene3d>
      </dgm:spPr>
      <dgm:t>
        <a:bodyPr/>
        <a:lstStyle/>
        <a:p>
          <a:r>
            <a:rPr lang="zh-CN" altLang="en-US" dirty="0" smtClean="0"/>
            <a:t>严重的问题是在软件开发的不同阶段进行修改需要付出的代价是很不相同的，如下图所示。</a:t>
          </a:r>
          <a:endParaRPr lang="zh-CN" altLang="en-US" dirty="0"/>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33E91546-83D2-474E-8A34-E48DFEDEB5E4}" srcId="{792A32D8-E577-4355-A241-288D8FE694BA}" destId="{055CF8EF-832D-4435-9F80-B4B5F7CCC1AC}" srcOrd="0" destOrd="0" parTransId="{FD290011-789B-4E30-9482-58E708C29103}" sibTransId="{0F333264-D3C2-44B1-962E-84DF3E7C086C}"/>
    <dgm:cxn modelId="{E4BFF422-5DC8-41E6-A140-72A804886F66}" type="presOf" srcId="{00F0921C-6AC1-41A3-86CA-40842D9CD9C8}" destId="{91DCBC67-6CEB-4427-A054-B44E2BD4FC70}" srcOrd="0" destOrd="0" presId="urn:microsoft.com/office/officeart/2005/8/layout/hProcess7#3"/>
    <dgm:cxn modelId="{FB3067A8-4595-4050-8C49-59B35DB2C083}" srcId="{00F0921C-6AC1-41A3-86CA-40842D9CD9C8}" destId="{F8BBEB5C-3669-4589-833B-AEA10E2027FD}" srcOrd="1" destOrd="0" parTransId="{8F3687AF-9A35-4F26-ADF1-43BB3A09502A}" sibTransId="{305F4B40-06E7-4F6C-8EE7-8115F6D83EB4}"/>
    <dgm:cxn modelId="{430BCC42-909B-4DEB-AEF2-E70E5014CF12}" type="presOf" srcId="{792A32D8-E577-4355-A241-288D8FE694BA}" destId="{B2879C72-AA36-48CA-A0A9-727689A8925C}" srcOrd="1" destOrd="0" presId="urn:microsoft.com/office/officeart/2005/8/layout/hProcess7#3"/>
    <dgm:cxn modelId="{B43A2F82-3A5F-485F-A669-99B2DB4CE819}" srcId="{4718C343-3D24-426A-956D-64C1F30E4AC1}" destId="{2CCDA8EE-C032-4CD9-BBD7-70405A939EF7}" srcOrd="0" destOrd="0" parTransId="{6B37D7EF-6207-492D-ACC0-440209F9AFE2}" sibTransId="{BC90C4BF-3712-401C-A2E8-57AC78CA803C}"/>
    <dgm:cxn modelId="{EFFA3AD5-A85D-4D18-8968-75A7DC29DBC4}" type="presOf" srcId="{2CCDA8EE-C032-4CD9-BBD7-70405A939EF7}" destId="{9E81E936-B888-41E0-B517-B0FA998C9106}" srcOrd="0" destOrd="0" presId="urn:microsoft.com/office/officeart/2005/8/layout/hProcess7#3"/>
    <dgm:cxn modelId="{30A2E9C2-6827-4C0F-926B-60AA23B342E4}" type="presOf" srcId="{F8BBEB5C-3669-4589-833B-AEA10E2027FD}" destId="{0BDC6EBA-75F2-4795-A3B2-555F397A768E}" srcOrd="0" destOrd="0" presId="urn:microsoft.com/office/officeart/2005/8/layout/hProcess7#3"/>
    <dgm:cxn modelId="{3C171BB1-34FD-4FC3-8CA9-FF5F1D7D93BB}" type="presOf" srcId="{055CF8EF-832D-4435-9F80-B4B5F7CCC1AC}" destId="{B2D6E89C-7025-4C19-9F9A-AF417DE349CE}" srcOrd="0" destOrd="0" presId="urn:microsoft.com/office/officeart/2005/8/layout/hProcess7#3"/>
    <dgm:cxn modelId="{B980BEC8-AB4A-46A8-BD8C-6C011380196E}" type="presOf" srcId="{792A32D8-E577-4355-A241-288D8FE694BA}" destId="{DE390124-66BA-4092-9C0F-89D73AF6D390}" srcOrd="0" destOrd="0" presId="urn:microsoft.com/office/officeart/2005/8/layout/hProcess7#3"/>
    <dgm:cxn modelId="{788B1D6F-A902-492D-9EEE-4495309D8BA8}" srcId="{00F0921C-6AC1-41A3-86CA-40842D9CD9C8}" destId="{4718C343-3D24-426A-956D-64C1F30E4AC1}" srcOrd="2" destOrd="0" parTransId="{89B7799F-555A-43D7-B723-F8AA03E9FDE8}" sibTransId="{83A5D70A-B04B-477D-BDA4-C3296708563F}"/>
    <dgm:cxn modelId="{1886095D-E095-4D23-974D-F16C21631956}" type="presOf" srcId="{4718C343-3D24-426A-956D-64C1F30E4AC1}" destId="{410A0EFB-B330-41C6-9544-A5ABA2C3C76F}" srcOrd="1" destOrd="0" presId="urn:microsoft.com/office/officeart/2005/8/layout/hProcess7#3"/>
    <dgm:cxn modelId="{9680DCD9-30CB-4123-B7A6-03D697D8C369}" srcId="{F8BBEB5C-3669-4589-833B-AEA10E2027FD}" destId="{3ADE302C-73BA-4029-B2F1-783244462C8D}" srcOrd="0" destOrd="0" parTransId="{C08DD32F-C8D5-4BBA-A723-F61002516AFE}" sibTransId="{771CD585-6CEC-4FAF-A6B0-29B2E9C73E34}"/>
    <dgm:cxn modelId="{D7591EB5-EF49-4A9A-8185-C4586E21CDBB}" type="presOf" srcId="{4718C343-3D24-426A-956D-64C1F30E4AC1}" destId="{9F76DD04-D577-438E-84BE-A08A21730F2E}" srcOrd="0" destOrd="0" presId="urn:microsoft.com/office/officeart/2005/8/layout/hProcess7#3"/>
    <dgm:cxn modelId="{A268030A-0C6B-40C3-8505-48DE74DA96AB}" type="presOf" srcId="{3ADE302C-73BA-4029-B2F1-783244462C8D}" destId="{222CABEC-B917-450D-8D40-7322389FD950}" srcOrd="0" destOrd="0" presId="urn:microsoft.com/office/officeart/2005/8/layout/hProcess7#3"/>
    <dgm:cxn modelId="{F4ABB230-C3AD-47F5-96E0-D2141EABE5AD}" srcId="{00F0921C-6AC1-41A3-86CA-40842D9CD9C8}" destId="{792A32D8-E577-4355-A241-288D8FE694BA}" srcOrd="0" destOrd="0" parTransId="{508A48BB-35AC-4BD3-BC3E-0FB23B3A6104}" sibTransId="{96CA2196-417A-4321-844E-7ACE480B584C}"/>
    <dgm:cxn modelId="{8E9FD8F7-03EA-413D-90B5-03F11E527E3B}" type="presOf" srcId="{F8BBEB5C-3669-4589-833B-AEA10E2027FD}" destId="{BA8721D2-8605-4931-A2C4-8E6C78146A00}" srcOrd="1" destOrd="0" presId="urn:microsoft.com/office/officeart/2005/8/layout/hProcess7#3"/>
    <dgm:cxn modelId="{568E07D9-704A-4E5D-9329-79B9C9F62416}" type="presParOf" srcId="{91DCBC67-6CEB-4427-A054-B44E2BD4FC70}" destId="{445A1B0A-C981-4115-B11D-F9322EB2488F}" srcOrd="0" destOrd="0" presId="urn:microsoft.com/office/officeart/2005/8/layout/hProcess7#3"/>
    <dgm:cxn modelId="{D6629C31-E9A0-468A-83A2-A3B6328C670B}" type="presParOf" srcId="{445A1B0A-C981-4115-B11D-F9322EB2488F}" destId="{DE390124-66BA-4092-9C0F-89D73AF6D390}" srcOrd="0" destOrd="0" presId="urn:microsoft.com/office/officeart/2005/8/layout/hProcess7#3"/>
    <dgm:cxn modelId="{6AA41F5C-FC03-456D-B015-5F0FF84D7E0A}" type="presParOf" srcId="{445A1B0A-C981-4115-B11D-F9322EB2488F}" destId="{B2879C72-AA36-48CA-A0A9-727689A8925C}" srcOrd="1" destOrd="0" presId="urn:microsoft.com/office/officeart/2005/8/layout/hProcess7#3"/>
    <dgm:cxn modelId="{906FE267-ED23-4252-9ED3-4EEBBF9E8515}" type="presParOf" srcId="{445A1B0A-C981-4115-B11D-F9322EB2488F}" destId="{B2D6E89C-7025-4C19-9F9A-AF417DE349CE}" srcOrd="2" destOrd="0" presId="urn:microsoft.com/office/officeart/2005/8/layout/hProcess7#3"/>
    <dgm:cxn modelId="{5B673DC6-9CD2-4103-A6A5-404572457196}" type="presParOf" srcId="{91DCBC67-6CEB-4427-A054-B44E2BD4FC70}" destId="{8048C6B7-8890-4A68-B4F9-521446DA2E00}" srcOrd="1" destOrd="0" presId="urn:microsoft.com/office/officeart/2005/8/layout/hProcess7#3"/>
    <dgm:cxn modelId="{42983436-FAC4-4ED7-B4E1-FC1A1F1CFB10}" type="presParOf" srcId="{91DCBC67-6CEB-4427-A054-B44E2BD4FC70}" destId="{66390FBD-46DE-475B-A5AB-B719D89E7676}" srcOrd="2" destOrd="0" presId="urn:microsoft.com/office/officeart/2005/8/layout/hProcess7#3"/>
    <dgm:cxn modelId="{F095E636-5AE7-453F-823B-BDF693A4286A}" type="presParOf" srcId="{66390FBD-46DE-475B-A5AB-B719D89E7676}" destId="{875CC90F-830A-4661-B998-6F660EABDBC8}" srcOrd="0" destOrd="0" presId="urn:microsoft.com/office/officeart/2005/8/layout/hProcess7#3"/>
    <dgm:cxn modelId="{B2443ABA-EC4B-44F1-97D1-79149231FFC4}" type="presParOf" srcId="{66390FBD-46DE-475B-A5AB-B719D89E7676}" destId="{9EB5BD99-D7C4-483C-AD44-C7BD8EC74E8E}" srcOrd="1" destOrd="0" presId="urn:microsoft.com/office/officeart/2005/8/layout/hProcess7#3"/>
    <dgm:cxn modelId="{015F3DC5-A50F-48AF-88DB-A469243C33B7}" type="presParOf" srcId="{66390FBD-46DE-475B-A5AB-B719D89E7676}" destId="{26648853-CBD3-48AF-AA4C-761BF6A35F7C}" srcOrd="2" destOrd="0" presId="urn:microsoft.com/office/officeart/2005/8/layout/hProcess7#3"/>
    <dgm:cxn modelId="{D9BE28E0-DCD0-4AA6-A710-D1CBF3EA4659}" type="presParOf" srcId="{91DCBC67-6CEB-4427-A054-B44E2BD4FC70}" destId="{C2274A7B-BC98-4B40-8C07-E62796ED4294}" srcOrd="3" destOrd="0" presId="urn:microsoft.com/office/officeart/2005/8/layout/hProcess7#3"/>
    <dgm:cxn modelId="{8F5192CC-EB83-4EE7-8CF0-8BEBAF52DEEF}" type="presParOf" srcId="{91DCBC67-6CEB-4427-A054-B44E2BD4FC70}" destId="{3CAC3E7A-92B0-4133-AC94-8818A713C78C}" srcOrd="4" destOrd="0" presId="urn:microsoft.com/office/officeart/2005/8/layout/hProcess7#3"/>
    <dgm:cxn modelId="{F0C979D0-EAB7-488D-B84D-793A015BE44B}" type="presParOf" srcId="{3CAC3E7A-92B0-4133-AC94-8818A713C78C}" destId="{0BDC6EBA-75F2-4795-A3B2-555F397A768E}" srcOrd="0" destOrd="0" presId="urn:microsoft.com/office/officeart/2005/8/layout/hProcess7#3"/>
    <dgm:cxn modelId="{A859B4E0-0FA1-410F-8A50-105EFB6F134A}" type="presParOf" srcId="{3CAC3E7A-92B0-4133-AC94-8818A713C78C}" destId="{BA8721D2-8605-4931-A2C4-8E6C78146A00}" srcOrd="1" destOrd="0" presId="urn:microsoft.com/office/officeart/2005/8/layout/hProcess7#3"/>
    <dgm:cxn modelId="{5002898B-3521-4D0B-8A9A-311D105DFA30}" type="presParOf" srcId="{3CAC3E7A-92B0-4133-AC94-8818A713C78C}" destId="{222CABEC-B917-450D-8D40-7322389FD950}" srcOrd="2" destOrd="0" presId="urn:microsoft.com/office/officeart/2005/8/layout/hProcess7#3"/>
    <dgm:cxn modelId="{C2553991-07EF-4644-870B-50036897F537}" type="presParOf" srcId="{91DCBC67-6CEB-4427-A054-B44E2BD4FC70}" destId="{B46ABF58-6F7C-498B-AB29-67A9ADFF7357}" srcOrd="5" destOrd="0" presId="urn:microsoft.com/office/officeart/2005/8/layout/hProcess7#3"/>
    <dgm:cxn modelId="{35C39CB2-7BC1-4B72-B51F-29C8D85AFA5D}" type="presParOf" srcId="{91DCBC67-6CEB-4427-A054-B44E2BD4FC70}" destId="{98CD95CB-BDE1-4AD7-AA3C-360AAADB98A4}" srcOrd="6" destOrd="0" presId="urn:microsoft.com/office/officeart/2005/8/layout/hProcess7#3"/>
    <dgm:cxn modelId="{A2D87BDF-4032-4088-9FC9-71338AD89E74}" type="presParOf" srcId="{98CD95CB-BDE1-4AD7-AA3C-360AAADB98A4}" destId="{54CF2613-CF2D-4866-94A9-BEA461BA25BF}" srcOrd="0" destOrd="0" presId="urn:microsoft.com/office/officeart/2005/8/layout/hProcess7#3"/>
    <dgm:cxn modelId="{E27D88F2-F70D-4585-A47D-65D491927020}" type="presParOf" srcId="{98CD95CB-BDE1-4AD7-AA3C-360AAADB98A4}" destId="{C33CCE08-2EB7-40FC-BFAF-F5747B585A77}" srcOrd="1" destOrd="0" presId="urn:microsoft.com/office/officeart/2005/8/layout/hProcess7#3"/>
    <dgm:cxn modelId="{A70866DD-BFB9-41CC-95A3-F80E01D37916}" type="presParOf" srcId="{98CD95CB-BDE1-4AD7-AA3C-360AAADB98A4}" destId="{3F998AAE-D935-4AB6-9CFB-A3567284AD58}" srcOrd="2" destOrd="0" presId="urn:microsoft.com/office/officeart/2005/8/layout/hProcess7#3"/>
    <dgm:cxn modelId="{0BBF2C19-1B2E-4481-B66A-A06A382B17F3}" type="presParOf" srcId="{91DCBC67-6CEB-4427-A054-B44E2BD4FC70}" destId="{C6FB093D-F22D-48AE-8C5D-9023E320C1AE}" srcOrd="7" destOrd="0" presId="urn:microsoft.com/office/officeart/2005/8/layout/hProcess7#3"/>
    <dgm:cxn modelId="{029AB9F1-77FB-48EC-8132-DF57CAB1780B}" type="presParOf" srcId="{91DCBC67-6CEB-4427-A054-B44E2BD4FC70}" destId="{A4217998-41A0-49A3-ADC0-5C634F207965}" srcOrd="8" destOrd="0" presId="urn:microsoft.com/office/officeart/2005/8/layout/hProcess7#3"/>
    <dgm:cxn modelId="{58337DB2-EA5B-4A96-A7D4-371FB1D8B6AB}" type="presParOf" srcId="{A4217998-41A0-49A3-ADC0-5C634F207965}" destId="{9F76DD04-D577-438E-84BE-A08A21730F2E}" srcOrd="0" destOrd="0" presId="urn:microsoft.com/office/officeart/2005/8/layout/hProcess7#3"/>
    <dgm:cxn modelId="{C377B4C9-1AD5-4A45-86A7-D2B2ABA868DA}" type="presParOf" srcId="{A4217998-41A0-49A3-ADC0-5C634F207965}" destId="{410A0EFB-B330-41C6-9544-A5ABA2C3C76F}" srcOrd="1" destOrd="0" presId="urn:microsoft.com/office/officeart/2005/8/layout/hProcess7#3"/>
    <dgm:cxn modelId="{B44B619E-86AC-4287-9AF5-08E2033DB324}" type="presParOf" srcId="{A4217998-41A0-49A3-ADC0-5C634F207965}" destId="{9E81E936-B888-41E0-B517-B0FA998C9106}" srcOrd="2" destOrd="0" presId="urn:microsoft.com/office/officeart/2005/8/layout/hProcess7#3"/>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4"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r>
            <a:rPr lang="zh-CN" altLang="en-US" sz="2200" dirty="0" smtClean="0">
              <a:latin typeface="+mn-ea"/>
              <a:ea typeface="+mn-ea"/>
            </a:rPr>
            <a:t>应该对计算机软件有一个正确的认识。</a:t>
          </a:r>
          <a:endParaRPr lang="zh-CN" altLang="en-US" sz="2200" dirty="0">
            <a:latin typeface="+mn-ea"/>
            <a:ea typeface="+mn-ea"/>
          </a:endParaRP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2</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200" dirty="0" smtClean="0">
              <a:latin typeface="+mn-ea"/>
              <a:ea typeface="+mn-ea"/>
            </a:rPr>
            <a:t>充分认识到软件开发是各类人员协同配合，共同完成的工程项目。</a:t>
          </a:r>
          <a:endParaRPr lang="zh-CN" altLang="en-US" sz="2200" dirty="0">
            <a:latin typeface="+mn-ea"/>
            <a:ea typeface="+mn-ea"/>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200" dirty="0" smtClean="0">
              <a:latin typeface="+mn-ea"/>
              <a:ea typeface="+mn-ea"/>
            </a:rPr>
            <a:t>推广在实践中总结的开发软件的成功技术方法，且研究探索更好更有效的技术方法。</a:t>
          </a:r>
          <a:endParaRPr lang="zh-CN" altLang="en-US" sz="2200" dirty="0">
            <a:latin typeface="+mn-ea"/>
            <a:ea typeface="+mn-ea"/>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59B922A5-87CD-4E2F-B562-B03AE1814C8D}">
      <dgm:prSet phldrT="[文本]" custT="1"/>
      <dgm:spPr>
        <a:effectLst/>
      </dgm:spPr>
      <dgm:t>
        <a:bodyPr vert="eaVert"/>
        <a:lstStyle/>
        <a:p>
          <a:r>
            <a:rPr lang="en-US" altLang="zh-CN" sz="3200" dirty="0" smtClean="0">
              <a:latin typeface="+mn-ea"/>
              <a:ea typeface="+mn-ea"/>
            </a:rPr>
            <a:t>4</a:t>
          </a:r>
          <a:endParaRPr lang="zh-CN" altLang="en-US" sz="3200" dirty="0">
            <a:latin typeface="+mn-ea"/>
            <a:ea typeface="+mn-ea"/>
          </a:endParaRPr>
        </a:p>
      </dgm:t>
    </dgm:pt>
    <dgm:pt modelId="{CA3E1696-3496-441D-8CD6-548387EDF914}" cxnId="{294C861C-4B72-4BC6-BA47-5A251CA211FF}" type="parTrans">
      <dgm:prSet/>
      <dgm:spPr/>
      <dgm:t>
        <a:bodyPr/>
        <a:lstStyle/>
        <a:p>
          <a:endParaRPr lang="zh-CN" altLang="en-US"/>
        </a:p>
      </dgm:t>
    </dgm:pt>
    <dgm:pt modelId="{9B761191-58B7-45E8-A237-3B09F175922C}" cxnId="{294C861C-4B72-4BC6-BA47-5A251CA211FF}" type="sibTrans">
      <dgm:prSet/>
      <dgm:spPr/>
      <dgm:t>
        <a:bodyPr/>
        <a:lstStyle/>
        <a:p>
          <a:endParaRPr lang="zh-CN" altLang="en-US"/>
        </a:p>
      </dgm:t>
    </dgm:pt>
    <dgm:pt modelId="{FC5952B6-0D42-44F1-971B-F679789A175F}">
      <dgm:prSet phldrT="[文本]" custT="1"/>
      <dgm:spPr>
        <a:effectLst/>
      </dgm:spPr>
      <dgm:t>
        <a:bodyPr/>
        <a:lstStyle/>
        <a:p>
          <a:r>
            <a:rPr lang="zh-CN" altLang="en-US" sz="2200" dirty="0" smtClean="0">
              <a:latin typeface="+mn-ea"/>
              <a:ea typeface="+mn-ea"/>
            </a:rPr>
            <a:t>应该开发和使用更好的软件工具。</a:t>
          </a:r>
          <a:endParaRPr lang="zh-CN" altLang="en-US" sz="2200" dirty="0">
            <a:latin typeface="+mn-ea"/>
            <a:ea typeface="+mn-ea"/>
          </a:endParaRPr>
        </a:p>
      </dgm:t>
    </dgm:pt>
    <dgm:pt modelId="{C7323494-5545-4F43-A4A2-D2BA7EA547BC}" cxnId="{D361C6FC-DA9D-45DB-BFCE-0BD1F9B7C2D0}" type="parTrans">
      <dgm:prSet/>
      <dgm:spPr/>
      <dgm:t>
        <a:bodyPr/>
        <a:lstStyle/>
        <a:p>
          <a:endParaRPr lang="zh-CN" altLang="en-US"/>
        </a:p>
      </dgm:t>
    </dgm:pt>
    <dgm:pt modelId="{9C25DBFE-7F2B-4D79-9518-31CE007005C0}" cxnId="{D361C6FC-DA9D-45DB-BFCE-0BD1F9B7C2D0}"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4"/>
      <dgm:spPr/>
      <dgm:t>
        <a:bodyPr/>
        <a:lstStyle/>
        <a:p>
          <a:endParaRPr lang="zh-CN" altLang="en-US"/>
        </a:p>
      </dgm:t>
    </dgm:pt>
    <dgm:pt modelId="{B2879C72-AA36-48CA-A0A9-727689A8925C}" type="pres">
      <dgm:prSet presAssocID="{792A32D8-E577-4355-A241-288D8FE694BA}" presName="parentNode" presStyleLbl="node1" presStyleIdx="0" presStyleCnt="4">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4">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3"/>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4"/>
      <dgm:spPr/>
      <dgm:t>
        <a:bodyPr/>
        <a:lstStyle/>
        <a:p>
          <a:endParaRPr lang="zh-CN" altLang="en-US"/>
        </a:p>
      </dgm:t>
    </dgm:pt>
    <dgm:pt modelId="{BA8721D2-8605-4931-A2C4-8E6C78146A00}" type="pres">
      <dgm:prSet presAssocID="{F8BBEB5C-3669-4589-833B-AEA10E2027FD}" presName="parentNode" presStyleLbl="node1" presStyleIdx="1" presStyleCnt="4">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4">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3"/>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4"/>
      <dgm:spPr/>
      <dgm:t>
        <a:bodyPr/>
        <a:lstStyle/>
        <a:p>
          <a:endParaRPr lang="zh-CN" altLang="en-US"/>
        </a:p>
      </dgm:t>
    </dgm:pt>
    <dgm:pt modelId="{410A0EFB-B330-41C6-9544-A5ABA2C3C76F}" type="pres">
      <dgm:prSet presAssocID="{4718C343-3D24-426A-956D-64C1F30E4AC1}" presName="parentNode" presStyleLbl="node1" presStyleIdx="2" presStyleCnt="4">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4">
        <dgm:presLayoutVars>
          <dgm:bulletEnabled val="1"/>
        </dgm:presLayoutVars>
      </dgm:prSet>
      <dgm:spPr/>
      <dgm:t>
        <a:bodyPr/>
        <a:lstStyle/>
        <a:p>
          <a:endParaRPr lang="zh-CN" altLang="en-US"/>
        </a:p>
      </dgm:t>
    </dgm:pt>
    <dgm:pt modelId="{E772E836-0D02-412C-9CA7-DE859FBA8AEA}" type="pres">
      <dgm:prSet presAssocID="{83A5D70A-B04B-477D-BDA4-C3296708563F}" presName="hSp" presStyleCnt="0"/>
      <dgm:spPr/>
      <dgm:t>
        <a:bodyPr/>
        <a:lstStyle/>
        <a:p>
          <a:endParaRPr lang="zh-CN" altLang="en-US"/>
        </a:p>
      </dgm:t>
    </dgm:pt>
    <dgm:pt modelId="{F9585C54-8949-4922-AA6F-29D18B9C0328}" type="pres">
      <dgm:prSet presAssocID="{83A5D70A-B04B-477D-BDA4-C3296708563F}" presName="vProcSp" presStyleCnt="0"/>
      <dgm:spPr/>
      <dgm:t>
        <a:bodyPr/>
        <a:lstStyle/>
        <a:p>
          <a:endParaRPr lang="zh-CN" altLang="en-US"/>
        </a:p>
      </dgm:t>
    </dgm:pt>
    <dgm:pt modelId="{D09B32CD-F8C0-41EB-BD06-BCB0EEA58773}" type="pres">
      <dgm:prSet presAssocID="{83A5D70A-B04B-477D-BDA4-C3296708563F}" presName="vSp1" presStyleCnt="0"/>
      <dgm:spPr/>
      <dgm:t>
        <a:bodyPr/>
        <a:lstStyle/>
        <a:p>
          <a:endParaRPr lang="zh-CN" altLang="en-US"/>
        </a:p>
      </dgm:t>
    </dgm:pt>
    <dgm:pt modelId="{1FF3C5B2-7BA2-4621-BD67-F290000EDFF7}" type="pres">
      <dgm:prSet presAssocID="{83A5D70A-B04B-477D-BDA4-C3296708563F}" presName="simulatedConn" presStyleLbl="solidFgAcc1" presStyleIdx="2" presStyleCnt="3"/>
      <dgm:spPr/>
      <dgm:t>
        <a:bodyPr/>
        <a:lstStyle/>
        <a:p>
          <a:endParaRPr lang="zh-CN" altLang="en-US"/>
        </a:p>
      </dgm:t>
    </dgm:pt>
    <dgm:pt modelId="{88D7AB7E-E61F-4346-A85C-4015BC7B7B89}" type="pres">
      <dgm:prSet presAssocID="{83A5D70A-B04B-477D-BDA4-C3296708563F}" presName="vSp2" presStyleCnt="0"/>
      <dgm:spPr/>
      <dgm:t>
        <a:bodyPr/>
        <a:lstStyle/>
        <a:p>
          <a:endParaRPr lang="zh-CN" altLang="en-US"/>
        </a:p>
      </dgm:t>
    </dgm:pt>
    <dgm:pt modelId="{26A09E60-7A99-41A3-9008-766A2FC1B1B4}" type="pres">
      <dgm:prSet presAssocID="{83A5D70A-B04B-477D-BDA4-C3296708563F}" presName="sibTrans" presStyleCnt="0"/>
      <dgm:spPr/>
      <dgm:t>
        <a:bodyPr/>
        <a:lstStyle/>
        <a:p>
          <a:endParaRPr lang="zh-CN" altLang="en-US"/>
        </a:p>
      </dgm:t>
    </dgm:pt>
    <dgm:pt modelId="{E177898B-4D2C-4D73-BE18-2D85F680ACCE}" type="pres">
      <dgm:prSet presAssocID="{59B922A5-87CD-4E2F-B562-B03AE1814C8D}" presName="compositeNode" presStyleCnt="0">
        <dgm:presLayoutVars>
          <dgm:bulletEnabled val="1"/>
        </dgm:presLayoutVars>
      </dgm:prSet>
      <dgm:spPr/>
      <dgm:t>
        <a:bodyPr/>
        <a:lstStyle/>
        <a:p>
          <a:endParaRPr lang="zh-CN" altLang="en-US"/>
        </a:p>
      </dgm:t>
    </dgm:pt>
    <dgm:pt modelId="{6220EFA5-9A4F-4B9F-9DCD-CB4F94CF9AC2}" type="pres">
      <dgm:prSet presAssocID="{59B922A5-87CD-4E2F-B562-B03AE1814C8D}" presName="bgRect" presStyleLbl="node1" presStyleIdx="3" presStyleCnt="4"/>
      <dgm:spPr/>
      <dgm:t>
        <a:bodyPr/>
        <a:lstStyle/>
        <a:p>
          <a:endParaRPr lang="zh-CN" altLang="en-US"/>
        </a:p>
      </dgm:t>
    </dgm:pt>
    <dgm:pt modelId="{D5729643-0F3E-4D6C-986A-566989C85176}" type="pres">
      <dgm:prSet presAssocID="{59B922A5-87CD-4E2F-B562-B03AE1814C8D}" presName="parentNode" presStyleLbl="node1" presStyleIdx="3" presStyleCnt="4">
        <dgm:presLayoutVars>
          <dgm:chMax val="0"/>
          <dgm:bulletEnabled val="1"/>
        </dgm:presLayoutVars>
      </dgm:prSet>
      <dgm:spPr/>
      <dgm:t>
        <a:bodyPr/>
        <a:lstStyle/>
        <a:p>
          <a:endParaRPr lang="zh-CN" altLang="en-US"/>
        </a:p>
      </dgm:t>
    </dgm:pt>
    <dgm:pt modelId="{3A100DB9-92B7-47D6-8B4D-52B98BA21D45}" type="pres">
      <dgm:prSet presAssocID="{59B922A5-87CD-4E2F-B562-B03AE1814C8D}" presName="childNode" presStyleLbl="node1" presStyleIdx="3" presStyleCnt="4">
        <dgm:presLayoutVars>
          <dgm:bulletEnabled val="1"/>
        </dgm:presLayoutVars>
      </dgm:prSet>
      <dgm:spPr/>
      <dgm:t>
        <a:bodyPr/>
        <a:lstStyle/>
        <a:p>
          <a:endParaRPr lang="zh-CN" altLang="en-US"/>
        </a:p>
      </dgm:t>
    </dgm:pt>
  </dgm:ptLst>
  <dgm:cxnLst>
    <dgm:cxn modelId="{9680DCD9-30CB-4123-B7A6-03D697D8C369}" srcId="{F8BBEB5C-3669-4589-833B-AEA10E2027FD}" destId="{3ADE302C-73BA-4029-B2F1-783244462C8D}" srcOrd="0" destOrd="0" parTransId="{C08DD32F-C8D5-4BBA-A723-F61002516AFE}" sibTransId="{771CD585-6CEC-4FAF-A6B0-29B2E9C73E34}"/>
    <dgm:cxn modelId="{FB3067A8-4595-4050-8C49-59B35DB2C083}" srcId="{00F0921C-6AC1-41A3-86CA-40842D9CD9C8}" destId="{F8BBEB5C-3669-4589-833B-AEA10E2027FD}" srcOrd="1" destOrd="0" parTransId="{8F3687AF-9A35-4F26-ADF1-43BB3A09502A}" sibTransId="{305F4B40-06E7-4F6C-8EE7-8115F6D83EB4}"/>
    <dgm:cxn modelId="{B43A2F82-3A5F-485F-A669-99B2DB4CE819}" srcId="{4718C343-3D24-426A-956D-64C1F30E4AC1}" destId="{2CCDA8EE-C032-4CD9-BBD7-70405A939EF7}" srcOrd="0" destOrd="0" parTransId="{6B37D7EF-6207-492D-ACC0-440209F9AFE2}" sibTransId="{BC90C4BF-3712-401C-A2E8-57AC78CA803C}"/>
    <dgm:cxn modelId="{DEEDC9D2-3238-4876-95F6-BAC1B2F54B56}" type="presOf" srcId="{59B922A5-87CD-4E2F-B562-B03AE1814C8D}" destId="{6220EFA5-9A4F-4B9F-9DCD-CB4F94CF9AC2}" srcOrd="0" destOrd="0" presId="urn:microsoft.com/office/officeart/2005/8/layout/hProcess7#4"/>
    <dgm:cxn modelId="{D361C6FC-DA9D-45DB-BFCE-0BD1F9B7C2D0}" srcId="{59B922A5-87CD-4E2F-B562-B03AE1814C8D}" destId="{FC5952B6-0D42-44F1-971B-F679789A175F}" srcOrd="0" destOrd="0" parTransId="{C7323494-5545-4F43-A4A2-D2BA7EA547BC}" sibTransId="{9C25DBFE-7F2B-4D79-9518-31CE007005C0}"/>
    <dgm:cxn modelId="{D177DE0A-7336-44FA-AEB2-7BFF3FEA7360}" type="presOf" srcId="{59B922A5-87CD-4E2F-B562-B03AE1814C8D}" destId="{D5729643-0F3E-4D6C-986A-566989C85176}" srcOrd="1" destOrd="0" presId="urn:microsoft.com/office/officeart/2005/8/layout/hProcess7#4"/>
    <dgm:cxn modelId="{D2571B9C-B4E1-46FC-A7C4-4EEEE7CF3E1F}" type="presOf" srcId="{792A32D8-E577-4355-A241-288D8FE694BA}" destId="{DE390124-66BA-4092-9C0F-89D73AF6D390}" srcOrd="0" destOrd="0" presId="urn:microsoft.com/office/officeart/2005/8/layout/hProcess7#4"/>
    <dgm:cxn modelId="{33E91546-83D2-474E-8A34-E48DFEDEB5E4}" srcId="{792A32D8-E577-4355-A241-288D8FE694BA}" destId="{055CF8EF-832D-4435-9F80-B4B5F7CCC1AC}" srcOrd="0" destOrd="0" parTransId="{FD290011-789B-4E30-9482-58E708C29103}" sibTransId="{0F333264-D3C2-44B1-962E-84DF3E7C086C}"/>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04515CDD-6487-44EA-9DD7-88E4013F3114}" type="presOf" srcId="{4718C343-3D24-426A-956D-64C1F30E4AC1}" destId="{410A0EFB-B330-41C6-9544-A5ABA2C3C76F}" srcOrd="1" destOrd="0" presId="urn:microsoft.com/office/officeart/2005/8/layout/hProcess7#4"/>
    <dgm:cxn modelId="{294C861C-4B72-4BC6-BA47-5A251CA211FF}" srcId="{00F0921C-6AC1-41A3-86CA-40842D9CD9C8}" destId="{59B922A5-87CD-4E2F-B562-B03AE1814C8D}" srcOrd="3" destOrd="0" parTransId="{CA3E1696-3496-441D-8CD6-548387EDF914}" sibTransId="{9B761191-58B7-45E8-A237-3B09F175922C}"/>
    <dgm:cxn modelId="{B30D563F-0FF9-430F-8DD8-642BE85A28C4}" type="presOf" srcId="{3ADE302C-73BA-4029-B2F1-783244462C8D}" destId="{222CABEC-B917-450D-8D40-7322389FD950}" srcOrd="0" destOrd="0" presId="urn:microsoft.com/office/officeart/2005/8/layout/hProcess7#4"/>
    <dgm:cxn modelId="{68522678-0A6C-4B14-9BA5-A78E274BF289}" type="presOf" srcId="{F8BBEB5C-3669-4589-833B-AEA10E2027FD}" destId="{0BDC6EBA-75F2-4795-A3B2-555F397A768E}" srcOrd="0" destOrd="0" presId="urn:microsoft.com/office/officeart/2005/8/layout/hProcess7#4"/>
    <dgm:cxn modelId="{675A1760-A629-490F-8989-071BA474DFAF}" type="presOf" srcId="{FC5952B6-0D42-44F1-971B-F679789A175F}" destId="{3A100DB9-92B7-47D6-8B4D-52B98BA21D45}" srcOrd="0" destOrd="0" presId="urn:microsoft.com/office/officeart/2005/8/layout/hProcess7#4"/>
    <dgm:cxn modelId="{D0BDCF6D-53A4-47CC-950B-933C395C9B61}" type="presOf" srcId="{055CF8EF-832D-4435-9F80-B4B5F7CCC1AC}" destId="{B2D6E89C-7025-4C19-9F9A-AF417DE349CE}" srcOrd="0" destOrd="0" presId="urn:microsoft.com/office/officeart/2005/8/layout/hProcess7#4"/>
    <dgm:cxn modelId="{058B6ACF-4C92-47B5-9811-C9287930DDF9}" type="presOf" srcId="{792A32D8-E577-4355-A241-288D8FE694BA}" destId="{B2879C72-AA36-48CA-A0A9-727689A8925C}" srcOrd="1" destOrd="0" presId="urn:microsoft.com/office/officeart/2005/8/layout/hProcess7#4"/>
    <dgm:cxn modelId="{EBA45A08-AA51-4B0E-A584-61E8A059575E}" type="presOf" srcId="{00F0921C-6AC1-41A3-86CA-40842D9CD9C8}" destId="{91DCBC67-6CEB-4427-A054-B44E2BD4FC70}" srcOrd="0" destOrd="0" presId="urn:microsoft.com/office/officeart/2005/8/layout/hProcess7#4"/>
    <dgm:cxn modelId="{E144C1B3-EC7D-4222-AB5E-6EA9C41F11F3}" type="presOf" srcId="{4718C343-3D24-426A-956D-64C1F30E4AC1}" destId="{9F76DD04-D577-438E-84BE-A08A21730F2E}" srcOrd="0" destOrd="0" presId="urn:microsoft.com/office/officeart/2005/8/layout/hProcess7#4"/>
    <dgm:cxn modelId="{6453066F-D43E-4F34-97FA-25FFC58472A8}" type="presOf" srcId="{F8BBEB5C-3669-4589-833B-AEA10E2027FD}" destId="{BA8721D2-8605-4931-A2C4-8E6C78146A00}" srcOrd="1" destOrd="0" presId="urn:microsoft.com/office/officeart/2005/8/layout/hProcess7#4"/>
    <dgm:cxn modelId="{A9D1C1C6-C664-4577-88BC-D167C58C1BA8}" type="presOf" srcId="{2CCDA8EE-C032-4CD9-BBD7-70405A939EF7}" destId="{9E81E936-B888-41E0-B517-B0FA998C9106}" srcOrd="0" destOrd="0" presId="urn:microsoft.com/office/officeart/2005/8/layout/hProcess7#4"/>
    <dgm:cxn modelId="{8DCDF913-BBAD-47C6-B447-82BA93E5CE8A}" type="presParOf" srcId="{91DCBC67-6CEB-4427-A054-B44E2BD4FC70}" destId="{445A1B0A-C981-4115-B11D-F9322EB2488F}" srcOrd="0" destOrd="0" presId="urn:microsoft.com/office/officeart/2005/8/layout/hProcess7#4"/>
    <dgm:cxn modelId="{0DC4E27B-2D97-4438-9F8A-7EF4A493481D}" type="presParOf" srcId="{445A1B0A-C981-4115-B11D-F9322EB2488F}" destId="{DE390124-66BA-4092-9C0F-89D73AF6D390}" srcOrd="0" destOrd="0" presId="urn:microsoft.com/office/officeart/2005/8/layout/hProcess7#4"/>
    <dgm:cxn modelId="{E4214327-D006-4B3B-B63D-37C49F5FFA8D}" type="presParOf" srcId="{445A1B0A-C981-4115-B11D-F9322EB2488F}" destId="{B2879C72-AA36-48CA-A0A9-727689A8925C}" srcOrd="1" destOrd="0" presId="urn:microsoft.com/office/officeart/2005/8/layout/hProcess7#4"/>
    <dgm:cxn modelId="{B5FAF072-79E7-4836-B06B-39DEE6FC459B}" type="presParOf" srcId="{445A1B0A-C981-4115-B11D-F9322EB2488F}" destId="{B2D6E89C-7025-4C19-9F9A-AF417DE349CE}" srcOrd="2" destOrd="0" presId="urn:microsoft.com/office/officeart/2005/8/layout/hProcess7#4"/>
    <dgm:cxn modelId="{F803738C-E5E9-4F5C-AA20-39B89510B87A}" type="presParOf" srcId="{91DCBC67-6CEB-4427-A054-B44E2BD4FC70}" destId="{8048C6B7-8890-4A68-B4F9-521446DA2E00}" srcOrd="1" destOrd="0" presId="urn:microsoft.com/office/officeart/2005/8/layout/hProcess7#4"/>
    <dgm:cxn modelId="{2062F5ED-3850-46D2-9156-EF9B309BA180}" type="presParOf" srcId="{91DCBC67-6CEB-4427-A054-B44E2BD4FC70}" destId="{66390FBD-46DE-475B-A5AB-B719D89E7676}" srcOrd="2" destOrd="0" presId="urn:microsoft.com/office/officeart/2005/8/layout/hProcess7#4"/>
    <dgm:cxn modelId="{E9D7E32B-B40D-4F6E-B0C2-E6C40C4AC5D1}" type="presParOf" srcId="{66390FBD-46DE-475B-A5AB-B719D89E7676}" destId="{875CC90F-830A-4661-B998-6F660EABDBC8}" srcOrd="0" destOrd="0" presId="urn:microsoft.com/office/officeart/2005/8/layout/hProcess7#4"/>
    <dgm:cxn modelId="{868A3025-4DD3-4C37-9B3E-0E9415EDE218}" type="presParOf" srcId="{66390FBD-46DE-475B-A5AB-B719D89E7676}" destId="{9EB5BD99-D7C4-483C-AD44-C7BD8EC74E8E}" srcOrd="1" destOrd="0" presId="urn:microsoft.com/office/officeart/2005/8/layout/hProcess7#4"/>
    <dgm:cxn modelId="{9CDD5796-28BA-4F33-A6A0-C4DB115490B4}" type="presParOf" srcId="{66390FBD-46DE-475B-A5AB-B719D89E7676}" destId="{26648853-CBD3-48AF-AA4C-761BF6A35F7C}" srcOrd="2" destOrd="0" presId="urn:microsoft.com/office/officeart/2005/8/layout/hProcess7#4"/>
    <dgm:cxn modelId="{8226F260-ABD8-42FB-AC10-23C000FB6B31}" type="presParOf" srcId="{91DCBC67-6CEB-4427-A054-B44E2BD4FC70}" destId="{C2274A7B-BC98-4B40-8C07-E62796ED4294}" srcOrd="3" destOrd="0" presId="urn:microsoft.com/office/officeart/2005/8/layout/hProcess7#4"/>
    <dgm:cxn modelId="{B0C17D7B-9456-442F-9098-1F006ED75F4C}" type="presParOf" srcId="{91DCBC67-6CEB-4427-A054-B44E2BD4FC70}" destId="{3CAC3E7A-92B0-4133-AC94-8818A713C78C}" srcOrd="4" destOrd="0" presId="urn:microsoft.com/office/officeart/2005/8/layout/hProcess7#4"/>
    <dgm:cxn modelId="{2D81A971-8251-4257-AE78-964BE0992AB4}" type="presParOf" srcId="{3CAC3E7A-92B0-4133-AC94-8818A713C78C}" destId="{0BDC6EBA-75F2-4795-A3B2-555F397A768E}" srcOrd="0" destOrd="0" presId="urn:microsoft.com/office/officeart/2005/8/layout/hProcess7#4"/>
    <dgm:cxn modelId="{75C7AC64-AD8E-4020-A109-1874EE0A1A41}" type="presParOf" srcId="{3CAC3E7A-92B0-4133-AC94-8818A713C78C}" destId="{BA8721D2-8605-4931-A2C4-8E6C78146A00}" srcOrd="1" destOrd="0" presId="urn:microsoft.com/office/officeart/2005/8/layout/hProcess7#4"/>
    <dgm:cxn modelId="{8CE95D62-96C9-429C-B4DC-B4832F8A7927}" type="presParOf" srcId="{3CAC3E7A-92B0-4133-AC94-8818A713C78C}" destId="{222CABEC-B917-450D-8D40-7322389FD950}" srcOrd="2" destOrd="0" presId="urn:microsoft.com/office/officeart/2005/8/layout/hProcess7#4"/>
    <dgm:cxn modelId="{5E088ACA-6AAF-430F-90B5-0F72DFD3CB08}" type="presParOf" srcId="{91DCBC67-6CEB-4427-A054-B44E2BD4FC70}" destId="{B46ABF58-6F7C-498B-AB29-67A9ADFF7357}" srcOrd="5" destOrd="0" presId="urn:microsoft.com/office/officeart/2005/8/layout/hProcess7#4"/>
    <dgm:cxn modelId="{F2157F5A-9EEC-4272-B5E7-74853091A7B9}" type="presParOf" srcId="{91DCBC67-6CEB-4427-A054-B44E2BD4FC70}" destId="{98CD95CB-BDE1-4AD7-AA3C-360AAADB98A4}" srcOrd="6" destOrd="0" presId="urn:microsoft.com/office/officeart/2005/8/layout/hProcess7#4"/>
    <dgm:cxn modelId="{039695D1-7A22-4333-918F-480A03BFFACE}" type="presParOf" srcId="{98CD95CB-BDE1-4AD7-AA3C-360AAADB98A4}" destId="{54CF2613-CF2D-4866-94A9-BEA461BA25BF}" srcOrd="0" destOrd="0" presId="urn:microsoft.com/office/officeart/2005/8/layout/hProcess7#4"/>
    <dgm:cxn modelId="{93F39D51-0FE1-4D3D-BCFE-CF4522620F4B}" type="presParOf" srcId="{98CD95CB-BDE1-4AD7-AA3C-360AAADB98A4}" destId="{C33CCE08-2EB7-40FC-BFAF-F5747B585A77}" srcOrd="1" destOrd="0" presId="urn:microsoft.com/office/officeart/2005/8/layout/hProcess7#4"/>
    <dgm:cxn modelId="{5D6417DD-F997-4BDD-874D-C48156BCF834}" type="presParOf" srcId="{98CD95CB-BDE1-4AD7-AA3C-360AAADB98A4}" destId="{3F998AAE-D935-4AB6-9CFB-A3567284AD58}" srcOrd="2" destOrd="0" presId="urn:microsoft.com/office/officeart/2005/8/layout/hProcess7#4"/>
    <dgm:cxn modelId="{246E94C9-DFFC-42E5-9F7D-3738E82C6E77}" type="presParOf" srcId="{91DCBC67-6CEB-4427-A054-B44E2BD4FC70}" destId="{C6FB093D-F22D-48AE-8C5D-9023E320C1AE}" srcOrd="7" destOrd="0" presId="urn:microsoft.com/office/officeart/2005/8/layout/hProcess7#4"/>
    <dgm:cxn modelId="{DCF4556A-A9E3-46E8-9F2A-E07E5EDCE799}" type="presParOf" srcId="{91DCBC67-6CEB-4427-A054-B44E2BD4FC70}" destId="{A4217998-41A0-49A3-ADC0-5C634F207965}" srcOrd="8" destOrd="0" presId="urn:microsoft.com/office/officeart/2005/8/layout/hProcess7#4"/>
    <dgm:cxn modelId="{5041E137-59A7-46F7-B149-BEC09F82F448}" type="presParOf" srcId="{A4217998-41A0-49A3-ADC0-5C634F207965}" destId="{9F76DD04-D577-438E-84BE-A08A21730F2E}" srcOrd="0" destOrd="0" presId="urn:microsoft.com/office/officeart/2005/8/layout/hProcess7#4"/>
    <dgm:cxn modelId="{BB3F58AF-F8A8-46A9-ADF2-A8FE72268AEE}" type="presParOf" srcId="{A4217998-41A0-49A3-ADC0-5C634F207965}" destId="{410A0EFB-B330-41C6-9544-A5ABA2C3C76F}" srcOrd="1" destOrd="0" presId="urn:microsoft.com/office/officeart/2005/8/layout/hProcess7#4"/>
    <dgm:cxn modelId="{2BC78CC5-4784-4416-AE93-A876AFA1E4C3}" type="presParOf" srcId="{A4217998-41A0-49A3-ADC0-5C634F207965}" destId="{9E81E936-B888-41E0-B517-B0FA998C9106}" srcOrd="2" destOrd="0" presId="urn:microsoft.com/office/officeart/2005/8/layout/hProcess7#4"/>
    <dgm:cxn modelId="{8EF4D473-674F-4F62-A582-5DDFFFA55028}" type="presParOf" srcId="{91DCBC67-6CEB-4427-A054-B44E2BD4FC70}" destId="{E772E836-0D02-412C-9CA7-DE859FBA8AEA}" srcOrd="9" destOrd="0" presId="urn:microsoft.com/office/officeart/2005/8/layout/hProcess7#4"/>
    <dgm:cxn modelId="{B817C7D9-4A19-4FA6-8197-30AA9E24E18C}" type="presParOf" srcId="{91DCBC67-6CEB-4427-A054-B44E2BD4FC70}" destId="{F9585C54-8949-4922-AA6F-29D18B9C0328}" srcOrd="10" destOrd="0" presId="urn:microsoft.com/office/officeart/2005/8/layout/hProcess7#4"/>
    <dgm:cxn modelId="{9B00491D-222C-422E-9F2A-FD2FDC28DAD8}" type="presParOf" srcId="{F9585C54-8949-4922-AA6F-29D18B9C0328}" destId="{D09B32CD-F8C0-41EB-BD06-BCB0EEA58773}" srcOrd="0" destOrd="0" presId="urn:microsoft.com/office/officeart/2005/8/layout/hProcess7#4"/>
    <dgm:cxn modelId="{C2E3D800-5087-49C1-9E24-5FB0006E2A0B}" type="presParOf" srcId="{F9585C54-8949-4922-AA6F-29D18B9C0328}" destId="{1FF3C5B2-7BA2-4621-BD67-F290000EDFF7}" srcOrd="1" destOrd="0" presId="urn:microsoft.com/office/officeart/2005/8/layout/hProcess7#4"/>
    <dgm:cxn modelId="{9C07A7E6-947D-4B23-9E12-C83C24E75FDB}" type="presParOf" srcId="{F9585C54-8949-4922-AA6F-29D18B9C0328}" destId="{88D7AB7E-E61F-4346-A85C-4015BC7B7B89}" srcOrd="2" destOrd="0" presId="urn:microsoft.com/office/officeart/2005/8/layout/hProcess7#4"/>
    <dgm:cxn modelId="{7935C595-EDCE-4D6E-9781-4710BBAD6A0E}" type="presParOf" srcId="{91DCBC67-6CEB-4427-A054-B44E2BD4FC70}" destId="{26A09E60-7A99-41A3-9008-766A2FC1B1B4}" srcOrd="11" destOrd="0" presId="urn:microsoft.com/office/officeart/2005/8/layout/hProcess7#4"/>
    <dgm:cxn modelId="{A8AF0146-109B-41B8-8363-FB5AB60975BA}" type="presParOf" srcId="{91DCBC67-6CEB-4427-A054-B44E2BD4FC70}" destId="{E177898B-4D2C-4D73-BE18-2D85F680ACCE}" srcOrd="12" destOrd="0" presId="urn:microsoft.com/office/officeart/2005/8/layout/hProcess7#4"/>
    <dgm:cxn modelId="{5FF0040C-E06D-43D3-B55C-64432A17733B}" type="presParOf" srcId="{E177898B-4D2C-4D73-BE18-2D85F680ACCE}" destId="{6220EFA5-9A4F-4B9F-9DCD-CB4F94CF9AC2}" srcOrd="0" destOrd="0" presId="urn:microsoft.com/office/officeart/2005/8/layout/hProcess7#4"/>
    <dgm:cxn modelId="{AB6058A5-5E09-4219-BDFE-E85AE25D9C16}" type="presParOf" srcId="{E177898B-4D2C-4D73-BE18-2D85F680ACCE}" destId="{D5729643-0F3E-4D6C-986A-566989C85176}" srcOrd="1" destOrd="0" presId="urn:microsoft.com/office/officeart/2005/8/layout/hProcess7#4"/>
    <dgm:cxn modelId="{CA40F39B-6B5B-41DC-8774-AD0A108653CB}" type="presParOf" srcId="{E177898B-4D2C-4D73-BE18-2D85F680ACCE}" destId="{3A100DB9-92B7-47D6-8B4D-52B98BA21D45}" srcOrd="2" destOrd="0" presId="urn:microsoft.com/office/officeart/2005/8/layout/hProcess7#4"/>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62D309-E3B7-44FF-A475-4F943E935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B3C0BD1-7CA3-466B-AB55-CFDB2E238BB8}">
      <dgm:prSet phldrT="[文本]"/>
      <dgm:spPr/>
      <dgm:t>
        <a:bodyPr/>
        <a:lstStyle/>
        <a:p>
          <a:r>
            <a:rPr lang="en-US" altLang="zh-CN" dirty="0" smtClean="0"/>
            <a:t>1</a:t>
          </a:r>
          <a:r>
            <a:rPr lang="zh-CN" altLang="en-US" dirty="0" smtClean="0"/>
            <a:t>、</a:t>
          </a:r>
          <a:r>
            <a:rPr lang="zh-CN" altLang="zh-CN" dirty="0" smtClean="0"/>
            <a:t>传统方法学</a:t>
          </a:r>
          <a:endParaRPr lang="zh-CN" altLang="en-US" dirty="0"/>
        </a:p>
      </dgm:t>
    </dgm:pt>
    <dgm:pt modelId="{916B3B82-E3F4-4045-9E03-F89964B335D4}" cxnId="{CAD74D8A-04D4-4DD2-9F39-C0AFE9A4663D}" type="parTrans">
      <dgm:prSet/>
      <dgm:spPr/>
      <dgm:t>
        <a:bodyPr/>
        <a:lstStyle/>
        <a:p>
          <a:endParaRPr lang="zh-CN" altLang="en-US"/>
        </a:p>
      </dgm:t>
    </dgm:pt>
    <dgm:pt modelId="{8518DF50-3813-4F5F-B704-B9ACF241334B}" cxnId="{CAD74D8A-04D4-4DD2-9F39-C0AFE9A4663D}" type="sibTrans">
      <dgm:prSet/>
      <dgm:spPr/>
      <dgm:t>
        <a:bodyPr/>
        <a:lstStyle/>
        <a:p>
          <a:endParaRPr lang="zh-CN" altLang="en-US"/>
        </a:p>
      </dgm:t>
    </dgm:pt>
    <dgm:pt modelId="{4692102E-E9C3-40E3-8452-3E4EF6456CF9}">
      <dgm:prSet phldrT="[文本]"/>
      <dgm:spPr/>
      <dgm:t>
        <a:bodyPr/>
        <a:lstStyle/>
        <a:p>
          <a:r>
            <a:rPr lang="zh-CN" altLang="zh-CN" dirty="0" smtClean="0"/>
            <a:t>传统方法学也称为生命周期方法学或</a:t>
          </a:r>
          <a:r>
            <a:rPr lang="zh-CN" altLang="zh-CN" dirty="0" smtClean="0">
              <a:solidFill>
                <a:srgbClr val="FF0000"/>
              </a:solidFill>
            </a:rPr>
            <a:t>结构化范型</a:t>
          </a:r>
          <a:r>
            <a:rPr lang="zh-CN" altLang="zh-CN" dirty="0" smtClean="0"/>
            <a:t>。它采用结构化技术</a:t>
          </a:r>
          <a:r>
            <a:rPr lang="zh-CN" altLang="en-US" dirty="0" smtClean="0"/>
            <a:t>（</a:t>
          </a:r>
          <a:r>
            <a:rPr lang="zh-CN" altLang="zh-CN" dirty="0" smtClean="0"/>
            <a:t>结构化分析、结构化设计和结构化实现</a:t>
          </a:r>
          <a:r>
            <a:rPr lang="zh-CN" altLang="en-US" dirty="0" smtClean="0"/>
            <a:t>）</a:t>
          </a:r>
          <a:r>
            <a:rPr lang="zh-CN" altLang="zh-CN" dirty="0" smtClean="0"/>
            <a:t>来完成软件开发的各项任务，并使用适当的软件工具或软件工程环境来支持结构化技术的运用。</a:t>
          </a:r>
          <a:endParaRPr lang="zh-CN" altLang="en-US" dirty="0"/>
        </a:p>
      </dgm:t>
    </dgm:pt>
    <dgm:pt modelId="{24666280-A46A-41E4-865F-69FE24FBD0C9}" cxnId="{B28F800A-64A0-4722-A74C-264746E1BD22}" type="parTrans">
      <dgm:prSet/>
      <dgm:spPr/>
      <dgm:t>
        <a:bodyPr/>
        <a:lstStyle/>
        <a:p>
          <a:endParaRPr lang="zh-CN" altLang="en-US"/>
        </a:p>
      </dgm:t>
    </dgm:pt>
    <dgm:pt modelId="{C1FA5432-1997-4324-A803-3DB14CEDF74A}" cxnId="{B28F800A-64A0-4722-A74C-264746E1BD22}" type="sibTrans">
      <dgm:prSet/>
      <dgm:spPr/>
      <dgm:t>
        <a:bodyPr/>
        <a:lstStyle/>
        <a:p>
          <a:endParaRPr lang="zh-CN" altLang="en-US"/>
        </a:p>
      </dgm:t>
    </dgm:pt>
    <dgm:pt modelId="{D054FB72-2C0D-4F45-B4CC-E03C26A77731}">
      <dgm:prSet phldrT="[文本]"/>
      <dgm:spPr/>
      <dgm:t>
        <a:bodyPr/>
        <a:lstStyle/>
        <a:p>
          <a:r>
            <a:rPr lang="en-US" altLang="zh-CN" dirty="0" smtClean="0"/>
            <a:t>2</a:t>
          </a:r>
          <a:r>
            <a:rPr lang="zh-CN" altLang="en-US" dirty="0" smtClean="0"/>
            <a:t>、</a:t>
          </a:r>
          <a:r>
            <a:rPr lang="zh-CN" altLang="zh-CN" dirty="0" smtClean="0"/>
            <a:t>面向对象方法学</a:t>
          </a:r>
          <a:endParaRPr lang="zh-CN" altLang="en-US" dirty="0"/>
        </a:p>
      </dgm:t>
    </dgm:pt>
    <dgm:pt modelId="{768FA77F-6749-4930-97FE-10727F551A2B}" cxnId="{7664DEDA-78D9-4D43-9FA4-CCDE76B49F73}" type="parTrans">
      <dgm:prSet/>
      <dgm:spPr/>
      <dgm:t>
        <a:bodyPr/>
        <a:lstStyle/>
        <a:p>
          <a:endParaRPr lang="zh-CN" altLang="en-US"/>
        </a:p>
      </dgm:t>
    </dgm:pt>
    <dgm:pt modelId="{063DF563-1CBF-480B-9019-CF6C75072810}" cxnId="{7664DEDA-78D9-4D43-9FA4-CCDE76B49F73}" type="sibTrans">
      <dgm:prSet/>
      <dgm:spPr/>
      <dgm:t>
        <a:bodyPr/>
        <a:lstStyle/>
        <a:p>
          <a:endParaRPr lang="zh-CN" altLang="en-US"/>
        </a:p>
      </dgm:t>
    </dgm:pt>
    <dgm:pt modelId="{A5F3D3C1-D918-497B-9BA3-ECDDAC5A22D2}">
      <dgm:prSet phldrT="[文本]"/>
      <dgm:spPr/>
      <dgm:t>
        <a:bodyPr/>
        <a:lstStyle/>
        <a:p>
          <a:r>
            <a:rPr lang="zh-CN" altLang="zh-CN" dirty="0" smtClean="0"/>
            <a:t>与传统方法相反，</a:t>
          </a:r>
          <a:r>
            <a:rPr lang="zh-CN" altLang="zh-CN" dirty="0" smtClean="0">
              <a:solidFill>
                <a:srgbClr val="FF0000"/>
              </a:solidFill>
            </a:rPr>
            <a:t>面向对象方法</a:t>
          </a:r>
          <a:r>
            <a:rPr lang="zh-CN" altLang="zh-CN" dirty="0" smtClean="0"/>
            <a:t>把</a:t>
          </a:r>
          <a:r>
            <a:rPr lang="zh-CN" altLang="zh-CN" dirty="0" smtClean="0">
              <a:solidFill>
                <a:srgbClr val="FF0000"/>
              </a:solidFill>
            </a:rPr>
            <a:t>数据</a:t>
          </a:r>
          <a:r>
            <a:rPr lang="zh-CN" altLang="zh-CN" dirty="0" smtClean="0"/>
            <a:t>和</a:t>
          </a:r>
          <a:r>
            <a:rPr lang="zh-CN" altLang="zh-CN" dirty="0" smtClean="0">
              <a:solidFill>
                <a:srgbClr val="FF0000"/>
              </a:solidFill>
            </a:rPr>
            <a:t>行为</a:t>
          </a:r>
          <a:r>
            <a:rPr lang="zh-CN" altLang="zh-CN" dirty="0" smtClean="0"/>
            <a:t>看成是同等重要的，它是一种以数据为主线，把数据和对数据的操作紧密地结合起来的方法。</a:t>
          </a:r>
          <a:endParaRPr lang="zh-CN" altLang="en-US" dirty="0"/>
        </a:p>
      </dgm:t>
    </dgm:pt>
    <dgm:pt modelId="{09120D8E-79C6-48D8-8580-3BF9F4E01384}" cxnId="{DDC0269F-3030-4587-9652-530A8CA28889}" type="parTrans">
      <dgm:prSet/>
      <dgm:spPr/>
      <dgm:t>
        <a:bodyPr/>
        <a:lstStyle/>
        <a:p>
          <a:endParaRPr lang="zh-CN" altLang="en-US"/>
        </a:p>
      </dgm:t>
    </dgm:pt>
    <dgm:pt modelId="{B09D7980-48DF-40AF-9D21-19F430E1F316}" cxnId="{DDC0269F-3030-4587-9652-530A8CA28889}" type="sibTrans">
      <dgm:prSet/>
      <dgm:spPr/>
      <dgm:t>
        <a:bodyPr/>
        <a:lstStyle/>
        <a:p>
          <a:endParaRPr lang="zh-CN" altLang="en-US"/>
        </a:p>
      </dgm:t>
    </dgm:pt>
    <dgm:pt modelId="{D3E8A2CE-BE58-4A7A-AFE5-B8CD37323E71}" type="pres">
      <dgm:prSet presAssocID="{9062D309-E3B7-44FF-A475-4F943E9350FF}" presName="linear" presStyleCnt="0">
        <dgm:presLayoutVars>
          <dgm:animLvl val="lvl"/>
          <dgm:resizeHandles val="exact"/>
        </dgm:presLayoutVars>
      </dgm:prSet>
      <dgm:spPr/>
      <dgm:t>
        <a:bodyPr/>
        <a:lstStyle/>
        <a:p>
          <a:endParaRPr lang="zh-CN" altLang="en-US"/>
        </a:p>
      </dgm:t>
    </dgm:pt>
    <dgm:pt modelId="{65796A4A-BCDF-4839-9DFA-3D4EE0022FF8}" type="pres">
      <dgm:prSet presAssocID="{AB3C0BD1-7CA3-466B-AB55-CFDB2E238BB8}" presName="parentText" presStyleLbl="node1" presStyleIdx="0" presStyleCnt="2">
        <dgm:presLayoutVars>
          <dgm:chMax val="0"/>
          <dgm:bulletEnabled val="1"/>
        </dgm:presLayoutVars>
      </dgm:prSet>
      <dgm:spPr/>
      <dgm:t>
        <a:bodyPr/>
        <a:lstStyle/>
        <a:p>
          <a:endParaRPr lang="zh-CN" altLang="en-US"/>
        </a:p>
      </dgm:t>
    </dgm:pt>
    <dgm:pt modelId="{EF600C03-46F9-4AF7-8D26-63447DCB4797}" type="pres">
      <dgm:prSet presAssocID="{AB3C0BD1-7CA3-466B-AB55-CFDB2E238BB8}" presName="childText" presStyleLbl="revTx" presStyleIdx="0" presStyleCnt="2">
        <dgm:presLayoutVars>
          <dgm:bulletEnabled val="1"/>
        </dgm:presLayoutVars>
      </dgm:prSet>
      <dgm:spPr/>
      <dgm:t>
        <a:bodyPr/>
        <a:lstStyle/>
        <a:p>
          <a:endParaRPr lang="zh-CN" altLang="en-US"/>
        </a:p>
      </dgm:t>
    </dgm:pt>
    <dgm:pt modelId="{CB6D4485-A1C9-41D3-8B20-DB047F031869}" type="pres">
      <dgm:prSet presAssocID="{D054FB72-2C0D-4F45-B4CC-E03C26A77731}" presName="parentText" presStyleLbl="node1" presStyleIdx="1" presStyleCnt="2">
        <dgm:presLayoutVars>
          <dgm:chMax val="0"/>
          <dgm:bulletEnabled val="1"/>
        </dgm:presLayoutVars>
      </dgm:prSet>
      <dgm:spPr/>
      <dgm:t>
        <a:bodyPr/>
        <a:lstStyle/>
        <a:p>
          <a:endParaRPr lang="zh-CN" altLang="en-US"/>
        </a:p>
      </dgm:t>
    </dgm:pt>
    <dgm:pt modelId="{FD900B4C-91BF-43E7-B611-9CCF8EDF3E04}" type="pres">
      <dgm:prSet presAssocID="{D054FB72-2C0D-4F45-B4CC-E03C26A77731}" presName="childText" presStyleLbl="revTx" presStyleIdx="1" presStyleCnt="2">
        <dgm:presLayoutVars>
          <dgm:bulletEnabled val="1"/>
        </dgm:presLayoutVars>
      </dgm:prSet>
      <dgm:spPr/>
      <dgm:t>
        <a:bodyPr/>
        <a:lstStyle/>
        <a:p>
          <a:endParaRPr lang="zh-CN" altLang="en-US"/>
        </a:p>
      </dgm:t>
    </dgm:pt>
  </dgm:ptLst>
  <dgm:cxnLst>
    <dgm:cxn modelId="{239986C5-C5BB-4E5A-9C3F-F6F0EE5FE35A}" type="presOf" srcId="{D054FB72-2C0D-4F45-B4CC-E03C26A77731}" destId="{CB6D4485-A1C9-41D3-8B20-DB047F031869}" srcOrd="0" destOrd="0" presId="urn:microsoft.com/office/officeart/2005/8/layout/vList2"/>
    <dgm:cxn modelId="{B28F800A-64A0-4722-A74C-264746E1BD22}" srcId="{AB3C0BD1-7CA3-466B-AB55-CFDB2E238BB8}" destId="{4692102E-E9C3-40E3-8452-3E4EF6456CF9}" srcOrd="0" destOrd="0" parTransId="{24666280-A46A-41E4-865F-69FE24FBD0C9}" sibTransId="{C1FA5432-1997-4324-A803-3DB14CEDF74A}"/>
    <dgm:cxn modelId="{7664DEDA-78D9-4D43-9FA4-CCDE76B49F73}" srcId="{9062D309-E3B7-44FF-A475-4F943E9350FF}" destId="{D054FB72-2C0D-4F45-B4CC-E03C26A77731}" srcOrd="1" destOrd="0" parTransId="{768FA77F-6749-4930-97FE-10727F551A2B}" sibTransId="{063DF563-1CBF-480B-9019-CF6C75072810}"/>
    <dgm:cxn modelId="{2F4484D3-E9B9-4347-970F-ECBDF98EB089}" type="presOf" srcId="{AB3C0BD1-7CA3-466B-AB55-CFDB2E238BB8}" destId="{65796A4A-BCDF-4839-9DFA-3D4EE0022FF8}" srcOrd="0" destOrd="0" presId="urn:microsoft.com/office/officeart/2005/8/layout/vList2"/>
    <dgm:cxn modelId="{CAD74D8A-04D4-4DD2-9F39-C0AFE9A4663D}" srcId="{9062D309-E3B7-44FF-A475-4F943E9350FF}" destId="{AB3C0BD1-7CA3-466B-AB55-CFDB2E238BB8}" srcOrd="0" destOrd="0" parTransId="{916B3B82-E3F4-4045-9E03-F89964B335D4}" sibTransId="{8518DF50-3813-4F5F-B704-B9ACF241334B}"/>
    <dgm:cxn modelId="{DA1BC505-6AFA-4006-B8C5-5C74934B01A6}" type="presOf" srcId="{4692102E-E9C3-40E3-8452-3E4EF6456CF9}" destId="{EF600C03-46F9-4AF7-8D26-63447DCB4797}" srcOrd="0" destOrd="0" presId="urn:microsoft.com/office/officeart/2005/8/layout/vList2"/>
    <dgm:cxn modelId="{DDC0269F-3030-4587-9652-530A8CA28889}" srcId="{D054FB72-2C0D-4F45-B4CC-E03C26A77731}" destId="{A5F3D3C1-D918-497B-9BA3-ECDDAC5A22D2}" srcOrd="0" destOrd="0" parTransId="{09120D8E-79C6-48D8-8580-3BF9F4E01384}" sibTransId="{B09D7980-48DF-40AF-9D21-19F430E1F316}"/>
    <dgm:cxn modelId="{95C5C2D4-6310-49FB-8DB4-736714BF643C}" type="presOf" srcId="{A5F3D3C1-D918-497B-9BA3-ECDDAC5A22D2}" destId="{FD900B4C-91BF-43E7-B611-9CCF8EDF3E04}" srcOrd="0" destOrd="0" presId="urn:microsoft.com/office/officeart/2005/8/layout/vList2"/>
    <dgm:cxn modelId="{1AD9FB10-F9F0-4223-8184-447F5CFACC3A}" type="presOf" srcId="{9062D309-E3B7-44FF-A475-4F943E9350FF}" destId="{D3E8A2CE-BE58-4A7A-AFE5-B8CD37323E71}" srcOrd="0" destOrd="0" presId="urn:microsoft.com/office/officeart/2005/8/layout/vList2"/>
    <dgm:cxn modelId="{166A052E-A533-4B22-BB12-7ED1A44C8160}" type="presParOf" srcId="{D3E8A2CE-BE58-4A7A-AFE5-B8CD37323E71}" destId="{65796A4A-BCDF-4839-9DFA-3D4EE0022FF8}" srcOrd="0" destOrd="0" presId="urn:microsoft.com/office/officeart/2005/8/layout/vList2"/>
    <dgm:cxn modelId="{73AE4EDB-611C-4C48-95B3-102679BA5616}" type="presParOf" srcId="{D3E8A2CE-BE58-4A7A-AFE5-B8CD37323E71}" destId="{EF600C03-46F9-4AF7-8D26-63447DCB4797}" srcOrd="1" destOrd="0" presId="urn:microsoft.com/office/officeart/2005/8/layout/vList2"/>
    <dgm:cxn modelId="{FE219F46-08BB-4434-88F1-29D3BA16FD53}" type="presParOf" srcId="{D3E8A2CE-BE58-4A7A-AFE5-B8CD37323E71}" destId="{CB6D4485-A1C9-41D3-8B20-DB047F031869}" srcOrd="2" destOrd="0" presId="urn:microsoft.com/office/officeart/2005/8/layout/vList2"/>
    <dgm:cxn modelId="{BED030FA-BA1A-44F3-93F3-DDC5B7BC3F0F}" type="presParOf" srcId="{D3E8A2CE-BE58-4A7A-AFE5-B8CD37323E71}" destId="{FD900B4C-91BF-43E7-B611-9CCF8EDF3E04}"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E0712A2-7EA3-4AD7-ACE3-D63C6F1DA616}">
      <dgm:prSet phldrT="[文本]"/>
      <dgm:spPr/>
      <dgm:t>
        <a:bodyPr/>
        <a:lstStyle/>
        <a:p>
          <a:r>
            <a:rPr lang="zh-CN" altLang="en-US" dirty="0" smtClean="0"/>
            <a:t>方法</a:t>
          </a:r>
          <a:endParaRPr lang="zh-CN" altLang="en-US" dirty="0"/>
        </a:p>
      </dgm:t>
    </dgm:pt>
    <dgm:pt modelId="{10C86E88-DA6E-4120-9607-45F5BEA255C7}" cxnId="{A1290713-6C26-41EC-BCD8-F2C89CEC1A26}" type="parTrans">
      <dgm:prSet/>
      <dgm:spPr/>
      <dgm:t>
        <a:bodyPr/>
        <a:lstStyle/>
        <a:p>
          <a:endParaRPr lang="zh-CN" altLang="en-US"/>
        </a:p>
      </dgm:t>
    </dgm:pt>
    <dgm:pt modelId="{577062DF-9D14-4175-BF85-6889620B8C84}" cxnId="{A1290713-6C26-41EC-BCD8-F2C89CEC1A26}" type="sibTrans">
      <dgm:prSet/>
      <dgm:spPr/>
      <dgm:t>
        <a:bodyPr/>
        <a:lstStyle/>
        <a:p>
          <a:endParaRPr lang="zh-CN" altLang="en-US"/>
        </a:p>
      </dgm:t>
    </dgm:pt>
    <dgm:pt modelId="{74291C0F-4FC1-4B84-97BE-18EFBBD6CAEE}">
      <dgm:prSet phldrT="[文本]"/>
      <dgm:spPr/>
      <dgm:t>
        <a:bodyPr/>
        <a:lstStyle/>
        <a:p>
          <a:r>
            <a:rPr lang="zh-CN" altLang="zh-CN" dirty="0" smtClean="0"/>
            <a:t>完成软件开发的各项任务的技术方法，回答“怎样做”的问题</a:t>
          </a:r>
          <a:endParaRPr lang="zh-CN" altLang="en-US" dirty="0"/>
        </a:p>
      </dgm:t>
    </dgm:pt>
    <dgm:pt modelId="{25341D47-42FD-4CDF-8F47-77EE84A6F080}" cxnId="{650A5E8D-5215-4DE6-8BB6-68A96FD2B611}" type="parTrans">
      <dgm:prSet/>
      <dgm:spPr/>
      <dgm:t>
        <a:bodyPr/>
        <a:lstStyle/>
        <a:p>
          <a:endParaRPr lang="zh-CN" altLang="en-US"/>
        </a:p>
      </dgm:t>
    </dgm:pt>
    <dgm:pt modelId="{F3A9ED86-AEFB-414C-891E-CFDCDB83DD0F}" cxnId="{650A5E8D-5215-4DE6-8BB6-68A96FD2B611}" type="sibTrans">
      <dgm:prSet/>
      <dgm:spPr/>
      <dgm:t>
        <a:bodyPr/>
        <a:lstStyle/>
        <a:p>
          <a:endParaRPr lang="zh-CN" altLang="en-US"/>
        </a:p>
      </dgm:t>
    </dgm:pt>
    <dgm:pt modelId="{FABE0D5B-5FF3-4BDC-B84B-63281AF481DB}">
      <dgm:prSet phldrT="[文本]"/>
      <dgm:spPr/>
      <dgm:t>
        <a:bodyPr/>
        <a:lstStyle/>
        <a:p>
          <a:r>
            <a:rPr lang="zh-CN" altLang="en-US" dirty="0" smtClean="0"/>
            <a:t>工具</a:t>
          </a:r>
          <a:endParaRPr lang="zh-CN" altLang="en-US" dirty="0"/>
        </a:p>
      </dgm:t>
    </dgm:pt>
    <dgm:pt modelId="{7428839D-D2E0-402C-AC04-89F6BB75EF0A}" cxnId="{34ABB388-E60A-40AF-9584-918E104C5594}" type="parTrans">
      <dgm:prSet/>
      <dgm:spPr/>
      <dgm:t>
        <a:bodyPr/>
        <a:lstStyle/>
        <a:p>
          <a:endParaRPr lang="zh-CN" altLang="en-US"/>
        </a:p>
      </dgm:t>
    </dgm:pt>
    <dgm:pt modelId="{42F2B569-B1F2-4C08-952B-29B3F7973FA7}" cxnId="{34ABB388-E60A-40AF-9584-918E104C5594}" type="sibTrans">
      <dgm:prSet/>
      <dgm:spPr/>
      <dgm:t>
        <a:bodyPr/>
        <a:lstStyle/>
        <a:p>
          <a:endParaRPr lang="zh-CN" altLang="en-US"/>
        </a:p>
      </dgm:t>
    </dgm:pt>
    <dgm:pt modelId="{8F38C00C-00C3-4B11-8F7E-F8EFCF615623}">
      <dgm:prSet phldrT="[文本]"/>
      <dgm:spPr/>
      <dgm:t>
        <a:bodyPr/>
        <a:lstStyle/>
        <a:p>
          <a:r>
            <a:rPr lang="zh-CN" altLang="zh-CN" dirty="0" smtClean="0"/>
            <a:t>为运用方法而提供的自动的或半自动的软件工程支撑环境</a:t>
          </a:r>
          <a:endParaRPr lang="zh-CN" altLang="en-US" dirty="0"/>
        </a:p>
      </dgm:t>
    </dgm:pt>
    <dgm:pt modelId="{A9D756EB-FD1A-45E9-8FBA-AFB76F263675}" cxnId="{E9AD60AA-E15C-480B-B2B9-2F76A958FB39}" type="parTrans">
      <dgm:prSet/>
      <dgm:spPr/>
      <dgm:t>
        <a:bodyPr/>
        <a:lstStyle/>
        <a:p>
          <a:endParaRPr lang="zh-CN" altLang="en-US"/>
        </a:p>
      </dgm:t>
    </dgm:pt>
    <dgm:pt modelId="{4A6E651B-B0E7-4081-9667-EF842BEEDE7A}" cxnId="{E9AD60AA-E15C-480B-B2B9-2F76A958FB39}" type="sibTrans">
      <dgm:prSet/>
      <dgm:spPr/>
      <dgm:t>
        <a:bodyPr/>
        <a:lstStyle/>
        <a:p>
          <a:endParaRPr lang="zh-CN" altLang="en-US"/>
        </a:p>
      </dgm:t>
    </dgm:pt>
    <dgm:pt modelId="{CDD2DA0B-7181-4002-870B-C549EF95E7AB}">
      <dgm:prSet phldrT="[文本]"/>
      <dgm:spPr/>
      <dgm:t>
        <a:bodyPr/>
        <a:lstStyle/>
        <a:p>
          <a:r>
            <a:rPr lang="zh-CN" altLang="en-US" dirty="0" smtClean="0"/>
            <a:t>过程</a:t>
          </a:r>
          <a:endParaRPr lang="zh-CN" altLang="en-US" dirty="0"/>
        </a:p>
      </dgm:t>
    </dgm:pt>
    <dgm:pt modelId="{D8D5C0D1-13BE-4BED-B2AC-D14482A6B3CB}" cxnId="{1D59DAEB-0D72-4484-9508-88C2763E6389}" type="parTrans">
      <dgm:prSet/>
      <dgm:spPr/>
      <dgm:t>
        <a:bodyPr/>
        <a:lstStyle/>
        <a:p>
          <a:endParaRPr lang="zh-CN" altLang="en-US"/>
        </a:p>
      </dgm:t>
    </dgm:pt>
    <dgm:pt modelId="{08610C27-CBFD-4AE6-B4AD-3C1E98C3BACA}" cxnId="{1D59DAEB-0D72-4484-9508-88C2763E6389}" type="sibTrans">
      <dgm:prSet/>
      <dgm:spPr/>
      <dgm:t>
        <a:bodyPr/>
        <a:lstStyle/>
        <a:p>
          <a:endParaRPr lang="zh-CN" altLang="en-US"/>
        </a:p>
      </dgm:t>
    </dgm:pt>
    <dgm:pt modelId="{176414DB-737A-4137-9758-3C75D473AAA5}">
      <dgm:prSet phldrT="[文本]"/>
      <dgm:spPr/>
      <dgm:t>
        <a:bodyPr/>
        <a:lstStyle/>
        <a:p>
          <a:r>
            <a:rPr lang="zh-CN" altLang="zh-CN" dirty="0" smtClean="0"/>
            <a:t>为了获得高质量的软件所需要完成的一系列任务的框架，它规定了完成各项任务的工作步骤</a:t>
          </a:r>
          <a:endParaRPr lang="zh-CN" altLang="en-US" dirty="0"/>
        </a:p>
      </dgm:t>
    </dgm:pt>
    <dgm:pt modelId="{BCE781D9-AA67-4897-94DF-42A08DFDA7B9}" cxnId="{4A5BC486-BB49-4D06-898B-0B8A2C4A6F27}" type="parTrans">
      <dgm:prSet/>
      <dgm:spPr/>
      <dgm:t>
        <a:bodyPr/>
        <a:lstStyle/>
        <a:p>
          <a:endParaRPr lang="zh-CN" altLang="en-US"/>
        </a:p>
      </dgm:t>
    </dgm:pt>
    <dgm:pt modelId="{C4A89E4A-17B6-46B2-A8C0-DB5872266DBA}" cxnId="{4A5BC486-BB49-4D06-898B-0B8A2C4A6F27}" type="sibTrans">
      <dgm:prSet/>
      <dgm:spPr/>
      <dgm:t>
        <a:bodyPr/>
        <a:lstStyle/>
        <a:p>
          <a:endParaRPr lang="zh-CN" altLang="en-US"/>
        </a:p>
      </dgm:t>
    </dgm:pt>
    <dgm:pt modelId="{89C7B2E7-7B3B-480C-8FBF-1074F96463C6}" type="pres">
      <dgm:prSet presAssocID="{C68E649A-508C-49A8-995F-1B47F684DDFB}" presName="Name0" presStyleCnt="0">
        <dgm:presLayoutVars>
          <dgm:dir/>
          <dgm:animLvl val="lvl"/>
          <dgm:resizeHandles val="exact"/>
        </dgm:presLayoutVars>
      </dgm:prSet>
      <dgm:spPr/>
      <dgm:t>
        <a:bodyPr/>
        <a:lstStyle/>
        <a:p>
          <a:endParaRPr lang="zh-CN" altLang="en-US"/>
        </a:p>
      </dgm:t>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t>
        <a:bodyPr/>
        <a:lstStyle/>
        <a:p>
          <a:endParaRPr lang="zh-CN" altLang="en-US"/>
        </a:p>
      </dgm:t>
    </dgm:pt>
    <dgm:pt modelId="{D5BFFFDA-9B79-440E-80BD-DD5AEA07FC2C}" type="pres">
      <dgm:prSet presAssocID="{1E0712A2-7EA3-4AD7-ACE3-D63C6F1DA616}" presName="desTx" presStyleLbl="alignAccFollowNode1" presStyleIdx="0" presStyleCnt="3">
        <dgm:presLayoutVars>
          <dgm:bulletEnabled val="1"/>
        </dgm:presLayoutVars>
      </dgm:prSet>
      <dgm:spPr/>
      <dgm:t>
        <a:bodyPr/>
        <a:lstStyle/>
        <a:p>
          <a:endParaRPr lang="zh-CN" altLang="en-US"/>
        </a:p>
      </dgm:t>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t>
        <a:bodyPr/>
        <a:lstStyle/>
        <a:p>
          <a:endParaRPr lang="zh-CN" altLang="en-US"/>
        </a:p>
      </dgm:t>
    </dgm:pt>
    <dgm:pt modelId="{A6047E0F-13B4-4819-A0CC-FF1EDB8F5B72}" type="pres">
      <dgm:prSet presAssocID="{FABE0D5B-5FF3-4BDC-B84B-63281AF481DB}" presName="desTx" presStyleLbl="alignAccFollowNode1" presStyleIdx="1" presStyleCnt="3">
        <dgm:presLayoutVars>
          <dgm:bulletEnabled val="1"/>
        </dgm:presLayoutVars>
      </dgm:prSet>
      <dgm:spPr/>
      <dgm:t>
        <a:bodyPr/>
        <a:lstStyle/>
        <a:p>
          <a:endParaRPr lang="zh-CN" altLang="en-US"/>
        </a:p>
      </dgm:t>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t>
        <a:bodyPr/>
        <a:lstStyle/>
        <a:p>
          <a:endParaRPr lang="zh-CN" altLang="en-US"/>
        </a:p>
      </dgm:t>
    </dgm:pt>
    <dgm:pt modelId="{B490F346-16EA-4A2A-B9B1-FF771DF50C31}" type="pres">
      <dgm:prSet presAssocID="{CDD2DA0B-7181-4002-870B-C549EF95E7AB}" presName="desTx" presStyleLbl="alignAccFollowNode1" presStyleIdx="2" presStyleCnt="3">
        <dgm:presLayoutVars>
          <dgm:bulletEnabled val="1"/>
        </dgm:presLayoutVars>
      </dgm:prSet>
      <dgm:spPr/>
      <dgm:t>
        <a:bodyPr/>
        <a:lstStyle/>
        <a:p>
          <a:endParaRPr lang="zh-CN" altLang="en-US"/>
        </a:p>
      </dgm:t>
    </dgm:pt>
  </dgm:ptLst>
  <dgm:cxnLst>
    <dgm:cxn modelId="{04D44692-4960-43E9-BE03-78BC79696365}" type="presOf" srcId="{C68E649A-508C-49A8-995F-1B47F684DDFB}" destId="{89C7B2E7-7B3B-480C-8FBF-1074F96463C6}" srcOrd="0" destOrd="0" presId="urn:microsoft.com/office/officeart/2005/8/layout/hList1"/>
    <dgm:cxn modelId="{E9AD60AA-E15C-480B-B2B9-2F76A958FB39}" srcId="{FABE0D5B-5FF3-4BDC-B84B-63281AF481DB}" destId="{8F38C00C-00C3-4B11-8F7E-F8EFCF615623}" srcOrd="0" destOrd="0" parTransId="{A9D756EB-FD1A-45E9-8FBA-AFB76F263675}" sibTransId="{4A6E651B-B0E7-4081-9667-EF842BEEDE7A}"/>
    <dgm:cxn modelId="{E417FD0C-F5ED-44D7-A4CA-000891BDF709}" type="presOf" srcId="{1E0712A2-7EA3-4AD7-ACE3-D63C6F1DA616}" destId="{739CF035-599C-45C8-8986-60F7E368AC33}" srcOrd="0" destOrd="0" presId="urn:microsoft.com/office/officeart/2005/8/layout/hList1"/>
    <dgm:cxn modelId="{34ABB388-E60A-40AF-9584-918E104C5594}" srcId="{C68E649A-508C-49A8-995F-1B47F684DDFB}" destId="{FABE0D5B-5FF3-4BDC-B84B-63281AF481DB}" srcOrd="1" destOrd="0" parTransId="{7428839D-D2E0-402C-AC04-89F6BB75EF0A}" sibTransId="{42F2B569-B1F2-4C08-952B-29B3F7973FA7}"/>
    <dgm:cxn modelId="{73E8941B-3E9D-4E0B-8AA2-6E7B41F622A7}" type="presOf" srcId="{FABE0D5B-5FF3-4BDC-B84B-63281AF481DB}" destId="{95BD6C65-6973-46B3-9860-D657AAA3E7A0}" srcOrd="0" destOrd="0" presId="urn:microsoft.com/office/officeart/2005/8/layout/hList1"/>
    <dgm:cxn modelId="{1D59DAEB-0D72-4484-9508-88C2763E6389}" srcId="{C68E649A-508C-49A8-995F-1B47F684DDFB}" destId="{CDD2DA0B-7181-4002-870B-C549EF95E7AB}" srcOrd="2" destOrd="0" parTransId="{D8D5C0D1-13BE-4BED-B2AC-D14482A6B3CB}" sibTransId="{08610C27-CBFD-4AE6-B4AD-3C1E98C3BACA}"/>
    <dgm:cxn modelId="{A1B9CEF0-812E-4E64-9683-A20E2D54EADA}" type="presOf" srcId="{176414DB-737A-4137-9758-3C75D473AAA5}" destId="{B490F346-16EA-4A2A-B9B1-FF771DF50C31}"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650A5E8D-5215-4DE6-8BB6-68A96FD2B611}" srcId="{1E0712A2-7EA3-4AD7-ACE3-D63C6F1DA616}" destId="{74291C0F-4FC1-4B84-97BE-18EFBBD6CAEE}" srcOrd="0" destOrd="0" parTransId="{25341D47-42FD-4CDF-8F47-77EE84A6F080}" sibTransId="{F3A9ED86-AEFB-414C-891E-CFDCDB83DD0F}"/>
    <dgm:cxn modelId="{4084EC63-6E35-4EE9-8B8D-A25533DA2791}" type="presOf" srcId="{CDD2DA0B-7181-4002-870B-C549EF95E7AB}" destId="{DCA93226-2829-47A1-979D-9520F415F71F}"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A6C5569C-EC80-4281-8EC1-3D9106BA3831}" type="presOf" srcId="{74291C0F-4FC1-4B84-97BE-18EFBBD6CAEE}" destId="{D5BFFFDA-9B79-440E-80BD-DD5AEA07FC2C}" srcOrd="0" destOrd="0" presId="urn:microsoft.com/office/officeart/2005/8/layout/hList1"/>
    <dgm:cxn modelId="{E0D16729-0DD5-4702-B390-1315DF6A482D}" type="presOf" srcId="{8F38C00C-00C3-4B11-8F7E-F8EFCF615623}" destId="{A6047E0F-13B4-4819-A0CC-FF1EDB8F5B72}" srcOrd="0" destOrd="0" presId="urn:microsoft.com/office/officeart/2005/8/layout/hList1"/>
    <dgm:cxn modelId="{8275CE4A-8DDA-4C00-8293-228FA12E77CB}" type="presParOf" srcId="{89C7B2E7-7B3B-480C-8FBF-1074F96463C6}" destId="{2156C51A-0E94-440C-984E-9B8C215494AB}" srcOrd="0" destOrd="0" presId="urn:microsoft.com/office/officeart/2005/8/layout/hList1"/>
    <dgm:cxn modelId="{ACF377AE-C28F-4D9B-92C3-4435AF691269}" type="presParOf" srcId="{2156C51A-0E94-440C-984E-9B8C215494AB}" destId="{739CF035-599C-45C8-8986-60F7E368AC33}" srcOrd="0" destOrd="0" presId="urn:microsoft.com/office/officeart/2005/8/layout/hList1"/>
    <dgm:cxn modelId="{FF9A72F8-2DF6-407F-9F63-44580F7A27F8}" type="presParOf" srcId="{2156C51A-0E94-440C-984E-9B8C215494AB}" destId="{D5BFFFDA-9B79-440E-80BD-DD5AEA07FC2C}" srcOrd="1" destOrd="0" presId="urn:microsoft.com/office/officeart/2005/8/layout/hList1"/>
    <dgm:cxn modelId="{2C35FA05-E773-4BEC-A3BA-8D05B3ACF9C6}" type="presParOf" srcId="{89C7B2E7-7B3B-480C-8FBF-1074F96463C6}" destId="{F9A184FC-AB49-4B2C-A806-A2DB8C34D759}" srcOrd="1" destOrd="0" presId="urn:microsoft.com/office/officeart/2005/8/layout/hList1"/>
    <dgm:cxn modelId="{05CC3E0C-8D7A-4AFE-980A-2A8D4494AE15}" type="presParOf" srcId="{89C7B2E7-7B3B-480C-8FBF-1074F96463C6}" destId="{B7284B34-54ED-4D79-97DA-611D65044B01}" srcOrd="2" destOrd="0" presId="urn:microsoft.com/office/officeart/2005/8/layout/hList1"/>
    <dgm:cxn modelId="{CB970C63-A999-479A-A68C-9D1E4EC9FF3D}" type="presParOf" srcId="{B7284B34-54ED-4D79-97DA-611D65044B01}" destId="{95BD6C65-6973-46B3-9860-D657AAA3E7A0}" srcOrd="0" destOrd="0" presId="urn:microsoft.com/office/officeart/2005/8/layout/hList1"/>
    <dgm:cxn modelId="{8839E7C3-B08F-4103-8560-27B070517A28}" type="presParOf" srcId="{B7284B34-54ED-4D79-97DA-611D65044B01}" destId="{A6047E0F-13B4-4819-A0CC-FF1EDB8F5B72}" srcOrd="1" destOrd="0" presId="urn:microsoft.com/office/officeart/2005/8/layout/hList1"/>
    <dgm:cxn modelId="{EACA0B8E-5F49-4722-9E8A-D5C705AB6001}" type="presParOf" srcId="{89C7B2E7-7B3B-480C-8FBF-1074F96463C6}" destId="{C371B82F-1FB8-4B46-938E-1AF8EB55C051}" srcOrd="3" destOrd="0" presId="urn:microsoft.com/office/officeart/2005/8/layout/hList1"/>
    <dgm:cxn modelId="{EF26A54A-0E62-4B5E-8C67-112BAD1B5011}" type="presParOf" srcId="{89C7B2E7-7B3B-480C-8FBF-1074F96463C6}" destId="{DDB2B8A0-C243-4E89-B49C-8AAB9A3E246C}" srcOrd="4" destOrd="0" presId="urn:microsoft.com/office/officeart/2005/8/layout/hList1"/>
    <dgm:cxn modelId="{D4784457-420A-41A0-BDBF-5FD24002AC8F}" type="presParOf" srcId="{DDB2B8A0-C243-4E89-B49C-8AAB9A3E246C}" destId="{DCA93226-2829-47A1-979D-9520F415F71F}" srcOrd="0" destOrd="0" presId="urn:microsoft.com/office/officeart/2005/8/layout/hList1"/>
    <dgm:cxn modelId="{A1921DDE-34E2-4F08-BB64-E10EDC1AEAE2}"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04D7B8-44E9-46B3-B643-4755C3D3A7F8}"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F4C8E378-06C5-4ACD-8D76-BC56CB89295C}">
      <dgm:prSet phldrT="[文本]" custT="1"/>
      <dgm:spPr/>
      <dgm:t>
        <a:bodyPr/>
        <a:lstStyle/>
        <a:p>
          <a:r>
            <a:rPr lang="zh-CN" altLang="zh-CN" sz="2000" dirty="0" smtClean="0"/>
            <a:t>（</a:t>
          </a:r>
          <a:r>
            <a:rPr lang="en-US" altLang="zh-CN" sz="2000" dirty="0" smtClean="0"/>
            <a:t>1</a:t>
          </a:r>
          <a:r>
            <a:rPr lang="zh-CN" altLang="zh-CN" sz="20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dirty="0"/>
        </a:p>
      </dgm:t>
    </dgm:pt>
    <dgm:pt modelId="{2116EC08-C2C1-431A-855E-0C74CBC96861}" cxnId="{75046CC8-6FA8-41DF-959D-17866DA7E06C}" type="parTrans">
      <dgm:prSet/>
      <dgm:spPr/>
      <dgm:t>
        <a:bodyPr/>
        <a:lstStyle/>
        <a:p>
          <a:endParaRPr lang="zh-CN" altLang="en-US"/>
        </a:p>
      </dgm:t>
    </dgm:pt>
    <dgm:pt modelId="{73A420B9-04B5-4616-B8F7-9BC2CA5730C8}" cxnId="{75046CC8-6FA8-41DF-959D-17866DA7E06C}" type="sibTrans">
      <dgm:prSet/>
      <dgm:spPr/>
      <dgm:t>
        <a:bodyPr/>
        <a:lstStyle/>
        <a:p>
          <a:endParaRPr lang="zh-CN" altLang="en-US"/>
        </a:p>
      </dgm:t>
    </dgm:pt>
    <dgm:pt modelId="{115169C9-BF39-464C-9C0E-2AD787C99561}">
      <dgm:prSet custT="1"/>
      <dgm:spPr/>
      <dgm:t>
        <a:bodyPr/>
        <a:lstStyle/>
        <a:p>
          <a:r>
            <a:rPr lang="zh-CN" altLang="zh-CN" sz="2000" dirty="0" smtClean="0"/>
            <a:t>（</a:t>
          </a:r>
          <a:r>
            <a:rPr lang="en-US" altLang="zh-CN" sz="2000" dirty="0" smtClean="0"/>
            <a:t>2</a:t>
          </a:r>
          <a:r>
            <a:rPr lang="zh-CN" altLang="zh-CN" sz="2000" dirty="0" smtClean="0"/>
            <a:t>） 开发人员通过建立原型系统已经学到了许多东西，因此，在设计和编码阶段发生错误的可能性也比较小，这自然减少了在后续阶段需要改正前面阶段所犯错误的可能性。</a:t>
          </a:r>
          <a:endParaRPr lang="zh-CN" altLang="zh-CN" sz="2000" dirty="0"/>
        </a:p>
      </dgm:t>
    </dgm:pt>
    <dgm:pt modelId="{E44F9DC1-F34B-423D-AAAB-0A47EB62482D}" cxnId="{397B625A-7C11-4791-B2C0-99E55409E29E}" type="parTrans">
      <dgm:prSet/>
      <dgm:spPr/>
      <dgm:t>
        <a:bodyPr/>
        <a:lstStyle/>
        <a:p>
          <a:endParaRPr lang="zh-CN" altLang="en-US"/>
        </a:p>
      </dgm:t>
    </dgm:pt>
    <dgm:pt modelId="{0F35C20A-EB2A-4EAF-BDF1-A8CBA945E5C0}" cxnId="{397B625A-7C11-4791-B2C0-99E55409E29E}" type="sibTrans">
      <dgm:prSet/>
      <dgm:spPr/>
      <dgm:t>
        <a:bodyPr/>
        <a:lstStyle/>
        <a:p>
          <a:endParaRPr lang="zh-CN" altLang="en-US"/>
        </a:p>
      </dgm:t>
    </dgm:pt>
    <dgm:pt modelId="{F892CB31-9CF6-4637-877D-0C3F3DF7BD3F}" type="pres">
      <dgm:prSet presAssocID="{7A04D7B8-44E9-46B3-B643-4755C3D3A7F8}" presName="linear" presStyleCnt="0">
        <dgm:presLayoutVars>
          <dgm:dir/>
          <dgm:animLvl val="lvl"/>
          <dgm:resizeHandles val="exact"/>
        </dgm:presLayoutVars>
      </dgm:prSet>
      <dgm:spPr/>
      <dgm:t>
        <a:bodyPr/>
        <a:lstStyle/>
        <a:p>
          <a:endParaRPr lang="zh-CN" altLang="en-US"/>
        </a:p>
      </dgm:t>
    </dgm:pt>
    <dgm:pt modelId="{B829386B-ADFD-41E5-964C-11E8ED9ADB3B}" type="pres">
      <dgm:prSet presAssocID="{F4C8E378-06C5-4ACD-8D76-BC56CB89295C}" presName="parentLin" presStyleCnt="0"/>
      <dgm:spPr/>
      <dgm:t>
        <a:bodyPr/>
        <a:lstStyle/>
        <a:p>
          <a:endParaRPr lang="zh-CN" altLang="en-US"/>
        </a:p>
      </dgm:t>
    </dgm:pt>
    <dgm:pt modelId="{1CA132D4-B49E-49D3-8402-EBB5B1F1E340}" type="pres">
      <dgm:prSet presAssocID="{F4C8E378-06C5-4ACD-8D76-BC56CB89295C}" presName="parentLeftMargin" presStyleLbl="node1" presStyleIdx="0" presStyleCnt="2"/>
      <dgm:spPr/>
      <dgm:t>
        <a:bodyPr/>
        <a:lstStyle/>
        <a:p>
          <a:endParaRPr lang="zh-CN" altLang="en-US"/>
        </a:p>
      </dgm:t>
    </dgm:pt>
    <dgm:pt modelId="{E8E37AEA-BE93-4FE4-980B-17AE740E9E56}" type="pres">
      <dgm:prSet presAssocID="{F4C8E378-06C5-4ACD-8D76-BC56CB89295C}" presName="parentText" presStyleLbl="node1" presStyleIdx="0" presStyleCnt="2" custScaleX="150037" custScaleY="158726">
        <dgm:presLayoutVars>
          <dgm:chMax val="0"/>
          <dgm:bulletEnabled val="1"/>
        </dgm:presLayoutVars>
      </dgm:prSet>
      <dgm:spPr/>
      <dgm:t>
        <a:bodyPr/>
        <a:lstStyle/>
        <a:p>
          <a:endParaRPr lang="zh-CN" altLang="en-US"/>
        </a:p>
      </dgm:t>
    </dgm:pt>
    <dgm:pt modelId="{720BA996-8CF3-4990-AA01-F31104E2B968}" type="pres">
      <dgm:prSet presAssocID="{F4C8E378-06C5-4ACD-8D76-BC56CB89295C}" presName="negativeSpace" presStyleCnt="0"/>
      <dgm:spPr/>
      <dgm:t>
        <a:bodyPr/>
        <a:lstStyle/>
        <a:p>
          <a:endParaRPr lang="zh-CN" altLang="en-US"/>
        </a:p>
      </dgm:t>
    </dgm:pt>
    <dgm:pt modelId="{7C14A137-CF0D-428A-A5BA-BBEE7EFC0717}" type="pres">
      <dgm:prSet presAssocID="{F4C8E378-06C5-4ACD-8D76-BC56CB89295C}" presName="childText" presStyleLbl="conFgAcc1" presStyleIdx="0" presStyleCnt="2">
        <dgm:presLayoutVars>
          <dgm:bulletEnabled val="1"/>
        </dgm:presLayoutVars>
      </dgm:prSet>
      <dgm:spPr/>
      <dgm:t>
        <a:bodyPr/>
        <a:lstStyle/>
        <a:p>
          <a:endParaRPr lang="zh-CN" altLang="en-US"/>
        </a:p>
      </dgm:t>
    </dgm:pt>
    <dgm:pt modelId="{8B2FC122-6CB5-4B13-968B-B53D9B111E4E}" type="pres">
      <dgm:prSet presAssocID="{73A420B9-04B5-4616-B8F7-9BC2CA5730C8}" presName="spaceBetweenRectangles" presStyleCnt="0"/>
      <dgm:spPr/>
      <dgm:t>
        <a:bodyPr/>
        <a:lstStyle/>
        <a:p>
          <a:endParaRPr lang="zh-CN" altLang="en-US"/>
        </a:p>
      </dgm:t>
    </dgm:pt>
    <dgm:pt modelId="{91B7E606-EFAC-49BB-98A1-2B1E96037900}" type="pres">
      <dgm:prSet presAssocID="{115169C9-BF39-464C-9C0E-2AD787C99561}" presName="parentLin" presStyleCnt="0"/>
      <dgm:spPr/>
      <dgm:t>
        <a:bodyPr/>
        <a:lstStyle/>
        <a:p>
          <a:endParaRPr lang="zh-CN" altLang="en-US"/>
        </a:p>
      </dgm:t>
    </dgm:pt>
    <dgm:pt modelId="{05CDC04F-7E9F-4388-9622-84E39B23944A}" type="pres">
      <dgm:prSet presAssocID="{115169C9-BF39-464C-9C0E-2AD787C99561}" presName="parentLeftMargin" presStyleLbl="node1" presStyleIdx="0" presStyleCnt="2"/>
      <dgm:spPr/>
      <dgm:t>
        <a:bodyPr/>
        <a:lstStyle/>
        <a:p>
          <a:endParaRPr lang="zh-CN" altLang="en-US"/>
        </a:p>
      </dgm:t>
    </dgm:pt>
    <dgm:pt modelId="{FA480EF7-2EF1-420F-A10F-30710EC1F1E1}" type="pres">
      <dgm:prSet presAssocID="{115169C9-BF39-464C-9C0E-2AD787C99561}" presName="parentText" presStyleLbl="node1" presStyleIdx="1" presStyleCnt="2" custScaleX="142857" custScaleY="143956">
        <dgm:presLayoutVars>
          <dgm:chMax val="0"/>
          <dgm:bulletEnabled val="1"/>
        </dgm:presLayoutVars>
      </dgm:prSet>
      <dgm:spPr/>
      <dgm:t>
        <a:bodyPr/>
        <a:lstStyle/>
        <a:p>
          <a:endParaRPr lang="zh-CN" altLang="en-US"/>
        </a:p>
      </dgm:t>
    </dgm:pt>
    <dgm:pt modelId="{BCA5873D-D7B7-4DB3-A82A-9FA45775D294}" type="pres">
      <dgm:prSet presAssocID="{115169C9-BF39-464C-9C0E-2AD787C99561}" presName="negativeSpace" presStyleCnt="0"/>
      <dgm:spPr/>
      <dgm:t>
        <a:bodyPr/>
        <a:lstStyle/>
        <a:p>
          <a:endParaRPr lang="zh-CN" altLang="en-US"/>
        </a:p>
      </dgm:t>
    </dgm:pt>
    <dgm:pt modelId="{FCC78BAC-604F-4CA5-BBC2-4E835F45501F}" type="pres">
      <dgm:prSet presAssocID="{115169C9-BF39-464C-9C0E-2AD787C99561}" presName="childText" presStyleLbl="conFgAcc1" presStyleIdx="1" presStyleCnt="2">
        <dgm:presLayoutVars>
          <dgm:bulletEnabled val="1"/>
        </dgm:presLayoutVars>
      </dgm:prSet>
      <dgm:spPr/>
      <dgm:t>
        <a:bodyPr/>
        <a:lstStyle/>
        <a:p>
          <a:endParaRPr lang="zh-CN" altLang="en-US"/>
        </a:p>
      </dgm:t>
    </dgm:pt>
  </dgm:ptLst>
  <dgm:cxnLst>
    <dgm:cxn modelId="{98EA80D9-0612-4F4B-98C3-0084D7914AB8}" type="presOf" srcId="{115169C9-BF39-464C-9C0E-2AD787C99561}" destId="{05CDC04F-7E9F-4388-9622-84E39B23944A}" srcOrd="0" destOrd="0" presId="urn:microsoft.com/office/officeart/2005/8/layout/list1"/>
    <dgm:cxn modelId="{5EF36E3A-2F45-471D-BAFB-37F460091E8B}" type="presOf" srcId="{F4C8E378-06C5-4ACD-8D76-BC56CB89295C}" destId="{1CA132D4-B49E-49D3-8402-EBB5B1F1E340}" srcOrd="0" destOrd="0" presId="urn:microsoft.com/office/officeart/2005/8/layout/list1"/>
    <dgm:cxn modelId="{7475C344-06AA-4486-B64E-3EC4AB5D1E88}" type="presOf" srcId="{7A04D7B8-44E9-46B3-B643-4755C3D3A7F8}" destId="{F892CB31-9CF6-4637-877D-0C3F3DF7BD3F}" srcOrd="0" destOrd="0" presId="urn:microsoft.com/office/officeart/2005/8/layout/list1"/>
    <dgm:cxn modelId="{62B25D0F-BAA1-479E-9904-FA7EE7697E34}" type="presOf" srcId="{F4C8E378-06C5-4ACD-8D76-BC56CB89295C}" destId="{E8E37AEA-BE93-4FE4-980B-17AE740E9E56}" srcOrd="1" destOrd="0" presId="urn:microsoft.com/office/officeart/2005/8/layout/list1"/>
    <dgm:cxn modelId="{75046CC8-6FA8-41DF-959D-17866DA7E06C}" srcId="{7A04D7B8-44E9-46B3-B643-4755C3D3A7F8}" destId="{F4C8E378-06C5-4ACD-8D76-BC56CB89295C}" srcOrd="0" destOrd="0" parTransId="{2116EC08-C2C1-431A-855E-0C74CBC96861}" sibTransId="{73A420B9-04B5-4616-B8F7-9BC2CA5730C8}"/>
    <dgm:cxn modelId="{397B625A-7C11-4791-B2C0-99E55409E29E}" srcId="{7A04D7B8-44E9-46B3-B643-4755C3D3A7F8}" destId="{115169C9-BF39-464C-9C0E-2AD787C99561}" srcOrd="1" destOrd="0" parTransId="{E44F9DC1-F34B-423D-AAAB-0A47EB62482D}" sibTransId="{0F35C20A-EB2A-4EAF-BDF1-A8CBA945E5C0}"/>
    <dgm:cxn modelId="{61ADB260-FB1E-49BA-BB8B-5D483CEEEF3D}" type="presOf" srcId="{115169C9-BF39-464C-9C0E-2AD787C99561}" destId="{FA480EF7-2EF1-420F-A10F-30710EC1F1E1}" srcOrd="1" destOrd="0" presId="urn:microsoft.com/office/officeart/2005/8/layout/list1"/>
    <dgm:cxn modelId="{D5516DEA-9F03-4F3B-BEA3-82B0D2827AE7}" type="presParOf" srcId="{F892CB31-9CF6-4637-877D-0C3F3DF7BD3F}" destId="{B829386B-ADFD-41E5-964C-11E8ED9ADB3B}" srcOrd="0" destOrd="0" presId="urn:microsoft.com/office/officeart/2005/8/layout/list1"/>
    <dgm:cxn modelId="{D7BFACC0-256D-405D-BDAF-BC19EE95F669}" type="presParOf" srcId="{B829386B-ADFD-41E5-964C-11E8ED9ADB3B}" destId="{1CA132D4-B49E-49D3-8402-EBB5B1F1E340}" srcOrd="0" destOrd="0" presId="urn:microsoft.com/office/officeart/2005/8/layout/list1"/>
    <dgm:cxn modelId="{A607BC45-F5DD-45F0-AE9B-7EDFF86BAEA5}" type="presParOf" srcId="{B829386B-ADFD-41E5-964C-11E8ED9ADB3B}" destId="{E8E37AEA-BE93-4FE4-980B-17AE740E9E56}" srcOrd="1" destOrd="0" presId="urn:microsoft.com/office/officeart/2005/8/layout/list1"/>
    <dgm:cxn modelId="{09A69B19-3831-47A3-B4BE-9145CDCCD60A}" type="presParOf" srcId="{F892CB31-9CF6-4637-877D-0C3F3DF7BD3F}" destId="{720BA996-8CF3-4990-AA01-F31104E2B968}" srcOrd="1" destOrd="0" presId="urn:microsoft.com/office/officeart/2005/8/layout/list1"/>
    <dgm:cxn modelId="{2CC3DF0C-E4BC-4514-B8A4-29BD9FC37B61}" type="presParOf" srcId="{F892CB31-9CF6-4637-877D-0C3F3DF7BD3F}" destId="{7C14A137-CF0D-428A-A5BA-BBEE7EFC0717}" srcOrd="2" destOrd="0" presId="urn:microsoft.com/office/officeart/2005/8/layout/list1"/>
    <dgm:cxn modelId="{CB853ADE-813C-42E6-8B05-A9724C060BE6}" type="presParOf" srcId="{F892CB31-9CF6-4637-877D-0C3F3DF7BD3F}" destId="{8B2FC122-6CB5-4B13-968B-B53D9B111E4E}" srcOrd="3" destOrd="0" presId="urn:microsoft.com/office/officeart/2005/8/layout/list1"/>
    <dgm:cxn modelId="{68A2323A-C54A-418D-9726-2703632DEF6D}" type="presParOf" srcId="{F892CB31-9CF6-4637-877D-0C3F3DF7BD3F}" destId="{91B7E606-EFAC-49BB-98A1-2B1E96037900}" srcOrd="4" destOrd="0" presId="urn:microsoft.com/office/officeart/2005/8/layout/list1"/>
    <dgm:cxn modelId="{8A566510-9A9B-4597-827C-0BAA8313C8D9}" type="presParOf" srcId="{91B7E606-EFAC-49BB-98A1-2B1E96037900}" destId="{05CDC04F-7E9F-4388-9622-84E39B23944A}" srcOrd="0" destOrd="0" presId="urn:microsoft.com/office/officeart/2005/8/layout/list1"/>
    <dgm:cxn modelId="{641CCD35-59DE-44A1-99CF-F81B3ADFC0A2}" type="presParOf" srcId="{91B7E606-EFAC-49BB-98A1-2B1E96037900}" destId="{FA480EF7-2EF1-420F-A10F-30710EC1F1E1}" srcOrd="1" destOrd="0" presId="urn:microsoft.com/office/officeart/2005/8/layout/list1"/>
    <dgm:cxn modelId="{48791C93-CA20-43F0-A733-A48C3B9356D1}" type="presParOf" srcId="{F892CB31-9CF6-4637-877D-0C3F3DF7BD3F}" destId="{BCA5873D-D7B7-4DB3-A82A-9FA45775D294}" srcOrd="5" destOrd="0" presId="urn:microsoft.com/office/officeart/2005/8/layout/list1"/>
    <dgm:cxn modelId="{2D6CE8A3-A298-4A7C-841C-99C7D87E1FFD}" type="presParOf" srcId="{F892CB31-9CF6-4637-877D-0C3F3DF7BD3F}" destId="{FCC78BAC-604F-4CA5-BBC2-4E835F45501F}"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en-US" sz="2000" dirty="0" smtClean="0"/>
            <a:t>能在较短时间内向用户提交可完成部分工作的产品。</a:t>
          </a:r>
          <a:endParaRPr lang="zh-CN" altLang="en-US" sz="2000" dirty="0"/>
        </a:p>
      </dgm:t>
    </dgm:pt>
    <dgm:pt modelId="{4D3DDAA3-ABCB-443C-8033-15F7F4A7E8F0}" cxnId="{A46004AA-4D68-4EEA-9BCC-A35C6A05CC97}" type="parTrans">
      <dgm:prSet/>
      <dgm:spPr/>
      <dgm:t>
        <a:bodyPr/>
        <a:lstStyle/>
        <a:p>
          <a:endParaRPr lang="zh-CN" altLang="en-US"/>
        </a:p>
      </dgm:t>
    </dgm:pt>
    <dgm:pt modelId="{99EB9131-4345-4779-9FB3-90A86BF6D245}" cxnId="{A46004AA-4D68-4EEA-9BCC-A35C6A05CC97}" type="sibTrans">
      <dgm:prSet/>
      <dgm:spPr/>
      <dgm:t>
        <a:bodyPr/>
        <a:lstStyle/>
        <a:p>
          <a:endParaRPr lang="zh-CN" altLang="en-US"/>
        </a:p>
      </dgm:t>
    </dgm:pt>
    <dgm:pt modelId="{68B00CDE-7CED-448A-A81B-CDD7E3E83C5C}">
      <dgm:prSet custT="1"/>
      <dgm:spPr/>
      <dgm:t>
        <a:bodyPr/>
        <a:lstStyle/>
        <a:p>
          <a:r>
            <a:rPr lang="zh-CN" altLang="zh-CN" sz="2000" dirty="0" smtClean="0"/>
            <a:t>逐步增加产品功能可以使用户有较充裕的时间学习和适应新产品，从而减少一个全新的软件可能给客户组织带来的冲击</a:t>
          </a:r>
          <a:r>
            <a:rPr lang="zh-CN" altLang="en-US" sz="2000" dirty="0" smtClean="0"/>
            <a:t>。</a:t>
          </a:r>
          <a:endParaRPr lang="en-US" altLang="zh-CN" sz="2000" dirty="0"/>
        </a:p>
      </dgm:t>
    </dgm:pt>
    <dgm:pt modelId="{19AF7D3F-7816-4697-ADB9-267492D0833E}" cxnId="{CC3174B5-45B7-45FF-AF00-297015ECFBDD}" type="parTrans">
      <dgm:prSet/>
      <dgm:spPr/>
      <dgm:t>
        <a:bodyPr/>
        <a:lstStyle/>
        <a:p>
          <a:endParaRPr lang="zh-CN" altLang="en-US"/>
        </a:p>
      </dgm:t>
    </dgm:pt>
    <dgm:pt modelId="{17CD2F2E-DD20-4798-B5BE-EAA80D205A6E}" cxnId="{CC3174B5-45B7-45FF-AF00-297015ECFBDD}" type="sibTrans">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custScaleX="118063">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8DB79E91-AFC0-4326-A52F-225106D4E9E7}" type="pres">
      <dgm:prSet presAssocID="{68B00CDE-7CED-448A-A81B-CDD7E3E83C5C}" presName="parentLin" presStyleCnt="0"/>
      <dgm:spPr/>
      <dgm:t>
        <a:bodyPr/>
        <a:lstStyle/>
        <a:p>
          <a:endParaRPr lang="zh-CN" altLang="en-US"/>
        </a:p>
      </dgm:t>
    </dgm:pt>
    <dgm:pt modelId="{59D5E9B3-BE71-4DAE-83F6-945544CAF2AE}" type="pres">
      <dgm:prSet presAssocID="{68B00CDE-7CED-448A-A81B-CDD7E3E83C5C}" presName="parentLeftMargin" presStyleLbl="node1" presStyleIdx="0" presStyleCnt="2"/>
      <dgm:spPr/>
      <dgm:t>
        <a:bodyPr/>
        <a:lstStyle/>
        <a:p>
          <a:endParaRPr lang="zh-CN" altLang="en-US"/>
        </a:p>
      </dgm:t>
    </dgm:pt>
    <dgm:pt modelId="{1BA70D21-06E3-49A9-8272-01CD1BFF2CFB}" type="pres">
      <dgm:prSet presAssocID="{68B00CDE-7CED-448A-A81B-CDD7E3E83C5C}" presName="parentText" presStyleLbl="node1" presStyleIdx="1" presStyleCnt="2" custScaleX="119163">
        <dgm:presLayoutVars>
          <dgm:chMax val="0"/>
          <dgm:bulletEnabled val="1"/>
        </dgm:presLayoutVars>
      </dgm:prSet>
      <dgm:spPr/>
      <dgm:t>
        <a:bodyPr/>
        <a:lstStyle/>
        <a:p>
          <a:endParaRPr lang="zh-CN" altLang="en-US"/>
        </a:p>
      </dgm:t>
    </dgm:pt>
    <dgm:pt modelId="{4BB7D21C-7F77-4FB2-9682-ABB5ADA752CC}" type="pres">
      <dgm:prSet presAssocID="{68B00CDE-7CED-448A-A81B-CDD7E3E83C5C}" presName="negativeSpace" presStyleCnt="0"/>
      <dgm:spPr/>
      <dgm:t>
        <a:bodyPr/>
        <a:lstStyle/>
        <a:p>
          <a:endParaRPr lang="zh-CN" altLang="en-US"/>
        </a:p>
      </dgm:t>
    </dgm:pt>
    <dgm:pt modelId="{09C45AC6-3F1C-41AE-8D39-A14E289EF2D4}" type="pres">
      <dgm:prSet presAssocID="{68B00CDE-7CED-448A-A81B-CDD7E3E83C5C}" presName="childText" presStyleLbl="conFgAcc1" presStyleIdx="1" presStyleCnt="2">
        <dgm:presLayoutVars>
          <dgm:bulletEnabled val="1"/>
        </dgm:presLayoutVars>
      </dgm:prSet>
      <dgm:spPr/>
      <dgm:t>
        <a:bodyPr/>
        <a:lstStyle/>
        <a:p>
          <a:endParaRPr lang="zh-CN" altLang="en-US"/>
        </a:p>
      </dgm:t>
    </dgm:pt>
  </dgm:ptLst>
  <dgm:cxnLst>
    <dgm:cxn modelId="{A46004AA-4D68-4EEA-9BCC-A35C6A05CC97}" srcId="{744E943C-C1EB-45B7-8FBD-6FC476449EF5}" destId="{4AED5120-B15E-4078-918C-6B6DEA0BA3E0}" srcOrd="0" destOrd="0" parTransId="{4D3DDAA3-ABCB-443C-8033-15F7F4A7E8F0}" sibTransId="{99EB9131-4345-4779-9FB3-90A86BF6D245}"/>
    <dgm:cxn modelId="{E8380227-FD27-484C-AC7E-7E179299859C}" type="presOf" srcId="{4AED5120-B15E-4078-918C-6B6DEA0BA3E0}" destId="{9B0AE3B8-2B91-4E79-842D-EF294FD19F68}" srcOrd="0" destOrd="0" presId="urn:microsoft.com/office/officeart/2005/8/layout/list1"/>
    <dgm:cxn modelId="{8FABE6E2-922C-47C8-B470-295D46BA7DB9}" type="presOf" srcId="{68B00CDE-7CED-448A-A81B-CDD7E3E83C5C}" destId="{1BA70D21-06E3-49A9-8272-01CD1BFF2CFB}" srcOrd="1" destOrd="0" presId="urn:microsoft.com/office/officeart/2005/8/layout/list1"/>
    <dgm:cxn modelId="{6CBFFAF1-50F5-4D5A-8389-2A5C4A5D20B0}" type="presOf" srcId="{68B00CDE-7CED-448A-A81B-CDD7E3E83C5C}" destId="{59D5E9B3-BE71-4DAE-83F6-945544CAF2AE}" srcOrd="0" destOrd="0" presId="urn:microsoft.com/office/officeart/2005/8/layout/list1"/>
    <dgm:cxn modelId="{CC3174B5-45B7-45FF-AF00-297015ECFBDD}" srcId="{744E943C-C1EB-45B7-8FBD-6FC476449EF5}" destId="{68B00CDE-7CED-448A-A81B-CDD7E3E83C5C}" srcOrd="1" destOrd="0" parTransId="{19AF7D3F-7816-4697-ADB9-267492D0833E}" sibTransId="{17CD2F2E-DD20-4798-B5BE-EAA80D205A6E}"/>
    <dgm:cxn modelId="{FBADCA5D-FD30-42B3-9909-BCCDFB283989}" type="presOf" srcId="{744E943C-C1EB-45B7-8FBD-6FC476449EF5}" destId="{1B07CCB7-D839-4BEF-A197-585A0471312A}" srcOrd="0" destOrd="0" presId="urn:microsoft.com/office/officeart/2005/8/layout/list1"/>
    <dgm:cxn modelId="{86CBA861-0765-4F9D-9C51-E3ED683CF96E}" type="presOf" srcId="{4AED5120-B15E-4078-918C-6B6DEA0BA3E0}" destId="{536F0A78-73A7-491B-B9C4-A3FF2697F0BD}" srcOrd="1" destOrd="0" presId="urn:microsoft.com/office/officeart/2005/8/layout/list1"/>
    <dgm:cxn modelId="{D958B4AE-08A5-4DAF-940B-712F06208196}" type="presParOf" srcId="{1B07CCB7-D839-4BEF-A197-585A0471312A}" destId="{89952B39-552D-44BB-9BBB-1D9382B747F8}" srcOrd="0" destOrd="0" presId="urn:microsoft.com/office/officeart/2005/8/layout/list1"/>
    <dgm:cxn modelId="{13E1A23B-FBBF-4B72-959A-7BFF419F5D8D}" type="presParOf" srcId="{89952B39-552D-44BB-9BBB-1D9382B747F8}" destId="{9B0AE3B8-2B91-4E79-842D-EF294FD19F68}" srcOrd="0" destOrd="0" presId="urn:microsoft.com/office/officeart/2005/8/layout/list1"/>
    <dgm:cxn modelId="{31E411DB-FF8D-4494-92CB-F64F49B2722F}" type="presParOf" srcId="{89952B39-552D-44BB-9BBB-1D9382B747F8}" destId="{536F0A78-73A7-491B-B9C4-A3FF2697F0BD}" srcOrd="1" destOrd="0" presId="urn:microsoft.com/office/officeart/2005/8/layout/list1"/>
    <dgm:cxn modelId="{762450B5-1936-4C76-A0F9-342D17BFB789}" type="presParOf" srcId="{1B07CCB7-D839-4BEF-A197-585A0471312A}" destId="{AD814415-2060-48EA-9D7A-32A71A7D7BE4}" srcOrd="1" destOrd="0" presId="urn:microsoft.com/office/officeart/2005/8/layout/list1"/>
    <dgm:cxn modelId="{FC1E4224-E409-4D19-BCC2-8D0BE7F7F58C}" type="presParOf" srcId="{1B07CCB7-D839-4BEF-A197-585A0471312A}" destId="{301D05BB-1851-488F-BB86-730BDBA642AC}" srcOrd="2" destOrd="0" presId="urn:microsoft.com/office/officeart/2005/8/layout/list1"/>
    <dgm:cxn modelId="{007B194E-7454-4ECE-B79D-ADD2EEE92881}" type="presParOf" srcId="{1B07CCB7-D839-4BEF-A197-585A0471312A}" destId="{744ACE2D-3911-4350-B45F-9EDF4EFC7DF1}" srcOrd="3" destOrd="0" presId="urn:microsoft.com/office/officeart/2005/8/layout/list1"/>
    <dgm:cxn modelId="{048AFC14-9F8F-4510-BFB6-F958A896316A}" type="presParOf" srcId="{1B07CCB7-D839-4BEF-A197-585A0471312A}" destId="{8DB79E91-AFC0-4326-A52F-225106D4E9E7}" srcOrd="4" destOrd="0" presId="urn:microsoft.com/office/officeart/2005/8/layout/list1"/>
    <dgm:cxn modelId="{188239F4-06B5-44C9-80C7-54F881BCDDF7}" type="presParOf" srcId="{8DB79E91-AFC0-4326-A52F-225106D4E9E7}" destId="{59D5E9B3-BE71-4DAE-83F6-945544CAF2AE}" srcOrd="0" destOrd="0" presId="urn:microsoft.com/office/officeart/2005/8/layout/list1"/>
    <dgm:cxn modelId="{D8867AD4-726C-42AE-B73A-06FAB989F3C5}" type="presParOf" srcId="{8DB79E91-AFC0-4326-A52F-225106D4E9E7}" destId="{1BA70D21-06E3-49A9-8272-01CD1BFF2CFB}" srcOrd="1" destOrd="0" presId="urn:microsoft.com/office/officeart/2005/8/layout/list1"/>
    <dgm:cxn modelId="{0781B86D-B324-43C2-87F2-19732FA0B683}" type="presParOf" srcId="{1B07CCB7-D839-4BEF-A197-585A0471312A}" destId="{4BB7D21C-7F77-4FB2-9682-ABB5ADA752CC}" srcOrd="5" destOrd="0" presId="urn:microsoft.com/office/officeart/2005/8/layout/list1"/>
    <dgm:cxn modelId="{80766467-AF83-46A9-96A2-97063EEC40C3}" type="presParOf" srcId="{1B07CCB7-D839-4BEF-A197-585A0471312A}" destId="{09C45AC6-3F1C-41AE-8D39-A14E289EF2D4}"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zh-CN" sz="2000" dirty="0" smtClean="0"/>
            <a:t>在把每个新的增量构件集成到现有软件体系结构中时，必须不破坏原来已经开发出的产品。</a:t>
          </a:r>
          <a:endParaRPr lang="zh-CN" altLang="en-US" sz="2000" dirty="0"/>
        </a:p>
      </dgm:t>
    </dgm:pt>
    <dgm:pt modelId="{4D3DDAA3-ABCB-443C-8033-15F7F4A7E8F0}" cxnId="{A46004AA-4D68-4EEA-9BCC-A35C6A05CC97}" type="parTrans">
      <dgm:prSet/>
      <dgm:spPr/>
      <dgm:t>
        <a:bodyPr/>
        <a:lstStyle/>
        <a:p>
          <a:endParaRPr lang="zh-CN" altLang="en-US"/>
        </a:p>
      </dgm:t>
    </dgm:pt>
    <dgm:pt modelId="{99EB9131-4345-4779-9FB3-90A86BF6D245}" cxnId="{A46004AA-4D68-4EEA-9BCC-A35C6A05CC97}" type="sibTrans">
      <dgm:prSet/>
      <dgm:spPr/>
      <dgm:t>
        <a:bodyPr/>
        <a:lstStyle/>
        <a:p>
          <a:endParaRPr lang="zh-CN" altLang="en-US"/>
        </a:p>
      </dgm:t>
    </dgm:pt>
    <dgm:pt modelId="{4413A192-E0A7-484E-AC66-8D98F8D4CF0A}">
      <dgm:prSet custT="1"/>
      <dgm:spPr/>
      <dgm:t>
        <a:bodyPr/>
        <a:lstStyle/>
        <a:p>
          <a:r>
            <a:rPr lang="zh-CN" altLang="zh-CN" sz="2000" smtClean="0"/>
            <a:t>必须把软件的体系结构设计得便于按这种方式进行扩充，向现有产品中加入新构件的过程必须简单、方便，也就是说，软件体系结构必须是开放的</a:t>
          </a:r>
          <a:r>
            <a:rPr lang="zh-CN" altLang="en-US" sz="2000" smtClean="0"/>
            <a:t>。</a:t>
          </a:r>
          <a:endParaRPr lang="en-US" altLang="zh-CN" sz="2000" dirty="0"/>
        </a:p>
      </dgm:t>
    </dgm:pt>
    <dgm:pt modelId="{9B1710B1-68D8-48E2-82A7-3417FFBDC078}" cxnId="{63D1BFA9-955C-4520-8C9B-D1C0868B5EA6}" type="parTrans">
      <dgm:prSet/>
      <dgm:spPr/>
      <dgm:t>
        <a:bodyPr/>
        <a:lstStyle/>
        <a:p>
          <a:endParaRPr lang="zh-CN" altLang="en-US"/>
        </a:p>
      </dgm:t>
    </dgm:pt>
    <dgm:pt modelId="{87AF6674-6F07-4124-89FC-BC915CE2023C}" cxnId="{63D1BFA9-955C-4520-8C9B-D1C0868B5EA6}" type="sibTrans">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custScaleX="119000">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5163714E-9689-4A41-A50B-80C796CE02E4}" type="pres">
      <dgm:prSet presAssocID="{4413A192-E0A7-484E-AC66-8D98F8D4CF0A}" presName="parentLin" presStyleCnt="0"/>
      <dgm:spPr/>
      <dgm:t>
        <a:bodyPr/>
        <a:lstStyle/>
        <a:p>
          <a:endParaRPr lang="zh-CN" altLang="en-US"/>
        </a:p>
      </dgm:t>
    </dgm:pt>
    <dgm:pt modelId="{BA7878C2-7DDA-4ECE-A7F1-B419CB627048}" type="pres">
      <dgm:prSet presAssocID="{4413A192-E0A7-484E-AC66-8D98F8D4CF0A}" presName="parentLeftMargin" presStyleLbl="node1" presStyleIdx="0" presStyleCnt="2"/>
      <dgm:spPr/>
      <dgm:t>
        <a:bodyPr/>
        <a:lstStyle/>
        <a:p>
          <a:endParaRPr lang="zh-CN" altLang="en-US"/>
        </a:p>
      </dgm:t>
    </dgm:pt>
    <dgm:pt modelId="{667365C8-D223-4223-AE28-78C52F367A8D}" type="pres">
      <dgm:prSet presAssocID="{4413A192-E0A7-484E-AC66-8D98F8D4CF0A}" presName="parentText" presStyleLbl="node1" presStyleIdx="1" presStyleCnt="2" custScaleX="120027">
        <dgm:presLayoutVars>
          <dgm:chMax val="0"/>
          <dgm:bulletEnabled val="1"/>
        </dgm:presLayoutVars>
      </dgm:prSet>
      <dgm:spPr/>
      <dgm:t>
        <a:bodyPr/>
        <a:lstStyle/>
        <a:p>
          <a:endParaRPr lang="zh-CN" altLang="en-US"/>
        </a:p>
      </dgm:t>
    </dgm:pt>
    <dgm:pt modelId="{32D328DD-2644-48F5-ACEE-4FE2509115A7}" type="pres">
      <dgm:prSet presAssocID="{4413A192-E0A7-484E-AC66-8D98F8D4CF0A}" presName="negativeSpace" presStyleCnt="0"/>
      <dgm:spPr/>
      <dgm:t>
        <a:bodyPr/>
        <a:lstStyle/>
        <a:p>
          <a:endParaRPr lang="zh-CN" altLang="en-US"/>
        </a:p>
      </dgm:t>
    </dgm:pt>
    <dgm:pt modelId="{EA867E07-0D18-430C-9718-47CAB383A7E5}" type="pres">
      <dgm:prSet presAssocID="{4413A192-E0A7-484E-AC66-8D98F8D4CF0A}" presName="childText" presStyleLbl="conFgAcc1" presStyleIdx="1" presStyleCnt="2">
        <dgm:presLayoutVars>
          <dgm:bulletEnabled val="1"/>
        </dgm:presLayoutVars>
      </dgm:prSet>
      <dgm:spPr/>
      <dgm:t>
        <a:bodyPr/>
        <a:lstStyle/>
        <a:p>
          <a:endParaRPr lang="zh-CN" altLang="en-US"/>
        </a:p>
      </dgm:t>
    </dgm:pt>
  </dgm:ptLst>
  <dgm:cxnLst>
    <dgm:cxn modelId="{A46004AA-4D68-4EEA-9BCC-A35C6A05CC97}" srcId="{744E943C-C1EB-45B7-8FBD-6FC476449EF5}" destId="{4AED5120-B15E-4078-918C-6B6DEA0BA3E0}" srcOrd="0" destOrd="0" parTransId="{4D3DDAA3-ABCB-443C-8033-15F7F4A7E8F0}" sibTransId="{99EB9131-4345-4779-9FB3-90A86BF6D245}"/>
    <dgm:cxn modelId="{63D1BFA9-955C-4520-8C9B-D1C0868B5EA6}" srcId="{744E943C-C1EB-45B7-8FBD-6FC476449EF5}" destId="{4413A192-E0A7-484E-AC66-8D98F8D4CF0A}" srcOrd="1" destOrd="0" parTransId="{9B1710B1-68D8-48E2-82A7-3417FFBDC078}" sibTransId="{87AF6674-6F07-4124-89FC-BC915CE2023C}"/>
    <dgm:cxn modelId="{E8773E0A-813D-4D3E-89A3-1951FEBD6ACE}" type="presOf" srcId="{4413A192-E0A7-484E-AC66-8D98F8D4CF0A}" destId="{BA7878C2-7DDA-4ECE-A7F1-B419CB627048}" srcOrd="0" destOrd="0" presId="urn:microsoft.com/office/officeart/2005/8/layout/list1"/>
    <dgm:cxn modelId="{6C0A5C9D-4280-4C4A-AD0B-59AC38AAD6A4}" type="presOf" srcId="{744E943C-C1EB-45B7-8FBD-6FC476449EF5}" destId="{1B07CCB7-D839-4BEF-A197-585A0471312A}" srcOrd="0" destOrd="0" presId="urn:microsoft.com/office/officeart/2005/8/layout/list1"/>
    <dgm:cxn modelId="{0FB4E7F0-FCAE-45B6-8EED-B43355DB4111}" type="presOf" srcId="{4AED5120-B15E-4078-918C-6B6DEA0BA3E0}" destId="{536F0A78-73A7-491B-B9C4-A3FF2697F0BD}" srcOrd="1" destOrd="0" presId="urn:microsoft.com/office/officeart/2005/8/layout/list1"/>
    <dgm:cxn modelId="{011B4503-DEED-43B1-B935-A90E91461C7F}" type="presOf" srcId="{4413A192-E0A7-484E-AC66-8D98F8D4CF0A}" destId="{667365C8-D223-4223-AE28-78C52F367A8D}" srcOrd="1" destOrd="0" presId="urn:microsoft.com/office/officeart/2005/8/layout/list1"/>
    <dgm:cxn modelId="{DCE0029C-74F9-4F2C-B529-3D8545DE6675}" type="presOf" srcId="{4AED5120-B15E-4078-918C-6B6DEA0BA3E0}" destId="{9B0AE3B8-2B91-4E79-842D-EF294FD19F68}" srcOrd="0" destOrd="0" presId="urn:microsoft.com/office/officeart/2005/8/layout/list1"/>
    <dgm:cxn modelId="{EE07B85D-DAED-41E3-B03E-C9C87085D489}" type="presParOf" srcId="{1B07CCB7-D839-4BEF-A197-585A0471312A}" destId="{89952B39-552D-44BB-9BBB-1D9382B747F8}" srcOrd="0" destOrd="0" presId="urn:microsoft.com/office/officeart/2005/8/layout/list1"/>
    <dgm:cxn modelId="{76EB5DA0-4854-4592-AB30-21936F4BDEA8}" type="presParOf" srcId="{89952B39-552D-44BB-9BBB-1D9382B747F8}" destId="{9B0AE3B8-2B91-4E79-842D-EF294FD19F68}" srcOrd="0" destOrd="0" presId="urn:microsoft.com/office/officeart/2005/8/layout/list1"/>
    <dgm:cxn modelId="{0B2E69EA-46E6-4EFE-9DC2-AEEDBDEAB4D3}" type="presParOf" srcId="{89952B39-552D-44BB-9BBB-1D9382B747F8}" destId="{536F0A78-73A7-491B-B9C4-A3FF2697F0BD}" srcOrd="1" destOrd="0" presId="urn:microsoft.com/office/officeart/2005/8/layout/list1"/>
    <dgm:cxn modelId="{70E6E1D9-7FA9-4312-93E7-22DE0EBBA43F}" type="presParOf" srcId="{1B07CCB7-D839-4BEF-A197-585A0471312A}" destId="{AD814415-2060-48EA-9D7A-32A71A7D7BE4}" srcOrd="1" destOrd="0" presId="urn:microsoft.com/office/officeart/2005/8/layout/list1"/>
    <dgm:cxn modelId="{CD79D03A-1D8C-4659-8F91-B8F5CB5E129E}" type="presParOf" srcId="{1B07CCB7-D839-4BEF-A197-585A0471312A}" destId="{301D05BB-1851-488F-BB86-730BDBA642AC}" srcOrd="2" destOrd="0" presId="urn:microsoft.com/office/officeart/2005/8/layout/list1"/>
    <dgm:cxn modelId="{3589066B-92C9-4A3D-BB55-379828A3FB71}" type="presParOf" srcId="{1B07CCB7-D839-4BEF-A197-585A0471312A}" destId="{744ACE2D-3911-4350-B45F-9EDF4EFC7DF1}" srcOrd="3" destOrd="0" presId="urn:microsoft.com/office/officeart/2005/8/layout/list1"/>
    <dgm:cxn modelId="{94AA0EC6-CFE1-43CB-B16A-314C97F00FB8}" type="presParOf" srcId="{1B07CCB7-D839-4BEF-A197-585A0471312A}" destId="{5163714E-9689-4A41-A50B-80C796CE02E4}" srcOrd="4" destOrd="0" presId="urn:microsoft.com/office/officeart/2005/8/layout/list1"/>
    <dgm:cxn modelId="{3675453B-3D90-4925-B217-2366B79F2EB2}" type="presParOf" srcId="{5163714E-9689-4A41-A50B-80C796CE02E4}" destId="{BA7878C2-7DDA-4ECE-A7F1-B419CB627048}" srcOrd="0" destOrd="0" presId="urn:microsoft.com/office/officeart/2005/8/layout/list1"/>
    <dgm:cxn modelId="{AE2896FC-C980-4D41-B10E-EC0E7D401EAB}" type="presParOf" srcId="{5163714E-9689-4A41-A50B-80C796CE02E4}" destId="{667365C8-D223-4223-AE28-78C52F367A8D}" srcOrd="1" destOrd="0" presId="urn:microsoft.com/office/officeart/2005/8/layout/list1"/>
    <dgm:cxn modelId="{D510B2B5-A0A5-45E9-A717-CBB64FB6D26B}" type="presParOf" srcId="{1B07CCB7-D839-4BEF-A197-585A0471312A}" destId="{32D328DD-2644-48F5-ACEE-4FE2509115A7}" srcOrd="5" destOrd="0" presId="urn:microsoft.com/office/officeart/2005/8/layout/list1"/>
    <dgm:cxn modelId="{899BB7A8-6378-4711-96BC-34C39D3BCD79}" type="presParOf" srcId="{1B07CCB7-D839-4BEF-A197-585A0471312A}" destId="{EA867E07-0D18-430C-9718-47CAB383A7E5}"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70169" cy="3888432"/>
        <a:chOff x="0" y="0"/>
        <a:chExt cx="8370169" cy="3888432"/>
      </a:xfrm>
    </dsp:grpSpPr>
    <dsp:sp modelId="{DE390124-66BA-4092-9C0F-89D73AF6D390}">
      <dsp:nvSpPr>
        <dsp:cNvPr id="3" name="圆角矩形 2"/>
        <dsp:cNvSpPr/>
      </dsp:nvSpPr>
      <dsp:spPr bwMode="white">
        <a:xfrm>
          <a:off x="0" y="308352"/>
          <a:ext cx="2726439" cy="3271727"/>
        </a:xfrm>
        <a:prstGeom prst="roundRect">
          <a:avLst>
            <a:gd name="adj" fmla="val 5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1</a:t>
          </a:r>
          <a:endParaRPr lang="zh-CN" altLang="en-US" sz="3200" dirty="0">
            <a:latin typeface="+mn-ea"/>
            <a:ea typeface="+mn-ea"/>
          </a:endParaRPr>
        </a:p>
      </dsp:txBody>
      <dsp:txXfrm>
        <a:off x="0" y="308352"/>
        <a:ext cx="2726439" cy="3271727"/>
      </dsp:txXfrm>
    </dsp:sp>
    <dsp:sp modelId="{0BDC6EBA-75F2-4795-A3B2-555F397A768E}">
      <dsp:nvSpPr>
        <dsp:cNvPr id="6" name="圆角矩形 5"/>
        <dsp:cNvSpPr/>
      </dsp:nvSpPr>
      <dsp:spPr bwMode="white">
        <a:xfrm>
          <a:off x="2821865" y="308352"/>
          <a:ext cx="2726439" cy="3271727"/>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solidFill>
                <a:schemeClr val="tx1"/>
              </a:solidFill>
              <a:latin typeface="+mn-ea"/>
              <a:ea typeface="+mn-ea"/>
            </a:rPr>
            <a:t>2</a:t>
          </a:r>
          <a:endParaRPr lang="zh-CN" altLang="en-US" sz="3200" dirty="0">
            <a:solidFill>
              <a:schemeClr val="tx1"/>
            </a:solidFill>
            <a:latin typeface="+mn-ea"/>
            <a:ea typeface="+mn-ea"/>
          </a:endParaRPr>
        </a:p>
      </dsp:txBody>
      <dsp:txXfrm>
        <a:off x="2821865" y="308352"/>
        <a:ext cx="2726439" cy="3271727"/>
      </dsp:txXfrm>
    </dsp:sp>
    <dsp:sp modelId="{9EB5BD99-D7C4-483C-AD44-C7BD8EC74E8E}">
      <dsp:nvSpPr>
        <dsp:cNvPr id="5" name="流程图: 摘录 4"/>
        <dsp:cNvSpPr/>
      </dsp:nvSpPr>
      <dsp:spPr bwMode="white">
        <a:xfrm rot="5400000">
          <a:off x="2631014" y="2734883"/>
          <a:ext cx="408966" cy="408966"/>
        </a:xfrm>
        <a:prstGeom prst="flowChartExtract">
          <a:avLst/>
        </a:prstGeom>
      </dsp:spPr>
      <dsp:style>
        <a:lnRef idx="1">
          <a:schemeClr val="accent1"/>
        </a:lnRef>
        <a:fillRef idx="2">
          <a:schemeClr val="lt1"/>
        </a:fillRef>
        <a:effectRef idx="0">
          <a:scrgbClr r="0" g="0" b="0"/>
        </a:effectRef>
        <a:fontRef idx="minor"/>
      </dsp:style>
      <dsp:txXfrm rot="5400000">
        <a:off x="2631014" y="2734883"/>
        <a:ext cx="408966" cy="408966"/>
      </dsp:txXfrm>
    </dsp:sp>
    <dsp:sp modelId="{9F76DD04-D577-438E-84BE-A08A21730F2E}">
      <dsp:nvSpPr>
        <dsp:cNvPr id="9" name="圆角矩形 8"/>
        <dsp:cNvSpPr/>
      </dsp:nvSpPr>
      <dsp:spPr bwMode="white">
        <a:xfrm>
          <a:off x="5643730" y="308352"/>
          <a:ext cx="2726439" cy="3271727"/>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solidFill>
                <a:schemeClr val="tx1"/>
              </a:solidFill>
              <a:latin typeface="+mn-ea"/>
              <a:ea typeface="+mn-ea"/>
            </a:rPr>
            <a:t>3</a:t>
          </a:r>
          <a:endParaRPr lang="zh-CN" altLang="en-US" sz="3200" dirty="0">
            <a:solidFill>
              <a:schemeClr val="tx1"/>
            </a:solidFill>
            <a:latin typeface="+mn-ea"/>
            <a:ea typeface="+mn-ea"/>
          </a:endParaRPr>
        </a:p>
      </dsp:txBody>
      <dsp:txXfrm>
        <a:off x="5643730" y="308352"/>
        <a:ext cx="2726439" cy="3271727"/>
      </dsp:txXfrm>
    </dsp:sp>
    <dsp:sp modelId="{C33CCE08-2EB7-40FC-BFAF-F5747B585A77}">
      <dsp:nvSpPr>
        <dsp:cNvPr id="8" name="流程图: 摘录 7"/>
        <dsp:cNvSpPr/>
      </dsp:nvSpPr>
      <dsp:spPr bwMode="white">
        <a:xfrm rot="5400000">
          <a:off x="5452879" y="2734883"/>
          <a:ext cx="408966" cy="408966"/>
        </a:xfrm>
        <a:prstGeom prst="flowChartExtract">
          <a:avLst/>
        </a:prstGeom>
      </dsp:spPr>
      <dsp:style>
        <a:lnRef idx="1">
          <a:schemeClr val="accent1"/>
        </a:lnRef>
        <a:fillRef idx="2">
          <a:schemeClr val="lt1"/>
        </a:fillRef>
        <a:effectRef idx="0">
          <a:scrgbClr r="0" g="0" b="0"/>
        </a:effectRef>
        <a:fontRef idx="minor"/>
      </dsp:style>
      <dsp:txXfrm rot="5400000">
        <a:off x="5452879" y="2734883"/>
        <a:ext cx="408966" cy="408966"/>
      </dsp:txXfrm>
    </dsp:sp>
    <dsp:sp modelId="{B2D6E89C-7025-4C19-9F9A-AF417DE349CE}">
      <dsp:nvSpPr>
        <dsp:cNvPr id="4" name="矩形 3"/>
        <dsp:cNvSpPr/>
      </dsp:nvSpPr>
      <dsp:spPr bwMode="white">
        <a:xfrm>
          <a:off x="545288" y="308352"/>
          <a:ext cx="2031197" cy="327172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solidFill>
                <a:schemeClr val="tx1"/>
              </a:solidFill>
              <a:latin typeface="+mn-ea"/>
              <a:ea typeface="+mn-ea"/>
            </a:rPr>
            <a:t>软件不同于硬件，管理和控制软件开发过程相当困难。</a:t>
          </a:r>
          <a:endParaRPr lang="zh-CN" altLang="en-US" sz="2200" dirty="0">
            <a:solidFill>
              <a:schemeClr val="tx1"/>
            </a:solidFill>
            <a:latin typeface="+mn-ea"/>
            <a:ea typeface="+mn-ea"/>
          </a:endParaRPr>
        </a:p>
      </dsp:txBody>
      <dsp:txXfrm>
        <a:off x="545288" y="308352"/>
        <a:ext cx="2031197" cy="3271727"/>
      </dsp:txXfrm>
    </dsp:sp>
    <dsp:sp modelId="{222CABEC-B917-450D-8D40-7322389FD950}">
      <dsp:nvSpPr>
        <dsp:cNvPr id="7" name="矩形 6"/>
        <dsp:cNvSpPr/>
      </dsp:nvSpPr>
      <dsp:spPr bwMode="white">
        <a:xfrm>
          <a:off x="3367153" y="308352"/>
          <a:ext cx="2031197" cy="327172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solidFill>
                <a:schemeClr val="tx1"/>
              </a:solidFill>
              <a:latin typeface="+mn-ea"/>
              <a:ea typeface="+mn-ea"/>
            </a:rPr>
            <a:t>软件在运行过程中不会因为使用时间过长而被 </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用坏 ”如果运行中发现了错误</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很可能是遇到了一个在开发时期引入的在测试阶段没能检测出来的错误。</a:t>
          </a:r>
          <a:endParaRPr lang="zh-CN" altLang="en-US" sz="2200" dirty="0">
            <a:solidFill>
              <a:schemeClr val="tx1"/>
            </a:solidFill>
            <a:latin typeface="+mn-ea"/>
            <a:ea typeface="+mn-ea"/>
          </a:endParaRPr>
        </a:p>
      </dsp:txBody>
      <dsp:txXfrm>
        <a:off x="3367153" y="308352"/>
        <a:ext cx="2031197" cy="3271727"/>
      </dsp:txXfrm>
    </dsp:sp>
    <dsp:sp modelId="{9E81E936-B888-41E0-B517-B0FA998C9106}">
      <dsp:nvSpPr>
        <dsp:cNvPr id="10" name="矩形 9"/>
        <dsp:cNvSpPr/>
      </dsp:nvSpPr>
      <dsp:spPr bwMode="white">
        <a:xfrm>
          <a:off x="6189017" y="308352"/>
          <a:ext cx="2031197" cy="327172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solidFill>
                <a:schemeClr val="tx1"/>
              </a:solidFill>
              <a:latin typeface="+mn-ea"/>
              <a:ea typeface="+mn-ea"/>
            </a:rPr>
            <a:t>规模庞大 ，而且程序复杂性将随着程序规模的增加而呈指数上升。</a:t>
          </a:r>
          <a:endParaRPr lang="zh-CN" altLang="en-US" sz="2200" dirty="0">
            <a:solidFill>
              <a:schemeClr val="tx1"/>
            </a:solidFill>
            <a:latin typeface="+mn-ea"/>
            <a:ea typeface="+mn-ea"/>
          </a:endParaRPr>
        </a:p>
      </dsp:txBody>
      <dsp:txXfrm>
        <a:off x="6189017" y="308352"/>
        <a:ext cx="2031197" cy="3271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86193" cy="3744416"/>
        <a:chOff x="0" y="0"/>
        <a:chExt cx="8586193" cy="3744416"/>
      </a:xfrm>
    </dsp:grpSpPr>
    <dsp:sp modelId="{DE390124-66BA-4092-9C0F-89D73AF6D390}">
      <dsp:nvSpPr>
        <dsp:cNvPr id="3" name="圆角矩形 2"/>
        <dsp:cNvSpPr/>
      </dsp:nvSpPr>
      <dsp:spPr bwMode="white">
        <a:xfrm>
          <a:off x="0" y="194125"/>
          <a:ext cx="2796806" cy="3356167"/>
        </a:xfrm>
        <a:prstGeom prst="roundRect">
          <a:avLst>
            <a:gd name="adj" fmla="val 5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4</a:t>
          </a:r>
          <a:endParaRPr lang="zh-CN" altLang="en-US" sz="3200" dirty="0">
            <a:latin typeface="+mn-ea"/>
            <a:ea typeface="+mn-ea"/>
          </a:endParaRPr>
        </a:p>
      </dsp:txBody>
      <dsp:txXfrm>
        <a:off x="0" y="194125"/>
        <a:ext cx="2796806" cy="3356167"/>
      </dsp:txXfrm>
    </dsp:sp>
    <dsp:sp modelId="{0BDC6EBA-75F2-4795-A3B2-555F397A768E}">
      <dsp:nvSpPr>
        <dsp:cNvPr id="6" name="圆角矩形 5"/>
        <dsp:cNvSpPr/>
      </dsp:nvSpPr>
      <dsp:spPr bwMode="white">
        <a:xfrm>
          <a:off x="2894694" y="194125"/>
          <a:ext cx="2796806" cy="3356167"/>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5</a:t>
          </a:r>
          <a:endParaRPr lang="zh-CN" altLang="en-US" sz="3200" dirty="0">
            <a:latin typeface="+mn-ea"/>
            <a:ea typeface="+mn-ea"/>
          </a:endParaRPr>
        </a:p>
      </dsp:txBody>
      <dsp:txXfrm>
        <a:off x="2894694" y="194125"/>
        <a:ext cx="2796806" cy="3356167"/>
      </dsp:txXfrm>
    </dsp:sp>
    <dsp:sp modelId="{9EB5BD99-D7C4-483C-AD44-C7BD8EC74E8E}">
      <dsp:nvSpPr>
        <dsp:cNvPr id="5" name="流程图: 摘录 4"/>
        <dsp:cNvSpPr/>
      </dsp:nvSpPr>
      <dsp:spPr bwMode="white">
        <a:xfrm rot="5400000">
          <a:off x="2698917"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2698917" y="2683282"/>
        <a:ext cx="419521" cy="419521"/>
      </dsp:txXfrm>
    </dsp:sp>
    <dsp:sp modelId="{9F76DD04-D577-438E-84BE-A08A21730F2E}">
      <dsp:nvSpPr>
        <dsp:cNvPr id="9" name="圆角矩形 8"/>
        <dsp:cNvSpPr/>
      </dsp:nvSpPr>
      <dsp:spPr bwMode="white">
        <a:xfrm>
          <a:off x="5789387" y="194125"/>
          <a:ext cx="2796806" cy="3356167"/>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6</a:t>
          </a:r>
          <a:endParaRPr lang="zh-CN" altLang="en-US" sz="3200" dirty="0">
            <a:latin typeface="+mn-ea"/>
            <a:ea typeface="+mn-ea"/>
          </a:endParaRPr>
        </a:p>
      </dsp:txBody>
      <dsp:txXfrm>
        <a:off x="5789387" y="194125"/>
        <a:ext cx="2796806" cy="3356167"/>
      </dsp:txXfrm>
    </dsp:sp>
    <dsp:sp modelId="{C33CCE08-2EB7-40FC-BFAF-F5747B585A77}">
      <dsp:nvSpPr>
        <dsp:cNvPr id="8" name="流程图: 摘录 7"/>
        <dsp:cNvSpPr/>
      </dsp:nvSpPr>
      <dsp:spPr bwMode="white">
        <a:xfrm rot="5400000">
          <a:off x="5593611"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5593611" y="2683282"/>
        <a:ext cx="419521" cy="419521"/>
      </dsp:txXfrm>
    </dsp:sp>
    <dsp:sp modelId="{B2D6E89C-7025-4C19-9F9A-AF417DE349CE}">
      <dsp:nvSpPr>
        <dsp:cNvPr id="4" name="矩形 3"/>
        <dsp:cNvSpPr/>
      </dsp:nvSpPr>
      <dsp:spPr bwMode="white">
        <a:xfrm>
          <a:off x="559361" y="194125"/>
          <a:ext cx="2083620" cy="335616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t>对用户要求没有完整准确的认识就匆忙着手编写程序。</a:t>
          </a:r>
          <a:endParaRPr lang="zh-CN" altLang="en-US" sz="2200" dirty="0"/>
        </a:p>
      </dsp:txBody>
      <dsp:txXfrm>
        <a:off x="559361" y="194125"/>
        <a:ext cx="2083620" cy="3356167"/>
      </dsp:txXfrm>
    </dsp:sp>
    <dsp:sp modelId="{222CABEC-B917-450D-8D40-7322389FD950}">
      <dsp:nvSpPr>
        <dsp:cNvPr id="7" name="矩形 6"/>
        <dsp:cNvSpPr/>
      </dsp:nvSpPr>
      <dsp:spPr bwMode="white">
        <a:xfrm>
          <a:off x="3454055" y="194125"/>
          <a:ext cx="2083620" cy="335616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t>相当多的软件专业人员对软件开发和维护还有不少糊涂观念 。在实践过程中或多或少地采用了错误的方法和技术。</a:t>
          </a:r>
          <a:endParaRPr lang="zh-CN" altLang="en-US" sz="2200" dirty="0"/>
        </a:p>
      </dsp:txBody>
      <dsp:txXfrm>
        <a:off x="3454055" y="194125"/>
        <a:ext cx="2083620" cy="3356167"/>
      </dsp:txXfrm>
    </dsp:sp>
    <dsp:sp modelId="{9E81E936-B888-41E0-B517-B0FA998C9106}">
      <dsp:nvSpPr>
        <dsp:cNvPr id="10" name="矩形 9"/>
        <dsp:cNvSpPr/>
      </dsp:nvSpPr>
      <dsp:spPr bwMode="white">
        <a:xfrm>
          <a:off x="6348749" y="194125"/>
          <a:ext cx="2083620" cy="335616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t>忽视软件需求分析的重要性，认为软件开发就是写程序并设法使之运行，轻视软件维护等。 </a:t>
          </a:r>
          <a:endParaRPr lang="zh-CN" altLang="en-US" sz="2200" dirty="0"/>
        </a:p>
      </dsp:txBody>
      <dsp:txXfrm>
        <a:off x="6348749" y="194125"/>
        <a:ext cx="2083620" cy="3356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86193" cy="3744416"/>
        <a:chOff x="0" y="0"/>
        <a:chExt cx="8586193" cy="3744416"/>
      </a:xfrm>
    </dsp:grpSpPr>
    <dsp:sp modelId="{DE390124-66BA-4092-9C0F-89D73AF6D390}">
      <dsp:nvSpPr>
        <dsp:cNvPr id="3" name="圆角矩形 2"/>
        <dsp:cNvSpPr/>
      </dsp:nvSpPr>
      <dsp:spPr bwMode="white">
        <a:xfrm>
          <a:off x="0" y="194125"/>
          <a:ext cx="2796806" cy="3356167"/>
        </a:xfrm>
        <a:prstGeom prst="roundRect">
          <a:avLst>
            <a:gd name="adj" fmla="val 5000"/>
          </a:avLst>
        </a:prstGeom>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smtClean="0">
              <a:latin typeface="+mn-ea"/>
              <a:ea typeface="+mn-ea"/>
            </a:rPr>
            <a:t>1</a:t>
          </a:r>
          <a:endParaRPr lang="zh-CN" altLang="en-US" sz="3200" dirty="0">
            <a:latin typeface="+mn-ea"/>
            <a:ea typeface="+mn-ea"/>
          </a:endParaRPr>
        </a:p>
      </dsp:txBody>
      <dsp:txXfrm>
        <a:off x="0" y="194125"/>
        <a:ext cx="2796806" cy="3356167"/>
      </dsp:txXfrm>
    </dsp:sp>
    <dsp:sp modelId="{0BDC6EBA-75F2-4795-A3B2-555F397A768E}">
      <dsp:nvSpPr>
        <dsp:cNvPr id="6" name="圆角矩形 5"/>
        <dsp:cNvSpPr/>
      </dsp:nvSpPr>
      <dsp:spPr bwMode="white">
        <a:xfrm>
          <a:off x="2894694" y="194125"/>
          <a:ext cx="2796806" cy="3356167"/>
        </a:xfrm>
        <a:prstGeom prst="roundRect">
          <a:avLst>
            <a:gd name="adj" fmla="val 5000"/>
          </a:avLst>
        </a:prstGeom>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smtClean="0">
              <a:latin typeface="+mn-ea"/>
              <a:ea typeface="+mn-ea"/>
            </a:rPr>
            <a:t>2</a:t>
          </a:r>
          <a:endParaRPr lang="zh-CN" altLang="en-US" sz="3200" dirty="0">
            <a:latin typeface="+mn-ea"/>
            <a:ea typeface="+mn-ea"/>
          </a:endParaRPr>
        </a:p>
      </dsp:txBody>
      <dsp:txXfrm>
        <a:off x="2894694" y="194125"/>
        <a:ext cx="2796806" cy="3356167"/>
      </dsp:txXfrm>
    </dsp:sp>
    <dsp:sp modelId="{9EB5BD99-D7C4-483C-AD44-C7BD8EC74E8E}">
      <dsp:nvSpPr>
        <dsp:cNvPr id="5" name="流程图: 摘录 4"/>
        <dsp:cNvSpPr/>
      </dsp:nvSpPr>
      <dsp:spPr bwMode="white">
        <a:xfrm rot="5400000">
          <a:off x="2698917"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2698917" y="2683282"/>
        <a:ext cx="419521" cy="419521"/>
      </dsp:txXfrm>
    </dsp:sp>
    <dsp:sp modelId="{9F76DD04-D577-438E-84BE-A08A21730F2E}">
      <dsp:nvSpPr>
        <dsp:cNvPr id="9" name="圆角矩形 8"/>
        <dsp:cNvSpPr/>
      </dsp:nvSpPr>
      <dsp:spPr bwMode="white">
        <a:xfrm>
          <a:off x="5789387" y="194125"/>
          <a:ext cx="2796806" cy="3356167"/>
        </a:xfrm>
        <a:prstGeom prst="roundRect">
          <a:avLst>
            <a:gd name="adj" fmla="val 5000"/>
          </a:avLst>
        </a:prstGeom>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3</a:t>
          </a:r>
          <a:endParaRPr lang="zh-CN" altLang="en-US" sz="3200" dirty="0">
            <a:latin typeface="+mn-ea"/>
            <a:ea typeface="+mn-ea"/>
          </a:endParaRPr>
        </a:p>
      </dsp:txBody>
      <dsp:txXfrm>
        <a:off x="5789387" y="194125"/>
        <a:ext cx="2796806" cy="3356167"/>
      </dsp:txXfrm>
    </dsp:sp>
    <dsp:sp modelId="{C33CCE08-2EB7-40FC-BFAF-F5747B585A77}">
      <dsp:nvSpPr>
        <dsp:cNvPr id="8" name="流程图: 摘录 7"/>
        <dsp:cNvSpPr/>
      </dsp:nvSpPr>
      <dsp:spPr bwMode="white">
        <a:xfrm rot="5400000">
          <a:off x="5593611"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5593611" y="2683282"/>
        <a:ext cx="419521" cy="419521"/>
      </dsp:txXfrm>
    </dsp:sp>
    <dsp:sp modelId="{B2D6E89C-7025-4C19-9F9A-AF417DE349CE}">
      <dsp:nvSpPr>
        <dsp:cNvPr id="4" name="矩形 3"/>
        <dsp:cNvSpPr/>
      </dsp:nvSpPr>
      <dsp:spPr bwMode="white">
        <a:xfrm>
          <a:off x="559361" y="194125"/>
          <a:ext cx="2083620" cy="3356167"/>
        </a:xfrm>
        <a:prstGeom prst="rect">
          <a:avLst/>
        </a:prstGeom>
        <a:noFill/>
        <a:ln>
          <a:noFill/>
        </a:ln>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8867" rIns="0" bIns="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t>只重视程序而忽视软件配置其余成分的糊涂观念。</a:t>
          </a:r>
          <a:endParaRPr lang="zh-CN" altLang="en-US" dirty="0"/>
        </a:p>
      </dsp:txBody>
      <dsp:txXfrm>
        <a:off x="559361" y="194125"/>
        <a:ext cx="2083620" cy="3356167"/>
      </dsp:txXfrm>
    </dsp:sp>
    <dsp:sp modelId="{222CABEC-B917-450D-8D40-7322389FD950}">
      <dsp:nvSpPr>
        <dsp:cNvPr id="7" name="矩形 6"/>
        <dsp:cNvSpPr/>
      </dsp:nvSpPr>
      <dsp:spPr bwMode="white">
        <a:xfrm>
          <a:off x="3454055" y="194125"/>
          <a:ext cx="2083620" cy="3356167"/>
        </a:xfrm>
        <a:prstGeom prst="rect">
          <a:avLst/>
        </a:prstGeom>
        <a:noFill/>
        <a:ln>
          <a:noFill/>
        </a:ln>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8867" rIns="0" bIns="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t>软件开发人员在定义时期没有正确全面地理解用户需求，直到测试阶段或软件交付使用后才发现 “已完成的 ”软件不完全符合用户的需要。</a:t>
          </a:r>
          <a:endParaRPr lang="zh-CN" altLang="en-US" dirty="0"/>
        </a:p>
      </dsp:txBody>
      <dsp:txXfrm>
        <a:off x="3454055" y="194125"/>
        <a:ext cx="2083620" cy="3356167"/>
      </dsp:txXfrm>
    </dsp:sp>
    <dsp:sp modelId="{9E81E936-B888-41E0-B517-B0FA998C9106}">
      <dsp:nvSpPr>
        <dsp:cNvPr id="10" name="矩形 9"/>
        <dsp:cNvSpPr/>
      </dsp:nvSpPr>
      <dsp:spPr bwMode="white">
        <a:xfrm>
          <a:off x="6348749" y="194125"/>
          <a:ext cx="2083620" cy="3356167"/>
        </a:xfrm>
        <a:prstGeom prst="rect">
          <a:avLst/>
        </a:prstGeom>
        <a:noFill/>
        <a:ln>
          <a:noFill/>
        </a:ln>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8867" rIns="0" bIns="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t>严重的问题是在软件开发的不同阶段进行修改需要付出的代价是很不相同的，如下图所示。</a:t>
          </a:r>
          <a:endParaRPr lang="zh-CN" altLang="en-US" dirty="0"/>
        </a:p>
      </dsp:txBody>
      <dsp:txXfrm>
        <a:off x="6348749" y="194125"/>
        <a:ext cx="2083620" cy="3356167"/>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86193" cy="3456384"/>
        <a:chOff x="0" y="0"/>
        <a:chExt cx="8586193" cy="3456384"/>
      </a:xfrm>
    </dsp:grpSpPr>
    <dsp:sp modelId="{DE390124-66BA-4092-9C0F-89D73AF6D390}">
      <dsp:nvSpPr>
        <dsp:cNvPr id="3" name="圆角矩形 2"/>
        <dsp:cNvSpPr/>
      </dsp:nvSpPr>
      <dsp:spPr bwMode="white">
        <a:xfrm>
          <a:off x="0" y="473206"/>
          <a:ext cx="2091643" cy="2509971"/>
        </a:xfrm>
        <a:prstGeom prst="roundRect">
          <a:avLst>
            <a:gd name="adj" fmla="val 5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1</a:t>
          </a:r>
          <a:endParaRPr lang="zh-CN" altLang="en-US" sz="3200" dirty="0">
            <a:latin typeface="+mn-ea"/>
            <a:ea typeface="+mn-ea"/>
          </a:endParaRPr>
        </a:p>
      </dsp:txBody>
      <dsp:txXfrm>
        <a:off x="0" y="473206"/>
        <a:ext cx="2091643" cy="2509971"/>
      </dsp:txXfrm>
    </dsp:sp>
    <dsp:sp modelId="{0BDC6EBA-75F2-4795-A3B2-555F397A768E}">
      <dsp:nvSpPr>
        <dsp:cNvPr id="6" name="圆角矩形 5"/>
        <dsp:cNvSpPr/>
      </dsp:nvSpPr>
      <dsp:spPr bwMode="white">
        <a:xfrm>
          <a:off x="2164850" y="473206"/>
          <a:ext cx="2091643" cy="2509971"/>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2</a:t>
          </a:r>
          <a:endParaRPr lang="zh-CN" altLang="en-US" sz="3200" dirty="0">
            <a:latin typeface="+mn-ea"/>
            <a:ea typeface="+mn-ea"/>
          </a:endParaRPr>
        </a:p>
      </dsp:txBody>
      <dsp:txXfrm>
        <a:off x="2164850" y="473206"/>
        <a:ext cx="2091643" cy="2509971"/>
      </dsp:txXfrm>
    </dsp:sp>
    <dsp:sp modelId="{9EB5BD99-D7C4-483C-AD44-C7BD8EC74E8E}">
      <dsp:nvSpPr>
        <dsp:cNvPr id="5" name="流程图: 摘录 4"/>
        <dsp:cNvSpPr/>
      </dsp:nvSpPr>
      <dsp:spPr bwMode="white">
        <a:xfrm rot="5400000">
          <a:off x="2018435" y="2334768"/>
          <a:ext cx="313746" cy="313746"/>
        </a:xfrm>
        <a:prstGeom prst="flowChartExtract">
          <a:avLst/>
        </a:prstGeom>
      </dsp:spPr>
      <dsp:style>
        <a:lnRef idx="1">
          <a:schemeClr val="accent1"/>
        </a:lnRef>
        <a:fillRef idx="2">
          <a:schemeClr val="lt1"/>
        </a:fillRef>
        <a:effectRef idx="0">
          <a:scrgbClr r="0" g="0" b="0"/>
        </a:effectRef>
        <a:fontRef idx="minor"/>
      </dsp:style>
      <dsp:txXfrm rot="5400000">
        <a:off x="2018435" y="2334768"/>
        <a:ext cx="313746" cy="313746"/>
      </dsp:txXfrm>
    </dsp:sp>
    <dsp:sp modelId="{9F76DD04-D577-438E-84BE-A08A21730F2E}">
      <dsp:nvSpPr>
        <dsp:cNvPr id="9" name="圆角矩形 8"/>
        <dsp:cNvSpPr/>
      </dsp:nvSpPr>
      <dsp:spPr bwMode="white">
        <a:xfrm>
          <a:off x="4329700" y="473206"/>
          <a:ext cx="2091643" cy="2509971"/>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3</a:t>
          </a:r>
          <a:endParaRPr lang="zh-CN" altLang="en-US" sz="3200" dirty="0">
            <a:latin typeface="+mn-ea"/>
            <a:ea typeface="+mn-ea"/>
          </a:endParaRPr>
        </a:p>
      </dsp:txBody>
      <dsp:txXfrm>
        <a:off x="4329700" y="473206"/>
        <a:ext cx="2091643" cy="2509971"/>
      </dsp:txXfrm>
    </dsp:sp>
    <dsp:sp modelId="{C33CCE08-2EB7-40FC-BFAF-F5747B585A77}">
      <dsp:nvSpPr>
        <dsp:cNvPr id="8" name="流程图: 摘录 7"/>
        <dsp:cNvSpPr/>
      </dsp:nvSpPr>
      <dsp:spPr bwMode="white">
        <a:xfrm rot="5400000">
          <a:off x="4183285" y="2334768"/>
          <a:ext cx="313746" cy="313746"/>
        </a:xfrm>
        <a:prstGeom prst="flowChartExtract">
          <a:avLst/>
        </a:prstGeom>
      </dsp:spPr>
      <dsp:style>
        <a:lnRef idx="1">
          <a:schemeClr val="accent1"/>
        </a:lnRef>
        <a:fillRef idx="2">
          <a:schemeClr val="lt1"/>
        </a:fillRef>
        <a:effectRef idx="0">
          <a:scrgbClr r="0" g="0" b="0"/>
        </a:effectRef>
        <a:fontRef idx="minor"/>
      </dsp:style>
      <dsp:txXfrm rot="5400000">
        <a:off x="4183285" y="2334768"/>
        <a:ext cx="313746" cy="313746"/>
      </dsp:txXfrm>
    </dsp:sp>
    <dsp:sp modelId="{6220EFA5-9A4F-4B9F-9DCD-CB4F94CF9AC2}">
      <dsp:nvSpPr>
        <dsp:cNvPr id="12" name="圆角矩形 11"/>
        <dsp:cNvSpPr/>
      </dsp:nvSpPr>
      <dsp:spPr bwMode="white">
        <a:xfrm>
          <a:off x="6494550" y="473206"/>
          <a:ext cx="2091643" cy="2509971"/>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4</a:t>
          </a:r>
          <a:endParaRPr lang="zh-CN" altLang="en-US" sz="3200" dirty="0">
            <a:latin typeface="+mn-ea"/>
            <a:ea typeface="+mn-ea"/>
          </a:endParaRPr>
        </a:p>
      </dsp:txBody>
      <dsp:txXfrm>
        <a:off x="6494550" y="473206"/>
        <a:ext cx="2091643" cy="2509971"/>
      </dsp:txXfrm>
    </dsp:sp>
    <dsp:sp modelId="{1FF3C5B2-7BA2-4621-BD67-F290000EDFF7}">
      <dsp:nvSpPr>
        <dsp:cNvPr id="11" name="流程图: 摘录 10"/>
        <dsp:cNvSpPr/>
      </dsp:nvSpPr>
      <dsp:spPr bwMode="white">
        <a:xfrm rot="5400000">
          <a:off x="6348135" y="2334768"/>
          <a:ext cx="313746" cy="313746"/>
        </a:xfrm>
        <a:prstGeom prst="flowChartExtract">
          <a:avLst/>
        </a:prstGeom>
      </dsp:spPr>
      <dsp:style>
        <a:lnRef idx="1">
          <a:schemeClr val="accent1"/>
        </a:lnRef>
        <a:fillRef idx="2">
          <a:schemeClr val="lt1"/>
        </a:fillRef>
        <a:effectRef idx="0">
          <a:scrgbClr r="0" g="0" b="0"/>
        </a:effectRef>
        <a:fontRef idx="minor"/>
      </dsp:style>
      <dsp:txXfrm rot="5400000">
        <a:off x="6348135" y="2334768"/>
        <a:ext cx="313746" cy="313746"/>
      </dsp:txXfrm>
    </dsp:sp>
    <dsp:sp modelId="{B2D6E89C-7025-4C19-9F9A-AF417DE349CE}">
      <dsp:nvSpPr>
        <dsp:cNvPr id="4" name="矩形 3"/>
        <dsp:cNvSpPr/>
      </dsp:nvSpPr>
      <dsp:spPr bwMode="white">
        <a:xfrm>
          <a:off x="418329" y="473206"/>
          <a:ext cx="1558274" cy="2509971"/>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latin typeface="+mn-ea"/>
              <a:ea typeface="+mn-ea"/>
            </a:rPr>
            <a:t>应该对计算机软件有一个正确的认识。</a:t>
          </a:r>
          <a:endParaRPr lang="zh-CN" altLang="en-US" sz="2200" dirty="0">
            <a:latin typeface="+mn-ea"/>
            <a:ea typeface="+mn-ea"/>
          </a:endParaRPr>
        </a:p>
      </dsp:txBody>
      <dsp:txXfrm>
        <a:off x="418329" y="473206"/>
        <a:ext cx="1558274" cy="2509971"/>
      </dsp:txXfrm>
    </dsp:sp>
    <dsp:sp modelId="{222CABEC-B917-450D-8D40-7322389FD950}">
      <dsp:nvSpPr>
        <dsp:cNvPr id="7" name="矩形 6"/>
        <dsp:cNvSpPr/>
      </dsp:nvSpPr>
      <dsp:spPr bwMode="white">
        <a:xfrm>
          <a:off x="2583179" y="473206"/>
          <a:ext cx="1558274" cy="2509971"/>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latin typeface="+mn-ea"/>
              <a:ea typeface="+mn-ea"/>
            </a:rPr>
            <a:t>充分认识到软件开发是各类人员协同配合，共同完成的工程项目。</a:t>
          </a:r>
          <a:endParaRPr lang="zh-CN" altLang="en-US" sz="2200" dirty="0">
            <a:latin typeface="+mn-ea"/>
            <a:ea typeface="+mn-ea"/>
          </a:endParaRPr>
        </a:p>
      </dsp:txBody>
      <dsp:txXfrm>
        <a:off x="2583179" y="473206"/>
        <a:ext cx="1558274" cy="2509971"/>
      </dsp:txXfrm>
    </dsp:sp>
    <dsp:sp modelId="{9E81E936-B888-41E0-B517-B0FA998C9106}">
      <dsp:nvSpPr>
        <dsp:cNvPr id="10" name="矩形 9"/>
        <dsp:cNvSpPr/>
      </dsp:nvSpPr>
      <dsp:spPr bwMode="white">
        <a:xfrm>
          <a:off x="4748029" y="473206"/>
          <a:ext cx="1558274" cy="2509971"/>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latin typeface="+mn-ea"/>
              <a:ea typeface="+mn-ea"/>
            </a:rPr>
            <a:t>推广在实践中总结的开发软件的成功技术方法，且研究探索更好更有效的技术方法。</a:t>
          </a:r>
          <a:endParaRPr lang="zh-CN" altLang="en-US" sz="2200" dirty="0">
            <a:latin typeface="+mn-ea"/>
            <a:ea typeface="+mn-ea"/>
          </a:endParaRPr>
        </a:p>
      </dsp:txBody>
      <dsp:txXfrm>
        <a:off x="4748029" y="473206"/>
        <a:ext cx="1558274" cy="2509971"/>
      </dsp:txXfrm>
    </dsp:sp>
    <dsp:sp modelId="{3A100DB9-92B7-47D6-8B4D-52B98BA21D45}">
      <dsp:nvSpPr>
        <dsp:cNvPr id="13" name="矩形 12"/>
        <dsp:cNvSpPr/>
      </dsp:nvSpPr>
      <dsp:spPr bwMode="white">
        <a:xfrm>
          <a:off x="6912879" y="473206"/>
          <a:ext cx="1558274" cy="2509971"/>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5438"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200" dirty="0" smtClean="0">
              <a:latin typeface="+mn-ea"/>
              <a:ea typeface="+mn-ea"/>
            </a:rPr>
            <a:t>应该开发和使用更好的软件工具。</a:t>
          </a:r>
          <a:endParaRPr lang="zh-CN" altLang="en-US" sz="2200" dirty="0">
            <a:latin typeface="+mn-ea"/>
            <a:ea typeface="+mn-ea"/>
          </a:endParaRPr>
        </a:p>
      </dsp:txBody>
      <dsp:txXfrm>
        <a:off x="6912879" y="473206"/>
        <a:ext cx="1558274" cy="2509971"/>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08999" cy="3832200"/>
        <a:chOff x="0" y="0"/>
        <a:chExt cx="8408999" cy="3832200"/>
      </a:xfrm>
    </dsp:grpSpPr>
    <dsp:sp modelId="{65796A4A-BCDF-4839-9DFA-3D4EE0022FF8}">
      <dsp:nvSpPr>
        <dsp:cNvPr id="3" name="圆角矩形 2"/>
        <dsp:cNvSpPr/>
      </dsp:nvSpPr>
      <dsp:spPr bwMode="white">
        <a:xfrm>
          <a:off x="0" y="9843"/>
          <a:ext cx="8408670" cy="714375"/>
        </a:xfrm>
        <a:prstGeom prst="roundRect">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zh-CN" dirty="0" smtClean="0"/>
            <a:t>1</a:t>
          </a:r>
          <a:r>
            <a:rPr lang="zh-CN" altLang="en-US" dirty="0" smtClean="0"/>
            <a:t>、</a:t>
          </a:r>
          <a:r>
            <a:rPr lang="zh-CN" altLang="zh-CN" dirty="0" smtClean="0"/>
            <a:t>传统方法学</a:t>
          </a:r>
          <a:endParaRPr lang="zh-CN" altLang="en-US" dirty="0"/>
        </a:p>
      </dsp:txBody>
      <dsp:txXfrm>
        <a:off x="0" y="9843"/>
        <a:ext cx="8408670" cy="714375"/>
      </dsp:txXfrm>
    </dsp:sp>
    <dsp:sp modelId="{EF600C03-46F9-4AF7-8D26-63447DCB4797}">
      <dsp:nvSpPr>
        <dsp:cNvPr id="4" name="矩形 3"/>
        <dsp:cNvSpPr/>
      </dsp:nvSpPr>
      <dsp:spPr bwMode="white">
        <a:xfrm>
          <a:off x="0" y="724218"/>
          <a:ext cx="8408670" cy="135191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66975" tIns="35560" rIns="199136" bIns="35560"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20000"/>
            </a:spcAft>
            <a:buChar char="•"/>
          </a:pPr>
          <a:r>
            <a:rPr lang="zh-CN" altLang="zh-CN" dirty="0" smtClean="0">
              <a:solidFill>
                <a:schemeClr val="tx1"/>
              </a:solidFill>
            </a:rPr>
            <a:t>传统方法学也称为生命周期方法学或</a:t>
          </a:r>
          <a:r>
            <a:rPr lang="zh-CN" altLang="zh-CN" dirty="0" smtClean="0">
              <a:solidFill>
                <a:srgbClr val="FF0000"/>
              </a:solidFill>
            </a:rPr>
            <a:t>结构化范型</a:t>
          </a:r>
          <a:r>
            <a:rPr lang="zh-CN" altLang="zh-CN" dirty="0" smtClean="0">
              <a:solidFill>
                <a:schemeClr val="tx1"/>
              </a:solidFill>
            </a:rPr>
            <a:t>。它采用结构化技术</a:t>
          </a:r>
          <a:r>
            <a:rPr lang="zh-CN" altLang="en-US" dirty="0" smtClean="0">
              <a:solidFill>
                <a:schemeClr val="tx1"/>
              </a:solidFill>
            </a:rPr>
            <a:t>（</a:t>
          </a:r>
          <a:r>
            <a:rPr lang="zh-CN" altLang="zh-CN" dirty="0" smtClean="0">
              <a:solidFill>
                <a:schemeClr val="tx1"/>
              </a:solidFill>
            </a:rPr>
            <a:t>结构化分析、结构化设计和结构化实现</a:t>
          </a:r>
          <a:r>
            <a:rPr lang="zh-CN" altLang="en-US" dirty="0" smtClean="0">
              <a:solidFill>
                <a:schemeClr val="tx1"/>
              </a:solidFill>
            </a:rPr>
            <a:t>）</a:t>
          </a:r>
          <a:r>
            <a:rPr lang="zh-CN" altLang="zh-CN" dirty="0" smtClean="0">
              <a:solidFill>
                <a:schemeClr val="tx1"/>
              </a:solidFill>
            </a:rPr>
            <a:t>来完成软件开发的各项任务，并使用适当的软件工具或软件工程环境来支持结构化技术的运用。</a:t>
          </a:r>
          <a:endParaRPr lang="zh-CN" altLang="en-US" dirty="0">
            <a:solidFill>
              <a:schemeClr val="tx1"/>
            </a:solidFill>
          </a:endParaRPr>
        </a:p>
      </dsp:txBody>
      <dsp:txXfrm>
        <a:off x="0" y="724218"/>
        <a:ext cx="8408670" cy="1351915"/>
      </dsp:txXfrm>
    </dsp:sp>
    <dsp:sp modelId="{CB6D4485-A1C9-41D3-8B20-DB047F031869}">
      <dsp:nvSpPr>
        <dsp:cNvPr id="5" name="圆角矩形 4"/>
        <dsp:cNvSpPr/>
      </dsp:nvSpPr>
      <dsp:spPr bwMode="white">
        <a:xfrm>
          <a:off x="0" y="2076132"/>
          <a:ext cx="8408670" cy="714375"/>
        </a:xfrm>
        <a:prstGeom prst="roundRect">
          <a:avLst/>
        </a:prstGeom>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zh-CN" dirty="0" smtClean="0"/>
            <a:t>2</a:t>
          </a:r>
          <a:r>
            <a:rPr lang="zh-CN" altLang="en-US" dirty="0" smtClean="0"/>
            <a:t>、</a:t>
          </a:r>
          <a:r>
            <a:rPr lang="zh-CN" altLang="zh-CN" dirty="0" smtClean="0"/>
            <a:t>面向对象方法学</a:t>
          </a:r>
          <a:endParaRPr lang="zh-CN" altLang="en-US" dirty="0"/>
        </a:p>
      </dsp:txBody>
      <dsp:txXfrm>
        <a:off x="0" y="2076132"/>
        <a:ext cx="8408670" cy="714375"/>
      </dsp:txXfrm>
    </dsp:sp>
    <dsp:sp modelId="{FD900B4C-91BF-43E7-B611-9CCF8EDF3E04}">
      <dsp:nvSpPr>
        <dsp:cNvPr id="6" name="矩形 5"/>
        <dsp:cNvSpPr/>
      </dsp:nvSpPr>
      <dsp:spPr bwMode="white">
        <a:xfrm>
          <a:off x="0" y="2790508"/>
          <a:ext cx="8408670" cy="1031875"/>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66975" tIns="35560" rIns="199136" bIns="35560"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20000"/>
            </a:spcAft>
            <a:buChar char="•"/>
          </a:pPr>
          <a:r>
            <a:rPr lang="zh-CN" altLang="zh-CN" dirty="0" smtClean="0">
              <a:solidFill>
                <a:schemeClr val="tx1"/>
              </a:solidFill>
            </a:rPr>
            <a:t>与传统方法相反，</a:t>
          </a:r>
          <a:r>
            <a:rPr lang="zh-CN" altLang="zh-CN" dirty="0" smtClean="0">
              <a:solidFill>
                <a:srgbClr val="FF0000"/>
              </a:solidFill>
            </a:rPr>
            <a:t>面向对象方法</a:t>
          </a:r>
          <a:r>
            <a:rPr lang="zh-CN" altLang="zh-CN" dirty="0" smtClean="0">
              <a:solidFill>
                <a:schemeClr val="tx1"/>
              </a:solidFill>
            </a:rPr>
            <a:t>把</a:t>
          </a:r>
          <a:r>
            <a:rPr lang="zh-CN" altLang="zh-CN" dirty="0" smtClean="0">
              <a:solidFill>
                <a:srgbClr val="FF0000"/>
              </a:solidFill>
            </a:rPr>
            <a:t>数据</a:t>
          </a:r>
          <a:r>
            <a:rPr lang="zh-CN" altLang="zh-CN" dirty="0" smtClean="0">
              <a:solidFill>
                <a:schemeClr val="tx1"/>
              </a:solidFill>
            </a:rPr>
            <a:t>和</a:t>
          </a:r>
          <a:r>
            <a:rPr lang="zh-CN" altLang="zh-CN" dirty="0" smtClean="0">
              <a:solidFill>
                <a:srgbClr val="FF0000"/>
              </a:solidFill>
            </a:rPr>
            <a:t>行为</a:t>
          </a:r>
          <a:r>
            <a:rPr lang="zh-CN" altLang="zh-CN" dirty="0" smtClean="0">
              <a:solidFill>
                <a:schemeClr val="tx1"/>
              </a:solidFill>
            </a:rPr>
            <a:t>看成是同等重要的，它是一种以数据为主线，把数据和对数据的操作紧密地结合起来的方法。</a:t>
          </a:r>
          <a:endParaRPr lang="zh-CN" altLang="en-US" dirty="0">
            <a:solidFill>
              <a:schemeClr val="tx1"/>
            </a:solidFill>
          </a:endParaRPr>
        </a:p>
      </dsp:txBody>
      <dsp:txXfrm>
        <a:off x="0" y="2790508"/>
        <a:ext cx="8408670" cy="1031875"/>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4936" cy="3816424"/>
        <a:chOff x="0" y="0"/>
        <a:chExt cx="8424936" cy="3816424"/>
      </a:xfrm>
    </dsp:grpSpPr>
    <dsp:sp modelId="{739CF035-599C-45C8-8986-60F7E368AC33}">
      <dsp:nvSpPr>
        <dsp:cNvPr id="3" name="矩形 2"/>
        <dsp:cNvSpPr/>
      </dsp:nvSpPr>
      <dsp:spPr bwMode="white">
        <a:xfrm>
          <a:off x="0" y="47707"/>
          <a:ext cx="2568578" cy="720000"/>
        </a:xfrm>
        <a:prstGeom prst="rect">
          <a:avLst/>
        </a:prstGeom>
      </dsp:spPr>
      <dsp:style>
        <a:lnRef idx="2">
          <a:schemeClr val="accent1"/>
        </a:lnRef>
        <a:fillRef idx="1">
          <a:schemeClr val="accent1"/>
        </a:fillRef>
        <a:effectRef idx="0">
          <a:scrgbClr r="0" g="0" b="0"/>
        </a:effectRef>
        <a:fontRef idx="minor">
          <a:schemeClr val="lt1"/>
        </a:fontRef>
      </dsp:style>
      <dsp:txBody>
        <a:bodyPr lIns="177800" tIns="101600" rIns="177800" bIns="1016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smtClean="0"/>
            <a:t>方法</a:t>
          </a:r>
          <a:endParaRPr lang="zh-CN" altLang="en-US" dirty="0"/>
        </a:p>
      </dsp:txBody>
      <dsp:txXfrm>
        <a:off x="0" y="47707"/>
        <a:ext cx="2568578" cy="720000"/>
      </dsp:txXfrm>
    </dsp:sp>
    <dsp:sp modelId="{D5BFFFDA-9B79-440E-80BD-DD5AEA07FC2C}">
      <dsp:nvSpPr>
        <dsp:cNvPr id="4" name="矩形 3"/>
        <dsp:cNvSpPr/>
      </dsp:nvSpPr>
      <dsp:spPr bwMode="white">
        <a:xfrm>
          <a:off x="0" y="767707"/>
          <a:ext cx="2568578" cy="300101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33350" tIns="133350" rIns="177800" bIns="200025"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zh-CN" altLang="zh-CN" dirty="0" smtClean="0">
              <a:solidFill>
                <a:schemeClr val="dk1"/>
              </a:solidFill>
            </a:rPr>
            <a:t>完成软件开发的各项任务的技术方法，回答“怎样做”的问题</a:t>
          </a:r>
          <a:endParaRPr lang="zh-CN" altLang="en-US" dirty="0">
            <a:solidFill>
              <a:schemeClr val="dk1"/>
            </a:solidFill>
          </a:endParaRPr>
        </a:p>
      </dsp:txBody>
      <dsp:txXfrm>
        <a:off x="0" y="767707"/>
        <a:ext cx="2568578" cy="3001010"/>
      </dsp:txXfrm>
    </dsp:sp>
    <dsp:sp modelId="{95BD6C65-6973-46B3-9860-D657AAA3E7A0}">
      <dsp:nvSpPr>
        <dsp:cNvPr id="5" name="矩形 4"/>
        <dsp:cNvSpPr/>
      </dsp:nvSpPr>
      <dsp:spPr bwMode="white">
        <a:xfrm>
          <a:off x="2928179" y="47707"/>
          <a:ext cx="2568578" cy="720000"/>
        </a:xfrm>
        <a:prstGeom prst="rect">
          <a:avLst/>
        </a:prstGeom>
      </dsp:spPr>
      <dsp:style>
        <a:lnRef idx="2">
          <a:schemeClr val="accent1"/>
        </a:lnRef>
        <a:fillRef idx="1">
          <a:schemeClr val="accent1"/>
        </a:fillRef>
        <a:effectRef idx="0">
          <a:scrgbClr r="0" g="0" b="0"/>
        </a:effectRef>
        <a:fontRef idx="minor">
          <a:schemeClr val="lt1"/>
        </a:fontRef>
      </dsp:style>
      <dsp:txBody>
        <a:bodyPr lIns="177800" tIns="101600" rIns="177800" bIns="1016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smtClean="0"/>
            <a:t>工具</a:t>
          </a:r>
          <a:endParaRPr lang="zh-CN" altLang="en-US" dirty="0"/>
        </a:p>
      </dsp:txBody>
      <dsp:txXfrm>
        <a:off x="2928179" y="47707"/>
        <a:ext cx="2568578" cy="720000"/>
      </dsp:txXfrm>
    </dsp:sp>
    <dsp:sp modelId="{A6047E0F-13B4-4819-A0CC-FF1EDB8F5B72}">
      <dsp:nvSpPr>
        <dsp:cNvPr id="6" name="矩形 5"/>
        <dsp:cNvSpPr/>
      </dsp:nvSpPr>
      <dsp:spPr bwMode="white">
        <a:xfrm>
          <a:off x="2928179" y="767707"/>
          <a:ext cx="2568578" cy="300101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33350" tIns="133350" rIns="177800" bIns="200025"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zh-CN" altLang="zh-CN" dirty="0" smtClean="0">
              <a:solidFill>
                <a:schemeClr val="dk1"/>
              </a:solidFill>
            </a:rPr>
            <a:t>为运用方法而提供的自动的或半自动的软件工程支撑环境</a:t>
          </a:r>
          <a:endParaRPr lang="zh-CN" altLang="en-US" dirty="0">
            <a:solidFill>
              <a:schemeClr val="dk1"/>
            </a:solidFill>
          </a:endParaRPr>
        </a:p>
      </dsp:txBody>
      <dsp:txXfrm>
        <a:off x="2928179" y="767707"/>
        <a:ext cx="2568578" cy="3001010"/>
      </dsp:txXfrm>
    </dsp:sp>
    <dsp:sp modelId="{DCA93226-2829-47A1-979D-9520F415F71F}">
      <dsp:nvSpPr>
        <dsp:cNvPr id="7" name="矩形 6"/>
        <dsp:cNvSpPr/>
      </dsp:nvSpPr>
      <dsp:spPr bwMode="white">
        <a:xfrm>
          <a:off x="5856358" y="47707"/>
          <a:ext cx="2568578" cy="720000"/>
        </a:xfrm>
        <a:prstGeom prst="rect">
          <a:avLst/>
        </a:prstGeom>
      </dsp:spPr>
      <dsp:style>
        <a:lnRef idx="2">
          <a:schemeClr val="accent1"/>
        </a:lnRef>
        <a:fillRef idx="1">
          <a:schemeClr val="accent1"/>
        </a:fillRef>
        <a:effectRef idx="0">
          <a:scrgbClr r="0" g="0" b="0"/>
        </a:effectRef>
        <a:fontRef idx="minor">
          <a:schemeClr val="lt1"/>
        </a:fontRef>
      </dsp:style>
      <dsp:txBody>
        <a:bodyPr lIns="177800" tIns="101600" rIns="177800" bIns="1016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smtClean="0"/>
            <a:t>过程</a:t>
          </a:r>
          <a:endParaRPr lang="zh-CN" altLang="en-US" dirty="0"/>
        </a:p>
      </dsp:txBody>
      <dsp:txXfrm>
        <a:off x="5856358" y="47707"/>
        <a:ext cx="2568578" cy="720000"/>
      </dsp:txXfrm>
    </dsp:sp>
    <dsp:sp modelId="{B490F346-16EA-4A2A-B9B1-FF771DF50C31}">
      <dsp:nvSpPr>
        <dsp:cNvPr id="8" name="矩形 7"/>
        <dsp:cNvSpPr/>
      </dsp:nvSpPr>
      <dsp:spPr bwMode="white">
        <a:xfrm>
          <a:off x="5856358" y="767707"/>
          <a:ext cx="2568578" cy="300101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33350" tIns="133350" rIns="177800" bIns="200025"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zh-CN" altLang="zh-CN" dirty="0" smtClean="0">
              <a:solidFill>
                <a:schemeClr val="dk1"/>
              </a:solidFill>
            </a:rPr>
            <a:t>为了获得高质量的软件所需要完成的一系列任务的框架，它规定了完成各项任务的工作步骤</a:t>
          </a:r>
          <a:endParaRPr lang="zh-CN" altLang="en-US" dirty="0">
            <a:solidFill>
              <a:schemeClr val="dk1"/>
            </a:solidFill>
          </a:endParaRPr>
        </a:p>
      </dsp:txBody>
      <dsp:txXfrm>
        <a:off x="5856358" y="767707"/>
        <a:ext cx="2568578" cy="300101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14A137-CF0D-428A-A5BA-BBEE7EFC0717}">
      <dsp:nvSpPr>
        <dsp:cNvPr id="0" name=""/>
        <dsp:cNvSpPr/>
      </dsp:nvSpPr>
      <dsp:spPr>
        <a:xfrm>
          <a:off x="0" y="889737"/>
          <a:ext cx="8280919"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E37AEA-BE93-4FE4-980B-17AE740E9E56}">
      <dsp:nvSpPr>
        <dsp:cNvPr id="0" name=""/>
        <dsp:cNvSpPr/>
      </dsp:nvSpPr>
      <dsp:spPr>
        <a:xfrm>
          <a:off x="376037" y="23147"/>
          <a:ext cx="7898743" cy="12651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1</a:t>
          </a:r>
          <a:r>
            <a:rPr lang="zh-CN" altLang="zh-CN" sz="2000" kern="12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kern="1200" dirty="0"/>
        </a:p>
      </dsp:txBody>
      <dsp:txXfrm>
        <a:off x="376037" y="23147"/>
        <a:ext cx="7898743" cy="1265109"/>
      </dsp:txXfrm>
    </dsp:sp>
    <dsp:sp modelId="{FCC78BAC-604F-4CA5-BBC2-4E835F45501F}">
      <dsp:nvSpPr>
        <dsp:cNvPr id="0" name=""/>
        <dsp:cNvSpPr/>
      </dsp:nvSpPr>
      <dsp:spPr>
        <a:xfrm>
          <a:off x="0" y="2464804"/>
          <a:ext cx="8280919"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480EF7-2EF1-420F-A10F-30710EC1F1E1}">
      <dsp:nvSpPr>
        <dsp:cNvPr id="0" name=""/>
        <dsp:cNvSpPr/>
      </dsp:nvSpPr>
      <dsp:spPr>
        <a:xfrm>
          <a:off x="394233" y="1715937"/>
          <a:ext cx="7884657" cy="11473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2</a:t>
          </a:r>
          <a:r>
            <a:rPr lang="zh-CN" altLang="zh-CN" sz="2000" kern="1200" dirty="0" smtClean="0"/>
            <a:t>） 开发人员通过建立原型系统已经学到了许多东西，因此，在设计和编码阶段发生错误的可能性也比较小，这自然减少了在后续阶段需要改正前面阶段所犯错误的可能性。</a:t>
          </a:r>
          <a:endParaRPr lang="zh-CN" altLang="zh-CN" sz="2000" kern="1200" dirty="0"/>
        </a:p>
      </dsp:txBody>
      <dsp:txXfrm>
        <a:off x="394233" y="1715937"/>
        <a:ext cx="7884657" cy="1147386"/>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1D05BB-1851-488F-BB86-730BDBA642AC}">
      <dsp:nvSpPr>
        <dsp:cNvPr id="0" name=""/>
        <dsp:cNvSpPr/>
      </dsp:nvSpPr>
      <dsp:spPr>
        <a:xfrm>
          <a:off x="0" y="511356"/>
          <a:ext cx="8589017"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9450" y="39036"/>
          <a:ext cx="7098316"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en-US" sz="2000" kern="1200" dirty="0" smtClean="0"/>
            <a:t>能在较短时间内向用户提交可完成部分工作的产品。</a:t>
          </a:r>
          <a:endParaRPr lang="zh-CN" altLang="en-US" sz="2000" kern="1200" dirty="0"/>
        </a:p>
      </dsp:txBody>
      <dsp:txXfrm>
        <a:off x="429450" y="39036"/>
        <a:ext cx="7098316" cy="944640"/>
      </dsp:txXfrm>
    </dsp:sp>
    <dsp:sp modelId="{09C45AC6-3F1C-41AE-8D39-A14E289EF2D4}">
      <dsp:nvSpPr>
        <dsp:cNvPr id="0" name=""/>
        <dsp:cNvSpPr/>
      </dsp:nvSpPr>
      <dsp:spPr>
        <a:xfrm>
          <a:off x="0" y="1962875"/>
          <a:ext cx="8589017"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A70D21-06E3-49A9-8272-01CD1BFF2CFB}">
      <dsp:nvSpPr>
        <dsp:cNvPr id="0" name=""/>
        <dsp:cNvSpPr/>
      </dsp:nvSpPr>
      <dsp:spPr>
        <a:xfrm>
          <a:off x="429450" y="1490556"/>
          <a:ext cx="716445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zh-CN" sz="2000" kern="1200" dirty="0" smtClean="0"/>
            <a:t>逐步增加产品功能可以使用户有较充裕的时间学习和适应新产品，从而减少一个全新的软件可能给客户组织带来的冲击</a:t>
          </a:r>
          <a:r>
            <a:rPr lang="zh-CN" altLang="en-US" sz="2000" kern="1200" dirty="0" smtClean="0"/>
            <a:t>。</a:t>
          </a:r>
          <a:endParaRPr lang="en-US" altLang="zh-CN" sz="2000" kern="1200" dirty="0"/>
        </a:p>
      </dsp:txBody>
      <dsp:txXfrm>
        <a:off x="429450" y="1490556"/>
        <a:ext cx="7164452" cy="94464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1D05BB-1851-488F-BB86-730BDBA642AC}">
      <dsp:nvSpPr>
        <dsp:cNvPr id="0" name=""/>
        <dsp:cNvSpPr/>
      </dsp:nvSpPr>
      <dsp:spPr>
        <a:xfrm>
          <a:off x="0" y="535667"/>
          <a:ext cx="8517009"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5850" y="19067"/>
          <a:ext cx="7094669"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dirty="0" smtClean="0"/>
            <a:t>在把每个新的增量构件集成到现有软件体系结构中时，必须不破坏原来已经开发出的产品。</a:t>
          </a:r>
          <a:endParaRPr lang="zh-CN" altLang="en-US" sz="2000" kern="1200" dirty="0"/>
        </a:p>
      </dsp:txBody>
      <dsp:txXfrm>
        <a:off x="425850" y="19067"/>
        <a:ext cx="7094669" cy="1033200"/>
      </dsp:txXfrm>
    </dsp:sp>
    <dsp:sp modelId="{EA867E07-0D18-430C-9718-47CAB383A7E5}">
      <dsp:nvSpPr>
        <dsp:cNvPr id="0" name=""/>
        <dsp:cNvSpPr/>
      </dsp:nvSpPr>
      <dsp:spPr>
        <a:xfrm>
          <a:off x="0" y="2123268"/>
          <a:ext cx="8517009"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7365C8-D223-4223-AE28-78C52F367A8D}">
      <dsp:nvSpPr>
        <dsp:cNvPr id="0" name=""/>
        <dsp:cNvSpPr/>
      </dsp:nvSpPr>
      <dsp:spPr>
        <a:xfrm>
          <a:off x="425850" y="1606667"/>
          <a:ext cx="7155898"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smtClean="0"/>
            <a:t>必须把软件的体系结构设计得便于按这种方式进行扩充，向现有产品中加入新构件的过程必须简单、方便，也就是说，软件体系结构必须是开放的</a:t>
          </a:r>
          <a:r>
            <a:rPr lang="zh-CN" altLang="en-US" sz="2000" kern="1200" smtClean="0"/>
            <a:t>。</a:t>
          </a:r>
          <a:endParaRPr lang="en-US" altLang="zh-CN" sz="2000" kern="1200" dirty="0"/>
        </a:p>
      </dsp:txBody>
      <dsp:txXfrm>
        <a:off x="425850" y="1606667"/>
        <a:ext cx="7155898" cy="10332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168BBCD0-9416-48D7-878A-B5E78E2B3AB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7DE35FE0-3D54-43EE-9602-F692D39BAEB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47002794-EB8E-4978-B8AA-D3C3AF36EBA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8F18255E-2306-48C4-947E-3E5AA6FC07BD}"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7A0C042E-85BE-46E1-B02A-B76FF432C89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54CB4A75-9435-419B-A7C7-31A1C7025655}"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r>
              <a:rPr lang="zh-CN" altLang="zh-CN" smtClean="0"/>
              <a:t>目前使用得最广泛的软件工程方法学，分别是传统方法学和面向对象方法学。</a:t>
            </a:r>
            <a:endParaRPr lang="zh-CN" altLang="zh-CN" smtClean="0"/>
          </a:p>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F1807EA1-AA32-4956-B724-38C9D26CE7A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B188244F-6667-42A1-8C25-9C24F22A9ED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6E36AA9A-4F72-4804-B7BF-4398586FAD2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2E50D3AD-48D2-49DD-83C9-4A5E3167B7B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8B86C766-AAD0-4F14-9E38-4388D9AF6C6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FDF0082A-830D-4F39-8F1D-274B05F49AE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F9C53D87-712E-49D9-8D06-6F48C0B0F21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a:lstStyle/>
          <a:p>
            <a:fld id="{5DDD78A2-4550-4C80-A13B-64AC9F559B33}"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6C709C79-166E-46A9-A6B4-1F41A991BA7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F5AC8E40-75E7-4AEE-AD14-F752AE2BD32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ln>
            <a:miter lim="800000"/>
          </a:ln>
        </p:spPr>
        <p:txBody>
          <a:bodyPr/>
          <a:lstStyle/>
          <a:p>
            <a:fld id="{11DE68F7-CECA-4218-9B8C-26DC4F505125}"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FA718A93-2C2F-4D0F-993B-095E286C294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C490DC29-3852-400B-8476-D6AFA0547EC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2E26C746-AE1E-4709-A40E-62E4F1209916}"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554C6328-C9FF-4AEC-A497-4182C50DF4B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65AAB763-8A83-4D95-ACAC-881BF87C1C8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DDF9FC39-A059-46B3-A01A-3F2CD5DE583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1D2507ED-FF27-4FEB-8DC5-039216BBA86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p:spPr>
      </p:sp>
      <p:sp>
        <p:nvSpPr>
          <p:cNvPr id="122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ln>
            <a:miter lim="800000"/>
          </a:ln>
        </p:spPr>
        <p:txBody>
          <a:bodyPr/>
          <a:lstStyle/>
          <a:p>
            <a:fld id="{A034499C-23E6-40B1-B10D-2638CA3DDFA1}"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1DD8176E-2C6F-4B62-BB59-CB75FAE7CAE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5C111D7C-61A1-4C7F-9C4E-B5722C8D51D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p:spPr>
      </p:sp>
      <p:sp>
        <p:nvSpPr>
          <p:cNvPr id="829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2948" name="灯片编号占位符 3"/>
          <p:cNvSpPr>
            <a:spLocks noGrp="1"/>
          </p:cNvSpPr>
          <p:nvPr>
            <p:ph type="sldNum" sz="quarter" idx="5"/>
          </p:nvPr>
        </p:nvSpPr>
        <p:spPr bwMode="auto">
          <a:noFill/>
          <a:ln>
            <a:miter lim="800000"/>
          </a:ln>
        </p:spPr>
        <p:txBody>
          <a:bodyPr/>
          <a:lstStyle/>
          <a:p>
            <a:fld id="{488A57F6-C54A-4201-A529-C619B6525FF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4996" name="灯片编号占位符 3"/>
          <p:cNvSpPr>
            <a:spLocks noGrp="1"/>
          </p:cNvSpPr>
          <p:nvPr>
            <p:ph type="sldNum" sz="quarter" idx="5"/>
          </p:nvPr>
        </p:nvSpPr>
        <p:spPr bwMode="auto">
          <a:noFill/>
          <a:ln>
            <a:miter lim="800000"/>
          </a:ln>
        </p:spPr>
        <p:txBody>
          <a:bodyPr/>
          <a:lstStyle/>
          <a:p>
            <a:fld id="{DC71698E-F8FE-4CD2-894B-429DECF6136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82AE5D89-C81D-4682-A7E7-00CAAE35691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0A9F688D-349C-48B1-94DB-D8E1ED10A87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74DE2395-3047-47CA-A128-1A3C14B5F0A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r>
              <a:rPr lang="zh-CN" altLang="zh-CN" smtClean="0"/>
              <a:t>软件产品一旦交付给用户使用之后，维护便开始了。根据所需完成的维护工作种类的不同，可能需要返回到需求分析、规格说明、设计或编码等不同阶段，如图</a:t>
            </a:r>
            <a:r>
              <a:rPr lang="en-US" altLang="zh-CN" smtClean="0"/>
              <a:t>1.4</a:t>
            </a:r>
            <a:r>
              <a:rPr lang="zh-CN" altLang="zh-CN" smtClean="0"/>
              <a:t>中虚线箭头所示。</a:t>
            </a:r>
            <a:endParaRPr lang="zh-CN" altLang="zh-CN" smtClean="0"/>
          </a:p>
          <a:p>
            <a:r>
              <a:rPr lang="zh-CN" altLang="zh-CN" smtClean="0"/>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smtClean="0"/>
              <a:t>UNIX Shell</a:t>
            </a:r>
            <a:r>
              <a:rPr lang="zh-CN" altLang="zh-CN" smtClean="0"/>
              <a:t>和超文本都是广泛使用的快速原型语言，最近的趋势是，广泛地使用第四代语言（</a:t>
            </a:r>
            <a:r>
              <a:rPr lang="en-US" altLang="zh-CN" smtClean="0"/>
              <a:t>4GL</a:t>
            </a:r>
            <a:r>
              <a:rPr lang="zh-CN" altLang="zh-CN" smtClean="0"/>
              <a:t>）构建快速原型。</a:t>
            </a:r>
            <a:endParaRPr lang="zh-CN" altLang="zh-CN" smtClean="0"/>
          </a:p>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A5DC083A-54C2-48E2-864D-4DAEA9CF944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r>
              <a:rPr lang="zh-CN" altLang="zh-CN" smtClean="0"/>
              <a:t>软件产品一旦交付给用户使用之后，维护便开始了。根据所需完成的维护工作种类的不同，可能需要返回到需求分析、规格说明、设计或编码等不同阶段，如图</a:t>
            </a:r>
            <a:r>
              <a:rPr lang="en-US" altLang="zh-CN" smtClean="0"/>
              <a:t>1.4</a:t>
            </a:r>
            <a:r>
              <a:rPr lang="zh-CN" altLang="zh-CN" smtClean="0"/>
              <a:t>中虚线箭头所示。</a:t>
            </a:r>
            <a:endParaRPr lang="zh-CN" altLang="zh-CN" smtClean="0"/>
          </a:p>
          <a:p>
            <a:r>
              <a:rPr lang="zh-CN" altLang="zh-CN" smtClean="0"/>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smtClean="0"/>
              <a:t>UNIX Shell</a:t>
            </a:r>
            <a:r>
              <a:rPr lang="zh-CN" altLang="zh-CN" smtClean="0"/>
              <a:t>和超文本都是广泛使用的快速原型语言，最近的趋势是，广泛地使用第四代语言（</a:t>
            </a:r>
            <a:r>
              <a:rPr lang="en-US" altLang="zh-CN" smtClean="0"/>
              <a:t>4GL</a:t>
            </a:r>
            <a:r>
              <a:rPr lang="zh-CN" altLang="zh-CN" smtClean="0"/>
              <a:t>）构建快速原型。</a:t>
            </a:r>
            <a:endParaRPr lang="zh-CN" altLang="zh-CN" smtClean="0"/>
          </a:p>
          <a:p>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F391D200-C5B0-4EEA-A53B-20556A3F16E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DC55A4F1-D86F-4D38-9613-88D85A2F40E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p:spPr>
      </p:sp>
      <p:sp>
        <p:nvSpPr>
          <p:cNvPr id="143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340" name="灯片编号占位符 3"/>
          <p:cNvSpPr>
            <a:spLocks noGrp="1"/>
          </p:cNvSpPr>
          <p:nvPr>
            <p:ph type="sldNum" sz="quarter" idx="5"/>
          </p:nvPr>
        </p:nvSpPr>
        <p:spPr bwMode="auto">
          <a:noFill/>
          <a:ln>
            <a:miter lim="800000"/>
          </a:ln>
        </p:spPr>
        <p:txBody>
          <a:bodyPr/>
          <a:lstStyle/>
          <a:p>
            <a:fld id="{D874A0CA-8E8D-4713-B483-6BA940CF38FB}"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D90ABD36-0C68-4D14-A345-12065778E06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FB52C4F3-81E4-444B-A68D-A76AAEA01F4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926E2AD6-BEA9-4726-ADC2-2CB1247BE47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r>
              <a:rPr lang="zh-CN" altLang="zh-CN" dirty="0" smtClean="0"/>
              <a:t>风险更大的增量模型：一旦确定了用户需求之后，就着手拟定第一个构件的规格说明文档，完成后规格说明组将转向第二个构件的规格说明，与此同时设计组开始设计第一个构件……用这种方式开发软件，不同的构件将并行地构建，因此有可能加快工程进度。但是，使用这种方法将冒构件无法集成到一起的风险，除非密切地监控整个开发过程，否则整个工程可能毁于一旦。</a:t>
            </a:r>
            <a:endParaRPr lang="zh-CN" altLang="zh-CN" dirty="0" smtClean="0"/>
          </a:p>
          <a:p>
            <a:endParaRPr lang="zh-CN" altLang="en-US" dirty="0" smtClean="0"/>
          </a:p>
        </p:txBody>
      </p:sp>
      <p:sp>
        <p:nvSpPr>
          <p:cNvPr id="105476" name="灯片编号占位符 3"/>
          <p:cNvSpPr>
            <a:spLocks noGrp="1"/>
          </p:cNvSpPr>
          <p:nvPr>
            <p:ph type="sldNum" sz="quarter" idx="5"/>
          </p:nvPr>
        </p:nvSpPr>
        <p:spPr bwMode="auto">
          <a:noFill/>
          <a:ln>
            <a:miter lim="800000"/>
          </a:ln>
        </p:spPr>
        <p:txBody>
          <a:bodyPr/>
          <a:lstStyle/>
          <a:p>
            <a:fld id="{A3C9BF1C-0C4B-4496-A73F-BC345E1C65B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4F2DD348-6B33-4B2C-82D7-99ADD447B93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B997D8F3-C722-4629-AB2B-262A21E2F8B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r>
              <a:rPr lang="zh-CN" altLang="zh-CN" smtClean="0"/>
              <a:t>图中带箭头的点划线的长度代表当前累计的开发费用，螺旋线的角度值代表开发进度。</a:t>
            </a:r>
            <a:endParaRPr lang="en-US" altLang="zh-CN" smtClean="0"/>
          </a:p>
          <a:p>
            <a:r>
              <a:rPr lang="zh-CN" altLang="zh-CN" smtClean="0"/>
              <a:t>螺旋线每个周期对应于一个开发阶段。每个阶段开始时（左上象限）的任务是，确定该阶段的目标、为完成这些目标选择方案及设定这些方案的约束条件。接下来的任务是，从风险角度分析上一步的工作结果，努力排除各种潜在的风险，通常用建造原型的方法来排除风险。如果风险不能排除，则停止开发工作或大幅度地削减项目规模。如果成功地排除了所有风险，则启动下一个开发步骤（右下象限），在这个步骤的工作过程相当于纯粹的瀑布模型。最后是评价该阶段的工作成果并计划下一个阶段的工作。</a:t>
            </a:r>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B6E74826-D5EB-4319-9382-9F2D52FFD98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p:spPr>
      </p:sp>
      <p:sp>
        <p:nvSpPr>
          <p:cNvPr id="1361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6196" name="灯片编号占位符 3"/>
          <p:cNvSpPr>
            <a:spLocks noGrp="1"/>
          </p:cNvSpPr>
          <p:nvPr>
            <p:ph type="sldNum" sz="quarter" idx="5"/>
          </p:nvPr>
        </p:nvSpPr>
        <p:spPr bwMode="auto">
          <a:noFill/>
          <a:ln>
            <a:miter lim="800000"/>
          </a:ln>
        </p:spPr>
        <p:txBody>
          <a:bodyPr/>
          <a:lstStyle/>
          <a:p>
            <a:fld id="{1918FF6E-CFD3-4CE7-9AC6-F3A9AFA37A9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p:spPr>
      </p:sp>
      <p:sp>
        <p:nvSpPr>
          <p:cNvPr id="1402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0292" name="灯片编号占位符 3"/>
          <p:cNvSpPr>
            <a:spLocks noGrp="1"/>
          </p:cNvSpPr>
          <p:nvPr>
            <p:ph type="sldNum" sz="quarter" idx="5"/>
          </p:nvPr>
        </p:nvSpPr>
        <p:spPr bwMode="auto">
          <a:noFill/>
          <a:ln>
            <a:miter lim="800000"/>
          </a:ln>
        </p:spPr>
        <p:txBody>
          <a:bodyPr/>
          <a:lstStyle/>
          <a:p>
            <a:fld id="{9E6E8F78-BD69-41DC-8028-9F82BBA826D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ln>
        </p:spPr>
      </p:sp>
      <p:sp>
        <p:nvSpPr>
          <p:cNvPr id="142339" name="备注占位符 2"/>
          <p:cNvSpPr>
            <a:spLocks noGrp="1"/>
          </p:cNvSpPr>
          <p:nvPr>
            <p:ph type="body" idx="1"/>
          </p:nvPr>
        </p:nvSpPr>
        <p:spPr bwMode="auto">
          <a:noFill/>
        </p:spPr>
        <p:txBody>
          <a:bodyPr wrap="square" numCol="1" anchor="t" anchorCtr="0" compatLnSpc="1"/>
          <a:lstStyle/>
          <a:p>
            <a:r>
              <a:rPr lang="zh-CN" altLang="zh-CN" smtClean="0"/>
              <a:t>图</a:t>
            </a:r>
            <a:r>
              <a:rPr lang="en-US" altLang="zh-CN" smtClean="0"/>
              <a:t>1.11</a:t>
            </a:r>
            <a:r>
              <a:rPr lang="zh-CN" altLang="zh-CN" smtClean="0"/>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smtClean="0"/>
              <a:t>1~3</a:t>
            </a:r>
            <a:r>
              <a:rPr lang="zh-CN" altLang="zh-CN" smtClean="0"/>
              <a:t>周），在迭代期内产生的新用户故事不在本次迭代内解决，以保证本次开发过程不受干扰。开发出的新版本软件通过验收测试之后交付用户使用。</a:t>
            </a:r>
            <a:endParaRPr lang="zh-CN" altLang="zh-CN" smtClean="0"/>
          </a:p>
          <a:p>
            <a:endParaRPr lang="zh-CN" altLang="en-US" smtClean="0"/>
          </a:p>
        </p:txBody>
      </p:sp>
      <p:sp>
        <p:nvSpPr>
          <p:cNvPr id="142340" name="灯片编号占位符 3"/>
          <p:cNvSpPr>
            <a:spLocks noGrp="1"/>
          </p:cNvSpPr>
          <p:nvPr>
            <p:ph type="sldNum" sz="quarter" idx="5"/>
          </p:nvPr>
        </p:nvSpPr>
        <p:spPr bwMode="auto">
          <a:noFill/>
          <a:ln>
            <a:miter lim="800000"/>
          </a:ln>
        </p:spPr>
        <p:txBody>
          <a:bodyPr/>
          <a:lstStyle/>
          <a:p>
            <a:fld id="{EE00EB15-FB62-4A3B-A446-A1DA4943F9E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388" name="灯片编号占位符 3"/>
          <p:cNvSpPr>
            <a:spLocks noGrp="1"/>
          </p:cNvSpPr>
          <p:nvPr>
            <p:ph type="sldNum" sz="quarter" idx="5"/>
          </p:nvPr>
        </p:nvSpPr>
        <p:spPr bwMode="auto">
          <a:noFill/>
          <a:ln>
            <a:miter lim="800000"/>
          </a:ln>
        </p:spPr>
        <p:txBody>
          <a:bodyPr/>
          <a:lstStyle/>
          <a:p>
            <a:fld id="{613D8433-2FD9-43CC-BCF2-BC3A2FA0E890}"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ln>
        </p:spPr>
      </p:sp>
      <p:sp>
        <p:nvSpPr>
          <p:cNvPr id="1443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4388" name="灯片编号占位符 3"/>
          <p:cNvSpPr>
            <a:spLocks noGrp="1"/>
          </p:cNvSpPr>
          <p:nvPr>
            <p:ph type="sldNum" sz="quarter" idx="5"/>
          </p:nvPr>
        </p:nvSpPr>
        <p:spPr bwMode="auto">
          <a:noFill/>
          <a:ln>
            <a:miter lim="800000"/>
          </a:ln>
        </p:spPr>
        <p:txBody>
          <a:bodyPr/>
          <a:lstStyle/>
          <a:p>
            <a:fld id="{B4287F2C-1872-40C5-A621-9CCAB756CFA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ln>
        </p:spPr>
      </p:sp>
      <p:sp>
        <p:nvSpPr>
          <p:cNvPr id="1464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6436" name="灯片编号占位符 3"/>
          <p:cNvSpPr>
            <a:spLocks noGrp="1"/>
          </p:cNvSpPr>
          <p:nvPr>
            <p:ph type="sldNum" sz="quarter" idx="5"/>
          </p:nvPr>
        </p:nvSpPr>
        <p:spPr bwMode="auto">
          <a:noFill/>
          <a:ln>
            <a:miter lim="800000"/>
          </a:ln>
        </p:spPr>
        <p:txBody>
          <a:bodyPr/>
          <a:lstStyle/>
          <a:p>
            <a:fld id="{2D71C4E5-A565-459E-ABAB-58405950839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ln>
        </p:spPr>
      </p:sp>
      <p:sp>
        <p:nvSpPr>
          <p:cNvPr id="1484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8484" name="灯片编号占位符 3"/>
          <p:cNvSpPr>
            <a:spLocks noGrp="1"/>
          </p:cNvSpPr>
          <p:nvPr>
            <p:ph type="sldNum" sz="quarter" idx="5"/>
          </p:nvPr>
        </p:nvSpPr>
        <p:spPr bwMode="auto">
          <a:noFill/>
          <a:ln>
            <a:miter lim="800000"/>
          </a:ln>
        </p:spPr>
        <p:txBody>
          <a:bodyPr/>
          <a:lstStyle/>
          <a:p>
            <a:fld id="{0F909642-0C9F-4D00-B457-6349F46A2D6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ln>
        </p:spPr>
      </p:sp>
      <p:sp>
        <p:nvSpPr>
          <p:cNvPr id="1505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0532" name="灯片编号占位符 3"/>
          <p:cNvSpPr>
            <a:spLocks noGrp="1"/>
          </p:cNvSpPr>
          <p:nvPr>
            <p:ph type="sldNum" sz="quarter" idx="5"/>
          </p:nvPr>
        </p:nvSpPr>
        <p:spPr bwMode="auto">
          <a:noFill/>
          <a:ln>
            <a:miter lim="800000"/>
          </a:ln>
        </p:spPr>
        <p:txBody>
          <a:bodyPr/>
          <a:lstStyle/>
          <a:p>
            <a:fld id="{F44B5C9F-E4B2-4FF3-8658-172800E8BAD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ln>
        </p:spPr>
      </p:sp>
      <p:sp>
        <p:nvSpPr>
          <p:cNvPr id="152579" name="备注占位符 2"/>
          <p:cNvSpPr>
            <a:spLocks noGrp="1"/>
          </p:cNvSpPr>
          <p:nvPr>
            <p:ph type="body" idx="1"/>
          </p:nvPr>
        </p:nvSpPr>
        <p:spPr bwMode="auto">
          <a:noFill/>
        </p:spPr>
        <p:txBody>
          <a:bodyPr wrap="square" numCol="1" anchor="t" anchorCtr="0" compatLnSpc="1"/>
          <a:lstStyle/>
          <a:p>
            <a:r>
              <a:rPr lang="zh-CN" altLang="zh-CN" smtClean="0"/>
              <a:t>绘了生命周期的阶段及每个阶段的主要里程碑。</a:t>
            </a:r>
            <a:endParaRPr lang="zh-CN" altLang="zh-CN" smtClean="0"/>
          </a:p>
          <a:p>
            <a:endParaRPr lang="zh-CN" altLang="en-US" smtClean="0"/>
          </a:p>
        </p:txBody>
      </p:sp>
      <p:sp>
        <p:nvSpPr>
          <p:cNvPr id="152580" name="灯片编号占位符 3"/>
          <p:cNvSpPr>
            <a:spLocks noGrp="1"/>
          </p:cNvSpPr>
          <p:nvPr>
            <p:ph type="sldNum" sz="quarter" idx="5"/>
          </p:nvPr>
        </p:nvSpPr>
        <p:spPr bwMode="auto">
          <a:noFill/>
          <a:ln>
            <a:miter lim="800000"/>
          </a:ln>
        </p:spPr>
        <p:txBody>
          <a:bodyPr/>
          <a:lstStyle/>
          <a:p>
            <a:fld id="{69DCAC6A-5E38-4A8E-A8E1-3868E8BA13A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ln>
        </p:spPr>
      </p:sp>
      <p:sp>
        <p:nvSpPr>
          <p:cNvPr id="1546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4628" name="灯片编号占位符 3"/>
          <p:cNvSpPr>
            <a:spLocks noGrp="1"/>
          </p:cNvSpPr>
          <p:nvPr>
            <p:ph type="sldNum" sz="quarter" idx="5"/>
          </p:nvPr>
        </p:nvSpPr>
        <p:spPr bwMode="auto">
          <a:noFill/>
          <a:ln>
            <a:miter lim="800000"/>
          </a:ln>
        </p:spPr>
        <p:txBody>
          <a:bodyPr/>
          <a:lstStyle/>
          <a:p>
            <a:fld id="{4C68E319-7251-4552-9B6C-264E401805C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ln>
        </p:spPr>
      </p:sp>
      <p:sp>
        <p:nvSpPr>
          <p:cNvPr id="1566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6676" name="灯片编号占位符 3"/>
          <p:cNvSpPr>
            <a:spLocks noGrp="1"/>
          </p:cNvSpPr>
          <p:nvPr>
            <p:ph type="sldNum" sz="quarter" idx="5"/>
          </p:nvPr>
        </p:nvSpPr>
        <p:spPr bwMode="auto">
          <a:noFill/>
          <a:ln>
            <a:miter lim="800000"/>
          </a:ln>
        </p:spPr>
        <p:txBody>
          <a:bodyPr/>
          <a:lstStyle/>
          <a:p>
            <a:fld id="{C4942953-959A-4A2A-AEFE-7A741F7EC9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ln>
        </p:spPr>
      </p:sp>
      <p:sp>
        <p:nvSpPr>
          <p:cNvPr id="159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9748" name="灯片编号占位符 3"/>
          <p:cNvSpPr>
            <a:spLocks noGrp="1"/>
          </p:cNvSpPr>
          <p:nvPr>
            <p:ph type="sldNum" sz="quarter" idx="5"/>
          </p:nvPr>
        </p:nvSpPr>
        <p:spPr bwMode="auto">
          <a:noFill/>
          <a:ln>
            <a:miter lim="800000"/>
          </a:ln>
        </p:spPr>
        <p:txBody>
          <a:bodyPr/>
          <a:lstStyle/>
          <a:p>
            <a:fld id="{72DA3F16-BB55-4C7A-8369-4671812DDC7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5F4D6B2C-9BB5-40EC-85F3-991EA69B8ED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r>
              <a:rPr lang="zh-CN" altLang="en-US" smtClean="0"/>
              <a:t>总之，为了解决软件危机，既要有技术措施，方法和工具，又要有必要的组织管理措施 ，软件工程正是从管理和技术两方面研究如何更好地开发和维护计算机软件的一门新兴学科。</a:t>
            </a:r>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C137FAF1-B72F-4BB7-A883-A15509C4A854}"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171045C8-27BC-4658-8C47-AAD1BFC8F927}"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CF1211A1-E1F8-4C10-9055-5EFCD5E9A143}"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08EDEF64-6195-4E6D-B4CA-0109D7AC4D36}"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04C0868B-4F20-46A5-8385-0BD3FB8D1427}"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0CB688B3-0FE0-4BDB-8C3D-07BB29BE7994}"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37E3062-5A80-4B86-AA2C-F617FE6BCADB}"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1BEB5896-AF80-4F45-81B5-5A49F637C49A}"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a:t>
            </a:r>
            <a:r>
              <a:rPr lang="zh-CN" altLang="en-US" sz="2400" dirty="0">
                <a:solidFill>
                  <a:srgbClr val="D9D9D9"/>
                </a:solidFill>
                <a:latin typeface="+mn-ea"/>
                <a:ea typeface="+mn-ea"/>
              </a:rPr>
              <a:t>章　</a:t>
            </a:r>
            <a:endParaRPr lang="en-US" altLang="zh-CN" sz="2400" dirty="0" smtClean="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软件工程学概述</a:t>
            </a:r>
            <a:endParaRPr lang="zh-CN" altLang="en-US" sz="2400" dirty="0">
              <a:solidFill>
                <a:srgbClr val="D9D9D9"/>
              </a:solidFill>
              <a:latin typeface="+mn-ea"/>
              <a:ea typeface="+mn-ea"/>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29FB551-4915-495A-81BC-12E726162D1B}" type="datetime1">
              <a:rPr lang="es-ES" altLang="zh-CN"/>
            </a:fld>
            <a:endParaRPr lang="es-ES" altLang="zh-CN" dirty="0"/>
          </a:p>
        </p:txBody>
      </p:sp>
      <p:sp>
        <p:nvSpPr>
          <p:cNvPr id="3" name="页脚占位符 2"/>
          <p:cNvSpPr>
            <a:spLocks noGrp="1"/>
          </p:cNvSpPr>
          <p:nvPr>
            <p:ph type="ftr" sz="quarter" idx="11"/>
          </p:nvPr>
        </p:nvSpPr>
        <p:spPr/>
        <p:txBody>
          <a:bodyPr/>
          <a:lstStyle/>
          <a:p>
            <a:pPr>
              <a:defRPr/>
            </a:pPr>
            <a:endParaRPr lang="es-ES" altLang="zh-CN"/>
          </a:p>
        </p:txBody>
      </p:sp>
      <p:sp>
        <p:nvSpPr>
          <p:cNvPr id="4" name="灯片编号占位符 3"/>
          <p:cNvSpPr>
            <a:spLocks noGrp="1"/>
          </p:cNvSpPr>
          <p:nvPr>
            <p:ph type="sldNum" sz="quarter" idx="12"/>
          </p:nvPr>
        </p:nvSpPr>
        <p:spPr/>
        <p:txBody>
          <a:bodyPr/>
          <a:lstStyle/>
          <a:p>
            <a:fld id="{4E0B6A19-D19A-4D22-97D0-B0EB7A38517D}" type="slidenum">
              <a:rPr lang="es-ES" altLang="zh-CN"/>
            </a:fld>
            <a:endParaRPr lang="es-E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129FB551-4915-495A-81BC-12E726162D1B}"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4E0B6A19-D19A-4D22-97D0-B0EB7A38517D}"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7" cstate="print"/>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8" cstate="print"/>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3.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3.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3.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3.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anose="02070A03080606020203" pitchFamily="18" charset="0"/>
              </a:rPr>
              <a:t>软件工程导论（第</a:t>
            </a:r>
            <a:r>
              <a:rPr lang="en-US" altLang="zh-CN" sz="5400" b="1" dirty="0" smtClean="0">
                <a:solidFill>
                  <a:schemeClr val="tx1"/>
                </a:solidFill>
                <a:latin typeface="Bodoni MT Black" panose="02070A03080606020203" pitchFamily="18" charset="0"/>
              </a:rPr>
              <a:t>6</a:t>
            </a:r>
            <a:r>
              <a:rPr lang="zh-CN" altLang="en-US" sz="5400" b="1" dirty="0" smtClean="0">
                <a:solidFill>
                  <a:schemeClr val="tx1"/>
                </a:solidFill>
                <a:latin typeface="Bodoni MT Black" panose="02070A03080606020203" pitchFamily="18" charset="0"/>
              </a:rPr>
              <a:t>版）</a:t>
            </a:r>
            <a:endParaRPr lang="es-ES" altLang="zh-CN" sz="5400" dirty="0" smtClean="0">
              <a:solidFill>
                <a:schemeClr val="tx1"/>
              </a:solidFill>
              <a:latin typeface="Bodoni MT Black" panose="02070A03080606020203"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rgbClr val="FFFFFF"/>
                </a:solidFill>
                <a:latin typeface="Bodoni MT Black" panose="02070A03080606020203" pitchFamily="18" charset="0"/>
              </a:rPr>
              <a:t>清华大学出版社</a:t>
            </a:r>
            <a:endParaRPr lang="en-US" altLang="zh-CN" sz="2000">
              <a:solidFill>
                <a:srgbClr val="FFFFFF"/>
              </a:solidFill>
              <a:latin typeface="Bodoni MT Black" panose="02070A03080606020203" pitchFamily="18" charset="0"/>
            </a:endParaRPr>
          </a:p>
        </p:txBody>
      </p:sp>
      <p:sp>
        <p:nvSpPr>
          <p:cNvPr id="6148" name="5 CuadroTexto"/>
          <p:cNvSpPr txBox="1">
            <a:spLocks noChangeArrowheads="1"/>
          </p:cNvSpPr>
          <p:nvPr/>
        </p:nvSpPr>
        <p:spPr bwMode="auto">
          <a:xfrm>
            <a:off x="1979613" y="3629025"/>
            <a:ext cx="5616575" cy="708025"/>
          </a:xfrm>
          <a:prstGeom prst="rect">
            <a:avLst/>
          </a:prstGeom>
          <a:noFill/>
          <a:ln w="9525">
            <a:noFill/>
            <a:miter lim="800000"/>
          </a:ln>
        </p:spPr>
        <p:txBody>
          <a:bodyPr>
            <a:spAutoFit/>
          </a:bodyPr>
          <a:lstStyle/>
          <a:p>
            <a:pPr algn="ctr" eaLnBrk="1" hangingPunct="1"/>
            <a:r>
              <a:rPr lang="zh-CN" altLang="en-US" sz="4000" b="1">
                <a:solidFill>
                  <a:srgbClr val="000000"/>
                </a:solidFill>
                <a:latin typeface="Bodoni MT Black" panose="02070A03080606020203" pitchFamily="18" charset="0"/>
              </a:rPr>
              <a:t>第</a:t>
            </a:r>
            <a:r>
              <a:rPr lang="en-US" altLang="zh-CN" sz="4000" b="1">
                <a:solidFill>
                  <a:srgbClr val="000000"/>
                </a:solidFill>
                <a:latin typeface="Bodoni MT Black" panose="02070A03080606020203" pitchFamily="18" charset="0"/>
              </a:rPr>
              <a:t>1</a:t>
            </a:r>
            <a:r>
              <a:rPr lang="zh-CN" altLang="en-US" sz="4000" b="1">
                <a:solidFill>
                  <a:srgbClr val="000000"/>
                </a:solidFill>
                <a:latin typeface="Bodoni MT Black" panose="02070A03080606020203" pitchFamily="18" charset="0"/>
              </a:rPr>
              <a:t>章  软件工程学概述</a:t>
            </a:r>
            <a:endParaRPr lang="zh-CN" altLang="en-US" sz="4000" b="1">
              <a:solidFill>
                <a:srgbClr val="000000"/>
              </a:solidFill>
              <a:latin typeface="Bodoni MT Black" panose="02070A03080606020203" pitchFamily="18" charset="0"/>
            </a:endParaRPr>
          </a:p>
        </p:txBody>
      </p:sp>
      <p:sp>
        <p:nvSpPr>
          <p:cNvPr id="6149" name="1 Título"/>
          <p:cNvSpPr txBox="1"/>
          <p:nvPr/>
        </p:nvSpPr>
        <p:spPr bwMode="auto">
          <a:xfrm>
            <a:off x="-36513" y="127000"/>
            <a:ext cx="5545138" cy="34925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anose="02070A03080606020203" pitchFamily="18" charset="0"/>
              </a:rPr>
              <a:t>“十二五”普通高等教育本科国家级规划教材</a:t>
            </a:r>
            <a:endParaRPr lang="zh-CN" altLang="en-US" sz="2000">
              <a:solidFill>
                <a:srgbClr val="000000"/>
              </a:solidFill>
              <a:latin typeface="Bodoni MT Black" panose="02070A03080606020203" pitchFamily="18" charset="0"/>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rgbClr val="FFFFFF"/>
                </a:solidFill>
                <a:latin typeface="Bodoni MT Black" panose="02070A03080606020203" pitchFamily="18" charset="0"/>
              </a:rPr>
              <a:t>张海藩，牟永敏编著</a:t>
            </a:r>
            <a:endParaRPr lang="zh-CN" altLang="en-US" sz="2000">
              <a:solidFill>
                <a:srgbClr val="FFFFFF"/>
              </a:solidFill>
              <a:latin typeface="Bodoni MT Black" panose="02070A03080606020203" pitchFamily="18" charset="0"/>
            </a:endParaRPr>
          </a:p>
        </p:txBody>
      </p:sp>
      <p:sp>
        <p:nvSpPr>
          <p:cNvPr id="6151" name="1 Título"/>
          <p:cNvSpPr txBox="1"/>
          <p:nvPr/>
        </p:nvSpPr>
        <p:spPr bwMode="auto">
          <a:xfrm>
            <a:off x="-36513" y="476250"/>
            <a:ext cx="3227388" cy="43180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anose="02070A03080606020203" pitchFamily="18" charset="0"/>
              </a:rPr>
              <a:t>北京高等教育精品教材</a:t>
            </a:r>
            <a:endParaRPr lang="zh-CN" altLang="en-US" sz="2000">
              <a:solidFill>
                <a:srgbClr val="000000"/>
              </a:solidFill>
              <a:latin typeface="Bodoni MT Black" panose="02070A03080606020203" pitchFamily="18" charset="0"/>
            </a:endParaRPr>
          </a:p>
        </p:txBody>
      </p:sp>
      <p:sp>
        <p:nvSpPr>
          <p:cNvPr id="6152" name="1 Título"/>
          <p:cNvSpPr txBox="1"/>
          <p:nvPr/>
        </p:nvSpPr>
        <p:spPr bwMode="auto">
          <a:xfrm>
            <a:off x="0" y="1063625"/>
            <a:ext cx="9144000" cy="565150"/>
          </a:xfrm>
          <a:prstGeom prst="rect">
            <a:avLst/>
          </a:prstGeom>
          <a:solidFill>
            <a:schemeClr val="bg1"/>
          </a:solidFill>
          <a:ln w="9525">
            <a:noFill/>
            <a:miter lim="800000"/>
          </a:ln>
        </p:spPr>
        <p:txBody>
          <a:bodyPr anchor="ctr"/>
          <a:lstStyle/>
          <a:p>
            <a:pPr algn="ctr" eaLnBrk="1" hangingPunct="1"/>
            <a:r>
              <a:rPr lang="en-US" altLang="zh-CN" sz="2400">
                <a:solidFill>
                  <a:srgbClr val="C00000"/>
                </a:solidFill>
                <a:latin typeface="Bodoni MT Black" panose="02070A03080606020203" pitchFamily="18" charset="0"/>
              </a:rPr>
              <a:t>21</a:t>
            </a:r>
            <a:r>
              <a:rPr lang="zh-CN" altLang="en-US" sz="2400">
                <a:solidFill>
                  <a:srgbClr val="C00000"/>
                </a:solidFill>
                <a:latin typeface="Bodoni MT Black" panose="02070A03080606020203" pitchFamily="18" charset="0"/>
              </a:rPr>
              <a:t>世纪软件工程专业规划教材</a:t>
            </a:r>
            <a:endParaRPr lang="zh-CN" altLang="en-US" sz="2400">
              <a:solidFill>
                <a:srgbClr val="C00000"/>
              </a:solidFill>
              <a:latin typeface="Bodoni MT Black" panose="02070A03080606020203" pitchFamily="18" charset="0"/>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pic>
        <p:nvPicPr>
          <p:cNvPr id="720920" name="内容占位符 720919"/>
          <p:cNvPicPr>
            <a:picLocks noChangeAspect="1"/>
          </p:cNvPicPr>
          <p:nvPr>
            <p:ph idx="1"/>
          </p:nvPr>
        </p:nvPicPr>
        <p:blipFill>
          <a:blip r:embed="rId1"/>
          <a:stretch>
            <a:fillRect/>
          </a:stretch>
        </p:blipFill>
        <p:spPr>
          <a:xfrm>
            <a:off x="457200" y="2276475"/>
            <a:ext cx="8229600" cy="3173095"/>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结对编程的优点</a:t>
            </a:r>
            <a:endParaRPr lang="zh-CN" altLang="en-US"/>
          </a:p>
        </p:txBody>
      </p:sp>
      <p:sp>
        <p:nvSpPr>
          <p:cNvPr id="4" name="内容占位符 3"/>
          <p:cNvSpPr>
            <a:spLocks noGrp="1"/>
          </p:cNvSpPr>
          <p:nvPr>
            <p:ph idx="1"/>
          </p:nvPr>
        </p:nvSpPr>
        <p:spPr/>
        <p:txBody>
          <a:bodyPr/>
          <a:p>
            <a:pPr marL="342900" indent="-342900" algn="l">
              <a:buAutoNum type="arabicPeriod"/>
            </a:pPr>
            <a:r>
              <a:rPr lang="zh-CN" altLang="en-US" dirty="0">
                <a:sym typeface="+mn-ea"/>
              </a:rPr>
              <a:t>所有的设计决定都用了至少两个人的智慧</a:t>
            </a:r>
            <a:endParaRPr lang="zh-CN" altLang="en-US" dirty="0"/>
          </a:p>
          <a:p>
            <a:pPr marL="342900" indent="-342900" algn="l">
              <a:buAutoNum type="arabicPeriod"/>
            </a:pPr>
            <a:r>
              <a:rPr lang="zh-CN" altLang="en-US" dirty="0">
                <a:sym typeface="+mn-ea"/>
              </a:rPr>
              <a:t>至少有两个人熟悉系统的每一个部分。</a:t>
            </a:r>
            <a:endParaRPr lang="zh-CN" altLang="en-US" dirty="0"/>
          </a:p>
          <a:p>
            <a:pPr marL="342900" indent="-342900" algn="l">
              <a:buAutoNum type="arabicPeriod"/>
            </a:pPr>
            <a:r>
              <a:rPr lang="zh-CN" altLang="en-US" dirty="0">
                <a:sym typeface="+mn-ea"/>
              </a:rPr>
              <a:t>两个人都忽略测试或其他任务的可能性更小。</a:t>
            </a:r>
            <a:endParaRPr lang="zh-CN" altLang="en-US" dirty="0"/>
          </a:p>
          <a:p>
            <a:pPr marL="342900" indent="-342900" algn="l">
              <a:buAutoNum type="arabicPeriod"/>
            </a:pPr>
            <a:r>
              <a:rPr lang="zh-CN" altLang="en-US" dirty="0">
                <a:sym typeface="+mn-ea"/>
              </a:rPr>
              <a:t>改变各对的组合可以在团队范围内传播知识。</a:t>
            </a:r>
            <a:endParaRPr lang="zh-CN" altLang="en-US" dirty="0"/>
          </a:p>
          <a:p>
            <a:pPr marL="342900" indent="-342900" algn="l">
              <a:buAutoNum type="arabicPeriod"/>
            </a:pPr>
            <a:r>
              <a:rPr lang="zh-CN" altLang="en-US" dirty="0">
                <a:sym typeface="+mn-ea"/>
              </a:rPr>
              <a:t>代码通常至少被一个人复查。</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极限编程测试</a:t>
            </a:r>
            <a:endParaRPr lang="zh-CN" altLang="en-US"/>
          </a:p>
        </p:txBody>
      </p:sp>
      <p:sp>
        <p:nvSpPr>
          <p:cNvPr id="4" name="内容占位符 3"/>
          <p:cNvSpPr>
            <a:spLocks noGrp="1"/>
          </p:cNvSpPr>
          <p:nvPr>
            <p:ph idx="1"/>
          </p:nvPr>
        </p:nvSpPr>
        <p:spPr/>
        <p:txBody>
          <a:bodyPr/>
          <a:p>
            <a:r>
              <a:rPr lang="en-US" altLang="zh-CN" sz="2800" dirty="0">
                <a:sym typeface="+mn-ea"/>
              </a:rPr>
              <a:t>XP</a:t>
            </a:r>
            <a:r>
              <a:rPr lang="zh-CN" altLang="en-US" sz="2800" dirty="0">
                <a:sym typeface="+mn-ea"/>
              </a:rPr>
              <a:t>充满发人深思的有趣的难题。例如：什么是“先测试后编码”？一般的软件公司和一些</a:t>
            </a:r>
            <a:r>
              <a:rPr lang="en-US" altLang="zh-CN" sz="2800" dirty="0">
                <a:sym typeface="+mn-ea"/>
              </a:rPr>
              <a:t>IT</a:t>
            </a:r>
            <a:r>
              <a:rPr lang="zh-CN" altLang="en-US" sz="2800" dirty="0">
                <a:sym typeface="+mn-ea"/>
              </a:rPr>
              <a:t>机构是通过代码的行数来对程序员的绩效加以考核，而测试的绩效则是通过发现的缺陷的数量来考核的。这两种方法都不能鼓励减少测试前产生的缺陷的数量。</a:t>
            </a:r>
            <a:r>
              <a:rPr lang="en-US" altLang="zh-CN" sz="2800" dirty="0">
                <a:sym typeface="+mn-ea"/>
              </a:rPr>
              <a:t>XP</a:t>
            </a:r>
            <a:r>
              <a:rPr lang="zh-CN" altLang="en-US" sz="2800" dirty="0">
                <a:sym typeface="+mn-ea"/>
              </a:rPr>
              <a:t>使用两种测试：单元测试和功能测试。单元测试要求在写代码之前就开发出相应功能的测试方法，并测试应当是自动化的。代码一完成，它就被立即用有关测试集加以测试，从而能立即得到反馈。</a:t>
            </a:r>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传统方法与极限编程的比较</a:t>
            </a:r>
            <a:endParaRPr lang="zh-CN" altLang="en-US"/>
          </a:p>
        </p:txBody>
      </p:sp>
      <p:sp>
        <p:nvSpPr>
          <p:cNvPr id="4" name="内容占位符 3"/>
          <p:cNvSpPr>
            <a:spLocks noGrp="1"/>
          </p:cNvSpPr>
          <p:nvPr>
            <p:ph idx="1"/>
          </p:nvPr>
        </p:nvSpPr>
        <p:spPr/>
        <p:txBody>
          <a:bodyPr/>
          <a:p>
            <a:r>
              <a:rPr lang="zh-CN" altLang="en-US" sz="2800" dirty="0">
                <a:sym typeface="+mn-ea"/>
              </a:rPr>
              <a:t>极限编程并不是否认传统的开发方法。传统方法可用于开发那些变化程度不大并可预期最终结果的软件。然而，对于一些轻量级的软件，并且传统开发方法已无法满足现在的快速变化软件需求的要求时，比较适合采用极限编程技术进行开发。轻量级软件开发实践的创始人</a:t>
            </a:r>
            <a:r>
              <a:rPr lang="en-US" altLang="zh-CN" sz="2800" err="1">
                <a:sym typeface="+mn-ea"/>
              </a:rPr>
              <a:t>Bob Charette</a:t>
            </a:r>
            <a:r>
              <a:rPr lang="zh-CN" altLang="en-US" sz="2800" dirty="0">
                <a:sym typeface="+mn-ea"/>
              </a:rPr>
              <a:t>认为</a:t>
            </a:r>
            <a:r>
              <a:rPr lang="en-US" altLang="zh-CN" sz="2800" dirty="0">
                <a:sym typeface="+mn-ea"/>
              </a:rPr>
              <a:t>"</a:t>
            </a:r>
            <a:r>
              <a:rPr lang="zh-CN" altLang="en-US" sz="2800" dirty="0">
                <a:sym typeface="+mn-ea"/>
              </a:rPr>
              <a:t>由于软件工程研究所</a:t>
            </a:r>
            <a:r>
              <a:rPr lang="en-US" altLang="zh-CN" sz="2800" dirty="0">
                <a:sym typeface="+mn-ea"/>
              </a:rPr>
              <a:t>(SEI)</a:t>
            </a:r>
            <a:r>
              <a:rPr lang="zh-CN" altLang="en-US" sz="2800" dirty="0">
                <a:sym typeface="+mn-ea"/>
              </a:rPr>
              <a:t>这样组织的官僚化、顽固性，以及诸如</a:t>
            </a:r>
            <a:r>
              <a:rPr lang="en-US" altLang="zh-CN" sz="2800" dirty="0">
                <a:sym typeface="+mn-ea"/>
              </a:rPr>
              <a:t>CMM</a:t>
            </a:r>
            <a:r>
              <a:rPr lang="zh-CN" altLang="en-US" sz="2800" dirty="0">
                <a:sym typeface="+mn-ea"/>
              </a:rPr>
              <a:t>的实践，使得他们日益脱离当今的软件开发。</a:t>
            </a:r>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思考题</a:t>
            </a:r>
            <a:endParaRPr lang="zh-CN" altLang="en-US"/>
          </a:p>
        </p:txBody>
      </p:sp>
      <p:sp>
        <p:nvSpPr>
          <p:cNvPr id="3" name="内容占位符 2"/>
          <p:cNvSpPr>
            <a:spLocks noGrp="1"/>
          </p:cNvSpPr>
          <p:nvPr>
            <p:ph idx="1"/>
          </p:nvPr>
        </p:nvSpPr>
        <p:spPr/>
        <p:txBody>
          <a:bodyPr/>
          <a:p>
            <a:pPr algn="l"/>
            <a:r>
              <a:rPr lang="en-US" altLang="zh-CN" dirty="0">
                <a:sym typeface="+mn-ea"/>
              </a:rPr>
              <a:t>1.</a:t>
            </a:r>
            <a:r>
              <a:rPr lang="zh-CN" altLang="en-US" dirty="0">
                <a:sym typeface="+mn-ea"/>
              </a:rPr>
              <a:t>什么是敏捷软件工程？</a:t>
            </a:r>
            <a:endParaRPr lang="zh-CN" altLang="en-US"/>
          </a:p>
          <a:p>
            <a:pPr algn="l"/>
            <a:r>
              <a:rPr lang="en-US" altLang="zh-CN" dirty="0">
                <a:sym typeface="+mn-ea"/>
              </a:rPr>
              <a:t>2.</a:t>
            </a:r>
            <a:r>
              <a:rPr lang="zh-CN" altLang="en-US" dirty="0">
                <a:sym typeface="+mn-ea"/>
              </a:rPr>
              <a:t>极限编程的过程是什么？</a:t>
            </a:r>
            <a:endParaRPr lang="zh-CN" altLang="en-US" dirty="0"/>
          </a:p>
          <a:p>
            <a:pPr algn="l"/>
            <a:r>
              <a:rPr lang="en-US" altLang="zh-CN" dirty="0">
                <a:sym typeface="+mn-ea"/>
              </a:rPr>
              <a:t>3.</a:t>
            </a:r>
            <a:r>
              <a:rPr lang="zh-CN" altLang="en-US" dirty="0">
                <a:sym typeface="+mn-ea"/>
              </a:rPr>
              <a:t>极限编程与传统软件过程之间的区别是什么？</a:t>
            </a:r>
            <a:endParaRPr lang="zh-CN" altLang="en-US" dirty="0"/>
          </a:p>
          <a:p>
            <a:pPr algn="l"/>
            <a:endParaRPr lang="zh-CN" altLang="en-US"/>
          </a:p>
          <a:p>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415925" y="1773238"/>
            <a:ext cx="8496300" cy="4216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b="1" dirty="0" smtClean="0">
                <a:latin typeface="Bodoni MT Black" panose="02070A03080606020203" pitchFamily="18" charset="0"/>
              </a:rPr>
              <a:t>a) </a:t>
            </a:r>
            <a:r>
              <a:rPr lang="zh-CN" altLang="en-US" sz="2400" b="1" dirty="0" smtClean="0">
                <a:latin typeface="Bodoni MT Black" panose="02070A03080606020203" pitchFamily="18" charset="0"/>
              </a:rPr>
              <a:t>微软</a:t>
            </a:r>
            <a:r>
              <a:rPr lang="zh-CN" altLang="en-US" sz="2400" b="1" dirty="0">
                <a:latin typeface="Bodoni MT Black" panose="02070A03080606020203" pitchFamily="18" charset="0"/>
              </a:rPr>
              <a:t>过程准则</a:t>
            </a:r>
            <a:r>
              <a:rPr lang="zh-CN" altLang="en-US" sz="2400" b="1" dirty="0" smtClean="0">
                <a:latin typeface="Bodoni MT Black" panose="02070A03080606020203" pitchFamily="18" charset="0"/>
              </a:rPr>
              <a:t>：</a:t>
            </a:r>
            <a:endParaRPr lang="en-US" altLang="zh-CN" sz="2400" b="1" dirty="0">
              <a:latin typeface="Bodoni MT Black" panose="02070A03080606020203" pitchFamily="18" charset="0"/>
            </a:endParaRPr>
          </a:p>
          <a:p>
            <a:pPr>
              <a:defRPr/>
            </a:pPr>
            <a:r>
              <a:rPr lang="en-US" altLang="zh-CN" sz="2400" dirty="0" smtClean="0">
                <a:latin typeface="Bodoni MT Black" panose="02070A03080606020203" pitchFamily="18" charset="0"/>
              </a:rPr>
              <a:t>   </a:t>
            </a:r>
            <a:r>
              <a:rPr lang="zh-CN" altLang="zh-CN" sz="2000" dirty="0" smtClean="0">
                <a:latin typeface="Bodoni MT Black" panose="02070A03080606020203" pitchFamily="18" charset="0"/>
              </a:rPr>
              <a:t>项目计划</a:t>
            </a:r>
            <a:r>
              <a:rPr lang="zh-CN" altLang="zh-CN" sz="2000" dirty="0">
                <a:latin typeface="Bodoni MT Black" panose="02070A03080606020203" pitchFamily="18" charset="0"/>
              </a:rPr>
              <a:t>应该兼顾未来的不确定因素。</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用有效的</a:t>
            </a:r>
            <a:r>
              <a:rPr lang="zh-CN" altLang="zh-CN" sz="2000" dirty="0">
                <a:solidFill>
                  <a:srgbClr val="FF0000"/>
                </a:solidFill>
                <a:latin typeface="Bodoni MT Black" panose="02070A03080606020203" pitchFamily="18" charset="0"/>
              </a:rPr>
              <a:t>风险管理</a:t>
            </a:r>
            <a:r>
              <a:rPr lang="zh-CN" altLang="zh-CN" sz="2000" dirty="0">
                <a:latin typeface="Bodoni MT Black" panose="02070A03080606020203" pitchFamily="18" charset="0"/>
              </a:rPr>
              <a:t>来减少不确定因素的影响。</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经常生成并快速地测试软件的过渡版本，从而提高产品的</a:t>
            </a:r>
            <a:r>
              <a:rPr lang="zh-CN" altLang="zh-CN" sz="2000" dirty="0">
                <a:solidFill>
                  <a:srgbClr val="FF0000"/>
                </a:solidFill>
                <a:latin typeface="Bodoni MT Black" panose="02070A03080606020203" pitchFamily="18" charset="0"/>
              </a:rPr>
              <a:t>稳定性</a:t>
            </a:r>
            <a:r>
              <a:rPr lang="zh-CN" altLang="zh-CN" sz="2000" dirty="0">
                <a:latin typeface="Bodoni MT Black" panose="02070A03080606020203" pitchFamily="18" charset="0"/>
              </a:rPr>
              <a:t>和</a:t>
            </a:r>
            <a:r>
              <a:rPr lang="zh-CN" altLang="zh-CN" sz="2000" dirty="0">
                <a:solidFill>
                  <a:srgbClr val="FF0000"/>
                </a:solidFill>
                <a:latin typeface="Bodoni MT Black" panose="02070A03080606020203" pitchFamily="18" charset="0"/>
              </a:rPr>
              <a:t>可预测性</a:t>
            </a:r>
            <a:r>
              <a:rPr lang="zh-CN" altLang="zh-CN" sz="2000" dirty="0">
                <a:latin typeface="Bodoni MT Black" panose="02070A03080606020203" pitchFamily="18" charset="0"/>
              </a:rPr>
              <a:t>。</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采用</a:t>
            </a:r>
            <a:r>
              <a:rPr lang="zh-CN" altLang="zh-CN" sz="2000" dirty="0">
                <a:solidFill>
                  <a:srgbClr val="FF0000"/>
                </a:solidFill>
                <a:latin typeface="Bodoni MT Black" panose="02070A03080606020203" pitchFamily="18" charset="0"/>
              </a:rPr>
              <a:t>快速循环、递进</a:t>
            </a:r>
            <a:r>
              <a:rPr lang="zh-CN" altLang="zh-CN" sz="2000" dirty="0">
                <a:latin typeface="Bodoni MT Black" panose="02070A03080606020203" pitchFamily="18" charset="0"/>
              </a:rPr>
              <a:t>的开发过程。</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用创造性的工作来平衡产品特性和产品成本。</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项目进度表应该具有较高稳定性和权威性。</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使用小型项目组并发地完成开发工作。</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在项目早期把软件配置项</a:t>
            </a:r>
            <a:r>
              <a:rPr lang="zh-CN" altLang="zh-CN" sz="2000" dirty="0">
                <a:solidFill>
                  <a:srgbClr val="FF0000"/>
                </a:solidFill>
                <a:latin typeface="Bodoni MT Black" panose="02070A03080606020203" pitchFamily="18" charset="0"/>
              </a:rPr>
              <a:t>基线化</a:t>
            </a:r>
            <a:r>
              <a:rPr lang="zh-CN" altLang="zh-CN" sz="2000" dirty="0">
                <a:latin typeface="Bodoni MT Black" panose="02070A03080606020203" pitchFamily="18" charset="0"/>
              </a:rPr>
              <a:t>，项目后期则冻结产品。</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使用原型验证概念，对项目进行早期论证。</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把零缺陷作为追求的目标。</a:t>
            </a:r>
            <a:endParaRPr lang="zh-CN" altLang="zh-CN" sz="2000" dirty="0">
              <a:latin typeface="Bodoni MT Black" panose="02070A03080606020203" pitchFamily="18" charset="0"/>
            </a:endParaRPr>
          </a:p>
          <a:p>
            <a:pPr>
              <a:defRPr/>
            </a:pPr>
            <a:r>
              <a:rPr lang="zh-CN" altLang="zh-CN" sz="2000" dirty="0">
                <a:latin typeface="Bodoni MT Black" panose="02070A03080606020203" pitchFamily="18" charset="0"/>
              </a:rPr>
              <a:t> </a:t>
            </a:r>
            <a:r>
              <a:rPr lang="zh-CN" altLang="zh-CN" sz="2000" dirty="0">
                <a:solidFill>
                  <a:srgbClr val="FF0000"/>
                </a:solidFill>
                <a:latin typeface="Bodoni MT Black" panose="02070A03080606020203" pitchFamily="18" charset="0"/>
              </a:rPr>
              <a:t>里程碑评审会</a:t>
            </a:r>
            <a:r>
              <a:rPr lang="zh-CN" altLang="zh-CN" sz="2000" dirty="0">
                <a:latin typeface="Bodoni MT Black" panose="02070A03080606020203" pitchFamily="18" charset="0"/>
              </a:rPr>
              <a:t>的目的是改进工作，切忌相互指责</a:t>
            </a:r>
            <a:r>
              <a:rPr lang="zh-CN" altLang="zh-CN" sz="2000" dirty="0" smtClean="0">
                <a:latin typeface="Bodoni MT Black" panose="02070A03080606020203" pitchFamily="18" charset="0"/>
              </a:rPr>
              <a:t>。</a:t>
            </a:r>
            <a:endParaRPr lang="zh-CN" altLang="zh-CN" sz="2000" dirty="0">
              <a:latin typeface="Bodoni MT Black" panose="02070A03080606020203" pitchFamily="18" charset="0"/>
            </a:endParaRPr>
          </a:p>
        </p:txBody>
      </p:sp>
      <p:sp>
        <p:nvSpPr>
          <p:cNvPr id="8" name="内容占位符 4"/>
          <p:cNvSpPr txBox="1"/>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1.4.8 </a:t>
            </a:r>
            <a:r>
              <a:rPr lang="zh-CN" altLang="en-US" b="1" dirty="0">
                <a:solidFill>
                  <a:schemeClr val="tx1"/>
                </a:solidFill>
                <a:latin typeface="Bodoni MT Black" panose="02070A03080606020203" pitchFamily="18" charset="0"/>
                <a:ea typeface="+mj-ea"/>
              </a:rPr>
              <a:t>微软过程</a:t>
            </a:r>
            <a:endParaRPr lang="zh-CN" altLang="en-US" b="1" dirty="0">
              <a:solidFill>
                <a:schemeClr val="tx1"/>
              </a:solidFill>
              <a:latin typeface="Bodoni MT Black" panose="02070A03080606020203" pitchFamily="18" charset="0"/>
              <a:ea typeface="+mj-ea"/>
            </a:endParaRPr>
          </a:p>
        </p:txBody>
      </p:sp>
      <p:sp>
        <p:nvSpPr>
          <p:cNvPr id="10"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1.4.8 </a:t>
            </a:r>
            <a:r>
              <a:rPr lang="zh-CN" altLang="en-US" sz="2400" dirty="0">
                <a:solidFill>
                  <a:srgbClr val="D9D9D9"/>
                </a:solidFill>
                <a:latin typeface="Bodoni MT Black" panose="02070A03080606020203" pitchFamily="18" charset="0"/>
                <a:ea typeface="+mn-ea"/>
              </a:rPr>
              <a:t>微软过程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461963" y="2074863"/>
            <a:ext cx="5910262" cy="46196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b="1" dirty="0" smtClean="0">
                <a:latin typeface="Bodoni MT Black" panose="02070A03080606020203" pitchFamily="18" charset="0"/>
                <a:ea typeface="+mj-ea"/>
              </a:rPr>
              <a:t>b) </a:t>
            </a:r>
            <a:r>
              <a:rPr lang="zh-CN" altLang="en-US" sz="2400" b="1" dirty="0" smtClean="0">
                <a:latin typeface="Bodoni MT Black" panose="02070A03080606020203" pitchFamily="18" charset="0"/>
              </a:rPr>
              <a:t>微软</a:t>
            </a:r>
            <a:r>
              <a:rPr lang="zh-CN" altLang="en-US" sz="2400" b="1" dirty="0">
                <a:latin typeface="Bodoni MT Black" panose="02070A03080606020203" pitchFamily="18" charset="0"/>
              </a:rPr>
              <a:t>软件生命周期</a:t>
            </a:r>
            <a:r>
              <a:rPr lang="zh-CN" altLang="en-US" sz="2400" dirty="0" smtClean="0">
                <a:latin typeface="Bodoni MT Black" panose="02070A03080606020203" pitchFamily="18" charset="0"/>
              </a:rPr>
              <a:t>：如下图所示</a:t>
            </a:r>
            <a:endParaRPr lang="en-US" altLang="zh-CN" sz="2400" dirty="0" smtClean="0">
              <a:latin typeface="Bodoni MT Black" panose="02070A03080606020203" pitchFamily="18" charset="0"/>
            </a:endParaRPr>
          </a:p>
        </p:txBody>
      </p:sp>
      <p:sp>
        <p:nvSpPr>
          <p:cNvPr id="9" name="内容占位符 4"/>
          <p:cNvSpPr txBox="1"/>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1.4.8 </a:t>
            </a:r>
            <a:r>
              <a:rPr lang="zh-CN" altLang="en-US" b="1" dirty="0">
                <a:solidFill>
                  <a:schemeClr val="tx1"/>
                </a:solidFill>
                <a:latin typeface="Bodoni MT Black" panose="02070A03080606020203" pitchFamily="18" charset="0"/>
                <a:ea typeface="+mj-ea"/>
              </a:rPr>
              <a:t>微软过程</a:t>
            </a:r>
            <a:endParaRPr lang="zh-CN" altLang="en-US" b="1" dirty="0">
              <a:solidFill>
                <a:schemeClr val="tx1"/>
              </a:solidFill>
              <a:latin typeface="Bodoni MT Black" panose="02070A03080606020203" pitchFamily="18" charset="0"/>
              <a:ea typeface="+mj-ea"/>
            </a:endParaRPr>
          </a:p>
        </p:txBody>
      </p:sp>
      <p:sp>
        <p:nvSpPr>
          <p:cNvPr id="2" name="TextBox 1"/>
          <p:cNvSpPr txBox="1"/>
          <p:nvPr/>
        </p:nvSpPr>
        <p:spPr>
          <a:xfrm>
            <a:off x="461963" y="2852738"/>
            <a:ext cx="5543550" cy="2308324"/>
          </a:xfrm>
          <a:prstGeom prst="rect">
            <a:avLst/>
          </a:prstGeom>
          <a:noFill/>
        </p:spPr>
        <p:txBody>
          <a:bodyPr>
            <a:spAutoFit/>
          </a:bodyPr>
          <a:lstStyle/>
          <a:p>
            <a:pPr marL="457200" indent="-457200" eaLnBrk="1" hangingPunct="1">
              <a:lnSpc>
                <a:spcPct val="120000"/>
              </a:lnSpc>
              <a:buSzPct val="60000"/>
              <a:buFont typeface="Wingdings" panose="05000000000000000000" pitchFamily="2" charset="2"/>
              <a:buChar char="l"/>
              <a:defRPr/>
            </a:pPr>
            <a:r>
              <a:rPr lang="zh-CN" altLang="en-US" sz="2400" dirty="0">
                <a:latin typeface="Bodoni MT Black" panose="02070A03080606020203" pitchFamily="18" charset="0"/>
                <a:ea typeface="+mn-ea"/>
              </a:rPr>
              <a:t>规划阶段</a:t>
            </a:r>
            <a:endParaRPr lang="zh-CN" altLang="en-US" sz="2400" dirty="0">
              <a:latin typeface="Bodoni MT Black" panose="02070A03080606020203"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anose="02070A03080606020203" pitchFamily="18" charset="0"/>
                <a:ea typeface="+mn-ea"/>
              </a:rPr>
              <a:t>设计阶段</a:t>
            </a:r>
            <a:endParaRPr lang="en-US" altLang="zh-CN" sz="2400" dirty="0">
              <a:latin typeface="Bodoni MT Black" panose="02070A03080606020203"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anose="02070A03080606020203" pitchFamily="18" charset="0"/>
                <a:ea typeface="+mn-ea"/>
              </a:rPr>
              <a:t>开发阶段</a:t>
            </a:r>
            <a:endParaRPr lang="en-US" altLang="zh-CN" sz="2400" dirty="0">
              <a:latin typeface="Bodoni MT Black" panose="02070A03080606020203"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anose="02070A03080606020203" pitchFamily="18" charset="0"/>
                <a:ea typeface="+mn-ea"/>
              </a:rPr>
              <a:t>稳定阶段</a:t>
            </a:r>
            <a:endParaRPr lang="en-US" altLang="zh-CN" sz="2400" dirty="0">
              <a:latin typeface="Bodoni MT Black" panose="02070A03080606020203"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anose="02070A03080606020203" pitchFamily="18" charset="0"/>
                <a:ea typeface="+mn-ea"/>
              </a:rPr>
              <a:t>发布阶段</a:t>
            </a:r>
            <a:endParaRPr lang="en-US" altLang="zh-CN" sz="2400" b="1" dirty="0">
              <a:latin typeface="Bodoni MT Black" panose="02070A03080606020203" pitchFamily="18" charset="0"/>
              <a:ea typeface="+mn-ea"/>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1.4.8 </a:t>
            </a:r>
            <a:r>
              <a:rPr lang="zh-CN" altLang="en-US" sz="2400" dirty="0" smtClean="0">
                <a:solidFill>
                  <a:srgbClr val="D9D9D9"/>
                </a:solidFill>
                <a:latin typeface="Bodoni MT Black" panose="02070A03080606020203" pitchFamily="18" charset="0"/>
                <a:ea typeface="+mn-ea"/>
              </a:rPr>
              <a:t>微</a:t>
            </a:r>
            <a:r>
              <a:rPr lang="zh-CN" altLang="en-US" sz="2400" dirty="0">
                <a:solidFill>
                  <a:srgbClr val="D9D9D9"/>
                </a:solidFill>
                <a:latin typeface="Bodoni MT Black" panose="02070A03080606020203" pitchFamily="18" charset="0"/>
                <a:ea typeface="+mn-ea"/>
              </a:rPr>
              <a:t>软过程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图片 3"/>
          <p:cNvPicPr>
            <a:picLocks noChangeAspect="1"/>
          </p:cNvPicPr>
          <p:nvPr/>
        </p:nvPicPr>
        <p:blipFill>
          <a:blip r:embed="rId1" cstate="print"/>
          <a:srcRect/>
          <a:stretch>
            <a:fillRect/>
          </a:stretch>
        </p:blipFill>
        <p:spPr bwMode="auto">
          <a:xfrm>
            <a:off x="438150" y="352425"/>
            <a:ext cx="7013575" cy="5256213"/>
          </a:xfrm>
          <a:prstGeom prst="rect">
            <a:avLst/>
          </a:prstGeom>
          <a:noFill/>
          <a:ln w="9525">
            <a:noFill/>
            <a:miter lim="800000"/>
            <a:headEnd/>
            <a:tailEnd/>
          </a:ln>
        </p:spPr>
      </p:pic>
      <p:sp>
        <p:nvSpPr>
          <p:cNvPr id="7"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1.4.8 </a:t>
            </a:r>
            <a:r>
              <a:rPr lang="zh-CN" altLang="en-US" sz="2400" dirty="0">
                <a:solidFill>
                  <a:srgbClr val="D9D9D9"/>
                </a:solidFill>
                <a:latin typeface="Bodoni MT Black" panose="02070A03080606020203" pitchFamily="18" charset="0"/>
                <a:ea typeface="+mn-ea"/>
              </a:rPr>
              <a:t>微软过程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3175"/>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415925" y="2733675"/>
            <a:ext cx="8496300" cy="2208213"/>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b="1" dirty="0" smtClean="0">
                <a:latin typeface="Bodoni MT Black" panose="02070A03080606020203" pitchFamily="18" charset="0"/>
                <a:ea typeface="+mj-ea"/>
              </a:rPr>
              <a:t>c)</a:t>
            </a:r>
            <a:r>
              <a:rPr lang="en-US" altLang="zh-CN" sz="2400" b="1" dirty="0" smtClean="0">
                <a:latin typeface="Bodoni MT Black" panose="02070A03080606020203" pitchFamily="18" charset="0"/>
              </a:rPr>
              <a:t> </a:t>
            </a:r>
            <a:r>
              <a:rPr lang="zh-CN" altLang="en-US" sz="2400" b="1" dirty="0" smtClean="0">
                <a:latin typeface="Bodoni MT Black" panose="02070A03080606020203" pitchFamily="18" charset="0"/>
              </a:rPr>
              <a:t>微软</a:t>
            </a:r>
            <a:r>
              <a:rPr lang="zh-CN" altLang="en-US" sz="2400" b="1" dirty="0">
                <a:latin typeface="Bodoni MT Black" panose="02070A03080606020203" pitchFamily="18" charset="0"/>
              </a:rPr>
              <a:t>过程模型</a:t>
            </a:r>
            <a:r>
              <a:rPr lang="zh-CN" altLang="en-US" sz="2400" b="1" dirty="0" smtClean="0">
                <a:latin typeface="Bodoni MT Black" panose="02070A03080606020203" pitchFamily="18" charset="0"/>
              </a:rPr>
              <a:t>：</a:t>
            </a:r>
            <a:endParaRPr lang="en-US" altLang="zh-CN" sz="2400" b="1" dirty="0" smtClean="0">
              <a:latin typeface="Bodoni MT Black" panose="02070A03080606020203" pitchFamily="18" charset="0"/>
            </a:endParaRPr>
          </a:p>
          <a:p>
            <a:pPr marL="0" indent="0">
              <a:defRPr/>
            </a:pPr>
            <a:r>
              <a:rPr lang="zh-CN" altLang="zh-CN" sz="2400" dirty="0">
                <a:latin typeface="Bodoni MT Black" panose="02070A03080606020203" pitchFamily="18" charset="0"/>
              </a:rPr>
              <a:t>微软过程的每一个生命周期发布一个递进的软件版本，各个生命周期持续、快速地</a:t>
            </a:r>
            <a:r>
              <a:rPr lang="zh-CN" altLang="zh-CN" sz="2400" dirty="0">
                <a:solidFill>
                  <a:srgbClr val="FF0000"/>
                </a:solidFill>
                <a:latin typeface="Bodoni MT Black" panose="02070A03080606020203" pitchFamily="18" charset="0"/>
              </a:rPr>
              <a:t>迭代循环</a:t>
            </a:r>
            <a:r>
              <a:rPr lang="zh-CN" altLang="zh-CN" sz="2400" dirty="0" smtClean="0">
                <a:latin typeface="Bodoni MT Black" panose="02070A03080606020203" pitchFamily="18" charset="0"/>
              </a:rPr>
              <a:t>。</a:t>
            </a:r>
            <a:r>
              <a:rPr lang="zh-CN" altLang="en-US" sz="2400" dirty="0" smtClean="0">
                <a:latin typeface="Bodoni MT Black" panose="02070A03080606020203" pitchFamily="18" charset="0"/>
              </a:rPr>
              <a:t>如下图所示：</a:t>
            </a:r>
            <a:endParaRPr lang="en-US" altLang="zh-CN" sz="2400" b="1" dirty="0" smtClean="0">
              <a:latin typeface="Bodoni MT Black" panose="02070A03080606020203" pitchFamily="18" charset="0"/>
            </a:endParaRPr>
          </a:p>
        </p:txBody>
      </p:sp>
      <p:sp>
        <p:nvSpPr>
          <p:cNvPr id="9" name="内容占位符 4"/>
          <p:cNvSpPr txBox="1"/>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1.4.8 </a:t>
            </a:r>
            <a:r>
              <a:rPr lang="zh-CN" altLang="en-US" b="1" dirty="0">
                <a:solidFill>
                  <a:schemeClr val="tx1"/>
                </a:solidFill>
                <a:latin typeface="Bodoni MT Black" panose="02070A03080606020203" pitchFamily="18" charset="0"/>
                <a:ea typeface="+mj-ea"/>
              </a:rPr>
              <a:t>微软过程</a:t>
            </a:r>
            <a:endParaRPr lang="zh-CN" altLang="en-US" b="1" dirty="0">
              <a:solidFill>
                <a:schemeClr val="tx1"/>
              </a:solidFill>
              <a:latin typeface="Bodoni MT Black" panose="02070A03080606020203" pitchFamily="18" charset="0"/>
              <a:ea typeface="+mj-ea"/>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1.4.8 </a:t>
            </a:r>
            <a:r>
              <a:rPr lang="zh-CN" altLang="en-US" sz="2400" dirty="0">
                <a:solidFill>
                  <a:srgbClr val="D9D9D9"/>
                </a:solidFill>
                <a:latin typeface="Bodoni MT Black" panose="02070A03080606020203" pitchFamily="18" charset="0"/>
                <a:ea typeface="+mn-ea"/>
              </a:rPr>
              <a:t>微软过程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图片 3"/>
          <p:cNvPicPr>
            <a:picLocks noChangeAspect="1"/>
          </p:cNvPicPr>
          <p:nvPr/>
        </p:nvPicPr>
        <p:blipFill>
          <a:blip r:embed="rId1" cstate="print"/>
          <a:srcRect/>
          <a:stretch>
            <a:fillRect/>
          </a:stretch>
        </p:blipFill>
        <p:spPr bwMode="auto">
          <a:xfrm>
            <a:off x="635000" y="836613"/>
            <a:ext cx="6251575" cy="4116387"/>
          </a:xfrm>
          <a:prstGeom prst="rect">
            <a:avLst/>
          </a:prstGeom>
          <a:noFill/>
          <a:ln w="9525">
            <a:noFill/>
            <a:miter lim="800000"/>
            <a:headEnd/>
            <a:tailEnd/>
          </a:ln>
        </p:spPr>
      </p:pic>
      <p:sp>
        <p:nvSpPr>
          <p:cNvPr id="7"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1.4.8 </a:t>
            </a:r>
            <a:r>
              <a:rPr lang="zh-CN" altLang="en-US" sz="2400" dirty="0">
                <a:solidFill>
                  <a:srgbClr val="D9D9D9"/>
                </a:solidFill>
                <a:latin typeface="Bodoni MT Black" panose="02070A03080606020203" pitchFamily="18" charset="0"/>
                <a:ea typeface="+mn-ea"/>
              </a:rPr>
              <a:t>微软过程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idx="4294967295"/>
          </p:nvPr>
        </p:nvSpPr>
        <p:spPr>
          <a:xfrm>
            <a:off x="0" y="274638"/>
            <a:ext cx="8229600" cy="1143000"/>
          </a:xfrm>
        </p:spPr>
        <p:txBody>
          <a:bodyPr/>
          <a:lstStyle/>
          <a:p>
            <a:r>
              <a:rPr lang="zh-CN" altLang="en-US" b="1" smtClean="0">
                <a:latin typeface="Bodoni MT Black" panose="02070A03080606020203" pitchFamily="18" charset="0"/>
              </a:rPr>
              <a:t>本章小结</a:t>
            </a:r>
            <a:endParaRPr lang="zh-CN" altLang="en-US" b="1" smtClean="0">
              <a:latin typeface="Bodoni MT Black" panose="02070A03080606020203" pitchFamily="18" charset="0"/>
            </a:endParaRPr>
          </a:p>
        </p:txBody>
      </p:sp>
      <p:sp>
        <p:nvSpPr>
          <p:cNvPr id="3" name="内容占位符 2"/>
          <p:cNvSpPr>
            <a:spLocks noGrp="1"/>
          </p:cNvSpPr>
          <p:nvPr>
            <p:ph idx="4294967295"/>
          </p:nvPr>
        </p:nvSpPr>
        <p:spPr>
          <a:xfrm>
            <a:off x="612775" y="1417638"/>
            <a:ext cx="7920038" cy="3024187"/>
          </a:xfrm>
        </p:spPr>
        <p:txBody>
          <a:bodyPr/>
          <a:lstStyle/>
          <a:p>
            <a:pPr algn="l"/>
            <a:r>
              <a:rPr lang="en-US" altLang="zh-CN" dirty="0">
                <a:sym typeface="+mn-ea"/>
              </a:rPr>
              <a:t>1.</a:t>
            </a:r>
            <a:r>
              <a:rPr lang="zh-CN" altLang="en-US" dirty="0">
                <a:sym typeface="+mn-ea"/>
              </a:rPr>
              <a:t>软件；</a:t>
            </a:r>
            <a:endParaRPr lang="zh-CN" altLang="en-US"/>
          </a:p>
          <a:p>
            <a:pPr algn="l"/>
            <a:r>
              <a:rPr lang="en-US" altLang="zh-CN" dirty="0">
                <a:sym typeface="+mn-ea"/>
              </a:rPr>
              <a:t>2.</a:t>
            </a:r>
            <a:r>
              <a:rPr lang="zh-CN" altLang="en-US" dirty="0">
                <a:sym typeface="+mn-ea"/>
              </a:rPr>
              <a:t>软件工程；</a:t>
            </a:r>
            <a:endParaRPr lang="zh-CN" altLang="en-US" dirty="0"/>
          </a:p>
          <a:p>
            <a:pPr algn="l"/>
            <a:r>
              <a:rPr lang="en-US" altLang="zh-CN" dirty="0">
                <a:sym typeface="+mn-ea"/>
              </a:rPr>
              <a:t>3.</a:t>
            </a:r>
            <a:r>
              <a:rPr lang="zh-CN" altLang="en-US" dirty="0">
                <a:sym typeface="+mn-ea"/>
              </a:rPr>
              <a:t>软件过程；</a:t>
            </a:r>
            <a:endParaRPr lang="zh-CN" altLang="en-US" dirty="0"/>
          </a:p>
          <a:p>
            <a:pPr algn="l"/>
            <a:r>
              <a:rPr lang="en-US" altLang="zh-CN" dirty="0">
                <a:sym typeface="+mn-ea"/>
              </a:rPr>
              <a:t>4.</a:t>
            </a:r>
            <a:r>
              <a:rPr lang="zh-CN" altLang="en-US" dirty="0">
                <a:sym typeface="+mn-ea"/>
              </a:rPr>
              <a:t>敏捷软件工程；</a:t>
            </a:r>
            <a:endParaRPr lang="zh-CN" altLang="en-US" dirty="0"/>
          </a:p>
          <a:p>
            <a:pPr algn="l"/>
            <a:r>
              <a:rPr lang="en-US" altLang="zh-CN" dirty="0">
                <a:sym typeface="+mn-ea"/>
              </a:rPr>
              <a:t>5.</a:t>
            </a:r>
            <a:r>
              <a:rPr lang="zh-CN" altLang="en-US" dirty="0">
                <a:sym typeface="+mn-ea"/>
              </a:rPr>
              <a:t>敏捷软件工程的软件过程；</a:t>
            </a:r>
            <a:endParaRPr lang="zh-CN" altLang="en-US" dirty="0">
              <a:latin typeface="Bodoni MT Black" panose="02070A03080606020203" pitchFamily="18" charset="0"/>
              <a:ea typeface="+mj-ea"/>
              <a:sym typeface="+mn-ea"/>
            </a:endParaRPr>
          </a:p>
        </p:txBody>
      </p:sp>
      <p:sp>
        <p:nvSpPr>
          <p:cNvPr id="15770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本章小结</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软件与软件系统</a:t>
            </a:r>
            <a:endParaRPr lang="zh-CN" altLang="en-US"/>
          </a:p>
        </p:txBody>
      </p:sp>
      <p:sp>
        <p:nvSpPr>
          <p:cNvPr id="3" name="内容占位符 2"/>
          <p:cNvSpPr>
            <a:spLocks noGrp="1"/>
          </p:cNvSpPr>
          <p:nvPr>
            <p:ph idx="1"/>
          </p:nvPr>
        </p:nvSpPr>
        <p:spPr/>
        <p:txBody>
          <a:bodyPr/>
          <a:p>
            <a:pPr marL="358775" indent="-358775" algn="l" defTabSz="957580" eaLnBrk="1" hangingPunct="1">
              <a:lnSpc>
                <a:spcPct val="105000"/>
              </a:lnSpc>
              <a:spcBef>
                <a:spcPct val="20000"/>
              </a:spcBef>
              <a:buChar char="•"/>
            </a:pPr>
            <a:r>
              <a:rPr lang="zh-CN" altLang="en-US" dirty="0">
                <a:effectLst>
                  <a:outerShdw blurRad="38100" dist="38100" dir="2700000">
                    <a:srgbClr val="000000"/>
                  </a:outerShdw>
                </a:effectLst>
                <a:latin typeface="宋体" panose="02010600030101010101" pitchFamily="2" charset="-122"/>
                <a:sym typeface="+mn-ea"/>
              </a:rPr>
              <a:t>为实现要求的功能和性能，必须制作或获取一系列软件部件</a:t>
            </a:r>
            <a:endParaRPr lang="zh-CN" altLang="en-US" dirty="0">
              <a:effectLst>
                <a:outerShdw blurRad="38100" dist="38100" dir="2700000">
                  <a:srgbClr val="000000"/>
                </a:outerShdw>
              </a:effectLst>
              <a:latin typeface="宋体" panose="02010600030101010101" pitchFamily="2" charset="-122"/>
            </a:endParaRPr>
          </a:p>
          <a:p>
            <a:pPr marL="358775" indent="-358775" algn="l" defTabSz="957580" eaLnBrk="1" hangingPunct="1">
              <a:lnSpc>
                <a:spcPct val="105000"/>
              </a:lnSpc>
              <a:spcBef>
                <a:spcPct val="20000"/>
              </a:spcBef>
              <a:buChar char="•"/>
            </a:pPr>
            <a:r>
              <a:rPr lang="zh-CN" altLang="en-US" dirty="0">
                <a:effectLst>
                  <a:outerShdw blurRad="38100" dist="38100" dir="2700000">
                    <a:srgbClr val="000000"/>
                  </a:outerShdw>
                </a:effectLst>
                <a:latin typeface="宋体" panose="02010600030101010101" pitchFamily="2" charset="-122"/>
                <a:sym typeface="+mn-ea"/>
              </a:rPr>
              <a:t>软件元素分为两类</a:t>
            </a:r>
            <a:endParaRPr lang="zh-CN" altLang="en-US" dirty="0">
              <a:effectLst>
                <a:outerShdw blurRad="38100" dist="38100" dir="2700000">
                  <a:srgbClr val="000000"/>
                </a:outerShdw>
              </a:effectLst>
              <a:latin typeface="宋体" panose="02010600030101010101" pitchFamily="2" charset="-122"/>
            </a:endParaRPr>
          </a:p>
          <a:p>
            <a:pPr marL="358775" indent="-358775" algn="l" defTabSz="957580" eaLnBrk="1" hangingPunct="1">
              <a:lnSpc>
                <a:spcPct val="105000"/>
              </a:lnSpc>
              <a:spcBef>
                <a:spcPct val="20000"/>
              </a:spcBef>
              <a:buClr>
                <a:schemeClr val="tx1"/>
              </a:buClr>
            </a:pPr>
            <a:r>
              <a:rPr lang="zh-CN" altLang="en-US" dirty="0">
                <a:effectLst>
                  <a:outerShdw blurRad="38100" dist="38100" dir="2700000">
                    <a:srgbClr val="000000"/>
                  </a:outerShdw>
                </a:effectLst>
                <a:latin typeface="宋体" panose="02010600030101010101" pitchFamily="2" charset="-122"/>
                <a:sym typeface="+mn-ea"/>
              </a:rPr>
              <a:t>    </a:t>
            </a:r>
            <a:r>
              <a:rPr lang="en-US" altLang="zh-CN">
                <a:effectLst>
                  <a:outerShdw blurRad="38100" dist="38100" dir="2700000">
                    <a:srgbClr val="000000"/>
                  </a:outerShdw>
                </a:effectLst>
                <a:latin typeface="Arial" panose="020B0604020202020204" pitchFamily="34" charset="0"/>
                <a:sym typeface="+mn-ea"/>
              </a:rPr>
              <a:t>•</a:t>
            </a:r>
            <a:r>
              <a:rPr lang="en-US" altLang="zh-CN" dirty="0">
                <a:effectLst>
                  <a:outerShdw blurRad="38100" dist="38100" dir="2700000">
                    <a:srgbClr val="000000"/>
                  </a:outerShdw>
                </a:effectLst>
                <a:latin typeface="宋体" panose="02010600030101010101" pitchFamily="2" charset="-122"/>
                <a:sym typeface="+mn-ea"/>
              </a:rPr>
              <a:t>  </a:t>
            </a:r>
            <a:r>
              <a:rPr lang="zh-CN" altLang="en-US" dirty="0">
                <a:effectLst>
                  <a:outerShdw blurRad="38100" dist="38100" dir="2700000">
                    <a:srgbClr val="000000"/>
                  </a:outerShdw>
                </a:effectLst>
                <a:latin typeface="宋体" panose="02010600030101010101" pitchFamily="2" charset="-122"/>
                <a:sym typeface="+mn-ea"/>
              </a:rPr>
              <a:t>应用软件用来实现信息处理的功能</a:t>
            </a:r>
            <a:endParaRPr lang="zh-CN" altLang="en-US" dirty="0">
              <a:effectLst>
                <a:outerShdw blurRad="38100" dist="38100" dir="2700000">
                  <a:srgbClr val="000000"/>
                </a:outerShdw>
              </a:effectLst>
              <a:latin typeface="宋体" panose="02010600030101010101" pitchFamily="2" charset="-122"/>
            </a:endParaRPr>
          </a:p>
          <a:p>
            <a:pPr marL="358775" indent="-358775" algn="l" defTabSz="957580" eaLnBrk="1" hangingPunct="1">
              <a:lnSpc>
                <a:spcPct val="105000"/>
              </a:lnSpc>
              <a:spcBef>
                <a:spcPct val="20000"/>
              </a:spcBef>
              <a:buClr>
                <a:schemeClr val="tx1"/>
              </a:buClr>
            </a:pPr>
            <a:r>
              <a:rPr lang="zh-CN" altLang="en-US" dirty="0">
                <a:effectLst>
                  <a:outerShdw blurRad="38100" dist="38100" dir="2700000">
                    <a:srgbClr val="000000"/>
                  </a:outerShdw>
                </a:effectLst>
                <a:latin typeface="宋体" panose="02010600030101010101" pitchFamily="2" charset="-122"/>
                <a:sym typeface="+mn-ea"/>
              </a:rPr>
              <a:t>    </a:t>
            </a:r>
            <a:r>
              <a:rPr lang="en-US" altLang="zh-CN">
                <a:effectLst>
                  <a:outerShdw blurRad="38100" dist="38100" dir="2700000">
                    <a:srgbClr val="000000"/>
                  </a:outerShdw>
                </a:effectLst>
                <a:latin typeface="Arial" panose="020B0604020202020204" pitchFamily="34" charset="0"/>
                <a:sym typeface="+mn-ea"/>
              </a:rPr>
              <a:t>•</a:t>
            </a:r>
            <a:r>
              <a:rPr lang="en-US" altLang="zh-CN" dirty="0">
                <a:effectLst>
                  <a:outerShdw blurRad="38100" dist="38100" dir="2700000">
                    <a:srgbClr val="000000"/>
                  </a:outerShdw>
                </a:effectLst>
                <a:latin typeface="宋体" panose="02010600030101010101" pitchFamily="2" charset="-122"/>
                <a:sym typeface="+mn-ea"/>
              </a:rPr>
              <a:t> </a:t>
            </a:r>
            <a:r>
              <a:rPr lang="zh-CN" altLang="en-US" dirty="0">
                <a:effectLst>
                  <a:outerShdw blurRad="38100" dist="38100" dir="2700000">
                    <a:srgbClr val="000000"/>
                  </a:outerShdw>
                </a:effectLst>
                <a:latin typeface="宋体" panose="02010600030101010101" pitchFamily="2" charset="-122"/>
                <a:sym typeface="+mn-ea"/>
              </a:rPr>
              <a:t>系统软件完成使应用软件能与其它系统元素交互的控制功能</a:t>
            </a:r>
            <a:endParaRPr lang="zh-CN" altLang="en-US" b="1" dirty="0">
              <a:latin typeface="宋体" panose="02010600030101010101" pitchFamily="2" charset="-122"/>
            </a:endParaRPr>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2"/>
          <p:cNvSpPr txBox="1">
            <a:spLocks noChangeArrowheads="1"/>
          </p:cNvSpPr>
          <p:nvPr/>
        </p:nvSpPr>
        <p:spPr bwMode="auto">
          <a:xfrm>
            <a:off x="1030288" y="1700213"/>
            <a:ext cx="6985000" cy="1754187"/>
          </a:xfrm>
          <a:prstGeom prst="rect">
            <a:avLst/>
          </a:prstGeom>
          <a:noFill/>
          <a:ln w="9525">
            <a:noFill/>
            <a:miter lim="800000"/>
          </a:ln>
        </p:spPr>
        <p:txBody>
          <a:bodyPr>
            <a:spAutoFit/>
          </a:bodyPr>
          <a:lstStyle/>
          <a:p>
            <a:pPr algn="ctr" eaLnBrk="1" hangingPunct="1"/>
            <a:endParaRPr lang="en-US" altLang="zh-CN" sz="5400" b="1"/>
          </a:p>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2986" name="内容占位符 722985"/>
          <p:cNvPicPr>
            <a:picLocks noChangeAspect="1"/>
          </p:cNvPicPr>
          <p:nvPr>
            <p:ph idx="1"/>
          </p:nvPr>
        </p:nvPicPr>
        <p:blipFill>
          <a:blip r:embed="rId1"/>
          <a:stretch>
            <a:fillRect/>
          </a:stretch>
        </p:blipFill>
        <p:spPr>
          <a:xfrm>
            <a:off x="457200" y="2672715"/>
            <a:ext cx="8229600" cy="238061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3973" name="内容占位符 723972"/>
          <p:cNvPicPr>
            <a:picLocks noChangeAspect="1"/>
          </p:cNvPicPr>
          <p:nvPr>
            <p:ph idx="1"/>
          </p:nvPr>
        </p:nvPicPr>
        <p:blipFill>
          <a:blip r:embed="rId1"/>
          <a:stretch>
            <a:fillRect/>
          </a:stretch>
        </p:blipFill>
        <p:spPr>
          <a:xfrm>
            <a:off x="457200" y="2566670"/>
            <a:ext cx="8229600" cy="259270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5047" name="内容占位符 725046"/>
          <p:cNvPicPr>
            <a:picLocks noChangeAspect="1"/>
          </p:cNvPicPr>
          <p:nvPr>
            <p:ph idx="1"/>
          </p:nvPr>
        </p:nvPicPr>
        <p:blipFill>
          <a:blip r:embed="rId1"/>
          <a:stretch>
            <a:fillRect/>
          </a:stretch>
        </p:blipFill>
        <p:spPr>
          <a:xfrm>
            <a:off x="457200" y="2098675"/>
            <a:ext cx="8229600" cy="352806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软件分类</a:t>
            </a:r>
            <a:endParaRPr lang="zh-CN" altLang="en-US"/>
          </a:p>
        </p:txBody>
      </p:sp>
      <p:sp>
        <p:nvSpPr>
          <p:cNvPr id="3" name="内容占位符 2"/>
          <p:cNvSpPr>
            <a:spLocks noGrp="1"/>
          </p:cNvSpPr>
          <p:nvPr>
            <p:ph idx="1"/>
          </p:nvPr>
        </p:nvSpPr>
        <p:spPr/>
        <p:txBody>
          <a:bodyPr/>
          <a:p>
            <a:pPr algn="l"/>
            <a:r>
              <a:rPr lang="zh-CN" altLang="en-US" b="1" dirty="0">
                <a:sym typeface="+mn-ea"/>
              </a:rPr>
              <a:t>传统分类：</a:t>
            </a:r>
            <a:endParaRPr lang="zh-CN" altLang="en-US" b="1" dirty="0"/>
          </a:p>
          <a:p>
            <a:pPr algn="l"/>
            <a:r>
              <a:rPr lang="zh-CN" altLang="en-US" dirty="0">
                <a:sym typeface="+mn-ea"/>
              </a:rPr>
              <a:t>系统软件、应用软件、工程和科学软件、嵌入式软件、专用产品软件、</a:t>
            </a:r>
            <a:r>
              <a:rPr lang="en-US" altLang="zh-CN" dirty="0">
                <a:sym typeface="+mn-ea"/>
              </a:rPr>
              <a:t>Web</a:t>
            </a:r>
            <a:r>
              <a:rPr lang="zh-CN" altLang="en-US" dirty="0">
                <a:sym typeface="+mn-ea"/>
              </a:rPr>
              <a:t>应用软件、人工智能软件</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ym typeface="+mn-ea"/>
              </a:rPr>
              <a:t>现代分类</a:t>
            </a:r>
            <a:endParaRPr lang="zh-CN" altLang="en-US"/>
          </a:p>
        </p:txBody>
      </p:sp>
      <p:sp>
        <p:nvSpPr>
          <p:cNvPr id="3" name="内容占位符 2"/>
          <p:cNvSpPr>
            <a:spLocks noGrp="1"/>
          </p:cNvSpPr>
          <p:nvPr>
            <p:ph idx="1"/>
          </p:nvPr>
        </p:nvSpPr>
        <p:spPr/>
        <p:txBody>
          <a:bodyPr/>
          <a:p>
            <a:pPr algn="l"/>
            <a:r>
              <a:rPr lang="zh-CN" altLang="en-US" sz="2800" dirty="0">
                <a:sym typeface="+mn-ea"/>
              </a:rPr>
              <a:t>随处计算软件（</a:t>
            </a:r>
            <a:r>
              <a:rPr lang="en-US" altLang="zh-CN" sz="2800">
                <a:sym typeface="+mn-ea"/>
              </a:rPr>
              <a:t>Ubiquitous computing)</a:t>
            </a:r>
            <a:r>
              <a:rPr lang="zh-CN" altLang="en-US" sz="2800">
                <a:sym typeface="+mn-ea"/>
              </a:rPr>
              <a:t>；</a:t>
            </a:r>
            <a:endParaRPr lang="zh-CN" altLang="en-US" sz="2800"/>
          </a:p>
          <a:p>
            <a:pPr algn="l"/>
            <a:r>
              <a:rPr lang="zh-CN" altLang="en-US" sz="2800" dirty="0">
                <a:sym typeface="+mn-ea"/>
              </a:rPr>
              <a:t>网络源软件（</a:t>
            </a:r>
            <a:r>
              <a:rPr lang="en-US" altLang="zh-CN" sz="2800" err="1">
                <a:sym typeface="+mn-ea"/>
              </a:rPr>
              <a:t>Netsourcing</a:t>
            </a:r>
            <a:r>
              <a:rPr lang="en-US" altLang="zh-CN" sz="2800">
                <a:sym typeface="+mn-ea"/>
              </a:rPr>
              <a:t>)</a:t>
            </a:r>
            <a:r>
              <a:rPr lang="zh-CN" altLang="en-US" sz="2800">
                <a:sym typeface="+mn-ea"/>
              </a:rPr>
              <a:t>；</a:t>
            </a:r>
            <a:endParaRPr lang="zh-CN" altLang="en-US" sz="2800"/>
          </a:p>
          <a:p>
            <a:pPr algn="l"/>
            <a:r>
              <a:rPr lang="zh-CN" altLang="en-US" sz="2800" dirty="0">
                <a:sym typeface="+mn-ea"/>
              </a:rPr>
              <a:t>开源软件；</a:t>
            </a:r>
            <a:endParaRPr lang="zh-CN" altLang="en-US" sz="2800" dirty="0"/>
          </a:p>
          <a:p>
            <a:pPr algn="l"/>
            <a:r>
              <a:rPr lang="zh-CN" altLang="en-US" sz="2800" dirty="0">
                <a:sym typeface="+mn-ea"/>
              </a:rPr>
              <a:t>数据挖掘（</a:t>
            </a:r>
            <a:r>
              <a:rPr lang="en-US" altLang="zh-CN" sz="2800">
                <a:sym typeface="+mn-ea"/>
              </a:rPr>
              <a:t>data mining)</a:t>
            </a:r>
            <a:r>
              <a:rPr lang="zh-CN" altLang="en-US" sz="2800">
                <a:sym typeface="+mn-ea"/>
              </a:rPr>
              <a:t>；</a:t>
            </a:r>
            <a:endParaRPr lang="zh-CN" altLang="en-US" sz="2800"/>
          </a:p>
          <a:p>
            <a:pPr algn="l"/>
            <a:r>
              <a:rPr lang="zh-CN" altLang="en-US" sz="2800" dirty="0">
                <a:sym typeface="+mn-ea"/>
              </a:rPr>
              <a:t>网格计算</a:t>
            </a:r>
            <a:r>
              <a:rPr lang="en-US" altLang="zh-CN" sz="2800">
                <a:sym typeface="+mn-ea"/>
              </a:rPr>
              <a:t>(grid computing)</a:t>
            </a:r>
            <a:r>
              <a:rPr lang="zh-CN" altLang="en-US" sz="2800">
                <a:sym typeface="+mn-ea"/>
              </a:rPr>
              <a:t>；</a:t>
            </a:r>
            <a:endParaRPr lang="zh-CN" altLang="en-US" sz="2800"/>
          </a:p>
          <a:p>
            <a:pPr algn="l"/>
            <a:r>
              <a:rPr lang="zh-CN" altLang="en-US" sz="2800" dirty="0">
                <a:sym typeface="+mn-ea"/>
              </a:rPr>
              <a:t>认知机器</a:t>
            </a:r>
            <a:r>
              <a:rPr lang="en-US" altLang="zh-CN" sz="2800">
                <a:sym typeface="+mn-ea"/>
              </a:rPr>
              <a:t>(cognitive machines)</a:t>
            </a:r>
            <a:r>
              <a:rPr lang="zh-CN" altLang="en-US" sz="2800">
                <a:sym typeface="+mn-ea"/>
              </a:rPr>
              <a:t>；</a:t>
            </a:r>
            <a:endParaRPr lang="zh-CN" altLang="en-US" sz="2800"/>
          </a:p>
          <a:p>
            <a:pPr algn="l"/>
            <a:r>
              <a:rPr lang="zh-CN" altLang="en-US" sz="2800" dirty="0">
                <a:sym typeface="+mn-ea"/>
              </a:rPr>
              <a:t>软件新经济研究（电子商务技术）；</a:t>
            </a:r>
            <a:endParaRPr lang="zh-CN" altLang="en-US" sz="2800" dirty="0"/>
          </a:p>
          <a:p>
            <a:pPr algn="l"/>
            <a:r>
              <a:rPr lang="en-US" altLang="zh-CN" sz="2800" dirty="0">
                <a:sym typeface="+mn-ea"/>
              </a:rPr>
              <a:t>SOA(</a:t>
            </a:r>
            <a:r>
              <a:rPr lang="zh-CN" altLang="en-US" sz="2800" dirty="0">
                <a:sym typeface="+mn-ea"/>
              </a:rPr>
              <a:t>多种老应用的整合和新应用的灵活性）；</a:t>
            </a:r>
            <a:endParaRPr lang="zh-CN" altLang="en-US" dirty="0"/>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1.1.1 </a:t>
            </a:r>
            <a:r>
              <a:rPr lang="zh-CN" altLang="en-US" sz="2400" dirty="0">
                <a:solidFill>
                  <a:srgbClr val="D9D9D9"/>
                </a:solidFill>
                <a:latin typeface="Bodoni MT Black" panose="02070A03080606020203" pitchFamily="18" charset="0"/>
                <a:ea typeface="+mn-ea"/>
              </a:rPr>
              <a:t>软件危机的介绍</a:t>
            </a:r>
            <a:endParaRPr lang="zh-CN" altLang="en-US" sz="2400" dirty="0">
              <a:solidFill>
                <a:srgbClr val="D9D9D9"/>
              </a:solidFill>
              <a:latin typeface="Bodoni MT Black" panose="02070A03080606020203" pitchFamily="18" charset="0"/>
              <a:ea typeface="+mn-ea"/>
            </a:endParaRPr>
          </a:p>
        </p:txBody>
      </p:sp>
      <p:sp>
        <p:nvSpPr>
          <p:cNvPr id="13315" name="标题 3"/>
          <p:cNvSpPr>
            <a:spLocks noGrp="1"/>
          </p:cNvSpPr>
          <p:nvPr>
            <p:ph type="title" idx="4294967295"/>
          </p:nvPr>
        </p:nvSpPr>
        <p:spPr>
          <a:xfrm>
            <a:off x="0" y="25400"/>
            <a:ext cx="8229600" cy="1143000"/>
          </a:xfrm>
        </p:spPr>
        <p:txBody>
          <a:bodyPr/>
          <a:lstStyle/>
          <a:p>
            <a:r>
              <a:rPr lang="en-US" altLang="zh-CN" b="1" smtClean="0">
                <a:latin typeface="Bodoni MT Black" panose="02070A03080606020203" pitchFamily="18" charset="0"/>
              </a:rPr>
              <a:t>1.1 </a:t>
            </a:r>
            <a:r>
              <a:rPr lang="zh-CN" altLang="en-US" b="1" smtClean="0">
                <a:latin typeface="Bodoni MT Black" panose="02070A03080606020203" pitchFamily="18" charset="0"/>
              </a:rPr>
              <a:t>软件危机</a:t>
            </a:r>
            <a:endParaRPr lang="zh-CN" altLang="en-US" b="1" smtClean="0">
              <a:latin typeface="Bodoni MT Black" panose="02070A03080606020203" pitchFamily="18" charset="0"/>
            </a:endParaRPr>
          </a:p>
        </p:txBody>
      </p:sp>
      <p:sp>
        <p:nvSpPr>
          <p:cNvPr id="26629" name="内容占位符 4"/>
          <p:cNvSpPr>
            <a:spLocks noGrp="1"/>
          </p:cNvSpPr>
          <p:nvPr>
            <p:ph idx="4294967295"/>
          </p:nvPr>
        </p:nvSpPr>
        <p:spPr>
          <a:xfrm>
            <a:off x="374650" y="1268730"/>
            <a:ext cx="4632960" cy="604520"/>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ea typeface="+mj-ea"/>
              </a:rPr>
              <a:t>1.1.1 </a:t>
            </a:r>
            <a:r>
              <a:rPr lang="zh-CN" altLang="en-US" b="1" dirty="0" smtClean="0">
                <a:latin typeface="Bodoni MT Black" panose="02070A03080606020203" pitchFamily="18" charset="0"/>
                <a:ea typeface="+mj-ea"/>
              </a:rPr>
              <a:t>软件危机的介绍</a:t>
            </a:r>
            <a:endParaRPr lang="zh-CN" altLang="en-US" b="1" dirty="0" smtClean="0">
              <a:latin typeface="Bodoni MT Black" panose="02070A03080606020203" pitchFamily="18" charset="0"/>
              <a:ea typeface="+mj-ea"/>
            </a:endParaRPr>
          </a:p>
        </p:txBody>
      </p:sp>
      <p:sp>
        <p:nvSpPr>
          <p:cNvPr id="8" name="圆角矩形 7"/>
          <p:cNvSpPr/>
          <p:nvPr/>
        </p:nvSpPr>
        <p:spPr>
          <a:xfrm>
            <a:off x="633730" y="2315845"/>
            <a:ext cx="7610475" cy="183388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indent="457200" eaLnBrk="1" hangingPunct="1">
              <a:defRPr/>
            </a:pPr>
            <a:r>
              <a:rPr lang="zh-CN" altLang="en-US" sz="2400" dirty="0">
                <a:solidFill>
                  <a:schemeClr val="tx1"/>
                </a:solidFill>
                <a:latin typeface="Bodoni MT Black" panose="02070A03080606020203" pitchFamily="18" charset="0"/>
              </a:rPr>
              <a:t>在计算机软件的开发和维护过程中所遇到的一系列严重问题。</a:t>
            </a:r>
            <a:endParaRPr lang="zh-CN" altLang="en-US" sz="2400" dirty="0">
              <a:solidFill>
                <a:schemeClr val="tx1"/>
              </a:solidFill>
              <a:latin typeface="Bodoni MT Black" panose="02070A03080606020203" pitchFamily="18" charset="0"/>
            </a:endParaRPr>
          </a:p>
          <a:p>
            <a:pPr indent="457200" eaLnBrk="1" hangingPunct="1">
              <a:defRPr/>
            </a:pPr>
            <a:r>
              <a:rPr lang="zh-CN" altLang="en-US" sz="2400" dirty="0">
                <a:sym typeface="+mn-ea"/>
              </a:rPr>
              <a:t>这些问题不是在解决具体问题时遇到的，而是软件开发过程所面临的具有普适性的问题。</a:t>
            </a:r>
            <a:endParaRPr lang="zh-CN" altLang="en-US" sz="2400" dirty="0">
              <a:solidFill>
                <a:schemeClr val="tx1"/>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zh-CN" altLang="en-US" sz="2400" b="1" dirty="0" smtClean="0">
                <a:solidFill>
                  <a:schemeClr val="tx1"/>
                </a:solidFill>
                <a:latin typeface="Bodoni MT Black" panose="02070A03080606020203" pitchFamily="18" charset="0"/>
              </a:rPr>
              <a:t>软件危机的典型表现</a:t>
            </a:r>
            <a:endParaRPr lang="zh-CN" altLang="en-US" sz="2400" b="1" dirty="0" smtClean="0">
              <a:solidFill>
                <a:schemeClr val="tx1"/>
              </a:solidFill>
              <a:latin typeface="Bodoni MT Black" panose="02070A03080606020203" pitchFamily="18" charset="0"/>
            </a:endParaRPr>
          </a:p>
          <a:p>
            <a:pPr algn="l"/>
            <a:r>
              <a:rPr lang="en-US" altLang="zh-CN" sz="2400" dirty="0">
                <a:sym typeface="+mn-ea"/>
              </a:rPr>
              <a:t>1.</a:t>
            </a:r>
            <a:r>
              <a:rPr lang="zh-CN" altLang="en-US" sz="2400" dirty="0">
                <a:sym typeface="+mn-ea"/>
              </a:rPr>
              <a:t>对软件开发成本和进度的评估常常很不准确；</a:t>
            </a:r>
            <a:endParaRPr lang="zh-CN" altLang="en-US" sz="2400" dirty="0"/>
          </a:p>
          <a:p>
            <a:pPr algn="l"/>
            <a:r>
              <a:rPr lang="en-US" altLang="zh-CN" sz="2400" dirty="0">
                <a:sym typeface="+mn-ea"/>
              </a:rPr>
              <a:t>2.</a:t>
            </a:r>
            <a:r>
              <a:rPr lang="zh-CN" altLang="en-US" sz="2400" dirty="0">
                <a:sym typeface="+mn-ea"/>
              </a:rPr>
              <a:t>用户对“已完成的”软件系统不满意；</a:t>
            </a:r>
            <a:endParaRPr lang="zh-CN" altLang="en-US" sz="2400" dirty="0"/>
          </a:p>
          <a:p>
            <a:pPr algn="l"/>
            <a:r>
              <a:rPr lang="en-US" altLang="zh-CN" sz="2400" dirty="0">
                <a:sym typeface="+mn-ea"/>
              </a:rPr>
              <a:t>3.</a:t>
            </a:r>
            <a:r>
              <a:rPr lang="zh-CN" altLang="en-US" sz="2400" dirty="0">
                <a:sym typeface="+mn-ea"/>
              </a:rPr>
              <a:t>软件产品的质量无法保证；</a:t>
            </a:r>
            <a:endParaRPr lang="zh-CN" altLang="en-US" sz="2400" dirty="0"/>
          </a:p>
          <a:p>
            <a:pPr algn="l"/>
            <a:r>
              <a:rPr lang="en-US" altLang="zh-CN" sz="2400" dirty="0">
                <a:sym typeface="+mn-ea"/>
              </a:rPr>
              <a:t>4.</a:t>
            </a:r>
            <a:r>
              <a:rPr lang="zh-CN" altLang="en-US" sz="2400" dirty="0">
                <a:sym typeface="+mn-ea"/>
              </a:rPr>
              <a:t>软件难以维护；</a:t>
            </a:r>
            <a:endParaRPr lang="zh-CN" altLang="en-US" sz="2400" dirty="0"/>
          </a:p>
          <a:p>
            <a:pPr algn="l"/>
            <a:r>
              <a:rPr lang="en-US" altLang="zh-CN" sz="2400" dirty="0">
                <a:sym typeface="+mn-ea"/>
              </a:rPr>
              <a:t>5.</a:t>
            </a:r>
            <a:r>
              <a:rPr lang="zh-CN" altLang="en-US" sz="2400" dirty="0">
                <a:sym typeface="+mn-ea"/>
              </a:rPr>
              <a:t>相关的开发文档不健全；</a:t>
            </a:r>
            <a:endParaRPr lang="zh-CN" altLang="en-US" sz="2400" dirty="0"/>
          </a:p>
          <a:p>
            <a:pPr algn="l"/>
            <a:r>
              <a:rPr lang="en-US" altLang="zh-CN" sz="2400" dirty="0">
                <a:sym typeface="+mn-ea"/>
              </a:rPr>
              <a:t>6.</a:t>
            </a:r>
            <a:r>
              <a:rPr lang="zh-CN" altLang="en-US" sz="2400" dirty="0">
                <a:sym typeface="+mn-ea"/>
              </a:rPr>
              <a:t>软件的重要性在不断提高；</a:t>
            </a:r>
            <a:endParaRPr lang="zh-CN" altLang="en-US" sz="2400" dirty="0"/>
          </a:p>
          <a:p>
            <a:pPr algn="l"/>
            <a:r>
              <a:rPr lang="en-US" altLang="zh-CN" sz="2400" dirty="0">
                <a:sym typeface="+mn-ea"/>
              </a:rPr>
              <a:t>7.</a:t>
            </a:r>
            <a:r>
              <a:rPr lang="zh-CN" altLang="en-US" sz="2400" dirty="0">
                <a:sym typeface="+mn-ea"/>
              </a:rPr>
              <a:t>软件开发工作量的提高；</a:t>
            </a:r>
            <a:endParaRPr lang="zh-CN" altLang="en-US" sz="2400" dirty="0"/>
          </a:p>
          <a:p>
            <a:pPr algn="l"/>
            <a:r>
              <a:rPr lang="en-US" altLang="zh-CN" sz="2400" dirty="0">
                <a:sym typeface="+mn-ea"/>
              </a:rPr>
              <a:t>8.</a:t>
            </a:r>
            <a:r>
              <a:rPr lang="zh-CN" altLang="en-US" sz="2400" dirty="0">
                <a:sym typeface="+mn-ea"/>
              </a:rPr>
              <a:t>软件需求越来越复杂；</a:t>
            </a:r>
            <a:endParaRPr lang="zh-CN" altLang="en-US" sz="2400" b="1" dirty="0" smtClean="0">
              <a:solidFill>
                <a:schemeClr val="tx1"/>
              </a:solidFill>
              <a:latin typeface="Bodoni MT Black" panose="02070A03080606020203" pitchFamily="18" charset="0"/>
            </a:endParaRPr>
          </a:p>
        </p:txBody>
      </p:sp>
      <p:sp>
        <p:nvSpPr>
          <p:cNvPr id="15363" name="标题 3"/>
          <p:cNvSpPr>
            <a:spLocks noGrp="1"/>
          </p:cNvSpPr>
          <p:nvPr>
            <p:ph type="title"/>
          </p:nvPr>
        </p:nvSpPr>
        <p:spPr/>
        <p:txBody>
          <a:bodyPr/>
          <a:lstStyle/>
          <a:p>
            <a:r>
              <a:rPr lang="en-US" altLang="zh-CN" b="1" smtClean="0">
                <a:latin typeface="Bodoni MT Black" panose="02070A03080606020203" pitchFamily="18" charset="0"/>
              </a:rPr>
              <a:t>1.1 </a:t>
            </a:r>
            <a:r>
              <a:rPr lang="zh-CN" altLang="en-US" b="1" smtClean="0">
                <a:latin typeface="Bodoni MT Black" panose="02070A03080606020203" pitchFamily="18" charset="0"/>
              </a:rPr>
              <a:t>软件危机</a:t>
            </a:r>
            <a:endParaRPr lang="zh-CN" altLang="en-US" b="1" smtClean="0">
              <a:latin typeface="Bodoni MT Black" panose="02070A03080606020203"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1.1.1 </a:t>
            </a:r>
            <a:r>
              <a:rPr lang="zh-CN" altLang="en-US" sz="2400" dirty="0">
                <a:solidFill>
                  <a:srgbClr val="D9D9D9"/>
                </a:solidFill>
                <a:latin typeface="Bodoni MT Black" panose="02070A03080606020203" pitchFamily="18" charset="0"/>
                <a:ea typeface="+mn-ea"/>
              </a:rPr>
              <a:t>软件危机的介绍</a:t>
            </a:r>
            <a:endParaRPr lang="zh-CN" altLang="en-US" sz="2400" dirty="0">
              <a:solidFill>
                <a:srgbClr val="D9D9D9"/>
              </a:solidFill>
              <a:latin typeface="Bodoni MT Black" panose="02070A03080606020203" pitchFamily="18" charset="0"/>
              <a:ea typeface="+mn-ea"/>
            </a:endParaRPr>
          </a:p>
        </p:txBody>
      </p:sp>
      <p:sp>
        <p:nvSpPr>
          <p:cNvPr id="729159" name="文本框 729158"/>
          <p:cNvSpPr txBox="1"/>
          <p:nvPr/>
        </p:nvSpPr>
        <p:spPr>
          <a:xfrm>
            <a:off x="679450" y="5514975"/>
            <a:ext cx="7640638" cy="704850"/>
          </a:xfrm>
          <a:prstGeom prst="rect">
            <a:avLst/>
          </a:prstGeom>
          <a:noFill/>
          <a:ln w="9525">
            <a:noFill/>
          </a:ln>
        </p:spPr>
        <p:txBody>
          <a:bodyPr lIns="96450" tIns="48225" rIns="96450" bIns="48225">
            <a:spAutoFit/>
          </a:bodyPr>
          <a:p>
            <a:pPr algn="l"/>
            <a:r>
              <a:rPr lang="zh-CN" altLang="en-US" sz="2000" dirty="0">
                <a:solidFill>
                  <a:srgbClr val="FF0066"/>
                </a:solidFill>
              </a:rPr>
              <a:t>注：概括说，开发周期长、成本高、质量差、适应性差和难维护等四大难题；</a:t>
            </a:r>
            <a:endParaRPr lang="zh-CN" altLang="en-US" sz="2000">
              <a:solidFill>
                <a:srgbClr val="FF0066"/>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软件问题</a:t>
            </a:r>
            <a:endParaRPr lang="zh-CN" altLang="en-US"/>
          </a:p>
        </p:txBody>
      </p:sp>
      <p:sp>
        <p:nvSpPr>
          <p:cNvPr id="4" name="内容占位符 3"/>
          <p:cNvSpPr>
            <a:spLocks noGrp="1"/>
          </p:cNvSpPr>
          <p:nvPr>
            <p:ph idx="1"/>
          </p:nvPr>
        </p:nvSpPr>
        <p:spPr/>
        <p:txBody>
          <a:bodyPr/>
          <a:p>
            <a:pPr>
              <a:lnSpc>
                <a:spcPct val="80000"/>
              </a:lnSpc>
            </a:pPr>
            <a:r>
              <a:rPr lang="zh-CN" altLang="en-US" dirty="0">
                <a:sym typeface="+mn-ea"/>
              </a:rPr>
              <a:t>为什么需要这么长的时间去获取一个可用的软件；</a:t>
            </a:r>
            <a:endParaRPr lang="zh-CN" altLang="en-US" dirty="0"/>
          </a:p>
          <a:p>
            <a:pPr>
              <a:lnSpc>
                <a:spcPct val="80000"/>
              </a:lnSpc>
            </a:pPr>
            <a:r>
              <a:rPr lang="zh-CN" altLang="en-US" dirty="0">
                <a:sym typeface="+mn-ea"/>
              </a:rPr>
              <a:t>为什么软件开发的费用这么高；</a:t>
            </a:r>
            <a:endParaRPr lang="zh-CN" altLang="en-US" dirty="0"/>
          </a:p>
          <a:p>
            <a:pPr>
              <a:lnSpc>
                <a:spcPct val="80000"/>
              </a:lnSpc>
            </a:pPr>
            <a:r>
              <a:rPr lang="zh-CN" altLang="en-US" dirty="0">
                <a:sym typeface="+mn-ea"/>
              </a:rPr>
              <a:t>为什么不能在将软件提交给我们的用户之前，发现所有的软件错误并解决它们；</a:t>
            </a:r>
            <a:endParaRPr lang="zh-CN" altLang="en-US" dirty="0"/>
          </a:p>
          <a:p>
            <a:pPr>
              <a:lnSpc>
                <a:spcPct val="80000"/>
              </a:lnSpc>
            </a:pPr>
            <a:r>
              <a:rPr lang="zh-CN" altLang="en-US" dirty="0">
                <a:sym typeface="+mn-ea"/>
              </a:rPr>
              <a:t>为什么需要花费那么多的时间和努力来维护已经在运行的系统；</a:t>
            </a:r>
            <a:endParaRPr lang="zh-CN" altLang="en-US" dirty="0"/>
          </a:p>
          <a:p>
            <a:pPr>
              <a:lnSpc>
                <a:spcPct val="80000"/>
              </a:lnSpc>
            </a:pPr>
            <a:r>
              <a:rPr lang="zh-CN" altLang="en-US" dirty="0">
                <a:sym typeface="+mn-ea"/>
              </a:rPr>
              <a:t>为什么无论在软件被开发还是在维护阶段我们都那么困难来度量它；</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5000" y="1628775"/>
            <a:ext cx="7705725" cy="3154363"/>
          </a:xfrm>
          <a:prstGeom prst="rect">
            <a:avLst/>
          </a:prstGeom>
          <a:noFill/>
        </p:spPr>
        <p:txBody>
          <a:bodyPr>
            <a:spAutoFit/>
          </a:bodyPr>
          <a:lstStyle/>
          <a:p>
            <a:pPr indent="457200" eaLnBrk="1" hangingPunct="1">
              <a:lnSpc>
                <a:spcPts val="3500"/>
              </a:lnSpc>
              <a:defRPr/>
            </a:pPr>
            <a:r>
              <a:rPr lang="zh-CN" altLang="zh-CN" sz="2400" dirty="0">
                <a:latin typeface="Bodoni MT Black" panose="02070A03080606020203" pitchFamily="18" charset="0"/>
                <a:ea typeface="+mn-ea"/>
              </a:rPr>
              <a:t>迄今为止，计算机系统已经经历了</a:t>
            </a:r>
            <a:r>
              <a:rPr lang="en-US" altLang="zh-CN" sz="2400" dirty="0">
                <a:solidFill>
                  <a:srgbClr val="FF0000"/>
                </a:solidFill>
                <a:latin typeface="Bodoni MT Black" panose="02070A03080606020203" pitchFamily="18" charset="0"/>
                <a:ea typeface="+mn-ea"/>
              </a:rPr>
              <a:t>4</a:t>
            </a:r>
            <a:r>
              <a:rPr lang="zh-CN" altLang="zh-CN" sz="2400" dirty="0">
                <a:latin typeface="Bodoni MT Black" panose="02070A03080606020203" pitchFamily="18" charset="0"/>
                <a:ea typeface="+mn-ea"/>
              </a:rPr>
              <a:t>个不同的发展阶段，但是，人们仍然没有彻底摆脱“</a:t>
            </a:r>
            <a:r>
              <a:rPr lang="zh-CN" altLang="zh-CN" sz="2400" dirty="0">
                <a:solidFill>
                  <a:srgbClr val="FF0000"/>
                </a:solidFill>
                <a:latin typeface="Bodoni MT Black" panose="02070A03080606020203" pitchFamily="18" charset="0"/>
                <a:ea typeface="+mn-ea"/>
              </a:rPr>
              <a:t>软件危机</a:t>
            </a:r>
            <a:r>
              <a:rPr lang="zh-CN" altLang="zh-CN" sz="2400" dirty="0">
                <a:latin typeface="Bodoni MT Black" panose="02070A03080606020203" pitchFamily="18" charset="0"/>
                <a:ea typeface="+mn-ea"/>
              </a:rPr>
              <a:t>”的困扰，软件已经成为限制计算机系统发展的瓶颈。</a:t>
            </a:r>
            <a:endParaRPr lang="zh-CN" altLang="zh-CN" sz="2400" dirty="0">
              <a:latin typeface="Bodoni MT Black" panose="02070A03080606020203" pitchFamily="18" charset="0"/>
              <a:ea typeface="+mn-ea"/>
            </a:endParaRPr>
          </a:p>
          <a:p>
            <a:pPr indent="457200" eaLnBrk="1" hangingPunct="1">
              <a:lnSpc>
                <a:spcPts val="3500"/>
              </a:lnSpc>
              <a:defRPr/>
            </a:pPr>
            <a:r>
              <a:rPr lang="zh-CN" altLang="zh-CN" sz="2400" dirty="0">
                <a:latin typeface="Bodoni MT Black" panose="02070A03080606020203" pitchFamily="18" charset="0"/>
                <a:ea typeface="+mn-ea"/>
              </a:rPr>
              <a:t>为了更有效地开发与维护软件，软件工作者在</a:t>
            </a:r>
            <a:r>
              <a:rPr lang="en-US" altLang="zh-CN" sz="2400" dirty="0">
                <a:latin typeface="Bodoni MT Black" panose="02070A03080606020203" pitchFamily="18" charset="0"/>
                <a:ea typeface="+mn-ea"/>
              </a:rPr>
              <a:t>20</a:t>
            </a:r>
            <a:r>
              <a:rPr lang="zh-CN" altLang="zh-CN" sz="2400" dirty="0">
                <a:latin typeface="Bodoni MT Black" panose="02070A03080606020203" pitchFamily="18" charset="0"/>
                <a:ea typeface="+mn-ea"/>
              </a:rPr>
              <a:t>世纪</a:t>
            </a:r>
            <a:r>
              <a:rPr lang="en-US" altLang="zh-CN" sz="2400" dirty="0">
                <a:latin typeface="Bodoni MT Black" panose="02070A03080606020203" pitchFamily="18" charset="0"/>
                <a:ea typeface="+mn-ea"/>
              </a:rPr>
              <a:t>60</a:t>
            </a:r>
            <a:r>
              <a:rPr lang="zh-CN" altLang="zh-CN" sz="2400" dirty="0">
                <a:latin typeface="Bodoni MT Black" panose="02070A03080606020203" pitchFamily="18" charset="0"/>
                <a:ea typeface="+mn-ea"/>
              </a:rPr>
              <a:t>年代后期开始认真研究消除软件危机的途径，从而逐渐形成了一门新兴的工程学科——</a:t>
            </a:r>
            <a:r>
              <a:rPr lang="zh-CN" altLang="zh-CN" sz="2400" dirty="0">
                <a:solidFill>
                  <a:srgbClr val="FF0000"/>
                </a:solidFill>
                <a:latin typeface="Bodoni MT Black" panose="02070A03080606020203" pitchFamily="18" charset="0"/>
                <a:ea typeface="+mn-ea"/>
              </a:rPr>
              <a:t>计算机软件工程学</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indent="457200" eaLnBrk="1" hangingPunct="1">
              <a:defRPr/>
            </a:pPr>
            <a:endParaRPr lang="zh-CN" altLang="en-US" sz="2400" dirty="0">
              <a:latin typeface="Bodoni MT Black" panose="02070A03080606020203" pitchFamily="18" charset="0"/>
              <a:ea typeface="+mn-ea"/>
            </a:endParaRPr>
          </a:p>
        </p:txBody>
      </p:sp>
      <p:sp>
        <p:nvSpPr>
          <p:cNvPr id="8195" name="标题 3"/>
          <p:cNvSpPr>
            <a:spLocks noGrp="1"/>
          </p:cNvSpPr>
          <p:nvPr>
            <p:ph type="title" idx="4294967295"/>
          </p:nvPr>
        </p:nvSpPr>
        <p:spPr>
          <a:xfrm>
            <a:off x="0" y="19050"/>
            <a:ext cx="8229600" cy="1143000"/>
          </a:xfrm>
        </p:spPr>
        <p:txBody>
          <a:bodyPr/>
          <a:lstStyle/>
          <a:p>
            <a:pPr eaLnBrk="1" hangingPunct="1"/>
            <a:r>
              <a:rPr lang="zh-CN" altLang="en-US" b="1" smtClean="0">
                <a:solidFill>
                  <a:srgbClr val="000000"/>
                </a:solidFill>
                <a:latin typeface="Bodoni MT Black" panose="02070A03080606020203" pitchFamily="18" charset="0"/>
              </a:rPr>
              <a:t>第</a:t>
            </a:r>
            <a:r>
              <a:rPr lang="en-US" altLang="zh-CN" b="1" smtClean="0">
                <a:solidFill>
                  <a:srgbClr val="000000"/>
                </a:solidFill>
                <a:latin typeface="Bodoni MT Black" panose="02070A03080606020203" pitchFamily="18" charset="0"/>
              </a:rPr>
              <a:t>1</a:t>
            </a:r>
            <a:r>
              <a:rPr lang="zh-CN" altLang="en-US" b="1" smtClean="0">
                <a:solidFill>
                  <a:srgbClr val="000000"/>
                </a:solidFill>
                <a:latin typeface="Bodoni MT Black" panose="02070A03080606020203" pitchFamily="18" charset="0"/>
              </a:rPr>
              <a:t>章 软件工程学概述</a:t>
            </a:r>
            <a:endParaRPr lang="zh-CN" altLang="en-US" b="1" smtClean="0">
              <a:solidFill>
                <a:srgbClr val="000000"/>
              </a:solidFill>
              <a:latin typeface="Bodoni MT Black" panose="02070A03080606020203" pitchFamily="18" charset="0"/>
            </a:endParaRPr>
          </a:p>
        </p:txBody>
      </p:sp>
      <p:sp>
        <p:nvSpPr>
          <p:cNvPr id="6"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anose="02070A03080606020203" pitchFamily="18" charset="0"/>
                <a:ea typeface="+mn-ea"/>
              </a:rPr>
              <a:t>引言</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软件管理者</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对于软件开发有一些通用的能够适应所有需求的准则或程序，可满足所有的开发需求；</a:t>
            </a:r>
            <a:endParaRPr lang="zh-CN" altLang="en-US" dirty="0"/>
          </a:p>
          <a:p>
            <a:pPr algn="l"/>
            <a:r>
              <a:rPr lang="en-US" altLang="zh-CN" dirty="0">
                <a:sym typeface="+mn-ea"/>
              </a:rPr>
              <a:t>2.</a:t>
            </a:r>
            <a:r>
              <a:rPr lang="zh-CN" altLang="en-US" dirty="0">
                <a:sym typeface="+mn-ea"/>
              </a:rPr>
              <a:t>如果软件产品的开发周期拖后了，可以通过增加人手来加快软件的开发速度；</a:t>
            </a:r>
            <a:endParaRPr lang="zh-CN" altLang="en-US" dirty="0"/>
          </a:p>
          <a:p>
            <a:pPr algn="l"/>
            <a:r>
              <a:rPr lang="en-US" altLang="zh-CN" dirty="0">
                <a:sym typeface="+mn-ea"/>
              </a:rPr>
              <a:t>3.</a:t>
            </a:r>
            <a:r>
              <a:rPr lang="zh-CN" altLang="en-US" dirty="0">
                <a:sym typeface="+mn-ea"/>
              </a:rPr>
              <a:t>通过从第三方采购软件项目，就可以轻松地什么都不用做地完成项目；</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软件用户</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一般对于需求的描述就足够开始编写程序了，详细的细节将由开发人员在开发过程中补充完善；</a:t>
            </a:r>
            <a:endParaRPr lang="zh-CN" altLang="en-US" dirty="0"/>
          </a:p>
          <a:p>
            <a:pPr algn="l"/>
            <a:r>
              <a:rPr lang="en-US" altLang="zh-CN" dirty="0">
                <a:sym typeface="+mn-ea"/>
              </a:rPr>
              <a:t>2.</a:t>
            </a:r>
            <a:r>
              <a:rPr lang="zh-CN" altLang="en-US" dirty="0">
                <a:sym typeface="+mn-ea"/>
              </a:rPr>
              <a:t>项目需求在不断改变，但由于软件是灵活的因此这种变化可以轻易地被在软件中进行调整；</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软件开发者</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一旦完成软件的编写，并成功上线运行，那么软件开发的工作就完成了；</a:t>
            </a:r>
            <a:endParaRPr lang="zh-CN" altLang="en-US" dirty="0"/>
          </a:p>
          <a:p>
            <a:pPr algn="l"/>
            <a:r>
              <a:rPr lang="en-US" altLang="zh-CN" dirty="0">
                <a:sym typeface="+mn-ea"/>
              </a:rPr>
              <a:t>2.</a:t>
            </a:r>
            <a:r>
              <a:rPr lang="zh-CN" altLang="en-US" dirty="0">
                <a:sym typeface="+mn-ea"/>
              </a:rPr>
              <a:t>对于软件的好坏，只有到软件编写完成后才可以看到。</a:t>
            </a:r>
            <a:endParaRPr lang="zh-CN" altLang="en-US" dirty="0"/>
          </a:p>
          <a:p>
            <a:pPr algn="l"/>
            <a:r>
              <a:rPr lang="en-US" altLang="zh-CN" dirty="0">
                <a:sym typeface="+mn-ea"/>
              </a:rPr>
              <a:t>3.</a:t>
            </a:r>
            <a:r>
              <a:rPr lang="zh-CN" altLang="en-US" dirty="0">
                <a:sym typeface="+mn-ea"/>
              </a:rPr>
              <a:t>仅仅可运行的软件产品才是用户需要的东西</a:t>
            </a:r>
            <a:endParaRPr lang="zh-CN" altLang="en-US" dirty="0"/>
          </a:p>
          <a:p>
            <a:pPr algn="l"/>
            <a:r>
              <a:rPr lang="en-US" altLang="zh-CN" dirty="0">
                <a:sym typeface="+mn-ea"/>
              </a:rPr>
              <a:t>4.</a:t>
            </a:r>
            <a:r>
              <a:rPr lang="zh-CN" altLang="en-US" dirty="0">
                <a:sym typeface="+mn-ea"/>
              </a:rPr>
              <a:t>在编写软件过程中编写文档和其他一些工作都是在浪费时间</a:t>
            </a:r>
            <a:endParaRPr lang="zh-CN" altLang="en-US" dirty="0"/>
          </a:p>
          <a:p>
            <a:pPr algn="l"/>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遗留软件与软件进化</a:t>
            </a:r>
            <a:endParaRPr lang="zh-CN" altLang="en-US"/>
          </a:p>
        </p:txBody>
      </p:sp>
      <p:sp>
        <p:nvSpPr>
          <p:cNvPr id="4" name="内容占位符 3"/>
          <p:cNvSpPr>
            <a:spLocks noGrp="1"/>
          </p:cNvSpPr>
          <p:nvPr>
            <p:ph idx="1"/>
          </p:nvPr>
        </p:nvSpPr>
        <p:spPr/>
        <p:txBody>
          <a:bodyPr/>
          <a:p>
            <a:r>
              <a:rPr lang="en-US" altLang="zh-CN" dirty="0">
                <a:sym typeface="+mn-ea"/>
              </a:rPr>
              <a:t>   </a:t>
            </a:r>
            <a:r>
              <a:rPr lang="zh-CN" altLang="en-US" dirty="0">
                <a:sym typeface="+mn-ea"/>
              </a:rPr>
              <a:t>所谓遗留软件是指多年之前开发的，能够继续被修改以满足商业需要和计算平台的系统，对于这些系统的增殖处理常常是让一些大的组织头痛的事情，系统的维护费用和风险都将增大。</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4294967295"/>
          </p:nvPr>
        </p:nvSpPr>
        <p:spPr>
          <a:xfrm>
            <a:off x="474663" y="952500"/>
            <a:ext cx="5392737" cy="604838"/>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1.1.2</a:t>
            </a:r>
            <a:r>
              <a:rPr lang="en-US" altLang="zh-CN" b="1" dirty="0">
                <a:latin typeface="Bodoni MT Black" panose="02070A03080606020203" pitchFamily="18" charset="0"/>
              </a:rPr>
              <a:t> </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产生软件危机的原因</a:t>
            </a:r>
            <a:endParaRPr lang="zh-CN" altLang="en-US" b="1" dirty="0" smtClean="0">
              <a:latin typeface="Bodoni MT Black" panose="02070A03080606020203" pitchFamily="18" charset="0"/>
            </a:endParaRPr>
          </a:p>
        </p:txBody>
      </p:sp>
      <p:sp>
        <p:nvSpPr>
          <p:cNvPr id="7"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anose="02070A03080606020203" pitchFamily="18" charset="0"/>
                <a:ea typeface="+mn-ea"/>
              </a:rPr>
              <a:t>1.1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软件危机</a:t>
            </a:r>
            <a:endParaRPr lang="zh-CN" altLang="en-US" b="1" dirty="0" smtClean="0">
              <a:latin typeface="Bodoni MT Black" panose="02070A03080606020203" pitchFamily="18" charset="0"/>
            </a:endParaRPr>
          </a:p>
        </p:txBody>
      </p:sp>
      <p:sp>
        <p:nvSpPr>
          <p:cNvPr id="9" name="矩形 8"/>
          <p:cNvSpPr/>
          <p:nvPr/>
        </p:nvSpPr>
        <p:spPr>
          <a:xfrm>
            <a:off x="539750" y="1708150"/>
            <a:ext cx="3744913"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anose="02070A03080606020203" pitchFamily="18" charset="0"/>
              </a:rPr>
              <a:t>与软件本身特点有关</a:t>
            </a:r>
            <a:endParaRPr lang="en-US" altLang="zh-CN" sz="2400" dirty="0">
              <a:solidFill>
                <a:schemeClr val="tx1"/>
              </a:solidFill>
              <a:latin typeface="Bodoni MT Black" panose="02070A03080606020203" pitchFamily="18" charset="0"/>
            </a:endParaRPr>
          </a:p>
        </p:txBody>
      </p:sp>
      <p:graphicFrame>
        <p:nvGraphicFramePr>
          <p:cNvPr id="4" name="图示 3"/>
          <p:cNvGraphicFramePr/>
          <p:nvPr/>
        </p:nvGraphicFramePr>
        <p:xfrm>
          <a:off x="354060" y="2132856"/>
          <a:ext cx="8370169" cy="38884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1.1.2  </a:t>
            </a:r>
            <a:r>
              <a:rPr lang="zh-CN" altLang="en-US" sz="2400" dirty="0">
                <a:solidFill>
                  <a:srgbClr val="D9D9D9"/>
                </a:solidFill>
                <a:latin typeface="Bodoni MT Black" panose="02070A03080606020203" pitchFamily="18" charset="0"/>
                <a:ea typeface="+mn-ea"/>
              </a:rPr>
              <a:t>产生软件危机的原因</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8313" y="1628775"/>
            <a:ext cx="374332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anose="02070A03080606020203" pitchFamily="18" charset="0"/>
              </a:rPr>
              <a:t>与软件本身特点有关</a:t>
            </a:r>
            <a:endParaRPr lang="en-US" altLang="zh-CN" sz="2400" dirty="0">
              <a:solidFill>
                <a:schemeClr val="tx1"/>
              </a:solidFill>
              <a:latin typeface="Bodoni MT Black" panose="02070A03080606020203" pitchFamily="18" charset="0"/>
            </a:endParaRPr>
          </a:p>
        </p:txBody>
      </p:sp>
      <p:graphicFrame>
        <p:nvGraphicFramePr>
          <p:cNvPr id="4" name="图示 3"/>
          <p:cNvGraphicFramePr/>
          <p:nvPr/>
        </p:nvGraphicFramePr>
        <p:xfrm>
          <a:off x="337252" y="2337966"/>
          <a:ext cx="8586193"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anose="02070A03080606020203" pitchFamily="18" charset="0"/>
                <a:ea typeface="+mn-ea"/>
              </a:rPr>
              <a:t>1.1 </a:t>
            </a:r>
            <a:r>
              <a:rPr lang="zh-CN" altLang="en-US" b="1" dirty="0" smtClean="0">
                <a:latin typeface="Bodoni MT Black" panose="02070A03080606020203" pitchFamily="18" charset="0"/>
              </a:rPr>
              <a:t>软件危机</a:t>
            </a:r>
            <a:endParaRPr lang="zh-CN" altLang="en-US" b="1" dirty="0" smtClean="0">
              <a:latin typeface="Bodoni MT Black" panose="02070A03080606020203" pitchFamily="18" charset="0"/>
            </a:endParaRPr>
          </a:p>
        </p:txBody>
      </p:sp>
      <p:sp>
        <p:nvSpPr>
          <p:cNvPr id="11"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1.1.2  </a:t>
            </a:r>
            <a:r>
              <a:rPr lang="zh-CN" altLang="en-US" sz="2400" dirty="0">
                <a:solidFill>
                  <a:srgbClr val="D9D9D9"/>
                </a:solidFill>
                <a:latin typeface="Bodoni MT Black" panose="02070A03080606020203" pitchFamily="18" charset="0"/>
                <a:ea typeface="+mn-ea"/>
              </a:rPr>
              <a:t>产生软件危机的原因</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0850" y="1557338"/>
            <a:ext cx="570547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lnSpc>
                <a:spcPct val="125000"/>
              </a:lnSpc>
              <a:defRPr/>
            </a:pPr>
            <a:r>
              <a:rPr lang="zh-CN" altLang="en-US" sz="2400" b="1" dirty="0">
                <a:solidFill>
                  <a:schemeClr val="tx1"/>
                </a:solidFill>
                <a:latin typeface="Bodoni MT Black" panose="02070A03080606020203" pitchFamily="18" charset="0"/>
              </a:rPr>
              <a:t>软件开发与维护的方法不正确有关</a:t>
            </a:r>
            <a:endParaRPr lang="en-US" altLang="zh-CN" sz="2400" b="1" dirty="0">
              <a:solidFill>
                <a:schemeClr val="tx1"/>
              </a:solidFill>
              <a:latin typeface="Bodoni MT Black" panose="02070A03080606020203" pitchFamily="18" charset="0"/>
            </a:endParaRPr>
          </a:p>
        </p:txBody>
      </p:sp>
      <p:graphicFrame>
        <p:nvGraphicFramePr>
          <p:cNvPr id="4" name="图示 3"/>
          <p:cNvGraphicFramePr/>
          <p:nvPr/>
        </p:nvGraphicFramePr>
        <p:xfrm>
          <a:off x="304347" y="2204864"/>
          <a:ext cx="8586193"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anose="02070A03080606020203" pitchFamily="18" charset="0"/>
                <a:ea typeface="+mn-ea"/>
              </a:rPr>
              <a:t>1.1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软件危机</a:t>
            </a:r>
            <a:endParaRPr lang="zh-CN" altLang="en-US" b="1" dirty="0" smtClean="0">
              <a:latin typeface="Bodoni MT Black" panose="02070A03080606020203" pitchFamily="18" charset="0"/>
            </a:endParaRPr>
          </a:p>
        </p:txBody>
      </p:sp>
      <p:sp>
        <p:nvSpPr>
          <p:cNvPr id="13"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1.1.2  </a:t>
            </a:r>
            <a:r>
              <a:rPr lang="zh-CN" altLang="en-US" sz="2400" dirty="0">
                <a:solidFill>
                  <a:srgbClr val="D9D9D9"/>
                </a:solidFill>
                <a:latin typeface="Bodoni MT Black" panose="02070A03080606020203" pitchFamily="18" charset="0"/>
                <a:ea typeface="+mn-ea"/>
              </a:rPr>
              <a:t>产生软件危机的原因</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p:cNvPicPr>
          <p:nvPr/>
        </p:nvPicPr>
        <p:blipFill>
          <a:blip r:embed="rId1" cstate="print"/>
          <a:srcRect/>
          <a:stretch>
            <a:fillRect/>
          </a:stretch>
        </p:blipFill>
        <p:spPr bwMode="auto">
          <a:xfrm>
            <a:off x="695325" y="1773238"/>
            <a:ext cx="6900863" cy="4187825"/>
          </a:xfrm>
          <a:prstGeom prst="rect">
            <a:avLst/>
          </a:prstGeom>
          <a:noFill/>
          <a:ln w="9525">
            <a:noFill/>
            <a:miter lim="800000"/>
            <a:headEnd/>
            <a:tailEnd/>
          </a:ln>
        </p:spPr>
      </p:pic>
      <p:sp>
        <p:nvSpPr>
          <p:cNvPr id="9"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1.1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软件危机</a:t>
            </a:r>
            <a:endParaRPr lang="zh-CN" altLang="en-US" b="1" dirty="0" smtClean="0">
              <a:latin typeface="Bodoni MT Black" panose="02070A03080606020203" pitchFamily="18" charset="0"/>
            </a:endParaRPr>
          </a:p>
        </p:txBody>
      </p:sp>
      <p:sp>
        <p:nvSpPr>
          <p:cNvPr id="12"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1.1.2  </a:t>
            </a:r>
            <a:r>
              <a:rPr lang="zh-CN" altLang="en-US" sz="2400" dirty="0">
                <a:solidFill>
                  <a:srgbClr val="D9D9D9"/>
                </a:solidFill>
                <a:latin typeface="Bodoni MT Black" panose="02070A03080606020203" pitchFamily="18" charset="0"/>
                <a:ea typeface="+mn-ea"/>
              </a:rPr>
              <a:t>产生软件危机的原因</a:t>
            </a:r>
            <a:endParaRPr lang="zh-CN" altLang="en-US" sz="2400" dirty="0">
              <a:solidFill>
                <a:srgbClr val="D9D9D9"/>
              </a:solidFill>
              <a:latin typeface="Bodoni MT Black" panose="02070A03080606020203" pitchFamily="18" charset="0"/>
              <a:ea typeface="+mn-ea"/>
            </a:endParaRPr>
          </a:p>
        </p:txBody>
      </p:sp>
      <p:sp>
        <p:nvSpPr>
          <p:cNvPr id="13" name="矩形 12"/>
          <p:cNvSpPr/>
          <p:nvPr/>
        </p:nvSpPr>
        <p:spPr>
          <a:xfrm>
            <a:off x="468313" y="1063625"/>
            <a:ext cx="6723062"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latin typeface="Bodoni MT Black" panose="02070A03080606020203" pitchFamily="18" charset="0"/>
              </a:rPr>
              <a:t>在软件开发的不同阶段进行修改需要付出的代价</a:t>
            </a:r>
            <a:endParaRPr lang="zh-CN" altLang="en-US" sz="2400" b="1" dirty="0">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179512" y="2132856"/>
          <a:ext cx="8586193" cy="34563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内容占位符 4"/>
          <p:cNvSpPr txBox="1"/>
          <p:nvPr/>
        </p:nvSpPr>
        <p:spPr bwMode="auto">
          <a:xfrm>
            <a:off x="441325" y="1341438"/>
            <a:ext cx="54991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smtClean="0">
                <a:latin typeface="Bodoni MT Black" panose="02070A03080606020203" pitchFamily="18" charset="0"/>
                <a:ea typeface="+mj-ea"/>
              </a:rPr>
              <a:t>1.1.3  </a:t>
            </a:r>
            <a:r>
              <a:rPr lang="zh-CN" altLang="en-US" b="1" dirty="0" smtClean="0">
                <a:latin typeface="Bodoni MT Black" panose="02070A03080606020203" pitchFamily="18" charset="0"/>
                <a:ea typeface="+mj-ea"/>
              </a:rPr>
              <a:t>消除</a:t>
            </a:r>
            <a:r>
              <a:rPr lang="zh-CN" altLang="en-US" b="1" dirty="0">
                <a:latin typeface="Bodoni MT Black" panose="02070A03080606020203" pitchFamily="18" charset="0"/>
                <a:ea typeface="+mj-ea"/>
              </a:rPr>
              <a:t>软件危机的途径</a:t>
            </a:r>
            <a:endParaRPr lang="zh-CN" altLang="en-US" b="1" dirty="0">
              <a:latin typeface="Bodoni MT Black" panose="02070A03080606020203" pitchFamily="18" charset="0"/>
              <a:ea typeface="+mj-ea"/>
            </a:endParaRPr>
          </a:p>
        </p:txBody>
      </p:sp>
      <p:sp>
        <p:nvSpPr>
          <p:cNvPr id="7"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anose="02070A03080606020203" pitchFamily="18" charset="0"/>
                <a:ea typeface="+mn-ea"/>
              </a:rPr>
              <a:t>1.1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软件危机</a:t>
            </a:r>
            <a:endParaRPr lang="zh-CN" altLang="en-US" b="1" dirty="0" smtClean="0">
              <a:latin typeface="Bodoni MT Black" panose="02070A03080606020203" pitchFamily="18" charset="0"/>
            </a:endParaRPr>
          </a:p>
        </p:txBody>
      </p:sp>
      <p:sp>
        <p:nvSpPr>
          <p:cNvPr id="11" name="1 Título"/>
          <p:cNvSpPr txBox="1"/>
          <p:nvPr/>
        </p:nvSpPr>
        <p:spPr bwMode="auto">
          <a:xfrm>
            <a:off x="2700338" y="628491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1.1.3  </a:t>
            </a:r>
            <a:r>
              <a:rPr lang="zh-CN" altLang="en-US" sz="2400" dirty="0">
                <a:solidFill>
                  <a:srgbClr val="D9D9D9"/>
                </a:solidFill>
                <a:latin typeface="Bodoni MT Black" panose="02070A03080606020203" pitchFamily="18" charset="0"/>
                <a:ea typeface="+mn-ea"/>
              </a:rPr>
              <a:t>消除软件危机的途径</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思考题</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什么是软件；</a:t>
            </a:r>
            <a:endParaRPr lang="zh-CN" altLang="en-US" dirty="0"/>
          </a:p>
          <a:p>
            <a:pPr algn="l"/>
            <a:r>
              <a:rPr lang="en-US" altLang="zh-CN" dirty="0">
                <a:sym typeface="+mn-ea"/>
              </a:rPr>
              <a:t>2.</a:t>
            </a:r>
            <a:r>
              <a:rPr lang="zh-CN" altLang="en-US" dirty="0">
                <a:sym typeface="+mn-ea"/>
              </a:rPr>
              <a:t>软件的特点及其问题；</a:t>
            </a:r>
            <a:endParaRPr lang="zh-CN" altLang="en-US" dirty="0"/>
          </a:p>
          <a:p>
            <a:pPr algn="l"/>
            <a:r>
              <a:rPr lang="en-US" altLang="zh-CN" dirty="0">
                <a:sym typeface="+mn-ea"/>
              </a:rPr>
              <a:t>3.</a:t>
            </a:r>
            <a:r>
              <a:rPr lang="zh-CN" altLang="en-US" dirty="0">
                <a:sym typeface="+mn-ea"/>
              </a:rPr>
              <a:t>今天软件危机是否已经解决了，你认为软件危机是否可以最终解决；</a:t>
            </a:r>
            <a:endParaRPr lang="zh-CN" altLang="en-US" dirty="0"/>
          </a:p>
          <a:p>
            <a:pPr algn="l"/>
            <a:r>
              <a:rPr lang="en-US" altLang="zh-CN" dirty="0">
                <a:sym typeface="+mn-ea"/>
              </a:rPr>
              <a:t>4.</a:t>
            </a:r>
            <a:r>
              <a:rPr lang="zh-CN" altLang="en-US" dirty="0">
                <a:sym typeface="+mn-ea"/>
              </a:rPr>
              <a:t>例举一些在现实生活中的软件观点；</a:t>
            </a:r>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anose="02070A03080606020203" pitchFamily="18" charset="0"/>
                <a:ea typeface="+mn-ea"/>
              </a:rPr>
              <a:t>主要内容</a:t>
            </a:r>
            <a:endParaRPr lang="zh-CN" altLang="en-US" sz="2400" dirty="0">
              <a:solidFill>
                <a:srgbClr val="D9D9D9"/>
              </a:solidFill>
              <a:latin typeface="Bodoni MT Black" panose="02070A03080606020203" pitchFamily="18" charset="0"/>
              <a:ea typeface="+mn-ea"/>
            </a:endParaRPr>
          </a:p>
        </p:txBody>
      </p:sp>
      <p:pic>
        <p:nvPicPr>
          <p:cNvPr id="9220"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9221"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9222"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anose="02070A03080606020203" pitchFamily="18" charset="0"/>
              </a:rPr>
              <a:t>主要内容</a:t>
            </a:r>
            <a:endParaRPr lang="zh-CN" altLang="en-US" sz="4400" b="1">
              <a:latin typeface="Bodoni MT Black" panose="02070A03080606020203" pitchFamily="18" charset="0"/>
            </a:endParaRPr>
          </a:p>
        </p:txBody>
      </p:sp>
      <p:sp>
        <p:nvSpPr>
          <p:cNvPr id="3" name="矩形 2"/>
          <p:cNvSpPr/>
          <p:nvPr/>
        </p:nvSpPr>
        <p:spPr>
          <a:xfrm>
            <a:off x="750888" y="1773238"/>
            <a:ext cx="4751387" cy="3643312"/>
          </a:xfrm>
          <a:prstGeom prst="rect">
            <a:avLst/>
          </a:prstGeom>
        </p:spPr>
        <p:txBody>
          <a:bodyPr>
            <a:spAutoFit/>
          </a:bodyPr>
          <a:lstStyle/>
          <a:p>
            <a:pPr eaLnBrk="1" hangingPunct="1">
              <a:lnSpc>
                <a:spcPct val="120000"/>
              </a:lnSpc>
              <a:defRPr/>
            </a:pPr>
            <a:r>
              <a:rPr lang="en-US" altLang="zh-CN" sz="2800" b="1" dirty="0">
                <a:latin typeface="Bodoni MT Black" panose="02070A03080606020203" pitchFamily="18" charset="0"/>
              </a:rPr>
              <a:t>1.1 </a:t>
            </a:r>
            <a:r>
              <a:rPr lang="zh-CN" altLang="en-US" sz="2800" b="1" dirty="0">
                <a:latin typeface="Bodoni MT Black" panose="02070A03080606020203" pitchFamily="18" charset="0"/>
              </a:rPr>
              <a:t>软件危机</a:t>
            </a:r>
            <a:endParaRPr lang="en-US" altLang="zh-CN" sz="2800" b="1" dirty="0">
              <a:latin typeface="Bodoni MT Black" panose="02070A03080606020203" pitchFamily="18" charset="0"/>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1.2 </a:t>
            </a:r>
            <a:r>
              <a:rPr lang="zh-CN" altLang="en-US" sz="2800" b="1" dirty="0">
                <a:latin typeface="Bodoni MT Black" panose="02070A03080606020203" pitchFamily="18" charset="0"/>
                <a:ea typeface="+mn-ea"/>
              </a:rPr>
              <a:t>软件工程</a:t>
            </a:r>
            <a:endParaRPr lang="en-US" altLang="zh-CN" sz="2800" b="1" dirty="0">
              <a:latin typeface="Bodoni MT Black" panose="02070A03080606020203" pitchFamily="18" charset="0"/>
              <a:ea typeface="+mn-ea"/>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1.3 </a:t>
            </a:r>
            <a:r>
              <a:rPr lang="zh-CN" altLang="en-US" sz="2800" b="1" dirty="0">
                <a:latin typeface="Bodoni MT Black" panose="02070A03080606020203" pitchFamily="18" charset="0"/>
                <a:ea typeface="+mn-ea"/>
              </a:rPr>
              <a:t>软件生命周期</a:t>
            </a:r>
            <a:endParaRPr lang="en-US" altLang="zh-CN" sz="2800" b="1" dirty="0">
              <a:latin typeface="Bodoni MT Black" panose="02070A03080606020203" pitchFamily="18" charset="0"/>
              <a:ea typeface="+mn-ea"/>
            </a:endParaRPr>
          </a:p>
          <a:p>
            <a:pPr eaLnBrk="1" hangingPunct="1">
              <a:lnSpc>
                <a:spcPct val="120000"/>
              </a:lnSpc>
              <a:defRPr/>
            </a:pPr>
            <a:endParaRPr kumimoji="1" lang="en-US" altLang="zh-CN" sz="2800" b="1" kern="0" dirty="0">
              <a:latin typeface="Bodoni MT Black" panose="02070A03080606020203" pitchFamily="18" charset="0"/>
              <a:ea typeface="+mn-ea"/>
            </a:endParaRPr>
          </a:p>
          <a:p>
            <a:pPr eaLnBrk="1" hangingPunct="1">
              <a:lnSpc>
                <a:spcPct val="120000"/>
              </a:lnSpc>
              <a:defRPr/>
            </a:pPr>
            <a:r>
              <a:rPr kumimoji="1" lang="en-US" altLang="zh-CN" sz="2800" b="1" kern="0" dirty="0">
                <a:latin typeface="Bodoni MT Black" panose="02070A03080606020203" pitchFamily="18" charset="0"/>
                <a:ea typeface="+mn-ea"/>
              </a:rPr>
              <a:t>1.4 </a:t>
            </a:r>
            <a:r>
              <a:rPr kumimoji="1" lang="zh-CN" altLang="en-US" sz="2800" b="1" kern="0" dirty="0">
                <a:latin typeface="Bodoni MT Black" panose="02070A03080606020203" pitchFamily="18" charset="0"/>
                <a:ea typeface="+mn-ea"/>
              </a:rPr>
              <a:t>软件过程</a:t>
            </a:r>
            <a:endParaRPr kumimoji="1" lang="zh-CN" altLang="en-US" sz="2800" b="1" kern="0" dirty="0">
              <a:latin typeface="Bodoni MT Black" panose="02070A03080606020203" pitchFamily="18" charset="0"/>
              <a:ea typeface="+mn-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1.2 </a:t>
            </a:r>
            <a:r>
              <a:rPr lang="zh-CN" altLang="en-US" sz="2400" dirty="0" smtClean="0">
                <a:solidFill>
                  <a:srgbClr val="D9D9D9"/>
                </a:solidFill>
                <a:latin typeface="Bodoni MT Black" panose="02070A03080606020203" pitchFamily="18" charset="0"/>
                <a:ea typeface="+mn-ea"/>
              </a:rPr>
              <a:t>软件工程</a:t>
            </a:r>
            <a:endParaRPr lang="zh-CN" altLang="en-US" sz="2400" dirty="0">
              <a:solidFill>
                <a:srgbClr val="D9D9D9"/>
              </a:solidFill>
              <a:latin typeface="Bodoni MT Black" panose="02070A03080606020203" pitchFamily="18" charset="0"/>
              <a:ea typeface="+mn-ea"/>
            </a:endParaRPr>
          </a:p>
        </p:txBody>
      </p:sp>
      <p:pic>
        <p:nvPicPr>
          <p:cNvPr id="2662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26629"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6630"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anose="02070A03080606020203" pitchFamily="18" charset="0"/>
              </a:rPr>
              <a:t>主要内容</a:t>
            </a:r>
            <a:endParaRPr lang="zh-CN" altLang="en-US" sz="4400" b="1">
              <a:latin typeface="Bodoni MT Black" panose="02070A03080606020203" pitchFamily="18" charset="0"/>
            </a:endParaRPr>
          </a:p>
        </p:txBody>
      </p:sp>
      <p:sp>
        <p:nvSpPr>
          <p:cNvPr id="3" name="矩形 2"/>
          <p:cNvSpPr/>
          <p:nvPr/>
        </p:nvSpPr>
        <p:spPr>
          <a:xfrm>
            <a:off x="1042988" y="1773238"/>
            <a:ext cx="4752975" cy="3643312"/>
          </a:xfrm>
          <a:prstGeom prst="rect">
            <a:avLst/>
          </a:prstGeom>
        </p:spPr>
        <p:txBody>
          <a:bodyPr>
            <a:spAutoFit/>
          </a:bodyPr>
          <a:lstStyle/>
          <a:p>
            <a:pPr eaLnBrk="1" hangingPunct="1">
              <a:lnSpc>
                <a:spcPct val="120000"/>
              </a:lnSpc>
              <a:defRPr/>
            </a:pPr>
            <a:r>
              <a:rPr lang="en-US" altLang="zh-CN" sz="2800" b="1" dirty="0">
                <a:latin typeface="Bodoni MT Black" panose="02070A03080606020203" pitchFamily="18" charset="0"/>
              </a:rPr>
              <a:t>1.1 </a:t>
            </a:r>
            <a:r>
              <a:rPr lang="zh-CN" altLang="en-US" sz="2800" b="1" dirty="0">
                <a:latin typeface="Bodoni MT Black" panose="02070A03080606020203" pitchFamily="18" charset="0"/>
              </a:rPr>
              <a:t>软件危机</a:t>
            </a:r>
            <a:endParaRPr lang="en-US" altLang="zh-CN" sz="2800" b="1" dirty="0">
              <a:latin typeface="Bodoni MT Black" panose="02070A03080606020203" pitchFamily="18" charset="0"/>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1.2 </a:t>
            </a:r>
            <a:r>
              <a:rPr lang="zh-CN" altLang="en-US" sz="2800" b="1" dirty="0">
                <a:latin typeface="Bodoni MT Black" panose="02070A03080606020203" pitchFamily="18" charset="0"/>
                <a:ea typeface="+mn-ea"/>
              </a:rPr>
              <a:t>软件工程</a:t>
            </a:r>
            <a:endParaRPr lang="en-US" altLang="zh-CN" sz="2800" b="1" dirty="0">
              <a:latin typeface="Bodoni MT Black" panose="02070A03080606020203" pitchFamily="18" charset="0"/>
              <a:ea typeface="+mn-ea"/>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1.3 </a:t>
            </a:r>
            <a:r>
              <a:rPr lang="zh-CN" altLang="en-US" sz="2800" b="1" dirty="0">
                <a:latin typeface="Bodoni MT Black" panose="02070A03080606020203" pitchFamily="18" charset="0"/>
                <a:ea typeface="+mn-ea"/>
              </a:rPr>
              <a:t>软件生命周期</a:t>
            </a:r>
            <a:endParaRPr lang="en-US" altLang="zh-CN" sz="2800" b="1" dirty="0">
              <a:latin typeface="Bodoni MT Black" panose="02070A03080606020203" pitchFamily="18" charset="0"/>
              <a:ea typeface="+mn-ea"/>
            </a:endParaRPr>
          </a:p>
          <a:p>
            <a:pPr eaLnBrk="1" hangingPunct="1">
              <a:lnSpc>
                <a:spcPct val="120000"/>
              </a:lnSpc>
              <a:defRPr/>
            </a:pPr>
            <a:endParaRPr kumimoji="1" lang="en-US" altLang="zh-CN" sz="2800" b="1" kern="0" dirty="0">
              <a:latin typeface="Bodoni MT Black" panose="02070A03080606020203" pitchFamily="18" charset="0"/>
              <a:ea typeface="+mn-ea"/>
            </a:endParaRPr>
          </a:p>
          <a:p>
            <a:pPr eaLnBrk="1" hangingPunct="1">
              <a:lnSpc>
                <a:spcPct val="120000"/>
              </a:lnSpc>
              <a:defRPr/>
            </a:pPr>
            <a:r>
              <a:rPr kumimoji="1" lang="en-US" altLang="zh-CN" sz="2800" b="1" kern="0" dirty="0">
                <a:latin typeface="Bodoni MT Black" panose="02070A03080606020203" pitchFamily="18" charset="0"/>
                <a:ea typeface="+mn-ea"/>
              </a:rPr>
              <a:t>1.4 </a:t>
            </a:r>
            <a:r>
              <a:rPr kumimoji="1" lang="zh-CN" altLang="en-US" sz="2800" b="1" kern="0" dirty="0">
                <a:latin typeface="Bodoni MT Black" panose="02070A03080606020203" pitchFamily="18" charset="0"/>
                <a:ea typeface="+mn-ea"/>
              </a:rPr>
              <a:t>软件过程</a:t>
            </a:r>
            <a:endParaRPr kumimoji="1" lang="zh-CN" altLang="en-US" sz="2800" b="1" kern="0" dirty="0">
              <a:latin typeface="Bodoni MT Black" panose="02070A03080606020203" pitchFamily="18" charset="0"/>
              <a:ea typeface="+mn-ea"/>
            </a:endParaRPr>
          </a:p>
        </p:txBody>
      </p:sp>
      <p:sp>
        <p:nvSpPr>
          <p:cNvPr id="9" name="矩形 8"/>
          <p:cNvSpPr/>
          <p:nvPr/>
        </p:nvSpPr>
        <p:spPr>
          <a:xfrm>
            <a:off x="862013" y="27860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0" name="等腰三角形 9"/>
          <p:cNvSpPr/>
          <p:nvPr/>
        </p:nvSpPr>
        <p:spPr>
          <a:xfrm rot="5400000">
            <a:off x="269082" y="2870994"/>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1.2.1   </a:t>
            </a:r>
            <a:r>
              <a:rPr lang="zh-CN" altLang="en-US" sz="2400" dirty="0">
                <a:solidFill>
                  <a:srgbClr val="D9D9D9"/>
                </a:solidFill>
                <a:latin typeface="Bodoni MT Black" panose="02070A03080606020203" pitchFamily="18" charset="0"/>
                <a:ea typeface="+mn-ea"/>
              </a:rPr>
              <a:t>软件工程的介绍</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anose="02070A03080606020203" pitchFamily="18" charset="0"/>
                <a:ea typeface="+mn-ea"/>
              </a:rPr>
              <a:t>1.2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26629" name="内容占位符 4"/>
          <p:cNvSpPr>
            <a:spLocks noGrp="1"/>
          </p:cNvSpPr>
          <p:nvPr>
            <p:ph idx="4294967295"/>
          </p:nvPr>
        </p:nvSpPr>
        <p:spPr>
          <a:xfrm>
            <a:off x="512763" y="1341438"/>
            <a:ext cx="5139357" cy="604837"/>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ea typeface="+mj-ea"/>
              </a:rPr>
              <a:t>1.2.1</a:t>
            </a:r>
            <a:r>
              <a:rPr lang="en-US" altLang="zh-CN" b="1" dirty="0">
                <a:latin typeface="Bodoni MT Black" panose="02070A03080606020203" pitchFamily="18" charset="0"/>
                <a:ea typeface="+mj-ea"/>
              </a:rPr>
              <a:t> </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软件工程介绍</a:t>
            </a:r>
            <a:endParaRPr lang="zh-CN" altLang="en-US" b="1" dirty="0" smtClean="0">
              <a:latin typeface="Bodoni MT Black" panose="02070A03080606020203" pitchFamily="18" charset="0"/>
            </a:endParaRPr>
          </a:p>
        </p:txBody>
      </p:sp>
      <p:sp>
        <p:nvSpPr>
          <p:cNvPr id="7" name="矩形 6"/>
          <p:cNvSpPr/>
          <p:nvPr/>
        </p:nvSpPr>
        <p:spPr>
          <a:xfrm>
            <a:off x="633413" y="2205038"/>
            <a:ext cx="2336800"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800" b="1" dirty="0">
                <a:latin typeface="Bodoni MT Black" panose="02070A03080606020203" pitchFamily="18" charset="0"/>
              </a:rPr>
              <a:t>软件工程概述</a:t>
            </a:r>
            <a:endParaRPr lang="zh-CN" altLang="en-US" sz="2800" dirty="0">
              <a:solidFill>
                <a:prstClr val="black"/>
              </a:solidFill>
              <a:latin typeface="Bodoni MT Black" panose="02070A03080606020203" pitchFamily="18" charset="0"/>
            </a:endParaRPr>
          </a:p>
        </p:txBody>
      </p:sp>
      <p:sp>
        <p:nvSpPr>
          <p:cNvPr id="8" name="圆角矩形 7"/>
          <p:cNvSpPr/>
          <p:nvPr/>
        </p:nvSpPr>
        <p:spPr>
          <a:xfrm>
            <a:off x="467043" y="3068638"/>
            <a:ext cx="8064500" cy="2592387"/>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zh-CN" altLang="zh-CN" sz="2400" dirty="0">
                <a:solidFill>
                  <a:srgbClr val="FF0000"/>
                </a:solidFill>
                <a:latin typeface="Bodoni MT Black" panose="02070A03080606020203" pitchFamily="18" charset="0"/>
              </a:rPr>
              <a:t>软件工程</a:t>
            </a:r>
            <a:r>
              <a:rPr lang="zh-CN" altLang="zh-CN" sz="2400" dirty="0">
                <a:solidFill>
                  <a:schemeClr val="tx1"/>
                </a:solidFill>
                <a:latin typeface="Bodoni MT Black" panose="02070A03080606020203" pitchFamily="18" charset="0"/>
              </a:rPr>
              <a:t>是指导计算机软件</a:t>
            </a:r>
            <a:r>
              <a:rPr lang="zh-CN" altLang="zh-CN" sz="2400" dirty="0">
                <a:solidFill>
                  <a:srgbClr val="FF0000"/>
                </a:solidFill>
                <a:latin typeface="Bodoni MT Black" panose="02070A03080606020203" pitchFamily="18" charset="0"/>
              </a:rPr>
              <a:t>开发</a:t>
            </a:r>
            <a:r>
              <a:rPr lang="zh-CN" altLang="zh-CN" sz="2400" dirty="0">
                <a:solidFill>
                  <a:schemeClr val="tx1"/>
                </a:solidFill>
                <a:latin typeface="Bodoni MT Black" panose="02070A03080606020203" pitchFamily="18" charset="0"/>
              </a:rPr>
              <a:t>和</a:t>
            </a:r>
            <a:r>
              <a:rPr lang="zh-CN" altLang="zh-CN" sz="2400" dirty="0">
                <a:solidFill>
                  <a:srgbClr val="FF0000"/>
                </a:solidFill>
                <a:latin typeface="Bodoni MT Black" panose="02070A03080606020203" pitchFamily="18" charset="0"/>
              </a:rPr>
              <a:t>维护</a:t>
            </a:r>
            <a:r>
              <a:rPr lang="zh-CN" altLang="zh-CN" sz="2400" dirty="0">
                <a:solidFill>
                  <a:schemeClr val="tx1"/>
                </a:solidFill>
                <a:latin typeface="Bodoni MT Black" panose="02070A03080606020203" pitchFamily="18" charset="0"/>
              </a:rPr>
              <a:t>的一门</a:t>
            </a:r>
            <a:r>
              <a:rPr lang="zh-CN" altLang="zh-CN" sz="2400" dirty="0">
                <a:solidFill>
                  <a:srgbClr val="FF0000"/>
                </a:solidFill>
                <a:latin typeface="Bodoni MT Black" panose="02070A03080606020203" pitchFamily="18" charset="0"/>
              </a:rPr>
              <a:t>工程学科</a:t>
            </a:r>
            <a:r>
              <a:rPr lang="zh-CN" altLang="zh-CN" sz="2400" dirty="0">
                <a:solidFill>
                  <a:schemeClr val="tx1"/>
                </a:solidFill>
                <a:latin typeface="Bodoni MT Black" panose="02070A03080606020203" pitchFamily="18" charset="0"/>
              </a:rPr>
              <a:t>。采用工程的概念、原理、技术和方法来开发与维护软件，把经过时间考验而证明正确的</a:t>
            </a:r>
            <a:r>
              <a:rPr lang="zh-CN" altLang="zh-CN" sz="2400" dirty="0">
                <a:solidFill>
                  <a:srgbClr val="FF0000"/>
                </a:solidFill>
                <a:latin typeface="Bodoni MT Black" panose="02070A03080606020203" pitchFamily="18" charset="0"/>
              </a:rPr>
              <a:t>管理技术</a:t>
            </a:r>
            <a:r>
              <a:rPr lang="zh-CN" altLang="zh-CN" sz="2400" dirty="0">
                <a:solidFill>
                  <a:schemeClr val="tx1"/>
                </a:solidFill>
                <a:latin typeface="Bodoni MT Black" panose="02070A03080606020203" pitchFamily="18" charset="0"/>
              </a:rPr>
              <a:t>和当前能够得到的最</a:t>
            </a:r>
            <a:r>
              <a:rPr lang="zh-CN" altLang="zh-CN" sz="2400" dirty="0" smtClean="0">
                <a:solidFill>
                  <a:schemeClr val="tx1"/>
                </a:solidFill>
                <a:latin typeface="Bodoni MT Black" panose="02070A03080606020203" pitchFamily="18" charset="0"/>
              </a:rPr>
              <a:t>好</a:t>
            </a:r>
            <a:r>
              <a:rPr lang="zh-CN" altLang="zh-CN" sz="2400" dirty="0" smtClean="0">
                <a:solidFill>
                  <a:srgbClr val="FF0000"/>
                </a:solidFill>
                <a:latin typeface="Bodoni MT Black" panose="02070A03080606020203" pitchFamily="18" charset="0"/>
              </a:rPr>
              <a:t>技</a:t>
            </a:r>
            <a:r>
              <a:rPr lang="zh-CN" altLang="zh-CN" sz="2400" dirty="0">
                <a:solidFill>
                  <a:srgbClr val="FF0000"/>
                </a:solidFill>
                <a:latin typeface="Bodoni MT Black" panose="02070A03080606020203" pitchFamily="18" charset="0"/>
              </a:rPr>
              <a:t>术</a:t>
            </a:r>
            <a:r>
              <a:rPr lang="zh-CN" altLang="zh-CN" sz="2400" dirty="0">
                <a:solidFill>
                  <a:schemeClr val="tx1"/>
                </a:solidFill>
                <a:latin typeface="Bodoni MT Black" panose="02070A03080606020203" pitchFamily="18" charset="0"/>
              </a:rPr>
              <a:t>方法结合起来，以</a:t>
            </a:r>
            <a:r>
              <a:rPr lang="zh-CN" altLang="zh-CN" sz="2400" dirty="0">
                <a:solidFill>
                  <a:srgbClr val="FF0000"/>
                </a:solidFill>
                <a:latin typeface="Bodoni MT Black" panose="02070A03080606020203" pitchFamily="18" charset="0"/>
              </a:rPr>
              <a:t>经济</a:t>
            </a:r>
            <a:r>
              <a:rPr lang="zh-CN" altLang="zh-CN" sz="2400" dirty="0">
                <a:solidFill>
                  <a:schemeClr val="tx1"/>
                </a:solidFill>
                <a:latin typeface="Bodoni MT Black" panose="02070A03080606020203" pitchFamily="18" charset="0"/>
              </a:rPr>
              <a:t>地开发出高质量的软件并有效地维护它，这就是软件工程。</a:t>
            </a:r>
            <a:endParaRPr lang="en-US" altLang="zh-CN" sz="2400" b="1" dirty="0">
              <a:solidFill>
                <a:schemeClr val="tx1"/>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软件工程</a:t>
            </a:r>
            <a:endParaRPr lang="zh-CN" altLang="en-US"/>
          </a:p>
        </p:txBody>
      </p:sp>
      <p:sp>
        <p:nvSpPr>
          <p:cNvPr id="4" name="内容占位符 3"/>
          <p:cNvSpPr>
            <a:spLocks noGrp="1"/>
          </p:cNvSpPr>
          <p:nvPr>
            <p:ph idx="1"/>
          </p:nvPr>
        </p:nvSpPr>
        <p:spPr/>
        <p:txBody>
          <a:bodyPr/>
          <a:p>
            <a:pPr marL="342900" indent="-342900" algn="l"/>
            <a:r>
              <a:rPr lang="zh-CN" altLang="en-US" dirty="0">
                <a:sym typeface="+mn-ea"/>
              </a:rPr>
              <a:t>任何学科从产生到成熟必须经历的四个层次：</a:t>
            </a:r>
            <a:endParaRPr lang="zh-CN" altLang="en-US" dirty="0"/>
          </a:p>
          <a:p>
            <a:pPr marL="342900" indent="-342900" algn="l">
              <a:buAutoNum type="arabicPeriod"/>
            </a:pPr>
            <a:r>
              <a:rPr lang="zh-CN" altLang="en-US" dirty="0">
                <a:sym typeface="+mn-ea"/>
              </a:rPr>
              <a:t>解决哲学问题；</a:t>
            </a:r>
            <a:endParaRPr lang="zh-CN" altLang="en-US" dirty="0"/>
          </a:p>
          <a:p>
            <a:pPr marL="342900" indent="-342900" algn="l">
              <a:buAutoNum type="arabicPeriod"/>
            </a:pPr>
            <a:r>
              <a:rPr lang="zh-CN" altLang="en-US" dirty="0">
                <a:sym typeface="+mn-ea"/>
              </a:rPr>
              <a:t>基础科学建立；</a:t>
            </a:r>
            <a:endParaRPr lang="zh-CN" altLang="en-US" dirty="0"/>
          </a:p>
          <a:p>
            <a:pPr marL="342900" indent="-342900" algn="l">
              <a:buAutoNum type="arabicPeriod"/>
            </a:pPr>
            <a:r>
              <a:rPr lang="zh-CN" altLang="en-US" dirty="0">
                <a:sym typeface="+mn-ea"/>
              </a:rPr>
              <a:t>技术科学建立；</a:t>
            </a:r>
            <a:endParaRPr lang="zh-CN" altLang="en-US" dirty="0"/>
          </a:p>
          <a:p>
            <a:pPr marL="342900" indent="-342900" algn="l">
              <a:buAutoNum type="arabicPeriod"/>
            </a:pPr>
            <a:r>
              <a:rPr lang="zh-CN" altLang="en-US" dirty="0">
                <a:sym typeface="+mn-ea"/>
              </a:rPr>
              <a:t>系统的管理工程方法（学科成熟的标志）；</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软件工程定义</a:t>
            </a:r>
            <a:endParaRPr lang="zh-CN" altLang="en-US"/>
          </a:p>
        </p:txBody>
      </p:sp>
      <p:sp>
        <p:nvSpPr>
          <p:cNvPr id="4" name="内容占位符 3"/>
          <p:cNvSpPr>
            <a:spLocks noGrp="1"/>
          </p:cNvSpPr>
          <p:nvPr>
            <p:ph idx="1"/>
          </p:nvPr>
        </p:nvSpPr>
        <p:spPr/>
        <p:txBody>
          <a:bodyPr/>
          <a:p>
            <a:pPr algn="l"/>
            <a:r>
              <a:rPr lang="zh-CN" altLang="en-US" dirty="0">
                <a:sym typeface="+mn-ea"/>
              </a:rPr>
              <a:t>软件工程是</a:t>
            </a:r>
            <a:endParaRPr lang="zh-CN" altLang="en-US" dirty="0"/>
          </a:p>
          <a:p>
            <a:pPr algn="l"/>
            <a:r>
              <a:rPr lang="en-US" altLang="zh-CN" dirty="0">
                <a:sym typeface="+mn-ea"/>
              </a:rPr>
              <a:t>1.</a:t>
            </a:r>
            <a:r>
              <a:rPr lang="zh-CN" altLang="en-US" dirty="0">
                <a:sym typeface="+mn-ea"/>
              </a:rPr>
              <a:t>把系统的、规范的、可度量的方法应用于软件开发、运行和维护过程，也就是把工程应用于软件；</a:t>
            </a:r>
            <a:endParaRPr lang="zh-CN" altLang="en-US" dirty="0"/>
          </a:p>
          <a:p>
            <a:pPr algn="l"/>
            <a:r>
              <a:rPr lang="en-US" altLang="zh-CN" dirty="0">
                <a:sym typeface="+mn-ea"/>
              </a:rPr>
              <a:t>2.</a:t>
            </a:r>
            <a:r>
              <a:rPr lang="zh-CN" altLang="en-US" dirty="0">
                <a:sym typeface="+mn-ea"/>
              </a:rPr>
              <a:t>将第一点提到的方法作为对象的研究活动；</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5125" y="1484313"/>
            <a:ext cx="8066088" cy="194468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lnSpc>
                <a:spcPct val="125000"/>
              </a:lnSpc>
              <a:defRPr/>
            </a:pPr>
            <a:r>
              <a:rPr lang="en-US" altLang="zh-CN" sz="2400" dirty="0">
                <a:solidFill>
                  <a:schemeClr val="tx1"/>
                </a:solidFill>
                <a:latin typeface="Bodoni MT Black" panose="02070A03080606020203" pitchFamily="18" charset="0"/>
              </a:rPr>
              <a:t>1968</a:t>
            </a:r>
            <a:r>
              <a:rPr lang="zh-CN" altLang="zh-CN" sz="2400" dirty="0">
                <a:solidFill>
                  <a:schemeClr val="tx1"/>
                </a:solidFill>
                <a:latin typeface="Bodoni MT Black" panose="02070A03080606020203" pitchFamily="18" charset="0"/>
              </a:rPr>
              <a:t>年在第一届</a:t>
            </a:r>
            <a:r>
              <a:rPr lang="en-US" altLang="zh-CN" sz="2400" dirty="0">
                <a:solidFill>
                  <a:schemeClr val="tx1"/>
                </a:solidFill>
                <a:latin typeface="Bodoni MT Black" panose="02070A03080606020203" pitchFamily="18" charset="0"/>
              </a:rPr>
              <a:t>NATO</a:t>
            </a:r>
            <a:r>
              <a:rPr lang="zh-CN" altLang="zh-CN" sz="2400" dirty="0">
                <a:solidFill>
                  <a:schemeClr val="tx1"/>
                </a:solidFill>
                <a:latin typeface="Bodoni MT Black" panose="02070A03080606020203" pitchFamily="18" charset="0"/>
              </a:rPr>
              <a:t>会议上曾经给出了软件工程的一个早期定义：“软件工程就是为了</a:t>
            </a:r>
            <a:r>
              <a:rPr lang="zh-CN" altLang="zh-CN" sz="2400" dirty="0">
                <a:solidFill>
                  <a:srgbClr val="FF0000"/>
                </a:solidFill>
                <a:latin typeface="Bodoni MT Black" panose="02070A03080606020203" pitchFamily="18" charset="0"/>
              </a:rPr>
              <a:t>经济</a:t>
            </a:r>
            <a:r>
              <a:rPr lang="zh-CN" altLang="zh-CN" sz="2400" dirty="0">
                <a:solidFill>
                  <a:schemeClr val="tx1"/>
                </a:solidFill>
                <a:latin typeface="Bodoni MT Black" panose="02070A03080606020203" pitchFamily="18" charset="0"/>
              </a:rPr>
              <a:t>地获得</a:t>
            </a:r>
            <a:r>
              <a:rPr lang="zh-CN" altLang="zh-CN" sz="2400" dirty="0">
                <a:solidFill>
                  <a:srgbClr val="FF0000"/>
                </a:solidFill>
                <a:latin typeface="Bodoni MT Black" panose="02070A03080606020203" pitchFamily="18" charset="0"/>
              </a:rPr>
              <a:t>可靠的</a:t>
            </a:r>
            <a:r>
              <a:rPr lang="zh-CN" altLang="zh-CN" sz="2400" dirty="0">
                <a:solidFill>
                  <a:schemeClr val="tx1"/>
                </a:solidFill>
                <a:latin typeface="Bodoni MT Black" panose="02070A03080606020203" pitchFamily="18" charset="0"/>
              </a:rPr>
              <a:t>且能在实际机器上</a:t>
            </a:r>
            <a:r>
              <a:rPr lang="zh-CN" altLang="zh-CN" sz="2400" dirty="0">
                <a:solidFill>
                  <a:srgbClr val="FF0000"/>
                </a:solidFill>
                <a:latin typeface="Bodoni MT Black" panose="02070A03080606020203" pitchFamily="18" charset="0"/>
              </a:rPr>
              <a:t>有效地</a:t>
            </a:r>
            <a:r>
              <a:rPr lang="zh-CN" altLang="zh-CN" sz="2400" dirty="0">
                <a:solidFill>
                  <a:schemeClr val="tx1"/>
                </a:solidFill>
                <a:latin typeface="Bodoni MT Black" panose="02070A03080606020203" pitchFamily="18" charset="0"/>
              </a:rPr>
              <a:t>运行的软件，而建立和使用完善的工程原理。”</a:t>
            </a:r>
            <a:endParaRPr lang="en-US" altLang="zh-CN" sz="2400" b="1" dirty="0">
              <a:solidFill>
                <a:schemeClr val="tx1"/>
              </a:solidFill>
              <a:latin typeface="Bodoni MT Black" panose="02070A03080606020203" pitchFamily="18" charset="0"/>
            </a:endParaRPr>
          </a:p>
        </p:txBody>
      </p:sp>
      <p:sp>
        <p:nvSpPr>
          <p:cNvPr id="10" name="矩形 9"/>
          <p:cNvSpPr/>
          <p:nvPr/>
        </p:nvSpPr>
        <p:spPr>
          <a:xfrm>
            <a:off x="365125" y="3573463"/>
            <a:ext cx="8066088" cy="19431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defRPr/>
            </a:pPr>
            <a:r>
              <a:rPr lang="en-US" altLang="zh-CN" sz="2400" dirty="0">
                <a:solidFill>
                  <a:schemeClr val="tx1"/>
                </a:solidFill>
                <a:latin typeface="Bodoni MT Black" panose="02070A03080606020203" pitchFamily="18" charset="0"/>
              </a:rPr>
              <a:t>1993</a:t>
            </a:r>
            <a:r>
              <a:rPr lang="zh-CN" altLang="zh-CN" sz="2400" dirty="0">
                <a:solidFill>
                  <a:schemeClr val="tx1"/>
                </a:solidFill>
                <a:latin typeface="Bodoni MT Black" panose="02070A03080606020203" pitchFamily="18" charset="0"/>
              </a:rPr>
              <a:t>年</a:t>
            </a:r>
            <a:r>
              <a:rPr lang="en-US" altLang="zh-CN" sz="2400" dirty="0">
                <a:solidFill>
                  <a:schemeClr val="tx1"/>
                </a:solidFill>
                <a:latin typeface="Bodoni MT Black" panose="02070A03080606020203" pitchFamily="18" charset="0"/>
              </a:rPr>
              <a:t>IEEE</a:t>
            </a:r>
            <a:r>
              <a:rPr lang="zh-CN" altLang="zh-CN" sz="2400" dirty="0">
                <a:solidFill>
                  <a:schemeClr val="tx1"/>
                </a:solidFill>
                <a:latin typeface="Bodoni MT Black" panose="02070A03080606020203" pitchFamily="18" charset="0"/>
              </a:rPr>
              <a:t>进一步给出了一个更全面更具体的定义：“软件工程是： ①把</a:t>
            </a:r>
            <a:r>
              <a:rPr lang="zh-CN" altLang="zh-CN" sz="2400" dirty="0">
                <a:solidFill>
                  <a:srgbClr val="FF0000"/>
                </a:solidFill>
                <a:latin typeface="Bodoni MT Black" panose="02070A03080606020203" pitchFamily="18" charset="0"/>
              </a:rPr>
              <a:t>系统的</a:t>
            </a:r>
            <a:r>
              <a:rPr lang="zh-CN" altLang="zh-CN" sz="2400" dirty="0">
                <a:solidFill>
                  <a:schemeClr val="tx1"/>
                </a:solidFill>
                <a:latin typeface="Bodoni MT Black" panose="02070A03080606020203" pitchFamily="18" charset="0"/>
              </a:rPr>
              <a:t>、</a:t>
            </a:r>
            <a:r>
              <a:rPr lang="zh-CN" altLang="zh-CN" sz="2400" dirty="0">
                <a:solidFill>
                  <a:srgbClr val="FF0000"/>
                </a:solidFill>
                <a:latin typeface="Bodoni MT Black" panose="02070A03080606020203" pitchFamily="18" charset="0"/>
              </a:rPr>
              <a:t>规范的</a:t>
            </a:r>
            <a:r>
              <a:rPr lang="zh-CN" altLang="zh-CN" sz="2400" dirty="0">
                <a:solidFill>
                  <a:schemeClr val="tx1"/>
                </a:solidFill>
                <a:latin typeface="Bodoni MT Black" panose="02070A03080606020203" pitchFamily="18" charset="0"/>
              </a:rPr>
              <a:t>、</a:t>
            </a:r>
            <a:r>
              <a:rPr lang="zh-CN" altLang="zh-CN" sz="2400" dirty="0">
                <a:solidFill>
                  <a:srgbClr val="FF0000"/>
                </a:solidFill>
                <a:latin typeface="Bodoni MT Black" panose="02070A03080606020203" pitchFamily="18" charset="0"/>
              </a:rPr>
              <a:t>可度量的</a:t>
            </a:r>
            <a:r>
              <a:rPr lang="zh-CN" altLang="zh-CN" sz="2400" dirty="0">
                <a:solidFill>
                  <a:schemeClr val="tx1"/>
                </a:solidFill>
                <a:latin typeface="Bodoni MT Black" panose="02070A03080606020203" pitchFamily="18" charset="0"/>
              </a:rPr>
              <a:t>途径应用于软件开发、运行和维护过程，也就是把工程应用于软件； ②研究①中提到的</a:t>
            </a:r>
            <a:r>
              <a:rPr lang="zh-CN" altLang="zh-CN" sz="2400" dirty="0">
                <a:solidFill>
                  <a:srgbClr val="FF0000"/>
                </a:solidFill>
                <a:latin typeface="Bodoni MT Black" panose="02070A03080606020203" pitchFamily="18" charset="0"/>
              </a:rPr>
              <a:t>途径</a:t>
            </a:r>
            <a:r>
              <a:rPr lang="zh-CN" altLang="zh-CN" sz="2400" dirty="0">
                <a:solidFill>
                  <a:schemeClr val="tx1"/>
                </a:solidFill>
                <a:latin typeface="Bodoni MT Black" panose="02070A03080606020203" pitchFamily="18" charset="0"/>
              </a:rPr>
              <a:t>。</a:t>
            </a:r>
            <a:endParaRPr lang="en-US" altLang="zh-CN" sz="2400" b="1" dirty="0">
              <a:solidFill>
                <a:schemeClr val="tx1"/>
              </a:solidFill>
              <a:latin typeface="Bodoni MT Black" panose="02070A03080606020203" pitchFamily="18" charset="0"/>
            </a:endParaRPr>
          </a:p>
        </p:txBody>
      </p:sp>
      <p:sp>
        <p:nvSpPr>
          <p:cNvPr id="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anose="02070A03080606020203" pitchFamily="18" charset="0"/>
                <a:ea typeface="+mn-ea"/>
              </a:rPr>
              <a:t>1.2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1.2.1   </a:t>
            </a:r>
            <a:r>
              <a:rPr lang="zh-CN" altLang="en-US" sz="2400" dirty="0">
                <a:solidFill>
                  <a:srgbClr val="D9D9D9"/>
                </a:solidFill>
                <a:latin typeface="Bodoni MT Black" panose="02070A03080606020203" pitchFamily="18" charset="0"/>
                <a:ea typeface="+mn-ea"/>
              </a:rPr>
              <a:t>软件工程的介绍</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294967295"/>
          </p:nvPr>
        </p:nvSpPr>
        <p:spPr>
          <a:xfrm>
            <a:off x="7010400" y="6069330"/>
            <a:ext cx="2133600" cy="365125"/>
          </a:xfrm>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39330" name="标题 739329"/>
          <p:cNvSpPr>
            <a:spLocks noGrp="1"/>
          </p:cNvSpPr>
          <p:nvPr>
            <p:ph type="title"/>
          </p:nvPr>
        </p:nvSpPr>
        <p:spPr/>
        <p:txBody>
          <a:bodyPr lIns="89030" tIns="44515" rIns="89030" bIns="44515" anchor="ctr"/>
          <a:p>
            <a:pPr algn="ctr"/>
            <a:r>
              <a:rPr lang="en-US" altLang="zh-CN" err="1"/>
              <a:t>PressMan</a:t>
            </a:r>
            <a:r>
              <a:rPr lang="zh-CN" altLang="en-US" dirty="0"/>
              <a:t>的软件工程定义</a:t>
            </a:r>
            <a:endParaRPr lang="zh-CN" altLang="en-US" dirty="0"/>
          </a:p>
        </p:txBody>
      </p:sp>
      <p:sp>
        <p:nvSpPr>
          <p:cNvPr id="739342" name="文本框 739341"/>
          <p:cNvSpPr txBox="1"/>
          <p:nvPr/>
        </p:nvSpPr>
        <p:spPr>
          <a:xfrm>
            <a:off x="914400" y="4689426"/>
            <a:ext cx="7315200" cy="1511935"/>
          </a:xfrm>
          <a:prstGeom prst="rect">
            <a:avLst/>
          </a:prstGeom>
          <a:noFill/>
          <a:ln w="9525">
            <a:noFill/>
          </a:ln>
        </p:spPr>
        <p:txBody>
          <a:bodyPr lIns="89030" tIns="44515" rIns="89030" bIns="44515">
            <a:spAutoFit/>
          </a:bodyPr>
          <a:p>
            <a:pPr algn="l"/>
            <a:r>
              <a:rPr lang="zh-CN" altLang="en-US" sz="1845" dirty="0">
                <a:solidFill>
                  <a:srgbClr val="FF0066"/>
                </a:solidFill>
              </a:rPr>
              <a:t>注：软件工程的三个基本要素：方法、工具和过程</a:t>
            </a:r>
            <a:endParaRPr lang="zh-CN" altLang="en-US" sz="1845" dirty="0">
              <a:solidFill>
                <a:srgbClr val="FF0066"/>
              </a:solidFill>
            </a:endParaRPr>
          </a:p>
          <a:p>
            <a:pPr algn="l"/>
            <a:r>
              <a:rPr lang="zh-CN" altLang="en-US" sz="1845" dirty="0">
                <a:solidFill>
                  <a:srgbClr val="FF0066"/>
                </a:solidFill>
              </a:rPr>
              <a:t>	过程：规定了完成各项任务的过程；</a:t>
            </a:r>
            <a:endParaRPr lang="zh-CN" altLang="en-US" sz="1845" dirty="0">
              <a:solidFill>
                <a:srgbClr val="FF0066"/>
              </a:solidFill>
            </a:endParaRPr>
          </a:p>
          <a:p>
            <a:pPr algn="l"/>
            <a:r>
              <a:rPr lang="zh-CN" altLang="en-US" sz="1845" dirty="0">
                <a:solidFill>
                  <a:srgbClr val="FF0066"/>
                </a:solidFill>
              </a:rPr>
              <a:t>	方法：完成软件开发的各项任务的技术方法；	</a:t>
            </a:r>
            <a:endParaRPr lang="zh-CN" altLang="en-US" sz="1845" dirty="0">
              <a:solidFill>
                <a:srgbClr val="FF0066"/>
              </a:solidFill>
            </a:endParaRPr>
          </a:p>
          <a:p>
            <a:pPr algn="l"/>
            <a:r>
              <a:rPr lang="zh-CN" altLang="en-US" sz="1845" dirty="0">
                <a:solidFill>
                  <a:srgbClr val="FF0066"/>
                </a:solidFill>
              </a:rPr>
              <a:t>	工具：软件工程的支撑环境；</a:t>
            </a:r>
            <a:endParaRPr lang="zh-CN" altLang="en-US" sz="1845" dirty="0">
              <a:solidFill>
                <a:srgbClr val="FF0066"/>
              </a:solidFill>
            </a:endParaRPr>
          </a:p>
          <a:p>
            <a:pPr algn="l"/>
            <a:r>
              <a:rPr lang="zh-CN" altLang="en-US" sz="1845" dirty="0">
                <a:solidFill>
                  <a:srgbClr val="FF0066"/>
                </a:solidFill>
              </a:rPr>
              <a:t>       </a:t>
            </a:r>
            <a:endParaRPr lang="zh-CN" altLang="en-US" sz="1845">
              <a:solidFill>
                <a:srgbClr val="FF0066"/>
              </a:solidFill>
            </a:endParaRPr>
          </a:p>
        </p:txBody>
      </p:sp>
      <p:grpSp>
        <p:nvGrpSpPr>
          <p:cNvPr id="15" name="组合 14"/>
          <p:cNvGrpSpPr/>
          <p:nvPr/>
        </p:nvGrpSpPr>
        <p:grpSpPr>
          <a:xfrm>
            <a:off x="1195754" y="1805549"/>
            <a:ext cx="7033846" cy="2532185"/>
            <a:chOff x="816" y="1248"/>
            <a:chExt cx="4800" cy="1728"/>
          </a:xfrm>
        </p:grpSpPr>
        <p:sp>
          <p:nvSpPr>
            <p:cNvPr id="16" name="矩形 15"/>
            <p:cNvSpPr/>
            <p:nvPr/>
          </p:nvSpPr>
          <p:spPr>
            <a:xfrm>
              <a:off x="2173" y="1248"/>
              <a:ext cx="2031" cy="265"/>
            </a:xfrm>
            <a:prstGeom prst="rect">
              <a:avLst/>
            </a:prstGeom>
            <a:noFill/>
            <a:ln w="12700">
              <a:noFill/>
            </a:ln>
          </p:spPr>
          <p:txBody>
            <a:bodyPr wrap="none" lIns="83526" tIns="41030" rIns="83526" bIns="41030">
              <a:spAutoFit/>
            </a:bodyPr>
            <a:p>
              <a:pPr algn="l">
                <a:lnSpc>
                  <a:spcPct val="90000"/>
                </a:lnSpc>
              </a:pPr>
              <a:r>
                <a:rPr lang="en-US" altLang="zh-CN" sz="2215" b="1">
                  <a:latin typeface="Palatino" charset="0"/>
                </a:rPr>
                <a:t>Software Engineering</a:t>
              </a:r>
              <a:endParaRPr lang="en-US" altLang="zh-CN" sz="2215" b="1">
                <a:latin typeface="Palatino" charset="0"/>
              </a:endParaRPr>
            </a:p>
          </p:txBody>
        </p:sp>
        <p:sp>
          <p:nvSpPr>
            <p:cNvPr id="17" name="椭圆 16"/>
            <p:cNvSpPr/>
            <p:nvPr/>
          </p:nvSpPr>
          <p:spPr>
            <a:xfrm>
              <a:off x="816" y="2255"/>
              <a:ext cx="4800" cy="720"/>
            </a:xfrm>
            <a:prstGeom prst="ellipse">
              <a:avLst/>
            </a:prstGeom>
            <a:solidFill>
              <a:srgbClr val="FF9933"/>
            </a:solidFill>
            <a:ln w="12700">
              <a:noFill/>
            </a:ln>
            <a:effectLst>
              <a:outerShdw dist="107763" dir="2699999" algn="ctr" rotWithShape="0">
                <a:srgbClr val="000000"/>
              </a:outerShdw>
            </a:effectLst>
          </p:spPr>
          <p:txBody>
            <a:bodyPr/>
            <a:p>
              <a:endParaRPr lang="zh-CN" altLang="en-US" sz="100"/>
            </a:p>
          </p:txBody>
        </p:sp>
        <p:sp>
          <p:nvSpPr>
            <p:cNvPr id="18" name="椭圆 17"/>
            <p:cNvSpPr/>
            <p:nvPr/>
          </p:nvSpPr>
          <p:spPr>
            <a:xfrm>
              <a:off x="1104" y="2015"/>
              <a:ext cx="4176" cy="672"/>
            </a:xfrm>
            <a:prstGeom prst="ellipse">
              <a:avLst/>
            </a:prstGeom>
            <a:solidFill>
              <a:srgbClr val="BC3700"/>
            </a:solidFill>
            <a:ln w="12700">
              <a:noFill/>
            </a:ln>
            <a:effectLst>
              <a:outerShdw dist="107763" dir="2699999" algn="ctr" rotWithShape="0">
                <a:srgbClr val="000000"/>
              </a:outerShdw>
            </a:effectLst>
          </p:spPr>
          <p:txBody>
            <a:bodyPr/>
            <a:p>
              <a:endParaRPr lang="zh-CN" altLang="en-US" sz="100"/>
            </a:p>
          </p:txBody>
        </p:sp>
        <p:sp>
          <p:nvSpPr>
            <p:cNvPr id="19" name="椭圆 18"/>
            <p:cNvSpPr/>
            <p:nvPr/>
          </p:nvSpPr>
          <p:spPr>
            <a:xfrm>
              <a:off x="1440" y="1775"/>
              <a:ext cx="3456" cy="576"/>
            </a:xfrm>
            <a:prstGeom prst="ellipse">
              <a:avLst/>
            </a:prstGeom>
            <a:solidFill>
              <a:srgbClr val="00FF00"/>
            </a:solidFill>
            <a:ln w="12700">
              <a:noFill/>
            </a:ln>
            <a:effectLst>
              <a:outerShdw dist="107763" dir="2699999" algn="ctr" rotWithShape="0">
                <a:srgbClr val="000000"/>
              </a:outerShdw>
            </a:effectLst>
          </p:spPr>
          <p:txBody>
            <a:bodyPr/>
            <a:p>
              <a:endParaRPr lang="zh-CN" altLang="en-US" sz="100"/>
            </a:p>
          </p:txBody>
        </p:sp>
        <p:sp>
          <p:nvSpPr>
            <p:cNvPr id="20" name="椭圆 19"/>
            <p:cNvSpPr/>
            <p:nvPr/>
          </p:nvSpPr>
          <p:spPr>
            <a:xfrm>
              <a:off x="1680" y="1631"/>
              <a:ext cx="2976" cy="384"/>
            </a:xfrm>
            <a:prstGeom prst="ellipse">
              <a:avLst/>
            </a:prstGeom>
            <a:solidFill>
              <a:srgbClr val="790015"/>
            </a:solidFill>
            <a:ln w="12700">
              <a:noFill/>
            </a:ln>
            <a:effectLst>
              <a:outerShdw dist="107763" dir="2699999" algn="ctr" rotWithShape="0">
                <a:srgbClr val="000000"/>
              </a:outerShdw>
            </a:effectLst>
          </p:spPr>
          <p:txBody>
            <a:bodyPr/>
            <a:p>
              <a:endParaRPr lang="zh-CN" altLang="en-US" sz="100"/>
            </a:p>
          </p:txBody>
        </p:sp>
        <p:sp>
          <p:nvSpPr>
            <p:cNvPr id="21" name="矩形 20"/>
            <p:cNvSpPr/>
            <p:nvPr/>
          </p:nvSpPr>
          <p:spPr>
            <a:xfrm>
              <a:off x="2487" y="2726"/>
              <a:ext cx="1352" cy="250"/>
            </a:xfrm>
            <a:prstGeom prst="rect">
              <a:avLst/>
            </a:prstGeom>
            <a:noFill/>
            <a:ln w="12700">
              <a:noFill/>
            </a:ln>
          </p:spPr>
          <p:txBody>
            <a:bodyPr wrap="none" lIns="83526" tIns="41030" rIns="83526" bIns="41030">
              <a:spAutoFit/>
            </a:bodyPr>
            <a:p>
              <a:pPr algn="l"/>
              <a:r>
                <a:rPr lang="en-US" altLang="zh-CN" sz="1845" b="1">
                  <a:effectLst>
                    <a:outerShdw blurRad="38100" dist="38100" dir="2700000">
                      <a:srgbClr val="000000"/>
                    </a:outerShdw>
                  </a:effectLst>
                  <a:latin typeface="Palatino" charset="0"/>
                </a:rPr>
                <a:t>a “quality” focus</a:t>
              </a:r>
              <a:endParaRPr lang="en-US" altLang="zh-CN" sz="1845" b="1">
                <a:effectLst>
                  <a:outerShdw blurRad="38100" dist="38100" dir="2700000">
                    <a:srgbClr val="000000"/>
                  </a:outerShdw>
                </a:effectLst>
                <a:latin typeface="Palatino" charset="0"/>
              </a:endParaRPr>
            </a:p>
          </p:txBody>
        </p:sp>
        <p:sp>
          <p:nvSpPr>
            <p:cNvPr id="22" name="矩形 21"/>
            <p:cNvSpPr/>
            <p:nvPr/>
          </p:nvSpPr>
          <p:spPr>
            <a:xfrm>
              <a:off x="2551" y="2390"/>
              <a:ext cx="1160" cy="250"/>
            </a:xfrm>
            <a:prstGeom prst="rect">
              <a:avLst/>
            </a:prstGeom>
            <a:noFill/>
            <a:ln w="12700">
              <a:noFill/>
            </a:ln>
          </p:spPr>
          <p:txBody>
            <a:bodyPr wrap="none" lIns="83526" tIns="41030" rIns="83526" bIns="41030">
              <a:spAutoFit/>
            </a:bodyPr>
            <a:p>
              <a:pPr algn="l"/>
              <a:r>
                <a:rPr lang="en-US" altLang="zh-CN" sz="1845" b="1">
                  <a:solidFill>
                    <a:srgbClr val="DADADA"/>
                  </a:solidFill>
                  <a:effectLst>
                    <a:outerShdw blurRad="38100" dist="38100" dir="2700000">
                      <a:srgbClr val="000000"/>
                    </a:outerShdw>
                  </a:effectLst>
                  <a:latin typeface="Palatino" charset="0"/>
                </a:rPr>
                <a:t>process model</a:t>
              </a:r>
              <a:endParaRPr lang="en-US" altLang="zh-CN" sz="1845" b="1">
                <a:solidFill>
                  <a:srgbClr val="DADADA"/>
                </a:solidFill>
                <a:effectLst>
                  <a:outerShdw blurRad="38100" dist="38100" dir="2700000">
                    <a:srgbClr val="000000"/>
                  </a:outerShdw>
                </a:effectLst>
                <a:latin typeface="Palatino" charset="0"/>
              </a:endParaRPr>
            </a:p>
          </p:txBody>
        </p:sp>
        <p:sp>
          <p:nvSpPr>
            <p:cNvPr id="23" name="矩形 22"/>
            <p:cNvSpPr/>
            <p:nvPr/>
          </p:nvSpPr>
          <p:spPr>
            <a:xfrm>
              <a:off x="2775" y="2054"/>
              <a:ext cx="746" cy="250"/>
            </a:xfrm>
            <a:prstGeom prst="rect">
              <a:avLst/>
            </a:prstGeom>
            <a:noFill/>
            <a:ln w="12700">
              <a:noFill/>
            </a:ln>
          </p:spPr>
          <p:txBody>
            <a:bodyPr wrap="none" lIns="83526" tIns="41030" rIns="83526" bIns="41030">
              <a:spAutoFit/>
            </a:bodyPr>
            <a:p>
              <a:pPr algn="l"/>
              <a:r>
                <a:rPr lang="en-US" altLang="zh-CN" sz="1845" b="1">
                  <a:solidFill>
                    <a:srgbClr val="DADADA"/>
                  </a:solidFill>
                  <a:effectLst>
                    <a:outerShdw blurRad="38100" dist="38100" dir="2700000">
                      <a:srgbClr val="000000"/>
                    </a:outerShdw>
                  </a:effectLst>
                  <a:latin typeface="Palatino" charset="0"/>
                </a:rPr>
                <a:t>methods</a:t>
              </a:r>
              <a:endParaRPr lang="en-US" altLang="zh-CN" sz="1845" b="1">
                <a:solidFill>
                  <a:srgbClr val="DADADA"/>
                </a:solidFill>
                <a:effectLst>
                  <a:outerShdw blurRad="38100" dist="38100" dir="2700000">
                    <a:srgbClr val="000000"/>
                  </a:outerShdw>
                </a:effectLst>
                <a:latin typeface="Palatino" charset="0"/>
              </a:endParaRPr>
            </a:p>
          </p:txBody>
        </p:sp>
        <p:sp>
          <p:nvSpPr>
            <p:cNvPr id="24" name="矩形 23"/>
            <p:cNvSpPr/>
            <p:nvPr/>
          </p:nvSpPr>
          <p:spPr>
            <a:xfrm>
              <a:off x="2967" y="1718"/>
              <a:ext cx="470" cy="250"/>
            </a:xfrm>
            <a:prstGeom prst="rect">
              <a:avLst/>
            </a:prstGeom>
            <a:noFill/>
            <a:ln w="12700">
              <a:noFill/>
            </a:ln>
          </p:spPr>
          <p:txBody>
            <a:bodyPr wrap="none" lIns="83526" tIns="41030" rIns="83526" bIns="41030">
              <a:spAutoFit/>
            </a:bodyPr>
            <a:p>
              <a:pPr algn="l"/>
              <a:r>
                <a:rPr lang="en-US" altLang="zh-CN" sz="1845" b="1">
                  <a:solidFill>
                    <a:srgbClr val="DADADA"/>
                  </a:solidFill>
                  <a:effectLst>
                    <a:outerShdw blurRad="38100" dist="38100" dir="2700000">
                      <a:srgbClr val="000000"/>
                    </a:outerShdw>
                  </a:effectLst>
                  <a:latin typeface="Palatino" charset="0"/>
                </a:rPr>
                <a:t>tools</a:t>
              </a:r>
              <a:endParaRPr lang="en-US" altLang="zh-CN" sz="1845" b="1">
                <a:solidFill>
                  <a:srgbClr val="DADADA"/>
                </a:solidFill>
                <a:effectLst>
                  <a:outerShdw blurRad="38100" dist="38100" dir="2700000">
                    <a:srgbClr val="000000"/>
                  </a:outerShdw>
                </a:effectLst>
                <a:latin typeface="Palatino"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9342">
                                            <p:txEl>
                                              <p:charRg st="0" end="23"/>
                                            </p:txEl>
                                          </p:spTgt>
                                        </p:tgtEl>
                                        <p:attrNameLst>
                                          <p:attrName>style.visibility</p:attrName>
                                        </p:attrNameLst>
                                      </p:cBhvr>
                                      <p:to>
                                        <p:strVal val="visible"/>
                                      </p:to>
                                    </p:set>
                                    <p:animEffect transition="in" filter="dissolve">
                                      <p:cBhvr>
                                        <p:cTn id="7" dur="500"/>
                                        <p:tgtEl>
                                          <p:spTgt spid="739342">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9342">
                                            <p:txEl>
                                              <p:charRg st="23" end="41"/>
                                            </p:txEl>
                                          </p:spTgt>
                                        </p:tgtEl>
                                        <p:attrNameLst>
                                          <p:attrName>style.visibility</p:attrName>
                                        </p:attrNameLst>
                                      </p:cBhvr>
                                      <p:to>
                                        <p:strVal val="visible"/>
                                      </p:to>
                                    </p:set>
                                    <p:animEffect transition="in" filter="dissolve">
                                      <p:cBhvr>
                                        <p:cTn id="12" dur="500"/>
                                        <p:tgtEl>
                                          <p:spTgt spid="739342">
                                            <p:txEl>
                                              <p:charRg st="23"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9342">
                                            <p:txEl>
                                              <p:charRg st="41" end="64"/>
                                            </p:txEl>
                                          </p:spTgt>
                                        </p:tgtEl>
                                        <p:attrNameLst>
                                          <p:attrName>style.visibility</p:attrName>
                                        </p:attrNameLst>
                                      </p:cBhvr>
                                      <p:to>
                                        <p:strVal val="visible"/>
                                      </p:to>
                                    </p:set>
                                    <p:animEffect transition="in" filter="dissolve">
                                      <p:cBhvr>
                                        <p:cTn id="17" dur="500"/>
                                        <p:tgtEl>
                                          <p:spTgt spid="739342">
                                            <p:txEl>
                                              <p:charRg st="41"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9342">
                                            <p:txEl>
                                              <p:charRg st="64" end="79"/>
                                            </p:txEl>
                                          </p:spTgt>
                                        </p:tgtEl>
                                        <p:attrNameLst>
                                          <p:attrName>style.visibility</p:attrName>
                                        </p:attrNameLst>
                                      </p:cBhvr>
                                      <p:to>
                                        <p:strVal val="visible"/>
                                      </p:to>
                                    </p:set>
                                    <p:animEffect transition="in" filter="dissolve">
                                      <p:cBhvr>
                                        <p:cTn id="22" dur="500"/>
                                        <p:tgtEl>
                                          <p:spTgt spid="739342">
                                            <p:txEl>
                                              <p:charRg st="64" end="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9342">
                                            <p:txEl>
                                              <p:charRg st="79" end="87"/>
                                            </p:txEl>
                                          </p:spTgt>
                                        </p:tgtEl>
                                        <p:attrNameLst>
                                          <p:attrName>style.visibility</p:attrName>
                                        </p:attrNameLst>
                                      </p:cBhvr>
                                      <p:to>
                                        <p:strVal val="visible"/>
                                      </p:to>
                                    </p:set>
                                    <p:animEffect transition="in" filter="dissolve">
                                      <p:cBhvr>
                                        <p:cTn id="27" dur="500"/>
                                        <p:tgtEl>
                                          <p:spTgt spid="739342">
                                            <p:txEl>
                                              <p:charRg st="79"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4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7675" y="1135063"/>
            <a:ext cx="3611563"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latin typeface="Bodoni MT Black" panose="02070A03080606020203" pitchFamily="18" charset="0"/>
              </a:rPr>
              <a:t>软</a:t>
            </a:r>
            <a:r>
              <a:rPr lang="zh-CN" altLang="en-US" sz="2400" b="1" dirty="0" smtClean="0">
                <a:latin typeface="Bodoni MT Black" panose="02070A03080606020203" pitchFamily="18" charset="0"/>
              </a:rPr>
              <a:t>件的</a:t>
            </a:r>
            <a:r>
              <a:rPr lang="zh-CN" altLang="en-US" sz="2400" b="1" dirty="0">
                <a:latin typeface="Bodoni MT Black" panose="02070A03080606020203" pitchFamily="18" charset="0"/>
              </a:rPr>
              <a:t>本质特性</a:t>
            </a:r>
            <a:endParaRPr lang="zh-CN" altLang="en-US" sz="2400" b="1" dirty="0">
              <a:solidFill>
                <a:prstClr val="black"/>
              </a:solidFill>
              <a:latin typeface="Bodoni MT Black" panose="02070A03080606020203" pitchFamily="18" charset="0"/>
            </a:endParaRPr>
          </a:p>
        </p:txBody>
      </p:sp>
      <p:sp>
        <p:nvSpPr>
          <p:cNvPr id="2" name="内容占位符 1"/>
          <p:cNvSpPr>
            <a:spLocks noGrp="1"/>
          </p:cNvSpPr>
          <p:nvPr>
            <p:ph idx="1"/>
          </p:nvPr>
        </p:nvSpPr>
        <p:spPr/>
        <p:txBody>
          <a:bodyPr/>
          <a:p>
            <a:pPr algn="l"/>
            <a:r>
              <a:rPr lang="en-US" altLang="zh-CN" dirty="0">
                <a:sym typeface="+mn-ea"/>
              </a:rPr>
              <a:t>1.</a:t>
            </a:r>
            <a:r>
              <a:rPr lang="zh-CN" altLang="en-US" dirty="0">
                <a:sym typeface="+mn-ea"/>
              </a:rPr>
              <a:t>关注于大型程序的构造；</a:t>
            </a:r>
            <a:endParaRPr lang="zh-CN" altLang="en-US" dirty="0"/>
          </a:p>
          <a:p>
            <a:pPr algn="l"/>
            <a:r>
              <a:rPr lang="en-US" altLang="zh-CN" dirty="0">
                <a:sym typeface="+mn-ea"/>
              </a:rPr>
              <a:t>2.</a:t>
            </a:r>
            <a:r>
              <a:rPr lang="zh-CN" altLang="en-US" dirty="0">
                <a:sym typeface="+mn-ea"/>
              </a:rPr>
              <a:t>可控制的复杂性；</a:t>
            </a:r>
            <a:endParaRPr lang="zh-CN" altLang="en-US" dirty="0"/>
          </a:p>
          <a:p>
            <a:pPr algn="l"/>
            <a:r>
              <a:rPr lang="en-US" altLang="zh-CN" dirty="0">
                <a:sym typeface="+mn-ea"/>
              </a:rPr>
              <a:t>3.</a:t>
            </a:r>
            <a:r>
              <a:rPr lang="zh-CN" altLang="en-US" dirty="0">
                <a:sym typeface="+mn-ea"/>
              </a:rPr>
              <a:t>软件经常变化；</a:t>
            </a:r>
            <a:endParaRPr lang="zh-CN" altLang="en-US" dirty="0"/>
          </a:p>
          <a:p>
            <a:pPr algn="l"/>
            <a:r>
              <a:rPr lang="en-US" altLang="zh-CN" dirty="0">
                <a:sym typeface="+mn-ea"/>
              </a:rPr>
              <a:t>4.</a:t>
            </a:r>
            <a:r>
              <a:rPr lang="zh-CN" altLang="en-US" dirty="0">
                <a:sym typeface="+mn-ea"/>
              </a:rPr>
              <a:t>提高软件的开发效率；</a:t>
            </a:r>
            <a:endParaRPr lang="zh-CN" altLang="en-US" dirty="0"/>
          </a:p>
          <a:p>
            <a:pPr algn="l"/>
            <a:r>
              <a:rPr lang="en-US" altLang="zh-CN" dirty="0">
                <a:sym typeface="+mn-ea"/>
              </a:rPr>
              <a:t>5.</a:t>
            </a:r>
            <a:r>
              <a:rPr lang="zh-CN" altLang="en-US" dirty="0">
                <a:sym typeface="+mn-ea"/>
              </a:rPr>
              <a:t>协作开发产品；</a:t>
            </a:r>
            <a:endParaRPr lang="zh-CN" altLang="en-US" dirty="0"/>
          </a:p>
          <a:p>
            <a:pPr algn="l"/>
            <a:r>
              <a:rPr lang="en-US" altLang="zh-CN" dirty="0">
                <a:sym typeface="+mn-ea"/>
              </a:rPr>
              <a:t>6.</a:t>
            </a:r>
            <a:r>
              <a:rPr lang="zh-CN" altLang="en-US" dirty="0">
                <a:sym typeface="+mn-ea"/>
              </a:rPr>
              <a:t>有效支持用户；</a:t>
            </a:r>
            <a:endParaRPr lang="zh-CN" altLang="en-US" dirty="0"/>
          </a:p>
          <a:p>
            <a:pPr algn="l"/>
            <a:r>
              <a:rPr lang="en-US" altLang="zh-CN" dirty="0">
                <a:sym typeface="+mn-ea"/>
              </a:rPr>
              <a:t>7.</a:t>
            </a:r>
            <a:r>
              <a:rPr lang="zh-CN" altLang="en-US" dirty="0">
                <a:sym typeface="+mn-ea"/>
              </a:rPr>
              <a:t>服务特色领域；</a:t>
            </a:r>
            <a:endParaRPr lang="zh-CN" altLang="en-US" dirty="0"/>
          </a:p>
          <a:p>
            <a:endParaRPr lang="zh-CN" altLang="en-US"/>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1.2.1   </a:t>
            </a:r>
            <a:r>
              <a:rPr lang="zh-CN" altLang="en-US" sz="2400" dirty="0">
                <a:solidFill>
                  <a:srgbClr val="D9D9D9"/>
                </a:solidFill>
                <a:latin typeface="Bodoni MT Black" panose="02070A03080606020203" pitchFamily="18" charset="0"/>
                <a:ea typeface="+mn-ea"/>
              </a:rPr>
              <a:t>软件工程的介绍</a:t>
            </a:r>
            <a:endParaRPr lang="zh-CN" altLang="en-US" sz="2400" dirty="0">
              <a:solidFill>
                <a:srgbClr val="D9D9D9"/>
              </a:solidFill>
              <a:latin typeface="Bodoni MT Black" panose="02070A03080606020203" pitchFamily="18" charset="0"/>
              <a:ea typeface="+mn-ea"/>
            </a:endParaRPr>
          </a:p>
        </p:txBody>
      </p:sp>
      <p:sp>
        <p:nvSpPr>
          <p:cNvPr id="7" name="标题 3"/>
          <p:cNvSpPr>
            <a:spLocks noGrp="1"/>
          </p:cNvSpPr>
          <p:nvPr>
            <p:ph type="title"/>
          </p:nvPr>
        </p:nvSpPr>
        <p:spPr/>
        <p:txBody>
          <a:bodyPr/>
          <a:lstStyle/>
          <a:p>
            <a:pPr>
              <a:defRPr/>
            </a:pPr>
            <a:r>
              <a:rPr lang="en-US" altLang="zh-CN" b="1" dirty="0" smtClean="0">
                <a:latin typeface="Bodoni MT Black" panose="02070A03080606020203" pitchFamily="18" charset="0"/>
                <a:ea typeface="+mn-ea"/>
              </a:rPr>
              <a:t>1.2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867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1.2.2 </a:t>
            </a:r>
            <a:r>
              <a:rPr lang="zh-CN" altLang="en-US" sz="2400" dirty="0">
                <a:solidFill>
                  <a:srgbClr val="D9D9D9"/>
                </a:solidFill>
                <a:latin typeface="Bodoni MT Black" panose="02070A03080606020203" pitchFamily="18" charset="0"/>
                <a:ea typeface="+mn-ea"/>
              </a:rPr>
              <a:t>软件工程的基本原理</a:t>
            </a:r>
            <a:endParaRPr lang="zh-CN" altLang="en-US" sz="2400" dirty="0">
              <a:solidFill>
                <a:srgbClr val="D9D9D9"/>
              </a:solidFill>
              <a:latin typeface="Bodoni MT Black" panose="02070A03080606020203" pitchFamily="18" charset="0"/>
              <a:ea typeface="+mn-ea"/>
            </a:endParaRPr>
          </a:p>
        </p:txBody>
      </p:sp>
      <p:sp>
        <p:nvSpPr>
          <p:cNvPr id="26629" name="内容占位符 4"/>
          <p:cNvSpPr>
            <a:spLocks noGrp="1"/>
          </p:cNvSpPr>
          <p:nvPr>
            <p:ph idx="1"/>
          </p:nvPr>
        </p:nvSpPr>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1.2.2 </a:t>
            </a:r>
            <a:r>
              <a:rPr lang="zh-CN" altLang="en-US" b="1" dirty="0" smtClean="0">
                <a:latin typeface="Bodoni MT Black" panose="02070A03080606020203" pitchFamily="18" charset="0"/>
              </a:rPr>
              <a:t>软件工程的基本原理</a:t>
            </a:r>
            <a:endParaRPr lang="zh-CN" altLang="en-US" b="1" dirty="0" smtClean="0">
              <a:latin typeface="Bodoni MT Black" panose="02070A03080606020203" pitchFamily="18" charset="0"/>
            </a:endParaRPr>
          </a:p>
          <a:p>
            <a:pPr algn="l"/>
            <a:r>
              <a:rPr lang="en-US" altLang="zh-CN" sz="2400" dirty="0">
                <a:sym typeface="+mn-ea"/>
              </a:rPr>
              <a:t>1.</a:t>
            </a:r>
            <a:r>
              <a:rPr lang="zh-CN" altLang="en-US" sz="2400" dirty="0">
                <a:sym typeface="+mn-ea"/>
              </a:rPr>
              <a:t>用分阶段的生命周期计划严格管理；</a:t>
            </a:r>
            <a:endParaRPr lang="zh-CN" altLang="en-US" sz="2400" dirty="0"/>
          </a:p>
          <a:p>
            <a:pPr algn="l"/>
            <a:r>
              <a:rPr lang="en-US" altLang="zh-CN" sz="2400" dirty="0">
                <a:sym typeface="+mn-ea"/>
              </a:rPr>
              <a:t>2.</a:t>
            </a:r>
            <a:r>
              <a:rPr lang="zh-CN" altLang="en-US" sz="2400" dirty="0">
                <a:sym typeface="+mn-ea"/>
              </a:rPr>
              <a:t>坚持进行阶段评审（早发现问题）；</a:t>
            </a:r>
            <a:endParaRPr lang="zh-CN" altLang="en-US" sz="2400" dirty="0"/>
          </a:p>
          <a:p>
            <a:pPr algn="l"/>
            <a:r>
              <a:rPr lang="en-US" altLang="zh-CN" sz="2400" dirty="0">
                <a:sym typeface="+mn-ea"/>
              </a:rPr>
              <a:t>3.</a:t>
            </a:r>
            <a:r>
              <a:rPr lang="zh-CN" altLang="en-US" sz="2400" dirty="0">
                <a:sym typeface="+mn-ea"/>
              </a:rPr>
              <a:t>实行严格的产品控制（适应需求变化，并控制变化） ；</a:t>
            </a:r>
            <a:endParaRPr lang="zh-CN" altLang="en-US" sz="2400" dirty="0"/>
          </a:p>
          <a:p>
            <a:pPr algn="l"/>
            <a:r>
              <a:rPr lang="en-US" altLang="zh-CN" sz="2400" dirty="0">
                <a:sym typeface="+mn-ea"/>
              </a:rPr>
              <a:t>4.</a:t>
            </a:r>
            <a:r>
              <a:rPr lang="zh-CN" altLang="en-US" sz="2400" dirty="0">
                <a:sym typeface="+mn-ea"/>
              </a:rPr>
              <a:t>采用现代程序设计技术；</a:t>
            </a:r>
            <a:endParaRPr lang="zh-CN" altLang="en-US" sz="2400" dirty="0"/>
          </a:p>
          <a:p>
            <a:pPr algn="l"/>
            <a:r>
              <a:rPr lang="en-US" altLang="zh-CN" sz="2400" dirty="0">
                <a:sym typeface="+mn-ea"/>
              </a:rPr>
              <a:t>5.</a:t>
            </a:r>
            <a:r>
              <a:rPr lang="zh-CN" altLang="en-US" sz="2400" dirty="0">
                <a:sym typeface="+mn-ea"/>
              </a:rPr>
              <a:t>结果应该能够清楚地审查；</a:t>
            </a:r>
            <a:endParaRPr lang="zh-CN" altLang="en-US" sz="2400" dirty="0"/>
          </a:p>
          <a:p>
            <a:pPr algn="l"/>
            <a:r>
              <a:rPr lang="en-US" altLang="zh-CN" sz="2400" dirty="0">
                <a:sym typeface="+mn-ea"/>
              </a:rPr>
              <a:t>6.</a:t>
            </a:r>
            <a:r>
              <a:rPr lang="zh-CN" altLang="en-US" sz="2400" dirty="0">
                <a:sym typeface="+mn-ea"/>
              </a:rPr>
              <a:t>开发小组的人员应该少而精；</a:t>
            </a:r>
            <a:endParaRPr lang="zh-CN" altLang="en-US" sz="2400" dirty="0"/>
          </a:p>
          <a:p>
            <a:pPr algn="l"/>
            <a:r>
              <a:rPr lang="en-US" altLang="zh-CN" sz="2400" dirty="0">
                <a:sym typeface="+mn-ea"/>
              </a:rPr>
              <a:t>7.</a:t>
            </a:r>
            <a:r>
              <a:rPr lang="zh-CN" altLang="en-US" sz="2400" dirty="0">
                <a:sym typeface="+mn-ea"/>
              </a:rPr>
              <a:t>承认不断改进软件工程实践的必要性；</a:t>
            </a:r>
            <a:endParaRPr lang="zh-CN" altLang="en-US" dirty="0"/>
          </a:p>
          <a:p>
            <a:pPr marL="0" indent="0">
              <a:buFont typeface="Arial" panose="020B0604020202020204" pitchFamily="34" charset="0"/>
              <a:buNone/>
              <a:defRPr/>
            </a:pPr>
            <a:endParaRPr lang="zh-CN" altLang="en-US" b="1" dirty="0" smtClean="0">
              <a:latin typeface="Bodoni MT Black" panose="02070A03080606020203" pitchFamily="18" charset="0"/>
            </a:endParaRPr>
          </a:p>
        </p:txBody>
      </p:sp>
      <p:sp>
        <p:nvSpPr>
          <p:cNvPr id="7" name="标题 3"/>
          <p:cNvSpPr>
            <a:spLocks noGrp="1"/>
          </p:cNvSpPr>
          <p:nvPr>
            <p:ph type="title"/>
          </p:nvPr>
        </p:nvSpPr>
        <p:spPr/>
        <p:txBody>
          <a:bodyPr/>
          <a:lstStyle/>
          <a:p>
            <a:pPr>
              <a:defRPr/>
            </a:pPr>
            <a:r>
              <a:rPr lang="en-US" altLang="zh-CN" b="1" dirty="0" smtClean="0">
                <a:latin typeface="Bodoni MT Black" panose="02070A03080606020203" pitchFamily="18" charset="0"/>
                <a:ea typeface="+mn-ea"/>
              </a:rPr>
              <a:t>1.2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软件工程方法学</a:t>
            </a:r>
            <a:endParaRPr lang="zh-CN" altLang="en-US"/>
          </a:p>
        </p:txBody>
      </p:sp>
      <p:sp>
        <p:nvSpPr>
          <p:cNvPr id="4" name="内容占位符 3"/>
          <p:cNvSpPr>
            <a:spLocks noGrp="1"/>
          </p:cNvSpPr>
          <p:nvPr>
            <p:ph idx="1"/>
          </p:nvPr>
        </p:nvSpPr>
        <p:spPr/>
        <p:txBody>
          <a:bodyPr/>
          <a:p>
            <a:r>
              <a:rPr lang="zh-CN" altLang="en-US" dirty="0">
                <a:sym typeface="+mn-ea"/>
              </a:rPr>
              <a:t>传统方法学</a:t>
            </a:r>
            <a:endParaRPr lang="zh-CN" altLang="en-US" dirty="0"/>
          </a:p>
          <a:p>
            <a:r>
              <a:rPr lang="zh-CN" altLang="en-US" dirty="0">
                <a:sym typeface="+mn-ea"/>
              </a:rPr>
              <a:t>面向对象方法学</a:t>
            </a:r>
            <a:endParaRPr lang="zh-CN" altLang="en-US" dirty="0"/>
          </a:p>
          <a:p>
            <a:r>
              <a:rPr lang="zh-CN" altLang="en-US" dirty="0">
                <a:sym typeface="+mn-ea"/>
              </a:rPr>
              <a:t>面向方面的软件工程方法</a:t>
            </a:r>
            <a:endParaRPr lang="zh-CN" altLang="en-US" dirty="0"/>
          </a:p>
          <a:p>
            <a:r>
              <a:rPr lang="zh-CN" altLang="en-US" dirty="0">
                <a:sym typeface="+mn-ea"/>
              </a:rPr>
              <a:t>面向组件的软件工程方法</a:t>
            </a:r>
            <a:endParaRPr lang="zh-CN" altLang="en-US"/>
          </a:p>
          <a:p>
            <a:r>
              <a:rPr lang="zh-CN" altLang="en-US" dirty="0">
                <a:sym typeface="+mn-ea"/>
              </a:rPr>
              <a:t>面向</a:t>
            </a:r>
            <a:r>
              <a:rPr lang="en-US" altLang="zh-CN" dirty="0">
                <a:sym typeface="+mn-ea"/>
              </a:rPr>
              <a:t>Agent</a:t>
            </a:r>
            <a:r>
              <a:rPr lang="zh-CN" altLang="en-US" dirty="0">
                <a:sym typeface="+mn-ea"/>
              </a:rPr>
              <a:t>的软件开发方法</a:t>
            </a:r>
            <a:endParaRPr lang="zh-CN" altLang="en-US" dirty="0"/>
          </a:p>
          <a:p>
            <a:r>
              <a:rPr lang="zh-CN" altLang="en-US" dirty="0">
                <a:sym typeface="+mn-ea"/>
              </a:rPr>
              <a:t>敏捷软件工程开发方法</a:t>
            </a:r>
            <a:endParaRPr lang="zh-CN" altLang="en-US"/>
          </a:p>
          <a:p>
            <a:pPr>
              <a:buNone/>
            </a:pPr>
            <a:endParaRPr lang="zh-CN" altLang="en-US" dirty="0"/>
          </a:p>
          <a:p>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1.2.3   </a:t>
            </a:r>
            <a:r>
              <a:rPr lang="zh-CN" altLang="en-US" sz="2400" dirty="0">
                <a:solidFill>
                  <a:srgbClr val="D9D9D9"/>
                </a:solidFill>
                <a:latin typeface="Bodoni MT Black" panose="02070A03080606020203" pitchFamily="18" charset="0"/>
                <a:ea typeface="+mn-ea"/>
              </a:rPr>
              <a:t>软件工程方法学</a:t>
            </a:r>
            <a:endParaRPr lang="zh-CN" altLang="en-US" sz="2400" dirty="0">
              <a:solidFill>
                <a:srgbClr val="D9D9D9"/>
              </a:solidFill>
              <a:latin typeface="Bodoni MT Black" panose="02070A03080606020203" pitchFamily="18" charset="0"/>
              <a:ea typeface="+mn-ea"/>
            </a:endParaRPr>
          </a:p>
        </p:txBody>
      </p:sp>
      <p:sp>
        <p:nvSpPr>
          <p:cNvPr id="26629" name="内容占位符 4"/>
          <p:cNvSpPr>
            <a:spLocks noGrp="1"/>
          </p:cNvSpPr>
          <p:nvPr>
            <p:ph idx="4294967295"/>
          </p:nvPr>
        </p:nvSpPr>
        <p:spPr>
          <a:xfrm>
            <a:off x="447675" y="1052513"/>
            <a:ext cx="4916413" cy="604837"/>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1.2.3</a:t>
            </a:r>
            <a:r>
              <a:rPr lang="en-US" altLang="zh-CN" b="1" dirty="0">
                <a:latin typeface="Bodoni MT Black" panose="02070A03080606020203" pitchFamily="18" charset="0"/>
              </a:rPr>
              <a:t> </a:t>
            </a:r>
            <a:r>
              <a:rPr lang="en-US" altLang="zh-CN" b="1" dirty="0" smtClean="0">
                <a:latin typeface="Bodoni MT Black" panose="02070A03080606020203" pitchFamily="18" charset="0"/>
              </a:rPr>
              <a:t>  </a:t>
            </a:r>
            <a:r>
              <a:rPr lang="zh-CN" altLang="en-US" b="1" dirty="0">
                <a:latin typeface="Bodoni MT Black" panose="02070A03080606020203" pitchFamily="18" charset="0"/>
              </a:rPr>
              <a:t>软件工程方法学</a:t>
            </a:r>
            <a:endParaRPr lang="zh-CN" altLang="en-US" b="1" dirty="0" smtClean="0">
              <a:latin typeface="Bodoni MT Black" panose="02070A03080606020203" pitchFamily="18" charset="0"/>
            </a:endParaRPr>
          </a:p>
        </p:txBody>
      </p:sp>
      <p:sp>
        <p:nvSpPr>
          <p:cNvPr id="6"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anose="02070A03080606020203" pitchFamily="18" charset="0"/>
                <a:ea typeface="+mn-ea"/>
              </a:rPr>
              <a:t>1.2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graphicFrame>
        <p:nvGraphicFramePr>
          <p:cNvPr id="3" name="图示 2"/>
          <p:cNvGraphicFramePr/>
          <p:nvPr/>
        </p:nvGraphicFramePr>
        <p:xfrm>
          <a:off x="459575" y="1916832"/>
          <a:ext cx="8408999" cy="3832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1.1 </a:t>
            </a:r>
            <a:r>
              <a:rPr lang="zh-CN" altLang="en-US" sz="2400" dirty="0" smtClean="0">
                <a:solidFill>
                  <a:srgbClr val="D9D9D9"/>
                </a:solidFill>
                <a:latin typeface="Bodoni MT Black" panose="02070A03080606020203" pitchFamily="18" charset="0"/>
                <a:ea typeface="+mn-ea"/>
              </a:rPr>
              <a:t>软件危机</a:t>
            </a:r>
            <a:endParaRPr lang="zh-CN" altLang="en-US" sz="2400" dirty="0">
              <a:solidFill>
                <a:srgbClr val="D9D9D9"/>
              </a:solidFill>
              <a:latin typeface="Bodoni MT Black" panose="02070A03080606020203" pitchFamily="18" charset="0"/>
              <a:ea typeface="+mn-ea"/>
            </a:endParaRPr>
          </a:p>
        </p:txBody>
      </p:sp>
      <p:pic>
        <p:nvPicPr>
          <p:cNvPr id="11267"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11268"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11269"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anose="02070A03080606020203" pitchFamily="18" charset="0"/>
              </a:rPr>
              <a:t>主要内容</a:t>
            </a:r>
            <a:endParaRPr lang="zh-CN" altLang="en-US" sz="4400" b="1">
              <a:latin typeface="Bodoni MT Black" panose="02070A03080606020203" pitchFamily="18" charset="0"/>
            </a:endParaRPr>
          </a:p>
        </p:txBody>
      </p:sp>
      <p:sp>
        <p:nvSpPr>
          <p:cNvPr id="3" name="矩形 2"/>
          <p:cNvSpPr/>
          <p:nvPr/>
        </p:nvSpPr>
        <p:spPr>
          <a:xfrm>
            <a:off x="1042988" y="1773238"/>
            <a:ext cx="4752975" cy="3643312"/>
          </a:xfrm>
          <a:prstGeom prst="rect">
            <a:avLst/>
          </a:prstGeom>
        </p:spPr>
        <p:txBody>
          <a:bodyPr>
            <a:spAutoFit/>
          </a:bodyPr>
          <a:lstStyle/>
          <a:p>
            <a:pPr eaLnBrk="1" hangingPunct="1">
              <a:lnSpc>
                <a:spcPct val="120000"/>
              </a:lnSpc>
              <a:defRPr/>
            </a:pPr>
            <a:r>
              <a:rPr lang="en-US" altLang="zh-CN" sz="2800" b="1" dirty="0">
                <a:latin typeface="Bodoni MT Black" panose="02070A03080606020203" pitchFamily="18" charset="0"/>
              </a:rPr>
              <a:t>1.1 </a:t>
            </a:r>
            <a:r>
              <a:rPr lang="zh-CN" altLang="en-US" sz="2800" b="1" dirty="0">
                <a:latin typeface="Bodoni MT Black" panose="02070A03080606020203" pitchFamily="18" charset="0"/>
              </a:rPr>
              <a:t>软件危机</a:t>
            </a:r>
            <a:endParaRPr lang="en-US" altLang="zh-CN" sz="2800" b="1" dirty="0">
              <a:latin typeface="Bodoni MT Black" panose="02070A03080606020203" pitchFamily="18" charset="0"/>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1.2 </a:t>
            </a:r>
            <a:r>
              <a:rPr lang="zh-CN" altLang="en-US" sz="2800" b="1" dirty="0">
                <a:latin typeface="Bodoni MT Black" panose="02070A03080606020203" pitchFamily="18" charset="0"/>
                <a:ea typeface="+mn-ea"/>
              </a:rPr>
              <a:t>软件工程</a:t>
            </a:r>
            <a:endParaRPr lang="en-US" altLang="zh-CN" sz="2800" b="1" dirty="0">
              <a:latin typeface="Bodoni MT Black" panose="02070A03080606020203" pitchFamily="18" charset="0"/>
              <a:ea typeface="+mn-ea"/>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1.3 </a:t>
            </a:r>
            <a:r>
              <a:rPr lang="zh-CN" altLang="en-US" sz="2800" b="1" dirty="0">
                <a:latin typeface="Bodoni MT Black" panose="02070A03080606020203" pitchFamily="18" charset="0"/>
                <a:ea typeface="+mn-ea"/>
              </a:rPr>
              <a:t>软件生命周期</a:t>
            </a:r>
            <a:endParaRPr lang="en-US" altLang="zh-CN" sz="2800" b="1" dirty="0">
              <a:latin typeface="Bodoni MT Black" panose="02070A03080606020203" pitchFamily="18" charset="0"/>
              <a:ea typeface="+mn-ea"/>
            </a:endParaRPr>
          </a:p>
          <a:p>
            <a:pPr eaLnBrk="1" hangingPunct="1">
              <a:lnSpc>
                <a:spcPct val="120000"/>
              </a:lnSpc>
              <a:defRPr/>
            </a:pPr>
            <a:endParaRPr kumimoji="1" lang="en-US" altLang="zh-CN" sz="2800" b="1" kern="0" dirty="0">
              <a:latin typeface="Bodoni MT Black" panose="02070A03080606020203" pitchFamily="18" charset="0"/>
              <a:ea typeface="+mn-ea"/>
            </a:endParaRPr>
          </a:p>
          <a:p>
            <a:pPr eaLnBrk="1" hangingPunct="1">
              <a:lnSpc>
                <a:spcPct val="120000"/>
              </a:lnSpc>
              <a:defRPr/>
            </a:pPr>
            <a:r>
              <a:rPr kumimoji="1" lang="en-US" altLang="zh-CN" sz="2800" b="1" kern="0" dirty="0">
                <a:latin typeface="Bodoni MT Black" panose="02070A03080606020203" pitchFamily="18" charset="0"/>
                <a:ea typeface="+mn-ea"/>
              </a:rPr>
              <a:t>1.4 </a:t>
            </a:r>
            <a:r>
              <a:rPr kumimoji="1" lang="zh-CN" altLang="en-US" sz="2800" b="1" kern="0" dirty="0">
                <a:latin typeface="Bodoni MT Black" panose="02070A03080606020203" pitchFamily="18" charset="0"/>
                <a:ea typeface="+mn-ea"/>
              </a:rPr>
              <a:t>软件过程</a:t>
            </a:r>
            <a:endParaRPr kumimoji="1" lang="zh-CN" altLang="en-US" sz="2800" b="1" kern="0" dirty="0">
              <a:latin typeface="Bodoni MT Black" panose="02070A03080606020203" pitchFamily="18" charset="0"/>
              <a:ea typeface="+mn-ea"/>
            </a:endParaRPr>
          </a:p>
        </p:txBody>
      </p:sp>
      <p:sp>
        <p:nvSpPr>
          <p:cNvPr id="9" name="矩形 8"/>
          <p:cNvSpPr/>
          <p:nvPr/>
        </p:nvSpPr>
        <p:spPr>
          <a:xfrm>
            <a:off x="862013" y="1778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0" name="等腰三角形 9"/>
          <p:cNvSpPr/>
          <p:nvPr/>
        </p:nvSpPr>
        <p:spPr>
          <a:xfrm rot="5400000">
            <a:off x="269082" y="1862931"/>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基于组件的开发模型</a:t>
            </a:r>
            <a:endParaRPr lang="zh-CN" altLang="en-US"/>
          </a:p>
        </p:txBody>
      </p:sp>
      <p:sp>
        <p:nvSpPr>
          <p:cNvPr id="4" name="内容占位符 3"/>
          <p:cNvSpPr>
            <a:spLocks noGrp="1"/>
          </p:cNvSpPr>
          <p:nvPr>
            <p:ph idx="1"/>
          </p:nvPr>
        </p:nvSpPr>
        <p:spPr/>
        <p:txBody>
          <a:bodyPr/>
          <a:p>
            <a:pPr algn="l"/>
            <a:r>
              <a:rPr lang="zh-CN" altLang="en-US" sz="2800" dirty="0">
                <a:sym typeface="+mn-ea"/>
              </a:rPr>
              <a:t>这种模型结合了一些螺旋模型的特性，应用该模型的主要目的是对现有组件对象的复用</a:t>
            </a:r>
            <a:endParaRPr lang="zh-CN" altLang="en-US" sz="2800" dirty="0"/>
          </a:p>
          <a:p>
            <a:pPr algn="l"/>
            <a:r>
              <a:rPr lang="zh-CN" altLang="en-US" sz="2800" dirty="0">
                <a:solidFill>
                  <a:srgbClr val="0000FF"/>
                </a:solidFill>
                <a:sym typeface="+mn-ea"/>
              </a:rPr>
              <a:t>主要步骤：</a:t>
            </a:r>
            <a:endParaRPr lang="zh-CN" altLang="en-US" sz="2800" dirty="0">
              <a:solidFill>
                <a:srgbClr val="0000FF"/>
              </a:solidFill>
            </a:endParaRPr>
          </a:p>
          <a:p>
            <a:pPr algn="l"/>
            <a:r>
              <a:rPr lang="zh-CN" altLang="en-US" sz="2800" dirty="0">
                <a:solidFill>
                  <a:srgbClr val="0000FF"/>
                </a:solidFill>
                <a:sym typeface="+mn-ea"/>
              </a:rPr>
              <a:t>研究可用的基于问题领域的组件产品；</a:t>
            </a:r>
            <a:endParaRPr lang="zh-CN" altLang="en-US" sz="2800" dirty="0">
              <a:solidFill>
                <a:srgbClr val="0000FF"/>
              </a:solidFill>
            </a:endParaRPr>
          </a:p>
          <a:p>
            <a:pPr algn="l"/>
            <a:r>
              <a:rPr lang="zh-CN" altLang="en-US" sz="2800" dirty="0">
                <a:solidFill>
                  <a:srgbClr val="0000FF"/>
                </a:solidFill>
                <a:sym typeface="+mn-ea"/>
              </a:rPr>
              <a:t>怎样集成组件；</a:t>
            </a:r>
            <a:endParaRPr lang="zh-CN" altLang="en-US" sz="2800" dirty="0">
              <a:solidFill>
                <a:srgbClr val="0000FF"/>
              </a:solidFill>
            </a:endParaRPr>
          </a:p>
          <a:p>
            <a:pPr algn="l"/>
            <a:r>
              <a:rPr lang="zh-CN" altLang="en-US" sz="2800" dirty="0">
                <a:solidFill>
                  <a:srgbClr val="0000FF"/>
                </a:solidFill>
                <a:sym typeface="+mn-ea"/>
              </a:rPr>
              <a:t>设计合适组件应用的软件体系结构；</a:t>
            </a:r>
            <a:endParaRPr lang="zh-CN" altLang="en-US" sz="2800" dirty="0">
              <a:solidFill>
                <a:srgbClr val="0000FF"/>
              </a:solidFill>
            </a:endParaRPr>
          </a:p>
          <a:p>
            <a:pPr algn="l"/>
            <a:r>
              <a:rPr lang="zh-CN" altLang="en-US" sz="2800" dirty="0">
                <a:solidFill>
                  <a:srgbClr val="0000FF"/>
                </a:solidFill>
                <a:sym typeface="+mn-ea"/>
              </a:rPr>
              <a:t>将组件集成进软件架构；</a:t>
            </a:r>
            <a:endParaRPr lang="zh-CN" altLang="en-US" sz="2800" dirty="0">
              <a:solidFill>
                <a:srgbClr val="0000FF"/>
              </a:solidFill>
            </a:endParaRPr>
          </a:p>
          <a:p>
            <a:pPr algn="l"/>
            <a:r>
              <a:rPr lang="zh-CN" altLang="en-US" sz="2800" dirty="0">
                <a:solidFill>
                  <a:srgbClr val="0000FF"/>
                </a:solidFill>
                <a:sym typeface="+mn-ea"/>
              </a:rPr>
              <a:t>对于组件功能的综合测试工作；</a:t>
            </a:r>
            <a:endParaRPr lang="zh-CN" altLang="en-US" sz="2800" dirty="0">
              <a:solidFill>
                <a:srgbClr val="0000FF"/>
              </a:solidFill>
            </a:endParaRPr>
          </a:p>
          <a:p>
            <a:pPr algn="l"/>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面向方面的软件开发方法</a:t>
            </a:r>
            <a:endParaRPr lang="zh-CN" altLang="en-US"/>
          </a:p>
        </p:txBody>
      </p:sp>
      <p:sp>
        <p:nvSpPr>
          <p:cNvPr id="3" name="内容占位符 2"/>
          <p:cNvSpPr>
            <a:spLocks noGrp="1"/>
          </p:cNvSpPr>
          <p:nvPr>
            <p:ph idx="1"/>
          </p:nvPr>
        </p:nvSpPr>
        <p:spPr/>
        <p:txBody>
          <a:bodyPr/>
          <a:p>
            <a:pPr algn="l"/>
            <a:r>
              <a:rPr lang="zh-CN" altLang="en-US" dirty="0">
                <a:sym typeface="+mn-ea"/>
              </a:rPr>
              <a:t>面向方面直观的理解就是对软件组件做一次垂直的分解，提取其中的那些具有交叉性的功能和一些非功能属性，建立方面；</a:t>
            </a:r>
            <a:endParaRPr lang="zh-CN" altLang="en-US" dirty="0"/>
          </a:p>
          <a:p>
            <a:pPr algn="l"/>
            <a:r>
              <a:rPr lang="zh-CN" altLang="en-US" dirty="0">
                <a:sym typeface="+mn-ea"/>
              </a:rPr>
              <a:t>一些公共的系统方面有：用户接口、协作工作、分布、内存管理、安全管理等。</a:t>
            </a:r>
            <a:endParaRPr lang="zh-CN" altLang="en-US"/>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思考题</a:t>
            </a:r>
            <a:endParaRPr lang="zh-CN" altLang="en-US"/>
          </a:p>
        </p:txBody>
      </p:sp>
      <p:sp>
        <p:nvSpPr>
          <p:cNvPr id="4" name="内容占位符 3"/>
          <p:cNvSpPr>
            <a:spLocks noGrp="1"/>
          </p:cNvSpPr>
          <p:nvPr>
            <p:ph idx="1"/>
          </p:nvPr>
        </p:nvSpPr>
        <p:spPr/>
        <p:txBody>
          <a:bodyPr/>
          <a:p>
            <a:r>
              <a:rPr lang="zh-CN" altLang="en-US" dirty="0">
                <a:sym typeface="+mn-ea"/>
              </a:rPr>
              <a:t>通过以上学习</a:t>
            </a:r>
            <a:r>
              <a:rPr lang="en-US" altLang="zh-CN" dirty="0">
                <a:sym typeface="+mn-ea"/>
              </a:rPr>
              <a:t>,</a:t>
            </a:r>
            <a:r>
              <a:rPr lang="zh-CN" altLang="en-US" dirty="0">
                <a:sym typeface="+mn-ea"/>
              </a:rPr>
              <a:t>说说你理解的软件工程概念</a:t>
            </a:r>
            <a:r>
              <a:rPr lang="en-US" altLang="zh-CN">
                <a:sym typeface="+mn-ea"/>
              </a:rPr>
              <a:t>?</a:t>
            </a:r>
            <a:endParaRPr lang="en-US" altLang="zh-CN"/>
          </a:p>
          <a:p>
            <a:r>
              <a:rPr lang="zh-CN" altLang="en-US" dirty="0">
                <a:sym typeface="+mn-ea"/>
              </a:rPr>
              <a:t>说说软件工程三个要素之间的关系</a:t>
            </a:r>
            <a:r>
              <a:rPr lang="en-US" altLang="zh-CN">
                <a:sym typeface="+mn-ea"/>
              </a:rPr>
              <a:t>?</a:t>
            </a:r>
            <a:endParaRPr lang="en-US" altLang="zh-CN"/>
          </a:p>
          <a:p>
            <a:r>
              <a:rPr lang="zh-CN" altLang="en-US" dirty="0">
                <a:sym typeface="+mn-ea"/>
              </a:rPr>
              <a:t>例举出您所知道的一些软件工程方法</a:t>
            </a:r>
            <a:r>
              <a:rPr lang="en-US" altLang="zh-CN">
                <a:sym typeface="+mn-ea"/>
              </a:rPr>
              <a:t>?</a:t>
            </a:r>
            <a:endParaRPr lang="en-US" altLang="zh-CN"/>
          </a:p>
          <a:p>
            <a:endParaRPr lang="en-US" altLang="zh-CN"/>
          </a:p>
          <a:p>
            <a:endParaRPr lang="en-US" altLang="zh-CN"/>
          </a:p>
          <a:p>
            <a:endParaRPr lang="en-US" altLang="zh-CN"/>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323528" y="1772816"/>
          <a:ext cx="8424936" cy="3816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anose="02070A03080606020203" pitchFamily="18" charset="0"/>
                <a:ea typeface="+mn-ea"/>
              </a:rPr>
              <a:t>1.2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1.2.3   </a:t>
            </a:r>
            <a:r>
              <a:rPr lang="zh-CN" altLang="en-US" sz="2400" dirty="0">
                <a:solidFill>
                  <a:srgbClr val="D9D9D9"/>
                </a:solidFill>
                <a:latin typeface="Bodoni MT Black" panose="02070A03080606020203" pitchFamily="18" charset="0"/>
                <a:ea typeface="+mn-ea"/>
              </a:rPr>
              <a:t>软件工程方法学</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420938"/>
            <a:ext cx="8496300" cy="193899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mj-lt"/>
              <a:buAutoNum type="arabicPeriod"/>
              <a:defRPr/>
            </a:pPr>
            <a:r>
              <a:rPr lang="zh-CN" altLang="zh-CN" sz="2400" b="1" dirty="0">
                <a:latin typeface="Bodoni MT Black" panose="02070A03080606020203" pitchFamily="18" charset="0"/>
                <a:ea typeface="+mn-ea"/>
              </a:rPr>
              <a:t>传统方法</a:t>
            </a:r>
            <a:r>
              <a:rPr lang="zh-CN" altLang="zh-CN" sz="2400" b="1" dirty="0" smtClean="0">
                <a:latin typeface="Bodoni MT Black" panose="02070A03080606020203" pitchFamily="18" charset="0"/>
                <a:ea typeface="+mn-ea"/>
              </a:rPr>
              <a:t>学</a:t>
            </a:r>
            <a:endParaRPr lang="en-US" altLang="zh-CN" sz="2400" b="1" dirty="0" smtClean="0">
              <a:latin typeface="Bodoni MT Black" panose="02070A03080606020203" pitchFamily="18" charset="0"/>
              <a:ea typeface="+mn-ea"/>
            </a:endParaRPr>
          </a:p>
          <a:p>
            <a:pPr marL="0" indent="0">
              <a:defRPr/>
            </a:pPr>
            <a:r>
              <a:rPr lang="zh-CN" altLang="en-US" sz="2400" b="1" dirty="0" smtClean="0">
                <a:latin typeface="Bodoni MT Black" panose="02070A03080606020203" pitchFamily="18" charset="0"/>
                <a:ea typeface="+mn-ea"/>
              </a:rPr>
              <a:t>概念：</a:t>
            </a:r>
            <a:r>
              <a:rPr lang="zh-CN" altLang="zh-CN" sz="2400" dirty="0">
                <a:latin typeface="Bodoni MT Black" panose="02070A03080606020203" pitchFamily="18" charset="0"/>
                <a:ea typeface="+mn-ea"/>
              </a:rPr>
              <a:t>传统方法学也称为生命周期方法学或</a:t>
            </a:r>
            <a:r>
              <a:rPr lang="zh-CN" altLang="zh-CN" sz="2400" dirty="0">
                <a:solidFill>
                  <a:srgbClr val="FF0000"/>
                </a:solidFill>
                <a:latin typeface="Bodoni MT Black" panose="02070A03080606020203" pitchFamily="18" charset="0"/>
                <a:ea typeface="+mn-ea"/>
              </a:rPr>
              <a:t>结构化范型</a:t>
            </a:r>
            <a:r>
              <a:rPr lang="zh-CN" altLang="zh-CN" sz="2400" dirty="0">
                <a:latin typeface="Bodoni MT Black" panose="02070A03080606020203" pitchFamily="18" charset="0"/>
                <a:ea typeface="+mn-ea"/>
              </a:rPr>
              <a:t>。它采用结构化技</a:t>
            </a:r>
            <a:r>
              <a:rPr lang="zh-CN" altLang="zh-CN" sz="2400" dirty="0" smtClean="0">
                <a:latin typeface="Bodoni MT Black" panose="02070A03080606020203" pitchFamily="18" charset="0"/>
                <a:ea typeface="+mn-ea"/>
              </a:rPr>
              <a:t>术</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rPr>
              <a:t>结构化分析、结构化设计和结构化实现</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来</a:t>
            </a:r>
            <a:r>
              <a:rPr lang="zh-CN" altLang="zh-CN" sz="2400" dirty="0">
                <a:latin typeface="Bodoni MT Black" panose="02070A03080606020203" pitchFamily="18" charset="0"/>
                <a:ea typeface="+mn-ea"/>
              </a:rPr>
              <a:t>完成软件开发的各项任务，并使用适当的软件工具或软件工程环境来支持结构化技术的运用</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p:txBody>
      </p:sp>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anose="02070A03080606020203" pitchFamily="18" charset="0"/>
                <a:ea typeface="+mn-ea"/>
              </a:rPr>
              <a:t>1.2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1.2.3   </a:t>
            </a:r>
            <a:r>
              <a:rPr lang="zh-CN" altLang="en-US" sz="2400" dirty="0">
                <a:solidFill>
                  <a:srgbClr val="D9D9D9"/>
                </a:solidFill>
                <a:latin typeface="Bodoni MT Black" panose="02070A03080606020203" pitchFamily="18" charset="0"/>
                <a:ea typeface="+mn-ea"/>
              </a:rPr>
              <a:t>软件工程方法学</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382588" y="2276475"/>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rPr>
              <a:t>传统方法学的特点</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457200">
              <a:defRPr/>
            </a:pPr>
            <a:r>
              <a:rPr lang="zh-CN" altLang="en-US" sz="2400" dirty="0" smtClean="0">
                <a:latin typeface="Bodoni MT Black" panose="02070A03080606020203" pitchFamily="18" charset="0"/>
              </a:rPr>
              <a:t>传统</a:t>
            </a:r>
            <a:r>
              <a:rPr lang="zh-CN" altLang="zh-CN" sz="2400" dirty="0" smtClean="0">
                <a:latin typeface="Bodoni MT Black" panose="02070A03080606020203" pitchFamily="18" charset="0"/>
              </a:rPr>
              <a:t>方法</a:t>
            </a:r>
            <a:r>
              <a:rPr lang="zh-CN" altLang="zh-CN" sz="2400" dirty="0">
                <a:latin typeface="Bodoni MT Black" panose="02070A03080606020203" pitchFamily="18" charset="0"/>
              </a:rPr>
              <a:t>学把软件生命周期的全过程依次</a:t>
            </a:r>
            <a:r>
              <a:rPr lang="zh-CN" altLang="zh-CN" sz="2400" dirty="0">
                <a:solidFill>
                  <a:srgbClr val="FF0000"/>
                </a:solidFill>
                <a:latin typeface="Bodoni MT Black" panose="02070A03080606020203" pitchFamily="18" charset="0"/>
              </a:rPr>
              <a:t>划分为若干个阶段</a:t>
            </a:r>
            <a:r>
              <a:rPr lang="zh-CN" altLang="zh-CN" sz="2400" dirty="0">
                <a:latin typeface="Bodoni MT Black" panose="02070A03080606020203" pitchFamily="18" charset="0"/>
              </a:rPr>
              <a:t>，然后顺序地完成每个阶段的任务。</a:t>
            </a:r>
            <a:endParaRPr lang="en-US" altLang="zh-CN" sz="2400" dirty="0" smtClean="0">
              <a:latin typeface="Bodoni MT Black" panose="02070A03080606020203" pitchFamily="18" charset="0"/>
            </a:endParaRPr>
          </a:p>
          <a:p>
            <a:pPr marL="0" indent="457200">
              <a:defRPr/>
            </a:pPr>
            <a:r>
              <a:rPr lang="zh-CN" altLang="zh-CN" sz="2400" dirty="0" smtClean="0">
                <a:latin typeface="Bodoni MT Black" panose="02070A03080606020203" pitchFamily="18" charset="0"/>
              </a:rPr>
              <a:t>每个</a:t>
            </a:r>
            <a:r>
              <a:rPr lang="zh-CN" altLang="zh-CN" sz="2400" dirty="0">
                <a:latin typeface="Bodoni MT Black" panose="02070A03080606020203" pitchFamily="18" charset="0"/>
              </a:rPr>
              <a:t>阶段的开始和结束都有严格标准，对于任何两个相邻的阶段而言，前一阶段的结束标准就是后一阶段的开始标准</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p:txBody>
      </p:sp>
      <p:sp>
        <p:nvSpPr>
          <p:cNvPr id="9" name="标题 3"/>
          <p:cNvSpPr>
            <a:spLocks noGrp="1"/>
          </p:cNvSpPr>
          <p:nvPr>
            <p:ph type="title" idx="4294967295"/>
          </p:nvPr>
        </p:nvSpPr>
        <p:spPr>
          <a:xfrm>
            <a:off x="0" y="82550"/>
            <a:ext cx="8229600" cy="1143000"/>
          </a:xfrm>
        </p:spPr>
        <p:txBody>
          <a:bodyPr/>
          <a:lstStyle/>
          <a:p>
            <a:pPr>
              <a:defRPr/>
            </a:pPr>
            <a:r>
              <a:rPr lang="en-US" altLang="zh-CN" b="1" dirty="0" smtClean="0">
                <a:latin typeface="Bodoni MT Black" panose="02070A03080606020203" pitchFamily="18" charset="0"/>
                <a:ea typeface="+mn-ea"/>
              </a:rPr>
              <a:t>1.2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1.2.3   </a:t>
            </a:r>
            <a:r>
              <a:rPr lang="zh-CN" altLang="en-US" sz="2400" dirty="0">
                <a:solidFill>
                  <a:srgbClr val="D9D9D9"/>
                </a:solidFill>
                <a:latin typeface="Bodoni MT Black" panose="02070A03080606020203" pitchFamily="18" charset="0"/>
                <a:ea typeface="+mn-ea"/>
              </a:rPr>
              <a:t>软件工程方法学</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565400"/>
            <a:ext cx="8496300" cy="2553891"/>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latin typeface="Bodoni MT Black" panose="02070A03080606020203" pitchFamily="18" charset="0"/>
              </a:rPr>
              <a:t>在</a:t>
            </a:r>
            <a:r>
              <a:rPr lang="zh-CN" altLang="zh-CN" sz="2400" dirty="0">
                <a:latin typeface="Bodoni MT Black" panose="02070A03080606020203" pitchFamily="18" charset="0"/>
              </a:rPr>
              <a:t>每一个阶段结束之前都必须进行正式严格的</a:t>
            </a:r>
            <a:r>
              <a:rPr lang="zh-CN" altLang="zh-CN" sz="2400" dirty="0">
                <a:solidFill>
                  <a:srgbClr val="FF0000"/>
                </a:solidFill>
                <a:latin typeface="Bodoni MT Black" panose="02070A03080606020203" pitchFamily="18" charset="0"/>
              </a:rPr>
              <a:t>技术审查</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管理</a:t>
            </a:r>
            <a:r>
              <a:rPr lang="zh-CN" altLang="zh-CN" sz="2400" dirty="0" smtClean="0">
                <a:solidFill>
                  <a:srgbClr val="FF0000"/>
                </a:solidFill>
                <a:latin typeface="Bodoni MT Black" panose="02070A03080606020203" pitchFamily="18" charset="0"/>
              </a:rPr>
              <a:t>复审</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457200">
              <a:defRPr/>
            </a:pPr>
            <a:r>
              <a:rPr lang="zh-CN" altLang="zh-CN" sz="2400" dirty="0">
                <a:latin typeface="Bodoni MT Black" panose="02070A03080606020203" pitchFamily="18" charset="0"/>
              </a:rPr>
              <a:t>审查的一条主要标准就是每个阶段都应该交出“最新式的</a:t>
            </a:r>
            <a:r>
              <a:rPr lang="zh-CN" altLang="zh-CN" sz="2400" dirty="0" smtClean="0">
                <a:latin typeface="Bodoni MT Black" panose="02070A03080606020203" pitchFamily="18" charset="0"/>
              </a:rPr>
              <a:t>”</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rPr>
              <a:t>即和所开发的软件完全一致的</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rPr>
              <a:t>高</a:t>
            </a:r>
            <a:r>
              <a:rPr lang="zh-CN" altLang="zh-CN" sz="2400" dirty="0">
                <a:latin typeface="Bodoni MT Black" panose="02070A03080606020203" pitchFamily="18" charset="0"/>
              </a:rPr>
              <a:t>质量的</a:t>
            </a:r>
            <a:r>
              <a:rPr lang="zh-CN" altLang="zh-CN" sz="2400" dirty="0">
                <a:solidFill>
                  <a:srgbClr val="FF0000"/>
                </a:solidFill>
                <a:latin typeface="Bodoni MT Black" panose="02070A03080606020203" pitchFamily="18" charset="0"/>
              </a:rPr>
              <a:t>文档资料</a:t>
            </a:r>
            <a:r>
              <a:rPr lang="zh-CN" altLang="zh-CN" sz="2400" dirty="0">
                <a:latin typeface="Bodoni MT Black" panose="02070A03080606020203" pitchFamily="18" charset="0"/>
              </a:rPr>
              <a:t>，从而保证在软件开发工程结束时有一个完整准确的软件配置交付使用</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anose="02070A03080606020203" pitchFamily="18" charset="0"/>
              </a:rPr>
              <a:t>1.2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1.2.3   </a:t>
            </a:r>
            <a:r>
              <a:rPr lang="zh-CN" altLang="en-US" sz="2400" dirty="0">
                <a:solidFill>
                  <a:srgbClr val="D9D9D9"/>
                </a:solidFill>
                <a:latin typeface="Bodoni MT Black" panose="02070A03080606020203" pitchFamily="18" charset="0"/>
                <a:ea typeface="+mn-ea"/>
              </a:rPr>
              <a:t>软件工程方法学</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636838"/>
            <a:ext cx="8496300" cy="2144712"/>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latin typeface="Bodoni MT Black" panose="02070A03080606020203" pitchFamily="18" charset="0"/>
              </a:rPr>
              <a:t>采用生命周期方法学可以大大提高软件开发的成功率，软件开发的生产率也能明显提高</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457200">
              <a:defRPr/>
            </a:pPr>
            <a:endParaRPr lang="en-US" altLang="zh-CN" sz="2400" dirty="0" smtClean="0">
              <a:latin typeface="Bodoni MT Black" panose="02070A03080606020203" pitchFamily="18" charset="0"/>
            </a:endParaRPr>
          </a:p>
          <a:p>
            <a:pPr marL="0" indent="457200">
              <a:defRPr/>
            </a:pPr>
            <a:r>
              <a:rPr lang="zh-CN" altLang="zh-CN" sz="2400" dirty="0">
                <a:latin typeface="Bodoni MT Black" panose="02070A03080606020203" pitchFamily="18" charset="0"/>
              </a:rPr>
              <a:t>目前，传统方法学仍然是人们在开发软件时使用得十分广泛的软件工程方法学。</a:t>
            </a:r>
            <a:endParaRPr lang="en-US" altLang="zh-CN" sz="2400" b="1" dirty="0" smtClean="0">
              <a:solidFill>
                <a:prstClr val="black"/>
              </a:solidFill>
              <a:latin typeface="Bodoni MT Black" panose="02070A03080606020203"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anose="02070A03080606020203" pitchFamily="18" charset="0"/>
                <a:ea typeface="+mn-ea"/>
              </a:rPr>
              <a:t>1.2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1.2.3   </a:t>
            </a:r>
            <a:r>
              <a:rPr lang="zh-CN" altLang="en-US" sz="2400" dirty="0">
                <a:solidFill>
                  <a:srgbClr val="D9D9D9"/>
                </a:solidFill>
                <a:latin typeface="Bodoni MT Black" panose="02070A03080606020203" pitchFamily="18" charset="0"/>
                <a:ea typeface="+mn-ea"/>
              </a:rPr>
              <a:t>软件工程方法学</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96875" y="2133600"/>
            <a:ext cx="8497888" cy="2725738"/>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solidFill>
                  <a:prstClr val="black"/>
                </a:solidFill>
                <a:latin typeface="Bodoni MT Black" panose="02070A03080606020203" pitchFamily="18" charset="0"/>
              </a:rPr>
              <a:t>面向对象方法学：</a:t>
            </a:r>
            <a:endParaRPr lang="en-US" altLang="zh-CN" sz="2400" b="1" dirty="0" smtClean="0">
              <a:solidFill>
                <a:prstClr val="black"/>
              </a:solidFill>
              <a:latin typeface="Bodoni MT Black" panose="02070A03080606020203" pitchFamily="18" charset="0"/>
            </a:endParaRPr>
          </a:p>
          <a:p>
            <a:pPr marL="0" indent="0">
              <a:defRPr/>
            </a:pPr>
            <a:r>
              <a:rPr lang="zh-CN" altLang="en-US" sz="2400" b="1" dirty="0" smtClean="0">
                <a:solidFill>
                  <a:prstClr val="black"/>
                </a:solidFill>
                <a:latin typeface="Bodoni MT Black" panose="02070A03080606020203" pitchFamily="18" charset="0"/>
              </a:rPr>
              <a:t>概念：</a:t>
            </a:r>
            <a:r>
              <a:rPr lang="zh-CN" altLang="zh-CN" sz="2400" dirty="0">
                <a:latin typeface="Bodoni MT Black" panose="02070A03080606020203" pitchFamily="18" charset="0"/>
              </a:rPr>
              <a:t>与传统方法相反，面向对象方法把</a:t>
            </a:r>
            <a:r>
              <a:rPr lang="zh-CN" altLang="zh-CN" sz="2400" dirty="0">
                <a:solidFill>
                  <a:srgbClr val="FF0000"/>
                </a:solidFill>
                <a:latin typeface="Bodoni MT Black" panose="02070A03080606020203" pitchFamily="18" charset="0"/>
              </a:rPr>
              <a:t>数据</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行为</a:t>
            </a:r>
            <a:r>
              <a:rPr lang="zh-CN" altLang="zh-CN" sz="2400" dirty="0">
                <a:latin typeface="Bodoni MT Black" panose="02070A03080606020203" pitchFamily="18" charset="0"/>
              </a:rPr>
              <a:t>看成是同等重要的，它是一种以数据为主线，把数据和对数据的操作紧密地结合起来的方法</a:t>
            </a:r>
            <a:r>
              <a:rPr lang="zh-CN" altLang="zh-CN" sz="2400" dirty="0" smtClean="0">
                <a:latin typeface="Bodoni MT Black" panose="02070A03080606020203" pitchFamily="18" charset="0"/>
              </a:rPr>
              <a:t>。</a:t>
            </a:r>
            <a:endParaRPr lang="en-US" altLang="zh-CN" sz="2400" b="1" dirty="0" smtClean="0">
              <a:solidFill>
                <a:prstClr val="black"/>
              </a:solidFill>
              <a:latin typeface="Bodoni MT Black" panose="02070A03080606020203"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anose="02070A03080606020203" pitchFamily="18" charset="0"/>
                <a:ea typeface="+mn-ea"/>
              </a:rPr>
              <a:t>1.2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1.2.3   </a:t>
            </a:r>
            <a:r>
              <a:rPr lang="zh-CN" altLang="en-US" sz="2400" dirty="0">
                <a:solidFill>
                  <a:srgbClr val="D9D9D9"/>
                </a:solidFill>
                <a:latin typeface="Bodoni MT Black" panose="02070A03080606020203" pitchFamily="18" charset="0"/>
                <a:ea typeface="+mn-ea"/>
              </a:rPr>
              <a:t>软件工程方法学</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492375"/>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ea typeface="+mn-ea"/>
              </a:rPr>
              <a:t>面向对象方法学基本原则：</a:t>
            </a:r>
            <a:endParaRPr lang="en-US" altLang="zh-CN" sz="2400" b="1" dirty="0" smtClean="0">
              <a:latin typeface="Bodoni MT Black" panose="02070A03080606020203" pitchFamily="18" charset="0"/>
              <a:ea typeface="+mn-ea"/>
            </a:endParaRPr>
          </a:p>
          <a:p>
            <a:pPr marL="0" indent="457200">
              <a:defRPr/>
            </a:pPr>
            <a:r>
              <a:rPr lang="zh-CN" altLang="zh-CN" sz="2400" dirty="0">
                <a:latin typeface="Bodoni MT Black" panose="02070A03080606020203" pitchFamily="18" charset="0"/>
                <a:ea typeface="+mn-ea"/>
              </a:rPr>
              <a:t>尽量</a:t>
            </a:r>
            <a:r>
              <a:rPr lang="zh-CN" altLang="zh-CN" sz="2400" dirty="0">
                <a:solidFill>
                  <a:srgbClr val="FF0000"/>
                </a:solidFill>
                <a:latin typeface="Bodoni MT Black" panose="02070A03080606020203" pitchFamily="18" charset="0"/>
                <a:ea typeface="+mn-ea"/>
              </a:rPr>
              <a:t>模拟人类习惯的思维方式</a:t>
            </a:r>
            <a:r>
              <a:rPr lang="zh-CN" altLang="zh-CN" sz="2400" dirty="0">
                <a:latin typeface="Bodoni MT Black" panose="02070A03080606020203" pitchFamily="18" charset="0"/>
                <a:ea typeface="+mn-ea"/>
              </a:rPr>
              <a:t>，使开发软件的方法与过程尽可能接近人类认识世界、解决问题的方法与过程，从而使描述问题的</a:t>
            </a:r>
            <a:r>
              <a:rPr lang="zh-CN" altLang="zh-CN" sz="2400" dirty="0">
                <a:solidFill>
                  <a:srgbClr val="FF0000"/>
                </a:solidFill>
                <a:latin typeface="Bodoni MT Black" panose="02070A03080606020203" pitchFamily="18" charset="0"/>
                <a:ea typeface="+mn-ea"/>
              </a:rPr>
              <a:t>问题空</a:t>
            </a:r>
            <a:r>
              <a:rPr lang="zh-CN" altLang="zh-CN" sz="2400" dirty="0" smtClean="0">
                <a:solidFill>
                  <a:srgbClr val="FF0000"/>
                </a:solidFill>
                <a:latin typeface="Bodoni MT Black" panose="02070A03080606020203" pitchFamily="18" charset="0"/>
                <a:ea typeface="+mn-ea"/>
              </a:rPr>
              <a:t>间</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rPr>
              <a:t>也称为问题域</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ea typeface="+mn-ea"/>
              </a:rPr>
              <a:t>与</a:t>
            </a:r>
            <a:r>
              <a:rPr lang="zh-CN" altLang="zh-CN" sz="2400" dirty="0">
                <a:latin typeface="Bodoni MT Black" panose="02070A03080606020203" pitchFamily="18" charset="0"/>
                <a:ea typeface="+mn-ea"/>
              </a:rPr>
              <a:t>实现解法的</a:t>
            </a:r>
            <a:r>
              <a:rPr lang="zh-CN" altLang="zh-CN" sz="2400" dirty="0">
                <a:solidFill>
                  <a:srgbClr val="FF0000"/>
                </a:solidFill>
                <a:latin typeface="Bodoni MT Black" panose="02070A03080606020203" pitchFamily="18" charset="0"/>
                <a:ea typeface="+mn-ea"/>
              </a:rPr>
              <a:t>解空</a:t>
            </a:r>
            <a:r>
              <a:rPr lang="zh-CN" altLang="zh-CN" sz="2400" dirty="0" smtClean="0">
                <a:solidFill>
                  <a:srgbClr val="FF0000"/>
                </a:solidFill>
                <a:latin typeface="Bodoni MT Black" panose="02070A03080606020203" pitchFamily="18" charset="0"/>
                <a:ea typeface="+mn-ea"/>
              </a:rPr>
              <a:t>间</a:t>
            </a:r>
            <a:r>
              <a:rPr lang="zh-CN" altLang="en-US" sz="2400" dirty="0" smtClean="0">
                <a:latin typeface="Bodoni MT Black" panose="02070A03080606020203" pitchFamily="18" charset="0"/>
              </a:rPr>
              <a:t>（</a:t>
            </a:r>
            <a:r>
              <a:rPr lang="zh-CN" altLang="zh-CN" sz="2400" dirty="0" smtClean="0">
                <a:latin typeface="Bodoni MT Black" panose="02070A03080606020203" pitchFamily="18" charset="0"/>
                <a:ea typeface="+mn-ea"/>
              </a:rPr>
              <a:t>也</a:t>
            </a:r>
            <a:r>
              <a:rPr lang="zh-CN" altLang="zh-CN" sz="2400" dirty="0">
                <a:latin typeface="Bodoni MT Black" panose="02070A03080606020203" pitchFamily="18" charset="0"/>
                <a:ea typeface="+mn-ea"/>
              </a:rPr>
              <a:t>称为求解</a:t>
            </a:r>
            <a:r>
              <a:rPr lang="zh-CN" altLang="zh-CN" sz="2400" dirty="0" smtClean="0">
                <a:latin typeface="Bodoni MT Black" panose="02070A03080606020203" pitchFamily="18" charset="0"/>
                <a:ea typeface="+mn-ea"/>
              </a:rPr>
              <a:t>域</a:t>
            </a:r>
            <a:r>
              <a:rPr lang="zh-CN" altLang="en-US" sz="2400" dirty="0" smtClean="0">
                <a:latin typeface="Bodoni MT Black" panose="02070A03080606020203" pitchFamily="18" charset="0"/>
              </a:rPr>
              <a:t>）</a:t>
            </a:r>
            <a:r>
              <a:rPr lang="zh-CN" altLang="zh-CN" sz="2400" dirty="0" smtClean="0">
                <a:solidFill>
                  <a:srgbClr val="FF0000"/>
                </a:solidFill>
                <a:latin typeface="Bodoni MT Black" panose="02070A03080606020203" pitchFamily="18" charset="0"/>
                <a:ea typeface="+mn-ea"/>
              </a:rPr>
              <a:t>在</a:t>
            </a:r>
            <a:r>
              <a:rPr lang="zh-CN" altLang="zh-CN" sz="2400" dirty="0">
                <a:solidFill>
                  <a:srgbClr val="FF0000"/>
                </a:solidFill>
                <a:latin typeface="Bodoni MT Black" panose="02070A03080606020203" pitchFamily="18" charset="0"/>
                <a:ea typeface="+mn-ea"/>
              </a:rPr>
              <a:t>结构上尽可能</a:t>
            </a:r>
            <a:r>
              <a:rPr lang="zh-CN" altLang="zh-CN" sz="2400" dirty="0" smtClean="0">
                <a:solidFill>
                  <a:srgbClr val="FF0000"/>
                </a:solidFill>
                <a:latin typeface="Bodoni MT Black" panose="02070A03080606020203" pitchFamily="18" charset="0"/>
                <a:ea typeface="+mn-ea"/>
              </a:rPr>
              <a:t>一致</a:t>
            </a:r>
            <a:r>
              <a:rPr lang="zh-CN" altLang="en-US"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anose="02070A03080606020203" pitchFamily="18" charset="0"/>
                <a:ea typeface="+mn-ea"/>
              </a:rPr>
              <a:t>1.2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1.2.3   </a:t>
            </a:r>
            <a:r>
              <a:rPr lang="zh-CN" altLang="en-US" sz="2400" dirty="0">
                <a:solidFill>
                  <a:srgbClr val="D9D9D9"/>
                </a:solidFill>
                <a:latin typeface="Bodoni MT Black" panose="02070A03080606020203" pitchFamily="18" charset="0"/>
                <a:ea typeface="+mn-ea"/>
              </a:rPr>
              <a:t>软件工程方法学</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endParaRPr lang="zh-CN" altLang="en-US"/>
          </a:p>
        </p:txBody>
      </p:sp>
      <p:sp>
        <p:nvSpPr>
          <p:cNvPr id="3" name="内容占位符 2"/>
          <p:cNvSpPr>
            <a:spLocks noGrp="1"/>
          </p:cNvSpPr>
          <p:nvPr>
            <p:ph idx="1"/>
          </p:nvPr>
        </p:nvSpPr>
        <p:spPr/>
        <p:txBody>
          <a:bodyPr/>
          <a:p>
            <a:r>
              <a:rPr lang="en-US" altLang="zh-CN" dirty="0">
                <a:sym typeface="+mn-ea"/>
              </a:rPr>
              <a:t>  </a:t>
            </a:r>
            <a:r>
              <a:rPr lang="zh-CN" altLang="en-US" dirty="0">
                <a:sym typeface="+mn-ea"/>
              </a:rPr>
              <a:t>软件是多种术语和对象的集合，并将这些术语和对象有效地配置在一起。一般包括程序、文档和数据。</a:t>
            </a:r>
            <a:endParaRPr lang="zh-CN" altLang="en-US" dirty="0"/>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133600"/>
            <a:ext cx="8496300" cy="3244850"/>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rPr>
              <a:t>面向对象方法学：</a:t>
            </a:r>
            <a:endParaRPr lang="en-US" altLang="zh-CN" sz="2400" b="1" dirty="0" smtClean="0">
              <a:latin typeface="Bodoni MT Black" panose="02070A03080606020203" pitchFamily="18" charset="0"/>
            </a:endParaRPr>
          </a:p>
          <a:p>
            <a:pPr marL="0" indent="0">
              <a:defRPr/>
            </a:pPr>
            <a:r>
              <a:rPr lang="zh-CN" altLang="en-US" sz="2400" b="1" dirty="0" smtClean="0">
                <a:latin typeface="Bodoni MT Black" panose="02070A03080606020203" pitchFamily="18" charset="0"/>
              </a:rPr>
              <a:t>优点：</a:t>
            </a:r>
            <a:endParaRPr lang="en-US" altLang="zh-CN" sz="2400" b="1" dirty="0" smtClean="0">
              <a:latin typeface="Bodoni MT Black" panose="02070A03080606020203" pitchFamily="18" charset="0"/>
            </a:endParaRPr>
          </a:p>
          <a:p>
            <a:pPr marL="0" indent="0">
              <a:defRPr/>
            </a:pPr>
            <a:r>
              <a:rPr lang="zh-CN" altLang="zh-CN" sz="2400" dirty="0">
                <a:latin typeface="Bodoni MT Black" panose="02070A03080606020203" pitchFamily="18" charset="0"/>
              </a:rPr>
              <a:t>降低了软件产品的复杂性，提高了软件的可理解性，简化了软件的开发和维护</a:t>
            </a:r>
            <a:r>
              <a:rPr lang="zh-CN" altLang="zh-CN" sz="2400" dirty="0" smtClean="0">
                <a:latin typeface="Bodoni MT Black" panose="02070A03080606020203" pitchFamily="18" charset="0"/>
              </a:rPr>
              <a:t>工作</a:t>
            </a:r>
            <a:r>
              <a:rPr lang="zh-CN" altLang="en-US" sz="2400" dirty="0" smtClean="0">
                <a:latin typeface="Bodoni MT Black" panose="02070A03080606020203" pitchFamily="18" charset="0"/>
              </a:rPr>
              <a:t>。</a:t>
            </a:r>
            <a:endParaRPr lang="en-US" altLang="zh-CN" sz="2400" b="1" dirty="0">
              <a:latin typeface="Bodoni MT Black" panose="02070A03080606020203" pitchFamily="18" charset="0"/>
            </a:endParaRPr>
          </a:p>
          <a:p>
            <a:pPr marL="0" indent="0">
              <a:defRPr/>
            </a:pPr>
            <a:r>
              <a:rPr lang="zh-CN" altLang="zh-CN" sz="2400" dirty="0" smtClean="0">
                <a:latin typeface="Bodoni MT Black" panose="02070A03080606020203" pitchFamily="18" charset="0"/>
              </a:rPr>
              <a:t>面向对象</a:t>
            </a:r>
            <a:r>
              <a:rPr lang="zh-CN" altLang="zh-CN" sz="2400" dirty="0">
                <a:latin typeface="Bodoni MT Black" panose="02070A03080606020203" pitchFamily="18" charset="0"/>
              </a:rPr>
              <a:t>方法特有的</a:t>
            </a:r>
            <a:r>
              <a:rPr lang="zh-CN" altLang="zh-CN" sz="2400" dirty="0">
                <a:solidFill>
                  <a:srgbClr val="FF0000"/>
                </a:solidFill>
                <a:latin typeface="Bodoni MT Black" panose="02070A03080606020203" pitchFamily="18" charset="0"/>
              </a:rPr>
              <a:t>继承性</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多态性</a:t>
            </a:r>
            <a:r>
              <a:rPr lang="zh-CN" altLang="zh-CN" sz="2400" dirty="0">
                <a:latin typeface="Bodoni MT Black" panose="02070A03080606020203" pitchFamily="18" charset="0"/>
              </a:rPr>
              <a:t>，进一步提高了面向对象软件的</a:t>
            </a:r>
            <a:r>
              <a:rPr lang="zh-CN" altLang="zh-CN" sz="2400" dirty="0">
                <a:solidFill>
                  <a:srgbClr val="FF0000"/>
                </a:solidFill>
                <a:latin typeface="Bodoni MT Black" panose="02070A03080606020203" pitchFamily="18" charset="0"/>
              </a:rPr>
              <a:t>可重用性</a:t>
            </a:r>
            <a:r>
              <a:rPr lang="zh-CN" altLang="zh-CN" sz="2400" dirty="0" smtClean="0">
                <a:latin typeface="Bodoni MT Black" panose="02070A03080606020203" pitchFamily="18" charset="0"/>
              </a:rPr>
              <a:t>。</a:t>
            </a:r>
            <a:endParaRPr lang="zh-CN" altLang="zh-CN" sz="2400" dirty="0">
              <a:latin typeface="Bodoni MT Black" panose="02070A03080606020203"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anose="02070A03080606020203" pitchFamily="18" charset="0"/>
              </a:rPr>
              <a:t>1.2 </a:t>
            </a:r>
            <a:r>
              <a:rPr lang="zh-CN" altLang="en-US" b="1" dirty="0" smtClean="0">
                <a:latin typeface="Bodoni MT Black" panose="02070A03080606020203" pitchFamily="18" charset="0"/>
              </a:rPr>
              <a:t>软件工程</a:t>
            </a:r>
            <a:endParaRPr lang="zh-CN" altLang="en-US" b="1" dirty="0" smtClean="0">
              <a:latin typeface="Bodoni MT Black" panose="02070A03080606020203"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1.2.3   </a:t>
            </a:r>
            <a:r>
              <a:rPr lang="zh-CN" altLang="en-US" sz="2400" dirty="0">
                <a:solidFill>
                  <a:srgbClr val="D9D9D9"/>
                </a:solidFill>
                <a:latin typeface="Bodoni MT Black" panose="02070A03080606020203" pitchFamily="18" charset="0"/>
                <a:ea typeface="+mn-ea"/>
              </a:rPr>
              <a:t>软件工程方法学</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1.3 </a:t>
            </a:r>
            <a:r>
              <a:rPr lang="zh-CN" altLang="en-US" sz="2400" dirty="0" smtClean="0">
                <a:solidFill>
                  <a:srgbClr val="D9D9D9"/>
                </a:solidFill>
                <a:latin typeface="Bodoni MT Black" panose="02070A03080606020203" pitchFamily="18" charset="0"/>
                <a:ea typeface="+mn-ea"/>
              </a:rPr>
              <a:t>软件生命周期</a:t>
            </a:r>
            <a:endParaRPr lang="zh-CN" altLang="en-US" sz="2400" dirty="0">
              <a:solidFill>
                <a:srgbClr val="D9D9D9"/>
              </a:solidFill>
              <a:latin typeface="Bodoni MT Black" panose="02070A03080606020203" pitchFamily="18" charset="0"/>
              <a:ea typeface="+mn-ea"/>
            </a:endParaRPr>
          </a:p>
        </p:txBody>
      </p:sp>
      <p:pic>
        <p:nvPicPr>
          <p:cNvPr id="5734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57349"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7350"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anose="02070A03080606020203" pitchFamily="18" charset="0"/>
              </a:rPr>
              <a:t>主要内容</a:t>
            </a:r>
            <a:endParaRPr lang="zh-CN" altLang="en-US" sz="4400" b="1">
              <a:latin typeface="Bodoni MT Black" panose="02070A03080606020203" pitchFamily="18" charset="0"/>
            </a:endParaRP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anose="02070A03080606020203" pitchFamily="18" charset="0"/>
              </a:rPr>
              <a:t>1.1 </a:t>
            </a:r>
            <a:r>
              <a:rPr lang="zh-CN" altLang="en-US" sz="2800" b="1" dirty="0">
                <a:latin typeface="Bodoni MT Black" panose="02070A03080606020203" pitchFamily="18" charset="0"/>
              </a:rPr>
              <a:t>软件危机</a:t>
            </a:r>
            <a:endParaRPr lang="en-US" altLang="zh-CN" sz="2800" b="1" dirty="0">
              <a:latin typeface="Bodoni MT Black" panose="02070A03080606020203" pitchFamily="18" charset="0"/>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1.2 </a:t>
            </a:r>
            <a:r>
              <a:rPr lang="zh-CN" altLang="en-US" sz="2800" b="1" dirty="0">
                <a:latin typeface="Bodoni MT Black" panose="02070A03080606020203" pitchFamily="18" charset="0"/>
                <a:ea typeface="+mn-ea"/>
              </a:rPr>
              <a:t>软件工程</a:t>
            </a:r>
            <a:endParaRPr lang="en-US" altLang="zh-CN" sz="2800" b="1" dirty="0">
              <a:latin typeface="Bodoni MT Black" panose="02070A03080606020203" pitchFamily="18" charset="0"/>
              <a:ea typeface="+mn-ea"/>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1.3 </a:t>
            </a:r>
            <a:r>
              <a:rPr lang="zh-CN" altLang="en-US" sz="2800" b="1" dirty="0">
                <a:latin typeface="Bodoni MT Black" panose="02070A03080606020203" pitchFamily="18" charset="0"/>
                <a:ea typeface="+mn-ea"/>
              </a:rPr>
              <a:t>软件生命周期</a:t>
            </a:r>
            <a:endParaRPr lang="en-US" altLang="zh-CN" sz="2800" b="1" dirty="0">
              <a:latin typeface="Bodoni MT Black" panose="02070A03080606020203" pitchFamily="18" charset="0"/>
              <a:ea typeface="+mn-ea"/>
            </a:endParaRPr>
          </a:p>
          <a:p>
            <a:pPr eaLnBrk="1" hangingPunct="1">
              <a:lnSpc>
                <a:spcPct val="120000"/>
              </a:lnSpc>
              <a:defRPr/>
            </a:pPr>
            <a:endParaRPr kumimoji="1" lang="en-US" altLang="zh-CN" sz="2800" b="1" kern="0" dirty="0">
              <a:latin typeface="Bodoni MT Black" panose="02070A03080606020203" pitchFamily="18" charset="0"/>
              <a:ea typeface="+mn-ea"/>
            </a:endParaRPr>
          </a:p>
          <a:p>
            <a:pPr eaLnBrk="1" hangingPunct="1">
              <a:lnSpc>
                <a:spcPct val="120000"/>
              </a:lnSpc>
              <a:defRPr/>
            </a:pPr>
            <a:r>
              <a:rPr kumimoji="1" lang="en-US" altLang="zh-CN" sz="2800" b="1" kern="0" dirty="0">
                <a:latin typeface="Bodoni MT Black" panose="02070A03080606020203" pitchFamily="18" charset="0"/>
                <a:ea typeface="+mn-ea"/>
              </a:rPr>
              <a:t>1.4 </a:t>
            </a:r>
            <a:r>
              <a:rPr kumimoji="1" lang="zh-CN" altLang="en-US" sz="2800" b="1" kern="0" dirty="0">
                <a:latin typeface="Bodoni MT Black" panose="02070A03080606020203" pitchFamily="18" charset="0"/>
                <a:ea typeface="+mn-ea"/>
              </a:rPr>
              <a:t>软件过程</a:t>
            </a:r>
            <a:endParaRPr kumimoji="1" lang="zh-CN" altLang="en-US" sz="2800" b="1" kern="0" dirty="0">
              <a:latin typeface="Bodoni MT Black" panose="02070A03080606020203" pitchFamily="18" charset="0"/>
              <a:ea typeface="+mn-ea"/>
            </a:endParaRPr>
          </a:p>
        </p:txBody>
      </p:sp>
      <p:sp>
        <p:nvSpPr>
          <p:cNvPr id="9" name="矩形 8"/>
          <p:cNvSpPr/>
          <p:nvPr/>
        </p:nvSpPr>
        <p:spPr>
          <a:xfrm>
            <a:off x="862013"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0" name="等腰三角形 9"/>
          <p:cNvSpPr/>
          <p:nvPr/>
        </p:nvSpPr>
        <p:spPr>
          <a:xfrm rot="5400000">
            <a:off x="269876" y="38798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软件过程</a:t>
            </a:r>
            <a:endParaRPr lang="zh-CN" altLang="en-US"/>
          </a:p>
        </p:txBody>
      </p:sp>
      <p:sp>
        <p:nvSpPr>
          <p:cNvPr id="4" name="内容占位符 3"/>
          <p:cNvSpPr>
            <a:spLocks noGrp="1"/>
          </p:cNvSpPr>
          <p:nvPr>
            <p:ph idx="1"/>
          </p:nvPr>
        </p:nvSpPr>
        <p:spPr/>
        <p:txBody>
          <a:bodyPr/>
          <a:p>
            <a:r>
              <a:rPr lang="zh-CN" altLang="en-US" dirty="0">
                <a:sym typeface="+mn-ea"/>
              </a:rPr>
              <a:t>当建造一个产品或系统时，采用一系列可推断的步骤是非常重要的，这样一个路径表能够帮助你建立一个及时的、高品质的结果。这个所谓的路径表就是我们所说的软件过程。</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软件过程框架</a:t>
            </a:r>
            <a:endParaRPr lang="zh-CN" altLang="en-US"/>
          </a:p>
        </p:txBody>
      </p:sp>
      <p:sp>
        <p:nvSpPr>
          <p:cNvPr id="4" name="内容占位符 3"/>
          <p:cNvSpPr>
            <a:spLocks noGrp="1"/>
          </p:cNvSpPr>
          <p:nvPr>
            <p:ph idx="1"/>
          </p:nvPr>
        </p:nvSpPr>
        <p:spPr/>
        <p:txBody>
          <a:bodyPr/>
          <a:p>
            <a:r>
              <a:rPr lang="zh-CN" altLang="en-US" dirty="0">
                <a:sym typeface="+mn-ea"/>
              </a:rPr>
              <a:t>软件过程框架通过封装一些阶段性行为，并将这些行为普遍应用到各类软件项目中，而不需要考虑该项目的大小和复杂性等。</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软件生命周期</a:t>
            </a:r>
            <a:endParaRPr lang="zh-CN" altLang="en-US"/>
          </a:p>
        </p:txBody>
      </p:sp>
      <p:sp>
        <p:nvSpPr>
          <p:cNvPr id="4" name="内容占位符 3"/>
          <p:cNvSpPr>
            <a:spLocks noGrp="1"/>
          </p:cNvSpPr>
          <p:nvPr>
            <p:ph idx="1"/>
          </p:nvPr>
        </p:nvSpPr>
        <p:spPr/>
        <p:txBody>
          <a:bodyPr/>
          <a:p>
            <a:pPr algn="l"/>
            <a:r>
              <a:rPr lang="zh-CN" altLang="en-US" dirty="0">
                <a:sym typeface="+mn-ea"/>
              </a:rPr>
              <a:t>三个阶段，七个环节</a:t>
            </a:r>
            <a:endParaRPr lang="zh-CN" altLang="en-US" dirty="0">
              <a:sym typeface="+mn-ea"/>
            </a:endParaRPr>
          </a:p>
          <a:p>
            <a:pPr algn="l"/>
            <a:endParaRPr lang="zh-CN" altLang="en-US" dirty="0">
              <a:sym typeface="+mn-ea"/>
            </a:endParaRPr>
          </a:p>
          <a:p>
            <a:pPr algn="l"/>
            <a:r>
              <a:rPr lang="zh-CN" altLang="en-US" dirty="0">
                <a:sym typeface="+mn-ea"/>
              </a:rPr>
              <a:t>软件定义阶段：可行性研究和需求分析</a:t>
            </a:r>
            <a:endParaRPr lang="zh-CN" altLang="en-US" dirty="0"/>
          </a:p>
          <a:p>
            <a:pPr algn="l"/>
            <a:r>
              <a:rPr lang="zh-CN" altLang="en-US" dirty="0">
                <a:sym typeface="+mn-ea"/>
              </a:rPr>
              <a:t>软件开发阶段：概要设计、详细设计、编码和测试和综合测试</a:t>
            </a:r>
            <a:endParaRPr lang="zh-CN" altLang="en-US" dirty="0"/>
          </a:p>
          <a:p>
            <a:pPr algn="l"/>
            <a:r>
              <a:rPr lang="zh-CN" altLang="en-US" dirty="0">
                <a:sym typeface="+mn-ea"/>
              </a:rPr>
              <a:t>软件维护：</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一般性框架</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通讯（问题定义、可行性研究、需求分析）</a:t>
            </a:r>
            <a:endParaRPr lang="zh-CN" altLang="en-US" dirty="0"/>
          </a:p>
          <a:p>
            <a:pPr algn="l"/>
            <a:r>
              <a:rPr lang="en-US" altLang="zh-CN" dirty="0">
                <a:sym typeface="+mn-ea"/>
              </a:rPr>
              <a:t>2.</a:t>
            </a:r>
            <a:r>
              <a:rPr lang="zh-CN" altLang="en-US" dirty="0">
                <a:sym typeface="+mn-ea"/>
              </a:rPr>
              <a:t>计划（总体设计）</a:t>
            </a:r>
            <a:endParaRPr lang="zh-CN" altLang="en-US" dirty="0"/>
          </a:p>
          <a:p>
            <a:pPr algn="l"/>
            <a:r>
              <a:rPr lang="en-US" altLang="zh-CN" dirty="0">
                <a:sym typeface="+mn-ea"/>
              </a:rPr>
              <a:t>3.</a:t>
            </a:r>
            <a:r>
              <a:rPr lang="zh-CN" altLang="en-US" dirty="0">
                <a:sym typeface="+mn-ea"/>
              </a:rPr>
              <a:t>建模（详细设计）</a:t>
            </a:r>
            <a:endParaRPr lang="zh-CN" altLang="en-US" dirty="0"/>
          </a:p>
          <a:p>
            <a:pPr algn="l"/>
            <a:r>
              <a:rPr lang="en-US" altLang="zh-CN" dirty="0">
                <a:sym typeface="+mn-ea"/>
              </a:rPr>
              <a:t>4.</a:t>
            </a:r>
            <a:r>
              <a:rPr lang="zh-CN" altLang="en-US" dirty="0">
                <a:sym typeface="+mn-ea"/>
              </a:rPr>
              <a:t>构造（编码和测试、综合测试）</a:t>
            </a:r>
            <a:endParaRPr lang="zh-CN" altLang="en-US" dirty="0"/>
          </a:p>
          <a:p>
            <a:pPr algn="l"/>
            <a:r>
              <a:rPr lang="en-US" altLang="zh-CN" dirty="0">
                <a:sym typeface="+mn-ea"/>
              </a:rPr>
              <a:t>5.</a:t>
            </a:r>
            <a:r>
              <a:rPr lang="zh-CN" altLang="en-US" dirty="0">
                <a:sym typeface="+mn-ea"/>
              </a:rPr>
              <a:t>部署（综合测试和软件维护）</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
        <p:nvSpPr>
          <p:cNvPr id="742404" name="文本框 742403"/>
          <p:cNvSpPr txBox="1"/>
          <p:nvPr/>
        </p:nvSpPr>
        <p:spPr>
          <a:xfrm>
            <a:off x="170180" y="5033645"/>
            <a:ext cx="8915400" cy="1069975"/>
          </a:xfrm>
          <a:prstGeom prst="rect">
            <a:avLst/>
          </a:prstGeom>
          <a:noFill/>
          <a:ln w="9525">
            <a:noFill/>
          </a:ln>
        </p:spPr>
        <p:txBody>
          <a:bodyPr lIns="96450" tIns="48225" rIns="96450" bIns="48225">
            <a:spAutoFit/>
          </a:bodyPr>
          <a:p>
            <a:pPr algn="l"/>
            <a:r>
              <a:rPr lang="zh-CN" altLang="en-US" sz="3200" dirty="0">
                <a:solidFill>
                  <a:srgbClr val="FF0066"/>
                </a:solidFill>
              </a:rPr>
              <a:t>注：这些过程在具体实施时可能会有些不同，但过程的框架行为始终不变。</a:t>
            </a:r>
            <a:endParaRPr lang="zh-CN" altLang="en-US" sz="3200">
              <a:solidFill>
                <a:srgbClr val="FF00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软件过程中的雨伞行为</a:t>
            </a:r>
            <a:endParaRPr lang="zh-CN" altLang="en-US"/>
          </a:p>
        </p:txBody>
      </p:sp>
      <p:sp>
        <p:nvSpPr>
          <p:cNvPr id="4" name="内容占位符 3"/>
          <p:cNvSpPr>
            <a:spLocks noGrp="1"/>
          </p:cNvSpPr>
          <p:nvPr>
            <p:ph idx="1"/>
          </p:nvPr>
        </p:nvSpPr>
        <p:spPr/>
        <p:txBody>
          <a:bodyPr/>
          <a:p>
            <a:pPr algn="l"/>
            <a:r>
              <a:rPr lang="en-US" altLang="zh-CN" dirty="0">
                <a:solidFill>
                  <a:srgbClr val="0000FF"/>
                </a:solidFill>
                <a:sym typeface="+mn-ea"/>
              </a:rPr>
              <a:t>1.</a:t>
            </a:r>
            <a:r>
              <a:rPr lang="zh-CN" altLang="en-US" dirty="0">
                <a:solidFill>
                  <a:srgbClr val="0000FF"/>
                </a:solidFill>
                <a:sym typeface="+mn-ea"/>
              </a:rPr>
              <a:t>软件项目的跟踪和控制；</a:t>
            </a:r>
            <a:endParaRPr lang="zh-CN" altLang="en-US" dirty="0">
              <a:solidFill>
                <a:srgbClr val="0000FF"/>
              </a:solidFill>
            </a:endParaRPr>
          </a:p>
          <a:p>
            <a:pPr algn="l"/>
            <a:r>
              <a:rPr lang="en-US" altLang="zh-CN" dirty="0">
                <a:solidFill>
                  <a:srgbClr val="0000FF"/>
                </a:solidFill>
                <a:sym typeface="+mn-ea"/>
              </a:rPr>
              <a:t>2.</a:t>
            </a:r>
            <a:r>
              <a:rPr lang="zh-CN" altLang="en-US" dirty="0">
                <a:solidFill>
                  <a:srgbClr val="0000FF"/>
                </a:solidFill>
                <a:sym typeface="+mn-ea"/>
              </a:rPr>
              <a:t>风险管理；</a:t>
            </a:r>
            <a:endParaRPr lang="zh-CN" altLang="en-US" dirty="0">
              <a:solidFill>
                <a:srgbClr val="0000FF"/>
              </a:solidFill>
            </a:endParaRPr>
          </a:p>
          <a:p>
            <a:pPr algn="l"/>
            <a:r>
              <a:rPr lang="en-US" altLang="zh-CN" dirty="0">
                <a:solidFill>
                  <a:srgbClr val="0000FF"/>
                </a:solidFill>
                <a:sym typeface="+mn-ea"/>
              </a:rPr>
              <a:t>3.</a:t>
            </a:r>
            <a:r>
              <a:rPr lang="zh-CN" altLang="en-US" dirty="0">
                <a:solidFill>
                  <a:srgbClr val="0000FF"/>
                </a:solidFill>
                <a:sym typeface="+mn-ea"/>
              </a:rPr>
              <a:t>软件品质保障；</a:t>
            </a:r>
            <a:endParaRPr lang="zh-CN" altLang="en-US" dirty="0">
              <a:solidFill>
                <a:srgbClr val="0000FF"/>
              </a:solidFill>
            </a:endParaRPr>
          </a:p>
          <a:p>
            <a:pPr algn="l"/>
            <a:r>
              <a:rPr lang="en-US" altLang="zh-CN" dirty="0">
                <a:solidFill>
                  <a:srgbClr val="0000FF"/>
                </a:solidFill>
                <a:sym typeface="+mn-ea"/>
              </a:rPr>
              <a:t>4.</a:t>
            </a:r>
            <a:r>
              <a:rPr lang="zh-CN" altLang="en-US" dirty="0">
                <a:solidFill>
                  <a:srgbClr val="0000FF"/>
                </a:solidFill>
                <a:sym typeface="+mn-ea"/>
              </a:rPr>
              <a:t>形式化技术分析；</a:t>
            </a:r>
            <a:endParaRPr lang="zh-CN" altLang="en-US" dirty="0">
              <a:solidFill>
                <a:srgbClr val="0000FF"/>
              </a:solidFill>
            </a:endParaRPr>
          </a:p>
          <a:p>
            <a:pPr algn="l"/>
            <a:r>
              <a:rPr lang="en-US" altLang="zh-CN" dirty="0">
                <a:solidFill>
                  <a:srgbClr val="0000FF"/>
                </a:solidFill>
                <a:sym typeface="+mn-ea"/>
              </a:rPr>
              <a:t>5.</a:t>
            </a:r>
            <a:r>
              <a:rPr lang="zh-CN" altLang="en-US" dirty="0">
                <a:solidFill>
                  <a:srgbClr val="0000FF"/>
                </a:solidFill>
                <a:sym typeface="+mn-ea"/>
              </a:rPr>
              <a:t>软件度量；</a:t>
            </a:r>
            <a:endParaRPr lang="zh-CN" altLang="en-US" dirty="0">
              <a:solidFill>
                <a:srgbClr val="0000FF"/>
              </a:solidFill>
            </a:endParaRPr>
          </a:p>
          <a:p>
            <a:pPr algn="l"/>
            <a:r>
              <a:rPr lang="en-US" altLang="zh-CN" dirty="0">
                <a:solidFill>
                  <a:srgbClr val="0000FF"/>
                </a:solidFill>
                <a:sym typeface="+mn-ea"/>
              </a:rPr>
              <a:t>6.</a:t>
            </a:r>
            <a:r>
              <a:rPr lang="zh-CN" altLang="en-US" dirty="0">
                <a:solidFill>
                  <a:srgbClr val="0000FF"/>
                </a:solidFill>
                <a:sym typeface="+mn-ea"/>
              </a:rPr>
              <a:t>软件配置管理；</a:t>
            </a:r>
            <a:endParaRPr lang="zh-CN" altLang="en-US" dirty="0">
              <a:solidFill>
                <a:srgbClr val="0000FF"/>
              </a:solidFill>
            </a:endParaRPr>
          </a:p>
          <a:p>
            <a:pPr algn="l"/>
            <a:r>
              <a:rPr lang="en-US" altLang="zh-CN" dirty="0">
                <a:solidFill>
                  <a:srgbClr val="0000FF"/>
                </a:solidFill>
                <a:sym typeface="+mn-ea"/>
              </a:rPr>
              <a:t>7.</a:t>
            </a:r>
            <a:r>
              <a:rPr lang="zh-CN" altLang="en-US" dirty="0">
                <a:solidFill>
                  <a:srgbClr val="0000FF"/>
                </a:solidFill>
                <a:sym typeface="+mn-ea"/>
              </a:rPr>
              <a:t>重用管理；</a:t>
            </a:r>
            <a:endParaRPr lang="zh-CN" altLang="en-US">
              <a:solidFill>
                <a:srgbClr val="0000FF"/>
              </a:solidFill>
            </a:endParaRPr>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1.3 </a:t>
            </a:r>
            <a:r>
              <a:rPr lang="zh-CN" altLang="en-US" sz="2400" dirty="0" smtClean="0">
                <a:solidFill>
                  <a:srgbClr val="D9D9D9"/>
                </a:solidFill>
                <a:latin typeface="Bodoni MT Black" panose="02070A03080606020203" pitchFamily="18" charset="0"/>
                <a:ea typeface="+mn-ea"/>
              </a:rPr>
              <a:t>软件生命周期</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anose="02070A03080606020203" pitchFamily="18" charset="0"/>
                <a:ea typeface="+mn-ea"/>
              </a:rPr>
              <a:t>1.3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软件生命周期</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323850" y="1573213"/>
            <a:ext cx="8496300" cy="132802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a:latin typeface="Bodoni MT Black" panose="02070A03080606020203" pitchFamily="18" charset="0"/>
                <a:ea typeface="+mn-ea"/>
              </a:rPr>
              <a:t>软件生命周期由</a:t>
            </a:r>
            <a:r>
              <a:rPr lang="zh-CN" altLang="zh-CN" sz="2400" dirty="0">
                <a:solidFill>
                  <a:srgbClr val="FF0000"/>
                </a:solidFill>
                <a:latin typeface="Bodoni MT Black" panose="02070A03080606020203" pitchFamily="18" charset="0"/>
                <a:ea typeface="+mn-ea"/>
              </a:rPr>
              <a:t>软件定义</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软件开发</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运行维</a:t>
            </a:r>
            <a:r>
              <a:rPr lang="zh-CN" altLang="zh-CN" sz="2400" dirty="0" smtClean="0">
                <a:solidFill>
                  <a:srgbClr val="FF0000"/>
                </a:solidFill>
                <a:latin typeface="Bodoni MT Black" panose="02070A03080606020203" pitchFamily="18" charset="0"/>
                <a:ea typeface="+mn-ea"/>
              </a:rPr>
              <a:t>护</a:t>
            </a:r>
            <a:r>
              <a:rPr lang="zh-CN" altLang="en-US" sz="2400" dirty="0" smtClean="0">
                <a:latin typeface="Bodoni MT Black" panose="02070A03080606020203" pitchFamily="18" charset="0"/>
                <a:ea typeface="+mn-ea"/>
              </a:rPr>
              <a:t>（</a:t>
            </a:r>
            <a:r>
              <a:rPr lang="zh-CN" altLang="zh-CN" sz="2400" dirty="0" smtClean="0">
                <a:latin typeface="Bodoni MT Black" panose="02070A03080606020203" pitchFamily="18" charset="0"/>
              </a:rPr>
              <a:t>也称为软件维护</a:t>
            </a:r>
            <a:r>
              <a:rPr lang="zh-CN" altLang="en-US" sz="2400" dirty="0" smtClean="0">
                <a:latin typeface="Bodoni MT Black" panose="02070A03080606020203" pitchFamily="18" charset="0"/>
                <a:ea typeface="+mn-ea"/>
              </a:rPr>
              <a:t>）</a:t>
            </a:r>
            <a:r>
              <a:rPr lang="en-US" altLang="zh-CN" sz="2400" dirty="0" smtClean="0">
                <a:latin typeface="Bodoni MT Black" panose="02070A03080606020203" pitchFamily="18" charset="0"/>
                <a:ea typeface="+mn-ea"/>
              </a:rPr>
              <a:t>3</a:t>
            </a:r>
            <a:r>
              <a:rPr lang="zh-CN" altLang="zh-CN" sz="2400" dirty="0">
                <a:latin typeface="Bodoni MT Black" panose="02070A03080606020203" pitchFamily="18" charset="0"/>
                <a:ea typeface="+mn-ea"/>
              </a:rPr>
              <a:t>个时期组成，每个时期又进一步划分成若干个</a:t>
            </a:r>
            <a:r>
              <a:rPr lang="zh-CN" altLang="zh-CN" sz="2400" dirty="0" smtClean="0">
                <a:latin typeface="Bodoni MT Black" panose="02070A03080606020203" pitchFamily="18" charset="0"/>
                <a:ea typeface="+mn-ea"/>
              </a:rPr>
              <a:t>阶段</a:t>
            </a:r>
            <a:r>
              <a:rPr lang="zh-CN" altLang="en-US"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p:txBody>
      </p:sp>
      <p:sp>
        <p:nvSpPr>
          <p:cNvPr id="6" name="TextBox 7"/>
          <p:cNvSpPr txBox="1">
            <a:spLocks noChangeArrowheads="1"/>
          </p:cNvSpPr>
          <p:nvPr/>
        </p:nvSpPr>
        <p:spPr bwMode="auto">
          <a:xfrm>
            <a:off x="293688" y="3141663"/>
            <a:ext cx="8496300" cy="2144712"/>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dirty="0">
                <a:solidFill>
                  <a:srgbClr val="FF0000"/>
                </a:solidFill>
                <a:latin typeface="Bodoni MT Black" panose="02070A03080606020203" pitchFamily="18" charset="0"/>
                <a:ea typeface="+mn-ea"/>
              </a:rPr>
              <a:t>软件定义</a:t>
            </a:r>
            <a:r>
              <a:rPr lang="zh-CN" altLang="en-US" sz="2400" dirty="0">
                <a:latin typeface="Bodoni MT Black" panose="02070A03080606020203" pitchFamily="18" charset="0"/>
                <a:ea typeface="+mn-ea"/>
              </a:rPr>
              <a:t>时期的任务是</a:t>
            </a:r>
            <a:r>
              <a:rPr lang="zh-CN" altLang="en-US" sz="2400" dirty="0" smtClean="0">
                <a:latin typeface="Bodoni MT Black" panose="02070A03080606020203" pitchFamily="18" charset="0"/>
                <a:ea typeface="+mn-ea"/>
              </a:rPr>
              <a:t>：确</a:t>
            </a:r>
            <a:r>
              <a:rPr lang="zh-CN" altLang="en-US" sz="2400" dirty="0">
                <a:latin typeface="Bodoni MT Black" panose="02070A03080606020203" pitchFamily="18" charset="0"/>
                <a:ea typeface="+mn-ea"/>
              </a:rPr>
              <a:t>定软件开发工程必须完成的</a:t>
            </a:r>
            <a:r>
              <a:rPr lang="zh-CN" altLang="en-US" sz="2400" dirty="0">
                <a:solidFill>
                  <a:srgbClr val="FF0000"/>
                </a:solidFill>
                <a:latin typeface="Bodoni MT Black" panose="02070A03080606020203" pitchFamily="18" charset="0"/>
                <a:ea typeface="+mn-ea"/>
              </a:rPr>
              <a:t>总目标</a:t>
            </a:r>
            <a:r>
              <a:rPr lang="zh-CN" altLang="en-US" sz="2400" dirty="0">
                <a:latin typeface="Bodoni MT Black" panose="02070A03080606020203" pitchFamily="18" charset="0"/>
                <a:ea typeface="+mn-ea"/>
              </a:rPr>
              <a:t>；确定工程的</a:t>
            </a:r>
            <a:r>
              <a:rPr lang="zh-CN" altLang="en-US" sz="2400" dirty="0">
                <a:solidFill>
                  <a:srgbClr val="FF0000"/>
                </a:solidFill>
                <a:latin typeface="Bodoni MT Black" panose="02070A03080606020203" pitchFamily="18" charset="0"/>
                <a:ea typeface="+mn-ea"/>
              </a:rPr>
              <a:t>可行性</a:t>
            </a:r>
            <a:r>
              <a:rPr lang="zh-CN" altLang="en-US" sz="2400" dirty="0">
                <a:latin typeface="Bodoni MT Black" panose="02070A03080606020203" pitchFamily="18" charset="0"/>
                <a:ea typeface="+mn-ea"/>
              </a:rPr>
              <a:t>；导出实现工程目标应该采用的</a:t>
            </a:r>
            <a:r>
              <a:rPr lang="zh-CN" altLang="en-US" sz="2400" dirty="0">
                <a:solidFill>
                  <a:srgbClr val="FF0000"/>
                </a:solidFill>
                <a:latin typeface="Bodoni MT Black" panose="02070A03080606020203" pitchFamily="18" charset="0"/>
                <a:ea typeface="+mn-ea"/>
              </a:rPr>
              <a:t>策略</a:t>
            </a:r>
            <a:r>
              <a:rPr lang="zh-CN" altLang="en-US" sz="2400" dirty="0">
                <a:latin typeface="Bodoni MT Black" panose="02070A03080606020203" pitchFamily="18" charset="0"/>
                <a:ea typeface="+mn-ea"/>
              </a:rPr>
              <a:t>及系统必须完成的</a:t>
            </a:r>
            <a:r>
              <a:rPr lang="zh-CN" altLang="en-US" sz="2400" dirty="0">
                <a:solidFill>
                  <a:srgbClr val="FF0000"/>
                </a:solidFill>
                <a:latin typeface="Bodoni MT Black" panose="02070A03080606020203" pitchFamily="18" charset="0"/>
                <a:ea typeface="+mn-ea"/>
              </a:rPr>
              <a:t>功能</a:t>
            </a:r>
            <a:r>
              <a:rPr lang="zh-CN" altLang="en-US" sz="2400" dirty="0">
                <a:latin typeface="Bodoni MT Black" panose="02070A03080606020203" pitchFamily="18" charset="0"/>
                <a:ea typeface="+mn-ea"/>
              </a:rPr>
              <a:t>；估计完成该项工程需要的</a:t>
            </a:r>
            <a:r>
              <a:rPr lang="zh-CN" altLang="en-US" sz="2400" dirty="0">
                <a:solidFill>
                  <a:srgbClr val="FF0000"/>
                </a:solidFill>
                <a:latin typeface="Bodoni MT Black" panose="02070A03080606020203" pitchFamily="18" charset="0"/>
                <a:ea typeface="+mn-ea"/>
              </a:rPr>
              <a:t>资源和成本</a:t>
            </a:r>
            <a:r>
              <a:rPr lang="zh-CN" altLang="en-US" sz="2400" dirty="0">
                <a:latin typeface="Bodoni MT Black" panose="02070A03080606020203" pitchFamily="18" charset="0"/>
                <a:ea typeface="+mn-ea"/>
              </a:rPr>
              <a:t>，并且制定</a:t>
            </a:r>
            <a:r>
              <a:rPr lang="zh-CN" altLang="en-US" sz="2400" dirty="0">
                <a:solidFill>
                  <a:srgbClr val="FF0000"/>
                </a:solidFill>
                <a:latin typeface="Bodoni MT Black" panose="02070A03080606020203" pitchFamily="18" charset="0"/>
                <a:ea typeface="+mn-ea"/>
              </a:rPr>
              <a:t>工程进度表</a:t>
            </a:r>
            <a:r>
              <a:rPr lang="zh-CN" altLang="en-US" sz="2400" dirty="0">
                <a:latin typeface="Bodoni MT Black" panose="02070A03080606020203" pitchFamily="18" charset="0"/>
                <a:ea typeface="+mn-ea"/>
              </a:rPr>
              <a:t>。这个时期的工作通常又称为</a:t>
            </a:r>
            <a:r>
              <a:rPr lang="zh-CN" altLang="en-US" sz="2400" dirty="0">
                <a:solidFill>
                  <a:srgbClr val="FF0000"/>
                </a:solidFill>
                <a:latin typeface="Bodoni MT Black" panose="02070A03080606020203" pitchFamily="18" charset="0"/>
                <a:ea typeface="+mn-ea"/>
              </a:rPr>
              <a:t>系统分析</a:t>
            </a:r>
            <a:r>
              <a:rPr lang="zh-CN" altLang="en-US" sz="2400" dirty="0">
                <a:latin typeface="Bodoni MT Black" panose="02070A03080606020203" pitchFamily="18" charset="0"/>
                <a:ea typeface="+mn-ea"/>
              </a:rPr>
              <a:t>，由系统分析员负责完成。</a:t>
            </a:r>
            <a:endParaRPr lang="zh-CN" altLang="en-US" sz="2400" dirty="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1.3 </a:t>
            </a:r>
            <a:r>
              <a:rPr lang="zh-CN" altLang="en-US" sz="2400" dirty="0" smtClean="0">
                <a:solidFill>
                  <a:srgbClr val="D9D9D9"/>
                </a:solidFill>
                <a:latin typeface="Bodoni MT Black" panose="02070A03080606020203" pitchFamily="18" charset="0"/>
                <a:ea typeface="+mn-ea"/>
              </a:rPr>
              <a:t>软件生命周期</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anose="02070A03080606020203" pitchFamily="18" charset="0"/>
                <a:ea typeface="+mn-ea"/>
              </a:rPr>
              <a:t>1.3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软件生命周期</a:t>
            </a:r>
            <a:endParaRPr lang="zh-CN" altLang="en-US" b="1" dirty="0" smtClean="0">
              <a:latin typeface="Bodoni MT Black" panose="02070A03080606020203" pitchFamily="18" charset="0"/>
            </a:endParaRPr>
          </a:p>
        </p:txBody>
      </p:sp>
      <p:sp>
        <p:nvSpPr>
          <p:cNvPr id="6" name="TextBox 7"/>
          <p:cNvSpPr txBox="1">
            <a:spLocks noChangeArrowheads="1"/>
          </p:cNvSpPr>
          <p:nvPr/>
        </p:nvSpPr>
        <p:spPr bwMode="auto">
          <a:xfrm>
            <a:off x="288925" y="2276475"/>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dirty="0">
                <a:latin typeface="Bodoni MT Black" panose="02070A03080606020203" pitchFamily="18" charset="0"/>
                <a:ea typeface="+mn-ea"/>
              </a:rPr>
              <a:t>软件定义时期通常进一步划分成</a:t>
            </a:r>
            <a:r>
              <a:rPr lang="en-US" altLang="zh-CN" sz="2400" dirty="0">
                <a:latin typeface="Bodoni MT Black" panose="02070A03080606020203" pitchFamily="18" charset="0"/>
                <a:ea typeface="+mn-ea"/>
              </a:rPr>
              <a:t>3</a:t>
            </a:r>
            <a:r>
              <a:rPr lang="zh-CN" altLang="en-US" sz="2400" dirty="0">
                <a:latin typeface="Bodoni MT Black" panose="02070A03080606020203" pitchFamily="18" charset="0"/>
                <a:ea typeface="+mn-ea"/>
              </a:rPr>
              <a:t>个阶段，即</a:t>
            </a:r>
            <a:r>
              <a:rPr lang="zh-CN" altLang="en-US" sz="2400" dirty="0">
                <a:solidFill>
                  <a:srgbClr val="FF0000"/>
                </a:solidFill>
                <a:latin typeface="Bodoni MT Black" panose="02070A03080606020203" pitchFamily="18" charset="0"/>
                <a:ea typeface="+mn-ea"/>
              </a:rPr>
              <a:t>问题定义</a:t>
            </a:r>
            <a:r>
              <a:rPr lang="zh-CN" altLang="en-US" sz="2400" dirty="0">
                <a:latin typeface="Bodoni MT Black" panose="02070A03080606020203" pitchFamily="18" charset="0"/>
                <a:ea typeface="+mn-ea"/>
              </a:rPr>
              <a:t>、</a:t>
            </a:r>
            <a:r>
              <a:rPr lang="zh-CN" altLang="en-US" sz="2400" dirty="0">
                <a:solidFill>
                  <a:srgbClr val="FF0000"/>
                </a:solidFill>
                <a:latin typeface="Bodoni MT Black" panose="02070A03080606020203" pitchFamily="18" charset="0"/>
                <a:ea typeface="+mn-ea"/>
              </a:rPr>
              <a:t>可行性研究</a:t>
            </a:r>
            <a:r>
              <a:rPr lang="zh-CN" altLang="en-US" sz="2400" dirty="0">
                <a:latin typeface="Bodoni MT Black" panose="02070A03080606020203" pitchFamily="18" charset="0"/>
                <a:ea typeface="+mn-ea"/>
              </a:rPr>
              <a:t>和</a:t>
            </a:r>
            <a:r>
              <a:rPr lang="zh-CN" altLang="en-US" sz="2400" dirty="0">
                <a:solidFill>
                  <a:srgbClr val="FF0000"/>
                </a:solidFill>
                <a:latin typeface="Bodoni MT Black" panose="02070A03080606020203" pitchFamily="18" charset="0"/>
                <a:ea typeface="+mn-ea"/>
              </a:rPr>
              <a:t>需求分析</a:t>
            </a:r>
            <a:r>
              <a:rPr lang="zh-CN" altLang="en-US" sz="2400" dirty="0">
                <a:latin typeface="Bodoni MT Black" panose="02070A03080606020203" pitchFamily="18" charset="0"/>
                <a:ea typeface="+mn-ea"/>
              </a:rPr>
              <a:t>。开发时期具体设计和实现在前一个时期定义的软件，它通常由下述</a:t>
            </a:r>
            <a:r>
              <a:rPr lang="en-US" altLang="zh-CN" sz="2400" dirty="0">
                <a:latin typeface="Bodoni MT Black" panose="02070A03080606020203" pitchFamily="18" charset="0"/>
                <a:ea typeface="+mn-ea"/>
              </a:rPr>
              <a:t>4</a:t>
            </a:r>
            <a:r>
              <a:rPr lang="zh-CN" altLang="en-US" sz="2400" dirty="0">
                <a:latin typeface="Bodoni MT Black" panose="02070A03080606020203" pitchFamily="18" charset="0"/>
                <a:ea typeface="+mn-ea"/>
              </a:rPr>
              <a:t>个阶段组成：</a:t>
            </a:r>
            <a:r>
              <a:rPr lang="zh-CN" altLang="en-US" sz="2400" dirty="0">
                <a:solidFill>
                  <a:srgbClr val="FF0000"/>
                </a:solidFill>
                <a:latin typeface="Bodoni MT Black" panose="02070A03080606020203" pitchFamily="18" charset="0"/>
                <a:ea typeface="+mn-ea"/>
              </a:rPr>
              <a:t>总体设计</a:t>
            </a:r>
            <a:r>
              <a:rPr lang="zh-CN" altLang="en-US" sz="2400" dirty="0">
                <a:latin typeface="Bodoni MT Black" panose="02070A03080606020203" pitchFamily="18" charset="0"/>
                <a:ea typeface="+mn-ea"/>
              </a:rPr>
              <a:t>，</a:t>
            </a:r>
            <a:r>
              <a:rPr lang="zh-CN" altLang="en-US" sz="2400" dirty="0">
                <a:solidFill>
                  <a:srgbClr val="FF0000"/>
                </a:solidFill>
                <a:latin typeface="Bodoni MT Black" panose="02070A03080606020203" pitchFamily="18" charset="0"/>
                <a:ea typeface="+mn-ea"/>
              </a:rPr>
              <a:t>详细设计</a:t>
            </a:r>
            <a:r>
              <a:rPr lang="zh-CN" altLang="en-US" sz="2400" dirty="0">
                <a:latin typeface="Bodoni MT Black" panose="02070A03080606020203" pitchFamily="18" charset="0"/>
                <a:ea typeface="+mn-ea"/>
              </a:rPr>
              <a:t>，</a:t>
            </a:r>
            <a:r>
              <a:rPr lang="zh-CN" altLang="en-US" sz="2400" dirty="0">
                <a:solidFill>
                  <a:srgbClr val="FF0000"/>
                </a:solidFill>
                <a:latin typeface="Bodoni MT Black" panose="02070A03080606020203" pitchFamily="18" charset="0"/>
                <a:ea typeface="+mn-ea"/>
              </a:rPr>
              <a:t>编码和单元测试</a:t>
            </a:r>
            <a:r>
              <a:rPr lang="zh-CN" altLang="en-US" sz="2400" dirty="0">
                <a:latin typeface="Bodoni MT Black" panose="02070A03080606020203" pitchFamily="18" charset="0"/>
                <a:ea typeface="+mn-ea"/>
              </a:rPr>
              <a:t>，</a:t>
            </a:r>
            <a:r>
              <a:rPr lang="zh-CN" altLang="en-US" sz="2400" dirty="0">
                <a:solidFill>
                  <a:srgbClr val="FF0000"/>
                </a:solidFill>
                <a:latin typeface="Bodoni MT Black" panose="02070A03080606020203" pitchFamily="18" charset="0"/>
                <a:ea typeface="+mn-ea"/>
              </a:rPr>
              <a:t>综合测试</a:t>
            </a:r>
            <a:r>
              <a:rPr lang="zh-CN" altLang="en-US" sz="2400" dirty="0">
                <a:latin typeface="Bodoni MT Black" panose="02070A03080606020203" pitchFamily="18" charset="0"/>
                <a:ea typeface="+mn-ea"/>
              </a:rPr>
              <a:t>。其中前两个阶段又称为系统设计，后两个阶段又称为系统实现。维护时期的主要任务是使软件持久地满足用户的需要。</a:t>
            </a:r>
            <a:endParaRPr lang="zh-CN" altLang="en-US" sz="2400" dirty="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 </a:t>
            </a:r>
            <a:r>
              <a:rPr lang="zh-CN" altLang="en-US" sz="2400" dirty="0" smtClean="0">
                <a:solidFill>
                  <a:srgbClr val="D9D9D9"/>
                </a:solidFill>
                <a:latin typeface="Bodoni MT Black" panose="02070A03080606020203" pitchFamily="18" charset="0"/>
                <a:ea typeface="+mn-ea"/>
              </a:rPr>
              <a:t>软件过程</a:t>
            </a:r>
            <a:endParaRPr lang="zh-CN" altLang="en-US" sz="2400" dirty="0">
              <a:solidFill>
                <a:srgbClr val="D9D9D9"/>
              </a:solidFill>
              <a:latin typeface="Bodoni MT Black" panose="02070A03080606020203" pitchFamily="18" charset="0"/>
              <a:ea typeface="+mn-ea"/>
            </a:endParaRPr>
          </a:p>
        </p:txBody>
      </p:sp>
      <p:pic>
        <p:nvPicPr>
          <p:cNvPr id="6758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67589"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67590"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anose="02070A03080606020203" pitchFamily="18" charset="0"/>
              </a:rPr>
              <a:t>主要内容</a:t>
            </a:r>
            <a:endParaRPr lang="zh-CN" altLang="en-US" sz="4400" b="1">
              <a:latin typeface="Bodoni MT Black" panose="02070A03080606020203" pitchFamily="18" charset="0"/>
            </a:endParaRP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anose="02070A03080606020203" pitchFamily="18" charset="0"/>
              </a:rPr>
              <a:t>1.1 </a:t>
            </a:r>
            <a:r>
              <a:rPr lang="zh-CN" altLang="en-US" sz="2800" b="1" dirty="0">
                <a:latin typeface="Bodoni MT Black" panose="02070A03080606020203" pitchFamily="18" charset="0"/>
              </a:rPr>
              <a:t>软件危机</a:t>
            </a:r>
            <a:endParaRPr lang="en-US" altLang="zh-CN" sz="2800" b="1" dirty="0">
              <a:latin typeface="Bodoni MT Black" panose="02070A03080606020203" pitchFamily="18" charset="0"/>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1.2 </a:t>
            </a:r>
            <a:r>
              <a:rPr lang="zh-CN" altLang="en-US" sz="2800" b="1" dirty="0">
                <a:latin typeface="Bodoni MT Black" panose="02070A03080606020203" pitchFamily="18" charset="0"/>
                <a:ea typeface="+mn-ea"/>
              </a:rPr>
              <a:t>软件工程</a:t>
            </a:r>
            <a:endParaRPr lang="en-US" altLang="zh-CN" sz="2800" b="1" dirty="0">
              <a:latin typeface="Bodoni MT Black" panose="02070A03080606020203" pitchFamily="18" charset="0"/>
              <a:ea typeface="+mn-ea"/>
            </a:endParaRPr>
          </a:p>
          <a:p>
            <a:pPr eaLnBrk="1" hangingPunct="1">
              <a:lnSpc>
                <a:spcPct val="120000"/>
              </a:lnSpc>
              <a:defRPr/>
            </a:pPr>
            <a:endParaRPr lang="en-US" altLang="zh-CN" sz="2800" b="1" dirty="0">
              <a:latin typeface="Bodoni MT Black" panose="02070A03080606020203" pitchFamily="18" charset="0"/>
              <a:ea typeface="+mn-ea"/>
            </a:endParaRPr>
          </a:p>
          <a:p>
            <a:pPr eaLnBrk="1" hangingPunct="1">
              <a:lnSpc>
                <a:spcPct val="120000"/>
              </a:lnSpc>
              <a:defRPr/>
            </a:pPr>
            <a:r>
              <a:rPr lang="en-US" altLang="zh-CN" sz="2800" b="1" dirty="0">
                <a:latin typeface="Bodoni MT Black" panose="02070A03080606020203" pitchFamily="18" charset="0"/>
                <a:ea typeface="+mn-ea"/>
              </a:rPr>
              <a:t>1.3 </a:t>
            </a:r>
            <a:r>
              <a:rPr lang="zh-CN" altLang="en-US" sz="2800" b="1" dirty="0">
                <a:latin typeface="Bodoni MT Black" panose="02070A03080606020203" pitchFamily="18" charset="0"/>
                <a:ea typeface="+mn-ea"/>
              </a:rPr>
              <a:t>软件生命周期</a:t>
            </a:r>
            <a:endParaRPr lang="en-US" altLang="zh-CN" sz="2800" b="1" dirty="0">
              <a:latin typeface="Bodoni MT Black" panose="02070A03080606020203" pitchFamily="18" charset="0"/>
              <a:ea typeface="+mn-ea"/>
            </a:endParaRPr>
          </a:p>
          <a:p>
            <a:pPr eaLnBrk="1" hangingPunct="1">
              <a:lnSpc>
                <a:spcPct val="120000"/>
              </a:lnSpc>
              <a:defRPr/>
            </a:pPr>
            <a:endParaRPr kumimoji="1" lang="en-US" altLang="zh-CN" sz="2800" b="1" kern="0" dirty="0">
              <a:latin typeface="Bodoni MT Black" panose="02070A03080606020203" pitchFamily="18" charset="0"/>
              <a:ea typeface="+mn-ea"/>
            </a:endParaRPr>
          </a:p>
          <a:p>
            <a:pPr eaLnBrk="1" hangingPunct="1">
              <a:lnSpc>
                <a:spcPct val="120000"/>
              </a:lnSpc>
              <a:defRPr/>
            </a:pPr>
            <a:r>
              <a:rPr kumimoji="1" lang="en-US" altLang="zh-CN" sz="2800" b="1" kern="0" dirty="0">
                <a:latin typeface="Bodoni MT Black" panose="02070A03080606020203" pitchFamily="18" charset="0"/>
                <a:ea typeface="+mn-ea"/>
              </a:rPr>
              <a:t>1.4 </a:t>
            </a:r>
            <a:r>
              <a:rPr kumimoji="1" lang="zh-CN" altLang="en-US" sz="2800" b="1" kern="0" dirty="0">
                <a:latin typeface="Bodoni MT Black" panose="02070A03080606020203" pitchFamily="18" charset="0"/>
                <a:ea typeface="+mn-ea"/>
              </a:rPr>
              <a:t>软件过程</a:t>
            </a:r>
            <a:endParaRPr kumimoji="1" lang="zh-CN" altLang="en-US" sz="2800" b="1" kern="0" dirty="0">
              <a:latin typeface="Bodoni MT Black" panose="02070A03080606020203" pitchFamily="18" charset="0"/>
              <a:ea typeface="+mn-ea"/>
            </a:endParaRPr>
          </a:p>
        </p:txBody>
      </p:sp>
      <p:sp>
        <p:nvSpPr>
          <p:cNvPr id="9" name="矩形 8"/>
          <p:cNvSpPr/>
          <p:nvPr/>
        </p:nvSpPr>
        <p:spPr>
          <a:xfrm>
            <a:off x="862013" y="48736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0" name="等腰三角形 9"/>
          <p:cNvSpPr/>
          <p:nvPr/>
        </p:nvSpPr>
        <p:spPr>
          <a:xfrm rot="5400000">
            <a:off x="269876" y="49593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软件的角色</a:t>
            </a:r>
            <a:endParaRPr lang="zh-CN" altLang="en-US"/>
          </a:p>
        </p:txBody>
      </p:sp>
      <p:sp>
        <p:nvSpPr>
          <p:cNvPr id="4" name="内容占位符 3"/>
          <p:cNvSpPr>
            <a:spLocks noGrp="1"/>
          </p:cNvSpPr>
          <p:nvPr>
            <p:ph idx="1"/>
          </p:nvPr>
        </p:nvSpPr>
        <p:spPr/>
        <p:txBody>
          <a:bodyPr/>
          <a:p>
            <a:pPr algn="l"/>
            <a:r>
              <a:rPr lang="en-US" altLang="zh-CN" b="1" dirty="0">
                <a:latin typeface="宋体" panose="02010600030101010101" pitchFamily="2" charset="-122"/>
                <a:sym typeface="+mn-ea"/>
              </a:rPr>
              <a:t>1.</a:t>
            </a:r>
            <a:r>
              <a:rPr lang="zh-CN" altLang="en-US" b="1" dirty="0">
                <a:latin typeface="宋体" panose="02010600030101010101" pitchFamily="2" charset="-122"/>
                <a:sym typeface="+mn-ea"/>
              </a:rPr>
              <a:t>首先，软件作为一种服务社会的产品</a:t>
            </a:r>
            <a:endParaRPr lang="zh-CN" altLang="en-US" b="1" dirty="0">
              <a:latin typeface="宋体" panose="02010600030101010101" pitchFamily="2" charset="-122"/>
            </a:endParaRPr>
          </a:p>
          <a:p>
            <a:pPr algn="l"/>
            <a:r>
              <a:rPr lang="en-US" altLang="zh-CN" b="1" dirty="0">
                <a:latin typeface="宋体" panose="02010600030101010101" pitchFamily="2" charset="-122"/>
                <a:sym typeface="+mn-ea"/>
              </a:rPr>
              <a:t>2.</a:t>
            </a:r>
            <a:r>
              <a:rPr lang="zh-CN" altLang="en-US" b="1" dirty="0">
                <a:latin typeface="宋体" panose="02010600030101010101" pitchFamily="2" charset="-122"/>
                <a:sym typeface="+mn-ea"/>
              </a:rPr>
              <a:t>其次，软件也可以作为其他产品的承载工具</a:t>
            </a:r>
            <a:endParaRPr lang="zh-CN" altLang="en-US" b="1">
              <a:latin typeface="宋体" panose="02010600030101010101" pitchFamily="2" charset="-122"/>
            </a:endParaRPr>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典型的软件过程模型</a:t>
            </a:r>
            <a:endParaRPr lang="zh-CN" altLang="en-US"/>
          </a:p>
        </p:txBody>
      </p:sp>
      <p:sp>
        <p:nvSpPr>
          <p:cNvPr id="4" name="内容占位符 3"/>
          <p:cNvSpPr>
            <a:spLocks noGrp="1"/>
          </p:cNvSpPr>
          <p:nvPr>
            <p:ph idx="1"/>
          </p:nvPr>
        </p:nvSpPr>
        <p:spPr/>
        <p:txBody>
          <a:bodyPr/>
          <a:p>
            <a:pPr algn="l"/>
            <a:r>
              <a:rPr lang="zh-CN" altLang="en-US" dirty="0">
                <a:sym typeface="+mn-ea"/>
              </a:rPr>
              <a:t>通过使用模型简洁地描述软件过程中的各项活动、任务、中间产品和里程碑的完成过程，如软件生命周期。</a:t>
            </a:r>
            <a:endParaRPr lang="zh-CN" altLang="en-US" dirty="0"/>
          </a:p>
          <a:p>
            <a:pPr algn="l"/>
            <a:endParaRPr lang="zh-CN" altLang="en-US" dirty="0">
              <a:solidFill>
                <a:srgbClr val="0000FF"/>
              </a:solidFill>
            </a:endParaRPr>
          </a:p>
          <a:p>
            <a:pPr algn="l"/>
            <a:r>
              <a:rPr lang="zh-CN" altLang="en-US" dirty="0">
                <a:solidFill>
                  <a:srgbClr val="0000FF"/>
                </a:solidFill>
                <a:sym typeface="+mn-ea"/>
              </a:rPr>
              <a:t>包括两类软件过程模型，说明性过程模型和敏捷过程模型</a:t>
            </a:r>
            <a:endParaRPr lang="zh-CN" altLang="en-US">
              <a:solidFill>
                <a:srgbClr val="0000FF"/>
              </a:solidFill>
            </a:endParaRPr>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 </a:t>
            </a:r>
            <a:r>
              <a:rPr lang="zh-CN" altLang="en-US" sz="2400" dirty="0" smtClean="0">
                <a:solidFill>
                  <a:srgbClr val="D9D9D9"/>
                </a:solidFill>
                <a:latin typeface="Bodoni MT Black" panose="02070A03080606020203" pitchFamily="18" charset="0"/>
                <a:ea typeface="+mn-ea"/>
              </a:rPr>
              <a:t>软件过程</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anose="02070A03080606020203" pitchFamily="18" charset="0"/>
              </a:rPr>
              <a:t>1.4 </a:t>
            </a:r>
            <a:r>
              <a:rPr lang="zh-CN" altLang="en-US" b="1" dirty="0" smtClean="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415925" y="2276475"/>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en-US" altLang="zh-CN" sz="2400" dirty="0" smtClean="0">
                <a:latin typeface="Bodoni MT Black" panose="02070A03080606020203" pitchFamily="18" charset="0"/>
              </a:rPr>
              <a:t> </a:t>
            </a:r>
            <a:r>
              <a:rPr lang="zh-CN" altLang="zh-CN" sz="2400" dirty="0" smtClean="0">
                <a:latin typeface="Bodoni MT Black" panose="02070A03080606020203" pitchFamily="18" charset="0"/>
              </a:rPr>
              <a:t>软件</a:t>
            </a:r>
            <a:r>
              <a:rPr lang="zh-CN" altLang="zh-CN" sz="2400" dirty="0">
                <a:latin typeface="Bodoni MT Black" panose="02070A03080606020203" pitchFamily="18" charset="0"/>
              </a:rPr>
              <a:t>过程是为了获得高质量软件所需要完成的</a:t>
            </a:r>
            <a:r>
              <a:rPr lang="zh-CN" altLang="zh-CN" sz="2400" dirty="0">
                <a:solidFill>
                  <a:srgbClr val="FF0000"/>
                </a:solidFill>
                <a:latin typeface="Bodoni MT Black" panose="02070A03080606020203" pitchFamily="18" charset="0"/>
              </a:rPr>
              <a:t>一系列任务的框架</a:t>
            </a:r>
            <a:r>
              <a:rPr lang="zh-CN" altLang="zh-CN" sz="2400" dirty="0">
                <a:latin typeface="Bodoni MT Black" panose="02070A03080606020203" pitchFamily="18" charset="0"/>
              </a:rPr>
              <a:t>，它规定了完成各项任务的</a:t>
            </a:r>
            <a:r>
              <a:rPr lang="zh-CN" altLang="zh-CN" sz="2400" dirty="0">
                <a:solidFill>
                  <a:srgbClr val="FF0000"/>
                </a:solidFill>
                <a:latin typeface="Bodoni MT Black" panose="02070A03080606020203" pitchFamily="18" charset="0"/>
              </a:rPr>
              <a:t>工作步骤</a:t>
            </a:r>
            <a:r>
              <a:rPr lang="zh-CN" altLang="zh-CN" sz="2400" dirty="0">
                <a:latin typeface="Bodoni MT Black" panose="02070A03080606020203" pitchFamily="18" charset="0"/>
              </a:rPr>
              <a:t>。</a:t>
            </a:r>
            <a:endParaRPr lang="en-US" altLang="zh-CN" sz="2400" dirty="0" smtClean="0">
              <a:latin typeface="Bodoni MT Black" panose="02070A03080606020203" pitchFamily="18" charset="0"/>
            </a:endParaRPr>
          </a:p>
          <a:p>
            <a:pPr marL="0" indent="342900">
              <a:defRPr/>
            </a:pPr>
            <a:r>
              <a:rPr lang="en-US" altLang="zh-CN" sz="2400" dirty="0" smtClean="0">
                <a:latin typeface="Bodoni MT Black" panose="02070A03080606020203" pitchFamily="18" charset="0"/>
              </a:rPr>
              <a:t> </a:t>
            </a:r>
            <a:r>
              <a:rPr lang="zh-CN" altLang="zh-CN" sz="2400" dirty="0" smtClean="0">
                <a:latin typeface="Bodoni MT Black" panose="02070A03080606020203" pitchFamily="18" charset="0"/>
              </a:rPr>
              <a:t>软件</a:t>
            </a:r>
            <a:r>
              <a:rPr lang="zh-CN" altLang="zh-CN" sz="2400" dirty="0">
                <a:latin typeface="Bodoni MT Black" panose="02070A03080606020203" pitchFamily="18" charset="0"/>
              </a:rPr>
              <a:t>过程描述为了开发出客户需要的软件，什么人（</a:t>
            </a:r>
            <a:r>
              <a:rPr lang="en-US" altLang="zh-CN" sz="2400" dirty="0">
                <a:latin typeface="Bodoni MT Black" panose="02070A03080606020203" pitchFamily="18" charset="0"/>
              </a:rPr>
              <a:t>who</a:t>
            </a:r>
            <a:r>
              <a:rPr lang="zh-CN" altLang="zh-CN" sz="2400" dirty="0">
                <a:latin typeface="Bodoni MT Black" panose="02070A03080606020203" pitchFamily="18" charset="0"/>
              </a:rPr>
              <a:t>）、在什么时候（</a:t>
            </a:r>
            <a:r>
              <a:rPr lang="en-US" altLang="zh-CN" sz="2400" dirty="0">
                <a:latin typeface="Bodoni MT Black" panose="02070A03080606020203" pitchFamily="18" charset="0"/>
              </a:rPr>
              <a:t>when</a:t>
            </a:r>
            <a:r>
              <a:rPr lang="zh-CN" altLang="zh-CN" sz="2400" dirty="0">
                <a:latin typeface="Bodoni MT Black" panose="02070A03080606020203" pitchFamily="18" charset="0"/>
              </a:rPr>
              <a:t>）、做什么事（</a:t>
            </a:r>
            <a:r>
              <a:rPr lang="en-US" altLang="zh-CN" sz="2400" dirty="0">
                <a:latin typeface="Bodoni MT Black" panose="02070A03080606020203" pitchFamily="18" charset="0"/>
              </a:rPr>
              <a:t>what</a:t>
            </a:r>
            <a:r>
              <a:rPr lang="zh-CN" altLang="zh-CN" sz="2400" dirty="0">
                <a:latin typeface="Bodoni MT Black" panose="02070A03080606020203" pitchFamily="18" charset="0"/>
              </a:rPr>
              <a:t>）以及怎样（</a:t>
            </a:r>
            <a:r>
              <a:rPr lang="en-US" altLang="zh-CN" sz="2400" dirty="0">
                <a:latin typeface="Bodoni MT Black" panose="02070A03080606020203" pitchFamily="18" charset="0"/>
              </a:rPr>
              <a:t>how</a:t>
            </a:r>
            <a:r>
              <a:rPr lang="zh-CN" altLang="zh-CN" sz="2400" dirty="0">
                <a:latin typeface="Bodoni MT Black" panose="02070A03080606020203" pitchFamily="18" charset="0"/>
              </a:rPr>
              <a:t>）做这些事以实现某一个特定的具体目标。</a:t>
            </a:r>
            <a:endParaRPr lang="en-US" altLang="zh-CN" sz="2400" b="1" dirty="0" smtClean="0">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1.4.1  </a:t>
            </a:r>
            <a:r>
              <a:rPr lang="zh-CN" altLang="en-US" sz="2400" dirty="0">
                <a:solidFill>
                  <a:srgbClr val="D9D9D9"/>
                </a:solidFill>
                <a:latin typeface="Bodoni MT Black" panose="02070A03080606020203" pitchFamily="18" charset="0"/>
                <a:ea typeface="+mn-ea"/>
              </a:rPr>
              <a:t>瀑布模型</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anose="02070A03080606020203" pitchFamily="18" charset="0"/>
              </a:rPr>
              <a:t>1.4 </a:t>
            </a:r>
            <a:r>
              <a:rPr lang="zh-CN" altLang="en-US" b="1" dirty="0" smtClean="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6" name="内容占位符 4"/>
          <p:cNvSpPr>
            <a:spLocks noGrp="1"/>
          </p:cNvSpPr>
          <p:nvPr>
            <p:ph idx="4294967295"/>
          </p:nvPr>
        </p:nvSpPr>
        <p:spPr>
          <a:xfrm>
            <a:off x="342900"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1.4.1  </a:t>
            </a:r>
            <a:r>
              <a:rPr lang="zh-CN" altLang="en-US" b="1" dirty="0" smtClean="0">
                <a:solidFill>
                  <a:schemeClr val="tx1"/>
                </a:solidFill>
                <a:latin typeface="Bodoni MT Black" panose="02070A03080606020203" pitchFamily="18" charset="0"/>
                <a:ea typeface="+mj-ea"/>
              </a:rPr>
              <a:t>瀑布模型</a:t>
            </a:r>
            <a:endParaRPr lang="zh-CN" altLang="en-US" b="1" dirty="0" smtClean="0">
              <a:solidFill>
                <a:schemeClr val="tx1"/>
              </a:solidFill>
              <a:latin typeface="Bodoni MT Black" panose="02070A03080606020203" pitchFamily="18" charset="0"/>
              <a:ea typeface="+mj-ea"/>
            </a:endParaRPr>
          </a:p>
        </p:txBody>
      </p:sp>
      <p:sp>
        <p:nvSpPr>
          <p:cNvPr id="7" name="TextBox 7"/>
          <p:cNvSpPr txBox="1">
            <a:spLocks noChangeArrowheads="1"/>
          </p:cNvSpPr>
          <p:nvPr/>
        </p:nvSpPr>
        <p:spPr bwMode="auto">
          <a:xfrm>
            <a:off x="385763" y="2343150"/>
            <a:ext cx="8497887" cy="13287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zh-CN" altLang="zh-CN" sz="2400" dirty="0">
                <a:solidFill>
                  <a:srgbClr val="FF0000"/>
                </a:solidFill>
                <a:latin typeface="Bodoni MT Black" panose="02070A03080606020203" pitchFamily="18" charset="0"/>
              </a:rPr>
              <a:t>瀑布模型</a:t>
            </a:r>
            <a:r>
              <a:rPr lang="zh-CN" altLang="zh-CN" sz="2400" dirty="0">
                <a:latin typeface="Bodoni MT Black" panose="02070A03080606020203" pitchFamily="18" charset="0"/>
              </a:rPr>
              <a:t>一直是唯一被广泛采用的生命周期模型，现在它仍然是软件工程中应用得最广泛的过程模型</a:t>
            </a:r>
            <a:r>
              <a:rPr lang="zh-CN" altLang="zh-CN" sz="2400" dirty="0" smtClean="0">
                <a:latin typeface="Bodoni MT Black" panose="02070A03080606020203" pitchFamily="18" charset="0"/>
              </a:rPr>
              <a:t>。如</a:t>
            </a:r>
            <a:r>
              <a:rPr lang="zh-CN" altLang="en-US" sz="2400" dirty="0">
                <a:latin typeface="Bodoni MT Black" panose="02070A03080606020203" pitchFamily="18" charset="0"/>
              </a:rPr>
              <a:t>下图</a:t>
            </a:r>
            <a:r>
              <a:rPr lang="zh-CN" altLang="zh-CN" sz="2400" dirty="0" smtClean="0">
                <a:latin typeface="Bodoni MT Black" panose="02070A03080606020203" pitchFamily="18" charset="0"/>
              </a:rPr>
              <a:t>所</a:t>
            </a:r>
            <a:r>
              <a:rPr lang="zh-CN" altLang="zh-CN" sz="2400" dirty="0">
                <a:latin typeface="Bodoni MT Black" panose="02070A03080606020203" pitchFamily="18" charset="0"/>
              </a:rPr>
              <a:t>示为传统的瀑布模</a:t>
            </a:r>
            <a:r>
              <a:rPr lang="zh-CN" altLang="zh-CN" sz="2400" dirty="0" smtClean="0">
                <a:latin typeface="Bodoni MT Black" panose="02070A03080606020203" pitchFamily="18" charset="0"/>
              </a:rPr>
              <a:t>型</a:t>
            </a:r>
            <a:r>
              <a:rPr lang="zh-CN" altLang="en-US" sz="2400" dirty="0" smtClean="0">
                <a:latin typeface="Bodoni MT Black" panose="02070A03080606020203" pitchFamily="18" charset="0"/>
              </a:rPr>
              <a:t>。</a:t>
            </a:r>
            <a:endParaRPr lang="en-US" altLang="zh-CN" sz="2400" b="1" dirty="0" smtClean="0">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3"/>
          <p:cNvPicPr>
            <a:picLocks noChangeAspect="1"/>
          </p:cNvPicPr>
          <p:nvPr/>
        </p:nvPicPr>
        <p:blipFill>
          <a:blip r:embed="rId1" cstate="print"/>
          <a:srcRect/>
          <a:stretch>
            <a:fillRect/>
          </a:stretch>
        </p:blipFill>
        <p:spPr bwMode="auto">
          <a:xfrm>
            <a:off x="3276600" y="115888"/>
            <a:ext cx="4967288" cy="5834062"/>
          </a:xfrm>
          <a:prstGeom prst="rect">
            <a:avLst/>
          </a:prstGeom>
          <a:noFill/>
          <a:ln w="9525">
            <a:noFill/>
            <a:miter lim="800000"/>
            <a:headEnd/>
            <a:tailEnd/>
          </a:ln>
        </p:spPr>
      </p:pic>
      <p:sp>
        <p:nvSpPr>
          <p:cNvPr id="6" name="TextBox 5"/>
          <p:cNvSpPr txBox="1">
            <a:spLocks noChangeArrowheads="1"/>
          </p:cNvSpPr>
          <p:nvPr/>
        </p:nvSpPr>
        <p:spPr bwMode="auto">
          <a:xfrm>
            <a:off x="0" y="2522538"/>
            <a:ext cx="3713163" cy="51117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zh-CN" altLang="en-US" sz="2400" dirty="0" smtClean="0">
                <a:latin typeface="Bodoni MT Black" panose="02070A03080606020203" pitchFamily="18" charset="0"/>
              </a:rPr>
              <a:t>传统</a:t>
            </a:r>
            <a:r>
              <a:rPr lang="zh-CN" altLang="en-US" sz="2400" dirty="0">
                <a:latin typeface="Bodoni MT Black" panose="02070A03080606020203" pitchFamily="18" charset="0"/>
              </a:rPr>
              <a:t>的</a:t>
            </a:r>
            <a:r>
              <a:rPr lang="zh-CN" altLang="en-US" sz="2400" dirty="0" smtClean="0">
                <a:latin typeface="Bodoni MT Black" panose="02070A03080606020203" pitchFamily="18" charset="0"/>
              </a:rPr>
              <a:t>瀑布模型</a:t>
            </a:r>
            <a:endParaRPr lang="en-US" altLang="zh-CN" sz="2400" b="1" dirty="0" smtClean="0">
              <a:latin typeface="Bodoni MT Black" panose="02070A03080606020203"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1.4.1  </a:t>
            </a:r>
            <a:r>
              <a:rPr lang="zh-CN" altLang="en-US" sz="2400" dirty="0">
                <a:solidFill>
                  <a:srgbClr val="D9D9D9"/>
                </a:solidFill>
                <a:latin typeface="Bodoni MT Black" panose="02070A03080606020203" pitchFamily="18" charset="0"/>
                <a:ea typeface="+mn-ea"/>
              </a:rPr>
              <a:t>瀑布模型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504825" y="2603500"/>
            <a:ext cx="8496300" cy="2554288"/>
          </a:xfrm>
          <a:prstGeom prst="roundRect">
            <a:avLst/>
          </a:prstGeom>
          <a:noFill/>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a:latin typeface="Bodoni MT Black" panose="02070A03080606020203" pitchFamily="18" charset="0"/>
                <a:ea typeface="+mn-ea"/>
              </a:rPr>
              <a:t>按照传统的瀑布模型开发软件，有下述的几个特点</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914400" indent="-457200">
              <a:buFont typeface="+mj-lt"/>
              <a:buAutoNum type="alphaLcParenR"/>
              <a:defRPr/>
            </a:pPr>
            <a:r>
              <a:rPr lang="zh-CN" altLang="zh-CN" sz="2400" b="1" dirty="0">
                <a:latin typeface="Bodoni MT Black" panose="02070A03080606020203" pitchFamily="18" charset="0"/>
                <a:ea typeface="+mn-ea"/>
              </a:rPr>
              <a:t>阶段间具有</a:t>
            </a:r>
            <a:r>
              <a:rPr lang="zh-CN" altLang="zh-CN" sz="2400" b="1" dirty="0">
                <a:solidFill>
                  <a:srgbClr val="FF0000"/>
                </a:solidFill>
                <a:latin typeface="Bodoni MT Black" panose="02070A03080606020203" pitchFamily="18" charset="0"/>
                <a:ea typeface="+mn-ea"/>
              </a:rPr>
              <a:t>顺序性</a:t>
            </a:r>
            <a:r>
              <a:rPr lang="zh-CN" altLang="zh-CN" sz="2400" b="1" dirty="0">
                <a:latin typeface="Bodoni MT Black" panose="02070A03080606020203" pitchFamily="18" charset="0"/>
                <a:ea typeface="+mn-ea"/>
              </a:rPr>
              <a:t>和</a:t>
            </a:r>
            <a:r>
              <a:rPr lang="zh-CN" altLang="zh-CN" sz="2400" b="1" dirty="0" smtClean="0">
                <a:solidFill>
                  <a:srgbClr val="FF0000"/>
                </a:solidFill>
                <a:latin typeface="Bodoni MT Black" panose="02070A03080606020203" pitchFamily="18" charset="0"/>
                <a:ea typeface="+mn-ea"/>
              </a:rPr>
              <a:t>依赖性</a:t>
            </a:r>
            <a:r>
              <a:rPr lang="zh-CN" altLang="en-US" sz="2400" b="1" dirty="0" smtClean="0">
                <a:latin typeface="Bodoni MT Black" panose="02070A03080606020203" pitchFamily="18" charset="0"/>
                <a:ea typeface="+mn-ea"/>
              </a:rPr>
              <a:t>：</a:t>
            </a:r>
            <a:endParaRPr lang="zh-CN" altLang="zh-CN" sz="2400" b="1" dirty="0">
              <a:latin typeface="Bodoni MT Black" panose="02070A03080606020203" pitchFamily="18" charset="0"/>
              <a:ea typeface="+mn-ea"/>
            </a:endParaRPr>
          </a:p>
          <a:p>
            <a:pPr marL="0" indent="457200">
              <a:defRPr/>
            </a:pPr>
            <a:r>
              <a:rPr lang="zh-CN" altLang="zh-CN" sz="2400" dirty="0">
                <a:latin typeface="Bodoni MT Black" panose="02070A03080606020203" pitchFamily="18" charset="0"/>
                <a:ea typeface="+mn-ea"/>
              </a:rPr>
              <a:t>两重含义： ①必须等前一阶段的工作完成之后，才能开始后一阶段的工作； ②前一阶段的输出</a:t>
            </a:r>
            <a:r>
              <a:rPr lang="zh-CN" altLang="zh-CN" sz="2400" dirty="0">
                <a:solidFill>
                  <a:srgbClr val="FF0000"/>
                </a:solidFill>
                <a:latin typeface="Bodoni MT Black" panose="02070A03080606020203" pitchFamily="18" charset="0"/>
                <a:ea typeface="+mn-ea"/>
              </a:rPr>
              <a:t>文档</a:t>
            </a:r>
            <a:r>
              <a:rPr lang="zh-CN" altLang="zh-CN" sz="2400" dirty="0">
                <a:latin typeface="Bodoni MT Black" panose="02070A03080606020203" pitchFamily="18" charset="0"/>
                <a:ea typeface="+mn-ea"/>
              </a:rPr>
              <a:t>就是后一阶段的输入文档，因此，只有前一阶段的输出文档正确，后一阶段的工作才能获得正确的结果</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anose="02070A03080606020203" pitchFamily="18" charset="0"/>
              </a:rPr>
              <a:t>1.4 </a:t>
            </a:r>
            <a:r>
              <a:rPr lang="zh-CN" altLang="en-US" b="1" dirty="0" smtClean="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1.4.1  </a:t>
            </a:r>
            <a:r>
              <a:rPr lang="zh-CN" altLang="en-US" b="1" dirty="0" smtClean="0">
                <a:solidFill>
                  <a:schemeClr val="tx1"/>
                </a:solidFill>
                <a:latin typeface="Bodoni MT Black" panose="02070A03080606020203" pitchFamily="18" charset="0"/>
                <a:ea typeface="+mj-ea"/>
              </a:rPr>
              <a:t>瀑布模型</a:t>
            </a:r>
            <a:endParaRPr lang="zh-CN" altLang="en-US" b="1" dirty="0" smtClean="0">
              <a:solidFill>
                <a:schemeClr val="tx1"/>
              </a:solidFill>
              <a:latin typeface="Bodoni MT Black" panose="02070A03080606020203"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1.4.1  </a:t>
            </a:r>
            <a:r>
              <a:rPr lang="zh-CN" altLang="en-US" sz="2400" dirty="0">
                <a:solidFill>
                  <a:srgbClr val="D9D9D9"/>
                </a:solidFill>
                <a:latin typeface="Bodoni MT Black" panose="02070A03080606020203" pitchFamily="18" charset="0"/>
                <a:ea typeface="+mn-ea"/>
              </a:rPr>
              <a:t>瀑布模型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844800"/>
            <a:ext cx="8496300" cy="173672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a:defRPr/>
            </a:pPr>
            <a:r>
              <a:rPr lang="en-US" altLang="zh-CN" sz="2400" b="1" dirty="0" smtClean="0">
                <a:latin typeface="Bodoni MT Black" panose="02070A03080606020203" pitchFamily="18" charset="0"/>
                <a:ea typeface="+mn-ea"/>
              </a:rPr>
              <a:t>b) </a:t>
            </a:r>
            <a:r>
              <a:rPr lang="zh-CN" altLang="zh-CN" sz="2400" b="1" dirty="0" smtClean="0">
                <a:solidFill>
                  <a:srgbClr val="FF0000"/>
                </a:solidFill>
                <a:latin typeface="Bodoni MT Black" panose="02070A03080606020203" pitchFamily="18" charset="0"/>
                <a:ea typeface="+mn-ea"/>
              </a:rPr>
              <a:t>推迟</a:t>
            </a:r>
            <a:r>
              <a:rPr lang="zh-CN" altLang="zh-CN" sz="2400" b="1" dirty="0">
                <a:solidFill>
                  <a:srgbClr val="FF0000"/>
                </a:solidFill>
                <a:latin typeface="Bodoni MT Black" panose="02070A03080606020203" pitchFamily="18" charset="0"/>
                <a:ea typeface="+mn-ea"/>
              </a:rPr>
              <a:t>实现</a:t>
            </a:r>
            <a:r>
              <a:rPr lang="zh-CN" altLang="zh-CN" sz="2400" b="1" dirty="0">
                <a:latin typeface="Bodoni MT Black" panose="02070A03080606020203" pitchFamily="18" charset="0"/>
                <a:ea typeface="+mn-ea"/>
              </a:rPr>
              <a:t>的观点</a:t>
            </a:r>
            <a:endParaRPr lang="en-US" altLang="zh-CN" sz="2400" b="1" dirty="0">
              <a:latin typeface="Bodoni MT Black" panose="02070A03080606020203" pitchFamily="18" charset="0"/>
              <a:ea typeface="+mn-ea"/>
            </a:endParaRPr>
          </a:p>
          <a:p>
            <a:pPr marL="0" indent="457200">
              <a:defRPr/>
            </a:pPr>
            <a:r>
              <a:rPr lang="zh-CN" altLang="zh-CN" sz="2400" dirty="0">
                <a:latin typeface="Bodoni MT Black" panose="02070A03080606020203" pitchFamily="18" charset="0"/>
              </a:rPr>
              <a:t>瀑布模型在编码之前设置了系统分析与系统设计的各个阶段，分析与设计阶段的基本任务规定，在这两个阶段主要考虑目标系统的</a:t>
            </a:r>
            <a:r>
              <a:rPr lang="zh-CN" altLang="zh-CN" sz="2400" dirty="0">
                <a:solidFill>
                  <a:srgbClr val="FF0000"/>
                </a:solidFill>
                <a:latin typeface="Bodoni MT Black" panose="02070A03080606020203" pitchFamily="18" charset="0"/>
              </a:rPr>
              <a:t>逻辑模型</a:t>
            </a:r>
            <a:r>
              <a:rPr lang="zh-CN" altLang="zh-CN" sz="2400" dirty="0">
                <a:latin typeface="Bodoni MT Black" panose="02070A03080606020203" pitchFamily="18" charset="0"/>
              </a:rPr>
              <a:t>，不涉及软件的</a:t>
            </a:r>
            <a:r>
              <a:rPr lang="zh-CN" altLang="zh-CN" sz="2400" dirty="0">
                <a:solidFill>
                  <a:srgbClr val="FF0000"/>
                </a:solidFill>
                <a:latin typeface="Bodoni MT Black" panose="02070A03080606020203" pitchFamily="18" charset="0"/>
              </a:rPr>
              <a:t>物理实现</a:t>
            </a:r>
            <a:r>
              <a:rPr lang="zh-CN" altLang="zh-CN" sz="2400" dirty="0">
                <a:latin typeface="Bodoni MT Black" panose="02070A03080606020203" pitchFamily="18" charset="0"/>
              </a:rPr>
              <a:t>。</a:t>
            </a:r>
            <a:endParaRPr lang="en-US" altLang="zh-CN" sz="2400" b="1" dirty="0">
              <a:latin typeface="Bodoni MT Black" panose="02070A03080606020203"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anose="02070A03080606020203" pitchFamily="18" charset="0"/>
              </a:rPr>
              <a:t>1.4 </a:t>
            </a:r>
            <a:r>
              <a:rPr lang="zh-CN" altLang="en-US" b="1" dirty="0" smtClean="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10" name="内容占位符 4"/>
          <p:cNvSpPr>
            <a:spLocks noGrp="1"/>
          </p:cNvSpPr>
          <p:nvPr>
            <p:ph idx="4294967295"/>
          </p:nvPr>
        </p:nvSpPr>
        <p:spPr>
          <a:xfrm>
            <a:off x="46831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1.4.1  </a:t>
            </a:r>
            <a:r>
              <a:rPr lang="zh-CN" altLang="en-US" b="1" dirty="0" smtClean="0">
                <a:solidFill>
                  <a:schemeClr val="tx1"/>
                </a:solidFill>
                <a:latin typeface="Bodoni MT Black" panose="02070A03080606020203" pitchFamily="18" charset="0"/>
                <a:ea typeface="+mj-ea"/>
              </a:rPr>
              <a:t>瀑布模型</a:t>
            </a:r>
            <a:endParaRPr lang="zh-CN" altLang="en-US" b="1" dirty="0" smtClean="0">
              <a:solidFill>
                <a:schemeClr val="tx1"/>
              </a:solidFill>
              <a:latin typeface="Bodoni MT Black" panose="02070A03080606020203"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1.4.1  </a:t>
            </a:r>
            <a:r>
              <a:rPr lang="zh-CN" altLang="en-US" sz="2400" dirty="0">
                <a:solidFill>
                  <a:srgbClr val="D9D9D9"/>
                </a:solidFill>
                <a:latin typeface="Bodoni MT Black" panose="02070A03080606020203" pitchFamily="18" charset="0"/>
                <a:ea typeface="+mn-ea"/>
              </a:rPr>
              <a:t>瀑布模型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23850" y="2362200"/>
            <a:ext cx="8496300" cy="337026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a:defRPr/>
            </a:pPr>
            <a:r>
              <a:rPr lang="en-US" altLang="zh-CN" sz="2400" b="1" dirty="0" smtClean="0">
                <a:latin typeface="Bodoni MT Black" panose="02070A03080606020203" pitchFamily="18" charset="0"/>
                <a:ea typeface="+mn-ea"/>
              </a:rPr>
              <a:t>c) </a:t>
            </a:r>
            <a:r>
              <a:rPr lang="zh-CN" altLang="en-US" sz="2400" b="1" dirty="0" smtClean="0">
                <a:solidFill>
                  <a:srgbClr val="FF0000"/>
                </a:solidFill>
                <a:latin typeface="Bodoni MT Black" panose="02070A03080606020203" pitchFamily="18" charset="0"/>
                <a:ea typeface="+mn-ea"/>
              </a:rPr>
              <a:t>质量</a:t>
            </a:r>
            <a:r>
              <a:rPr lang="zh-CN" altLang="zh-CN" sz="2400" b="1" dirty="0" smtClean="0">
                <a:solidFill>
                  <a:srgbClr val="FF0000"/>
                </a:solidFill>
                <a:latin typeface="Bodoni MT Black" panose="02070A03080606020203" pitchFamily="18" charset="0"/>
                <a:ea typeface="+mn-ea"/>
              </a:rPr>
              <a:t>保证</a:t>
            </a:r>
            <a:r>
              <a:rPr lang="zh-CN" altLang="zh-CN" sz="2400" b="1" dirty="0">
                <a:latin typeface="Bodoni MT Black" panose="02070A03080606020203" pitchFamily="18" charset="0"/>
                <a:ea typeface="+mn-ea"/>
              </a:rPr>
              <a:t>的观点</a:t>
            </a:r>
            <a:r>
              <a:rPr lang="zh-CN" altLang="en-US" sz="2400" b="1" dirty="0">
                <a:latin typeface="Bodoni MT Black" panose="02070A03080606020203" pitchFamily="18" charset="0"/>
                <a:ea typeface="+mn-ea"/>
              </a:rPr>
              <a:t>：</a:t>
            </a:r>
            <a:endParaRPr lang="en-US" altLang="zh-CN" sz="2400" b="1" dirty="0">
              <a:latin typeface="Bodoni MT Black" panose="02070A03080606020203" pitchFamily="18" charset="0"/>
              <a:ea typeface="+mn-ea"/>
            </a:endParaRPr>
          </a:p>
          <a:p>
            <a:pPr marL="0" indent="457200">
              <a:defRPr/>
            </a:pPr>
            <a:r>
              <a:rPr lang="zh-CN" altLang="zh-CN" sz="2400" dirty="0">
                <a:latin typeface="Bodoni MT Black" panose="02070A03080606020203" pitchFamily="18" charset="0"/>
                <a:ea typeface="+mn-ea"/>
              </a:rPr>
              <a:t>软件工程的基本目标是优质、高产。为了保证所开发的软件的质量，在瀑布模型的每个阶段都应坚持两个重要做法。</a:t>
            </a:r>
            <a:endParaRPr lang="zh-CN" altLang="zh-CN" sz="2400" dirty="0">
              <a:latin typeface="Bodoni MT Black" panose="02070A03080606020203" pitchFamily="18" charset="0"/>
              <a:ea typeface="+mn-ea"/>
            </a:endParaRPr>
          </a:p>
          <a:p>
            <a:pPr marL="457200" indent="457200">
              <a:buFont typeface="+mj-ea"/>
              <a:buAutoNum type="circleNumDbPlain"/>
              <a:defRPr/>
            </a:pPr>
            <a:r>
              <a:rPr lang="zh-CN" altLang="zh-CN" sz="2400" dirty="0">
                <a:latin typeface="Bodoni MT Black" panose="02070A03080606020203" pitchFamily="18" charset="0"/>
                <a:ea typeface="+mn-ea"/>
              </a:rPr>
              <a:t>每个阶段都</a:t>
            </a:r>
            <a:r>
              <a:rPr lang="zh-CN" altLang="zh-CN" sz="2400" dirty="0">
                <a:solidFill>
                  <a:srgbClr val="FF0000"/>
                </a:solidFill>
                <a:latin typeface="Bodoni MT Black" panose="02070A03080606020203" pitchFamily="18" charset="0"/>
                <a:ea typeface="+mn-ea"/>
              </a:rPr>
              <a:t>必须完成规定的文档</a:t>
            </a:r>
            <a:r>
              <a:rPr lang="zh-CN" altLang="zh-CN" sz="2400" dirty="0">
                <a:latin typeface="Bodoni MT Black" panose="02070A03080606020203" pitchFamily="18" charset="0"/>
                <a:ea typeface="+mn-ea"/>
              </a:rPr>
              <a:t>，没有交出合格的文档就是没有完成该阶段的任务</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457200" indent="457200">
              <a:buFont typeface="+mj-ea"/>
              <a:buAutoNum type="circleNumDbPlain"/>
              <a:defRPr/>
            </a:pPr>
            <a:r>
              <a:rPr lang="zh-CN" altLang="zh-CN" sz="2400" dirty="0">
                <a:latin typeface="Bodoni MT Black" panose="02070A03080606020203" pitchFamily="18" charset="0"/>
                <a:ea typeface="+mn-ea"/>
              </a:rPr>
              <a:t>每个阶段结束前都要</a:t>
            </a:r>
            <a:r>
              <a:rPr lang="zh-CN" altLang="zh-CN" sz="2400" dirty="0">
                <a:solidFill>
                  <a:srgbClr val="FF0000"/>
                </a:solidFill>
                <a:latin typeface="Bodoni MT Black" panose="02070A03080606020203" pitchFamily="18" charset="0"/>
                <a:ea typeface="+mn-ea"/>
              </a:rPr>
              <a:t>对所完成的文档进行评审</a:t>
            </a:r>
            <a:r>
              <a:rPr lang="zh-CN" altLang="zh-CN" sz="2400" dirty="0">
                <a:latin typeface="Bodoni MT Black" panose="02070A03080606020203" pitchFamily="18" charset="0"/>
                <a:ea typeface="+mn-ea"/>
              </a:rPr>
              <a:t>，以便尽早发现问题，改正错误</a:t>
            </a:r>
            <a:r>
              <a:rPr lang="zh-CN" altLang="zh-CN" sz="2400" dirty="0" smtClean="0">
                <a:latin typeface="Bodoni MT Black" panose="02070A03080606020203" pitchFamily="18" charset="0"/>
                <a:ea typeface="+mn-ea"/>
              </a:rPr>
              <a:t>。</a:t>
            </a:r>
            <a:endParaRPr lang="en-US" altLang="zh-CN" sz="2400" b="1" dirty="0" smtClean="0">
              <a:latin typeface="Bodoni MT Black" panose="02070A03080606020203"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anose="02070A03080606020203" pitchFamily="18" charset="0"/>
                <a:ea typeface="+mn-ea"/>
              </a:rPr>
              <a:t>1.4</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10" name="内容占位符 4"/>
          <p:cNvSpPr>
            <a:spLocks noGrp="1"/>
          </p:cNvSpPr>
          <p:nvPr>
            <p:ph idx="4294967295"/>
          </p:nvPr>
        </p:nvSpPr>
        <p:spPr>
          <a:xfrm>
            <a:off x="415925"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1.4.1  </a:t>
            </a:r>
            <a:r>
              <a:rPr lang="zh-CN" altLang="en-US" b="1" dirty="0" smtClean="0">
                <a:solidFill>
                  <a:schemeClr val="tx1"/>
                </a:solidFill>
                <a:latin typeface="Bodoni MT Black" panose="02070A03080606020203" pitchFamily="18" charset="0"/>
                <a:ea typeface="+mj-ea"/>
              </a:rPr>
              <a:t>瀑布模型</a:t>
            </a:r>
            <a:endParaRPr lang="zh-CN" altLang="en-US" b="1" dirty="0" smtClean="0">
              <a:solidFill>
                <a:schemeClr val="tx1"/>
              </a:solidFill>
              <a:latin typeface="Bodoni MT Black" panose="02070A03080606020203"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1.4.1  </a:t>
            </a:r>
            <a:r>
              <a:rPr lang="zh-CN" altLang="en-US" sz="2400" dirty="0">
                <a:solidFill>
                  <a:srgbClr val="D9D9D9"/>
                </a:solidFill>
                <a:latin typeface="Bodoni MT Black" panose="02070A03080606020203" pitchFamily="18" charset="0"/>
                <a:ea typeface="+mn-ea"/>
              </a:rPr>
              <a:t>瀑布模型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85763" y="2749550"/>
            <a:ext cx="8496300" cy="132715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latin typeface="Bodoni MT Black" panose="02070A03080606020203" pitchFamily="18" charset="0"/>
              </a:rPr>
              <a:t>传统</a:t>
            </a:r>
            <a:r>
              <a:rPr lang="zh-CN" altLang="zh-CN" sz="2400" dirty="0">
                <a:latin typeface="Bodoni MT Black" panose="02070A03080606020203" pitchFamily="18" charset="0"/>
              </a:rPr>
              <a:t>的瀑布模型过于理想化了，事实上，人在工作过程中不可能不犯错误</a:t>
            </a:r>
            <a:r>
              <a:rPr lang="zh-CN" altLang="zh-CN" sz="2400" dirty="0" smtClean="0">
                <a:latin typeface="Bodoni MT Black" panose="02070A03080606020203" pitchFamily="18" charset="0"/>
              </a:rPr>
              <a:t>。实际</a:t>
            </a:r>
            <a:r>
              <a:rPr lang="zh-CN" altLang="zh-CN" sz="2400" dirty="0">
                <a:latin typeface="Bodoni MT Black" panose="02070A03080606020203" pitchFamily="18" charset="0"/>
              </a:rPr>
              <a:t>的瀑布模型是带“</a:t>
            </a:r>
            <a:r>
              <a:rPr lang="zh-CN" altLang="zh-CN" sz="2400" dirty="0">
                <a:solidFill>
                  <a:srgbClr val="FF0000"/>
                </a:solidFill>
                <a:latin typeface="Bodoni MT Black" panose="02070A03080606020203" pitchFamily="18" charset="0"/>
              </a:rPr>
              <a:t>反馈环</a:t>
            </a:r>
            <a:r>
              <a:rPr lang="zh-CN" altLang="zh-CN" sz="2400" dirty="0">
                <a:latin typeface="Bodoni MT Black" panose="02070A03080606020203" pitchFamily="18" charset="0"/>
              </a:rPr>
              <a:t>”的，</a:t>
            </a:r>
            <a:r>
              <a:rPr lang="zh-CN" altLang="zh-CN" sz="2400" dirty="0" smtClean="0">
                <a:latin typeface="Bodoni MT Black" panose="02070A03080606020203" pitchFamily="18" charset="0"/>
              </a:rPr>
              <a:t>如</a:t>
            </a:r>
            <a:r>
              <a:rPr lang="zh-CN" altLang="en-US" sz="2400" dirty="0" smtClean="0">
                <a:latin typeface="Bodoni MT Black" panose="02070A03080606020203" pitchFamily="18" charset="0"/>
              </a:rPr>
              <a:t>后</a:t>
            </a:r>
            <a:r>
              <a:rPr lang="zh-CN" altLang="zh-CN" sz="2400" dirty="0" smtClean="0">
                <a:latin typeface="Bodoni MT Black" panose="02070A03080606020203" pitchFamily="18" charset="0"/>
              </a:rPr>
              <a:t>图所示</a:t>
            </a:r>
            <a:r>
              <a:rPr lang="zh-CN" altLang="en-US" sz="2400" dirty="0">
                <a:latin typeface="Bodoni MT Black" panose="02070A03080606020203" pitchFamily="18" charset="0"/>
              </a:rPr>
              <a:t>。</a:t>
            </a:r>
            <a:endParaRPr lang="en-US" altLang="zh-CN" sz="2400" dirty="0" smtClean="0">
              <a:latin typeface="Bodoni MT Black" panose="02070A03080606020203"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anose="02070A03080606020203" pitchFamily="18" charset="0"/>
              </a:rPr>
              <a:t>1.4 </a:t>
            </a:r>
            <a:r>
              <a:rPr lang="zh-CN" altLang="en-US" b="1" dirty="0" smtClean="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1.4.1  </a:t>
            </a:r>
            <a:r>
              <a:rPr lang="zh-CN" altLang="en-US" b="1" dirty="0" smtClean="0">
                <a:solidFill>
                  <a:schemeClr val="tx1"/>
                </a:solidFill>
                <a:latin typeface="Bodoni MT Black" panose="02070A03080606020203" pitchFamily="18" charset="0"/>
                <a:ea typeface="+mj-ea"/>
              </a:rPr>
              <a:t>瀑布模型</a:t>
            </a:r>
            <a:endParaRPr lang="zh-CN" altLang="en-US" b="1" dirty="0" smtClean="0">
              <a:solidFill>
                <a:schemeClr val="tx1"/>
              </a:solidFill>
              <a:latin typeface="Bodoni MT Black" panose="02070A03080606020203"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1.4.1  </a:t>
            </a:r>
            <a:r>
              <a:rPr lang="zh-CN" altLang="en-US" sz="2400" dirty="0">
                <a:solidFill>
                  <a:srgbClr val="D9D9D9"/>
                </a:solidFill>
                <a:latin typeface="Bodoni MT Black" panose="02070A03080606020203" pitchFamily="18" charset="0"/>
                <a:ea typeface="+mn-ea"/>
              </a:rPr>
              <a:t>瀑布模型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7"/>
          <p:cNvSpPr txBox="1">
            <a:spLocks noChangeArrowheads="1"/>
          </p:cNvSpPr>
          <p:nvPr/>
        </p:nvSpPr>
        <p:spPr bwMode="auto">
          <a:xfrm>
            <a:off x="395288" y="908050"/>
            <a:ext cx="3043237" cy="4156075"/>
          </a:xfrm>
          <a:prstGeom prst="rect">
            <a:avLst/>
          </a:prstGeom>
          <a:noFill/>
          <a:ln w="9525">
            <a:noFill/>
            <a:miter lim="800000"/>
          </a:ln>
        </p:spPr>
        <p:txBody>
          <a:bodyPr>
            <a:spAutoFit/>
          </a:bodyPr>
          <a:lstStyle/>
          <a:p>
            <a:r>
              <a:rPr lang="en-US" altLang="zh-CN" sz="2400" dirty="0">
                <a:latin typeface="Bodoni MT Black" panose="02070A03080606020203" pitchFamily="18" charset="0"/>
              </a:rPr>
              <a:t>1</a:t>
            </a:r>
            <a:r>
              <a:rPr lang="zh-CN" altLang="en-US" sz="2400" dirty="0">
                <a:latin typeface="Bodoni MT Black" panose="02070A03080606020203" pitchFamily="18" charset="0"/>
              </a:rPr>
              <a:t>、</a:t>
            </a:r>
            <a:r>
              <a:rPr lang="zh-CN" altLang="zh-CN" sz="2400" dirty="0">
                <a:latin typeface="Bodoni MT Black" panose="02070A03080606020203" pitchFamily="18" charset="0"/>
              </a:rPr>
              <a:t>图中实线箭头表示开发过程，虚线箭头表示维护过程</a:t>
            </a:r>
            <a:r>
              <a:rPr lang="zh-CN" altLang="zh-CN" sz="2400" dirty="0" smtClean="0">
                <a:latin typeface="Bodoni MT Black" panose="02070A03080606020203" pitchFamily="18" charset="0"/>
              </a:rPr>
              <a:t>。</a:t>
            </a:r>
            <a:endParaRPr lang="en-US" altLang="zh-CN" sz="2400" dirty="0">
              <a:latin typeface="Bodoni MT Black" panose="02070A03080606020203" pitchFamily="18" charset="0"/>
            </a:endParaRPr>
          </a:p>
          <a:p>
            <a:r>
              <a:rPr lang="en-US" altLang="zh-CN" sz="2400" dirty="0">
                <a:latin typeface="Bodoni MT Black" panose="02070A03080606020203" pitchFamily="18" charset="0"/>
              </a:rPr>
              <a:t>2</a:t>
            </a:r>
            <a:r>
              <a:rPr lang="zh-CN" altLang="en-US" sz="2400" dirty="0">
                <a:latin typeface="Bodoni MT Black" panose="02070A03080606020203" pitchFamily="18" charset="0"/>
              </a:rPr>
              <a:t>、</a:t>
            </a:r>
            <a:r>
              <a:rPr lang="zh-CN" altLang="zh-CN" sz="2400" dirty="0">
                <a:latin typeface="Bodoni MT Black" panose="02070A03080606020203" pitchFamily="18" charset="0"/>
              </a:rPr>
              <a:t>实际的瀑布模型当在后面阶段发现前面阶段的错误时，需要沿图中左侧的反馈线返回前面的阶段，修正前面阶段的产品之后再回来继续完成后面阶段的任务。</a:t>
            </a:r>
            <a:endParaRPr lang="en-US" altLang="zh-CN" sz="2400" b="1" dirty="0">
              <a:latin typeface="Bodoni MT Black" panose="02070A03080606020203" pitchFamily="18" charset="0"/>
            </a:endParaRPr>
          </a:p>
        </p:txBody>
      </p:sp>
      <p:pic>
        <p:nvPicPr>
          <p:cNvPr id="83971" name="图片 1"/>
          <p:cNvPicPr>
            <a:picLocks noChangeAspect="1"/>
          </p:cNvPicPr>
          <p:nvPr/>
        </p:nvPicPr>
        <p:blipFill>
          <a:blip r:embed="rId1" cstate="print"/>
          <a:srcRect/>
          <a:stretch>
            <a:fillRect/>
          </a:stretch>
        </p:blipFill>
        <p:spPr bwMode="auto">
          <a:xfrm>
            <a:off x="3708400" y="65088"/>
            <a:ext cx="4521200" cy="5935662"/>
          </a:xfrm>
          <a:prstGeom prst="rect">
            <a:avLst/>
          </a:prstGeom>
          <a:noFill/>
          <a:ln w="9525">
            <a:noFill/>
            <a:miter lim="800000"/>
            <a:headEnd/>
            <a:tailEnd/>
          </a:ln>
        </p:spPr>
      </p:pic>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1.4.1  </a:t>
            </a:r>
            <a:r>
              <a:rPr lang="zh-CN" altLang="en-US" sz="2400" dirty="0">
                <a:solidFill>
                  <a:srgbClr val="D9D9D9"/>
                </a:solidFill>
                <a:latin typeface="Bodoni MT Black" panose="02070A03080606020203" pitchFamily="18" charset="0"/>
                <a:ea typeface="+mn-ea"/>
              </a:rPr>
              <a:t>瀑布模型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01638" y="2565400"/>
            <a:ext cx="8497887"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zh-CN" sz="2400" b="1" dirty="0">
                <a:latin typeface="Bodoni MT Black" panose="02070A03080606020203" pitchFamily="18" charset="0"/>
              </a:rPr>
              <a:t>瀑布模型有许多优点</a:t>
            </a:r>
            <a:r>
              <a:rPr lang="zh-CN" altLang="zh-CN" sz="2400" b="1" dirty="0" smtClean="0">
                <a:latin typeface="Bodoni MT Black" panose="02070A03080606020203" pitchFamily="18" charset="0"/>
              </a:rPr>
              <a:t>：</a:t>
            </a:r>
            <a:endParaRPr lang="en-US" altLang="zh-CN" sz="2400" b="1" dirty="0" smtClean="0">
              <a:latin typeface="Bodoni MT Black" panose="02070A03080606020203" pitchFamily="18" charset="0"/>
            </a:endParaRPr>
          </a:p>
          <a:p>
            <a:pPr marL="457200" indent="-457200">
              <a:buFont typeface="+mj-ea"/>
              <a:buAutoNum type="circleNumDbPlain"/>
              <a:defRPr/>
            </a:pPr>
            <a:r>
              <a:rPr lang="zh-CN" altLang="zh-CN" sz="2400" dirty="0">
                <a:latin typeface="Bodoni MT Black" panose="02070A03080606020203" pitchFamily="18" charset="0"/>
              </a:rPr>
              <a:t>可强迫开发人员采用规范的方法（例如，结构化技术）</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457200" indent="-457200">
              <a:buFont typeface="+mj-ea"/>
              <a:buAutoNum type="circleNumDbPlain"/>
              <a:defRPr/>
            </a:pPr>
            <a:r>
              <a:rPr lang="zh-CN" altLang="zh-CN" sz="2400" dirty="0" smtClean="0">
                <a:latin typeface="Bodoni MT Black" panose="02070A03080606020203" pitchFamily="18" charset="0"/>
              </a:rPr>
              <a:t>严</a:t>
            </a:r>
            <a:r>
              <a:rPr lang="zh-CN" altLang="zh-CN" sz="2400" dirty="0">
                <a:latin typeface="Bodoni MT Black" panose="02070A03080606020203" pitchFamily="18" charset="0"/>
              </a:rPr>
              <a:t>格地规定了每个阶段必须提交的文档</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457200" indent="-457200">
              <a:buFont typeface="+mj-ea"/>
              <a:buAutoNum type="circleNumDbPlain"/>
              <a:defRPr/>
            </a:pPr>
            <a:r>
              <a:rPr lang="zh-CN" altLang="zh-CN" sz="2400" dirty="0" smtClean="0">
                <a:latin typeface="Bodoni MT Black" panose="02070A03080606020203" pitchFamily="18" charset="0"/>
              </a:rPr>
              <a:t>要求</a:t>
            </a:r>
            <a:r>
              <a:rPr lang="zh-CN" altLang="zh-CN" sz="2400" dirty="0">
                <a:latin typeface="Bodoni MT Black" panose="02070A03080606020203" pitchFamily="18" charset="0"/>
              </a:rPr>
              <a:t>每个阶段交出的所有产品都必须经过质量保证小组的仔细</a:t>
            </a:r>
            <a:r>
              <a:rPr lang="zh-CN" altLang="zh-CN" sz="2400" dirty="0" smtClean="0">
                <a:latin typeface="Bodoni MT Black" panose="02070A03080606020203" pitchFamily="18" charset="0"/>
              </a:rPr>
              <a:t>验证</a:t>
            </a:r>
            <a:r>
              <a:rPr lang="zh-CN" altLang="en-US" sz="2400" dirty="0" smtClean="0">
                <a:latin typeface="Bodoni MT Black" panose="02070A03080606020203" pitchFamily="18" charset="0"/>
              </a:rPr>
              <a:t>。</a:t>
            </a:r>
            <a:endParaRPr lang="en-US" altLang="zh-CN" sz="2400" b="1" dirty="0" smtClean="0">
              <a:latin typeface="Bodoni MT Black" panose="02070A03080606020203"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anose="02070A03080606020203" pitchFamily="18" charset="0"/>
              </a:rPr>
              <a:t>1.4 </a:t>
            </a:r>
            <a:r>
              <a:rPr lang="zh-CN" altLang="en-US" b="1" dirty="0" smtClean="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1.4.1  </a:t>
            </a:r>
            <a:r>
              <a:rPr lang="zh-CN" altLang="en-US" b="1" dirty="0" smtClean="0">
                <a:solidFill>
                  <a:schemeClr val="tx1"/>
                </a:solidFill>
                <a:latin typeface="Bodoni MT Black" panose="02070A03080606020203" pitchFamily="18" charset="0"/>
                <a:ea typeface="+mj-ea"/>
              </a:rPr>
              <a:t>瀑布模型</a:t>
            </a:r>
            <a:endParaRPr lang="zh-CN" altLang="en-US" b="1" dirty="0" smtClean="0">
              <a:solidFill>
                <a:schemeClr val="tx1"/>
              </a:solidFill>
              <a:latin typeface="Bodoni MT Black" panose="02070A03080606020203"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1.4.1  </a:t>
            </a:r>
            <a:r>
              <a:rPr lang="zh-CN" altLang="en-US" sz="2400" dirty="0">
                <a:solidFill>
                  <a:srgbClr val="D9D9D9"/>
                </a:solidFill>
                <a:latin typeface="Bodoni MT Black" panose="02070A03080606020203" pitchFamily="18" charset="0"/>
                <a:ea typeface="+mn-ea"/>
              </a:rPr>
              <a:t>瀑布模型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软件的特点</a:t>
            </a:r>
            <a:endParaRPr lang="zh-CN" altLang="en-US"/>
          </a:p>
        </p:txBody>
      </p:sp>
      <p:sp>
        <p:nvSpPr>
          <p:cNvPr id="4" name="内容占位符 3"/>
          <p:cNvSpPr>
            <a:spLocks noGrp="1"/>
          </p:cNvSpPr>
          <p:nvPr>
            <p:ph idx="1"/>
          </p:nvPr>
        </p:nvSpPr>
        <p:spPr/>
        <p:txBody>
          <a:bodyPr/>
          <a:p>
            <a:pPr algn="l"/>
            <a:r>
              <a:rPr lang="en-US" altLang="zh-CN" b="1" dirty="0">
                <a:sym typeface="+mn-ea"/>
              </a:rPr>
              <a:t>1.</a:t>
            </a:r>
            <a:r>
              <a:rPr lang="zh-CN" altLang="en-US" b="1" dirty="0">
                <a:sym typeface="+mn-ea"/>
              </a:rPr>
              <a:t>软件是被工程化的逻辑系统；</a:t>
            </a:r>
            <a:endParaRPr lang="zh-CN" altLang="en-US" b="1" dirty="0"/>
          </a:p>
          <a:p>
            <a:pPr algn="l"/>
            <a:r>
              <a:rPr lang="en-US" altLang="zh-CN" b="1" dirty="0">
                <a:sym typeface="+mn-ea"/>
              </a:rPr>
              <a:t>2.</a:t>
            </a:r>
            <a:r>
              <a:rPr lang="zh-CN" altLang="en-US" b="1" dirty="0">
                <a:sym typeface="+mn-ea"/>
              </a:rPr>
              <a:t>软件一般没有磨损；</a:t>
            </a:r>
            <a:endParaRPr lang="zh-CN" altLang="en-US" b="1" dirty="0"/>
          </a:p>
          <a:p>
            <a:pPr algn="l"/>
            <a:r>
              <a:rPr lang="en-US" altLang="zh-CN" b="1" dirty="0">
                <a:sym typeface="+mn-ea"/>
              </a:rPr>
              <a:t>3.</a:t>
            </a:r>
            <a:r>
              <a:rPr lang="zh-CN" altLang="en-US" b="1" dirty="0">
                <a:sym typeface="+mn-ea"/>
              </a:rPr>
              <a:t>软件具有不同于一般实物系统的复杂性</a:t>
            </a:r>
            <a:endParaRPr lang="zh-CN" altLang="en-US" b="1"/>
          </a:p>
          <a:p>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1.4.2  </a:t>
            </a:r>
            <a:r>
              <a:rPr lang="zh-CN" altLang="en-US" sz="2400" dirty="0" smtClean="0">
                <a:solidFill>
                  <a:srgbClr val="D9D9D9"/>
                </a:solidFill>
                <a:latin typeface="Bodoni MT Black" panose="02070A03080606020203" pitchFamily="18" charset="0"/>
                <a:ea typeface="+mn-ea"/>
              </a:rPr>
              <a:t>快</a:t>
            </a:r>
            <a:r>
              <a:rPr lang="zh-CN" altLang="en-US" sz="2400" dirty="0">
                <a:solidFill>
                  <a:srgbClr val="D9D9D9"/>
                </a:solidFill>
                <a:latin typeface="Bodoni MT Black" panose="02070A03080606020203" pitchFamily="18" charset="0"/>
                <a:ea typeface="+mn-ea"/>
              </a:rPr>
              <a:t>速原型模型</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6"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1.4.2  </a:t>
            </a:r>
            <a:r>
              <a:rPr lang="zh-CN" altLang="en-US" b="1" dirty="0" smtClean="0">
                <a:solidFill>
                  <a:schemeClr val="tx1"/>
                </a:solidFill>
                <a:latin typeface="Bodoni MT Black" panose="02070A03080606020203" pitchFamily="18" charset="0"/>
                <a:ea typeface="+mj-ea"/>
              </a:rPr>
              <a:t>快速原型模型</a:t>
            </a:r>
            <a:endParaRPr lang="zh-CN" altLang="en-US" b="1" dirty="0" smtClean="0">
              <a:solidFill>
                <a:schemeClr val="tx1"/>
              </a:solidFill>
              <a:latin typeface="Bodoni MT Black" panose="02070A03080606020203" pitchFamily="18" charset="0"/>
              <a:ea typeface="+mj-ea"/>
            </a:endParaRPr>
          </a:p>
        </p:txBody>
      </p:sp>
      <p:sp>
        <p:nvSpPr>
          <p:cNvPr id="7" name="TextBox 7"/>
          <p:cNvSpPr txBox="1">
            <a:spLocks noChangeArrowheads="1"/>
          </p:cNvSpPr>
          <p:nvPr/>
        </p:nvSpPr>
        <p:spPr bwMode="auto">
          <a:xfrm>
            <a:off x="415925" y="2940050"/>
            <a:ext cx="8496300" cy="15684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ea typeface="+mn-ea"/>
              </a:rPr>
              <a:t>概念：</a:t>
            </a:r>
            <a:endParaRPr lang="en-US" altLang="zh-CN" sz="2400" b="1" dirty="0" smtClean="0">
              <a:latin typeface="Bodoni MT Black" panose="02070A03080606020203" pitchFamily="18" charset="0"/>
              <a:ea typeface="+mn-ea"/>
            </a:endParaRPr>
          </a:p>
          <a:p>
            <a:pPr marL="0" indent="457200">
              <a:defRPr/>
            </a:pPr>
            <a:r>
              <a:rPr lang="zh-CN" altLang="zh-CN" sz="2400" dirty="0">
                <a:latin typeface="Bodoni MT Black" panose="02070A03080606020203" pitchFamily="18" charset="0"/>
                <a:ea typeface="+mn-ea"/>
              </a:rPr>
              <a:t>快速原型是</a:t>
            </a:r>
            <a:r>
              <a:rPr lang="zh-CN" altLang="zh-CN" sz="2400" dirty="0">
                <a:solidFill>
                  <a:srgbClr val="FF0000"/>
                </a:solidFill>
                <a:latin typeface="Bodoni MT Black" panose="02070A03080606020203" pitchFamily="18" charset="0"/>
                <a:ea typeface="+mn-ea"/>
              </a:rPr>
              <a:t>快速</a:t>
            </a:r>
            <a:r>
              <a:rPr lang="zh-CN" altLang="zh-CN" sz="2400" dirty="0">
                <a:latin typeface="Bodoni MT Black" panose="02070A03080606020203" pitchFamily="18" charset="0"/>
                <a:ea typeface="+mn-ea"/>
              </a:rPr>
              <a:t>建立起来的可以在计算机上运行的程序，它所能完成的功能往往是最终产品能完成的功能的一个子集</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457200">
              <a:defRPr/>
            </a:pPr>
            <a:r>
              <a:rPr lang="zh-CN" altLang="en-US" sz="2400" dirty="0">
                <a:latin typeface="Bodoni MT Black" panose="02070A03080606020203" pitchFamily="18" charset="0"/>
                <a:ea typeface="+mn-ea"/>
              </a:rPr>
              <a:t>如下</a:t>
            </a:r>
            <a:r>
              <a:rPr lang="zh-CN" altLang="en-US" sz="2400" dirty="0" smtClean="0">
                <a:latin typeface="Bodoni MT Black" panose="02070A03080606020203" pitchFamily="18" charset="0"/>
                <a:ea typeface="+mn-ea"/>
              </a:rPr>
              <a:t>图所示：</a:t>
            </a:r>
            <a:endParaRPr lang="en-US" altLang="zh-CN" sz="2400" dirty="0" smtClean="0">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图片 3"/>
          <p:cNvPicPr>
            <a:picLocks noChangeAspect="1"/>
          </p:cNvPicPr>
          <p:nvPr/>
        </p:nvPicPr>
        <p:blipFill>
          <a:blip r:embed="rId1" cstate="print"/>
          <a:srcRect/>
          <a:stretch>
            <a:fillRect/>
          </a:stretch>
        </p:blipFill>
        <p:spPr bwMode="auto">
          <a:xfrm>
            <a:off x="3779838" y="103188"/>
            <a:ext cx="4537075" cy="5918200"/>
          </a:xfrm>
          <a:prstGeom prst="rect">
            <a:avLst/>
          </a:prstGeom>
          <a:noFill/>
          <a:ln w="9525">
            <a:noFill/>
            <a:miter lim="800000"/>
            <a:headEnd/>
            <a:tailEnd/>
          </a:ln>
        </p:spPr>
      </p:pic>
      <p:sp>
        <p:nvSpPr>
          <p:cNvPr id="10" name="TextBox 7"/>
          <p:cNvSpPr txBox="1">
            <a:spLocks noChangeArrowheads="1"/>
          </p:cNvSpPr>
          <p:nvPr/>
        </p:nvSpPr>
        <p:spPr bwMode="auto">
          <a:xfrm>
            <a:off x="611188" y="1858963"/>
            <a:ext cx="28495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zh-CN" sz="2400" dirty="0" smtClean="0">
                <a:latin typeface="Bodoni MT Black" panose="02070A03080606020203" pitchFamily="18" charset="0"/>
              </a:rPr>
              <a:t>实</a:t>
            </a:r>
            <a:r>
              <a:rPr lang="zh-CN" altLang="zh-CN" sz="2400" dirty="0">
                <a:latin typeface="Bodoni MT Black" panose="02070A03080606020203" pitchFamily="18" charset="0"/>
              </a:rPr>
              <a:t>线箭头表示</a:t>
            </a:r>
            <a:r>
              <a:rPr lang="zh-CN" altLang="zh-CN" sz="2400" dirty="0" smtClean="0">
                <a:latin typeface="Bodoni MT Black" panose="02070A03080606020203" pitchFamily="18" charset="0"/>
              </a:rPr>
              <a:t>开发过程</a:t>
            </a:r>
            <a:endParaRPr lang="en-US" altLang="zh-CN" sz="2400" dirty="0" smtClean="0">
              <a:latin typeface="Bodoni MT Black" panose="02070A03080606020203" pitchFamily="18" charset="0"/>
            </a:endParaRPr>
          </a:p>
          <a:p>
            <a:pPr marL="0" indent="0">
              <a:defRPr/>
            </a:pPr>
            <a:r>
              <a:rPr lang="zh-CN" altLang="zh-CN" sz="2400" dirty="0" smtClean="0">
                <a:latin typeface="Bodoni MT Black" panose="02070A03080606020203" pitchFamily="18" charset="0"/>
              </a:rPr>
              <a:t>虚线箭头表示维护过程</a:t>
            </a:r>
            <a:endParaRPr lang="en-US" altLang="zh-CN" sz="2400" b="1" dirty="0" smtClean="0">
              <a:latin typeface="Bodoni MT Black" panose="02070A03080606020203"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1.4.2 </a:t>
            </a:r>
            <a:r>
              <a:rPr lang="zh-CN" altLang="en-US" sz="2400" dirty="0" smtClean="0">
                <a:solidFill>
                  <a:srgbClr val="D9D9D9"/>
                </a:solidFill>
                <a:latin typeface="Bodoni MT Black" panose="02070A03080606020203" pitchFamily="18" charset="0"/>
                <a:ea typeface="+mn-ea"/>
              </a:rPr>
              <a:t>快</a:t>
            </a:r>
            <a:r>
              <a:rPr lang="zh-CN" altLang="en-US" sz="2400" dirty="0">
                <a:solidFill>
                  <a:srgbClr val="D9D9D9"/>
                </a:solidFill>
                <a:latin typeface="Bodoni MT Black" panose="02070A03080606020203" pitchFamily="18" charset="0"/>
                <a:ea typeface="+mn-ea"/>
              </a:rPr>
              <a:t>速原型模型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87350" y="2820988"/>
            <a:ext cx="8497888" cy="1328737"/>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a:latin typeface="Bodoni MT Black" panose="02070A03080606020203" pitchFamily="18" charset="0"/>
              </a:rPr>
              <a:t>快速原型模型是</a:t>
            </a:r>
            <a:r>
              <a:rPr lang="zh-CN" altLang="zh-CN" sz="2400" dirty="0">
                <a:solidFill>
                  <a:srgbClr val="FF0000"/>
                </a:solidFill>
                <a:latin typeface="Bodoni MT Black" panose="02070A03080606020203" pitchFamily="18" charset="0"/>
              </a:rPr>
              <a:t>不带反馈环</a:t>
            </a:r>
            <a:r>
              <a:rPr lang="zh-CN" altLang="zh-CN" sz="2400" dirty="0">
                <a:latin typeface="Bodoni MT Black" panose="02070A03080606020203" pitchFamily="18" charset="0"/>
              </a:rPr>
              <a:t>的，这正是这种过程模型的主要优点： 软件产品的开发基本上是</a:t>
            </a:r>
            <a:r>
              <a:rPr lang="zh-CN" altLang="zh-CN" sz="2400" dirty="0">
                <a:solidFill>
                  <a:srgbClr val="FF0000"/>
                </a:solidFill>
                <a:latin typeface="Bodoni MT Black" panose="02070A03080606020203" pitchFamily="18" charset="0"/>
              </a:rPr>
              <a:t>线性</a:t>
            </a:r>
            <a:r>
              <a:rPr lang="zh-CN" altLang="zh-CN" sz="2400" dirty="0">
                <a:latin typeface="Bodoni MT Black" panose="02070A03080606020203" pitchFamily="18" charset="0"/>
              </a:rPr>
              <a:t>顺序进行的</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457200">
              <a:defRPr/>
            </a:pPr>
            <a:r>
              <a:rPr lang="zh-CN" altLang="zh-CN" sz="2400" dirty="0" smtClean="0">
                <a:latin typeface="Bodoni MT Black" panose="02070A03080606020203" pitchFamily="18" charset="0"/>
              </a:rPr>
              <a:t>能</a:t>
            </a:r>
            <a:r>
              <a:rPr lang="zh-CN" altLang="zh-CN" sz="2400" dirty="0">
                <a:latin typeface="Bodoni MT Black" panose="02070A03080606020203" pitchFamily="18" charset="0"/>
              </a:rPr>
              <a:t>基本上做到线性顺序开发的主要原因如下</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p:txBody>
      </p:sp>
      <p:sp>
        <p:nvSpPr>
          <p:cNvPr id="9"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anose="02070A03080606020203" pitchFamily="18" charset="0"/>
                <a:ea typeface="+mn-ea"/>
              </a:rPr>
              <a:t>1.4</a:t>
            </a:r>
            <a:r>
              <a:rPr lang="en-US" altLang="zh-CN" b="1" dirty="0" smtClean="0">
                <a:latin typeface="Bodoni MT Black" panose="02070A03080606020203" pitchFamily="18" charset="0"/>
              </a:rPr>
              <a:t>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10"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1.4.2  </a:t>
            </a:r>
            <a:r>
              <a:rPr lang="zh-CN" altLang="en-US" b="1" dirty="0" smtClean="0">
                <a:solidFill>
                  <a:schemeClr val="tx1"/>
                </a:solidFill>
                <a:latin typeface="Bodoni MT Black" panose="02070A03080606020203" pitchFamily="18" charset="0"/>
                <a:ea typeface="+mj-ea"/>
              </a:rPr>
              <a:t>快速原型模型</a:t>
            </a:r>
            <a:endParaRPr lang="zh-CN" altLang="en-US" b="1" dirty="0" smtClean="0">
              <a:solidFill>
                <a:schemeClr val="tx1"/>
              </a:solidFill>
              <a:latin typeface="Bodoni MT Black" panose="02070A03080606020203"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1.4.2  </a:t>
            </a:r>
            <a:r>
              <a:rPr lang="zh-CN" altLang="en-US" sz="2400" dirty="0">
                <a:solidFill>
                  <a:srgbClr val="D9D9D9"/>
                </a:solidFill>
                <a:latin typeface="Bodoni MT Black" panose="02070A03080606020203" pitchFamily="18" charset="0"/>
                <a:ea typeface="+mn-ea"/>
              </a:rPr>
              <a:t>快速原型模型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467544" y="2276872"/>
          <a:ext cx="8280920" cy="3168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anose="02070A03080606020203" pitchFamily="18" charset="0"/>
                <a:ea typeface="+mn-ea"/>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10"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1.4.2  </a:t>
            </a:r>
            <a:r>
              <a:rPr lang="zh-CN" altLang="en-US" b="1" dirty="0" smtClean="0">
                <a:solidFill>
                  <a:schemeClr val="tx1"/>
                </a:solidFill>
                <a:latin typeface="Bodoni MT Black" panose="02070A03080606020203" pitchFamily="18" charset="0"/>
                <a:ea typeface="+mj-ea"/>
              </a:rPr>
              <a:t>快速原型模型</a:t>
            </a:r>
            <a:endParaRPr lang="zh-CN" altLang="en-US" b="1" dirty="0" smtClean="0">
              <a:solidFill>
                <a:schemeClr val="tx1"/>
              </a:solidFill>
              <a:latin typeface="Bodoni MT Black" panose="02070A03080606020203"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1.4.2  </a:t>
            </a:r>
            <a:r>
              <a:rPr lang="zh-CN" altLang="en-US" sz="2400" dirty="0">
                <a:solidFill>
                  <a:srgbClr val="D9D9D9"/>
                </a:solidFill>
                <a:latin typeface="Bodoni MT Black" panose="02070A03080606020203" pitchFamily="18" charset="0"/>
                <a:ea typeface="+mn-ea"/>
              </a:rPr>
              <a:t>快速原型模型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1.4.3  </a:t>
            </a:r>
            <a:r>
              <a:rPr lang="zh-CN" altLang="en-US" sz="2400" dirty="0" smtClean="0">
                <a:solidFill>
                  <a:srgbClr val="D9D9D9"/>
                </a:solidFill>
                <a:latin typeface="Bodoni MT Black" panose="02070A03080606020203" pitchFamily="18" charset="0"/>
                <a:ea typeface="+mn-ea"/>
              </a:rPr>
              <a:t>增</a:t>
            </a:r>
            <a:r>
              <a:rPr lang="zh-CN" altLang="en-US" sz="2400" dirty="0">
                <a:solidFill>
                  <a:srgbClr val="D9D9D9"/>
                </a:solidFill>
                <a:latin typeface="Bodoni MT Black" panose="02070A03080606020203" pitchFamily="18" charset="0"/>
                <a:ea typeface="+mn-ea"/>
              </a:rPr>
              <a:t>量模型</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8" name="内容占位符 4"/>
          <p:cNvSpPr>
            <a:spLocks noGrp="1"/>
          </p:cNvSpPr>
          <p:nvPr>
            <p:ph idx="4294967295"/>
          </p:nvPr>
        </p:nvSpPr>
        <p:spPr>
          <a:xfrm>
            <a:off x="5397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1.4.3  </a:t>
            </a:r>
            <a:r>
              <a:rPr lang="zh-CN" altLang="en-US" b="1" dirty="0">
                <a:solidFill>
                  <a:schemeClr val="tx1"/>
                </a:solidFill>
                <a:latin typeface="Bodoni MT Black" panose="02070A03080606020203" pitchFamily="18" charset="0"/>
                <a:ea typeface="+mj-ea"/>
              </a:rPr>
              <a:t>增量模型</a:t>
            </a:r>
            <a:endParaRPr lang="zh-CN" altLang="en-US" b="1" dirty="0">
              <a:solidFill>
                <a:schemeClr val="tx1"/>
              </a:solidFill>
              <a:latin typeface="Bodoni MT Black" panose="02070A03080606020203" pitchFamily="18" charset="0"/>
              <a:ea typeface="+mj-ea"/>
            </a:endParaRPr>
          </a:p>
        </p:txBody>
      </p:sp>
      <p:sp>
        <p:nvSpPr>
          <p:cNvPr id="7" name="TextBox 7"/>
          <p:cNvSpPr txBox="1">
            <a:spLocks noChangeArrowheads="1"/>
          </p:cNvSpPr>
          <p:nvPr/>
        </p:nvSpPr>
        <p:spPr bwMode="auto">
          <a:xfrm>
            <a:off x="415925" y="2349500"/>
            <a:ext cx="8496300" cy="29622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rPr>
              <a:t>概念：</a:t>
            </a:r>
            <a:endParaRPr lang="en-US" altLang="zh-CN" sz="2400" b="1" dirty="0" smtClean="0">
              <a:latin typeface="Bodoni MT Black" panose="02070A03080606020203" pitchFamily="18" charset="0"/>
            </a:endParaRPr>
          </a:p>
          <a:p>
            <a:pPr marL="0" indent="457200">
              <a:defRPr/>
            </a:pPr>
            <a:r>
              <a:rPr lang="zh-CN" altLang="zh-CN" sz="2400" dirty="0">
                <a:latin typeface="Bodoni MT Black" panose="02070A03080606020203" pitchFamily="18" charset="0"/>
              </a:rPr>
              <a:t>增量模型也称为渐增</a:t>
            </a:r>
            <a:r>
              <a:rPr lang="zh-CN" altLang="zh-CN" sz="2400" dirty="0" smtClean="0">
                <a:latin typeface="Bodoni MT Black" panose="02070A03080606020203" pitchFamily="18" charset="0"/>
              </a:rPr>
              <a:t>模型。</a:t>
            </a:r>
            <a:r>
              <a:rPr lang="zh-CN" altLang="zh-CN" sz="2400" dirty="0">
                <a:latin typeface="Bodoni MT Black" panose="02070A03080606020203" pitchFamily="18" charset="0"/>
              </a:rPr>
              <a:t>使用增量模型开发软件时，把软件产品作为</a:t>
            </a:r>
            <a:r>
              <a:rPr lang="zh-CN" altLang="zh-CN" sz="2400" dirty="0">
                <a:solidFill>
                  <a:srgbClr val="FF0000"/>
                </a:solidFill>
                <a:latin typeface="Bodoni MT Black" panose="02070A03080606020203" pitchFamily="18" charset="0"/>
              </a:rPr>
              <a:t>一系列的增量构件</a:t>
            </a:r>
            <a:r>
              <a:rPr lang="zh-CN" altLang="zh-CN" sz="2400" dirty="0">
                <a:latin typeface="Bodoni MT Black" panose="02070A03080606020203" pitchFamily="18" charset="0"/>
              </a:rPr>
              <a:t>来设计、编码、集成和测试。每个构件由多个相互作用的模块构成，并且能够完成特定的功能</a:t>
            </a:r>
            <a:r>
              <a:rPr lang="zh-CN" altLang="zh-CN" sz="2400" dirty="0" smtClean="0">
                <a:latin typeface="Bodoni MT Black" panose="02070A03080606020203" pitchFamily="18" charset="0"/>
              </a:rPr>
              <a:t>。</a:t>
            </a:r>
            <a:r>
              <a:rPr lang="zh-CN" altLang="zh-CN" sz="2400" dirty="0">
                <a:latin typeface="Bodoni MT Black" panose="02070A03080606020203" pitchFamily="18" charset="0"/>
              </a:rPr>
              <a:t>使用增量模型时，第一个增量构件往往实现软件的基本需求，提供最核心的功能</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457200">
              <a:defRPr/>
            </a:pPr>
            <a:r>
              <a:rPr lang="zh-CN" altLang="en-US" sz="2400" dirty="0" smtClean="0">
                <a:latin typeface="Bodoni MT Black" panose="02070A03080606020203" pitchFamily="18" charset="0"/>
              </a:rPr>
              <a:t>增量模型如下图所示：</a:t>
            </a:r>
            <a:endParaRPr lang="en-US" altLang="zh-CN" sz="2400" b="1" dirty="0" smtClean="0">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图片 3"/>
          <p:cNvPicPr>
            <a:picLocks noChangeAspect="1"/>
          </p:cNvPicPr>
          <p:nvPr/>
        </p:nvPicPr>
        <p:blipFill>
          <a:blip r:embed="rId1" cstate="print"/>
          <a:srcRect/>
          <a:stretch>
            <a:fillRect/>
          </a:stretch>
        </p:blipFill>
        <p:spPr bwMode="auto">
          <a:xfrm>
            <a:off x="646113" y="692150"/>
            <a:ext cx="7165975" cy="4392613"/>
          </a:xfrm>
          <a:prstGeom prst="rect">
            <a:avLst/>
          </a:prstGeom>
          <a:noFill/>
          <a:ln w="9525">
            <a:noFill/>
            <a:miter lim="800000"/>
            <a:headEnd/>
            <a:tailEnd/>
          </a:ln>
        </p:spPr>
      </p:pic>
      <p:sp>
        <p:nvSpPr>
          <p:cNvPr id="2" name="TextBox 1"/>
          <p:cNvSpPr txBox="1"/>
          <p:nvPr/>
        </p:nvSpPr>
        <p:spPr>
          <a:xfrm>
            <a:off x="3132138" y="5300663"/>
            <a:ext cx="2879725" cy="461962"/>
          </a:xfrm>
          <a:prstGeom prst="rect">
            <a:avLst/>
          </a:prstGeom>
          <a:noFill/>
        </p:spPr>
        <p:txBody>
          <a:bodyPr>
            <a:spAutoFit/>
          </a:bodyPr>
          <a:lstStyle/>
          <a:p>
            <a:pPr eaLnBrk="1" hangingPunct="1">
              <a:defRPr/>
            </a:pPr>
            <a:r>
              <a:rPr lang="zh-CN" altLang="en-US" sz="2400" dirty="0" smtClean="0">
                <a:latin typeface="Bodoni MT Black" panose="02070A03080606020203" pitchFamily="18" charset="0"/>
                <a:ea typeface="+mn-ea"/>
              </a:rPr>
              <a:t>     增</a:t>
            </a:r>
            <a:r>
              <a:rPr lang="zh-CN" altLang="en-US" sz="2400" dirty="0">
                <a:latin typeface="Bodoni MT Black" panose="02070A03080606020203" pitchFamily="18" charset="0"/>
                <a:ea typeface="+mn-ea"/>
              </a:rPr>
              <a:t>量模型</a:t>
            </a:r>
            <a:endParaRPr lang="zh-CN" altLang="en-US" sz="2400" dirty="0">
              <a:latin typeface="Bodoni MT Black" panose="02070A03080606020203" pitchFamily="18" charset="0"/>
              <a:ea typeface="+mn-ea"/>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1.4.3  </a:t>
            </a:r>
            <a:r>
              <a:rPr lang="zh-CN" altLang="en-US" sz="2400" dirty="0">
                <a:solidFill>
                  <a:srgbClr val="D9D9D9"/>
                </a:solidFill>
                <a:latin typeface="Bodoni MT Black" panose="02070A03080606020203" pitchFamily="18" charset="0"/>
                <a:ea typeface="+mn-ea"/>
              </a:rPr>
              <a:t>增量模型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798513" y="2305050"/>
            <a:ext cx="893167" cy="509588"/>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rPr>
              <a:t>优点</a:t>
            </a:r>
            <a:endParaRPr lang="en-US" altLang="zh-CN" sz="2400" b="1" dirty="0" smtClean="0">
              <a:latin typeface="Bodoni MT Black" panose="02070A03080606020203" pitchFamily="18" charset="0"/>
            </a:endParaRPr>
          </a:p>
        </p:txBody>
      </p:sp>
      <p:graphicFrame>
        <p:nvGraphicFramePr>
          <p:cNvPr id="3" name="图示 2"/>
          <p:cNvGraphicFramePr/>
          <p:nvPr/>
        </p:nvGraphicFramePr>
        <p:xfrm>
          <a:off x="323529" y="3140968"/>
          <a:ext cx="8589018" cy="28083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anose="02070A03080606020203" pitchFamily="18" charset="0"/>
                <a:ea typeface="+mn-ea"/>
              </a:rPr>
              <a:t>1.4</a:t>
            </a:r>
            <a:r>
              <a:rPr lang="en-US" altLang="zh-CN" b="1" dirty="0" smtClean="0">
                <a:latin typeface="Bodoni MT Black" panose="02070A03080606020203" pitchFamily="18" charset="0"/>
              </a:rPr>
              <a:t>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11" name="内容占位符 4"/>
          <p:cNvSpPr>
            <a:spLocks noGrp="1"/>
          </p:cNvSpPr>
          <p:nvPr>
            <p:ph idx="4294967295"/>
          </p:nvPr>
        </p:nvSpPr>
        <p:spPr>
          <a:xfrm>
            <a:off x="4889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1.4.3 </a:t>
            </a:r>
            <a:r>
              <a:rPr lang="zh-CN" altLang="en-US" b="1" dirty="0">
                <a:solidFill>
                  <a:schemeClr val="tx1"/>
                </a:solidFill>
                <a:latin typeface="Bodoni MT Black" panose="02070A03080606020203" pitchFamily="18" charset="0"/>
                <a:ea typeface="+mj-ea"/>
              </a:rPr>
              <a:t>增量模型</a:t>
            </a:r>
            <a:endParaRPr lang="zh-CN" altLang="en-US" b="1" dirty="0">
              <a:solidFill>
                <a:schemeClr val="tx1"/>
              </a:solidFill>
              <a:latin typeface="Bodoni MT Black" panose="02070A03080606020203" pitchFamily="18" charset="0"/>
              <a:ea typeface="+mj-ea"/>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1.4.3 </a:t>
            </a:r>
            <a:r>
              <a:rPr lang="zh-CN" altLang="en-US" sz="2400" dirty="0" smtClean="0">
                <a:solidFill>
                  <a:srgbClr val="D9D9D9"/>
                </a:solidFill>
                <a:latin typeface="Bodoni MT Black" panose="02070A03080606020203" pitchFamily="18" charset="0"/>
                <a:ea typeface="+mn-ea"/>
              </a:rPr>
              <a:t>增</a:t>
            </a:r>
            <a:r>
              <a:rPr lang="zh-CN" altLang="en-US" sz="2400" dirty="0">
                <a:solidFill>
                  <a:srgbClr val="D9D9D9"/>
                </a:solidFill>
                <a:latin typeface="Bodoni MT Black" panose="02070A03080606020203" pitchFamily="18" charset="0"/>
                <a:ea typeface="+mn-ea"/>
              </a:rPr>
              <a:t>量模型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9" name="内容占位符 4"/>
          <p:cNvSpPr>
            <a:spLocks noGrp="1"/>
          </p:cNvSpPr>
          <p:nvPr>
            <p:ph idx="4294967295"/>
          </p:nvPr>
        </p:nvSpPr>
        <p:spPr>
          <a:xfrm>
            <a:off x="487363" y="1185863"/>
            <a:ext cx="4013200" cy="6048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1.4.3 </a:t>
            </a:r>
            <a:r>
              <a:rPr lang="zh-CN" altLang="en-US" b="1" dirty="0" smtClean="0">
                <a:solidFill>
                  <a:schemeClr val="tx1"/>
                </a:solidFill>
                <a:latin typeface="Bodoni MT Black" panose="02070A03080606020203" pitchFamily="18" charset="0"/>
                <a:ea typeface="+mj-ea"/>
              </a:rPr>
              <a:t>增</a:t>
            </a:r>
            <a:r>
              <a:rPr lang="zh-CN" altLang="en-US" b="1" dirty="0">
                <a:solidFill>
                  <a:schemeClr val="tx1"/>
                </a:solidFill>
                <a:latin typeface="Bodoni MT Black" panose="02070A03080606020203" pitchFamily="18" charset="0"/>
                <a:ea typeface="+mj-ea"/>
              </a:rPr>
              <a:t>量模型</a:t>
            </a:r>
            <a:endParaRPr lang="zh-CN" altLang="en-US" b="1" dirty="0">
              <a:solidFill>
                <a:schemeClr val="tx1"/>
              </a:solidFill>
              <a:latin typeface="Bodoni MT Black" panose="02070A03080606020203" pitchFamily="18" charset="0"/>
              <a:ea typeface="+mj-ea"/>
            </a:endParaRPr>
          </a:p>
        </p:txBody>
      </p:sp>
      <p:sp>
        <p:nvSpPr>
          <p:cNvPr id="7" name="TextBox 7"/>
          <p:cNvSpPr txBox="1">
            <a:spLocks noChangeArrowheads="1"/>
          </p:cNvSpPr>
          <p:nvPr/>
        </p:nvSpPr>
        <p:spPr bwMode="auto">
          <a:xfrm>
            <a:off x="720725" y="2017713"/>
            <a:ext cx="898947" cy="511175"/>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rPr>
              <a:t>难点</a:t>
            </a:r>
            <a:endParaRPr lang="en-US" altLang="zh-CN" sz="2400" b="1" dirty="0">
              <a:latin typeface="Bodoni MT Black" panose="02070A03080606020203" pitchFamily="18" charset="0"/>
            </a:endParaRPr>
          </a:p>
        </p:txBody>
      </p:sp>
      <p:graphicFrame>
        <p:nvGraphicFramePr>
          <p:cNvPr id="3" name="图示 2"/>
          <p:cNvGraphicFramePr/>
          <p:nvPr/>
        </p:nvGraphicFramePr>
        <p:xfrm>
          <a:off x="395537" y="2924944"/>
          <a:ext cx="8517010" cy="3024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1.4.3 </a:t>
            </a:r>
            <a:r>
              <a:rPr lang="zh-CN" altLang="en-US" sz="2400" dirty="0" smtClean="0">
                <a:solidFill>
                  <a:srgbClr val="D9D9D9"/>
                </a:solidFill>
                <a:latin typeface="Bodoni MT Black" panose="02070A03080606020203" pitchFamily="18" charset="0"/>
                <a:ea typeface="+mn-ea"/>
              </a:rPr>
              <a:t>增</a:t>
            </a:r>
            <a:r>
              <a:rPr lang="zh-CN" altLang="en-US" sz="2400" dirty="0">
                <a:solidFill>
                  <a:srgbClr val="D9D9D9"/>
                </a:solidFill>
                <a:latin typeface="Bodoni MT Black" panose="02070A03080606020203" pitchFamily="18" charset="0"/>
                <a:ea typeface="+mn-ea"/>
              </a:rPr>
              <a:t>量模型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11" name="内容占位符 4"/>
          <p:cNvSpPr>
            <a:spLocks noGrp="1"/>
          </p:cNvSpPr>
          <p:nvPr>
            <p:ph idx="4294967295"/>
          </p:nvPr>
        </p:nvSpPr>
        <p:spPr>
          <a:xfrm>
            <a:off x="487363" y="1136650"/>
            <a:ext cx="401320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1.4.3 </a:t>
            </a:r>
            <a:r>
              <a:rPr lang="zh-CN" altLang="en-US" b="1" dirty="0" smtClean="0">
                <a:solidFill>
                  <a:schemeClr val="tx1"/>
                </a:solidFill>
                <a:latin typeface="Bodoni MT Black" panose="02070A03080606020203" pitchFamily="18" charset="0"/>
                <a:ea typeface="+mj-ea"/>
              </a:rPr>
              <a:t>增</a:t>
            </a:r>
            <a:r>
              <a:rPr lang="zh-CN" altLang="en-US" b="1" dirty="0">
                <a:solidFill>
                  <a:schemeClr val="tx1"/>
                </a:solidFill>
                <a:latin typeface="Bodoni MT Black" panose="02070A03080606020203" pitchFamily="18" charset="0"/>
                <a:ea typeface="+mj-ea"/>
              </a:rPr>
              <a:t>量模型</a:t>
            </a:r>
            <a:endParaRPr lang="zh-CN" altLang="en-US" b="1" dirty="0">
              <a:solidFill>
                <a:schemeClr val="tx1"/>
              </a:solidFill>
              <a:latin typeface="Bodoni MT Black" panose="02070A03080606020203" pitchFamily="18" charset="0"/>
              <a:ea typeface="+mj-ea"/>
            </a:endParaRPr>
          </a:p>
        </p:txBody>
      </p:sp>
      <p:pic>
        <p:nvPicPr>
          <p:cNvPr id="104452" name="图片 1"/>
          <p:cNvPicPr>
            <a:picLocks noChangeAspect="1"/>
          </p:cNvPicPr>
          <p:nvPr/>
        </p:nvPicPr>
        <p:blipFill>
          <a:blip r:embed="rId1" cstate="print"/>
          <a:srcRect/>
          <a:stretch>
            <a:fillRect/>
          </a:stretch>
        </p:blipFill>
        <p:spPr bwMode="auto">
          <a:xfrm>
            <a:off x="215900" y="2636838"/>
            <a:ext cx="8896350" cy="3240087"/>
          </a:xfrm>
          <a:prstGeom prst="rect">
            <a:avLst/>
          </a:prstGeom>
          <a:noFill/>
          <a:ln w="9525">
            <a:noFill/>
            <a:miter lim="800000"/>
            <a:headEnd/>
            <a:tailEnd/>
          </a:ln>
        </p:spPr>
      </p:pic>
      <p:sp>
        <p:nvSpPr>
          <p:cNvPr id="10" name="TextBox 7"/>
          <p:cNvSpPr txBox="1">
            <a:spLocks noChangeArrowheads="1"/>
          </p:cNvSpPr>
          <p:nvPr/>
        </p:nvSpPr>
        <p:spPr bwMode="auto">
          <a:xfrm>
            <a:off x="684213" y="1966913"/>
            <a:ext cx="3382962" cy="5111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Bodoni MT Black" panose="02070A03080606020203" pitchFamily="18" charset="0"/>
              </a:rPr>
              <a:t>风险更大的增量模</a:t>
            </a:r>
            <a:r>
              <a:rPr lang="zh-CN" altLang="en-US" sz="2400" b="1" dirty="0" smtClean="0">
                <a:latin typeface="Bodoni MT Black" panose="02070A03080606020203" pitchFamily="18" charset="0"/>
              </a:rPr>
              <a:t>型</a:t>
            </a:r>
            <a:endParaRPr lang="zh-CN" altLang="en-US" sz="2400" b="1" dirty="0">
              <a:latin typeface="Bodoni MT Black" panose="02070A03080606020203"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1.4.3 </a:t>
            </a:r>
            <a:r>
              <a:rPr lang="zh-CN" altLang="en-US" sz="2400" dirty="0" smtClean="0">
                <a:solidFill>
                  <a:srgbClr val="D9D9D9"/>
                </a:solidFill>
                <a:latin typeface="Bodoni MT Black" panose="02070A03080606020203" pitchFamily="18" charset="0"/>
                <a:ea typeface="+mn-ea"/>
              </a:rPr>
              <a:t>增</a:t>
            </a:r>
            <a:r>
              <a:rPr lang="zh-CN" altLang="en-US" sz="2400" dirty="0">
                <a:solidFill>
                  <a:srgbClr val="D9D9D9"/>
                </a:solidFill>
                <a:latin typeface="Bodoni MT Black" panose="02070A03080606020203" pitchFamily="18" charset="0"/>
                <a:ea typeface="+mn-ea"/>
              </a:rPr>
              <a:t>量模型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1.4.4 </a:t>
            </a:r>
            <a:r>
              <a:rPr lang="zh-CN" altLang="en-US" sz="2400" dirty="0">
                <a:solidFill>
                  <a:srgbClr val="D9D9D9"/>
                </a:solidFill>
                <a:latin typeface="Bodoni MT Black" panose="02070A03080606020203" pitchFamily="18" charset="0"/>
                <a:ea typeface="+mn-ea"/>
              </a:rPr>
              <a:t>螺旋模型</a:t>
            </a:r>
            <a:endParaRPr lang="zh-CN" altLang="en-US" sz="2400" dirty="0">
              <a:solidFill>
                <a:srgbClr val="D9D9D9"/>
              </a:solidFill>
              <a:latin typeface="Bodoni MT Black" panose="02070A03080606020203" pitchFamily="18" charset="0"/>
              <a:ea typeface="+mn-ea"/>
            </a:endParaRPr>
          </a:p>
        </p:txBody>
      </p:sp>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250825" y="2579688"/>
            <a:ext cx="8497888" cy="2144712"/>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ea typeface="+mn-ea"/>
              </a:rPr>
              <a:t>概念：</a:t>
            </a:r>
            <a:endParaRPr lang="en-US" altLang="zh-CN" sz="2400" b="1" dirty="0" smtClean="0">
              <a:latin typeface="Bodoni MT Black" panose="02070A03080606020203" pitchFamily="18" charset="0"/>
              <a:ea typeface="+mn-ea"/>
            </a:endParaRPr>
          </a:p>
          <a:p>
            <a:pPr marL="0" indent="457200">
              <a:defRPr/>
            </a:pPr>
            <a:r>
              <a:rPr lang="zh-CN" altLang="zh-CN" sz="2400" dirty="0">
                <a:latin typeface="Bodoni MT Black" panose="02070A03080606020203" pitchFamily="18" charset="0"/>
                <a:ea typeface="+mn-ea"/>
              </a:rPr>
              <a:t>螺旋模型的基本思想是，使用原型及其他方法来尽量降低风险。理解这种模型的一个简便方法，是把它看作</a:t>
            </a:r>
            <a:r>
              <a:rPr lang="zh-CN" altLang="zh-CN" sz="2400" dirty="0">
                <a:solidFill>
                  <a:srgbClr val="FF0000"/>
                </a:solidFill>
                <a:latin typeface="Bodoni MT Black" panose="02070A03080606020203" pitchFamily="18" charset="0"/>
                <a:ea typeface="+mn-ea"/>
              </a:rPr>
              <a:t>在每个阶段之前都增加了风险分析过程的快速原型模型</a:t>
            </a:r>
            <a:r>
              <a:rPr lang="zh-CN" altLang="zh-CN" sz="2400" dirty="0" smtClean="0">
                <a:latin typeface="Bodoni MT Black" panose="02070A03080606020203" pitchFamily="18" charset="0"/>
                <a:ea typeface="+mn-ea"/>
              </a:rPr>
              <a:t>。</a:t>
            </a:r>
            <a:endParaRPr lang="en-US" altLang="zh-CN" sz="2400" dirty="0" smtClean="0">
              <a:latin typeface="Bodoni MT Black" panose="02070A03080606020203" pitchFamily="18" charset="0"/>
              <a:ea typeface="+mn-ea"/>
            </a:endParaRPr>
          </a:p>
          <a:p>
            <a:pPr marL="0" indent="457200">
              <a:defRPr/>
            </a:pPr>
            <a:r>
              <a:rPr lang="zh-CN" altLang="zh-CN" sz="2400" dirty="0">
                <a:latin typeface="Bodoni MT Black" panose="02070A03080606020203" pitchFamily="18" charset="0"/>
                <a:ea typeface="+mn-ea"/>
              </a:rPr>
              <a:t>螺旋</a:t>
            </a:r>
            <a:r>
              <a:rPr lang="zh-CN" altLang="en-US" sz="2400" dirty="0" smtClean="0">
                <a:latin typeface="Bodoni MT Black" panose="02070A03080606020203" pitchFamily="18" charset="0"/>
                <a:ea typeface="+mn-ea"/>
              </a:rPr>
              <a:t>模型如下图所示：</a:t>
            </a:r>
            <a:endParaRPr lang="en-US" altLang="zh-CN" sz="2400" b="1" dirty="0" smtClean="0">
              <a:latin typeface="Bodoni MT Black" panose="02070A03080606020203" pitchFamily="18" charset="0"/>
              <a:ea typeface="+mn-ea"/>
            </a:endParaRPr>
          </a:p>
        </p:txBody>
      </p:sp>
      <p:sp>
        <p:nvSpPr>
          <p:cNvPr id="8" name="内容占位符 4"/>
          <p:cNvSpPr txBox="1"/>
          <p:nvPr/>
        </p:nvSpPr>
        <p:spPr bwMode="auto">
          <a:xfrm>
            <a:off x="460375" y="1196975"/>
            <a:ext cx="360680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1.4.4 </a:t>
            </a:r>
            <a:r>
              <a:rPr lang="zh-CN" altLang="en-US" b="1" dirty="0">
                <a:solidFill>
                  <a:schemeClr val="tx1"/>
                </a:solidFill>
                <a:latin typeface="Bodoni MT Black" panose="02070A03080606020203" pitchFamily="18" charset="0"/>
                <a:ea typeface="+mj-ea"/>
              </a:rPr>
              <a:t>螺旋模型</a:t>
            </a:r>
            <a:endParaRPr lang="zh-CN" altLang="en-US" b="1" dirty="0">
              <a:solidFill>
                <a:schemeClr val="tx1"/>
              </a:solidFill>
              <a:latin typeface="Bodoni MT Black" panose="02070A03080606020203" pitchFamily="18" charset="0"/>
              <a:ea typeface="+mj-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产品系统</a:t>
            </a:r>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pic>
        <p:nvPicPr>
          <p:cNvPr id="719079" name="内容占位符 719078"/>
          <p:cNvPicPr>
            <a:picLocks noChangeAspect="1"/>
          </p:cNvPicPr>
          <p:nvPr>
            <p:ph idx="1"/>
          </p:nvPr>
        </p:nvPicPr>
        <p:blipFill>
          <a:blip r:embed="rId1"/>
          <a:stretch>
            <a:fillRect/>
          </a:stretch>
        </p:blipFill>
        <p:spPr>
          <a:xfrm>
            <a:off x="457200" y="2642235"/>
            <a:ext cx="8229600" cy="2440940"/>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3"/>
          <p:cNvPicPr>
            <a:picLocks noChangeAspect="1"/>
          </p:cNvPicPr>
          <p:nvPr/>
        </p:nvPicPr>
        <p:blipFill>
          <a:blip r:embed="rId1" cstate="print"/>
          <a:srcRect/>
          <a:stretch>
            <a:fillRect/>
          </a:stretch>
        </p:blipFill>
        <p:spPr bwMode="auto">
          <a:xfrm>
            <a:off x="2762250" y="0"/>
            <a:ext cx="5616575" cy="5740400"/>
          </a:xfrm>
          <a:prstGeom prst="rect">
            <a:avLst/>
          </a:prstGeom>
          <a:noFill/>
          <a:ln w="9525">
            <a:noFill/>
            <a:miter lim="800000"/>
            <a:headEnd/>
            <a:tailEnd/>
          </a:ln>
        </p:spPr>
      </p:pic>
      <p:sp>
        <p:nvSpPr>
          <p:cNvPr id="10" name="TextBox 7"/>
          <p:cNvSpPr txBox="1">
            <a:spLocks noChangeArrowheads="1"/>
          </p:cNvSpPr>
          <p:nvPr/>
        </p:nvSpPr>
        <p:spPr bwMode="auto">
          <a:xfrm>
            <a:off x="3079750" y="5349875"/>
            <a:ext cx="214032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dirty="0" smtClean="0">
                <a:latin typeface="Bodoni MT Black" panose="02070A03080606020203" pitchFamily="18" charset="0"/>
              </a:rPr>
              <a:t>简单螺旋模型</a:t>
            </a:r>
            <a:endParaRPr lang="en-US" altLang="zh-CN" sz="2400" dirty="0" smtClean="0">
              <a:latin typeface="Bodoni MT Black" panose="02070A03080606020203"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1.4.4 </a:t>
            </a:r>
            <a:r>
              <a:rPr lang="zh-CN" altLang="en-US" sz="2400" dirty="0">
                <a:solidFill>
                  <a:srgbClr val="D9D9D9"/>
                </a:solidFill>
                <a:latin typeface="Bodoni MT Black" panose="02070A03080606020203" pitchFamily="18" charset="0"/>
                <a:ea typeface="+mn-ea"/>
              </a:rPr>
              <a:t>螺旋模型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txBox="1">
            <a:spLocks noChangeArrowheads="1"/>
          </p:cNvSpPr>
          <p:nvPr/>
        </p:nvSpPr>
        <p:spPr bwMode="auto">
          <a:xfrm>
            <a:off x="250825" y="5064125"/>
            <a:ext cx="17288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dirty="0" smtClean="0">
                <a:latin typeface="Bodoni MT Black" panose="02070A03080606020203" pitchFamily="18" charset="0"/>
                <a:ea typeface="+mn-ea"/>
              </a:rPr>
              <a:t>完整</a:t>
            </a:r>
            <a:r>
              <a:rPr lang="zh-CN" altLang="en-US" sz="2400" dirty="0">
                <a:latin typeface="Bodoni MT Black" panose="02070A03080606020203" pitchFamily="18" charset="0"/>
                <a:ea typeface="+mn-ea"/>
              </a:rPr>
              <a:t>的</a:t>
            </a:r>
            <a:r>
              <a:rPr lang="zh-CN" altLang="en-US" sz="2400" dirty="0" smtClean="0">
                <a:latin typeface="Bodoni MT Black" panose="02070A03080606020203" pitchFamily="18" charset="0"/>
                <a:ea typeface="+mn-ea"/>
              </a:rPr>
              <a:t>螺旋模型</a:t>
            </a:r>
            <a:endParaRPr lang="en-US" altLang="zh-CN" sz="2400" dirty="0" smtClean="0">
              <a:latin typeface="Bodoni MT Black" panose="02070A03080606020203" pitchFamily="18" charset="0"/>
              <a:ea typeface="+mn-ea"/>
            </a:endParaRPr>
          </a:p>
        </p:txBody>
      </p:sp>
      <p:pic>
        <p:nvPicPr>
          <p:cNvPr id="110595" name="图片 1"/>
          <p:cNvPicPr>
            <a:picLocks noChangeAspect="1"/>
          </p:cNvPicPr>
          <p:nvPr/>
        </p:nvPicPr>
        <p:blipFill>
          <a:blip r:embed="rId1" cstate="print"/>
          <a:srcRect/>
          <a:stretch>
            <a:fillRect/>
          </a:stretch>
        </p:blipFill>
        <p:spPr bwMode="auto">
          <a:xfrm>
            <a:off x="2195513" y="200025"/>
            <a:ext cx="6145212" cy="5676900"/>
          </a:xfrm>
          <a:prstGeom prst="rect">
            <a:avLst/>
          </a:prstGeom>
          <a:noFill/>
          <a:ln w="9525">
            <a:noFill/>
            <a:miter lim="800000"/>
            <a:headEnd/>
            <a:tailEnd/>
          </a:ln>
        </p:spPr>
      </p:pic>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1.4.4 </a:t>
            </a:r>
            <a:r>
              <a:rPr lang="zh-CN" altLang="en-US" sz="2400" dirty="0">
                <a:solidFill>
                  <a:srgbClr val="D9D9D9"/>
                </a:solidFill>
                <a:latin typeface="Bodoni MT Black" panose="02070A03080606020203" pitchFamily="18" charset="0"/>
                <a:ea typeface="+mn-ea"/>
              </a:rPr>
              <a:t>螺旋模型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形式化方法</a:t>
            </a:r>
            <a:endParaRPr lang="zh-CN" altLang="en-US"/>
          </a:p>
        </p:txBody>
      </p:sp>
      <p:sp>
        <p:nvSpPr>
          <p:cNvPr id="4" name="内容占位符 3"/>
          <p:cNvSpPr>
            <a:spLocks noGrp="1"/>
          </p:cNvSpPr>
          <p:nvPr>
            <p:ph idx="1"/>
          </p:nvPr>
        </p:nvSpPr>
        <p:spPr/>
        <p:txBody>
          <a:bodyPr/>
          <a:p>
            <a:r>
              <a:rPr lang="zh-CN" altLang="en-US" dirty="0">
                <a:sym typeface="+mn-ea"/>
              </a:rPr>
              <a:t>该方法强调采用严格的数学方法来描述软件的需求和设计任务。</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思考题</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软件过程及其框架的含义？</a:t>
            </a:r>
            <a:endParaRPr lang="zh-CN" altLang="en-US" dirty="0"/>
          </a:p>
          <a:p>
            <a:pPr algn="l"/>
            <a:r>
              <a:rPr lang="en-US" altLang="zh-CN" dirty="0">
                <a:sym typeface="+mn-ea"/>
              </a:rPr>
              <a:t>2.</a:t>
            </a:r>
            <a:r>
              <a:rPr lang="zh-CN" altLang="en-US" dirty="0">
                <a:sym typeface="+mn-ea"/>
              </a:rPr>
              <a:t>什么是软件过程中的雨伞行为？</a:t>
            </a:r>
            <a:endParaRPr lang="zh-CN" altLang="en-US" dirty="0"/>
          </a:p>
          <a:p>
            <a:pPr algn="l"/>
            <a:r>
              <a:rPr lang="en-US" altLang="zh-CN" dirty="0">
                <a:sym typeface="+mn-ea"/>
              </a:rPr>
              <a:t>3.</a:t>
            </a:r>
            <a:r>
              <a:rPr lang="zh-CN" altLang="en-US" dirty="0">
                <a:sym typeface="+mn-ea"/>
              </a:rPr>
              <a:t>例举一个软件过程模型，并解释其中每个阶段的意义；</a:t>
            </a:r>
            <a:endParaRPr lang="zh-CN" altLang="en-US" dirty="0"/>
          </a:p>
          <a:p>
            <a:pPr algn="l"/>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anose="02070A03080606020203" pitchFamily="18" charset="0"/>
                <a:ea typeface="+mn-ea"/>
              </a:rPr>
              <a:t>1.4</a:t>
            </a:r>
            <a:r>
              <a:rPr lang="en-US" altLang="zh-CN" b="1" dirty="0" smtClean="0">
                <a:latin typeface="Bodoni MT Black" panose="02070A03080606020203" pitchFamily="18" charset="0"/>
              </a:rPr>
              <a:t>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415925" y="2724150"/>
            <a:ext cx="8496300"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anose="02070A03080606020203" pitchFamily="18" charset="0"/>
              </a:rPr>
              <a:t>概念：</a:t>
            </a:r>
            <a:endParaRPr lang="en-US" altLang="zh-CN" sz="2400" b="1" dirty="0" smtClean="0">
              <a:latin typeface="Bodoni MT Black" panose="02070A03080606020203" pitchFamily="18" charset="0"/>
            </a:endParaRPr>
          </a:p>
          <a:p>
            <a:pPr marL="0" indent="342900">
              <a:defRPr/>
            </a:pPr>
            <a:r>
              <a:rPr lang="zh-CN" altLang="zh-CN" sz="2400" dirty="0">
                <a:solidFill>
                  <a:srgbClr val="FF0000"/>
                </a:solidFill>
                <a:latin typeface="Bodoni MT Black" panose="02070A03080606020203" pitchFamily="18" charset="0"/>
              </a:rPr>
              <a:t>敏捷过程</a:t>
            </a:r>
            <a:r>
              <a:rPr lang="zh-CN" altLang="zh-CN" sz="2400" dirty="0">
                <a:latin typeface="Bodoni MT Black" panose="02070A03080606020203" pitchFamily="18" charset="0"/>
              </a:rPr>
              <a:t>为了使软件开发团队具有高效工作和快速响应变化的能力，</a:t>
            </a:r>
            <a:r>
              <a:rPr lang="en-US" altLang="zh-CN" sz="2400" dirty="0">
                <a:latin typeface="Bodoni MT Black" panose="02070A03080606020203" pitchFamily="18" charset="0"/>
              </a:rPr>
              <a:t>17</a:t>
            </a:r>
            <a:r>
              <a:rPr lang="zh-CN" altLang="zh-CN" sz="2400" dirty="0">
                <a:latin typeface="Bodoni MT Black" panose="02070A03080606020203" pitchFamily="18" charset="0"/>
              </a:rPr>
              <a:t>位著名的软件专家于</a:t>
            </a:r>
            <a:r>
              <a:rPr lang="en-US" altLang="zh-CN" sz="2400" dirty="0">
                <a:latin typeface="Bodoni MT Black" panose="02070A03080606020203" pitchFamily="18" charset="0"/>
              </a:rPr>
              <a:t>2001</a:t>
            </a:r>
            <a:r>
              <a:rPr lang="zh-CN" altLang="zh-CN" sz="2400" dirty="0">
                <a:latin typeface="Bodoni MT Black" panose="02070A03080606020203" pitchFamily="18" charset="0"/>
              </a:rPr>
              <a:t>年</a:t>
            </a:r>
            <a:r>
              <a:rPr lang="en-US" altLang="zh-CN" sz="2400" dirty="0">
                <a:latin typeface="Bodoni MT Black" panose="02070A03080606020203" pitchFamily="18" charset="0"/>
              </a:rPr>
              <a:t>2</a:t>
            </a:r>
            <a:r>
              <a:rPr lang="zh-CN" altLang="zh-CN" sz="2400" dirty="0">
                <a:latin typeface="Bodoni MT Black" panose="02070A03080606020203" pitchFamily="18" charset="0"/>
              </a:rPr>
              <a:t>月联合起草了敏捷软件开发宣言</a:t>
            </a:r>
            <a:r>
              <a:rPr lang="zh-CN" altLang="zh-CN" sz="2400" dirty="0" smtClean="0">
                <a:latin typeface="Bodoni MT Black" panose="02070A03080606020203" pitchFamily="18" charset="0"/>
              </a:rPr>
              <a:t>。</a:t>
            </a:r>
            <a:r>
              <a:rPr lang="zh-CN" altLang="zh-CN" sz="2400" dirty="0">
                <a:latin typeface="Bodoni MT Black" panose="02070A03080606020203" pitchFamily="18" charset="0"/>
              </a:rPr>
              <a:t>敏捷软件开发宣言由下述</a:t>
            </a:r>
            <a:r>
              <a:rPr lang="en-US" altLang="zh-CN" sz="2400" dirty="0">
                <a:solidFill>
                  <a:srgbClr val="FF0000"/>
                </a:solidFill>
                <a:latin typeface="Bodoni MT Black" panose="02070A03080606020203" pitchFamily="18" charset="0"/>
              </a:rPr>
              <a:t>4</a:t>
            </a:r>
            <a:r>
              <a:rPr lang="zh-CN" altLang="zh-CN" sz="2400" dirty="0">
                <a:latin typeface="Bodoni MT Black" panose="02070A03080606020203" pitchFamily="18" charset="0"/>
              </a:rPr>
              <a:t>个简单的价值观声明组成</a:t>
            </a:r>
            <a:r>
              <a:rPr lang="zh-CN"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p:txBody>
      </p:sp>
      <p:sp>
        <p:nvSpPr>
          <p:cNvPr id="8"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1.4.7 </a:t>
            </a:r>
            <a:r>
              <a:rPr lang="zh-CN" altLang="en-US" b="1" dirty="0" smtClean="0">
                <a:solidFill>
                  <a:schemeClr val="tx1"/>
                </a:solidFill>
                <a:latin typeface="Bodoni MT Black" panose="02070A03080606020203" pitchFamily="18" charset="0"/>
                <a:ea typeface="+mj-ea"/>
              </a:rPr>
              <a:t>敏</a:t>
            </a:r>
            <a:r>
              <a:rPr lang="zh-CN" altLang="en-US" b="1" dirty="0">
                <a:solidFill>
                  <a:schemeClr val="tx1"/>
                </a:solidFill>
                <a:latin typeface="Bodoni MT Black" panose="02070A03080606020203" pitchFamily="18" charset="0"/>
                <a:ea typeface="+mj-ea"/>
              </a:rPr>
              <a:t>捷过程与极限编程</a:t>
            </a:r>
            <a:endParaRPr lang="zh-CN" altLang="en-US" b="1" dirty="0">
              <a:solidFill>
                <a:schemeClr val="tx1"/>
              </a:solidFill>
              <a:latin typeface="Bodoni MT Black" panose="02070A03080606020203" pitchFamily="18" charset="0"/>
              <a:ea typeface="+mj-ea"/>
            </a:endParaRPr>
          </a:p>
        </p:txBody>
      </p:sp>
      <p:sp>
        <p:nvSpPr>
          <p:cNvPr id="10"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1.4.7 </a:t>
            </a:r>
            <a:r>
              <a:rPr lang="zh-CN" altLang="en-US" sz="2400" dirty="0" smtClean="0">
                <a:solidFill>
                  <a:srgbClr val="D9D9D9"/>
                </a:solidFill>
                <a:latin typeface="Bodoni MT Black" panose="02070A03080606020203" pitchFamily="18" charset="0"/>
                <a:ea typeface="+mn-ea"/>
              </a:rPr>
              <a:t>敏</a:t>
            </a:r>
            <a:r>
              <a:rPr lang="zh-CN" altLang="en-US" sz="2400" dirty="0">
                <a:solidFill>
                  <a:srgbClr val="D9D9D9"/>
                </a:solidFill>
                <a:latin typeface="Bodoni MT Black" panose="02070A03080606020203" pitchFamily="18" charset="0"/>
                <a:ea typeface="+mn-ea"/>
              </a:rPr>
              <a:t>捷过程与极限编程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敏捷软件工程</a:t>
            </a:r>
            <a:endParaRPr lang="zh-CN" altLang="en-US"/>
          </a:p>
        </p:txBody>
      </p:sp>
      <p:sp>
        <p:nvSpPr>
          <p:cNvPr id="4" name="内容占位符 3"/>
          <p:cNvSpPr>
            <a:spLocks noGrp="1"/>
          </p:cNvSpPr>
          <p:nvPr>
            <p:ph idx="1"/>
          </p:nvPr>
        </p:nvSpPr>
        <p:spPr/>
        <p:txBody>
          <a:bodyPr/>
          <a:p>
            <a:r>
              <a:rPr lang="zh-CN" altLang="en-US" dirty="0">
                <a:sym typeface="+mn-ea"/>
              </a:rPr>
              <a:t>背景：在现代经济条件下，预测一个基于计算的系统怎样随着时间而不断地变化和发展是非常困难的。市场变化非常快，用户的需求变化也是非常快的，并且一些新的竞争的出现是没有警告的。在这种情况下，在软件项目开始之初就能够充分定义好需求是非常困难的。软件工程必须能够足够的敏捷来适应这种不断变化的商业环境</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敏捷软件工程定义</a:t>
            </a:r>
            <a:endParaRPr lang="zh-CN" altLang="en-US"/>
          </a:p>
        </p:txBody>
      </p:sp>
      <p:sp>
        <p:nvSpPr>
          <p:cNvPr id="4" name="内容占位符 3"/>
          <p:cNvSpPr>
            <a:spLocks noGrp="1"/>
          </p:cNvSpPr>
          <p:nvPr>
            <p:ph idx="1"/>
          </p:nvPr>
        </p:nvSpPr>
        <p:spPr/>
        <p:txBody>
          <a:bodyPr/>
          <a:p>
            <a:pPr algn="l"/>
            <a:r>
              <a:rPr lang="zh-CN" altLang="en-US" sz="2800" dirty="0">
                <a:sym typeface="+mn-ea"/>
              </a:rPr>
              <a:t>敏捷软件工程包含了一种哲学思想和一套开发指导原则。指导原则主要追求：</a:t>
            </a:r>
            <a:endParaRPr lang="zh-CN" altLang="en-US" sz="2800" dirty="0"/>
          </a:p>
          <a:p>
            <a:pPr algn="l"/>
            <a:r>
              <a:rPr lang="en-US" altLang="zh-CN" sz="2800" dirty="0">
                <a:sym typeface="+mn-ea"/>
              </a:rPr>
              <a:t>1.</a:t>
            </a:r>
            <a:r>
              <a:rPr lang="zh-CN" altLang="en-US" sz="2800" dirty="0">
                <a:sym typeface="+mn-ea"/>
              </a:rPr>
              <a:t>客户的满意和软件开发过程中的早期增量</a:t>
            </a:r>
            <a:r>
              <a:rPr lang="en-US" altLang="zh-CN" sz="2800">
                <a:sym typeface="+mn-ea"/>
              </a:rPr>
              <a:t>;</a:t>
            </a:r>
            <a:endParaRPr lang="en-US" altLang="zh-CN" sz="2800"/>
          </a:p>
          <a:p>
            <a:pPr algn="l"/>
            <a:r>
              <a:rPr lang="en-US" altLang="zh-CN" sz="2800" dirty="0">
                <a:sym typeface="+mn-ea"/>
              </a:rPr>
              <a:t>2.</a:t>
            </a:r>
            <a:r>
              <a:rPr lang="zh-CN" altLang="en-US" sz="2800" dirty="0">
                <a:sym typeface="+mn-ea"/>
              </a:rPr>
              <a:t>小的高激励的项目团队；</a:t>
            </a:r>
            <a:endParaRPr lang="zh-CN" altLang="en-US" sz="2800" dirty="0"/>
          </a:p>
          <a:p>
            <a:pPr algn="l"/>
            <a:r>
              <a:rPr lang="en-US" altLang="zh-CN" sz="2800" dirty="0">
                <a:sym typeface="+mn-ea"/>
              </a:rPr>
              <a:t>3.</a:t>
            </a:r>
            <a:r>
              <a:rPr lang="zh-CN" altLang="en-US" sz="2800" dirty="0">
                <a:sym typeface="+mn-ea"/>
              </a:rPr>
              <a:t>非形式化的方法；</a:t>
            </a:r>
            <a:endParaRPr lang="zh-CN" altLang="en-US" sz="2800" dirty="0"/>
          </a:p>
          <a:p>
            <a:pPr algn="l"/>
            <a:r>
              <a:rPr lang="en-US" altLang="zh-CN" sz="2800" dirty="0">
                <a:sym typeface="+mn-ea"/>
              </a:rPr>
              <a:t>4.</a:t>
            </a:r>
            <a:r>
              <a:rPr lang="zh-CN" altLang="en-US" sz="2800" dirty="0">
                <a:sym typeface="+mn-ea"/>
              </a:rPr>
              <a:t>最小限度的软件工程产品；</a:t>
            </a:r>
            <a:endParaRPr lang="zh-CN" altLang="en-US" sz="2800" dirty="0"/>
          </a:p>
          <a:p>
            <a:pPr algn="l"/>
            <a:r>
              <a:rPr lang="en-US" altLang="zh-CN" sz="2800" dirty="0">
                <a:sym typeface="+mn-ea"/>
              </a:rPr>
              <a:t>5.</a:t>
            </a:r>
            <a:r>
              <a:rPr lang="zh-CN" altLang="en-US" sz="2800" dirty="0">
                <a:sym typeface="+mn-ea"/>
              </a:rPr>
              <a:t>简化的整个开发过程；</a:t>
            </a:r>
            <a:endParaRPr lang="zh-CN" altLang="en-US" sz="2800" dirty="0"/>
          </a:p>
          <a:p>
            <a:pPr algn="l"/>
            <a:r>
              <a:rPr lang="en-US" altLang="zh-CN" sz="2800" dirty="0">
                <a:sym typeface="+mn-ea"/>
              </a:rPr>
              <a:t>6.</a:t>
            </a:r>
            <a:r>
              <a:rPr lang="zh-CN" altLang="en-US" sz="2800" dirty="0">
                <a:sym typeface="+mn-ea"/>
              </a:rPr>
              <a:t>强调开发过程中开发者和客户的不断交流；</a:t>
            </a:r>
            <a:endParaRPr lang="zh-CN" altLang="en-US" sz="2800" dirty="0">
              <a:sym typeface="+mn-ea"/>
            </a:endParaRPr>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敏捷开发的体现</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快速的响应变化；</a:t>
            </a:r>
            <a:endParaRPr lang="zh-CN" altLang="en-US" dirty="0"/>
          </a:p>
          <a:p>
            <a:pPr algn="l"/>
            <a:r>
              <a:rPr lang="en-US" altLang="zh-CN" dirty="0">
                <a:sym typeface="+mn-ea"/>
              </a:rPr>
              <a:t>2.</a:t>
            </a:r>
            <a:r>
              <a:rPr lang="zh-CN" altLang="en-US" dirty="0">
                <a:sym typeface="+mn-ea"/>
              </a:rPr>
              <a:t>在各方之间建立有效的沟通；</a:t>
            </a:r>
            <a:endParaRPr lang="zh-CN" altLang="en-US" dirty="0"/>
          </a:p>
          <a:p>
            <a:pPr algn="l"/>
            <a:r>
              <a:rPr lang="en-US" altLang="zh-CN" dirty="0">
                <a:sym typeface="+mn-ea"/>
              </a:rPr>
              <a:t>3.</a:t>
            </a:r>
            <a:r>
              <a:rPr lang="zh-CN" altLang="en-US" dirty="0">
                <a:sym typeface="+mn-ea"/>
              </a:rPr>
              <a:t>吸引客户参与到团队中；</a:t>
            </a:r>
            <a:endParaRPr lang="zh-CN" altLang="en-US" dirty="0"/>
          </a:p>
          <a:p>
            <a:pPr algn="l"/>
            <a:r>
              <a:rPr lang="en-US" altLang="zh-CN" dirty="0">
                <a:sym typeface="+mn-ea"/>
              </a:rPr>
              <a:t>4.</a:t>
            </a:r>
            <a:r>
              <a:rPr lang="zh-CN" altLang="en-US" dirty="0">
                <a:sym typeface="+mn-ea"/>
              </a:rPr>
              <a:t>组织团队控制整个工作的执行；</a:t>
            </a:r>
            <a:endParaRPr lang="zh-CN" altLang="en-US" dirty="0"/>
          </a:p>
          <a:p>
            <a:pPr algn="l"/>
            <a:r>
              <a:rPr lang="en-US" altLang="zh-CN" dirty="0">
                <a:sym typeface="+mn-ea"/>
              </a:rPr>
              <a:t>5.</a:t>
            </a:r>
            <a:r>
              <a:rPr lang="zh-CN" altLang="en-US" dirty="0">
                <a:sym typeface="+mn-ea"/>
              </a:rPr>
              <a:t>快速的增量式的生产软件；</a:t>
            </a:r>
            <a:endParaRPr lang="zh-CN" altLang="en-US" dirty="0"/>
          </a:p>
          <a:p>
            <a:pPr algn="l"/>
            <a:endParaRPr lang="zh-CN" altLang="en-US" dirty="0"/>
          </a:p>
          <a:p>
            <a:pPr algn="l"/>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敏捷团队的特点</a:t>
            </a:r>
            <a:endParaRPr lang="zh-CN" altLang="en-US"/>
          </a:p>
        </p:txBody>
      </p:sp>
      <p:sp>
        <p:nvSpPr>
          <p:cNvPr id="4" name="内容占位符 3"/>
          <p:cNvSpPr>
            <a:spLocks noGrp="1"/>
          </p:cNvSpPr>
          <p:nvPr>
            <p:ph idx="1"/>
          </p:nvPr>
        </p:nvSpPr>
        <p:spPr/>
        <p:txBody>
          <a:bodyPr/>
          <a:p>
            <a:pPr algn="l"/>
            <a:r>
              <a:rPr lang="zh-CN" altLang="en-US" dirty="0">
                <a:sym typeface="+mn-ea"/>
              </a:rPr>
              <a:t>敏捷开发的基础是一个敏捷团队的建立，该团队核心的特点是自组织，自组织包括三层含义：</a:t>
            </a:r>
            <a:endParaRPr lang="zh-CN" altLang="en-US" dirty="0"/>
          </a:p>
          <a:p>
            <a:pPr algn="l"/>
            <a:endParaRPr lang="zh-CN" altLang="en-US" dirty="0"/>
          </a:p>
          <a:p>
            <a:pPr algn="l"/>
            <a:r>
              <a:rPr lang="en-US" altLang="zh-CN" dirty="0">
                <a:sym typeface="+mn-ea"/>
              </a:rPr>
              <a:t>1.</a:t>
            </a:r>
            <a:r>
              <a:rPr lang="zh-CN" altLang="en-US" dirty="0">
                <a:sym typeface="+mn-ea"/>
              </a:rPr>
              <a:t>敏捷的团队组织自己去完成工作</a:t>
            </a:r>
            <a:r>
              <a:rPr lang="en-US" altLang="zh-CN">
                <a:sym typeface="+mn-ea"/>
              </a:rPr>
              <a:t>;</a:t>
            </a:r>
            <a:endParaRPr lang="en-US" altLang="zh-CN"/>
          </a:p>
          <a:p>
            <a:pPr algn="l"/>
            <a:r>
              <a:rPr lang="en-US" altLang="zh-CN" dirty="0">
                <a:sym typeface="+mn-ea"/>
              </a:rPr>
              <a:t>2.</a:t>
            </a:r>
            <a:r>
              <a:rPr lang="zh-CN" altLang="en-US" dirty="0">
                <a:sym typeface="+mn-ea"/>
              </a:rPr>
              <a:t>该团队组织过程最好地适应本地的环境；</a:t>
            </a:r>
            <a:endParaRPr lang="zh-CN" altLang="en-US" dirty="0"/>
          </a:p>
          <a:p>
            <a:pPr algn="l"/>
            <a:r>
              <a:rPr lang="en-US" altLang="zh-CN" dirty="0">
                <a:sym typeface="+mn-ea"/>
              </a:rPr>
              <a:t>3.</a:t>
            </a:r>
            <a:r>
              <a:rPr lang="zh-CN" altLang="en-US" dirty="0">
                <a:sym typeface="+mn-ea"/>
              </a:rPr>
              <a:t>团队组织工作任务的调度来最好地适应软件增量；</a:t>
            </a:r>
            <a:endParaRPr lang="zh-CN" altLang="en-US" dirty="0"/>
          </a:p>
          <a:p>
            <a:pPr algn="l"/>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敏捷软件过程</a:t>
            </a:r>
            <a:endParaRPr lang="zh-CN" altLang="en-US"/>
          </a:p>
        </p:txBody>
      </p:sp>
      <p:sp>
        <p:nvSpPr>
          <p:cNvPr id="4" name="内容占位符 3"/>
          <p:cNvSpPr>
            <a:spLocks noGrp="1"/>
          </p:cNvSpPr>
          <p:nvPr>
            <p:ph idx="1"/>
          </p:nvPr>
        </p:nvSpPr>
        <p:spPr/>
        <p:txBody>
          <a:bodyPr/>
          <a:p>
            <a:pPr algn="l"/>
            <a:r>
              <a:rPr lang="zh-CN" altLang="en-US" dirty="0">
                <a:sym typeface="+mn-ea"/>
              </a:rPr>
              <a:t>敏捷软件工程过程的三个假设：</a:t>
            </a:r>
            <a:endParaRPr lang="zh-CN" altLang="en-US" dirty="0"/>
          </a:p>
          <a:p>
            <a:pPr algn="l"/>
            <a:r>
              <a:rPr lang="en-US" altLang="zh-CN" dirty="0">
                <a:sym typeface="+mn-ea"/>
              </a:rPr>
              <a:t>1.</a:t>
            </a:r>
            <a:r>
              <a:rPr lang="zh-CN" altLang="en-US" dirty="0">
                <a:sym typeface="+mn-ea"/>
              </a:rPr>
              <a:t>对于用户需求的变化难以预测</a:t>
            </a:r>
            <a:r>
              <a:rPr lang="en-US" altLang="zh-CN">
                <a:sym typeface="+mn-ea"/>
              </a:rPr>
              <a:t>;</a:t>
            </a:r>
            <a:endParaRPr lang="en-US" altLang="zh-CN"/>
          </a:p>
          <a:p>
            <a:pPr algn="l"/>
            <a:r>
              <a:rPr lang="en-US" altLang="zh-CN" dirty="0">
                <a:sym typeface="+mn-ea"/>
              </a:rPr>
              <a:t>2.</a:t>
            </a:r>
            <a:r>
              <a:rPr lang="zh-CN" altLang="en-US" dirty="0">
                <a:sym typeface="+mn-ea"/>
              </a:rPr>
              <a:t>软件设计和软件构造之间是相互间隔的，即在构造是被使用证明设计的正确性之前，很难确定那种设计模型是被需要的；</a:t>
            </a:r>
            <a:endParaRPr lang="zh-CN" altLang="en-US" dirty="0"/>
          </a:p>
          <a:p>
            <a:pPr algn="l"/>
            <a:r>
              <a:rPr lang="en-US" altLang="zh-CN" dirty="0">
                <a:sym typeface="+mn-ea"/>
              </a:rPr>
              <a:t>3.</a:t>
            </a:r>
            <a:r>
              <a:rPr lang="zh-CN" altLang="en-US" dirty="0">
                <a:sym typeface="+mn-ea"/>
              </a:rPr>
              <a:t>分析、设计、构造和测试都是无法预期的；</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
        <p:nvSpPr>
          <p:cNvPr id="758789" name="文本框 758788"/>
          <p:cNvSpPr txBox="1"/>
          <p:nvPr/>
        </p:nvSpPr>
        <p:spPr>
          <a:xfrm>
            <a:off x="457200" y="5114290"/>
            <a:ext cx="8610600" cy="949325"/>
          </a:xfrm>
          <a:prstGeom prst="rect">
            <a:avLst/>
          </a:prstGeom>
          <a:noFill/>
          <a:ln w="9525">
            <a:noFill/>
          </a:ln>
        </p:spPr>
        <p:txBody>
          <a:bodyPr lIns="96450" tIns="48225" rIns="96450" bIns="48225">
            <a:spAutoFit/>
          </a:bodyPr>
          <a:p>
            <a:pPr algn="l"/>
            <a:r>
              <a:rPr lang="zh-CN" altLang="en-US" sz="2800" dirty="0">
                <a:solidFill>
                  <a:srgbClr val="FF0066"/>
                </a:solidFill>
              </a:rPr>
              <a:t>注：敏捷软件过程的适应力，是敏捷软件过程的核心。所以增量的适应是敏捷软件过程的必然。</a:t>
            </a:r>
            <a:endParaRPr lang="zh-CN" altLang="en-US" sz="2800">
              <a:solidFill>
                <a:srgbClr val="FF00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0018" name="内容占位符 720017"/>
          <p:cNvPicPr>
            <a:picLocks noChangeAspect="1"/>
          </p:cNvPicPr>
          <p:nvPr>
            <p:ph idx="1"/>
          </p:nvPr>
        </p:nvPicPr>
        <p:blipFill>
          <a:blip r:embed="rId1"/>
          <a:stretch>
            <a:fillRect/>
          </a:stretch>
        </p:blipFill>
        <p:spPr>
          <a:xfrm>
            <a:off x="457200" y="2468245"/>
            <a:ext cx="8229600" cy="2789555"/>
          </a:xfrm>
          <a:prstGeom prst="rect">
            <a:avLst/>
          </a:prstGeom>
          <a:noFill/>
          <a:ln w="9525">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敏捷软件过程</a:t>
            </a:r>
            <a:endParaRPr lang="zh-CN" altLang="en-US"/>
          </a:p>
        </p:txBody>
      </p:sp>
      <p:sp>
        <p:nvSpPr>
          <p:cNvPr id="3" name="内容占位符 2"/>
          <p:cNvSpPr>
            <a:spLocks noGrp="1"/>
          </p:cNvSpPr>
          <p:nvPr>
            <p:ph idx="1"/>
          </p:nvPr>
        </p:nvSpPr>
        <p:spPr/>
        <p:txBody>
          <a:bodyPr/>
          <a:p>
            <a:pPr algn="l"/>
            <a:endParaRPr lang="en-US" altLang="zh-CN" dirty="0"/>
          </a:p>
          <a:p>
            <a:pPr algn="l"/>
            <a:r>
              <a:rPr lang="en-US" altLang="zh-CN" dirty="0">
                <a:sym typeface="+mn-ea"/>
              </a:rPr>
              <a:t>1.</a:t>
            </a:r>
            <a:r>
              <a:rPr lang="zh-CN" altLang="en-US" dirty="0">
                <a:sym typeface="+mn-ea"/>
              </a:rPr>
              <a:t>以客户描述的需求内容为驱动</a:t>
            </a:r>
            <a:r>
              <a:rPr lang="en-US" altLang="zh-CN">
                <a:sym typeface="+mn-ea"/>
              </a:rPr>
              <a:t>;</a:t>
            </a:r>
            <a:endParaRPr lang="en-US" altLang="zh-CN"/>
          </a:p>
          <a:p>
            <a:pPr algn="l"/>
            <a:r>
              <a:rPr lang="en-US" altLang="zh-CN" dirty="0">
                <a:sym typeface="+mn-ea"/>
              </a:rPr>
              <a:t>2.</a:t>
            </a:r>
            <a:r>
              <a:rPr lang="zh-CN" altLang="en-US" dirty="0">
                <a:sym typeface="+mn-ea"/>
              </a:rPr>
              <a:t>充分认识到一切计划都是短暂的；</a:t>
            </a:r>
            <a:endParaRPr lang="zh-CN" altLang="en-US" dirty="0"/>
          </a:p>
          <a:p>
            <a:pPr algn="l"/>
            <a:r>
              <a:rPr lang="en-US" altLang="zh-CN" dirty="0">
                <a:sym typeface="+mn-ea"/>
              </a:rPr>
              <a:t>3.</a:t>
            </a:r>
            <a:r>
              <a:rPr lang="zh-CN" altLang="en-US" dirty="0">
                <a:sym typeface="+mn-ea"/>
              </a:rPr>
              <a:t>使用迭代方法重点强调结构行为；</a:t>
            </a:r>
            <a:endParaRPr lang="zh-CN" altLang="en-US" dirty="0"/>
          </a:p>
          <a:p>
            <a:pPr algn="l"/>
            <a:r>
              <a:rPr lang="en-US" altLang="zh-CN" dirty="0">
                <a:sym typeface="+mn-ea"/>
              </a:rPr>
              <a:t>4.</a:t>
            </a:r>
            <a:r>
              <a:rPr lang="zh-CN" altLang="en-US" dirty="0">
                <a:sym typeface="+mn-ea"/>
              </a:rPr>
              <a:t>采用多样的软件增量行为；</a:t>
            </a:r>
            <a:endParaRPr lang="zh-CN" altLang="en-US" dirty="0"/>
          </a:p>
          <a:p>
            <a:pPr algn="l"/>
            <a:r>
              <a:rPr lang="en-US" altLang="zh-CN" dirty="0">
                <a:sym typeface="+mn-ea"/>
              </a:rPr>
              <a:t>5.</a:t>
            </a:r>
            <a:r>
              <a:rPr lang="zh-CN" altLang="en-US" dirty="0">
                <a:sym typeface="+mn-ea"/>
              </a:rPr>
              <a:t>适应变化的发生；</a:t>
            </a:r>
            <a:endParaRPr lang="zh-CN" altLang="en-US" dirty="0"/>
          </a:p>
          <a:p>
            <a:pPr algn="l"/>
            <a:endParaRPr lang="zh-CN" altLang="en-US" dirty="0"/>
          </a:p>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a:t>
            </a:r>
            <a:endParaRPr lang="zh-CN" altLang="en-US"/>
          </a:p>
        </p:txBody>
      </p:sp>
      <p:sp>
        <p:nvSpPr>
          <p:cNvPr id="4" name="内容占位符 3"/>
          <p:cNvSpPr>
            <a:spLocks noGrp="1"/>
          </p:cNvSpPr>
          <p:nvPr>
            <p:ph idx="1"/>
          </p:nvPr>
        </p:nvSpPr>
        <p:spPr/>
        <p:txBody>
          <a:bodyPr/>
          <a:p>
            <a:r>
              <a:rPr lang="zh-CN" altLang="en-US" dirty="0">
                <a:sym typeface="+mn-ea"/>
              </a:rPr>
              <a:t>极限编程是一种最广泛使用的敏捷软件过程，其主要针对的是面向对象的开发方法。主要包括四个一般性框架：计划、设计、代码和任务</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2700"/>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415925" y="2532063"/>
            <a:ext cx="8496300" cy="25527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dirty="0">
                <a:latin typeface="Bodoni MT Black" panose="02070A03080606020203" pitchFamily="18" charset="0"/>
                <a:ea typeface="+mn-ea"/>
              </a:rPr>
              <a:t>极限编程：</a:t>
            </a:r>
            <a:endParaRPr lang="zh-CN" altLang="en-US" sz="2400" dirty="0">
              <a:latin typeface="Bodoni MT Black" panose="02070A03080606020203" pitchFamily="18" charset="0"/>
              <a:ea typeface="+mn-ea"/>
            </a:endParaRPr>
          </a:p>
          <a:p>
            <a:pPr marL="0" indent="457200">
              <a:defRPr/>
            </a:pPr>
            <a:r>
              <a:rPr lang="zh-CN" altLang="en-US" sz="2400" dirty="0">
                <a:latin typeface="Bodoni MT Black" panose="02070A03080606020203" pitchFamily="18" charset="0"/>
                <a:ea typeface="+mn-ea"/>
              </a:rPr>
              <a:t>极限编程（</a:t>
            </a:r>
            <a:r>
              <a:rPr lang="en-US" altLang="zh-CN" sz="2400" dirty="0">
                <a:latin typeface="Bodoni MT Black" panose="02070A03080606020203" pitchFamily="18" charset="0"/>
                <a:ea typeface="+mn-ea"/>
              </a:rPr>
              <a:t>eXtreme </a:t>
            </a:r>
            <a:r>
              <a:rPr lang="en-US" altLang="zh-CN" sz="2400" dirty="0" smtClean="0">
                <a:latin typeface="Bodoni MT Black" panose="02070A03080606020203" pitchFamily="18" charset="0"/>
                <a:ea typeface="+mn-ea"/>
              </a:rPr>
              <a:t>Programming, XP</a:t>
            </a:r>
            <a:r>
              <a:rPr lang="zh-CN" altLang="en-US" sz="2400" dirty="0">
                <a:latin typeface="Bodoni MT Black" panose="02070A03080606020203" pitchFamily="18" charset="0"/>
                <a:ea typeface="+mn-ea"/>
              </a:rPr>
              <a:t>）是敏捷过程中最富盛名的一个，其名称中“</a:t>
            </a:r>
            <a:r>
              <a:rPr lang="zh-CN" altLang="en-US" sz="2400" dirty="0">
                <a:solidFill>
                  <a:srgbClr val="FF0000"/>
                </a:solidFill>
                <a:latin typeface="Bodoni MT Black" panose="02070A03080606020203" pitchFamily="18" charset="0"/>
                <a:ea typeface="+mn-ea"/>
              </a:rPr>
              <a:t>极限</a:t>
            </a:r>
            <a:r>
              <a:rPr lang="zh-CN" altLang="en-US" sz="2400" dirty="0">
                <a:latin typeface="Bodoni MT Black" panose="02070A03080606020203" pitchFamily="18" charset="0"/>
                <a:ea typeface="+mn-ea"/>
              </a:rPr>
              <a:t>”二字的含义是指把好的开发实践运用到极致。</a:t>
            </a:r>
            <a:endParaRPr lang="zh-CN" altLang="en-US" sz="2400" dirty="0">
              <a:latin typeface="Bodoni MT Black" panose="02070A03080606020203" pitchFamily="18" charset="0"/>
              <a:ea typeface="+mn-ea"/>
            </a:endParaRPr>
          </a:p>
          <a:p>
            <a:pPr marL="0" indent="457200">
              <a:defRPr/>
            </a:pPr>
            <a:r>
              <a:rPr lang="zh-CN" altLang="en-US" sz="2400" dirty="0">
                <a:latin typeface="Bodoni MT Black" panose="02070A03080606020203" pitchFamily="18" charset="0"/>
                <a:ea typeface="+mn-ea"/>
              </a:rPr>
              <a:t>目前，极限编程已经成为一种典型的开发方法，广泛应用于</a:t>
            </a:r>
            <a:r>
              <a:rPr lang="zh-CN" altLang="en-US" sz="2400" dirty="0">
                <a:solidFill>
                  <a:srgbClr val="FF0000"/>
                </a:solidFill>
                <a:latin typeface="Bodoni MT Black" panose="02070A03080606020203" pitchFamily="18" charset="0"/>
                <a:ea typeface="+mn-ea"/>
              </a:rPr>
              <a:t>需求模糊且经常改变</a:t>
            </a:r>
            <a:r>
              <a:rPr lang="zh-CN" altLang="en-US" sz="2400" dirty="0">
                <a:latin typeface="Bodoni MT Black" panose="02070A03080606020203" pitchFamily="18" charset="0"/>
                <a:ea typeface="+mn-ea"/>
              </a:rPr>
              <a:t>的场合。</a:t>
            </a:r>
            <a:endParaRPr lang="zh-CN" altLang="en-US" sz="2400" dirty="0">
              <a:latin typeface="Bodoni MT Black" panose="02070A03080606020203" pitchFamily="18" charset="0"/>
              <a:ea typeface="+mn-ea"/>
            </a:endParaRPr>
          </a:p>
        </p:txBody>
      </p:sp>
      <p:sp>
        <p:nvSpPr>
          <p:cNvPr id="9"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ea typeface="+mj-ea"/>
              </a:rPr>
              <a:t>1.4.7 </a:t>
            </a:r>
            <a:r>
              <a:rPr lang="zh-CN" altLang="en-US" b="1" dirty="0" smtClean="0">
                <a:solidFill>
                  <a:schemeClr val="tx1"/>
                </a:solidFill>
                <a:latin typeface="Bodoni MT Black" panose="02070A03080606020203" pitchFamily="18" charset="0"/>
              </a:rPr>
              <a:t>敏</a:t>
            </a:r>
            <a:r>
              <a:rPr lang="zh-CN" altLang="en-US" b="1" dirty="0">
                <a:solidFill>
                  <a:schemeClr val="tx1"/>
                </a:solidFill>
                <a:latin typeface="Bodoni MT Black" panose="02070A03080606020203" pitchFamily="18" charset="0"/>
              </a:rPr>
              <a:t>捷过程与极限编程</a:t>
            </a:r>
            <a:endParaRPr lang="zh-CN" altLang="en-US" b="1" dirty="0">
              <a:solidFill>
                <a:schemeClr val="tx1"/>
              </a:solidFill>
              <a:latin typeface="Bodoni MT Black" panose="02070A03080606020203" pitchFamily="18" charset="0"/>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1.4.7 </a:t>
            </a:r>
            <a:r>
              <a:rPr lang="zh-CN" altLang="en-US" sz="2400" dirty="0" smtClean="0">
                <a:solidFill>
                  <a:srgbClr val="D9D9D9"/>
                </a:solidFill>
                <a:latin typeface="Bodoni MT Black" panose="02070A03080606020203" pitchFamily="18" charset="0"/>
                <a:ea typeface="+mn-ea"/>
              </a:rPr>
              <a:t>敏</a:t>
            </a:r>
            <a:r>
              <a:rPr lang="zh-CN" altLang="en-US" sz="2400" dirty="0">
                <a:solidFill>
                  <a:srgbClr val="D9D9D9"/>
                </a:solidFill>
                <a:latin typeface="Bodoni MT Black" panose="02070A03080606020203" pitchFamily="18" charset="0"/>
                <a:ea typeface="+mn-ea"/>
              </a:rPr>
              <a:t>捷过程与极限编程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anose="02070A03080606020203" pitchFamily="18" charset="0"/>
                <a:ea typeface="+mn-ea"/>
              </a:rPr>
              <a:t>1.4</a:t>
            </a:r>
            <a:r>
              <a:rPr lang="en-US" altLang="zh-CN" b="1" dirty="0" smtClean="0">
                <a:latin typeface="Bodoni MT Black" panose="02070A03080606020203" pitchFamily="18" charset="0"/>
              </a:rPr>
              <a:t>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5292725" y="1876425"/>
            <a:ext cx="36718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a:defRPr/>
            </a:pPr>
            <a:r>
              <a:rPr lang="zh-CN" altLang="zh-CN" sz="2400" dirty="0" smtClean="0">
                <a:latin typeface="Bodoni MT Black" panose="02070A03080606020203" pitchFamily="18" charset="0"/>
              </a:rPr>
              <a:t>极限</a:t>
            </a:r>
            <a:r>
              <a:rPr lang="zh-CN" altLang="zh-CN" sz="2400" dirty="0">
                <a:latin typeface="Bodoni MT Black" panose="02070A03080606020203" pitchFamily="18" charset="0"/>
              </a:rPr>
              <a:t>编程的整体开发过程</a:t>
            </a:r>
            <a:endParaRPr lang="en-US" altLang="zh-CN" sz="2400" b="1" dirty="0" smtClean="0">
              <a:latin typeface="Bodoni MT Black" panose="02070A03080606020203" pitchFamily="18" charset="0"/>
            </a:endParaRPr>
          </a:p>
        </p:txBody>
      </p:sp>
      <p:pic>
        <p:nvPicPr>
          <p:cNvPr id="141316" name="图片 1"/>
          <p:cNvPicPr>
            <a:picLocks noChangeAspect="1"/>
          </p:cNvPicPr>
          <p:nvPr/>
        </p:nvPicPr>
        <p:blipFill>
          <a:blip r:embed="rId1" cstate="print"/>
          <a:srcRect/>
          <a:stretch>
            <a:fillRect/>
          </a:stretch>
        </p:blipFill>
        <p:spPr bwMode="auto">
          <a:xfrm>
            <a:off x="827088" y="2451100"/>
            <a:ext cx="6840537" cy="3506788"/>
          </a:xfrm>
          <a:prstGeom prst="rect">
            <a:avLst/>
          </a:prstGeom>
          <a:noFill/>
          <a:ln w="9525">
            <a:noFill/>
            <a:miter lim="800000"/>
            <a:headEnd/>
            <a:tailEnd/>
          </a:ln>
        </p:spPr>
      </p:pic>
      <p:sp>
        <p:nvSpPr>
          <p:cNvPr id="9"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anose="02070A03080606020203" pitchFamily="18" charset="0"/>
              </a:rPr>
              <a:t>1.4.7 </a:t>
            </a:r>
            <a:r>
              <a:rPr lang="zh-CN" altLang="en-US" b="1" dirty="0" smtClean="0">
                <a:solidFill>
                  <a:schemeClr val="tx1"/>
                </a:solidFill>
                <a:latin typeface="Bodoni MT Black" panose="02070A03080606020203" pitchFamily="18" charset="0"/>
              </a:rPr>
              <a:t>敏</a:t>
            </a:r>
            <a:r>
              <a:rPr lang="zh-CN" altLang="en-US" b="1" dirty="0">
                <a:solidFill>
                  <a:schemeClr val="tx1"/>
                </a:solidFill>
                <a:latin typeface="Bodoni MT Black" panose="02070A03080606020203" pitchFamily="18" charset="0"/>
              </a:rPr>
              <a:t>捷过程与极限编程</a:t>
            </a:r>
            <a:endParaRPr lang="zh-CN" altLang="en-US" b="1" dirty="0">
              <a:solidFill>
                <a:schemeClr val="tx1"/>
              </a:solidFill>
              <a:latin typeface="Bodoni MT Black" panose="02070A03080606020203" pitchFamily="18" charset="0"/>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1.4.7 </a:t>
            </a:r>
            <a:r>
              <a:rPr lang="zh-CN" altLang="en-US" sz="2400" dirty="0" smtClean="0">
                <a:solidFill>
                  <a:srgbClr val="D9D9D9"/>
                </a:solidFill>
                <a:latin typeface="Bodoni MT Black" panose="02070A03080606020203" pitchFamily="18" charset="0"/>
                <a:ea typeface="+mn-ea"/>
              </a:rPr>
              <a:t>敏</a:t>
            </a:r>
            <a:r>
              <a:rPr lang="zh-CN" altLang="en-US" sz="2400" dirty="0">
                <a:solidFill>
                  <a:srgbClr val="D9D9D9"/>
                </a:solidFill>
                <a:latin typeface="Bodoni MT Black" panose="02070A03080606020203" pitchFamily="18" charset="0"/>
                <a:ea typeface="+mn-ea"/>
              </a:rPr>
              <a:t>捷过程与极限编程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93663"/>
            <a:ext cx="8229600" cy="1143000"/>
          </a:xfrm>
        </p:spPr>
        <p:txBody>
          <a:bodyPr/>
          <a:lstStyle/>
          <a:p>
            <a:pPr>
              <a:defRPr/>
            </a:pPr>
            <a:r>
              <a:rPr lang="en-US" altLang="zh-CN" b="1" dirty="0" smtClean="0">
                <a:latin typeface="Bodoni MT Black" panose="02070A03080606020203" pitchFamily="18" charset="0"/>
              </a:rPr>
              <a:t>1.4 </a:t>
            </a:r>
            <a:r>
              <a:rPr lang="zh-CN" altLang="en-US" b="1" dirty="0">
                <a:latin typeface="Bodoni MT Black" panose="02070A03080606020203" pitchFamily="18" charset="0"/>
              </a:rPr>
              <a:t>软件过程</a:t>
            </a:r>
            <a:endParaRPr lang="zh-CN" altLang="en-US" b="1" dirty="0" smtClean="0">
              <a:latin typeface="Bodoni MT Black" panose="02070A03080606020203" pitchFamily="18" charset="0"/>
            </a:endParaRPr>
          </a:p>
        </p:txBody>
      </p:sp>
      <p:sp>
        <p:nvSpPr>
          <p:cNvPr id="7" name="TextBox 7"/>
          <p:cNvSpPr txBox="1">
            <a:spLocks noChangeArrowheads="1"/>
          </p:cNvSpPr>
          <p:nvPr/>
        </p:nvSpPr>
        <p:spPr bwMode="auto">
          <a:xfrm>
            <a:off x="706438" y="2014538"/>
            <a:ext cx="3001466" cy="4619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a:defRPr/>
            </a:pPr>
            <a:r>
              <a:rPr lang="zh-CN" altLang="en-US" sz="2400" dirty="0">
                <a:latin typeface="Bodoni MT Black" panose="02070A03080606020203" pitchFamily="18" charset="0"/>
              </a:rPr>
              <a:t>极限编程的迭代过程</a:t>
            </a:r>
            <a:endParaRPr lang="zh-CN" altLang="en-US" sz="2400" dirty="0">
              <a:latin typeface="Bodoni MT Black" panose="02070A03080606020203" pitchFamily="18" charset="0"/>
            </a:endParaRPr>
          </a:p>
        </p:txBody>
      </p:sp>
      <p:sp>
        <p:nvSpPr>
          <p:cNvPr id="9" name="TextBox 7"/>
          <p:cNvSpPr txBox="1">
            <a:spLocks noChangeArrowheads="1"/>
          </p:cNvSpPr>
          <p:nvPr/>
        </p:nvSpPr>
        <p:spPr bwMode="auto">
          <a:xfrm>
            <a:off x="444500" y="2708275"/>
            <a:ext cx="8439150" cy="3048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spcBef>
                <a:spcPct val="30000"/>
              </a:spcBef>
              <a:defRPr/>
            </a:pPr>
            <a:r>
              <a:rPr lang="zh-CN" altLang="en-US" sz="2400" dirty="0" smtClean="0">
                <a:latin typeface="Bodoni MT Black" panose="02070A03080606020203" pitchFamily="18" charset="0"/>
                <a:ea typeface="+mn-ea"/>
              </a:rPr>
              <a:t>下图</a:t>
            </a:r>
            <a:r>
              <a:rPr lang="zh-CN" altLang="zh-CN" sz="2400" dirty="0" smtClean="0">
                <a:latin typeface="Bodoni MT Black" panose="02070A03080606020203" pitchFamily="18" charset="0"/>
                <a:ea typeface="+mn-ea"/>
              </a:rPr>
              <a:t>描</a:t>
            </a:r>
            <a:r>
              <a:rPr lang="zh-CN" altLang="zh-CN" sz="2400" dirty="0">
                <a:latin typeface="Bodoni MT Black" panose="02070A03080606020203" pitchFamily="18" charset="0"/>
                <a:ea typeface="+mn-ea"/>
              </a:rPr>
              <a:t>述了极限编程的整体开发过程。首先，项目组针对客户代表提出的</a:t>
            </a:r>
            <a:r>
              <a:rPr lang="zh-CN" altLang="zh-CN" sz="2400" dirty="0" smtClean="0">
                <a:latin typeface="Bodoni MT Black" panose="02070A03080606020203" pitchFamily="18" charset="0"/>
                <a:ea typeface="+mn-ea"/>
              </a:rPr>
              <a:t>“用户故事” 进行</a:t>
            </a:r>
            <a:r>
              <a:rPr lang="zh-CN" altLang="zh-CN" sz="2400" dirty="0">
                <a:latin typeface="Bodoni MT Black" panose="02070A03080606020203" pitchFamily="18" charset="0"/>
                <a:ea typeface="+mn-ea"/>
              </a:rPr>
              <a:t>讨论，提出隐喻，在此项活动中可能需要对体系结构进行</a:t>
            </a:r>
            <a:r>
              <a:rPr lang="zh-CN" altLang="zh-CN" sz="2400" dirty="0" smtClean="0">
                <a:latin typeface="Bodoni MT Black" panose="02070A03080606020203" pitchFamily="18" charset="0"/>
                <a:ea typeface="+mn-ea"/>
              </a:rPr>
              <a:t>“试探”。</a:t>
            </a:r>
            <a:r>
              <a:rPr lang="zh-CN" altLang="zh-CN" sz="2400" dirty="0">
                <a:latin typeface="Bodoni MT Black" panose="02070A03080606020203" pitchFamily="18" charset="0"/>
                <a:ea typeface="+mn-ea"/>
              </a:rPr>
              <a:t>然后，项目组在隐喻和用户故事的基础上，根据客户设定的优先级制订交付</a:t>
            </a:r>
            <a:r>
              <a:rPr lang="zh-CN" altLang="zh-CN" sz="2400" dirty="0" smtClean="0">
                <a:latin typeface="Bodoni MT Black" panose="02070A03080606020203" pitchFamily="18" charset="0"/>
                <a:ea typeface="+mn-ea"/>
              </a:rPr>
              <a:t>计划。</a:t>
            </a:r>
            <a:r>
              <a:rPr lang="zh-CN" altLang="zh-CN" sz="2400" dirty="0">
                <a:latin typeface="Bodoni MT Black" panose="02070A03080606020203" pitchFamily="18" charset="0"/>
                <a:ea typeface="+mn-ea"/>
              </a:rPr>
              <a:t>接下来开始多个迭代过程（通常每个迭代历时</a:t>
            </a:r>
            <a:r>
              <a:rPr lang="en-US" altLang="zh-CN" sz="2400" dirty="0">
                <a:latin typeface="Bodoni MT Black" panose="02070A03080606020203" pitchFamily="18" charset="0"/>
                <a:ea typeface="+mn-ea"/>
              </a:rPr>
              <a:t>1~3</a:t>
            </a:r>
            <a:r>
              <a:rPr lang="zh-CN" altLang="zh-CN" sz="2400" dirty="0">
                <a:latin typeface="Bodoni MT Black" panose="02070A03080606020203" pitchFamily="18" charset="0"/>
                <a:ea typeface="+mn-ea"/>
              </a:rPr>
              <a:t>周），在迭代期内产生的新用户故事不在本次迭代内解决，以保证本次开发过程不受干扰。开发出的新版本软件通过验收测试之后交付用户使用。</a:t>
            </a:r>
            <a:endParaRPr lang="zh-CN" altLang="zh-CN" sz="2400" dirty="0">
              <a:latin typeface="Bodoni MT Black" panose="02070A03080606020203" pitchFamily="18" charset="0"/>
              <a:ea typeface="+mn-ea"/>
            </a:endParaRPr>
          </a:p>
        </p:txBody>
      </p:sp>
      <p:sp>
        <p:nvSpPr>
          <p:cNvPr id="10"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dirty="0" smtClean="0">
                <a:solidFill>
                  <a:schemeClr val="tx1"/>
                </a:solidFill>
                <a:latin typeface="Bodoni MT Black" panose="02070A03080606020203" pitchFamily="18" charset="0"/>
                <a:ea typeface="+mj-ea"/>
              </a:rPr>
              <a:t>1.4.7 </a:t>
            </a:r>
            <a:r>
              <a:rPr lang="zh-CN" altLang="en-US" dirty="0" smtClean="0">
                <a:solidFill>
                  <a:schemeClr val="tx1"/>
                </a:solidFill>
                <a:latin typeface="Bodoni MT Black" panose="02070A03080606020203" pitchFamily="18" charset="0"/>
              </a:rPr>
              <a:t>敏</a:t>
            </a:r>
            <a:r>
              <a:rPr lang="zh-CN" altLang="en-US" dirty="0">
                <a:solidFill>
                  <a:schemeClr val="tx1"/>
                </a:solidFill>
                <a:latin typeface="Bodoni MT Black" panose="02070A03080606020203" pitchFamily="18" charset="0"/>
              </a:rPr>
              <a:t>捷过程与极限编程</a:t>
            </a:r>
            <a:endParaRPr lang="zh-CN" altLang="en-US" dirty="0">
              <a:solidFill>
                <a:schemeClr val="tx1"/>
              </a:solidFill>
              <a:latin typeface="Bodoni MT Black" panose="02070A03080606020203" pitchFamily="18" charset="0"/>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1.4.7 </a:t>
            </a:r>
            <a:r>
              <a:rPr lang="zh-CN" altLang="en-US" sz="2400" dirty="0" smtClean="0">
                <a:solidFill>
                  <a:srgbClr val="D9D9D9"/>
                </a:solidFill>
                <a:latin typeface="Bodoni MT Black" panose="02070A03080606020203" pitchFamily="18" charset="0"/>
                <a:ea typeface="+mn-ea"/>
              </a:rPr>
              <a:t>敏</a:t>
            </a:r>
            <a:r>
              <a:rPr lang="zh-CN" altLang="en-US" sz="2400" dirty="0">
                <a:solidFill>
                  <a:srgbClr val="D9D9D9"/>
                </a:solidFill>
                <a:latin typeface="Bodoni MT Black" panose="02070A03080606020203" pitchFamily="18" charset="0"/>
                <a:ea typeface="+mn-ea"/>
              </a:rPr>
              <a:t>捷过程与极限编程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图片 3"/>
          <p:cNvPicPr>
            <a:picLocks noChangeAspect="1"/>
          </p:cNvPicPr>
          <p:nvPr/>
        </p:nvPicPr>
        <p:blipFill>
          <a:blip r:embed="rId1" cstate="print"/>
          <a:srcRect/>
          <a:stretch>
            <a:fillRect/>
          </a:stretch>
        </p:blipFill>
        <p:spPr bwMode="auto">
          <a:xfrm>
            <a:off x="179388" y="836613"/>
            <a:ext cx="7443787" cy="4765675"/>
          </a:xfrm>
          <a:prstGeom prst="rect">
            <a:avLst/>
          </a:prstGeom>
          <a:noFill/>
          <a:ln w="9525">
            <a:noFill/>
            <a:miter lim="800000"/>
            <a:headEnd/>
            <a:tailEnd/>
          </a:ln>
        </p:spPr>
      </p:pic>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anose="02070A03080606020203" pitchFamily="18" charset="0"/>
                <a:ea typeface="+mn-ea"/>
              </a:rPr>
              <a:t>1.4.7 </a:t>
            </a:r>
            <a:r>
              <a:rPr lang="zh-CN" altLang="en-US" sz="2400" dirty="0" smtClean="0">
                <a:solidFill>
                  <a:srgbClr val="D9D9D9"/>
                </a:solidFill>
                <a:latin typeface="Bodoni MT Black" panose="02070A03080606020203" pitchFamily="18" charset="0"/>
                <a:ea typeface="+mn-ea"/>
              </a:rPr>
              <a:t>敏</a:t>
            </a:r>
            <a:r>
              <a:rPr lang="zh-CN" altLang="en-US" sz="2400" dirty="0">
                <a:solidFill>
                  <a:srgbClr val="D9D9D9"/>
                </a:solidFill>
                <a:latin typeface="Bodoni MT Black" panose="02070A03080606020203" pitchFamily="18" charset="0"/>
                <a:ea typeface="+mn-ea"/>
              </a:rPr>
              <a:t>捷过程与极限编程</a:t>
            </a:r>
            <a:endParaRPr lang="zh-CN" altLang="en-US" sz="2400" dirty="0">
              <a:solidFill>
                <a:srgbClr val="D9D9D9"/>
              </a:solidFill>
              <a:latin typeface="Bodoni MT Black" panose="02070A03080606020203" pitchFamily="18" charset="0"/>
              <a:ea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极限编程计划</a:t>
            </a:r>
            <a:endParaRPr lang="zh-CN" altLang="en-US"/>
          </a:p>
        </p:txBody>
      </p:sp>
      <p:sp>
        <p:nvSpPr>
          <p:cNvPr id="4" name="内容占位符 3"/>
          <p:cNvSpPr>
            <a:spLocks noGrp="1"/>
          </p:cNvSpPr>
          <p:nvPr>
            <p:ph idx="1"/>
          </p:nvPr>
        </p:nvSpPr>
        <p:spPr/>
        <p:txBody>
          <a:bodyPr/>
          <a:p>
            <a:r>
              <a:rPr lang="zh-CN" altLang="en-US" dirty="0">
                <a:sym typeface="+mn-ea"/>
              </a:rPr>
              <a:t>关于制定计划的实现方法中可以反映出大多数迭代式</a:t>
            </a:r>
            <a:r>
              <a:rPr lang="en-US" altLang="zh-CN" dirty="0">
                <a:sym typeface="+mn-ea"/>
              </a:rPr>
              <a:t>RAD</a:t>
            </a:r>
            <a:r>
              <a:rPr lang="zh-CN" altLang="en-US" dirty="0">
                <a:sym typeface="+mn-ea"/>
              </a:rPr>
              <a:t>项目（快速原型开发）的特点。短期的，每三周为一个循环，频繁地更新，按优先级划分任务与技术，分配</a:t>
            </a:r>
            <a:r>
              <a:rPr lang="en-US" altLang="zh-CN" dirty="0">
                <a:sym typeface="+mn-ea"/>
              </a:rPr>
              <a:t>stories</a:t>
            </a:r>
            <a:r>
              <a:rPr lang="zh-CN" altLang="en-US" dirty="0">
                <a:sym typeface="+mn-ea"/>
              </a:rPr>
              <a:t>（一个</a:t>
            </a:r>
            <a:r>
              <a:rPr lang="en-US" altLang="zh-CN" dirty="0">
                <a:sym typeface="+mn-ea"/>
              </a:rPr>
              <a:t>story</a:t>
            </a:r>
            <a:r>
              <a:rPr lang="zh-CN" altLang="en-US" dirty="0">
                <a:sym typeface="+mn-ea"/>
              </a:rPr>
              <a:t>定义了一个特殊的功能需求并以一种简单的方式记录在卡片上），所有的这些就是构成了</a:t>
            </a:r>
            <a:r>
              <a:rPr lang="en-US" altLang="zh-CN" dirty="0">
                <a:sym typeface="+mn-ea"/>
              </a:rPr>
              <a:t>XP</a:t>
            </a:r>
            <a:r>
              <a:rPr lang="zh-CN" altLang="en-US" dirty="0">
                <a:sym typeface="+mn-ea"/>
              </a:rPr>
              <a:t>中的计划。</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极限编程设计</a:t>
            </a:r>
            <a:endParaRPr lang="zh-CN" altLang="en-US"/>
          </a:p>
        </p:txBody>
      </p:sp>
      <p:sp>
        <p:nvSpPr>
          <p:cNvPr id="4" name="内容占位符 3"/>
          <p:cNvSpPr>
            <a:spLocks noGrp="1"/>
          </p:cNvSpPr>
          <p:nvPr>
            <p:ph idx="1"/>
          </p:nvPr>
        </p:nvSpPr>
        <p:spPr/>
        <p:txBody>
          <a:bodyPr/>
          <a:p>
            <a:pPr algn="l"/>
            <a:r>
              <a:rPr lang="zh-CN" altLang="en-US" sz="2800" dirty="0">
                <a:sym typeface="+mn-ea"/>
              </a:rPr>
              <a:t>简单的设计包含两个部分：</a:t>
            </a:r>
            <a:endParaRPr lang="zh-CN" altLang="en-US" sz="2800" dirty="0"/>
          </a:p>
          <a:p>
            <a:pPr algn="l"/>
            <a:r>
              <a:rPr lang="zh-CN" altLang="en-US" sz="2800" dirty="0">
                <a:sym typeface="+mn-ea"/>
              </a:rPr>
              <a:t>一、为已定义的功能进行设计，而不是为潜在地未来可能的功能进行设计。</a:t>
            </a:r>
            <a:endParaRPr lang="zh-CN" altLang="en-US" sz="2800" dirty="0"/>
          </a:p>
          <a:p>
            <a:pPr algn="l"/>
            <a:r>
              <a:rPr lang="zh-CN" altLang="en-US" sz="2800" dirty="0">
                <a:sym typeface="+mn-ea"/>
              </a:rPr>
              <a:t>二、创建最佳的可以实现功能的设计。换句话说，不用管未来会是怎样，只创建一个目前为止可以实现的最好的设计。“如果你相信未来是不确定的，并且你相信你可以很方便的改变你的主意的话，那么对未来功能的考虑是危险的。即是：只有在你真正需要的时候才去做。</a:t>
            </a:r>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极限编程重构</a:t>
            </a:r>
            <a:endParaRPr lang="zh-CN" altLang="en-US"/>
          </a:p>
        </p:txBody>
      </p:sp>
      <p:sp>
        <p:nvSpPr>
          <p:cNvPr id="4" name="内容占位符 3"/>
          <p:cNvSpPr>
            <a:spLocks noGrp="1"/>
          </p:cNvSpPr>
          <p:nvPr>
            <p:ph idx="1"/>
          </p:nvPr>
        </p:nvSpPr>
        <p:spPr/>
        <p:txBody>
          <a:bodyPr/>
          <a:p>
            <a:r>
              <a:rPr lang="zh-CN" altLang="en-US" dirty="0">
                <a:sym typeface="+mn-ea"/>
              </a:rPr>
              <a:t>如果我不得不找出一个能够将</a:t>
            </a:r>
            <a:r>
              <a:rPr lang="en-US" altLang="zh-CN" dirty="0">
                <a:sym typeface="+mn-ea"/>
              </a:rPr>
              <a:t>XP</a:t>
            </a:r>
            <a:r>
              <a:rPr lang="zh-CN" altLang="en-US" dirty="0">
                <a:sym typeface="+mn-ea"/>
              </a:rPr>
              <a:t>和其他方法区别开来的东西那就是重构</a:t>
            </a:r>
            <a:r>
              <a:rPr lang="en-US" altLang="zh-CN" dirty="0">
                <a:sym typeface="+mn-ea"/>
              </a:rPr>
              <a:t>――</a:t>
            </a:r>
            <a:r>
              <a:rPr lang="zh-CN" altLang="en-US" dirty="0">
                <a:sym typeface="+mn-ea"/>
              </a:rPr>
              <a:t>不断的软件再设计以改进它对于变化的反应。</a:t>
            </a:r>
            <a:r>
              <a:rPr lang="en-US" altLang="zh-CN" dirty="0">
                <a:sym typeface="+mn-ea"/>
              </a:rPr>
              <a:t>RAD</a:t>
            </a:r>
            <a:r>
              <a:rPr lang="zh-CN" altLang="en-US" dirty="0">
                <a:sym typeface="+mn-ea"/>
              </a:rPr>
              <a:t>方法常常很少甚至根本不与设计相关；</a:t>
            </a:r>
            <a:r>
              <a:rPr lang="en-US" altLang="zh-CN" dirty="0">
                <a:sym typeface="+mn-ea"/>
              </a:rPr>
              <a:t>XP</a:t>
            </a:r>
            <a:r>
              <a:rPr lang="zh-CN" altLang="en-US" dirty="0">
                <a:sym typeface="+mn-ea"/>
              </a:rPr>
              <a:t>应当被看作持续设计。当变化既快而且频繁的时候，应投入更多的精力于重构之上。在重构中一个特别的观点是结对编程（</a:t>
            </a:r>
            <a:r>
              <a:rPr lang="en-US" altLang="zh-CN">
                <a:sym typeface="+mn-ea"/>
              </a:rPr>
              <a:t>Pair Programming)</a:t>
            </a:r>
            <a:endParaRPr lang="en-US" altLang="zh-CN"/>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结对编程</a:t>
            </a:r>
            <a:endParaRPr lang="zh-CN" altLang="en-US"/>
          </a:p>
        </p:txBody>
      </p:sp>
      <p:sp>
        <p:nvSpPr>
          <p:cNvPr id="4" name="内容占位符 3"/>
          <p:cNvSpPr>
            <a:spLocks noGrp="1"/>
          </p:cNvSpPr>
          <p:nvPr>
            <p:ph idx="1"/>
          </p:nvPr>
        </p:nvSpPr>
        <p:spPr/>
        <p:txBody>
          <a:bodyPr/>
          <a:p>
            <a:r>
              <a:rPr lang="zh-CN" altLang="en-US" dirty="0">
                <a:sym typeface="+mn-ea"/>
              </a:rPr>
              <a:t>结对编程通常意味着两名开发者共享一台计算机。一个键入代码，另一个帮他指路。</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9734</Words>
  <Application>WPS 演示</Application>
  <PresentationFormat>全屏显示(4:3)</PresentationFormat>
  <Paragraphs>927</Paragraphs>
  <Slides>110</Slides>
  <Notes>72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110</vt:i4>
      </vt:variant>
    </vt:vector>
  </HeadingPairs>
  <TitlesOfParts>
    <vt:vector size="122" baseType="lpstr">
      <vt:lpstr>Arial</vt:lpstr>
      <vt:lpstr>宋体</vt:lpstr>
      <vt:lpstr>Wingdings</vt:lpstr>
      <vt:lpstr>Calibri</vt:lpstr>
      <vt:lpstr>楷体_GB2312</vt:lpstr>
      <vt:lpstr>新宋体</vt:lpstr>
      <vt:lpstr>Bodoni MT Black</vt:lpstr>
      <vt:lpstr>微软雅黑</vt:lpstr>
      <vt:lpstr>Arial Unicode MS</vt:lpstr>
      <vt:lpstr>Palatino</vt:lpstr>
      <vt:lpstr>Palatino Linotype</vt:lpstr>
      <vt:lpstr>Tema de Office</vt:lpstr>
      <vt:lpstr>PowerPoint 演示文稿</vt:lpstr>
      <vt:lpstr>第1章 软件工程学概述</vt:lpstr>
      <vt:lpstr>PowerPoint 演示文稿</vt:lpstr>
      <vt:lpstr>PowerPoint 演示文稿</vt:lpstr>
      <vt:lpstr>软件</vt:lpstr>
      <vt:lpstr>软件的角色</vt:lpstr>
      <vt:lpstr>软件的特点</vt:lpstr>
      <vt:lpstr>产品系统</vt:lpstr>
      <vt:lpstr>PowerPoint 演示文稿</vt:lpstr>
      <vt:lpstr>PowerPoint 演示文稿</vt:lpstr>
      <vt:lpstr>软件与软件系统</vt:lpstr>
      <vt:lpstr>PowerPoint 演示文稿</vt:lpstr>
      <vt:lpstr>PowerPoint 演示文稿</vt:lpstr>
      <vt:lpstr>PowerPoint 演示文稿</vt:lpstr>
      <vt:lpstr>软件分类</vt:lpstr>
      <vt:lpstr>现代分类</vt:lpstr>
      <vt:lpstr>1.1 软件危机</vt:lpstr>
      <vt:lpstr>1.1 软件危机</vt:lpstr>
      <vt:lpstr>软件问题</vt:lpstr>
      <vt:lpstr>软件管理者</vt:lpstr>
      <vt:lpstr>软件用户</vt:lpstr>
      <vt:lpstr>软件开发者</vt:lpstr>
      <vt:lpstr>遗留软件与软件进化</vt:lpstr>
      <vt:lpstr>1.1 软件危机</vt:lpstr>
      <vt:lpstr>1.1 软件危机</vt:lpstr>
      <vt:lpstr>1.1 软件危机</vt:lpstr>
      <vt:lpstr>1.1 软件危机</vt:lpstr>
      <vt:lpstr>1.1 软件危机</vt:lpstr>
      <vt:lpstr>思考题</vt:lpstr>
      <vt:lpstr>PowerPoint 演示文稿</vt:lpstr>
      <vt:lpstr>1.2 软件工程</vt:lpstr>
      <vt:lpstr>软件工程</vt:lpstr>
      <vt:lpstr>软件工程定义</vt:lpstr>
      <vt:lpstr>1.2 软件工程</vt:lpstr>
      <vt:lpstr>PressMan的软件工程定义</vt:lpstr>
      <vt:lpstr>1.2 软件工程</vt:lpstr>
      <vt:lpstr>1.2 软件工程</vt:lpstr>
      <vt:lpstr>软件工程方法学</vt:lpstr>
      <vt:lpstr>1.2 软件工程</vt:lpstr>
      <vt:lpstr>基于组件的开发模型</vt:lpstr>
      <vt:lpstr>面向方面的软件开发方法</vt:lpstr>
      <vt:lpstr>思考题</vt:lpstr>
      <vt:lpstr>1.2 软件工程</vt:lpstr>
      <vt:lpstr>1.2 软件工程</vt:lpstr>
      <vt:lpstr>1.2 软件工程</vt:lpstr>
      <vt:lpstr>1.2 软件工程</vt:lpstr>
      <vt:lpstr>1.2 软件工程</vt:lpstr>
      <vt:lpstr>1.2 软件工程</vt:lpstr>
      <vt:lpstr>1.2 软件工程</vt:lpstr>
      <vt:lpstr>1.2 软件工程</vt:lpstr>
      <vt:lpstr>PowerPoint 演示文稿</vt:lpstr>
      <vt:lpstr>软件过程</vt:lpstr>
      <vt:lpstr>软件过程框架</vt:lpstr>
      <vt:lpstr>软件生命周期</vt:lpstr>
      <vt:lpstr>一般性框架</vt:lpstr>
      <vt:lpstr>软件过程中的雨伞行为</vt:lpstr>
      <vt:lpstr>1.3 软件生命周期</vt:lpstr>
      <vt:lpstr>1.3 软件生命周期</vt:lpstr>
      <vt:lpstr>PowerPoint 演示文稿</vt:lpstr>
      <vt:lpstr>典型的软件过程模型</vt:lpstr>
      <vt:lpstr>1.4 软件过程</vt:lpstr>
      <vt:lpstr>1.4 软件过程</vt:lpstr>
      <vt:lpstr>PowerPoint 演示文稿</vt:lpstr>
      <vt:lpstr>1.4 软件过程</vt:lpstr>
      <vt:lpstr>1.4 软件过程</vt:lpstr>
      <vt:lpstr>1.4 软件过程</vt:lpstr>
      <vt:lpstr>1.4 软件过程</vt:lpstr>
      <vt:lpstr>PowerPoint 演示文稿</vt:lpstr>
      <vt:lpstr>1.4 软件过程</vt:lpstr>
      <vt:lpstr>1.4 软件过程</vt:lpstr>
      <vt:lpstr>PowerPoint 演示文稿</vt:lpstr>
      <vt:lpstr>1.4 软件过程</vt:lpstr>
      <vt:lpstr>1.4 软件过程</vt:lpstr>
      <vt:lpstr>1.4 软件过程</vt:lpstr>
      <vt:lpstr>PowerPoint 演示文稿</vt:lpstr>
      <vt:lpstr>1.4 软件过程</vt:lpstr>
      <vt:lpstr>1.4 软件过程</vt:lpstr>
      <vt:lpstr>1.4 软件过程</vt:lpstr>
      <vt:lpstr>1.4 软件过程</vt:lpstr>
      <vt:lpstr>PowerPoint 演示文稿</vt:lpstr>
      <vt:lpstr>PowerPoint 演示文稿</vt:lpstr>
      <vt:lpstr>形式化方法</vt:lpstr>
      <vt:lpstr>思考题</vt:lpstr>
      <vt:lpstr>1.4 软件过程</vt:lpstr>
      <vt:lpstr>敏捷软件工程</vt:lpstr>
      <vt:lpstr>敏捷软件工程定义</vt:lpstr>
      <vt:lpstr>敏捷开发的体现</vt:lpstr>
      <vt:lpstr>敏捷团队的特点</vt:lpstr>
      <vt:lpstr>敏捷软件过程</vt:lpstr>
      <vt:lpstr>敏捷软件过程</vt:lpstr>
      <vt:lpstr>极限编程</vt:lpstr>
      <vt:lpstr>1.4 软件过程</vt:lpstr>
      <vt:lpstr>1.4 软件过程</vt:lpstr>
      <vt:lpstr>1.4 软件过程</vt:lpstr>
      <vt:lpstr>PowerPoint 演示文稿</vt:lpstr>
      <vt:lpstr>极限编程计划</vt:lpstr>
      <vt:lpstr>极限编程设计</vt:lpstr>
      <vt:lpstr>极限编程重构</vt:lpstr>
      <vt:lpstr>结对编程</vt:lpstr>
      <vt:lpstr>结对编程的优点</vt:lpstr>
      <vt:lpstr>极限编程测试</vt:lpstr>
      <vt:lpstr>传统方法与极限编程的比较</vt:lpstr>
      <vt:lpstr>思考题</vt:lpstr>
      <vt:lpstr>1.4 软件过程</vt:lpstr>
      <vt:lpstr>1.4 软件过程</vt:lpstr>
      <vt:lpstr>PowerPoint 演示文稿</vt:lpstr>
      <vt:lpstr>1.4 软件过程</vt:lpstr>
      <vt:lpstr>PowerPoint 演示文稿</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thinking</cp:lastModifiedBy>
  <cp:revision>943</cp:revision>
  <dcterms:created xsi:type="dcterms:W3CDTF">2010-06-24T19:27:00Z</dcterms:created>
  <dcterms:modified xsi:type="dcterms:W3CDTF">2025-05-18T13:05:18Z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210C6BF6743546E6A57B828E4CC691F5_12</vt:lpwstr>
  </property>
</Properties>
</file>