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308" r:id="rId4"/>
    <p:sldId id="366" r:id="rId6"/>
    <p:sldId id="367" r:id="rId7"/>
    <p:sldId id="368" r:id="rId8"/>
    <p:sldId id="309" r:id="rId9"/>
    <p:sldId id="310" r:id="rId10"/>
    <p:sldId id="369" r:id="rId11"/>
    <p:sldId id="370" r:id="rId12"/>
    <p:sldId id="259" r:id="rId13"/>
    <p:sldId id="372" r:id="rId14"/>
    <p:sldId id="260" r:id="rId15"/>
    <p:sldId id="373" r:id="rId16"/>
    <p:sldId id="374" r:id="rId17"/>
    <p:sldId id="376" r:id="rId18"/>
    <p:sldId id="311" r:id="rId19"/>
    <p:sldId id="261" r:id="rId20"/>
    <p:sldId id="312" r:id="rId21"/>
    <p:sldId id="313" r:id="rId22"/>
    <p:sldId id="314" r:id="rId23"/>
    <p:sldId id="315" r:id="rId24"/>
    <p:sldId id="316" r:id="rId25"/>
    <p:sldId id="318" r:id="rId26"/>
    <p:sldId id="319" r:id="rId27"/>
    <p:sldId id="380" r:id="rId28"/>
    <p:sldId id="381" r:id="rId29"/>
    <p:sldId id="263" r:id="rId30"/>
    <p:sldId id="266" r:id="rId31"/>
    <p:sldId id="264" r:id="rId32"/>
    <p:sldId id="265" r:id="rId33"/>
    <p:sldId id="267" r:id="rId34"/>
    <p:sldId id="268" r:id="rId35"/>
    <p:sldId id="269" r:id="rId36"/>
    <p:sldId id="270" r:id="rId37"/>
    <p:sldId id="320" r:id="rId38"/>
    <p:sldId id="383" r:id="rId39"/>
    <p:sldId id="271" r:id="rId40"/>
    <p:sldId id="272" r:id="rId41"/>
    <p:sldId id="273" r:id="rId42"/>
    <p:sldId id="384" r:id="rId43"/>
    <p:sldId id="385" r:id="rId44"/>
    <p:sldId id="386" r:id="rId45"/>
    <p:sldId id="387" r:id="rId46"/>
    <p:sldId id="388" r:id="rId47"/>
    <p:sldId id="389" r:id="rId48"/>
    <p:sldId id="390" r:id="rId49"/>
    <p:sldId id="391" r:id="rId50"/>
    <p:sldId id="392" r:id="rId51"/>
    <p:sldId id="393" r:id="rId52"/>
    <p:sldId id="274" r:id="rId53"/>
    <p:sldId id="321" r:id="rId54"/>
    <p:sldId id="322" r:id="rId55"/>
    <p:sldId id="323" r:id="rId56"/>
    <p:sldId id="276" r:id="rId57"/>
    <p:sldId id="277" r:id="rId58"/>
    <p:sldId id="278" r:id="rId59"/>
    <p:sldId id="279" r:id="rId60"/>
    <p:sldId id="280" r:id="rId61"/>
    <p:sldId id="282" r:id="rId62"/>
    <p:sldId id="283" r:id="rId63"/>
    <p:sldId id="324" r:id="rId64"/>
    <p:sldId id="284" r:id="rId65"/>
    <p:sldId id="285" r:id="rId66"/>
    <p:sldId id="286" r:id="rId67"/>
    <p:sldId id="287" r:id="rId68"/>
    <p:sldId id="288" r:id="rId69"/>
    <p:sldId id="289" r:id="rId70"/>
    <p:sldId id="290" r:id="rId71"/>
    <p:sldId id="291" r:id="rId72"/>
    <p:sldId id="292" r:id="rId73"/>
    <p:sldId id="394" r:id="rId74"/>
    <p:sldId id="395" r:id="rId75"/>
    <p:sldId id="396" r:id="rId76"/>
    <p:sldId id="397" r:id="rId77"/>
    <p:sldId id="398" r:id="rId78"/>
    <p:sldId id="325" r:id="rId79"/>
    <p:sldId id="293" r:id="rId80"/>
    <p:sldId id="294" r:id="rId81"/>
    <p:sldId id="296" r:id="rId82"/>
    <p:sldId id="297" r:id="rId83"/>
    <p:sldId id="298" r:id="rId84"/>
    <p:sldId id="299" r:id="rId85"/>
    <p:sldId id="326" r:id="rId86"/>
    <p:sldId id="307" r:id="rId8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81" autoAdjust="0"/>
    <p:restoredTop sz="88718" autoAdjust="0"/>
  </p:normalViewPr>
  <p:slideViewPr>
    <p:cSldViewPr>
      <p:cViewPr varScale="1">
        <p:scale>
          <a:sx n="100" d="100"/>
          <a:sy n="100" d="100"/>
        </p:scale>
        <p:origin x="-1944" y="-102"/>
      </p:cViewPr>
      <p:guideLst>
        <p:guide orient="horz" pos="2150"/>
        <p:guide pos="298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commentAuthors" Target="commentAuthors.xml"/><Relationship Id="rId90" Type="http://schemas.openxmlformats.org/officeDocument/2006/relationships/tableStyles" Target="tableStyles.xml"/><Relationship Id="rId9" Type="http://schemas.openxmlformats.org/officeDocument/2006/relationships/slide" Target="slides/slide5.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0DCC080-B3AD-4322-B747-D1BD167080D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812212F2-57C5-4A7B-A3F8-E27A706C0ACB}">
      <dgm:prSet phldrT="[文本]"/>
      <dgm:spPr/>
      <dgm:t>
        <a:bodyPr/>
        <a:lstStyle/>
        <a:p>
          <a:r>
            <a:rPr lang="zh-CN" b="1" dirty="0" smtClean="0"/>
            <a:t>正方形</a:t>
          </a:r>
          <a:r>
            <a:rPr lang="zh-CN" dirty="0" smtClean="0"/>
            <a:t>表示数据的源点或终点</a:t>
          </a:r>
          <a:endParaRPr lang="zh-CN" altLang="en-US" dirty="0"/>
        </a:p>
      </dgm:t>
    </dgm:pt>
    <dgm:pt modelId="{A3669F3E-32B5-46AB-85C1-A08A76557160}" cxnId="{E01BE1EF-78CA-4430-9623-108E6AA292C1}" type="parTrans">
      <dgm:prSet/>
      <dgm:spPr/>
      <dgm:t>
        <a:bodyPr/>
        <a:lstStyle/>
        <a:p>
          <a:endParaRPr lang="zh-CN" altLang="en-US"/>
        </a:p>
      </dgm:t>
    </dgm:pt>
    <dgm:pt modelId="{19142DFF-8AEF-4668-8CD1-0BB644E0DCB1}" cxnId="{E01BE1EF-78CA-4430-9623-108E6AA292C1}" type="sibTrans">
      <dgm:prSet/>
      <dgm:spPr/>
      <dgm:t>
        <a:bodyPr/>
        <a:lstStyle/>
        <a:p>
          <a:endParaRPr lang="zh-CN" altLang="en-US"/>
        </a:p>
      </dgm:t>
    </dgm:pt>
    <dgm:pt modelId="{C331DDC5-C973-4E21-A323-0511C35FE112}">
      <dgm:prSet phldrT="[文本]"/>
      <dgm:spPr/>
      <dgm:t>
        <a:bodyPr/>
        <a:lstStyle/>
        <a:p>
          <a:r>
            <a:rPr lang="zh-CN" b="1" dirty="0" smtClean="0"/>
            <a:t>圆角矩形</a:t>
          </a:r>
          <a:r>
            <a:rPr lang="zh-CN" dirty="0" smtClean="0"/>
            <a:t>代表变换数据的处理</a:t>
          </a:r>
          <a:endParaRPr lang="zh-CN" altLang="en-US" dirty="0"/>
        </a:p>
      </dgm:t>
    </dgm:pt>
    <dgm:pt modelId="{58A2A10D-D585-4358-A516-6849474A01B0}" cxnId="{BAA8264F-4891-431A-8402-11E2B42D3463}" type="parTrans">
      <dgm:prSet/>
      <dgm:spPr/>
      <dgm:t>
        <a:bodyPr/>
        <a:lstStyle/>
        <a:p>
          <a:endParaRPr lang="zh-CN" altLang="en-US"/>
        </a:p>
      </dgm:t>
    </dgm:pt>
    <dgm:pt modelId="{4BCBA493-C3C4-4E23-A03A-BC70BC507803}" cxnId="{BAA8264F-4891-431A-8402-11E2B42D3463}" type="sibTrans">
      <dgm:prSet/>
      <dgm:spPr/>
      <dgm:t>
        <a:bodyPr/>
        <a:lstStyle/>
        <a:p>
          <a:endParaRPr lang="zh-CN" altLang="en-US"/>
        </a:p>
      </dgm:t>
    </dgm:pt>
    <dgm:pt modelId="{B8359CE2-81D5-499B-AEA2-657918E374BA}">
      <dgm:prSet phldrT="[文本]"/>
      <dgm:spPr/>
      <dgm:t>
        <a:bodyPr/>
        <a:lstStyle/>
        <a:p>
          <a:r>
            <a:rPr lang="zh-CN" b="1" dirty="0" smtClean="0"/>
            <a:t>开口矩形</a:t>
          </a:r>
          <a:r>
            <a:rPr lang="zh-CN" dirty="0" smtClean="0"/>
            <a:t>代表数据存储</a:t>
          </a:r>
          <a:endParaRPr lang="zh-CN" altLang="en-US" dirty="0"/>
        </a:p>
      </dgm:t>
    </dgm:pt>
    <dgm:pt modelId="{C0A8E20A-72DD-46E3-B6FE-AD486E0D9D33}" cxnId="{17D97703-20E1-4F60-A03C-B84FFA37D054}" type="parTrans">
      <dgm:prSet/>
      <dgm:spPr/>
      <dgm:t>
        <a:bodyPr/>
        <a:lstStyle/>
        <a:p>
          <a:endParaRPr lang="zh-CN" altLang="en-US"/>
        </a:p>
      </dgm:t>
    </dgm:pt>
    <dgm:pt modelId="{C6FC4E7C-F709-42E9-B1CA-74D70D669C96}" cxnId="{17D97703-20E1-4F60-A03C-B84FFA37D054}" type="sibTrans">
      <dgm:prSet/>
      <dgm:spPr/>
      <dgm:t>
        <a:bodyPr/>
        <a:lstStyle/>
        <a:p>
          <a:endParaRPr lang="zh-CN" altLang="en-US"/>
        </a:p>
      </dgm:t>
    </dgm:pt>
    <dgm:pt modelId="{9A3C8575-B176-4338-BA0D-AD91C5A30440}">
      <dgm:prSet phldrT="[文本]"/>
      <dgm:spPr/>
      <dgm:t>
        <a:bodyPr/>
        <a:lstStyle/>
        <a:p>
          <a:r>
            <a:rPr lang="zh-CN" b="1" dirty="0" smtClean="0"/>
            <a:t>箭头</a:t>
          </a:r>
          <a:r>
            <a:rPr lang="zh-CN" dirty="0" smtClean="0"/>
            <a:t>表示数据流，即特定数据的流动方向</a:t>
          </a:r>
          <a:endParaRPr lang="zh-CN" altLang="en-US" dirty="0"/>
        </a:p>
      </dgm:t>
    </dgm:pt>
    <dgm:pt modelId="{54FAD3BD-B792-4264-A38B-EDA7E23195FD}" cxnId="{D772DBC5-F111-4E99-86EA-7806EE9A219C}" type="parTrans">
      <dgm:prSet/>
      <dgm:spPr/>
      <dgm:t>
        <a:bodyPr/>
        <a:lstStyle/>
        <a:p>
          <a:endParaRPr lang="zh-CN" altLang="en-US"/>
        </a:p>
      </dgm:t>
    </dgm:pt>
    <dgm:pt modelId="{F3EC7973-5349-48DD-AA3E-517684CB13DC}" cxnId="{D772DBC5-F111-4E99-86EA-7806EE9A219C}" type="sibTrans">
      <dgm:prSet/>
      <dgm:spPr/>
      <dgm:t>
        <a:bodyPr/>
        <a:lstStyle/>
        <a:p>
          <a:endParaRPr lang="zh-CN" altLang="en-US"/>
        </a:p>
      </dgm:t>
    </dgm:pt>
    <dgm:pt modelId="{7CB7DEFB-914E-463F-90CC-249F5BFC1A14}" type="pres">
      <dgm:prSet presAssocID="{70DCC080-B3AD-4322-B747-D1BD167080DF}" presName="matrix" presStyleCnt="0">
        <dgm:presLayoutVars>
          <dgm:chMax val="1"/>
          <dgm:dir/>
          <dgm:resizeHandles val="exact"/>
        </dgm:presLayoutVars>
      </dgm:prSet>
      <dgm:spPr/>
      <dgm:t>
        <a:bodyPr/>
        <a:lstStyle/>
        <a:p>
          <a:endParaRPr lang="zh-CN" altLang="en-US"/>
        </a:p>
      </dgm:t>
    </dgm:pt>
    <dgm:pt modelId="{5DBBA26A-AAC7-4EBC-B2F5-C62F0014C446}" type="pres">
      <dgm:prSet presAssocID="{70DCC080-B3AD-4322-B747-D1BD167080DF}" presName="diamond" presStyleLbl="bgShp" presStyleIdx="0" presStyleCnt="1"/>
      <dgm:spPr/>
      <dgm:t>
        <a:bodyPr/>
        <a:lstStyle/>
        <a:p>
          <a:endParaRPr lang="zh-CN" altLang="en-US"/>
        </a:p>
      </dgm:t>
    </dgm:pt>
    <dgm:pt modelId="{53D72F2F-1EF1-4319-9C2F-BE00EEF20707}" type="pres">
      <dgm:prSet presAssocID="{70DCC080-B3AD-4322-B747-D1BD167080DF}" presName="quad1" presStyleLbl="node1" presStyleIdx="0" presStyleCnt="4">
        <dgm:presLayoutVars>
          <dgm:chMax val="0"/>
          <dgm:chPref val="0"/>
          <dgm:bulletEnabled val="1"/>
        </dgm:presLayoutVars>
      </dgm:prSet>
      <dgm:spPr/>
      <dgm:t>
        <a:bodyPr/>
        <a:lstStyle/>
        <a:p>
          <a:endParaRPr lang="zh-CN" altLang="en-US"/>
        </a:p>
      </dgm:t>
    </dgm:pt>
    <dgm:pt modelId="{F7BA9B28-8F77-4959-93EB-32FD2C62E0C9}" type="pres">
      <dgm:prSet presAssocID="{70DCC080-B3AD-4322-B747-D1BD167080DF}" presName="quad2" presStyleLbl="node1" presStyleIdx="1" presStyleCnt="4">
        <dgm:presLayoutVars>
          <dgm:chMax val="0"/>
          <dgm:chPref val="0"/>
          <dgm:bulletEnabled val="1"/>
        </dgm:presLayoutVars>
      </dgm:prSet>
      <dgm:spPr/>
      <dgm:t>
        <a:bodyPr/>
        <a:lstStyle/>
        <a:p>
          <a:endParaRPr lang="zh-CN" altLang="en-US"/>
        </a:p>
      </dgm:t>
    </dgm:pt>
    <dgm:pt modelId="{F1438C4E-64FC-4F10-B57F-1302EF960DD5}" type="pres">
      <dgm:prSet presAssocID="{70DCC080-B3AD-4322-B747-D1BD167080DF}" presName="quad3" presStyleLbl="node1" presStyleIdx="2" presStyleCnt="4">
        <dgm:presLayoutVars>
          <dgm:chMax val="0"/>
          <dgm:chPref val="0"/>
          <dgm:bulletEnabled val="1"/>
        </dgm:presLayoutVars>
      </dgm:prSet>
      <dgm:spPr/>
      <dgm:t>
        <a:bodyPr/>
        <a:lstStyle/>
        <a:p>
          <a:endParaRPr lang="zh-CN" altLang="en-US"/>
        </a:p>
      </dgm:t>
    </dgm:pt>
    <dgm:pt modelId="{503ADC04-8EAF-4B96-A619-973ADA5A5EE2}" type="pres">
      <dgm:prSet presAssocID="{70DCC080-B3AD-4322-B747-D1BD167080DF}" presName="quad4" presStyleLbl="node1" presStyleIdx="3" presStyleCnt="4">
        <dgm:presLayoutVars>
          <dgm:chMax val="0"/>
          <dgm:chPref val="0"/>
          <dgm:bulletEnabled val="1"/>
        </dgm:presLayoutVars>
      </dgm:prSet>
      <dgm:spPr/>
      <dgm:t>
        <a:bodyPr/>
        <a:lstStyle/>
        <a:p>
          <a:endParaRPr lang="zh-CN" altLang="en-US"/>
        </a:p>
      </dgm:t>
    </dgm:pt>
  </dgm:ptLst>
  <dgm:cxnLst>
    <dgm:cxn modelId="{F9128466-E461-40BC-AD52-3FD53F510D95}" type="presOf" srcId="{70DCC080-B3AD-4322-B747-D1BD167080DF}" destId="{7CB7DEFB-914E-463F-90CC-249F5BFC1A14}" srcOrd="0" destOrd="0" presId="urn:microsoft.com/office/officeart/2005/8/layout/matrix3"/>
    <dgm:cxn modelId="{D772DBC5-F111-4E99-86EA-7806EE9A219C}" srcId="{70DCC080-B3AD-4322-B747-D1BD167080DF}" destId="{9A3C8575-B176-4338-BA0D-AD91C5A30440}" srcOrd="3" destOrd="0" parTransId="{54FAD3BD-B792-4264-A38B-EDA7E23195FD}" sibTransId="{F3EC7973-5349-48DD-AA3E-517684CB13DC}"/>
    <dgm:cxn modelId="{03E6C197-ADCC-4AC7-82EA-2C795E2636A0}" type="presOf" srcId="{C331DDC5-C973-4E21-A323-0511C35FE112}" destId="{F7BA9B28-8F77-4959-93EB-32FD2C62E0C9}" srcOrd="0" destOrd="0" presId="urn:microsoft.com/office/officeart/2005/8/layout/matrix3"/>
    <dgm:cxn modelId="{E01BE1EF-78CA-4430-9623-108E6AA292C1}" srcId="{70DCC080-B3AD-4322-B747-D1BD167080DF}" destId="{812212F2-57C5-4A7B-A3F8-E27A706C0ACB}" srcOrd="0" destOrd="0" parTransId="{A3669F3E-32B5-46AB-85C1-A08A76557160}" sibTransId="{19142DFF-8AEF-4668-8CD1-0BB644E0DCB1}"/>
    <dgm:cxn modelId="{986A63AF-5652-4A93-B6FE-AA19F8CF0CF3}" type="presOf" srcId="{B8359CE2-81D5-499B-AEA2-657918E374BA}" destId="{F1438C4E-64FC-4F10-B57F-1302EF960DD5}" srcOrd="0" destOrd="0" presId="urn:microsoft.com/office/officeart/2005/8/layout/matrix3"/>
    <dgm:cxn modelId="{BAA8264F-4891-431A-8402-11E2B42D3463}" srcId="{70DCC080-B3AD-4322-B747-D1BD167080DF}" destId="{C331DDC5-C973-4E21-A323-0511C35FE112}" srcOrd="1" destOrd="0" parTransId="{58A2A10D-D585-4358-A516-6849474A01B0}" sibTransId="{4BCBA493-C3C4-4E23-A03A-BC70BC507803}"/>
    <dgm:cxn modelId="{2071C404-90AA-4B1E-B433-B2BE14DDEAF3}" type="presOf" srcId="{9A3C8575-B176-4338-BA0D-AD91C5A30440}" destId="{503ADC04-8EAF-4B96-A619-973ADA5A5EE2}" srcOrd="0" destOrd="0" presId="urn:microsoft.com/office/officeart/2005/8/layout/matrix3"/>
    <dgm:cxn modelId="{17D97703-20E1-4F60-A03C-B84FFA37D054}" srcId="{70DCC080-B3AD-4322-B747-D1BD167080DF}" destId="{B8359CE2-81D5-499B-AEA2-657918E374BA}" srcOrd="2" destOrd="0" parTransId="{C0A8E20A-72DD-46E3-B6FE-AD486E0D9D33}" sibTransId="{C6FC4E7C-F709-42E9-B1CA-74D70D669C96}"/>
    <dgm:cxn modelId="{BC643CFF-1731-4BEB-9867-75C6647D0DC7}" type="presOf" srcId="{812212F2-57C5-4A7B-A3F8-E27A706C0ACB}" destId="{53D72F2F-1EF1-4319-9C2F-BE00EEF20707}" srcOrd="0" destOrd="0" presId="urn:microsoft.com/office/officeart/2005/8/layout/matrix3"/>
    <dgm:cxn modelId="{4961BE09-ED7C-4003-AEFF-D578D7D23859}" type="presParOf" srcId="{7CB7DEFB-914E-463F-90CC-249F5BFC1A14}" destId="{5DBBA26A-AAC7-4EBC-B2F5-C62F0014C446}" srcOrd="0" destOrd="0" presId="urn:microsoft.com/office/officeart/2005/8/layout/matrix3"/>
    <dgm:cxn modelId="{55AD8255-92F0-4395-909C-4882E22E4855}" type="presParOf" srcId="{7CB7DEFB-914E-463F-90CC-249F5BFC1A14}" destId="{53D72F2F-1EF1-4319-9C2F-BE00EEF20707}" srcOrd="1" destOrd="0" presId="urn:microsoft.com/office/officeart/2005/8/layout/matrix3"/>
    <dgm:cxn modelId="{455CF893-EEB6-48E0-B504-8BA521A06F7C}" type="presParOf" srcId="{7CB7DEFB-914E-463F-90CC-249F5BFC1A14}" destId="{F7BA9B28-8F77-4959-93EB-32FD2C62E0C9}" srcOrd="2" destOrd="0" presId="urn:microsoft.com/office/officeart/2005/8/layout/matrix3"/>
    <dgm:cxn modelId="{BA7BEE18-7816-4A1E-B04D-6075A5F2ADB7}" type="presParOf" srcId="{7CB7DEFB-914E-463F-90CC-249F5BFC1A14}" destId="{F1438C4E-64FC-4F10-B57F-1302EF960DD5}" srcOrd="3" destOrd="0" presId="urn:microsoft.com/office/officeart/2005/8/layout/matrix3"/>
    <dgm:cxn modelId="{A4A7A835-91B8-48A9-A9BB-3EA9347F8ED3}" type="presParOf" srcId="{7CB7DEFB-914E-463F-90CC-249F5BFC1A14}" destId="{503ADC04-8EAF-4B96-A619-973ADA5A5EE2}" srcOrd="4" destOrd="0" presId="urn:microsoft.com/office/officeart/2005/8/layout/matrix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561987" cy="4561987"/>
        <a:chOff x="0" y="0"/>
        <a:chExt cx="4561987" cy="4561987"/>
      </a:xfrm>
    </dsp:grpSpPr>
    <dsp:sp modelId="{5DBBA26A-AAC7-4EBC-B2F5-C62F0014C446}">
      <dsp:nvSpPr>
        <dsp:cNvPr id="3" name="菱形 2"/>
        <dsp:cNvSpPr/>
      </dsp:nvSpPr>
      <dsp:spPr bwMode="white">
        <a:xfrm>
          <a:off x="726611" y="0"/>
          <a:ext cx="4561987" cy="4561987"/>
        </a:xfrm>
        <a:prstGeom prst="diamond">
          <a:avLst/>
        </a:prstGeom>
      </dsp:spPr>
      <dsp:style>
        <a:lnRef idx="0">
          <a:schemeClr val="accent1"/>
        </a:lnRef>
        <a:fillRef idx="1">
          <a:schemeClr val="accent1">
            <a:tint val="40000"/>
          </a:schemeClr>
        </a:fillRef>
        <a:effectRef idx="1">
          <a:scrgbClr r="0" g="0" b="0"/>
        </a:effectRef>
        <a:fontRef idx="minor"/>
      </dsp:style>
      <dsp:txXfrm>
        <a:off x="726611" y="0"/>
        <a:ext cx="4561987" cy="4561987"/>
      </dsp:txXfrm>
    </dsp:sp>
    <dsp:sp modelId="{53D72F2F-1EF1-4319-9C2F-BE00EEF20707}">
      <dsp:nvSpPr>
        <dsp:cNvPr id="4" name="圆角矩形 3"/>
        <dsp:cNvSpPr/>
      </dsp:nvSpPr>
      <dsp:spPr bwMode="white">
        <a:xfrm>
          <a:off x="1160000" y="433389"/>
          <a:ext cx="1779175" cy="17791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b="1" dirty="0" smtClean="0"/>
            <a:t>正方形</a:t>
          </a:r>
          <a:r>
            <a:rPr lang="zh-CN" dirty="0" smtClean="0"/>
            <a:t>表示数据的源点或终点</a:t>
          </a:r>
          <a:endParaRPr lang="zh-CN" altLang="en-US" dirty="0"/>
        </a:p>
      </dsp:txBody>
      <dsp:txXfrm>
        <a:off x="1160000" y="433389"/>
        <a:ext cx="1779175" cy="1779175"/>
      </dsp:txXfrm>
    </dsp:sp>
    <dsp:sp modelId="{F7BA9B28-8F77-4959-93EB-32FD2C62E0C9}">
      <dsp:nvSpPr>
        <dsp:cNvPr id="5" name="圆角矩形 4"/>
        <dsp:cNvSpPr/>
      </dsp:nvSpPr>
      <dsp:spPr bwMode="white">
        <a:xfrm>
          <a:off x="3076034" y="433389"/>
          <a:ext cx="1779175" cy="17791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b="1" dirty="0" smtClean="0"/>
            <a:t>圆角矩形</a:t>
          </a:r>
          <a:r>
            <a:rPr lang="zh-CN" dirty="0" smtClean="0"/>
            <a:t>代表变换数据的处理</a:t>
          </a:r>
          <a:endParaRPr lang="zh-CN" altLang="en-US" dirty="0"/>
        </a:p>
      </dsp:txBody>
      <dsp:txXfrm>
        <a:off x="3076034" y="433389"/>
        <a:ext cx="1779175" cy="1779175"/>
      </dsp:txXfrm>
    </dsp:sp>
    <dsp:sp modelId="{F1438C4E-64FC-4F10-B57F-1302EF960DD5}">
      <dsp:nvSpPr>
        <dsp:cNvPr id="6" name="圆角矩形 5"/>
        <dsp:cNvSpPr/>
      </dsp:nvSpPr>
      <dsp:spPr bwMode="white">
        <a:xfrm>
          <a:off x="1160000" y="2349423"/>
          <a:ext cx="1779175" cy="17791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b="1" dirty="0" smtClean="0"/>
            <a:t>开口矩形</a:t>
          </a:r>
          <a:r>
            <a:rPr lang="zh-CN" dirty="0" smtClean="0"/>
            <a:t>代表数据存储</a:t>
          </a:r>
          <a:endParaRPr lang="zh-CN" altLang="en-US" dirty="0"/>
        </a:p>
      </dsp:txBody>
      <dsp:txXfrm>
        <a:off x="1160000" y="2349423"/>
        <a:ext cx="1779175" cy="1779175"/>
      </dsp:txXfrm>
    </dsp:sp>
    <dsp:sp modelId="{503ADC04-8EAF-4B96-A619-973ADA5A5EE2}">
      <dsp:nvSpPr>
        <dsp:cNvPr id="7" name="圆角矩形 6"/>
        <dsp:cNvSpPr/>
      </dsp:nvSpPr>
      <dsp:spPr bwMode="white">
        <a:xfrm>
          <a:off x="3076034" y="2349423"/>
          <a:ext cx="1779175" cy="1779175"/>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b="1" dirty="0" smtClean="0"/>
            <a:t>箭头</a:t>
          </a:r>
          <a:r>
            <a:rPr lang="zh-CN" dirty="0" smtClean="0"/>
            <a:t>表示数据流，即特定数据的流动方向</a:t>
          </a:r>
          <a:endParaRPr lang="zh-CN" altLang="en-US" dirty="0"/>
        </a:p>
      </dsp:txBody>
      <dsp:txXfrm>
        <a:off x="3076034" y="2349423"/>
        <a:ext cx="1779175" cy="177917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B6049D3-B665-4F3B-B4D8-E7E621F33F27}"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F68BBBC0-56E1-4180-8A05-A642C3375FA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p:spPr>
      </p:sp>
      <p:sp>
        <p:nvSpPr>
          <p:cNvPr id="921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9220" name="灯片编号占位符 3"/>
          <p:cNvSpPr>
            <a:spLocks noGrp="1"/>
          </p:cNvSpPr>
          <p:nvPr>
            <p:ph type="sldNum" sz="quarter" idx="5"/>
          </p:nvPr>
        </p:nvSpPr>
        <p:spPr bwMode="auto">
          <a:noFill/>
          <a:ln>
            <a:miter lim="800000"/>
          </a:ln>
        </p:spPr>
        <p:txBody>
          <a:bodyPr/>
          <a:lstStyle/>
          <a:p>
            <a:fld id="{0C6AA890-3549-47C8-B717-6DE62A87894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pPr>
              <a:spcBef>
                <a:spcPct val="0"/>
              </a:spcBef>
            </a:pPr>
            <a:r>
              <a:rPr lang="en-US" altLang="zh-CN" smtClean="0"/>
              <a:t>1</a:t>
            </a:r>
            <a:r>
              <a:rPr lang="zh-CN" altLang="en-US" smtClean="0"/>
              <a:t>、</a:t>
            </a:r>
            <a:r>
              <a:rPr lang="zh-CN" altLang="zh-CN" smtClean="0"/>
              <a:t>复查系统规模和目标</a:t>
            </a:r>
            <a:endParaRPr lang="zh-CN" altLang="zh-CN" smtClean="0"/>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endParaRPr lang="zh-CN" altLang="zh-CN" smtClean="0"/>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endParaRPr lang="zh-CN" altLang="zh-CN" smtClean="0"/>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endParaRPr lang="zh-CN" altLang="zh-CN" smtClean="0"/>
          </a:p>
          <a:p>
            <a:pPr>
              <a:spcBef>
                <a:spcPct val="0"/>
              </a:spcBef>
            </a:pPr>
            <a:r>
              <a:rPr lang="en-US" altLang="zh-CN" smtClean="0"/>
              <a:t>4. </a:t>
            </a:r>
            <a:r>
              <a:rPr lang="zh-CN" altLang="zh-CN" smtClean="0"/>
              <a:t>进一步定义问题</a:t>
            </a:r>
            <a:endParaRPr lang="zh-CN" altLang="zh-CN" smtClean="0"/>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B5517B78-FFF9-4944-9D85-617AFB9B9B4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pPr>
              <a:spcBef>
                <a:spcPct val="0"/>
              </a:spcBef>
            </a:pPr>
            <a:r>
              <a:rPr lang="en-US" altLang="zh-CN" smtClean="0"/>
              <a:t>1</a:t>
            </a:r>
            <a:r>
              <a:rPr lang="zh-CN" altLang="en-US" smtClean="0"/>
              <a:t>、</a:t>
            </a:r>
            <a:r>
              <a:rPr lang="zh-CN" altLang="zh-CN" smtClean="0"/>
              <a:t>复查系统规模和目标</a:t>
            </a:r>
            <a:endParaRPr lang="zh-CN" altLang="zh-CN" smtClean="0"/>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endParaRPr lang="zh-CN" altLang="zh-CN" smtClean="0"/>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endParaRPr lang="zh-CN" altLang="zh-CN" smtClean="0"/>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endParaRPr lang="zh-CN" altLang="zh-CN" smtClean="0"/>
          </a:p>
          <a:p>
            <a:pPr>
              <a:spcBef>
                <a:spcPct val="0"/>
              </a:spcBef>
            </a:pPr>
            <a:r>
              <a:rPr lang="en-US" altLang="zh-CN" smtClean="0"/>
              <a:t>4. </a:t>
            </a:r>
            <a:r>
              <a:rPr lang="zh-CN" altLang="zh-CN" smtClean="0"/>
              <a:t>进一步定义问题</a:t>
            </a:r>
            <a:endParaRPr lang="zh-CN" altLang="zh-CN" smtClean="0"/>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63EB9CA4-03AF-40A0-8A9A-DE0E4750F683}"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pPr>
              <a:spcBef>
                <a:spcPct val="0"/>
              </a:spcBef>
            </a:pPr>
            <a:r>
              <a:rPr lang="en-US" altLang="zh-CN" smtClean="0"/>
              <a:t>1</a:t>
            </a:r>
            <a:r>
              <a:rPr lang="zh-CN" altLang="en-US" smtClean="0"/>
              <a:t>、</a:t>
            </a:r>
            <a:r>
              <a:rPr lang="zh-CN" altLang="zh-CN" smtClean="0"/>
              <a:t>复查系统规模和目标</a:t>
            </a:r>
            <a:endParaRPr lang="zh-CN" altLang="zh-CN" smtClean="0"/>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endParaRPr lang="zh-CN" altLang="zh-CN" smtClean="0"/>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endParaRPr lang="zh-CN" altLang="zh-CN" smtClean="0"/>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endParaRPr lang="zh-CN" altLang="zh-CN" smtClean="0"/>
          </a:p>
          <a:p>
            <a:pPr>
              <a:spcBef>
                <a:spcPct val="0"/>
              </a:spcBef>
            </a:pPr>
            <a:r>
              <a:rPr lang="en-US" altLang="zh-CN" smtClean="0"/>
              <a:t>4. </a:t>
            </a:r>
            <a:r>
              <a:rPr lang="zh-CN" altLang="zh-CN" smtClean="0"/>
              <a:t>进一步定义问题</a:t>
            </a:r>
            <a:endParaRPr lang="zh-CN" altLang="zh-CN" smtClean="0"/>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696C1BEA-013F-4DC5-974A-E5B1EC342E7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pPr>
              <a:spcBef>
                <a:spcPct val="0"/>
              </a:spcBef>
            </a:pPr>
            <a:r>
              <a:rPr lang="en-US" altLang="zh-CN" smtClean="0"/>
              <a:t>1</a:t>
            </a:r>
            <a:r>
              <a:rPr lang="zh-CN" altLang="en-US" smtClean="0"/>
              <a:t>、</a:t>
            </a:r>
            <a:r>
              <a:rPr lang="zh-CN" altLang="zh-CN" smtClean="0"/>
              <a:t>复查系统规模和目标</a:t>
            </a:r>
            <a:endParaRPr lang="zh-CN" altLang="zh-CN" smtClean="0"/>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endParaRPr lang="zh-CN" altLang="zh-CN" smtClean="0"/>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endParaRPr lang="zh-CN" altLang="zh-CN" smtClean="0"/>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endParaRPr lang="zh-CN" altLang="zh-CN" smtClean="0"/>
          </a:p>
          <a:p>
            <a:pPr>
              <a:spcBef>
                <a:spcPct val="0"/>
              </a:spcBef>
            </a:pPr>
            <a:r>
              <a:rPr lang="en-US" altLang="zh-CN" smtClean="0"/>
              <a:t>4. </a:t>
            </a:r>
            <a:r>
              <a:rPr lang="zh-CN" altLang="zh-CN" smtClean="0"/>
              <a:t>进一步定义问题</a:t>
            </a:r>
            <a:endParaRPr lang="zh-CN" altLang="zh-CN" smtClean="0"/>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89F76FF1-097F-4208-8640-7B259305A1FF}"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4A13D83F-48C5-40D1-B945-B7632A17876C}"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D975278D-596A-4EA3-805C-13B3A40995F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2264CA85-8FEE-49D4-AD05-362CC2803DE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AA365047-5DE0-4C8A-8C17-ED361559E019}"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94E42546-2597-43EF-A7FE-683FD594B38F}"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F0D0DC2B-2963-4FE8-9E11-BAA7CD1D5FCA}"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268" name="灯片编号占位符 3"/>
          <p:cNvSpPr>
            <a:spLocks noGrp="1"/>
          </p:cNvSpPr>
          <p:nvPr>
            <p:ph type="sldNum" sz="quarter" idx="5"/>
          </p:nvPr>
        </p:nvSpPr>
        <p:spPr bwMode="auto">
          <a:noFill/>
          <a:ln>
            <a:miter lim="800000"/>
          </a:ln>
        </p:spPr>
        <p:txBody>
          <a:bodyPr/>
          <a:lstStyle/>
          <a:p>
            <a:fld id="{6440BC36-155C-42BD-8B7A-AF9747246C82}"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D07AE60F-FF8A-49AA-B981-D12110E72D53}"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注意图</a:t>
            </a:r>
            <a:r>
              <a:rPr lang="en-US" altLang="zh-CN" smtClean="0"/>
              <a:t>2.3</a:t>
            </a:r>
            <a:r>
              <a:rPr lang="zh-CN" altLang="zh-CN" smtClean="0"/>
              <a:t>如何描绘这个物理系统。图中每个符号用黑盒子形式定义了组成系统的一个部件，然而并没有指明每个部件的具体工作过程；图中的箭头确定了信息通过系统的逻辑路径</a:t>
            </a:r>
            <a:r>
              <a:rPr lang="en-US" altLang="zh-CN" smtClean="0"/>
              <a:t>(</a:t>
            </a:r>
            <a:r>
              <a:rPr lang="zh-CN" altLang="zh-CN" smtClean="0"/>
              <a:t>信息流动路径</a:t>
            </a:r>
            <a:r>
              <a:rPr lang="en-US" altLang="zh-CN" smtClean="0"/>
              <a:t>)</a:t>
            </a:r>
            <a:r>
              <a:rPr lang="zh-CN" altLang="zh-CN" smtClean="0"/>
              <a:t>。</a:t>
            </a:r>
            <a:endParaRPr lang="zh-CN" altLang="zh-CN" smtClean="0"/>
          </a:p>
          <a:p>
            <a:pPr>
              <a:spcBef>
                <a:spcPct val="0"/>
              </a:spcBef>
            </a:pPr>
            <a:r>
              <a:rPr lang="zh-CN" altLang="zh-CN" smtClean="0"/>
              <a:t>系统流程图的习惯画法是使信息在图中从顶向下或从左向右流动。</a:t>
            </a:r>
            <a:endParaRPr lang="zh-CN" altLang="zh-CN" smtClean="0"/>
          </a:p>
          <a:p>
            <a:pPr>
              <a:spcBef>
                <a:spcPct val="0"/>
              </a:spcBef>
            </a:pPr>
            <a:endParaRPr lang="zh-CN" altLang="en-US" smtClean="0"/>
          </a:p>
        </p:txBody>
      </p:sp>
      <p:sp>
        <p:nvSpPr>
          <p:cNvPr id="52228" name="灯片编号占位符 3"/>
          <p:cNvSpPr>
            <a:spLocks noGrp="1"/>
          </p:cNvSpPr>
          <p:nvPr>
            <p:ph type="sldNum" sz="quarter" idx="5"/>
          </p:nvPr>
        </p:nvSpPr>
        <p:spPr bwMode="auto">
          <a:noFill/>
          <a:ln>
            <a:miter lim="800000"/>
          </a:ln>
        </p:spPr>
        <p:txBody>
          <a:bodyPr/>
          <a:lstStyle/>
          <a:p>
            <a:fld id="{5C8AD7D6-3E43-49C9-B665-EAEEBDE9F95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5C8BEB24-A767-4A11-B3E8-E2EFED74B124}"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2701C6AC-92F0-4E7F-A186-D8246F2CB51A}"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在数据流图中没有任何具体的物理部件，它只是描绘数据在软件中流动和被处理的逻辑过程。数据流图是系统逻辑功能的图形表示，即使不是专业的计算机技术人员也容易理解它，因此是分析员与用户之间极好的通信工具。此外，设计数据流图时只需考虑系统必须完成的基本逻辑功能，完全不需要考虑怎样具体地实现这些功能，所以它也是今后进行软件设计的很好的出发点。</a:t>
            </a:r>
            <a:endParaRPr lang="zh-CN" altLang="en-US" smtClean="0"/>
          </a:p>
        </p:txBody>
      </p:sp>
      <p:sp>
        <p:nvSpPr>
          <p:cNvPr id="58372" name="灯片编号占位符 3"/>
          <p:cNvSpPr>
            <a:spLocks noGrp="1"/>
          </p:cNvSpPr>
          <p:nvPr>
            <p:ph type="sldNum" sz="quarter" idx="5"/>
          </p:nvPr>
        </p:nvSpPr>
        <p:spPr bwMode="auto">
          <a:noFill/>
          <a:ln>
            <a:miter lim="800000"/>
          </a:ln>
        </p:spPr>
        <p:txBody>
          <a:bodyPr/>
          <a:lstStyle/>
          <a:p>
            <a:fld id="{6BBC787C-A184-403D-AF82-DAAFD63C03DE}"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pPr>
              <a:spcBef>
                <a:spcPct val="0"/>
              </a:spcBef>
            </a:pPr>
            <a:endParaRPr lang="zh-CN" altLang="zh-CN" smtClean="0"/>
          </a:p>
        </p:txBody>
      </p:sp>
      <p:sp>
        <p:nvSpPr>
          <p:cNvPr id="60420" name="灯片编号占位符 3"/>
          <p:cNvSpPr>
            <a:spLocks noGrp="1"/>
          </p:cNvSpPr>
          <p:nvPr>
            <p:ph type="sldNum" sz="quarter" idx="5"/>
          </p:nvPr>
        </p:nvSpPr>
        <p:spPr bwMode="auto">
          <a:noFill/>
          <a:ln>
            <a:miter lim="800000"/>
          </a:ln>
        </p:spPr>
        <p:txBody>
          <a:bodyPr/>
          <a:lstStyle/>
          <a:p>
            <a:fld id="{8274BB6D-E001-4CF6-891D-AEC38DAD2CDA}"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如图</a:t>
            </a:r>
            <a:r>
              <a:rPr lang="en-US" altLang="zh-CN" smtClean="0"/>
              <a:t>2.4(a)</a:t>
            </a:r>
            <a:r>
              <a:rPr lang="zh-CN" altLang="zh-CN" smtClean="0"/>
              <a:t>所示，数据流图有</a:t>
            </a:r>
            <a:r>
              <a:rPr lang="en-US" altLang="zh-CN" smtClean="0"/>
              <a:t>4</a:t>
            </a:r>
            <a:r>
              <a:rPr lang="zh-CN" altLang="zh-CN" smtClean="0"/>
              <a:t>种基本符号：正方形</a:t>
            </a:r>
            <a:r>
              <a:rPr lang="en-US" altLang="zh-CN" smtClean="0"/>
              <a:t>(</a:t>
            </a:r>
            <a:r>
              <a:rPr lang="zh-CN" altLang="zh-CN" smtClean="0"/>
              <a:t>或立方体</a:t>
            </a:r>
            <a:r>
              <a:rPr lang="en-US" altLang="zh-CN" smtClean="0"/>
              <a:t>)</a:t>
            </a:r>
            <a:r>
              <a:rPr lang="zh-CN" altLang="zh-CN" smtClean="0"/>
              <a:t>表示数据的源点或终点；圆角矩形</a:t>
            </a:r>
            <a:r>
              <a:rPr lang="en-US" altLang="zh-CN" smtClean="0"/>
              <a:t>(</a:t>
            </a:r>
            <a:r>
              <a:rPr lang="zh-CN" altLang="zh-CN" smtClean="0"/>
              <a:t>或圆形</a:t>
            </a:r>
            <a:r>
              <a:rPr lang="en-US" altLang="zh-CN" smtClean="0"/>
              <a:t>)</a:t>
            </a:r>
            <a:r>
              <a:rPr lang="zh-CN" altLang="zh-CN" smtClean="0"/>
              <a:t>代表变换数据的处理；开口矩形</a:t>
            </a:r>
            <a:r>
              <a:rPr lang="en-US" altLang="zh-CN" smtClean="0"/>
              <a:t>(</a:t>
            </a:r>
            <a:r>
              <a:rPr lang="zh-CN" altLang="zh-CN" smtClean="0"/>
              <a:t>或两条平行横线</a:t>
            </a:r>
            <a:r>
              <a:rPr lang="en-US" altLang="zh-CN" smtClean="0"/>
              <a:t>)</a:t>
            </a:r>
            <a:r>
              <a:rPr lang="zh-CN" altLang="zh-CN" smtClean="0"/>
              <a:t>代表数据存储；箭头表示数据流，即特定数据的流动方向。注意，数据流与程序流程图</a:t>
            </a:r>
            <a:r>
              <a:rPr lang="en-US" altLang="zh-CN" smtClean="0"/>
              <a:t>(</a:t>
            </a:r>
            <a:r>
              <a:rPr lang="zh-CN" altLang="zh-CN" smtClean="0"/>
              <a:t>参看本书第</a:t>
            </a:r>
            <a:r>
              <a:rPr lang="en-US" altLang="zh-CN" smtClean="0"/>
              <a:t>5</a:t>
            </a:r>
            <a:r>
              <a:rPr lang="zh-CN" altLang="zh-CN" smtClean="0"/>
              <a:t>章</a:t>
            </a:r>
            <a:r>
              <a:rPr lang="en-US" altLang="zh-CN" smtClean="0"/>
              <a:t>)</a:t>
            </a:r>
            <a:r>
              <a:rPr lang="zh-CN" altLang="zh-CN" smtClean="0"/>
              <a:t>中用箭头表示的控制流有本质不同，千万不要混淆。熟悉程序流程图的初学者在画数据流图时，往往试图在数据流图中表现分支条件或循环，殊不知这样做将造成混乱，画不出正确的数据流图。在数据流图中应该描绘所有可能的数据流向，而不应该描绘出现某个数据流的条件。</a:t>
            </a:r>
            <a:endParaRPr lang="zh-CN" altLang="zh-CN" smtClean="0"/>
          </a:p>
          <a:p>
            <a:pPr>
              <a:spcBef>
                <a:spcPct val="0"/>
              </a:spcBef>
            </a:pPr>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142E95CF-F3D9-4B72-B278-3CF679D944EF}"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p:spPr>
      </p:sp>
      <p:sp>
        <p:nvSpPr>
          <p:cNvPr id="6451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64516" name="灯片编号占位符 3"/>
          <p:cNvSpPr>
            <a:spLocks noGrp="1"/>
          </p:cNvSpPr>
          <p:nvPr>
            <p:ph type="sldNum" sz="quarter" idx="5"/>
          </p:nvPr>
        </p:nvSpPr>
        <p:spPr bwMode="auto">
          <a:noFill/>
          <a:ln>
            <a:miter lim="800000"/>
          </a:ln>
        </p:spPr>
        <p:txBody>
          <a:bodyPr/>
          <a:lstStyle/>
          <a:p>
            <a:fld id="{2566C06C-2DA1-4A22-9037-D8A2F8C7C67F}"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p:spPr>
      </p:sp>
      <p:sp>
        <p:nvSpPr>
          <p:cNvPr id="6656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66564" name="灯片编号占位符 3"/>
          <p:cNvSpPr>
            <a:spLocks noGrp="1"/>
          </p:cNvSpPr>
          <p:nvPr>
            <p:ph type="sldNum" sz="quarter" idx="5"/>
          </p:nvPr>
        </p:nvSpPr>
        <p:spPr bwMode="auto">
          <a:noFill/>
          <a:ln>
            <a:miter lim="800000"/>
          </a:ln>
        </p:spPr>
        <p:txBody>
          <a:bodyPr/>
          <a:lstStyle/>
          <a:p>
            <a:fld id="{08D0B216-E254-4B06-A16D-23BDB7442778}"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p:spPr>
      </p:sp>
      <p:sp>
        <p:nvSpPr>
          <p:cNvPr id="6861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68612" name="灯片编号占位符 3"/>
          <p:cNvSpPr>
            <a:spLocks noGrp="1"/>
          </p:cNvSpPr>
          <p:nvPr>
            <p:ph type="sldNum" sz="quarter" idx="5"/>
          </p:nvPr>
        </p:nvSpPr>
        <p:spPr bwMode="auto">
          <a:noFill/>
          <a:ln>
            <a:miter lim="800000"/>
          </a:ln>
        </p:spPr>
        <p:txBody>
          <a:bodyPr/>
          <a:lstStyle/>
          <a:p>
            <a:fld id="{368E2CF9-5AD9-45F1-9115-166601D1DEB9}"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5364" name="灯片编号占位符 3"/>
          <p:cNvSpPr>
            <a:spLocks noGrp="1"/>
          </p:cNvSpPr>
          <p:nvPr>
            <p:ph type="sldNum" sz="quarter" idx="5"/>
          </p:nvPr>
        </p:nvSpPr>
        <p:spPr bwMode="auto">
          <a:noFill/>
          <a:ln>
            <a:miter lim="800000"/>
          </a:ln>
        </p:spPr>
        <p:txBody>
          <a:bodyPr/>
          <a:lstStyle/>
          <a:p>
            <a:fld id="{2AE9F858-E95B-4AF5-9676-06F8FE405A62}"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E68AF1A8-8159-4116-B205-1E1D7A99FE19}"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368FC4C8-FC34-4A96-85B3-988C941E971B}"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A9836FFC-39C0-4A98-977F-215C8E3E762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43AA03E6-DCAC-44EA-A313-52521A4BCC41}"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pPr>
              <a:spcBef>
                <a:spcPct val="0"/>
              </a:spcBef>
            </a:pPr>
            <a:r>
              <a:rPr lang="zh-CN" altLang="zh-CN" dirty="0" smtClean="0"/>
              <a:t>考虑通过系统的逻辑数据流：当发生一个事务时必须首先接收它；随后按照事务的内容修改库存清单；最后如果更新后的库存量少于库存量临界值时，则应该再次订货，也就是需要处理订货信息。因此，把“处理事务”这个功能分解为下述</a:t>
            </a:r>
            <a:r>
              <a:rPr lang="en-US" altLang="zh-CN" dirty="0" smtClean="0"/>
              <a:t>3</a:t>
            </a:r>
            <a:r>
              <a:rPr lang="zh-CN" altLang="zh-CN" dirty="0" smtClean="0"/>
              <a:t>个步骤，这在逻辑上是合理的：“接收事务”、“更新库存清单”和“处理订货”</a:t>
            </a:r>
            <a:r>
              <a:rPr lang="en-US" altLang="zh-CN" dirty="0" smtClean="0"/>
              <a:t>(</a:t>
            </a:r>
            <a:r>
              <a:rPr lang="zh-CN" altLang="zh-CN" dirty="0" smtClean="0"/>
              <a:t>图</a:t>
            </a:r>
            <a:r>
              <a:rPr lang="en-US" altLang="zh-CN" dirty="0" smtClean="0"/>
              <a:t>2.7)</a:t>
            </a:r>
            <a:r>
              <a:rPr lang="zh-CN" altLang="zh-CN" dirty="0" smtClean="0"/>
              <a:t>。</a:t>
            </a:r>
            <a:endParaRPr lang="zh-CN" altLang="zh-CN" dirty="0" smtClean="0"/>
          </a:p>
          <a:p>
            <a:pPr>
              <a:spcBef>
                <a:spcPct val="0"/>
              </a:spcBef>
            </a:pPr>
            <a:r>
              <a:rPr lang="zh-CN" altLang="zh-CN" dirty="0" smtClean="0"/>
              <a:t>图</a:t>
            </a:r>
            <a:r>
              <a:rPr lang="en-US" altLang="zh-CN" dirty="0" smtClean="0"/>
              <a:t>2.6</a:t>
            </a:r>
            <a:r>
              <a:rPr lang="zh-CN" altLang="zh-CN" dirty="0" smtClean="0"/>
              <a:t>订货系统的功能级数据流图图</a:t>
            </a:r>
            <a:r>
              <a:rPr lang="en-US" altLang="zh-CN" dirty="0" smtClean="0"/>
              <a:t>2.7</a:t>
            </a:r>
            <a:r>
              <a:rPr lang="zh-CN" altLang="zh-CN" dirty="0" smtClean="0"/>
              <a:t>把处理事务的功能进一步分解后的数据流图为什么不进一步分解“产生报表”这个功能呢</a:t>
            </a:r>
            <a:r>
              <a:rPr lang="en-US" altLang="zh-CN" dirty="0" smtClean="0"/>
              <a:t>?</a:t>
            </a:r>
            <a:r>
              <a:rPr lang="zh-CN" altLang="zh-CN" dirty="0" smtClean="0"/>
              <a:t>订货报表中需要的数据在存储的订货信息中全都有，产生报表只不过是按一定顺序排列这些信息，再按一定格式打印出来。然而这些考虑纯属具体实现的细节，不应该在数据流图中表现。同样道理，对“接收事务”或“更新库存清单”等功能也没有必要进一步细化。总之，当进一步分解将涉及如何具体地实现一个功能时就不应该再分解了。</a:t>
            </a:r>
            <a:endParaRPr lang="zh-CN" altLang="zh-CN" dirty="0" smtClean="0"/>
          </a:p>
          <a:p>
            <a:pPr>
              <a:spcBef>
                <a:spcPct val="0"/>
              </a:spcBef>
            </a:pPr>
            <a:r>
              <a:rPr lang="zh-CN" altLang="zh-CN" dirty="0" smtClean="0"/>
              <a:t>当对数据流图分层细化时必须保持信息连续性，也就是说，当把一个处理分解为一系列处理时，分解前和分解后的输入输出数据流必须相同。例如，图</a:t>
            </a:r>
            <a:r>
              <a:rPr lang="en-US" altLang="zh-CN" dirty="0" smtClean="0"/>
              <a:t>2.5</a:t>
            </a:r>
            <a:r>
              <a:rPr lang="zh-CN" altLang="zh-CN" dirty="0" smtClean="0"/>
              <a:t>和图</a:t>
            </a:r>
            <a:r>
              <a:rPr lang="en-US" altLang="zh-CN" dirty="0" smtClean="0"/>
              <a:t>2.6</a:t>
            </a:r>
            <a:r>
              <a:rPr lang="zh-CN" altLang="zh-CN" dirty="0" smtClean="0"/>
              <a:t>的输入输出数据流都是“事务”和“订货报表”；图</a:t>
            </a:r>
            <a:r>
              <a:rPr lang="en-US" altLang="zh-CN" dirty="0" smtClean="0"/>
              <a:t>2.6</a:t>
            </a:r>
            <a:r>
              <a:rPr lang="zh-CN" altLang="zh-CN" dirty="0" smtClean="0"/>
              <a:t>中“处理事务”这个处理框的输入输出数据流是“事务”、“库存清单”和“订货信息”，分解成“接收事务”、“更新库存清单”和“处理订货”</a:t>
            </a:r>
            <a:r>
              <a:rPr lang="en-US" altLang="zh-CN" dirty="0" smtClean="0"/>
              <a:t>3</a:t>
            </a:r>
            <a:r>
              <a:rPr lang="zh-CN" altLang="zh-CN" dirty="0" smtClean="0"/>
              <a:t>个处理之后</a:t>
            </a:r>
            <a:r>
              <a:rPr lang="en-US" altLang="zh-CN" dirty="0" smtClean="0"/>
              <a:t>(</a:t>
            </a:r>
            <a:r>
              <a:rPr lang="zh-CN" altLang="zh-CN" dirty="0" smtClean="0"/>
              <a:t>图</a:t>
            </a:r>
            <a:r>
              <a:rPr lang="en-US" altLang="zh-CN" dirty="0" smtClean="0"/>
              <a:t>2.7)</a:t>
            </a:r>
            <a:r>
              <a:rPr lang="zh-CN" altLang="zh-CN" dirty="0" smtClean="0"/>
              <a:t>，它们的输入输出数据流仍然是“事务”、“库存清单”和“订货信息”。</a:t>
            </a:r>
            <a:endParaRPr lang="zh-CN" altLang="zh-CN" dirty="0" smtClean="0"/>
          </a:p>
          <a:p>
            <a:pPr>
              <a:spcBef>
                <a:spcPct val="0"/>
              </a:spcBef>
            </a:pPr>
            <a:r>
              <a:rPr lang="zh-CN" altLang="zh-CN" dirty="0" smtClean="0"/>
              <a:t>此外还应该注意在图</a:t>
            </a:r>
            <a:r>
              <a:rPr lang="en-US" altLang="zh-CN" dirty="0" smtClean="0"/>
              <a:t>2.7</a:t>
            </a:r>
            <a:r>
              <a:rPr lang="zh-CN" altLang="zh-CN" dirty="0" smtClean="0"/>
              <a:t>中对处理进行编号的方法。处理</a:t>
            </a:r>
            <a:r>
              <a:rPr lang="en-US" altLang="zh-CN" dirty="0" smtClean="0"/>
              <a:t>1.1</a:t>
            </a:r>
            <a:r>
              <a:rPr lang="zh-CN" altLang="zh-CN" dirty="0" smtClean="0"/>
              <a:t>，</a:t>
            </a:r>
            <a:r>
              <a:rPr lang="en-US" altLang="zh-CN" dirty="0" smtClean="0"/>
              <a:t>1.2</a:t>
            </a:r>
            <a:r>
              <a:rPr lang="zh-CN" altLang="zh-CN" dirty="0" smtClean="0"/>
              <a:t>和</a:t>
            </a:r>
            <a:r>
              <a:rPr lang="en-US" altLang="zh-CN" dirty="0" smtClean="0"/>
              <a:t>1.3</a:t>
            </a:r>
            <a:r>
              <a:rPr lang="zh-CN" altLang="zh-CN" dirty="0" smtClean="0"/>
              <a:t>是更高层次的数据流图中处理</a:t>
            </a:r>
            <a:r>
              <a:rPr lang="en-US" altLang="zh-CN" dirty="0" smtClean="0"/>
              <a:t>1</a:t>
            </a:r>
            <a:r>
              <a:rPr lang="zh-CN" altLang="zh-CN" dirty="0" smtClean="0"/>
              <a:t>的组成元素。如果处理</a:t>
            </a:r>
            <a:r>
              <a:rPr lang="en-US" altLang="zh-CN" dirty="0" smtClean="0"/>
              <a:t>2</a:t>
            </a:r>
            <a:r>
              <a:rPr lang="zh-CN" altLang="zh-CN" dirty="0" smtClean="0"/>
              <a:t>被进一步分解，它的组成元素的编号将是</a:t>
            </a:r>
            <a:r>
              <a:rPr lang="en-US" altLang="zh-CN" dirty="0" smtClean="0"/>
              <a:t>2.1</a:t>
            </a:r>
            <a:r>
              <a:rPr lang="zh-CN" altLang="zh-CN" dirty="0" smtClean="0"/>
              <a:t>，</a:t>
            </a:r>
            <a:r>
              <a:rPr lang="en-US" altLang="zh-CN" dirty="0" smtClean="0"/>
              <a:t>2.2</a:t>
            </a:r>
            <a:r>
              <a:rPr lang="zh-CN" altLang="zh-CN" dirty="0" smtClean="0"/>
              <a:t>，…；如果把处理</a:t>
            </a:r>
            <a:r>
              <a:rPr lang="en-US" altLang="zh-CN" dirty="0" smtClean="0"/>
              <a:t>1.1</a:t>
            </a:r>
            <a:r>
              <a:rPr lang="zh-CN" altLang="zh-CN" dirty="0" smtClean="0"/>
              <a:t>进一步分解，则将得到编号为</a:t>
            </a:r>
            <a:r>
              <a:rPr lang="en-US" altLang="zh-CN" dirty="0" smtClean="0"/>
              <a:t>1.1.1</a:t>
            </a:r>
            <a:r>
              <a:rPr lang="zh-CN" altLang="zh-CN" dirty="0" smtClean="0"/>
              <a:t>，</a:t>
            </a:r>
            <a:r>
              <a:rPr lang="en-US" altLang="zh-CN" dirty="0" smtClean="0"/>
              <a:t>1.1.2</a:t>
            </a:r>
            <a:r>
              <a:rPr lang="zh-CN" altLang="zh-CN" dirty="0" smtClean="0"/>
              <a:t>，…的处理。</a:t>
            </a:r>
            <a:endParaRPr lang="zh-CN" altLang="zh-CN" dirty="0" smtClean="0"/>
          </a:p>
        </p:txBody>
      </p:sp>
      <p:sp>
        <p:nvSpPr>
          <p:cNvPr id="78852" name="灯片编号占位符 3"/>
          <p:cNvSpPr>
            <a:spLocks noGrp="1"/>
          </p:cNvSpPr>
          <p:nvPr>
            <p:ph type="sldNum" sz="quarter" idx="5"/>
          </p:nvPr>
        </p:nvSpPr>
        <p:spPr bwMode="auto">
          <a:noFill/>
          <a:ln>
            <a:miter lim="800000"/>
          </a:ln>
        </p:spPr>
        <p:txBody>
          <a:bodyPr/>
          <a:lstStyle/>
          <a:p>
            <a:fld id="{AA09B1F9-AE3E-4299-ADD7-4CFBEE5D864E}"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D8417472-4CA3-4983-8912-9D5429C4040A}"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84996" name="灯片编号占位符 3"/>
          <p:cNvSpPr>
            <a:spLocks noGrp="1"/>
          </p:cNvSpPr>
          <p:nvPr>
            <p:ph type="sldNum" sz="quarter" idx="5"/>
          </p:nvPr>
        </p:nvSpPr>
        <p:spPr bwMode="auto">
          <a:noFill/>
          <a:ln>
            <a:miter lim="800000"/>
          </a:ln>
        </p:spPr>
        <p:txBody>
          <a:bodyPr/>
          <a:lstStyle/>
          <a:p>
            <a:fld id="{9A337E71-98D5-4893-B314-E574017830FE}"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87044" name="灯片编号占位符 3"/>
          <p:cNvSpPr>
            <a:spLocks noGrp="1"/>
          </p:cNvSpPr>
          <p:nvPr>
            <p:ph type="sldNum" sz="quarter" idx="5"/>
          </p:nvPr>
        </p:nvSpPr>
        <p:spPr bwMode="auto">
          <a:noFill/>
          <a:ln>
            <a:miter lim="800000"/>
          </a:ln>
        </p:spPr>
        <p:txBody>
          <a:bodyPr/>
          <a:lstStyle/>
          <a:p>
            <a:fld id="{C69FFCFA-68EF-4FEE-B2A1-ECD1FC950B0E}"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EC6F246E-94A8-4BBD-9D9F-00A06240D6FC}"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2541A6EE-5828-46EF-91CF-F3B86A9009BF}"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p:spPr>
      </p:sp>
      <p:sp>
        <p:nvSpPr>
          <p:cNvPr id="17411"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首先需要进一步分析和澄清问题定义。在问题定义阶段初步确定的规模和目标，如果是正确的就进一步加以肯定，如果有错误就应该及时改正，如果对目标系统有任何约束和限制，也必须把它们清楚地列举出来。</a:t>
            </a:r>
            <a:endParaRPr lang="zh-CN" altLang="zh-CN" smtClean="0"/>
          </a:p>
          <a:p>
            <a:pPr>
              <a:spcBef>
                <a:spcPct val="0"/>
              </a:spcBef>
            </a:pPr>
            <a:r>
              <a:rPr lang="zh-CN" altLang="zh-CN" smtClean="0"/>
              <a:t>在澄清了问题定义之后，分析员应该导出系统的逻辑模型。然后从系统逻辑模型出发，探索若干种可供选择的主要解法</a:t>
            </a:r>
            <a:r>
              <a:rPr lang="en-US" altLang="zh-CN" smtClean="0"/>
              <a:t>(</a:t>
            </a:r>
            <a:r>
              <a:rPr lang="zh-CN" altLang="zh-CN" smtClean="0"/>
              <a:t>即系统实现方案</a:t>
            </a:r>
            <a:r>
              <a:rPr lang="en-US" altLang="zh-CN" smtClean="0"/>
              <a:t>)</a:t>
            </a:r>
            <a:r>
              <a:rPr lang="zh-CN" altLang="zh-CN" smtClean="0"/>
              <a:t>。</a:t>
            </a:r>
            <a:endParaRPr lang="en-US" altLang="zh-CN" smtClean="0"/>
          </a:p>
          <a:p>
            <a:pPr>
              <a:spcBef>
                <a:spcPct val="0"/>
              </a:spcBef>
            </a:pPr>
            <a:r>
              <a:rPr lang="zh-CN" altLang="zh-CN" smtClean="0"/>
              <a:t>当然，可行性研究最根本的任务是对以后的行动方针提出建议。如果问题没有可行的解，分析员应该建议停止这项开发工程，以避免时间、资源、人力和金钱的浪费；如果问题值得解，分析员应该推荐一个较好的解决方案，并且为工程制定一个初步的计划。</a:t>
            </a:r>
            <a:endParaRPr lang="zh-CN" altLang="zh-CN" smtClean="0"/>
          </a:p>
          <a:p>
            <a:pPr>
              <a:spcBef>
                <a:spcPct val="0"/>
              </a:spcBef>
            </a:pPr>
            <a:endParaRPr lang="en-US" altLang="zh-CN" smtClean="0"/>
          </a:p>
          <a:p>
            <a:pPr>
              <a:spcBef>
                <a:spcPct val="0"/>
              </a:spcBef>
            </a:pPr>
            <a:endParaRPr lang="zh-CN" altLang="en-US" smtClean="0"/>
          </a:p>
        </p:txBody>
      </p:sp>
      <p:sp>
        <p:nvSpPr>
          <p:cNvPr id="17412" name="灯片编号占位符 3"/>
          <p:cNvSpPr>
            <a:spLocks noGrp="1"/>
          </p:cNvSpPr>
          <p:nvPr>
            <p:ph type="sldNum" sz="quarter" idx="5"/>
          </p:nvPr>
        </p:nvSpPr>
        <p:spPr bwMode="auto">
          <a:noFill/>
          <a:ln>
            <a:miter lim="800000"/>
          </a:ln>
        </p:spPr>
        <p:txBody>
          <a:bodyPr/>
          <a:lstStyle/>
          <a:p>
            <a:fld id="{A50E3EF2-B3E9-48BE-9C7C-EC770DF83F5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除了数据定义之外，数据字典中还应该包含关于数据的一些其他信息。典型的情况是，在数据字典中记录数据元素的下列信息： 一般信息</a:t>
            </a:r>
            <a:r>
              <a:rPr lang="en-US" altLang="zh-CN" smtClean="0"/>
              <a:t>(</a:t>
            </a:r>
            <a:r>
              <a:rPr lang="zh-CN" altLang="zh-CN" smtClean="0"/>
              <a:t>名字，别名，描述等</a:t>
            </a:r>
            <a:r>
              <a:rPr lang="en-US" altLang="zh-CN" smtClean="0"/>
              <a:t>)</a:t>
            </a:r>
            <a:r>
              <a:rPr lang="zh-CN" altLang="zh-CN" smtClean="0"/>
              <a:t>，定义</a:t>
            </a:r>
            <a:r>
              <a:rPr lang="en-US" altLang="zh-CN" smtClean="0"/>
              <a:t>(</a:t>
            </a:r>
            <a:r>
              <a:rPr lang="zh-CN" altLang="zh-CN" smtClean="0"/>
              <a:t>数据类型，长度，结构等</a:t>
            </a:r>
            <a:r>
              <a:rPr lang="en-US" altLang="zh-CN" smtClean="0"/>
              <a:t>)</a:t>
            </a:r>
            <a:r>
              <a:rPr lang="zh-CN" altLang="zh-CN" smtClean="0"/>
              <a:t>，使用特点</a:t>
            </a:r>
            <a:r>
              <a:rPr lang="en-US" altLang="zh-CN" smtClean="0"/>
              <a:t>(</a:t>
            </a:r>
            <a:r>
              <a:rPr lang="zh-CN" altLang="zh-CN" smtClean="0"/>
              <a:t>值的范围，使用频率，使用方式——输入、输出、本地，条件值等</a:t>
            </a:r>
            <a:r>
              <a:rPr lang="en-US" altLang="zh-CN" smtClean="0"/>
              <a:t>)</a:t>
            </a:r>
            <a:r>
              <a:rPr lang="zh-CN" altLang="zh-CN" smtClean="0"/>
              <a:t>，控制信息</a:t>
            </a:r>
            <a:r>
              <a:rPr lang="en-US" altLang="zh-CN" smtClean="0"/>
              <a:t>(</a:t>
            </a:r>
            <a:r>
              <a:rPr lang="zh-CN" altLang="zh-CN" smtClean="0"/>
              <a:t>来源，用户，使用它的程序，改变权，使用权等</a:t>
            </a:r>
            <a:r>
              <a:rPr lang="en-US" altLang="zh-CN" smtClean="0"/>
              <a:t>)</a:t>
            </a:r>
            <a:r>
              <a:rPr lang="zh-CN" altLang="zh-CN" smtClean="0"/>
              <a:t>和分组信息</a:t>
            </a:r>
            <a:r>
              <a:rPr lang="en-US" altLang="zh-CN" smtClean="0"/>
              <a:t>(</a:t>
            </a:r>
            <a:r>
              <a:rPr lang="zh-CN" altLang="zh-CN" smtClean="0"/>
              <a:t>父结构，从属结构，物理位置——记录、文件和数据库等</a:t>
            </a:r>
            <a:r>
              <a:rPr lang="en-US" altLang="zh-CN" smtClean="0"/>
              <a:t>)</a:t>
            </a:r>
            <a:r>
              <a:rPr lang="zh-CN" altLang="zh-CN" smtClean="0"/>
              <a:t>。</a:t>
            </a:r>
            <a:endParaRPr lang="zh-CN" altLang="zh-CN" smtClean="0"/>
          </a:p>
          <a:p>
            <a:pPr>
              <a:spcBef>
                <a:spcPct val="0"/>
              </a:spcBef>
            </a:pPr>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AB063337-8181-42EF-BFA3-D83007C91E02}"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DBD1BC77-42F8-4AF2-BA97-2C2084F6991E}"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p:spPr>
      </p:sp>
      <p:sp>
        <p:nvSpPr>
          <p:cNvPr id="9728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97284" name="灯片编号占位符 3"/>
          <p:cNvSpPr>
            <a:spLocks noGrp="1"/>
          </p:cNvSpPr>
          <p:nvPr>
            <p:ph type="sldNum" sz="quarter" idx="5"/>
          </p:nvPr>
        </p:nvSpPr>
        <p:spPr bwMode="auto">
          <a:noFill/>
          <a:ln>
            <a:miter lim="800000"/>
          </a:ln>
        </p:spPr>
        <p:txBody>
          <a:bodyPr/>
          <a:lstStyle/>
          <a:p>
            <a:fld id="{C7CC24A7-9868-4BB4-A95A-D1360FB6EAD0}"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pPr>
              <a:spcBef>
                <a:spcPct val="0"/>
              </a:spcBef>
            </a:pPr>
            <a:endParaRPr lang="zh-CN" altLang="en-US" dirty="0" smtClean="0"/>
          </a:p>
        </p:txBody>
      </p:sp>
      <p:sp>
        <p:nvSpPr>
          <p:cNvPr id="99332" name="灯片编号占位符 3"/>
          <p:cNvSpPr>
            <a:spLocks noGrp="1"/>
          </p:cNvSpPr>
          <p:nvPr>
            <p:ph type="sldNum" sz="quarter" idx="5"/>
          </p:nvPr>
        </p:nvSpPr>
        <p:spPr bwMode="auto">
          <a:noFill/>
          <a:ln>
            <a:miter lim="800000"/>
          </a:ln>
        </p:spPr>
        <p:txBody>
          <a:bodyPr/>
          <a:lstStyle/>
          <a:p>
            <a:fld id="{F52D3BF0-C6DF-4562-9684-E1A479AB80FE}"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DD5FB334-2613-420E-8285-D2C6AE94DD44}"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9E324931-E485-42D4-9CDB-43700B222691}"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05476" name="灯片编号占位符 3"/>
          <p:cNvSpPr>
            <a:spLocks noGrp="1"/>
          </p:cNvSpPr>
          <p:nvPr>
            <p:ph type="sldNum" sz="quarter" idx="5"/>
          </p:nvPr>
        </p:nvSpPr>
        <p:spPr bwMode="auto">
          <a:noFill/>
          <a:ln>
            <a:miter lim="800000"/>
          </a:ln>
        </p:spPr>
        <p:txBody>
          <a:bodyPr/>
          <a:lstStyle/>
          <a:p>
            <a:fld id="{FB576918-CA59-45E1-A1E0-16906E0376C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C1F7746C-8A6A-4035-A8FB-2A52418FE1ED}"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D7208158-88F1-4674-A635-E1FE94EBEE01}"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pPr>
              <a:spcBef>
                <a:spcPct val="0"/>
              </a:spcBef>
            </a:pPr>
            <a:r>
              <a:rPr lang="zh-CN" altLang="zh-CN" smtClean="0"/>
              <a:t>一般说来，人们投资于一项事业的目的是为了在将来得到更大好处。开发一个软件系统也是一种投资，期望将来获得更大的经济效益。经济效益通常表现为减少运行费用或</a:t>
            </a:r>
            <a:r>
              <a:rPr lang="en-US" altLang="zh-CN" smtClean="0"/>
              <a:t>(</a:t>
            </a:r>
            <a:r>
              <a:rPr lang="zh-CN" altLang="zh-CN" smtClean="0"/>
              <a:t>和</a:t>
            </a:r>
            <a:r>
              <a:rPr lang="en-US" altLang="zh-CN" smtClean="0"/>
              <a:t>)</a:t>
            </a:r>
            <a:r>
              <a:rPr lang="zh-CN" altLang="zh-CN" smtClean="0"/>
              <a:t>增加收入。但是，投资开发新系统往往要冒一定风险，系统的开发成本可能比预计的高，效益可能比预期的低。把钱存到银行或贷给其他企业也有明显的经济效益</a:t>
            </a:r>
            <a:r>
              <a:rPr lang="en-US" altLang="zh-CN" smtClean="0"/>
              <a:t>(</a:t>
            </a:r>
            <a:r>
              <a:rPr lang="zh-CN" altLang="zh-CN" smtClean="0"/>
              <a:t>利息</a:t>
            </a:r>
            <a:r>
              <a:rPr lang="en-US" altLang="zh-CN" smtClean="0"/>
              <a:t>)</a:t>
            </a:r>
            <a:r>
              <a:rPr lang="zh-CN" altLang="zh-CN" smtClean="0"/>
              <a:t>，而且风险很低。那么，在什么情况下投资开发新系统更划算呢</a:t>
            </a:r>
            <a:r>
              <a:rPr lang="en-US" altLang="zh-CN" smtClean="0"/>
              <a:t>?</a:t>
            </a:r>
            <a:r>
              <a:rPr lang="zh-CN" altLang="zh-CN" smtClean="0"/>
              <a:t>成本</a:t>
            </a:r>
            <a:r>
              <a:rPr lang="en-US" altLang="zh-CN" smtClean="0"/>
              <a:t>/</a:t>
            </a:r>
            <a:r>
              <a:rPr lang="zh-CN" altLang="zh-CN" smtClean="0"/>
              <a:t>效益分析的目的正是要从经济角度分析开发一个特定的新系统是否划算，从而帮助客户组织的负责人正确地作出是否投资于这项开发工程的决定。</a:t>
            </a:r>
            <a:endParaRPr lang="zh-CN" altLang="zh-CN" smtClean="0"/>
          </a:p>
          <a:p>
            <a:pPr>
              <a:spcBef>
                <a:spcPct val="0"/>
              </a:spcBef>
            </a:pPr>
            <a:r>
              <a:rPr lang="zh-CN" altLang="zh-CN" smtClean="0"/>
              <a:t>为了对比成本和效益，首先需要估计它们的数量。</a:t>
            </a:r>
            <a:endParaRPr lang="zh-CN" altLang="zh-CN" smtClean="0"/>
          </a:p>
          <a:p>
            <a:pPr>
              <a:spcBef>
                <a:spcPct val="0"/>
              </a:spcBef>
            </a:pPr>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766CD659-17BE-42C5-8103-45C12937C984}"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p:spPr>
      </p:sp>
      <p:sp>
        <p:nvSpPr>
          <p:cNvPr id="1945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9460" name="灯片编号占位符 3"/>
          <p:cNvSpPr>
            <a:spLocks noGrp="1"/>
          </p:cNvSpPr>
          <p:nvPr>
            <p:ph type="sldNum" sz="quarter" idx="5"/>
          </p:nvPr>
        </p:nvSpPr>
        <p:spPr bwMode="auto">
          <a:noFill/>
          <a:ln>
            <a:miter lim="800000"/>
          </a:ln>
        </p:spPr>
        <p:txBody>
          <a:bodyPr/>
          <a:lstStyle/>
          <a:p>
            <a:fld id="{A1372105-C6B8-49C0-96D6-983C0A7A53B1}"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869AE1CD-2043-45AC-9E03-12684986332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46F2E8E2-7E41-4E1D-AA1F-714FD7B6386B}"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117763"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7764" name="灯片编号占位符 3"/>
          <p:cNvSpPr>
            <a:spLocks noGrp="1"/>
          </p:cNvSpPr>
          <p:nvPr>
            <p:ph type="sldNum" sz="quarter" idx="5"/>
          </p:nvPr>
        </p:nvSpPr>
        <p:spPr bwMode="auto">
          <a:noFill/>
          <a:ln>
            <a:miter lim="800000"/>
          </a:ln>
        </p:spPr>
        <p:txBody>
          <a:bodyPr/>
          <a:lstStyle/>
          <a:p>
            <a:fld id="{85D9A502-1296-4C0E-96B6-95A8861C80B2}"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p:spPr>
      </p:sp>
      <p:sp>
        <p:nvSpPr>
          <p:cNvPr id="11981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19812" name="灯片编号占位符 3"/>
          <p:cNvSpPr>
            <a:spLocks noGrp="1"/>
          </p:cNvSpPr>
          <p:nvPr>
            <p:ph type="sldNum" sz="quarter" idx="5"/>
          </p:nvPr>
        </p:nvSpPr>
        <p:spPr bwMode="auto">
          <a:noFill/>
          <a:ln>
            <a:miter lim="800000"/>
          </a:ln>
        </p:spPr>
        <p:txBody>
          <a:bodyPr/>
          <a:lstStyle/>
          <a:p>
            <a:fld id="{0A80607B-19EE-4AD4-A6F4-5C9F8109D309}"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p:spPr>
      </p:sp>
      <p:sp>
        <p:nvSpPr>
          <p:cNvPr id="121859"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21860" name="灯片编号占位符 3"/>
          <p:cNvSpPr>
            <a:spLocks noGrp="1"/>
          </p:cNvSpPr>
          <p:nvPr>
            <p:ph type="sldNum" sz="quarter" idx="5"/>
          </p:nvPr>
        </p:nvSpPr>
        <p:spPr bwMode="auto">
          <a:noFill/>
          <a:ln>
            <a:miter lim="800000"/>
          </a:ln>
        </p:spPr>
        <p:txBody>
          <a:bodyPr/>
          <a:lstStyle/>
          <a:p>
            <a:fld id="{8B6392EE-7009-44DE-8A4B-D4AE559C9643}"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ln>
        </p:spPr>
      </p:sp>
      <p:sp>
        <p:nvSpPr>
          <p:cNvPr id="124931"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124932" name="灯片编号占位符 3"/>
          <p:cNvSpPr>
            <a:spLocks noGrp="1"/>
          </p:cNvSpPr>
          <p:nvPr>
            <p:ph type="sldNum" sz="quarter" idx="5"/>
          </p:nvPr>
        </p:nvSpPr>
        <p:spPr bwMode="auto">
          <a:noFill/>
          <a:ln>
            <a:miter lim="800000"/>
          </a:ln>
        </p:spPr>
        <p:txBody>
          <a:bodyPr/>
          <a:lstStyle/>
          <a:p>
            <a:fld id="{71EC94AC-C623-4AB1-8BF4-E41265552EE2}"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p:spPr>
      </p:sp>
      <p:sp>
        <p:nvSpPr>
          <p:cNvPr id="21507"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21508" name="灯片编号占位符 3"/>
          <p:cNvSpPr>
            <a:spLocks noGrp="1"/>
          </p:cNvSpPr>
          <p:nvPr>
            <p:ph type="sldNum" sz="quarter" idx="5"/>
          </p:nvPr>
        </p:nvSpPr>
        <p:spPr bwMode="auto">
          <a:noFill/>
          <a:ln>
            <a:miter lim="800000"/>
          </a:ln>
        </p:spPr>
        <p:txBody>
          <a:bodyPr/>
          <a:lstStyle/>
          <a:p>
            <a:fld id="{41A8A7FB-01BA-4647-A876-FF7AB808A852}"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pPr>
              <a:spcBef>
                <a:spcPct val="0"/>
              </a:spcBef>
            </a:pPr>
            <a:r>
              <a:rPr lang="en-US" altLang="zh-CN" smtClean="0"/>
              <a:t>1</a:t>
            </a:r>
            <a:r>
              <a:rPr lang="zh-CN" altLang="en-US" smtClean="0"/>
              <a:t>、</a:t>
            </a:r>
            <a:r>
              <a:rPr lang="zh-CN" altLang="zh-CN" smtClean="0"/>
              <a:t>复查系统规模和目标</a:t>
            </a:r>
            <a:endParaRPr lang="zh-CN" altLang="zh-CN" smtClean="0"/>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endParaRPr lang="zh-CN" altLang="zh-CN" smtClean="0"/>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endParaRPr lang="zh-CN" altLang="zh-CN" smtClean="0"/>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endParaRPr lang="zh-CN" altLang="zh-CN" smtClean="0"/>
          </a:p>
          <a:p>
            <a:pPr>
              <a:spcBef>
                <a:spcPct val="0"/>
              </a:spcBef>
            </a:pPr>
            <a:r>
              <a:rPr lang="en-US" altLang="zh-CN" smtClean="0"/>
              <a:t>4. </a:t>
            </a:r>
            <a:r>
              <a:rPr lang="zh-CN" altLang="zh-CN" smtClean="0"/>
              <a:t>进一步定义问题</a:t>
            </a:r>
            <a:endParaRPr lang="zh-CN" altLang="zh-CN" smtClean="0"/>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BF671AB6-BE1D-44DA-B434-1C048375B691}"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pPr>
              <a:spcBef>
                <a:spcPct val="0"/>
              </a:spcBef>
            </a:pPr>
            <a:r>
              <a:rPr lang="en-US" altLang="zh-CN" smtClean="0"/>
              <a:t>1</a:t>
            </a:r>
            <a:r>
              <a:rPr lang="zh-CN" altLang="en-US" smtClean="0"/>
              <a:t>、</a:t>
            </a:r>
            <a:r>
              <a:rPr lang="zh-CN" altLang="zh-CN" smtClean="0"/>
              <a:t>复查系统规模和目标</a:t>
            </a:r>
            <a:endParaRPr lang="zh-CN" altLang="zh-CN" smtClean="0"/>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endParaRPr lang="zh-CN" altLang="zh-CN" smtClean="0"/>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endParaRPr lang="zh-CN" altLang="zh-CN" smtClean="0"/>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endParaRPr lang="zh-CN" altLang="zh-CN" smtClean="0"/>
          </a:p>
          <a:p>
            <a:pPr>
              <a:spcBef>
                <a:spcPct val="0"/>
              </a:spcBef>
            </a:pPr>
            <a:r>
              <a:rPr lang="en-US" altLang="zh-CN" smtClean="0"/>
              <a:t>4. </a:t>
            </a:r>
            <a:r>
              <a:rPr lang="zh-CN" altLang="zh-CN" smtClean="0"/>
              <a:t>进一步定义问题</a:t>
            </a:r>
            <a:endParaRPr lang="zh-CN" altLang="zh-CN" smtClean="0"/>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5604" name="灯片编号占位符 3"/>
          <p:cNvSpPr>
            <a:spLocks noGrp="1"/>
          </p:cNvSpPr>
          <p:nvPr>
            <p:ph type="sldNum" sz="quarter" idx="5"/>
          </p:nvPr>
        </p:nvSpPr>
        <p:spPr bwMode="auto">
          <a:noFill/>
          <a:ln>
            <a:miter lim="800000"/>
          </a:ln>
        </p:spPr>
        <p:txBody>
          <a:bodyPr/>
          <a:lstStyle/>
          <a:p>
            <a:fld id="{6BEE4AF9-D10E-4AB9-968A-27A8857BD1CC}"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pPr>
              <a:spcBef>
                <a:spcPct val="0"/>
              </a:spcBef>
            </a:pPr>
            <a:r>
              <a:rPr lang="en-US" altLang="zh-CN" smtClean="0"/>
              <a:t>1</a:t>
            </a:r>
            <a:r>
              <a:rPr lang="zh-CN" altLang="en-US" smtClean="0"/>
              <a:t>、</a:t>
            </a:r>
            <a:r>
              <a:rPr lang="zh-CN" altLang="zh-CN" smtClean="0"/>
              <a:t>复查系统规模和目标</a:t>
            </a:r>
            <a:endParaRPr lang="zh-CN" altLang="zh-CN" smtClean="0"/>
          </a:p>
          <a:p>
            <a:pPr>
              <a:spcBef>
                <a:spcPct val="0"/>
              </a:spcBef>
            </a:pPr>
            <a:r>
              <a:rPr lang="zh-CN" altLang="zh-CN" smtClean="0"/>
              <a:t>这个步骤的工作，实质上是为了确保分析员正在解决的问题确实是要求他解决的问题。</a:t>
            </a:r>
            <a:endParaRPr lang="en-US" altLang="zh-CN" smtClean="0"/>
          </a:p>
          <a:p>
            <a:pPr>
              <a:spcBef>
                <a:spcPct val="0"/>
              </a:spcBef>
            </a:pPr>
            <a:r>
              <a:rPr lang="en-US" altLang="zh-CN" smtClean="0"/>
              <a:t>2. </a:t>
            </a:r>
            <a:r>
              <a:rPr lang="zh-CN" altLang="zh-CN" smtClean="0"/>
              <a:t>研究目前正在使用的系统</a:t>
            </a:r>
            <a:endParaRPr lang="zh-CN" altLang="zh-CN" smtClean="0"/>
          </a:p>
          <a:p>
            <a:pPr>
              <a:spcBef>
                <a:spcPct val="0"/>
              </a:spcBef>
            </a:pPr>
            <a:r>
              <a:rPr lang="zh-CN" altLang="zh-CN" smtClean="0"/>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mtClean="0"/>
          </a:p>
          <a:p>
            <a:pPr>
              <a:spcBef>
                <a:spcPct val="0"/>
              </a:spcBef>
            </a:pPr>
            <a:r>
              <a:rPr lang="en-US" altLang="zh-CN" smtClean="0"/>
              <a:t>3. </a:t>
            </a:r>
            <a:r>
              <a:rPr lang="zh-CN" altLang="zh-CN" smtClean="0"/>
              <a:t>导出新系统的高层逻辑模型</a:t>
            </a:r>
            <a:endParaRPr lang="zh-CN" altLang="zh-CN" smtClean="0"/>
          </a:p>
          <a:p>
            <a:pPr>
              <a:spcBef>
                <a:spcPct val="0"/>
              </a:spcBef>
            </a:pPr>
            <a:r>
              <a:rPr lang="zh-CN" altLang="zh-CN" smtClean="0"/>
              <a:t>优秀的设计过程通常是从现有的物理系统出发，导出现有系统的逻辑模型，再参考现有系统的逻辑模型，设想目标系统的逻辑模型，最后根据目标系统的逻辑模型建造新的物理系统。</a:t>
            </a:r>
            <a:endParaRPr lang="zh-CN" altLang="zh-CN" smtClean="0"/>
          </a:p>
          <a:p>
            <a:pPr>
              <a:spcBef>
                <a:spcPct val="0"/>
              </a:spcBef>
            </a:pPr>
            <a:r>
              <a:rPr lang="en-US" altLang="zh-CN" smtClean="0"/>
              <a:t>4. </a:t>
            </a:r>
            <a:r>
              <a:rPr lang="zh-CN" altLang="zh-CN" smtClean="0"/>
              <a:t>进一步定义问题</a:t>
            </a:r>
            <a:endParaRPr lang="zh-CN" altLang="zh-CN" smtClean="0"/>
          </a:p>
          <a:p>
            <a:pPr>
              <a:spcBef>
                <a:spcPct val="0"/>
              </a:spcBef>
            </a:pPr>
            <a:r>
              <a:rPr lang="zh-CN" altLang="zh-CN" smtClean="0"/>
              <a:t>新系统的逻辑模型实质上表达了分析员对新系统必须做什么的看法。用户是否也有同样的看法呢</a:t>
            </a:r>
            <a:r>
              <a:rPr lang="en-US" altLang="zh-CN" smtClean="0"/>
              <a:t>?</a:t>
            </a:r>
            <a:r>
              <a:rPr lang="zh-CN" altLang="zh-CN" smtClean="0"/>
              <a:t>分析员应该和用户一起再次复查问题定义、工程规模和目标，这次复查应该把数据流图和数据字典作为讨论的基础。</a:t>
            </a:r>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95218033-4197-4928-95D1-BD64A8574FDF}"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EECF9436-530F-4C20-A07E-54130976E526}" type="slidenum">
              <a:rPr lang="es-ES" altLang="zh-CN" sz="2000" b="1">
                <a:solidFill>
                  <a:srgbClr val="FFFFFF"/>
                </a:solidFill>
              </a:rPr>
            </a:fld>
            <a:endParaRPr lang="es-ES" altLang="zh-CN" sz="2000" b="1">
              <a:solidFill>
                <a:srgbClr val="FFFFFF"/>
              </a:solidFill>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fontAlgn="auto">
              <a:spcBef>
                <a:spcPts val="0"/>
              </a:spcBef>
              <a:spcAft>
                <a:spcPts val="0"/>
              </a:spcAft>
              <a:defRPr/>
            </a:lvl1pPr>
          </a:lstStyle>
          <a:p>
            <a:pPr>
              <a:defRPr/>
            </a:pPr>
            <a:fld id="{2B1B1C55-97AB-4DC5-90D4-2CA3FA8EC2FE}" type="datetime1">
              <a:rPr lang="es-ES" altLang="zh-CN"/>
            </a:fld>
            <a:endParaRPr lang="es-ES" altLang="zh-CN"/>
          </a:p>
        </p:txBody>
      </p:sp>
      <p:sp>
        <p:nvSpPr>
          <p:cNvPr id="8"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168CF93E-CF13-4670-BAD3-439BCE2B0BB8}" type="datetime1">
              <a:rPr lang="es-ES" altLang="zh-CN"/>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5AD8E1DB-5C55-40C3-AC38-06B35DB2AC40}" type="slidenum">
              <a:rPr lang="es-ES" altLang="zh-CN"/>
            </a:fld>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0A299D0E-6B6F-41A8-82CD-2F92FD86D023}" type="slidenum">
              <a:rPr lang="es-ES" altLang="zh-CN" sz="2000" b="1">
                <a:solidFill>
                  <a:srgbClr val="FFFFFF"/>
                </a:solidFill>
              </a:rPr>
            </a:fld>
            <a:endParaRPr lang="es-ES" altLang="zh-CN" sz="2000" b="1">
              <a:solidFill>
                <a:srgbClr val="FFFFFF"/>
              </a:solidFill>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fontAlgn="auto">
              <a:spcBef>
                <a:spcPts val="0"/>
              </a:spcBef>
              <a:spcAft>
                <a:spcPts val="0"/>
              </a:spcAft>
              <a:defRPr/>
            </a:lvl1pPr>
          </a:lstStyle>
          <a:p>
            <a:pPr>
              <a:defRPr/>
            </a:pPr>
            <a:fld id="{AC19FB44-8635-4257-9453-476453471B2D}"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fontAlgn="auto">
              <a:spcBef>
                <a:spcPts val="0"/>
              </a:spcBef>
              <a:spcAft>
                <a:spcPts val="0"/>
              </a:spcAft>
              <a:defRPr dirty="0"/>
            </a:lvl1pPr>
          </a:lstStyle>
          <a:p>
            <a:pPr>
              <a:defRPr/>
            </a:pPr>
            <a:endParaRPr lang="es-E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532A51E7-97DD-474B-A980-70F8516D157B}" type="slidenum">
              <a:rPr lang="es-ES" altLang="zh-CN" sz="2000" b="1">
                <a:solidFill>
                  <a:srgbClr val="FFFFFF"/>
                </a:solidFill>
              </a:rPr>
            </a:fld>
            <a:endParaRPr lang="es-ES" altLang="zh-CN" sz="2000" b="1">
              <a:solidFill>
                <a:srgbClr val="FFFFFF"/>
              </a:solidFill>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44110A1B-0A83-4089-B3C8-CB9F3B483EC4}" type="datetime1">
              <a:rPr lang="es-ES" altLang="zh-CN"/>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62F6C9B-73EA-4C39-AB9A-BFE932F5F5C4}" type="datetime1">
              <a:rPr lang="es-ES" altLang="zh-CN"/>
            </a:fld>
            <a:endParaRPr lang="es-ES" altLang="zh-CN" dirty="0"/>
          </a:p>
        </p:txBody>
      </p:sp>
      <p:sp>
        <p:nvSpPr>
          <p:cNvPr id="3" name="页脚占位符 2"/>
          <p:cNvSpPr>
            <a:spLocks noGrp="1"/>
          </p:cNvSpPr>
          <p:nvPr>
            <p:ph type="ftr" sz="quarter" idx="11"/>
          </p:nvPr>
        </p:nvSpPr>
        <p:spPr/>
        <p:txBody>
          <a:bodyPr/>
          <a:lstStyle/>
          <a:p>
            <a:pPr>
              <a:defRPr/>
            </a:pPr>
            <a:endParaRPr lang="es-ES" altLang="zh-CN"/>
          </a:p>
        </p:txBody>
      </p:sp>
      <p:sp>
        <p:nvSpPr>
          <p:cNvPr id="4" name="灯片编号占位符 3"/>
          <p:cNvSpPr>
            <a:spLocks noGrp="1"/>
          </p:cNvSpPr>
          <p:nvPr>
            <p:ph type="sldNum" sz="quarter" idx="12"/>
          </p:nvPr>
        </p:nvSpPr>
        <p:spPr/>
        <p:txBody>
          <a:bodyPr/>
          <a:lstStyle/>
          <a:p>
            <a:fld id="{BFBC75FD-04DE-428C-A512-8A1B131E10A5}" type="slidenum">
              <a:rPr lang="es-ES" altLang="zh-CN"/>
            </a:fld>
            <a:endParaRPr lang="es-E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heme" Target="../theme/theme2.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BD2DF089-CC18-40FE-B310-C3D598C71D99}" type="datetime1">
              <a:rPr lang="es-ES" altLang="zh-CN"/>
            </a:fld>
            <a:endParaRPr lang="es-ES" altLang="zh-CN"/>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9D07DEB7-768C-4275-9AB1-5590C6D4A161}"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4"/>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5"/>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2051"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162F6C9B-73EA-4C39-AB9A-BFE932F5F5C4}"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BFBC75FD-04DE-428C-A512-8A1B131E10A5}" type="slidenum">
              <a:rPr lang="es-ES" altLang="zh-CN"/>
            </a:fld>
            <a:endParaRPr lang="es-ES" altLang="zh-CN"/>
          </a:p>
        </p:txBody>
      </p:sp>
      <p:pic>
        <p:nvPicPr>
          <p:cNvPr id="2055" name="Imagen 5" descr="C:\Users\Design\Documents\Edu\Product Launch\shadown.png"/>
          <p:cNvPicPr>
            <a:picLocks noChangeAspect="1" noChangeArrowheads="1"/>
          </p:cNvPicPr>
          <p:nvPr userDrawn="1"/>
        </p:nvPicPr>
        <p:blipFill>
          <a:blip r:embed="rId7"/>
          <a:srcRect/>
          <a:stretch>
            <a:fillRect/>
          </a:stretch>
        </p:blipFill>
        <p:spPr bwMode="auto">
          <a:xfrm>
            <a:off x="2411413" y="5875338"/>
            <a:ext cx="762000" cy="982662"/>
          </a:xfrm>
          <a:prstGeom prst="rect">
            <a:avLst/>
          </a:prstGeom>
          <a:noFill/>
          <a:ln w="9525">
            <a:noFill/>
            <a:miter lim="800000"/>
            <a:headEnd/>
            <a:tailEnd/>
          </a:ln>
        </p:spPr>
      </p:pic>
      <p:pic>
        <p:nvPicPr>
          <p:cNvPr id="2056" name="Imagen 5" descr="C:\Users\Design\Documents\Edu\Product Launch\shadown.png"/>
          <p:cNvPicPr>
            <a:picLocks noChangeAspect="1" noChangeArrowheads="1"/>
          </p:cNvPicPr>
          <p:nvPr userDrawn="1"/>
        </p:nvPicPr>
        <p:blipFill>
          <a:blip r:embed="rId8"/>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36164;&#26009;\&#21487;&#34892;&#24615;&#25253;&#21578;\&#25216;&#26415;&#26631;&#20070;.doc" TargetMode="External"/><Relationship Id="rId2" Type="http://schemas.openxmlformats.org/officeDocument/2006/relationships/hyperlink" Target="&#36164;&#26009;\&#21487;&#34892;&#24615;&#25253;&#21578;\&#23433;&#20840;&#36719;&#20214;&#29702;&#35770;&#19982;&#36719;&#30828;&#20214;&#21327;&#21516;&#35774;&#35745;&#21487;&#34892;&#24615;.doc" TargetMode="External"/><Relationship Id="rId1" Type="http://schemas.openxmlformats.org/officeDocument/2006/relationships/hyperlink" Target="&#36164;&#26009;\&#21487;&#34892;&#24615;&#25253;&#21578;\&#21487;&#34892;&#24615;&#30740;&#31350;&#25253;&#21578;&#27169;&#26495;.doc"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36164;&#26009;\&#21487;&#34892;&#24615;&#25253;&#21578;\&#20851;&#20110;&#21152;&#27833;&#31449;&#31649;&#29702;&#31995;&#32479;&#20869;&#23481;.do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8195"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8196" name="5 CuadroTexto"/>
          <p:cNvSpPr txBox="1">
            <a:spLocks noChangeArrowheads="1"/>
          </p:cNvSpPr>
          <p:nvPr/>
        </p:nvSpPr>
        <p:spPr bwMode="auto">
          <a:xfrm>
            <a:off x="1979613" y="3629025"/>
            <a:ext cx="5616575" cy="708025"/>
          </a:xfrm>
          <a:prstGeom prst="rect">
            <a:avLst/>
          </a:prstGeom>
          <a:noFill/>
          <a:ln w="9525">
            <a:noFill/>
            <a:miter lim="800000"/>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2</a:t>
            </a:r>
            <a:r>
              <a:rPr lang="zh-CN" altLang="en-US" sz="4000" b="1">
                <a:solidFill>
                  <a:srgbClr val="000000"/>
                </a:solidFill>
                <a:latin typeface="Bodoni MT Black" pitchFamily="18" charset="0"/>
              </a:rPr>
              <a:t>章  可行性研究</a:t>
            </a:r>
            <a:endParaRPr lang="zh-CN" altLang="en-US" sz="4000" b="1">
              <a:solidFill>
                <a:srgbClr val="000000"/>
              </a:solidFill>
              <a:latin typeface="Bodoni MT Black" pitchFamily="18" charset="0"/>
            </a:endParaRPr>
          </a:p>
        </p:txBody>
      </p:sp>
      <p:sp>
        <p:nvSpPr>
          <p:cNvPr id="8197" name="1 Título"/>
          <p:cNvSpPr txBox="1"/>
          <p:nvPr/>
        </p:nvSpPr>
        <p:spPr bwMode="auto">
          <a:xfrm>
            <a:off x="-36513" y="127000"/>
            <a:ext cx="5545138" cy="34925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endParaRPr lang="zh-CN" altLang="en-US" sz="2000">
              <a:solidFill>
                <a:srgbClr val="000000"/>
              </a:solidFill>
              <a:latin typeface="Bodoni MT Black" pitchFamily="18" charset="0"/>
            </a:endParaRPr>
          </a:p>
        </p:txBody>
      </p:sp>
      <p:sp>
        <p:nvSpPr>
          <p:cNvPr id="8198"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rgbClr val="FFFFFF"/>
                </a:solidFill>
                <a:latin typeface="Bodoni MT Black" pitchFamily="18" charset="0"/>
              </a:rPr>
              <a:t>张海藩，牟永敏编著</a:t>
            </a:r>
            <a:endParaRPr lang="zh-CN" altLang="en-US" sz="2000">
              <a:solidFill>
                <a:srgbClr val="FFFFFF"/>
              </a:solidFill>
              <a:latin typeface="Bodoni MT Black" pitchFamily="18" charset="0"/>
            </a:endParaRPr>
          </a:p>
        </p:txBody>
      </p:sp>
      <p:sp>
        <p:nvSpPr>
          <p:cNvPr id="8199" name="1 Título"/>
          <p:cNvSpPr txBox="1"/>
          <p:nvPr/>
        </p:nvSpPr>
        <p:spPr bwMode="auto">
          <a:xfrm>
            <a:off x="-36513" y="476250"/>
            <a:ext cx="3227388" cy="43180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itchFamily="18" charset="0"/>
              </a:rPr>
              <a:t>北京高等教育精品教材</a:t>
            </a:r>
            <a:endParaRPr lang="zh-CN" altLang="en-US" sz="2000">
              <a:solidFill>
                <a:srgbClr val="000000"/>
              </a:solidFill>
              <a:latin typeface="Bodoni MT Black" pitchFamily="18" charset="0"/>
            </a:endParaRPr>
          </a:p>
        </p:txBody>
      </p:sp>
      <p:sp>
        <p:nvSpPr>
          <p:cNvPr id="8200" name="1 Título"/>
          <p:cNvSpPr txBox="1"/>
          <p:nvPr/>
        </p:nvSpPr>
        <p:spPr bwMode="auto">
          <a:xfrm>
            <a:off x="0" y="1063625"/>
            <a:ext cx="9144000" cy="565150"/>
          </a:xfrm>
          <a:prstGeom prst="rect">
            <a:avLst/>
          </a:prstGeom>
          <a:solidFill>
            <a:schemeClr val="bg1"/>
          </a:solidFill>
          <a:ln w="9525">
            <a:noFill/>
            <a:miter lim="800000"/>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endParaRPr lang="zh-CN" altLang="en-US" sz="2400">
              <a:solidFill>
                <a:srgbClr val="C00000"/>
              </a:solidFill>
              <a:latin typeface="Bodoni MT Black" pitchFamily="18" charset="0"/>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40706" name="矩形 840705"/>
          <p:cNvSpPr/>
          <p:nvPr/>
        </p:nvSpPr>
        <p:spPr>
          <a:xfrm>
            <a:off x="3002574" y="382466"/>
            <a:ext cx="6147288" cy="530469"/>
          </a:xfrm>
          <a:prstGeom prst="rect">
            <a:avLst/>
          </a:prstGeom>
          <a:noFill/>
          <a:ln w="9525">
            <a:noFill/>
          </a:ln>
        </p:spPr>
        <p:txBody>
          <a:bodyPr lIns="89030" tIns="44515" rIns="89030" bIns="44515" anchor="ctr"/>
          <a:p>
            <a:pPr algn="r" defTabSz="957580" eaLnBrk="1" hangingPunct="1"/>
            <a:r>
              <a:rPr lang="zh-CN" altLang="en-US" sz="3325" b="1" dirty="0">
                <a:latin typeface="Times New Roman" panose="02020603050405020304" pitchFamily="18" charset="0"/>
              </a:rPr>
              <a:t>可行性研究解决问题过程的本质</a:t>
            </a:r>
            <a:endParaRPr lang="zh-CN" altLang="en-US" sz="3325" b="1">
              <a:latin typeface="Times New Roman" panose="02020603050405020304" pitchFamily="18" charset="0"/>
            </a:endParaRPr>
          </a:p>
        </p:txBody>
      </p:sp>
      <p:sp>
        <p:nvSpPr>
          <p:cNvPr id="840709" name="椭圆 840708"/>
          <p:cNvSpPr/>
          <p:nvPr/>
        </p:nvSpPr>
        <p:spPr>
          <a:xfrm>
            <a:off x="1056543" y="1960295"/>
            <a:ext cx="1825869" cy="685114"/>
          </a:xfrm>
          <a:prstGeom prst="ellipse">
            <a:avLst/>
          </a:prstGeom>
          <a:noFill/>
          <a:ln w="9525" cap="flat" cmpd="sng">
            <a:solidFill>
              <a:schemeClr val="tx1"/>
            </a:solidFill>
            <a:prstDash val="solid"/>
            <a:headEnd type="none" w="med" len="med"/>
            <a:tailEnd type="none" w="med" len="med"/>
          </a:ln>
        </p:spPr>
        <p:txBody>
          <a:bodyPr lIns="89030" tIns="44515" rIns="89030" bIns="44515" anchor="ctr">
            <a:spAutoFit/>
          </a:bodyPr>
          <a:p>
            <a:pPr algn="ctr"/>
            <a:r>
              <a:rPr lang="zh-CN" altLang="en-US" sz="2000" dirty="0"/>
              <a:t>当前系统</a:t>
            </a:r>
            <a:endParaRPr lang="zh-CN" altLang="en-US" sz="2000" dirty="0"/>
          </a:p>
        </p:txBody>
      </p:sp>
      <p:sp>
        <p:nvSpPr>
          <p:cNvPr id="840710" name="直接连接符 840709"/>
          <p:cNvSpPr/>
          <p:nvPr/>
        </p:nvSpPr>
        <p:spPr>
          <a:xfrm>
            <a:off x="2883877" y="2303585"/>
            <a:ext cx="914400" cy="0"/>
          </a:xfrm>
          <a:prstGeom prst="line">
            <a:avLst/>
          </a:prstGeom>
          <a:ln w="9525" cap="flat" cmpd="sng">
            <a:solidFill>
              <a:schemeClr val="tx1"/>
            </a:solidFill>
            <a:prstDash val="solid"/>
            <a:headEnd type="none" w="med" len="med"/>
            <a:tailEnd type="triangle" w="med" len="med"/>
          </a:ln>
        </p:spPr>
      </p:sp>
      <p:sp>
        <p:nvSpPr>
          <p:cNvPr id="840711" name="圆角矩形 840710"/>
          <p:cNvSpPr/>
          <p:nvPr/>
        </p:nvSpPr>
        <p:spPr>
          <a:xfrm>
            <a:off x="3798277" y="2097893"/>
            <a:ext cx="1468315" cy="445088"/>
          </a:xfrm>
          <a:prstGeom prst="roundRect">
            <a:avLst>
              <a:gd name="adj" fmla="val 16667"/>
            </a:avLst>
          </a:prstGeom>
          <a:noFill/>
          <a:ln w="9525" cap="flat" cmpd="sng">
            <a:solidFill>
              <a:schemeClr val="tx1"/>
            </a:solidFill>
            <a:prstDash val="solid"/>
            <a:headEnd type="none" w="med" len="med"/>
            <a:tailEnd type="none" w="med" len="med"/>
          </a:ln>
        </p:spPr>
        <p:txBody>
          <a:bodyPr lIns="89030" tIns="44515" rIns="89030" bIns="44515" anchor="ctr">
            <a:spAutoFit/>
          </a:bodyPr>
          <a:p>
            <a:pPr algn="ctr"/>
            <a:r>
              <a:rPr lang="zh-CN" altLang="en-US" sz="2000" dirty="0"/>
              <a:t>物理模型</a:t>
            </a:r>
            <a:endParaRPr lang="zh-CN" altLang="en-US" sz="2000" dirty="0"/>
          </a:p>
        </p:txBody>
      </p:sp>
      <p:sp>
        <p:nvSpPr>
          <p:cNvPr id="840712" name="直接连接符 840711"/>
          <p:cNvSpPr/>
          <p:nvPr/>
        </p:nvSpPr>
        <p:spPr>
          <a:xfrm>
            <a:off x="5284177" y="2303585"/>
            <a:ext cx="1046285" cy="0"/>
          </a:xfrm>
          <a:prstGeom prst="line">
            <a:avLst/>
          </a:prstGeom>
          <a:ln w="9525" cap="flat" cmpd="sng">
            <a:solidFill>
              <a:schemeClr val="tx1"/>
            </a:solidFill>
            <a:prstDash val="solid"/>
            <a:headEnd type="none" w="med" len="med"/>
            <a:tailEnd type="triangle" w="med" len="med"/>
          </a:ln>
        </p:spPr>
      </p:sp>
      <p:sp>
        <p:nvSpPr>
          <p:cNvPr id="840714" name="圆角矩形 840713"/>
          <p:cNvSpPr/>
          <p:nvPr/>
        </p:nvSpPr>
        <p:spPr>
          <a:xfrm>
            <a:off x="6330462" y="2097893"/>
            <a:ext cx="1468315" cy="445088"/>
          </a:xfrm>
          <a:prstGeom prst="roundRect">
            <a:avLst>
              <a:gd name="adj" fmla="val 16667"/>
            </a:avLst>
          </a:prstGeom>
          <a:noFill/>
          <a:ln w="9525" cap="flat" cmpd="sng">
            <a:solidFill>
              <a:schemeClr val="tx1"/>
            </a:solidFill>
            <a:prstDash val="solid"/>
            <a:headEnd type="none" w="med" len="med"/>
            <a:tailEnd type="none" w="med" len="med"/>
          </a:ln>
        </p:spPr>
        <p:txBody>
          <a:bodyPr lIns="89030" tIns="44515" rIns="89030" bIns="44515" anchor="ctr">
            <a:spAutoFit/>
          </a:bodyPr>
          <a:p>
            <a:pPr algn="ctr"/>
            <a:r>
              <a:rPr lang="zh-CN" altLang="en-US" sz="2000" dirty="0"/>
              <a:t>逻辑模型</a:t>
            </a:r>
            <a:endParaRPr lang="zh-CN" altLang="en-US" sz="2000" dirty="0"/>
          </a:p>
        </p:txBody>
      </p:sp>
      <p:sp>
        <p:nvSpPr>
          <p:cNvPr id="840715" name="直接连接符 840714"/>
          <p:cNvSpPr/>
          <p:nvPr/>
        </p:nvSpPr>
        <p:spPr>
          <a:xfrm>
            <a:off x="7104185" y="2584938"/>
            <a:ext cx="0" cy="1406769"/>
          </a:xfrm>
          <a:prstGeom prst="line">
            <a:avLst/>
          </a:prstGeom>
          <a:ln w="9525" cap="flat" cmpd="sng">
            <a:solidFill>
              <a:schemeClr val="tx1"/>
            </a:solidFill>
            <a:prstDash val="solid"/>
            <a:headEnd type="none" w="med" len="med"/>
            <a:tailEnd type="triangle" w="med" len="med"/>
          </a:ln>
        </p:spPr>
      </p:sp>
      <p:sp>
        <p:nvSpPr>
          <p:cNvPr id="840716" name="圆角矩形 840715"/>
          <p:cNvSpPr/>
          <p:nvPr/>
        </p:nvSpPr>
        <p:spPr>
          <a:xfrm>
            <a:off x="6400800" y="3997031"/>
            <a:ext cx="1468315" cy="445088"/>
          </a:xfrm>
          <a:prstGeom prst="roundRect">
            <a:avLst>
              <a:gd name="adj" fmla="val 16667"/>
            </a:avLst>
          </a:prstGeom>
          <a:noFill/>
          <a:ln w="9525" cap="flat" cmpd="sng">
            <a:solidFill>
              <a:schemeClr val="tx1"/>
            </a:solidFill>
            <a:prstDash val="solid"/>
            <a:headEnd type="none" w="med" len="med"/>
            <a:tailEnd type="none" w="med" len="med"/>
          </a:ln>
        </p:spPr>
        <p:txBody>
          <a:bodyPr lIns="89030" tIns="44515" rIns="89030" bIns="44515" anchor="ctr">
            <a:spAutoFit/>
          </a:bodyPr>
          <a:p>
            <a:pPr algn="ctr"/>
            <a:r>
              <a:rPr lang="zh-CN" altLang="en-US" sz="2000" dirty="0"/>
              <a:t>逻辑模型</a:t>
            </a:r>
            <a:endParaRPr lang="zh-CN" altLang="en-US" sz="2000" dirty="0"/>
          </a:p>
        </p:txBody>
      </p:sp>
      <p:sp>
        <p:nvSpPr>
          <p:cNvPr id="840717" name="圆角矩形 840716"/>
          <p:cNvSpPr/>
          <p:nvPr/>
        </p:nvSpPr>
        <p:spPr>
          <a:xfrm>
            <a:off x="3868615" y="3997031"/>
            <a:ext cx="1468315" cy="445088"/>
          </a:xfrm>
          <a:prstGeom prst="roundRect">
            <a:avLst>
              <a:gd name="adj" fmla="val 16667"/>
            </a:avLst>
          </a:prstGeom>
          <a:noFill/>
          <a:ln w="9525" cap="flat" cmpd="sng">
            <a:solidFill>
              <a:schemeClr val="tx1"/>
            </a:solidFill>
            <a:prstDash val="solid"/>
            <a:headEnd type="none" w="med" len="med"/>
            <a:tailEnd type="none" w="med" len="med"/>
          </a:ln>
        </p:spPr>
        <p:txBody>
          <a:bodyPr lIns="89030" tIns="44515" rIns="89030" bIns="44515" anchor="ctr">
            <a:spAutoFit/>
          </a:bodyPr>
          <a:p>
            <a:pPr algn="ctr"/>
            <a:r>
              <a:rPr lang="zh-CN" altLang="en-US" sz="2000" dirty="0"/>
              <a:t>物理模型</a:t>
            </a:r>
            <a:endParaRPr lang="zh-CN" altLang="en-US" sz="2000" dirty="0"/>
          </a:p>
        </p:txBody>
      </p:sp>
      <p:sp>
        <p:nvSpPr>
          <p:cNvPr id="840718" name="直接连接符 840717"/>
          <p:cNvSpPr/>
          <p:nvPr/>
        </p:nvSpPr>
        <p:spPr>
          <a:xfrm flipH="1">
            <a:off x="5345723" y="4202723"/>
            <a:ext cx="1055077" cy="0"/>
          </a:xfrm>
          <a:prstGeom prst="line">
            <a:avLst/>
          </a:prstGeom>
          <a:ln w="9525" cap="flat" cmpd="sng">
            <a:solidFill>
              <a:schemeClr val="tx1"/>
            </a:solidFill>
            <a:prstDash val="solid"/>
            <a:headEnd type="none" w="med" len="med"/>
            <a:tailEnd type="triangle" w="med" len="med"/>
          </a:ln>
        </p:spPr>
      </p:sp>
      <p:sp>
        <p:nvSpPr>
          <p:cNvPr id="840720" name="椭圆 840719"/>
          <p:cNvSpPr/>
          <p:nvPr/>
        </p:nvSpPr>
        <p:spPr>
          <a:xfrm>
            <a:off x="1090246" y="3856503"/>
            <a:ext cx="1825869" cy="685114"/>
          </a:xfrm>
          <a:prstGeom prst="ellipse">
            <a:avLst/>
          </a:prstGeom>
          <a:noFill/>
          <a:ln w="9525" cap="flat" cmpd="sng">
            <a:solidFill>
              <a:schemeClr val="tx1"/>
            </a:solidFill>
            <a:prstDash val="solid"/>
            <a:headEnd type="none" w="med" len="med"/>
            <a:tailEnd type="none" w="med" len="med"/>
          </a:ln>
        </p:spPr>
        <p:txBody>
          <a:bodyPr lIns="89030" tIns="44515" rIns="89030" bIns="44515" anchor="ctr">
            <a:spAutoFit/>
          </a:bodyPr>
          <a:p>
            <a:pPr algn="ctr"/>
            <a:r>
              <a:rPr lang="zh-CN" altLang="en-US" sz="2000" dirty="0"/>
              <a:t>目标系统</a:t>
            </a:r>
            <a:endParaRPr lang="zh-CN" altLang="en-US" sz="2000" dirty="0"/>
          </a:p>
        </p:txBody>
      </p:sp>
      <p:sp>
        <p:nvSpPr>
          <p:cNvPr id="840721" name="直接连接符 840720"/>
          <p:cNvSpPr/>
          <p:nvPr/>
        </p:nvSpPr>
        <p:spPr>
          <a:xfrm flipH="1">
            <a:off x="2883877" y="4202723"/>
            <a:ext cx="984738" cy="0"/>
          </a:xfrm>
          <a:prstGeom prst="line">
            <a:avLst/>
          </a:prstGeom>
          <a:ln w="9525" cap="flat" cmpd="sng">
            <a:solidFill>
              <a:schemeClr val="tx1"/>
            </a:solidFill>
            <a:prstDash val="solid"/>
            <a:headEnd type="none" w="med" len="med"/>
            <a:tailEnd type="triangle" w="med" len="med"/>
          </a:ln>
        </p:spPr>
      </p:sp>
      <p:sp>
        <p:nvSpPr>
          <p:cNvPr id="840722" name="矩形 840721"/>
          <p:cNvSpPr/>
          <p:nvPr/>
        </p:nvSpPr>
        <p:spPr>
          <a:xfrm>
            <a:off x="5556738" y="1600200"/>
            <a:ext cx="3235569" cy="3446585"/>
          </a:xfrm>
          <a:prstGeom prst="rect">
            <a:avLst/>
          </a:prstGeom>
          <a:noFill/>
          <a:ln w="9525" cap="flat" cmpd="sng">
            <a:solidFill>
              <a:schemeClr val="tx1"/>
            </a:solidFill>
            <a:prstDash val="dash"/>
            <a:miter/>
            <a:headEnd type="none" w="med" len="med"/>
            <a:tailEnd type="none" w="med" len="med"/>
          </a:ln>
        </p:spPr>
        <p:txBody>
          <a:bodyPr/>
          <a:p>
            <a:endParaRPr lang="zh-CN" altLang="en-US" sz="2000"/>
          </a:p>
        </p:txBody>
      </p:sp>
      <p:sp>
        <p:nvSpPr>
          <p:cNvPr id="840723" name="直接连接符 840722"/>
          <p:cNvSpPr/>
          <p:nvPr/>
        </p:nvSpPr>
        <p:spPr>
          <a:xfrm>
            <a:off x="5556738" y="3217985"/>
            <a:ext cx="3235569" cy="0"/>
          </a:xfrm>
          <a:prstGeom prst="line">
            <a:avLst/>
          </a:prstGeom>
          <a:ln w="9525" cap="flat" cmpd="sng">
            <a:solidFill>
              <a:schemeClr val="tx1"/>
            </a:solidFill>
            <a:prstDash val="dash"/>
            <a:headEnd type="none" w="med" len="med"/>
            <a:tailEnd type="none" w="med" len="med"/>
          </a:ln>
        </p:spPr>
      </p:sp>
      <p:sp>
        <p:nvSpPr>
          <p:cNvPr id="840724" name="文本框 840723"/>
          <p:cNvSpPr txBox="1"/>
          <p:nvPr/>
        </p:nvSpPr>
        <p:spPr>
          <a:xfrm>
            <a:off x="2883877" y="1881554"/>
            <a:ext cx="939800" cy="396240"/>
          </a:xfrm>
          <a:prstGeom prst="rect">
            <a:avLst/>
          </a:prstGeom>
          <a:noFill/>
          <a:ln w="9525">
            <a:noFill/>
          </a:ln>
        </p:spPr>
        <p:txBody>
          <a:bodyPr wrap="none" lIns="89030" tIns="44515" rIns="89030" bIns="44515" anchor="t">
            <a:spAutoFit/>
          </a:bodyPr>
          <a:p>
            <a:r>
              <a:rPr lang="zh-CN" altLang="en-US" sz="2000" dirty="0"/>
              <a:t>模型化</a:t>
            </a:r>
            <a:endParaRPr lang="zh-CN" altLang="en-US" sz="2000" dirty="0"/>
          </a:p>
        </p:txBody>
      </p:sp>
      <p:sp>
        <p:nvSpPr>
          <p:cNvPr id="840725" name="文本框 840724"/>
          <p:cNvSpPr txBox="1"/>
          <p:nvPr/>
        </p:nvSpPr>
        <p:spPr>
          <a:xfrm>
            <a:off x="5275385" y="1881554"/>
            <a:ext cx="939800" cy="396240"/>
          </a:xfrm>
          <a:prstGeom prst="rect">
            <a:avLst/>
          </a:prstGeom>
          <a:noFill/>
          <a:ln w="9525">
            <a:noFill/>
          </a:ln>
        </p:spPr>
        <p:txBody>
          <a:bodyPr wrap="none" lIns="89030" tIns="44515" rIns="89030" bIns="44515" anchor="t">
            <a:spAutoFit/>
          </a:bodyPr>
          <a:p>
            <a:r>
              <a:rPr lang="zh-CN" altLang="en-US" sz="2000" dirty="0"/>
              <a:t>抽象化</a:t>
            </a:r>
            <a:endParaRPr lang="zh-CN" altLang="en-US" sz="2000" dirty="0"/>
          </a:p>
        </p:txBody>
      </p:sp>
      <p:sp>
        <p:nvSpPr>
          <p:cNvPr id="840726" name="文本框 840725"/>
          <p:cNvSpPr txBox="1"/>
          <p:nvPr/>
        </p:nvSpPr>
        <p:spPr>
          <a:xfrm>
            <a:off x="4009292" y="1670538"/>
            <a:ext cx="939800" cy="396240"/>
          </a:xfrm>
          <a:prstGeom prst="rect">
            <a:avLst/>
          </a:prstGeom>
          <a:noFill/>
          <a:ln w="9525">
            <a:noFill/>
          </a:ln>
        </p:spPr>
        <p:txBody>
          <a:bodyPr wrap="none" lIns="89030" tIns="44515" rIns="89030" bIns="44515" anchor="t">
            <a:spAutoFit/>
          </a:bodyPr>
          <a:p>
            <a:r>
              <a:rPr lang="zh-CN" altLang="en-US" sz="2000" dirty="0"/>
              <a:t>怎么做</a:t>
            </a:r>
            <a:endParaRPr lang="zh-CN" altLang="en-US" sz="2000" dirty="0"/>
          </a:p>
        </p:txBody>
      </p:sp>
      <p:sp>
        <p:nvSpPr>
          <p:cNvPr id="840727" name="文本框 840726"/>
          <p:cNvSpPr txBox="1"/>
          <p:nvPr/>
        </p:nvSpPr>
        <p:spPr>
          <a:xfrm>
            <a:off x="6497515" y="1688123"/>
            <a:ext cx="939800" cy="396240"/>
          </a:xfrm>
          <a:prstGeom prst="rect">
            <a:avLst/>
          </a:prstGeom>
          <a:noFill/>
          <a:ln w="9525">
            <a:noFill/>
          </a:ln>
        </p:spPr>
        <p:txBody>
          <a:bodyPr wrap="none" lIns="89030" tIns="44515" rIns="89030" bIns="44515" anchor="t">
            <a:spAutoFit/>
          </a:bodyPr>
          <a:p>
            <a:r>
              <a:rPr lang="zh-CN" altLang="en-US" sz="2000" dirty="0"/>
              <a:t>做什么</a:t>
            </a:r>
            <a:endParaRPr lang="zh-CN" altLang="en-US" sz="2000" dirty="0"/>
          </a:p>
        </p:txBody>
      </p:sp>
      <p:sp>
        <p:nvSpPr>
          <p:cNvPr id="840728" name="文本框 840727"/>
          <p:cNvSpPr txBox="1"/>
          <p:nvPr/>
        </p:nvSpPr>
        <p:spPr>
          <a:xfrm>
            <a:off x="5372100" y="3749920"/>
            <a:ext cx="939800" cy="396240"/>
          </a:xfrm>
          <a:prstGeom prst="rect">
            <a:avLst/>
          </a:prstGeom>
          <a:noFill/>
          <a:ln w="9525">
            <a:noFill/>
          </a:ln>
        </p:spPr>
        <p:txBody>
          <a:bodyPr wrap="none" lIns="89030" tIns="44515" rIns="89030" bIns="44515" anchor="t">
            <a:spAutoFit/>
          </a:bodyPr>
          <a:p>
            <a:r>
              <a:rPr lang="zh-CN" altLang="en-US" sz="2000" dirty="0"/>
              <a:t>实例化</a:t>
            </a:r>
            <a:endParaRPr lang="zh-CN" altLang="en-US" sz="2000" dirty="0"/>
          </a:p>
        </p:txBody>
      </p:sp>
      <p:sp>
        <p:nvSpPr>
          <p:cNvPr id="840729" name="文本框 840728"/>
          <p:cNvSpPr txBox="1"/>
          <p:nvPr/>
        </p:nvSpPr>
        <p:spPr>
          <a:xfrm>
            <a:off x="2888274" y="3780692"/>
            <a:ext cx="939800" cy="396240"/>
          </a:xfrm>
          <a:prstGeom prst="rect">
            <a:avLst/>
          </a:prstGeom>
          <a:noFill/>
          <a:ln w="9525">
            <a:noFill/>
          </a:ln>
        </p:spPr>
        <p:txBody>
          <a:bodyPr wrap="none" lIns="89030" tIns="44515" rIns="89030" bIns="44515" anchor="t">
            <a:spAutoFit/>
          </a:bodyPr>
          <a:p>
            <a:r>
              <a:rPr lang="zh-CN" altLang="en-US" sz="2000" dirty="0"/>
              <a:t>具体化</a:t>
            </a:r>
            <a:endParaRPr lang="zh-CN" altLang="en-US" sz="2000" dirty="0"/>
          </a:p>
        </p:txBody>
      </p:sp>
      <p:sp>
        <p:nvSpPr>
          <p:cNvPr id="840730" name="文本框 840729"/>
          <p:cNvSpPr txBox="1"/>
          <p:nvPr/>
        </p:nvSpPr>
        <p:spPr>
          <a:xfrm>
            <a:off x="7526215" y="2813538"/>
            <a:ext cx="431800" cy="704215"/>
          </a:xfrm>
          <a:prstGeom prst="rect">
            <a:avLst/>
          </a:prstGeom>
          <a:noFill/>
          <a:ln w="9525">
            <a:noFill/>
          </a:ln>
        </p:spPr>
        <p:txBody>
          <a:bodyPr wrap="none" lIns="89030" tIns="44515" rIns="89030" bIns="44515" anchor="t">
            <a:spAutoFit/>
          </a:bodyPr>
          <a:p>
            <a:r>
              <a:rPr lang="zh-CN" altLang="en-US" sz="2000" dirty="0"/>
              <a:t>导</a:t>
            </a:r>
            <a:endParaRPr lang="zh-CN" altLang="en-US" sz="2000" dirty="0"/>
          </a:p>
          <a:p>
            <a:r>
              <a:rPr lang="zh-CN" altLang="en-US" sz="2000" dirty="0"/>
              <a:t>出</a:t>
            </a:r>
            <a:endParaRPr lang="zh-CN" altLang="en-US" sz="2000" dirty="0"/>
          </a:p>
        </p:txBody>
      </p:sp>
      <p:sp>
        <p:nvSpPr>
          <p:cNvPr id="840731" name="文本框 840730"/>
          <p:cNvSpPr txBox="1"/>
          <p:nvPr/>
        </p:nvSpPr>
        <p:spPr>
          <a:xfrm>
            <a:off x="8299938" y="1732085"/>
            <a:ext cx="351692" cy="1319530"/>
          </a:xfrm>
          <a:prstGeom prst="rect">
            <a:avLst/>
          </a:prstGeom>
          <a:noFill/>
          <a:ln w="9525">
            <a:noFill/>
          </a:ln>
        </p:spPr>
        <p:txBody>
          <a:bodyPr lIns="89030" tIns="44515" rIns="89030" bIns="44515">
            <a:spAutoFit/>
          </a:bodyPr>
          <a:p>
            <a:r>
              <a:rPr lang="zh-CN" altLang="en-US" sz="2000" dirty="0"/>
              <a:t>理解需求</a:t>
            </a:r>
            <a:endParaRPr lang="zh-CN" altLang="en-US" sz="2000" dirty="0"/>
          </a:p>
        </p:txBody>
      </p:sp>
      <p:sp>
        <p:nvSpPr>
          <p:cNvPr id="840732" name="文本框 840731"/>
          <p:cNvSpPr txBox="1"/>
          <p:nvPr/>
        </p:nvSpPr>
        <p:spPr>
          <a:xfrm>
            <a:off x="8317523" y="3429000"/>
            <a:ext cx="351692" cy="1319530"/>
          </a:xfrm>
          <a:prstGeom prst="rect">
            <a:avLst/>
          </a:prstGeom>
          <a:noFill/>
          <a:ln w="9525">
            <a:noFill/>
          </a:ln>
        </p:spPr>
        <p:txBody>
          <a:bodyPr lIns="89030" tIns="44515" rIns="89030" bIns="44515">
            <a:spAutoFit/>
          </a:bodyPr>
          <a:p>
            <a:r>
              <a:rPr lang="zh-CN" altLang="en-US" sz="2000" dirty="0"/>
              <a:t>表达需求</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31750"/>
            <a:ext cx="8229600" cy="876300"/>
          </a:xfrm>
        </p:spPr>
        <p:txBody>
          <a:bodyPr/>
          <a:lstStyle/>
          <a:p>
            <a:pPr>
              <a:defRPr/>
            </a:pPr>
            <a:r>
              <a:rPr lang="en-US" altLang="zh-CN" b="1" dirty="0" smtClean="0">
                <a:latin typeface="Bodoni MT Black" pitchFamily="18" charset="0"/>
                <a:ea typeface="+mn-ea"/>
              </a:rPr>
              <a:t>2.1</a:t>
            </a:r>
            <a:r>
              <a:rPr lang="en-US" altLang="zh-CN" b="1" dirty="0" smtClean="0">
                <a:latin typeface="Bodoni MT Black" pitchFamily="18" charset="0"/>
              </a:rPr>
              <a:t> </a:t>
            </a:r>
            <a:r>
              <a:rPr lang="zh-CN" altLang="en-US" b="1" dirty="0" smtClean="0">
                <a:latin typeface="Bodoni MT Black" pitchFamily="18" charset="0"/>
                <a:ea typeface="+mn-ea"/>
              </a:rPr>
              <a:t>可行性研究</a:t>
            </a:r>
            <a:r>
              <a:rPr lang="zh-CN" altLang="en-US" b="1" dirty="0" smtClean="0">
                <a:latin typeface="Bodoni MT Black" pitchFamily="18" charset="0"/>
              </a:rPr>
              <a:t>的任务</a:t>
            </a:r>
            <a:endParaRPr lang="zh-CN" altLang="en-US" b="1" dirty="0" smtClean="0">
              <a:latin typeface="Bodoni MT Black" pitchFamily="18" charset="0"/>
            </a:endParaRPr>
          </a:p>
        </p:txBody>
      </p:sp>
      <p:sp>
        <p:nvSpPr>
          <p:cNvPr id="3" name="TextBox 2"/>
          <p:cNvSpPr txBox="1"/>
          <p:nvPr/>
        </p:nvSpPr>
        <p:spPr>
          <a:xfrm>
            <a:off x="539750" y="1311275"/>
            <a:ext cx="6480175" cy="398780"/>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zh-CN" sz="2000" dirty="0">
                <a:latin typeface="Bodoni MT Black" pitchFamily="18" charset="0"/>
              </a:rPr>
              <a:t>至少应该从下述</a:t>
            </a:r>
            <a:r>
              <a:rPr lang="en-US" altLang="zh-CN" sz="2000" dirty="0">
                <a:solidFill>
                  <a:srgbClr val="FF0000"/>
                </a:solidFill>
                <a:latin typeface="Bodoni MT Black" pitchFamily="18" charset="0"/>
              </a:rPr>
              <a:t>3</a:t>
            </a:r>
            <a:r>
              <a:rPr lang="zh-CN" altLang="zh-CN" sz="2000" dirty="0">
                <a:latin typeface="Bodoni MT Black" pitchFamily="18" charset="0"/>
              </a:rPr>
              <a:t>个方面研究每种解法的可行性</a:t>
            </a:r>
            <a:endParaRPr lang="zh-CN" altLang="zh-CN" sz="2000" b="1" dirty="0">
              <a:solidFill>
                <a:schemeClr val="accent1">
                  <a:lumMod val="75000"/>
                </a:schemeClr>
              </a:solidFill>
              <a:latin typeface="Bodoni MT Black" pitchFamily="18" charset="0"/>
            </a:endParaRPr>
          </a:p>
        </p:txBody>
      </p:sp>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2.1</a:t>
            </a:r>
            <a:r>
              <a:rPr lang="zh-CN" altLang="en-US" sz="2400" dirty="0">
                <a:solidFill>
                  <a:srgbClr val="D9D9D9"/>
                </a:solidFill>
                <a:latin typeface="Bodoni MT Black" pitchFamily="18" charset="0"/>
                <a:ea typeface="+mn-ea"/>
              </a:rPr>
              <a:t>可行性研究的任务</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4" name="文本框 3"/>
          <p:cNvSpPr txBox="1"/>
          <p:nvPr/>
        </p:nvSpPr>
        <p:spPr>
          <a:xfrm>
            <a:off x="540385" y="1859915"/>
            <a:ext cx="8002270" cy="3107690"/>
          </a:xfrm>
          <a:prstGeom prst="rect">
            <a:avLst/>
          </a:prstGeom>
          <a:noFill/>
        </p:spPr>
        <p:txBody>
          <a:bodyPr wrap="square" rtlCol="0" anchor="t">
            <a:spAutoFit/>
          </a:bodyPr>
          <a:p>
            <a:r>
              <a:rPr lang="zh-CN" altLang="en-US" sz="2800"/>
              <a:t>技术可行性使用现有的技术能实现这个系统吗?</a:t>
            </a:r>
            <a:endParaRPr lang="zh-CN" altLang="en-US" sz="2800"/>
          </a:p>
          <a:p>
            <a:endParaRPr lang="zh-CN" altLang="en-US" sz="2800"/>
          </a:p>
          <a:p>
            <a:r>
              <a:rPr lang="zh-CN" altLang="en-US" sz="2800"/>
              <a:t>经济可行性这个系统的经济效益能超过它的开发成本吗?</a:t>
            </a:r>
            <a:endParaRPr lang="zh-CN" altLang="en-US" sz="2800"/>
          </a:p>
          <a:p>
            <a:endParaRPr lang="zh-CN" altLang="en-US" sz="2800"/>
          </a:p>
          <a:p>
            <a:r>
              <a:rPr lang="zh-CN" altLang="en-US" sz="2800"/>
              <a:t>操作可行性系统的操作方式在这个用户组织内行得通吗?</a:t>
            </a:r>
            <a:endParaRPr lang="zh-CN" altLang="en-US" sz="2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14754" name="标题 714753"/>
          <p:cNvSpPr>
            <a:spLocks noGrp="1"/>
          </p:cNvSpPr>
          <p:nvPr>
            <p:ph type="title"/>
          </p:nvPr>
        </p:nvSpPr>
        <p:spPr>
          <a:xfrm>
            <a:off x="4119197" y="329712"/>
            <a:ext cx="4923692" cy="492369"/>
          </a:xfrm>
        </p:spPr>
        <p:txBody>
          <a:bodyPr lIns="89030" tIns="44515" rIns="89030" bIns="44515" anchor="ctr"/>
          <a:p>
            <a:pPr algn="r"/>
            <a:r>
              <a:rPr lang="zh-CN" altLang="en-US" dirty="0">
                <a:solidFill>
                  <a:schemeClr val="tx1"/>
                </a:solidFill>
                <a:latin typeface="黑体" panose="02010609060101010101" pitchFamily="2" charset="-122"/>
                <a:ea typeface="黑体" panose="02010609060101010101" pitchFamily="2" charset="-122"/>
              </a:rPr>
              <a:t>问题定义</a:t>
            </a:r>
            <a:endParaRPr lang="zh-CN" altLang="en-US" sz="2215">
              <a:solidFill>
                <a:srgbClr val="993300"/>
              </a:solidFill>
              <a:latin typeface="宋体" panose="02010600030101010101" pitchFamily="2" charset="-122"/>
            </a:endParaRPr>
          </a:p>
        </p:txBody>
      </p:sp>
      <p:sp>
        <p:nvSpPr>
          <p:cNvPr id="715387" name="文本框 715386"/>
          <p:cNvSpPr txBox="1"/>
          <p:nvPr/>
        </p:nvSpPr>
        <p:spPr>
          <a:xfrm>
            <a:off x="633046" y="1951892"/>
            <a:ext cx="8159262" cy="2649855"/>
          </a:xfrm>
          <a:prstGeom prst="rect">
            <a:avLst/>
          </a:prstGeom>
          <a:noFill/>
          <a:ln w="9525">
            <a:noFill/>
          </a:ln>
        </p:spPr>
        <p:txBody>
          <a:bodyPr lIns="89030" tIns="44515" rIns="89030" bIns="44515">
            <a:spAutoFit/>
          </a:bodyPr>
          <a:p>
            <a:pPr eaLnBrk="1" hangingPunct="1">
              <a:lnSpc>
                <a:spcPct val="115000"/>
              </a:lnSpc>
              <a:spcBef>
                <a:spcPct val="20000"/>
              </a:spcBef>
              <a:buClr>
                <a:schemeClr val="hlink"/>
              </a:buClr>
              <a:buSzPct val="50000"/>
              <a:buFont typeface="Monotype Sorts" pitchFamily="2" charset="2"/>
              <a:buChar char="n"/>
            </a:pPr>
            <a:r>
              <a:rPr lang="zh-CN" altLang="en-US" sz="3325" dirty="0">
                <a:effectLst>
                  <a:outerShdw blurRad="38100" dist="38100" dir="2700000">
                    <a:srgbClr val="000000"/>
                  </a:outerShdw>
                </a:effectLst>
              </a:rPr>
              <a:t>了解系统应解决的问题，这些问题是如何提出的</a:t>
            </a:r>
            <a:endParaRPr lang="zh-CN" altLang="en-US" sz="3325" dirty="0">
              <a:effectLst>
                <a:outerShdw blurRad="38100" dist="38100" dir="2700000">
                  <a:srgbClr val="000000"/>
                </a:outerShdw>
              </a:effectLst>
            </a:endParaRPr>
          </a:p>
          <a:p>
            <a:pPr eaLnBrk="1" hangingPunct="1">
              <a:lnSpc>
                <a:spcPct val="115000"/>
              </a:lnSpc>
              <a:spcBef>
                <a:spcPct val="20000"/>
              </a:spcBef>
              <a:buClr>
                <a:schemeClr val="hlink"/>
              </a:buClr>
              <a:buSzPct val="50000"/>
              <a:buFont typeface="Monotype Sorts" pitchFamily="2" charset="2"/>
              <a:buChar char="n"/>
            </a:pPr>
            <a:r>
              <a:rPr lang="zh-CN" altLang="en-US" sz="3325" dirty="0">
                <a:effectLst>
                  <a:outerShdw blurRad="38100" dist="38100" dir="2700000">
                    <a:srgbClr val="000000"/>
                  </a:outerShdw>
                </a:effectLst>
              </a:rPr>
              <a:t>设想这些问题如何解决才能满足要求</a:t>
            </a:r>
            <a:endParaRPr lang="zh-CN" altLang="en-US" sz="3325" dirty="0">
              <a:effectLst>
                <a:outerShdw blurRad="38100" dist="38100" dir="2700000">
                  <a:srgbClr val="000000"/>
                </a:outerShdw>
              </a:effectLst>
            </a:endParaRPr>
          </a:p>
          <a:p>
            <a:pPr eaLnBrk="1" hangingPunct="1">
              <a:lnSpc>
                <a:spcPct val="115000"/>
              </a:lnSpc>
              <a:spcBef>
                <a:spcPct val="20000"/>
              </a:spcBef>
              <a:buClr>
                <a:schemeClr val="hlink"/>
              </a:buClr>
              <a:buSzPct val="50000"/>
              <a:buFont typeface="Monotype Sorts" pitchFamily="2" charset="2"/>
              <a:buChar char="n"/>
            </a:pPr>
            <a:r>
              <a:rPr lang="zh-CN" altLang="en-US" sz="3325" dirty="0">
                <a:effectLst>
                  <a:outerShdw blurRad="38100" dist="38100" dir="2700000">
                    <a:srgbClr val="000000"/>
                  </a:outerShdw>
                </a:effectLst>
              </a:rPr>
              <a:t>了解问题的结构</a:t>
            </a:r>
            <a:endParaRPr lang="zh-CN" altLang="en-US" sz="3325">
              <a:effectLst>
                <a:outerShdw blurRad="38100" dist="38100" dir="2700000">
                  <a:srgbClr val="000000"/>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15820" name="标题 715819"/>
          <p:cNvSpPr>
            <a:spLocks noGrp="1"/>
          </p:cNvSpPr>
          <p:nvPr>
            <p:ph type="title"/>
          </p:nvPr>
        </p:nvSpPr>
        <p:spPr>
          <a:xfrm>
            <a:off x="2820866" y="263769"/>
            <a:ext cx="6323134" cy="530469"/>
          </a:xfrm>
        </p:spPr>
        <p:txBody>
          <a:bodyPr lIns="89030" tIns="44515" rIns="89030" bIns="44515" anchor="ctr"/>
          <a:p>
            <a:pPr algn="r"/>
            <a:r>
              <a:rPr lang="zh-CN" altLang="en-US" dirty="0">
                <a:ea typeface="黑体" panose="02010609060101010101" pitchFamily="2" charset="-122"/>
              </a:rPr>
              <a:t>设计方案选择</a:t>
            </a:r>
            <a:endParaRPr lang="zh-CN" altLang="en-US"/>
          </a:p>
        </p:txBody>
      </p:sp>
      <p:sp>
        <p:nvSpPr>
          <p:cNvPr id="715821" name="文本框 715820"/>
          <p:cNvSpPr txBox="1"/>
          <p:nvPr/>
        </p:nvSpPr>
        <p:spPr>
          <a:xfrm>
            <a:off x="633046" y="1529862"/>
            <a:ext cx="8018585" cy="3674745"/>
          </a:xfrm>
          <a:prstGeom prst="rect">
            <a:avLst/>
          </a:prstGeom>
          <a:noFill/>
          <a:ln w="9525">
            <a:noFill/>
          </a:ln>
        </p:spPr>
        <p:txBody>
          <a:bodyPr lIns="89030" tIns="44515" rIns="89030" bIns="44515">
            <a:spAutoFit/>
          </a:bodyPr>
          <a:p>
            <a:r>
              <a:rPr lang="en-US" altLang="zh-CN" sz="3325" b="1" dirty="0"/>
              <a:t>1.</a:t>
            </a:r>
            <a:r>
              <a:rPr lang="zh-CN" altLang="en-US" sz="3325" b="1" dirty="0"/>
              <a:t>市场分析；</a:t>
            </a:r>
            <a:endParaRPr lang="zh-CN" altLang="en-US" sz="3325" b="1" dirty="0"/>
          </a:p>
          <a:p>
            <a:r>
              <a:rPr lang="en-US" altLang="zh-CN" sz="3325" b="1" dirty="0"/>
              <a:t>2.</a:t>
            </a:r>
            <a:r>
              <a:rPr lang="zh-CN" altLang="en-US" sz="3325" b="1" dirty="0"/>
              <a:t>软件环境分析；</a:t>
            </a:r>
            <a:endParaRPr lang="zh-CN" altLang="en-US" sz="3325" b="1" dirty="0"/>
          </a:p>
          <a:p>
            <a:r>
              <a:rPr lang="en-US" altLang="zh-CN" sz="3325" b="1" dirty="0"/>
              <a:t>3.</a:t>
            </a:r>
            <a:r>
              <a:rPr lang="zh-CN" altLang="en-US" sz="3325" b="1" dirty="0"/>
              <a:t>硬件环境分析；</a:t>
            </a:r>
            <a:endParaRPr lang="zh-CN" altLang="en-US" sz="3325" b="1" dirty="0"/>
          </a:p>
          <a:p>
            <a:r>
              <a:rPr lang="en-US" altLang="zh-CN" sz="3325" b="1" dirty="0"/>
              <a:t>4.</a:t>
            </a:r>
            <a:r>
              <a:rPr lang="zh-CN" altLang="en-US" sz="3325" b="1" dirty="0"/>
              <a:t>功能分析；</a:t>
            </a:r>
            <a:endParaRPr lang="zh-CN" altLang="en-US" sz="3325" b="1" dirty="0"/>
          </a:p>
          <a:p>
            <a:r>
              <a:rPr lang="en-US" altLang="zh-CN" sz="3325" b="1" dirty="0"/>
              <a:t>5.</a:t>
            </a:r>
            <a:r>
              <a:rPr lang="zh-CN" altLang="en-US" sz="3325" b="1" dirty="0"/>
              <a:t>动态分析；</a:t>
            </a:r>
            <a:endParaRPr lang="zh-CN" altLang="en-US" sz="3325" b="1" dirty="0"/>
          </a:p>
          <a:p>
            <a:r>
              <a:rPr lang="en-US" altLang="zh-CN" sz="3325" b="1" dirty="0"/>
              <a:t>6.</a:t>
            </a:r>
            <a:r>
              <a:rPr lang="zh-CN" altLang="en-US" sz="3325" b="1" dirty="0"/>
              <a:t>压力分析；</a:t>
            </a:r>
            <a:endParaRPr lang="zh-CN" altLang="en-US" sz="3325" b="1" dirty="0"/>
          </a:p>
          <a:p>
            <a:endParaRPr lang="zh-CN" altLang="en-US" sz="332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16874" name="标题 716873"/>
          <p:cNvSpPr>
            <a:spLocks noGrp="1"/>
          </p:cNvSpPr>
          <p:nvPr>
            <p:ph type="title"/>
          </p:nvPr>
        </p:nvSpPr>
        <p:spPr>
          <a:xfrm>
            <a:off x="2820866" y="263769"/>
            <a:ext cx="6323134" cy="530469"/>
          </a:xfrm>
        </p:spPr>
        <p:txBody>
          <a:bodyPr lIns="89030" tIns="44515" rIns="89030" bIns="44515" anchor="ctr"/>
          <a:p>
            <a:pPr algn="r"/>
            <a:r>
              <a:rPr lang="zh-CN" altLang="en-US" dirty="0">
                <a:ea typeface="黑体" panose="02010609060101010101" pitchFamily="2" charset="-122"/>
              </a:rPr>
              <a:t>方案评估</a:t>
            </a:r>
            <a:endParaRPr lang="zh-CN" altLang="en-US"/>
          </a:p>
        </p:txBody>
      </p:sp>
      <p:sp>
        <p:nvSpPr>
          <p:cNvPr id="716875" name="文本框 716874"/>
          <p:cNvSpPr txBox="1"/>
          <p:nvPr/>
        </p:nvSpPr>
        <p:spPr>
          <a:xfrm>
            <a:off x="1266092" y="1881554"/>
            <a:ext cx="6963508" cy="2650490"/>
          </a:xfrm>
          <a:prstGeom prst="rect">
            <a:avLst/>
          </a:prstGeom>
          <a:noFill/>
          <a:ln w="9525">
            <a:noFill/>
          </a:ln>
        </p:spPr>
        <p:txBody>
          <a:bodyPr lIns="89030" tIns="44515" rIns="89030" bIns="44515">
            <a:spAutoFit/>
          </a:bodyPr>
          <a:p>
            <a:r>
              <a:rPr lang="en-US" altLang="zh-CN" sz="3325" b="1" dirty="0"/>
              <a:t>1.</a:t>
            </a:r>
            <a:r>
              <a:rPr lang="zh-CN" altLang="en-US" sz="3325" b="1" dirty="0"/>
              <a:t>项目效益评估；</a:t>
            </a:r>
            <a:endParaRPr lang="zh-CN" altLang="en-US" sz="3325" b="1" dirty="0"/>
          </a:p>
          <a:p>
            <a:r>
              <a:rPr lang="en-US" altLang="zh-CN" sz="3325" b="1" dirty="0"/>
              <a:t>2.</a:t>
            </a:r>
            <a:r>
              <a:rPr lang="zh-CN" altLang="en-US" sz="3325" b="1" dirty="0"/>
              <a:t>社会效益评估；</a:t>
            </a:r>
            <a:endParaRPr lang="zh-CN" altLang="en-US" sz="3325" b="1" dirty="0"/>
          </a:p>
          <a:p>
            <a:r>
              <a:rPr lang="en-US" altLang="zh-CN" sz="3325" b="1" dirty="0"/>
              <a:t>3.</a:t>
            </a:r>
            <a:r>
              <a:rPr lang="zh-CN" altLang="en-US" sz="3325" b="1" dirty="0"/>
              <a:t>项目成本核算；</a:t>
            </a:r>
            <a:endParaRPr lang="zh-CN" altLang="en-US" sz="3325" b="1" dirty="0"/>
          </a:p>
          <a:p>
            <a:r>
              <a:rPr lang="en-US" altLang="zh-CN" sz="3325" b="1" dirty="0"/>
              <a:t>4.</a:t>
            </a:r>
            <a:r>
              <a:rPr lang="zh-CN" altLang="en-US" sz="3325" b="1" dirty="0"/>
              <a:t>工作计划评估；</a:t>
            </a:r>
            <a:endParaRPr lang="zh-CN" altLang="en-US" sz="3325" b="1" dirty="0"/>
          </a:p>
          <a:p>
            <a:r>
              <a:rPr lang="en-US" altLang="zh-CN" sz="3325" b="1" dirty="0"/>
              <a:t>5.</a:t>
            </a:r>
            <a:r>
              <a:rPr lang="zh-CN" altLang="en-US" sz="3325" b="1" dirty="0"/>
              <a:t>项目风险评估；</a:t>
            </a:r>
            <a:endParaRPr lang="zh-CN" altLang="en-US" sz="3325"/>
          </a:p>
        </p:txBody>
      </p:sp>
      <p:sp>
        <p:nvSpPr>
          <p:cNvPr id="716876" name="文本框 716875"/>
          <p:cNvSpPr txBox="1"/>
          <p:nvPr/>
        </p:nvSpPr>
        <p:spPr>
          <a:xfrm>
            <a:off x="1530570" y="5539154"/>
            <a:ext cx="271145" cy="104140"/>
          </a:xfrm>
          <a:prstGeom prst="rect">
            <a:avLst/>
          </a:prstGeom>
          <a:solidFill>
            <a:srgbClr val="FF0000"/>
          </a:solidFill>
          <a:ln w="9525">
            <a:noFill/>
          </a:ln>
        </p:spPr>
        <p:txBody>
          <a:bodyPr wrap="none" lIns="89030" tIns="44515" rIns="89030" bIns="44515" anchor="t">
            <a:spAutoFit/>
          </a:bodyPr>
          <a:p>
            <a:pPr algn="ctr"/>
            <a:r>
              <a:rPr lang="zh-CN" altLang="en-US" sz="100" b="1" dirty="0">
                <a:solidFill>
                  <a:srgbClr val="009900"/>
                </a:solidFill>
                <a:hlinkClick r:id="rId1"/>
              </a:rPr>
              <a:t>可行性研究报告</a:t>
            </a:r>
            <a:endParaRPr lang="zh-CN" altLang="en-US" sz="100" b="1">
              <a:solidFill>
                <a:srgbClr val="009900"/>
              </a:solidFill>
            </a:endParaRPr>
          </a:p>
        </p:txBody>
      </p:sp>
      <p:sp>
        <p:nvSpPr>
          <p:cNvPr id="716878" name="文本框 716877"/>
          <p:cNvSpPr txBox="1"/>
          <p:nvPr/>
        </p:nvSpPr>
        <p:spPr>
          <a:xfrm>
            <a:off x="4822190" y="5543550"/>
            <a:ext cx="337820" cy="104140"/>
          </a:xfrm>
          <a:prstGeom prst="rect">
            <a:avLst/>
          </a:prstGeom>
          <a:solidFill>
            <a:srgbClr val="FF0000"/>
          </a:solidFill>
          <a:ln w="9525">
            <a:noFill/>
          </a:ln>
        </p:spPr>
        <p:txBody>
          <a:bodyPr wrap="none" lIns="89030" tIns="44515" rIns="89030" bIns="44515" anchor="t">
            <a:spAutoFit/>
          </a:bodyPr>
          <a:p>
            <a:pPr algn="ctr"/>
            <a:r>
              <a:rPr lang="zh-CN" altLang="en-US" sz="100" b="1" dirty="0">
                <a:solidFill>
                  <a:srgbClr val="009900"/>
                </a:solidFill>
                <a:hlinkClick r:id="rId2"/>
              </a:rPr>
              <a:t>可行性研究报告研究型示例</a:t>
            </a:r>
            <a:endParaRPr lang="zh-CN" altLang="en-US" sz="100" b="1">
              <a:solidFill>
                <a:srgbClr val="009900"/>
              </a:solidFill>
            </a:endParaRPr>
          </a:p>
        </p:txBody>
      </p:sp>
      <p:sp>
        <p:nvSpPr>
          <p:cNvPr id="716879" name="文本框 716878"/>
          <p:cNvSpPr txBox="1"/>
          <p:nvPr/>
        </p:nvSpPr>
        <p:spPr>
          <a:xfrm>
            <a:off x="7740357" y="5539154"/>
            <a:ext cx="231140" cy="104140"/>
          </a:xfrm>
          <a:prstGeom prst="rect">
            <a:avLst/>
          </a:prstGeom>
          <a:solidFill>
            <a:srgbClr val="FF0000"/>
          </a:solidFill>
          <a:ln w="9525">
            <a:noFill/>
          </a:ln>
        </p:spPr>
        <p:txBody>
          <a:bodyPr wrap="none" lIns="89030" tIns="44515" rIns="89030" bIns="44515" anchor="t">
            <a:spAutoFit/>
          </a:bodyPr>
          <a:p>
            <a:pPr algn="ctr"/>
            <a:r>
              <a:rPr lang="zh-CN" altLang="en-US" sz="100" b="1" dirty="0">
                <a:solidFill>
                  <a:srgbClr val="009900"/>
                </a:solidFill>
                <a:hlinkClick r:id="rId3"/>
              </a:rPr>
              <a:t>招标文件</a:t>
            </a:r>
            <a:endParaRPr lang="zh-CN" altLang="en-US" sz="100" b="1">
              <a:solidFill>
                <a:srgbClr val="0099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4128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21367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22225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a:latin typeface="Bodoni MT Black" pitchFamily="18" charset="0"/>
                <a:ea typeface="+mn-ea"/>
              </a:rPr>
              <a:t>2.2 </a:t>
            </a:r>
            <a:r>
              <a:rPr lang="zh-CN" altLang="en-US" b="1" dirty="0">
                <a:latin typeface="Bodoni MT Black" pitchFamily="18" charset="0"/>
              </a:rPr>
              <a:t>可行性研究过程</a:t>
            </a:r>
            <a:endParaRPr lang="zh-CN" altLang="en-US" b="1" dirty="0">
              <a:latin typeface="Bodoni MT Black" pitchFamily="18" charset="0"/>
            </a:endParaRPr>
          </a:p>
        </p:txBody>
      </p:sp>
      <p:sp>
        <p:nvSpPr>
          <p:cNvPr id="3" name="TextBox 2"/>
          <p:cNvSpPr txBox="1"/>
          <p:nvPr/>
        </p:nvSpPr>
        <p:spPr>
          <a:xfrm>
            <a:off x="387350" y="1341438"/>
            <a:ext cx="8280400" cy="461665"/>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smtClean="0">
                <a:solidFill>
                  <a:schemeClr val="tx1"/>
                </a:solidFill>
                <a:latin typeface="Bodoni MT Black" pitchFamily="18" charset="0"/>
              </a:rPr>
              <a:t>典型</a:t>
            </a:r>
            <a:r>
              <a:rPr lang="zh-CN" altLang="zh-CN" sz="2400" dirty="0">
                <a:solidFill>
                  <a:schemeClr val="tx1"/>
                </a:solidFill>
                <a:latin typeface="Bodoni MT Black" pitchFamily="18" charset="0"/>
              </a:rPr>
              <a:t>的可行性研究过程有下述</a:t>
            </a:r>
            <a:r>
              <a:rPr lang="en-US" altLang="zh-CN" sz="2400" dirty="0">
                <a:solidFill>
                  <a:srgbClr val="FF0000"/>
                </a:solidFill>
                <a:latin typeface="Bodoni MT Black" pitchFamily="18" charset="0"/>
              </a:rPr>
              <a:t>8</a:t>
            </a:r>
            <a:r>
              <a:rPr lang="zh-CN" altLang="en-US" sz="2400" dirty="0">
                <a:solidFill>
                  <a:schemeClr val="tx1"/>
                </a:solidFill>
                <a:latin typeface="Bodoni MT Black" pitchFamily="18" charset="0"/>
              </a:rPr>
              <a:t>个</a:t>
            </a:r>
            <a:r>
              <a:rPr lang="zh-CN" altLang="zh-CN" sz="2400" dirty="0" smtClean="0">
                <a:solidFill>
                  <a:schemeClr val="tx1"/>
                </a:solidFill>
                <a:latin typeface="Bodoni MT Black" pitchFamily="18" charset="0"/>
              </a:rPr>
              <a:t>步骤</a:t>
            </a:r>
            <a:r>
              <a:rPr lang="zh-CN" altLang="en-US" sz="2400" dirty="0" smtClean="0">
                <a:solidFill>
                  <a:schemeClr val="tx1"/>
                </a:solidFill>
                <a:latin typeface="Bodoni MT Black" pitchFamily="18" charset="0"/>
              </a:rPr>
              <a:t>：</a:t>
            </a:r>
            <a:endParaRPr lang="zh-CN" altLang="en-US" sz="2400" b="1" dirty="0">
              <a:solidFill>
                <a:schemeClr val="tx1"/>
              </a:solidFill>
              <a:latin typeface="Bodoni MT Black" pitchFamily="18" charset="0"/>
            </a:endParaRPr>
          </a:p>
        </p:txBody>
      </p:sp>
      <p:sp>
        <p:nvSpPr>
          <p:cNvPr id="2" name="TextBox 1"/>
          <p:cNvSpPr txBox="1"/>
          <p:nvPr/>
        </p:nvSpPr>
        <p:spPr>
          <a:xfrm>
            <a:off x="427038" y="2420938"/>
            <a:ext cx="8201025" cy="3046412"/>
          </a:xfrm>
          <a:prstGeom prst="rect">
            <a:avLst/>
          </a:prstGeom>
          <a:noFill/>
        </p:spPr>
        <p:txBody>
          <a:bodyPr>
            <a:spAutoFit/>
          </a:bodyPr>
          <a:lstStyle/>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ea typeface="+mn-ea"/>
              </a:rPr>
              <a:t>复查系统规模和目标</a:t>
            </a:r>
            <a:endParaRPr lang="zh-CN" altLang="en-US" sz="2400" dirty="0">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ea typeface="+mn-ea"/>
              </a:rPr>
              <a:t>研究目前正在使用的系统</a:t>
            </a:r>
            <a:endParaRPr lang="zh-CN" altLang="en-US" sz="2400" dirty="0">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ea typeface="+mn-ea"/>
              </a:rPr>
              <a:t>导出新系统的高层</a:t>
            </a:r>
            <a:r>
              <a:rPr lang="zh-CN" altLang="en-US" sz="2400" dirty="0">
                <a:solidFill>
                  <a:srgbClr val="FF0000"/>
                </a:solidFill>
                <a:latin typeface="Bodoni MT Black" pitchFamily="18" charset="0"/>
                <a:ea typeface="+mn-ea"/>
              </a:rPr>
              <a:t>逻辑模型</a:t>
            </a:r>
            <a:endParaRPr lang="zh-CN" altLang="en-US" sz="2400" dirty="0">
              <a:solidFill>
                <a:srgbClr val="FF0000"/>
              </a:solidFill>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ea typeface="+mn-ea"/>
              </a:rPr>
              <a:t>进一步定义问题</a:t>
            </a:r>
            <a:endParaRPr lang="en-US" altLang="zh-CN" sz="2400" dirty="0">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ea typeface="+mn-ea"/>
              </a:rPr>
              <a:t>导出和评价供选择的解法</a:t>
            </a:r>
            <a:endParaRPr lang="en-US" altLang="zh-CN" sz="2400" dirty="0">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ea typeface="+mn-ea"/>
              </a:rPr>
              <a:t>推荐行动方针</a:t>
            </a:r>
            <a:endParaRPr lang="en-US" altLang="zh-CN" sz="2400" dirty="0">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ea typeface="+mn-ea"/>
              </a:rPr>
              <a:t>草拟开发计划书</a:t>
            </a:r>
            <a:endParaRPr lang="en-US" altLang="zh-CN" sz="2400" dirty="0">
              <a:latin typeface="Bodoni MT Black" pitchFamily="18" charset="0"/>
              <a:ea typeface="+mn-ea"/>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ea typeface="+mn-ea"/>
              </a:rPr>
              <a:t>写文档提交审查</a:t>
            </a:r>
            <a:endParaRPr lang="zh-CN" altLang="en-US" sz="2400" dirty="0">
              <a:latin typeface="Bodoni MT Black" pitchFamily="18" charset="0"/>
              <a:ea typeface="+mn-ea"/>
            </a:endParaRPr>
          </a:p>
        </p:txBody>
      </p:sp>
      <p:sp>
        <p:nvSpPr>
          <p:cNvPr id="7"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a:t>
            </a:r>
            <a:r>
              <a:rPr lang="en-US" altLang="zh-CN" b="1" dirty="0" smtClean="0">
                <a:latin typeface="Bodoni MT Black" pitchFamily="18" charset="0"/>
              </a:rPr>
              <a:t> </a:t>
            </a:r>
            <a:r>
              <a:rPr lang="zh-CN" altLang="en-US" b="1" dirty="0" smtClean="0">
                <a:latin typeface="Bodoni MT Black" pitchFamily="18" charset="0"/>
              </a:rPr>
              <a:t>可行性研究过程</a:t>
            </a:r>
            <a:endParaRPr lang="zh-CN" altLang="en-US" b="1" dirty="0" smtClean="0">
              <a:latin typeface="Bodoni MT Black" pitchFamily="18" charset="0"/>
            </a:endParaRPr>
          </a:p>
        </p:txBody>
      </p:sp>
      <p:sp>
        <p:nvSpPr>
          <p:cNvPr id="3" name="TextBox 2"/>
          <p:cNvSpPr txBox="1"/>
          <p:nvPr/>
        </p:nvSpPr>
        <p:spPr>
          <a:xfrm>
            <a:off x="468313" y="1382713"/>
            <a:ext cx="3608387"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457200" indent="-457200" eaLnBrk="1" fontAlgn="auto" hangingPunct="1">
              <a:spcBef>
                <a:spcPts val="0"/>
              </a:spcBef>
              <a:spcAft>
                <a:spcPts val="0"/>
              </a:spcAft>
              <a:buFont typeface="+mj-lt"/>
              <a:buAutoNum type="arabicPeriod"/>
              <a:defRPr/>
            </a:pPr>
            <a:r>
              <a:rPr lang="zh-CN" altLang="en-US" sz="2400" dirty="0">
                <a:latin typeface="Bodoni MT Black" pitchFamily="18" charset="0"/>
              </a:rPr>
              <a:t>复查系统规模和目标</a:t>
            </a:r>
            <a:endParaRPr lang="zh-CN" altLang="en-US" sz="2400" dirty="0">
              <a:latin typeface="Bodoni MT Black" pitchFamily="18" charset="0"/>
            </a:endParaRPr>
          </a:p>
        </p:txBody>
      </p:sp>
      <p:sp>
        <p:nvSpPr>
          <p:cNvPr id="4" name="TextBox 3"/>
          <p:cNvSpPr txBox="1"/>
          <p:nvPr/>
        </p:nvSpPr>
        <p:spPr>
          <a:xfrm>
            <a:off x="395288" y="2520950"/>
            <a:ext cx="8208962" cy="2336537"/>
          </a:xfrm>
          <a:prstGeom prst="rect">
            <a:avLst/>
          </a:prstGeom>
          <a:noFill/>
        </p:spPr>
        <p:txBody>
          <a:bodyPr>
            <a:spAutoFit/>
          </a:bodyPr>
          <a:lstStyle/>
          <a:p>
            <a:pPr indent="457200" eaLnBrk="1" fontAlgn="auto" hangingPunct="1">
              <a:lnSpc>
                <a:spcPts val="3500"/>
              </a:lnSpc>
              <a:spcBef>
                <a:spcPts val="0"/>
              </a:spcBef>
              <a:spcAft>
                <a:spcPts val="0"/>
              </a:spcAft>
              <a:defRPr/>
            </a:pPr>
            <a:r>
              <a:rPr lang="zh-CN" altLang="en-US" sz="2400" dirty="0">
                <a:latin typeface="Bodoni MT Black" pitchFamily="18" charset="0"/>
                <a:ea typeface="+mn-ea"/>
              </a:rPr>
              <a:t>分析员访问关键人员，仔细阅读和分析有关的材料，以便对问题定义阶段书写的关于规模和目标的报告书进一步复查确认，改正含糊或不确切的叙述，清晰地描述对目标系统的一切限制和约束。这个步骤的工作，</a:t>
            </a:r>
            <a:r>
              <a:rPr lang="zh-CN" altLang="en-US" sz="2400" dirty="0">
                <a:solidFill>
                  <a:srgbClr val="FF0000"/>
                </a:solidFill>
                <a:latin typeface="Bodoni MT Black" pitchFamily="18" charset="0"/>
                <a:ea typeface="+mn-ea"/>
              </a:rPr>
              <a:t>实质上是为了确保分析员正在解决的问题确实是要求他解决的问题。</a:t>
            </a:r>
            <a:endParaRPr lang="zh-CN" altLang="en-US" sz="2400" dirty="0">
              <a:solidFill>
                <a:srgbClr val="FF0000"/>
              </a:solidFill>
              <a:latin typeface="Bodoni MT Black" pitchFamily="18" charset="0"/>
              <a:ea typeface="+mn-ea"/>
            </a:endParaRPr>
          </a:p>
        </p:txBody>
      </p:sp>
      <p:sp>
        <p:nvSpPr>
          <p:cNvPr id="7"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a:latin typeface="Bodoni MT Black" pitchFamily="18" charset="0"/>
                <a:ea typeface="+mn-ea"/>
              </a:rPr>
              <a:t>2.2 </a:t>
            </a:r>
            <a:r>
              <a:rPr lang="zh-CN" altLang="en-US" b="1" dirty="0" smtClean="0">
                <a:latin typeface="Bodoni MT Black" pitchFamily="18" charset="0"/>
              </a:rPr>
              <a:t>可行性研究过程</a:t>
            </a:r>
            <a:endParaRPr lang="zh-CN" altLang="en-US" b="1" dirty="0" smtClean="0">
              <a:latin typeface="Bodoni MT Black" pitchFamily="18" charset="0"/>
            </a:endParaRPr>
          </a:p>
        </p:txBody>
      </p:sp>
      <p:sp>
        <p:nvSpPr>
          <p:cNvPr id="3" name="TextBox 2"/>
          <p:cNvSpPr txBox="1"/>
          <p:nvPr/>
        </p:nvSpPr>
        <p:spPr>
          <a:xfrm>
            <a:off x="468313" y="1341438"/>
            <a:ext cx="3887787"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2.</a:t>
            </a:r>
            <a:r>
              <a:rPr lang="zh-CN" altLang="en-US" sz="2400" dirty="0">
                <a:latin typeface="Bodoni MT Black" pitchFamily="18" charset="0"/>
              </a:rPr>
              <a:t>研究目前正在使用的系统</a:t>
            </a:r>
            <a:endParaRPr lang="zh-CN" altLang="en-US" sz="2400" dirty="0">
              <a:latin typeface="Bodoni MT Black" pitchFamily="18" charset="0"/>
            </a:endParaRPr>
          </a:p>
        </p:txBody>
      </p:sp>
      <p:sp>
        <p:nvSpPr>
          <p:cNvPr id="4" name="TextBox 3"/>
          <p:cNvSpPr txBox="1"/>
          <p:nvPr/>
        </p:nvSpPr>
        <p:spPr>
          <a:xfrm>
            <a:off x="395288" y="1916113"/>
            <a:ext cx="8640762" cy="4156075"/>
          </a:xfrm>
          <a:prstGeom prst="rect">
            <a:avLst/>
          </a:prstGeom>
          <a:noFill/>
        </p:spPr>
        <p:txBody>
          <a:bodyPr>
            <a:spAutoFit/>
          </a:bodyPr>
          <a:lstStyle/>
          <a:p>
            <a:pPr indent="457200" eaLnBrk="1" fontAlgn="auto" hangingPunct="1">
              <a:spcBef>
                <a:spcPts val="0"/>
              </a:spcBef>
              <a:spcAft>
                <a:spcPts val="0"/>
              </a:spcAft>
              <a:defRPr/>
            </a:pPr>
            <a:r>
              <a:rPr lang="zh-CN" altLang="en-US" sz="2400" dirty="0">
                <a:latin typeface="Bodoni MT Black" pitchFamily="18" charset="0"/>
                <a:ea typeface="+mn-ea"/>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z="2400" dirty="0">
              <a:latin typeface="Bodoni MT Black" pitchFamily="18" charset="0"/>
              <a:ea typeface="+mn-ea"/>
            </a:endParaRPr>
          </a:p>
          <a:p>
            <a:pPr indent="457200" eaLnBrk="1" fontAlgn="auto" hangingPunct="1">
              <a:spcBef>
                <a:spcPts val="0"/>
              </a:spcBef>
              <a:spcAft>
                <a:spcPts val="0"/>
              </a:spcAft>
              <a:defRPr/>
            </a:pPr>
            <a:r>
              <a:rPr lang="zh-CN" altLang="zh-CN" sz="2400" dirty="0">
                <a:latin typeface="Bodoni MT Black" pitchFamily="18" charset="0"/>
                <a:ea typeface="+mn-ea"/>
              </a:rPr>
              <a:t>应该仔细阅读分析现有系统的</a:t>
            </a:r>
            <a:r>
              <a:rPr lang="zh-CN" altLang="zh-CN" sz="2400" dirty="0">
                <a:solidFill>
                  <a:srgbClr val="FF0000"/>
                </a:solidFill>
                <a:latin typeface="Bodoni MT Black" pitchFamily="18" charset="0"/>
                <a:ea typeface="+mn-ea"/>
              </a:rPr>
              <a:t>文档资料</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使用手册</a:t>
            </a:r>
            <a:r>
              <a:rPr lang="zh-CN" altLang="zh-CN" sz="2400" dirty="0">
                <a:latin typeface="Bodoni MT Black" pitchFamily="18" charset="0"/>
                <a:ea typeface="+mn-ea"/>
              </a:rPr>
              <a:t>，也要实地考察现有的系统。</a:t>
            </a:r>
            <a:endParaRPr lang="en-US" altLang="zh-CN" sz="2400" dirty="0">
              <a:latin typeface="Bodoni MT Black" pitchFamily="18" charset="0"/>
              <a:ea typeface="+mn-ea"/>
            </a:endParaRPr>
          </a:p>
          <a:p>
            <a:pPr indent="457200" eaLnBrk="1" fontAlgn="auto" hangingPunct="1">
              <a:spcBef>
                <a:spcPts val="0"/>
              </a:spcBef>
              <a:spcAft>
                <a:spcPts val="0"/>
              </a:spcAft>
              <a:defRPr/>
            </a:pPr>
            <a:r>
              <a:rPr lang="zh-CN" altLang="zh-CN" sz="2400" dirty="0">
                <a:latin typeface="Bodoni MT Black" pitchFamily="18" charset="0"/>
                <a:ea typeface="+mn-ea"/>
              </a:rPr>
              <a:t>常见的错误做法是花费过多时间去分析现有的系统。</a:t>
            </a:r>
            <a:endParaRPr lang="en-US" altLang="zh-CN" sz="2400" dirty="0">
              <a:latin typeface="Bodoni MT Black" pitchFamily="18" charset="0"/>
              <a:ea typeface="+mn-ea"/>
            </a:endParaRPr>
          </a:p>
          <a:p>
            <a:pPr indent="457200" eaLnBrk="1" fontAlgn="auto" hangingPunct="1">
              <a:spcBef>
                <a:spcPts val="0"/>
              </a:spcBef>
              <a:spcAft>
                <a:spcPts val="0"/>
              </a:spcAft>
              <a:defRPr/>
            </a:pPr>
            <a:r>
              <a:rPr lang="zh-CN" altLang="zh-CN" sz="2400" dirty="0">
                <a:latin typeface="Bodoni MT Black" pitchFamily="18" charset="0"/>
                <a:ea typeface="+mn-ea"/>
              </a:rPr>
              <a:t>没有一个系统是在“真空”中运行的，绝大多数系统都和其他系统有联系。</a:t>
            </a:r>
            <a:endParaRPr lang="zh-CN" altLang="en-US" sz="2400" dirty="0">
              <a:latin typeface="Bodoni MT Black" pitchFamily="18" charset="0"/>
              <a:ea typeface="+mn-ea"/>
            </a:endParaRPr>
          </a:p>
        </p:txBody>
      </p:sp>
      <p:sp>
        <p:nvSpPr>
          <p:cNvPr id="7"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a:t>
            </a:r>
            <a:r>
              <a:rPr lang="en-US" altLang="zh-CN" b="1" dirty="0" smtClean="0">
                <a:latin typeface="Bodoni MT Black" pitchFamily="18" charset="0"/>
              </a:rPr>
              <a:t> </a:t>
            </a:r>
            <a:r>
              <a:rPr lang="zh-CN" altLang="en-US" b="1" dirty="0" smtClean="0">
                <a:latin typeface="Bodoni MT Black" pitchFamily="18" charset="0"/>
              </a:rPr>
              <a:t>可行性研究过程</a:t>
            </a:r>
            <a:endParaRPr lang="zh-CN" altLang="en-US" b="1" dirty="0" smtClean="0">
              <a:latin typeface="Bodoni MT Black" pitchFamily="18" charset="0"/>
            </a:endParaRPr>
          </a:p>
        </p:txBody>
      </p:sp>
      <p:sp>
        <p:nvSpPr>
          <p:cNvPr id="3" name="TextBox 2"/>
          <p:cNvSpPr txBox="1"/>
          <p:nvPr/>
        </p:nvSpPr>
        <p:spPr>
          <a:xfrm>
            <a:off x="468313" y="1341438"/>
            <a:ext cx="4319587"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3.</a:t>
            </a:r>
            <a:r>
              <a:rPr lang="zh-CN" altLang="en-US" sz="2400" dirty="0">
                <a:latin typeface="Bodoni MT Black" pitchFamily="18" charset="0"/>
              </a:rPr>
              <a:t>导出新系统的高层逻辑模型</a:t>
            </a:r>
            <a:endParaRPr lang="zh-CN" altLang="en-US" sz="2400" dirty="0">
              <a:latin typeface="Bodoni MT Black" pitchFamily="18" charset="0"/>
            </a:endParaRPr>
          </a:p>
        </p:txBody>
      </p:sp>
      <p:sp>
        <p:nvSpPr>
          <p:cNvPr id="28676" name="TextBox 3"/>
          <p:cNvSpPr txBox="1">
            <a:spLocks noChangeArrowheads="1"/>
          </p:cNvSpPr>
          <p:nvPr/>
        </p:nvSpPr>
        <p:spPr bwMode="auto">
          <a:xfrm>
            <a:off x="395288" y="1989138"/>
            <a:ext cx="8640762" cy="1200150"/>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优秀的设计过程通常是从现有的</a:t>
            </a:r>
            <a:r>
              <a:rPr lang="zh-CN" altLang="zh-CN" sz="2400" dirty="0">
                <a:solidFill>
                  <a:srgbClr val="FF0000"/>
                </a:solidFill>
                <a:latin typeface="Bodoni MT Black" pitchFamily="18" charset="0"/>
              </a:rPr>
              <a:t>物理系统</a:t>
            </a:r>
            <a:r>
              <a:rPr lang="zh-CN" altLang="zh-CN" sz="2400" dirty="0">
                <a:latin typeface="Bodoni MT Black" pitchFamily="18" charset="0"/>
              </a:rPr>
              <a:t>出发，导出现有系统的</a:t>
            </a:r>
            <a:r>
              <a:rPr lang="zh-CN" altLang="zh-CN" sz="2400" dirty="0">
                <a:solidFill>
                  <a:srgbClr val="FF0000"/>
                </a:solidFill>
                <a:latin typeface="Bodoni MT Black" pitchFamily="18" charset="0"/>
              </a:rPr>
              <a:t>逻辑模型</a:t>
            </a:r>
            <a:r>
              <a:rPr lang="zh-CN" altLang="zh-CN" sz="2400" dirty="0">
                <a:latin typeface="Bodoni MT Black" pitchFamily="18" charset="0"/>
              </a:rPr>
              <a:t>，再参考现有系统的</a:t>
            </a:r>
            <a:r>
              <a:rPr lang="zh-CN" altLang="zh-CN" sz="2400" dirty="0">
                <a:solidFill>
                  <a:srgbClr val="FF0000"/>
                </a:solidFill>
                <a:latin typeface="Bodoni MT Black" pitchFamily="18" charset="0"/>
              </a:rPr>
              <a:t>逻辑模型</a:t>
            </a:r>
            <a:r>
              <a:rPr lang="zh-CN" altLang="zh-CN" sz="2400" dirty="0">
                <a:latin typeface="Bodoni MT Black" pitchFamily="18" charset="0"/>
              </a:rPr>
              <a:t>，设想目标系统的逻辑模型，最后根据目标系统的逻辑模型建造新的</a:t>
            </a:r>
            <a:r>
              <a:rPr lang="zh-CN" altLang="zh-CN" sz="2400" dirty="0">
                <a:solidFill>
                  <a:srgbClr val="FF0000"/>
                </a:solidFill>
                <a:latin typeface="Bodoni MT Black" pitchFamily="18" charset="0"/>
              </a:rPr>
              <a:t>物理系统</a:t>
            </a:r>
            <a:r>
              <a:rPr lang="zh-CN" altLang="zh-CN" sz="2400" dirty="0">
                <a:latin typeface="Bodoni MT Black" pitchFamily="18" charset="0"/>
              </a:rPr>
              <a:t>。</a:t>
            </a:r>
            <a:endParaRPr lang="zh-CN" altLang="zh-CN" sz="2400" dirty="0">
              <a:latin typeface="Bodoni MT Black" pitchFamily="18" charset="0"/>
            </a:endParaRPr>
          </a:p>
        </p:txBody>
      </p:sp>
      <p:sp>
        <p:nvSpPr>
          <p:cNvPr id="7" name="TextBox 6"/>
          <p:cNvSpPr txBox="1"/>
          <p:nvPr/>
        </p:nvSpPr>
        <p:spPr>
          <a:xfrm>
            <a:off x="468313" y="3327400"/>
            <a:ext cx="4318001" cy="4619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en-US" altLang="zh-CN" sz="2400" dirty="0">
                <a:latin typeface="Bodoni MT Black" pitchFamily="18" charset="0"/>
              </a:rPr>
              <a:t>4.</a:t>
            </a:r>
            <a:r>
              <a:rPr lang="zh-CN" altLang="en-US" sz="2400" dirty="0">
                <a:latin typeface="Bodoni MT Black" pitchFamily="18" charset="0"/>
              </a:rPr>
              <a:t>进一步定义问题</a:t>
            </a:r>
            <a:endParaRPr lang="zh-CN" altLang="en-US" sz="2400" dirty="0">
              <a:latin typeface="Bodoni MT Black" pitchFamily="18" charset="0"/>
            </a:endParaRPr>
          </a:p>
        </p:txBody>
      </p:sp>
      <p:sp>
        <p:nvSpPr>
          <p:cNvPr id="28678" name="TextBox 8"/>
          <p:cNvSpPr txBox="1">
            <a:spLocks noChangeArrowheads="1"/>
          </p:cNvSpPr>
          <p:nvPr/>
        </p:nvSpPr>
        <p:spPr bwMode="auto">
          <a:xfrm>
            <a:off x="395288" y="4019550"/>
            <a:ext cx="8640762" cy="1570038"/>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可行性研究的前</a:t>
            </a:r>
            <a:r>
              <a:rPr lang="en-US" altLang="zh-CN" sz="2400" dirty="0">
                <a:latin typeface="Bodoni MT Black" pitchFamily="18" charset="0"/>
              </a:rPr>
              <a:t>4</a:t>
            </a:r>
            <a:r>
              <a:rPr lang="zh-CN" altLang="zh-CN" sz="2400" dirty="0">
                <a:latin typeface="Bodoni MT Black" pitchFamily="18" charset="0"/>
              </a:rPr>
              <a:t>个步骤实质上构成一个循环。分析员定义问题，分析这个问题，导出一个</a:t>
            </a:r>
            <a:r>
              <a:rPr lang="zh-CN" altLang="zh-CN" sz="2400" dirty="0">
                <a:solidFill>
                  <a:srgbClr val="FF0000"/>
                </a:solidFill>
                <a:latin typeface="Bodoni MT Black" pitchFamily="18" charset="0"/>
              </a:rPr>
              <a:t>试探性的解</a:t>
            </a:r>
            <a:r>
              <a:rPr lang="zh-CN" altLang="zh-CN" sz="2400" dirty="0">
                <a:latin typeface="Bodoni MT Black" pitchFamily="18" charset="0"/>
              </a:rPr>
              <a:t>；在此基础上再次定义问题，再一次分析这个问题，</a:t>
            </a:r>
            <a:r>
              <a:rPr lang="zh-CN" altLang="zh-CN" sz="2400" dirty="0">
                <a:solidFill>
                  <a:srgbClr val="FF0000"/>
                </a:solidFill>
                <a:latin typeface="Bodoni MT Black" pitchFamily="18" charset="0"/>
              </a:rPr>
              <a:t>修改这个解</a:t>
            </a:r>
            <a:r>
              <a:rPr lang="zh-CN" altLang="zh-CN" sz="2400" dirty="0">
                <a:latin typeface="Bodoni MT Black" pitchFamily="18" charset="0"/>
              </a:rPr>
              <a:t>；继续这个循环过程，直到提出的逻辑模型完全符合系统目标。</a:t>
            </a:r>
            <a:endParaRPr lang="zh-CN" altLang="zh-CN" sz="2400" dirty="0">
              <a:latin typeface="Bodoni MT Black" pitchFamily="18" charset="0"/>
            </a:endParaRPr>
          </a:p>
        </p:txBody>
      </p:sp>
      <p:sp>
        <p:nvSpPr>
          <p:cNvPr id="10"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6146" name="文本框 6145"/>
          <p:cNvSpPr txBox="1"/>
          <p:nvPr/>
        </p:nvSpPr>
        <p:spPr>
          <a:xfrm>
            <a:off x="914400" y="1600200"/>
            <a:ext cx="6752492" cy="3664585"/>
          </a:xfrm>
          <a:prstGeom prst="rect">
            <a:avLst/>
          </a:prstGeom>
          <a:solidFill>
            <a:schemeClr val="bg1"/>
          </a:solidFill>
          <a:ln w="9525">
            <a:noFill/>
          </a:ln>
        </p:spPr>
        <p:txBody>
          <a:bodyPr lIns="88416" tIns="44208" rIns="88416" bIns="44208">
            <a:spAutoFit/>
          </a:bodyPr>
          <a:p>
            <a:pPr marL="898525" indent="-898525" defTabSz="957580" eaLnBrk="1" latinLnBrk="1" hangingPunct="1">
              <a:lnSpc>
                <a:spcPct val="120000"/>
              </a:lnSpc>
            </a:pPr>
            <a:r>
              <a:rPr lang="en-US" altLang="zh-CN" sz="2770" b="1" dirty="0">
                <a:solidFill>
                  <a:srgbClr val="0000FF"/>
                </a:solidFill>
                <a:latin typeface="宋体" panose="02010600030101010101" pitchFamily="2" charset="-122"/>
              </a:rPr>
              <a:t>     </a:t>
            </a:r>
            <a:r>
              <a:rPr lang="zh-CN" altLang="en-US" sz="2770" b="1" dirty="0">
                <a:solidFill>
                  <a:srgbClr val="0000FF"/>
                </a:solidFill>
                <a:latin typeface="宋体" panose="02010600030101010101" pitchFamily="2" charset="-122"/>
              </a:rPr>
              <a:t>本讲依据传统软件工程的生命周期划分，详细介绍软件项目在开发过程中的主要环节和各种主要描述方法。</a:t>
            </a:r>
            <a:r>
              <a:rPr lang="zh-CN" altLang="en-US" sz="2770" b="1" dirty="0">
                <a:solidFill>
                  <a:srgbClr val="0000FF"/>
                </a:solidFill>
                <a:latin typeface="Times New Roman" panose="02020603050405020304" pitchFamily="18" charset="0"/>
              </a:rPr>
              <a:t>涉及在软件计划与开发过程中必须考虑的一些最广泛的概念、原理、方法和工具。主要涉及一些软件过程深层次的技术细节和过程。</a:t>
            </a:r>
            <a:r>
              <a:rPr lang="zh-CN" altLang="en-US" sz="2770" b="1" dirty="0">
                <a:solidFill>
                  <a:srgbClr val="0000FF"/>
                </a:solidFill>
                <a:latin typeface="宋体" panose="02010600030101010101" pitchFamily="2" charset="-122"/>
              </a:rPr>
              <a:t> </a:t>
            </a:r>
            <a:endParaRPr lang="zh-CN" altLang="en-US" sz="2770" b="1">
              <a:solidFill>
                <a:srgbClr val="0000FF"/>
              </a:solidFill>
              <a:latin typeface="宋体" panose="02010600030101010101" pitchFamily="2" charset="-122"/>
            </a:endParaRPr>
          </a:p>
        </p:txBody>
      </p:sp>
      <p:sp>
        <p:nvSpPr>
          <p:cNvPr id="6147" name="文本框 6146"/>
          <p:cNvSpPr txBox="1"/>
          <p:nvPr/>
        </p:nvSpPr>
        <p:spPr>
          <a:xfrm>
            <a:off x="3732335" y="329712"/>
            <a:ext cx="4922226" cy="599440"/>
          </a:xfrm>
          <a:prstGeom prst="rect">
            <a:avLst/>
          </a:prstGeom>
          <a:noFill/>
          <a:ln w="9525">
            <a:noFill/>
          </a:ln>
        </p:spPr>
        <p:txBody>
          <a:bodyPr lIns="88416" tIns="44208" rIns="88416" bIns="44208">
            <a:spAutoFit/>
          </a:bodyPr>
          <a:p>
            <a:pPr algn="ctr" defTabSz="957580" eaLnBrk="1" hangingPunct="1"/>
            <a:r>
              <a:rPr lang="zh-CN" altLang="en-US" sz="3325" b="1" dirty="0">
                <a:solidFill>
                  <a:srgbClr val="FF0000"/>
                </a:solidFill>
                <a:latin typeface="黑体" panose="02010609060101010101" pitchFamily="2" charset="-122"/>
                <a:ea typeface="黑体" panose="02010609060101010101" pitchFamily="2" charset="-122"/>
              </a:rPr>
              <a:t>软件工程实践</a:t>
            </a:r>
            <a:endParaRPr lang="zh-CN" altLang="en-US" sz="3325" b="1">
              <a:solidFill>
                <a:srgbClr val="FF0000"/>
              </a:solidFill>
              <a:latin typeface="黑体" panose="02010609060101010101" pitchFamily="2" charset="-122"/>
              <a:ea typeface="黑体" panose="02010609060101010101" pitchFamily="2" charset="-122"/>
            </a:endParaRPr>
          </a:p>
        </p:txBody>
      </p:sp>
    </p:spTree>
  </p:cSld>
  <p:clrMapOvr>
    <a:masterClrMapping/>
  </p:clrMapOvr>
  <p:transition>
    <p:split orient="ver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 </a:t>
            </a:r>
            <a:r>
              <a:rPr lang="zh-CN" altLang="en-US" b="1" dirty="0" smtClean="0">
                <a:latin typeface="Bodoni MT Black" pitchFamily="18" charset="0"/>
              </a:rPr>
              <a:t>可行性研究过程</a:t>
            </a:r>
            <a:endParaRPr lang="zh-CN" altLang="en-US" b="1" dirty="0" smtClean="0">
              <a:latin typeface="Bodoni MT Black" pitchFamily="18" charset="0"/>
            </a:endParaRPr>
          </a:p>
        </p:txBody>
      </p:sp>
      <p:sp>
        <p:nvSpPr>
          <p:cNvPr id="3" name="TextBox 2"/>
          <p:cNvSpPr txBox="1"/>
          <p:nvPr/>
        </p:nvSpPr>
        <p:spPr>
          <a:xfrm>
            <a:off x="468313" y="1052513"/>
            <a:ext cx="4319587"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5.</a:t>
            </a:r>
            <a:r>
              <a:rPr lang="zh-CN" altLang="zh-CN" sz="2400" dirty="0">
                <a:latin typeface="Bodoni MT Black" pitchFamily="18" charset="0"/>
              </a:rPr>
              <a:t>导出和评价供选择的解法</a:t>
            </a:r>
            <a:endParaRPr lang="zh-CN" altLang="en-US" sz="2400" dirty="0">
              <a:latin typeface="Bodoni MT Black" pitchFamily="18" charset="0"/>
            </a:endParaRPr>
          </a:p>
        </p:txBody>
      </p:sp>
      <p:sp>
        <p:nvSpPr>
          <p:cNvPr id="30724" name="TextBox 3"/>
          <p:cNvSpPr txBox="1">
            <a:spLocks noChangeArrowheads="1"/>
          </p:cNvSpPr>
          <p:nvPr/>
        </p:nvSpPr>
        <p:spPr bwMode="auto">
          <a:xfrm>
            <a:off x="395288" y="1628775"/>
            <a:ext cx="8640762" cy="4154488"/>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分析员应该从他建议的</a:t>
            </a:r>
            <a:r>
              <a:rPr lang="zh-CN" altLang="zh-CN" sz="2400" dirty="0">
                <a:solidFill>
                  <a:srgbClr val="FF0000"/>
                </a:solidFill>
                <a:latin typeface="Bodoni MT Black" pitchFamily="18" charset="0"/>
              </a:rPr>
              <a:t>系统逻辑模型</a:t>
            </a:r>
            <a:r>
              <a:rPr lang="zh-CN" altLang="zh-CN" sz="2400" dirty="0">
                <a:latin typeface="Bodoni MT Black" pitchFamily="18" charset="0"/>
              </a:rPr>
              <a:t>出发，导出若干个较高层次的</a:t>
            </a:r>
            <a:r>
              <a:rPr lang="zh-CN" altLang="zh-CN" sz="2400" dirty="0">
                <a:solidFill>
                  <a:srgbClr val="FF0000"/>
                </a:solidFill>
                <a:latin typeface="Bodoni MT Black" pitchFamily="18" charset="0"/>
              </a:rPr>
              <a:t>物理解法</a:t>
            </a:r>
            <a:r>
              <a:rPr lang="zh-CN" altLang="zh-CN" sz="2400" dirty="0">
                <a:latin typeface="Bodoni MT Black" pitchFamily="18" charset="0"/>
              </a:rPr>
              <a:t>供比较和选择。</a:t>
            </a:r>
            <a:endParaRPr lang="en-US" altLang="zh-CN" sz="2400" dirty="0">
              <a:latin typeface="Bodoni MT Black" pitchFamily="18" charset="0"/>
            </a:endParaRPr>
          </a:p>
          <a:p>
            <a:pPr indent="457200" eaLnBrk="1" hangingPunct="1"/>
            <a:r>
              <a:rPr lang="zh-CN" altLang="zh-CN" sz="2400" dirty="0">
                <a:latin typeface="Bodoni MT Black" pitchFamily="18" charset="0"/>
              </a:rPr>
              <a:t>其次可以考虑</a:t>
            </a:r>
            <a:r>
              <a:rPr lang="zh-CN" altLang="zh-CN" sz="2400" dirty="0">
                <a:solidFill>
                  <a:srgbClr val="FF0000"/>
                </a:solidFill>
                <a:latin typeface="Bodoni MT Black" pitchFamily="18" charset="0"/>
              </a:rPr>
              <a:t>操作方面</a:t>
            </a:r>
            <a:r>
              <a:rPr lang="zh-CN" altLang="zh-CN" sz="2400" dirty="0">
                <a:latin typeface="Bodoni MT Black" pitchFamily="18" charset="0"/>
              </a:rPr>
              <a:t>的可行性。分析员应该根据使用部门处理事务的原则和习惯检查技术上可行的那些方案，去掉其中从操作方式或操作过程的角度看用户不能接受的方案。</a:t>
            </a:r>
            <a:endParaRPr lang="zh-CN" altLang="zh-CN" sz="2400" dirty="0">
              <a:latin typeface="Bodoni MT Black" pitchFamily="18" charset="0"/>
            </a:endParaRPr>
          </a:p>
          <a:p>
            <a:pPr indent="457200" eaLnBrk="1" hangingPunct="1"/>
            <a:r>
              <a:rPr lang="zh-CN" altLang="zh-CN" sz="2400" dirty="0">
                <a:latin typeface="Bodoni MT Black" pitchFamily="18" charset="0"/>
              </a:rPr>
              <a:t>接下来应该考虑</a:t>
            </a:r>
            <a:r>
              <a:rPr lang="zh-CN" altLang="zh-CN" sz="2400" dirty="0">
                <a:solidFill>
                  <a:srgbClr val="FF0000"/>
                </a:solidFill>
                <a:latin typeface="Bodoni MT Black" pitchFamily="18" charset="0"/>
              </a:rPr>
              <a:t>经济方面</a:t>
            </a:r>
            <a:r>
              <a:rPr lang="zh-CN" altLang="zh-CN" sz="2400" dirty="0">
                <a:latin typeface="Bodoni MT Black" pitchFamily="18" charset="0"/>
              </a:rPr>
              <a:t>的可行性。分析员应该估计余下的每个可能的系统的开发成本和运行费用，并且估计相对于现有的系统而言这个系统可以节省的开支或可以增加的收入。</a:t>
            </a:r>
            <a:endParaRPr lang="en-US" altLang="zh-CN" sz="2400" dirty="0">
              <a:latin typeface="Bodoni MT Black" pitchFamily="18" charset="0"/>
            </a:endParaRPr>
          </a:p>
          <a:p>
            <a:pPr indent="457200" eaLnBrk="1" hangingPunct="1"/>
            <a:r>
              <a:rPr lang="zh-CN" altLang="zh-CN" sz="2400" dirty="0">
                <a:latin typeface="Bodoni MT Black" pitchFamily="18" charset="0"/>
              </a:rPr>
              <a:t>最后为每个在技术、操作和经济等方面都可行的系统</a:t>
            </a:r>
            <a:r>
              <a:rPr lang="zh-CN" altLang="zh-CN" sz="2400" dirty="0">
                <a:solidFill>
                  <a:srgbClr val="FF0000"/>
                </a:solidFill>
                <a:latin typeface="Bodoni MT Black" pitchFamily="18" charset="0"/>
              </a:rPr>
              <a:t>制定实现进度表</a:t>
            </a:r>
            <a:r>
              <a:rPr lang="zh-CN" altLang="zh-CN" sz="2400" dirty="0">
                <a:latin typeface="Bodoni MT Black" pitchFamily="18" charset="0"/>
              </a:rPr>
              <a:t>，这个进度表不需要制定得很详细，通常只需要估计生命周期每个阶段的工作量。</a:t>
            </a:r>
            <a:endParaRPr lang="zh-CN" altLang="zh-CN" sz="2400" dirty="0">
              <a:latin typeface="Bodoni MT Black" pitchFamily="18" charset="0"/>
            </a:endParaRPr>
          </a:p>
        </p:txBody>
      </p:sp>
      <p:sp>
        <p:nvSpPr>
          <p:cNvPr id="7"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 </a:t>
            </a:r>
            <a:r>
              <a:rPr lang="zh-CN" altLang="en-US" b="1" dirty="0" smtClean="0">
                <a:latin typeface="Bodoni MT Black" pitchFamily="18" charset="0"/>
              </a:rPr>
              <a:t>可行性研究过程</a:t>
            </a:r>
            <a:endParaRPr lang="zh-CN" altLang="en-US" b="1" dirty="0" smtClean="0">
              <a:latin typeface="Bodoni MT Black" pitchFamily="18" charset="0"/>
            </a:endParaRPr>
          </a:p>
        </p:txBody>
      </p:sp>
      <p:sp>
        <p:nvSpPr>
          <p:cNvPr id="3" name="TextBox 2"/>
          <p:cNvSpPr txBox="1"/>
          <p:nvPr/>
        </p:nvSpPr>
        <p:spPr>
          <a:xfrm>
            <a:off x="468313" y="1239838"/>
            <a:ext cx="4319587" cy="46166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6</a:t>
            </a:r>
            <a:r>
              <a:rPr lang="en-US" altLang="zh-CN" sz="2400" dirty="0" smtClean="0">
                <a:latin typeface="Bodoni MT Black" pitchFamily="18" charset="0"/>
              </a:rPr>
              <a:t>.</a:t>
            </a:r>
            <a:r>
              <a:rPr lang="zh-CN" altLang="zh-CN" sz="2400" dirty="0">
                <a:latin typeface="Bodoni MT Black" pitchFamily="18" charset="0"/>
              </a:rPr>
              <a:t>推荐行动</a:t>
            </a:r>
            <a:r>
              <a:rPr lang="zh-CN" altLang="zh-CN" sz="2400" dirty="0" smtClean="0">
                <a:latin typeface="Bodoni MT Black" pitchFamily="18" charset="0"/>
              </a:rPr>
              <a:t>方针</a:t>
            </a:r>
            <a:endParaRPr lang="zh-CN" altLang="en-US" sz="2400" dirty="0">
              <a:latin typeface="Bodoni MT Black" pitchFamily="18" charset="0"/>
            </a:endParaRPr>
          </a:p>
        </p:txBody>
      </p:sp>
      <p:sp>
        <p:nvSpPr>
          <p:cNvPr id="4" name="TextBox 3"/>
          <p:cNvSpPr txBox="1"/>
          <p:nvPr/>
        </p:nvSpPr>
        <p:spPr>
          <a:xfrm>
            <a:off x="395288" y="2047875"/>
            <a:ext cx="8640762" cy="3173413"/>
          </a:xfrm>
          <a:prstGeom prst="rect">
            <a:avLst/>
          </a:prstGeom>
          <a:noFill/>
        </p:spPr>
        <p:txBody>
          <a:bodyPr>
            <a:spAutoFit/>
          </a:bodyPr>
          <a:lstStyle/>
          <a:p>
            <a:pPr indent="457200" eaLnBrk="1" fontAlgn="auto" hangingPunct="1">
              <a:lnSpc>
                <a:spcPts val="3500"/>
              </a:lnSpc>
              <a:spcBef>
                <a:spcPts val="0"/>
              </a:spcBef>
              <a:spcAft>
                <a:spcPts val="0"/>
              </a:spcAft>
              <a:defRPr/>
            </a:pPr>
            <a:r>
              <a:rPr lang="zh-CN" altLang="zh-CN" sz="2400" dirty="0">
                <a:latin typeface="Bodoni MT Black" pitchFamily="18" charset="0"/>
                <a:ea typeface="+mj-ea"/>
              </a:rPr>
              <a:t>根据可行性研究结果应该决定的一个关键性问题是</a:t>
            </a:r>
            <a:r>
              <a:rPr lang="zh-CN" altLang="zh-CN" sz="2400" dirty="0" smtClean="0">
                <a:latin typeface="Bodoni MT Black" pitchFamily="18" charset="0"/>
                <a:ea typeface="+mj-ea"/>
              </a:rPr>
              <a:t>：</a:t>
            </a:r>
            <a:r>
              <a:rPr lang="zh-CN" altLang="zh-CN" sz="2400" dirty="0" smtClean="0">
                <a:solidFill>
                  <a:srgbClr val="FF0000"/>
                </a:solidFill>
                <a:latin typeface="Bodoni MT Black" pitchFamily="18" charset="0"/>
                <a:ea typeface="+mj-ea"/>
              </a:rPr>
              <a:t>是否</a:t>
            </a:r>
            <a:r>
              <a:rPr lang="zh-CN" altLang="zh-CN" sz="2400" dirty="0">
                <a:solidFill>
                  <a:srgbClr val="FF0000"/>
                </a:solidFill>
                <a:latin typeface="Bodoni MT Black" pitchFamily="18" charset="0"/>
                <a:ea typeface="+mj-ea"/>
              </a:rPr>
              <a:t>继续进行这项开发工程？</a:t>
            </a:r>
            <a:r>
              <a:rPr lang="zh-CN" altLang="zh-CN" sz="2400" dirty="0">
                <a:latin typeface="Bodoni MT Black" pitchFamily="18" charset="0"/>
                <a:ea typeface="+mj-ea"/>
              </a:rPr>
              <a:t>分析员必须清楚地表明他对这个关键性决定的建议。如果分析员认为值得继续进行这项开发工程，那么他应该选择一种</a:t>
            </a:r>
            <a:r>
              <a:rPr lang="zh-CN" altLang="zh-CN" sz="2400" dirty="0">
                <a:solidFill>
                  <a:srgbClr val="FF0000"/>
                </a:solidFill>
                <a:latin typeface="Bodoni MT Black" pitchFamily="18" charset="0"/>
                <a:ea typeface="+mj-ea"/>
              </a:rPr>
              <a:t>最好的解法</a:t>
            </a:r>
            <a:r>
              <a:rPr lang="zh-CN" altLang="zh-CN" sz="2400" dirty="0">
                <a:latin typeface="Bodoni MT Black" pitchFamily="18" charset="0"/>
                <a:ea typeface="+mj-ea"/>
              </a:rPr>
              <a:t>，并且说明选择这个解决方案的理由。通常客户主要根据经济上是否划算决定是否投资于一项开发工程，因此分析员对于所推荐的系统必须进行比较仔细的</a:t>
            </a:r>
            <a:r>
              <a:rPr lang="zh-CN" altLang="zh-CN" sz="2400" dirty="0">
                <a:solidFill>
                  <a:srgbClr val="FF0000"/>
                </a:solidFill>
                <a:latin typeface="Bodoni MT Black" pitchFamily="18" charset="0"/>
                <a:ea typeface="+mj-ea"/>
              </a:rPr>
              <a:t>成本</a:t>
            </a:r>
            <a:r>
              <a:rPr lang="en-US" altLang="zh-CN" sz="2400" dirty="0">
                <a:solidFill>
                  <a:srgbClr val="FF0000"/>
                </a:solidFill>
                <a:latin typeface="Bodoni MT Black" pitchFamily="18" charset="0"/>
                <a:ea typeface="+mj-ea"/>
              </a:rPr>
              <a:t>/</a:t>
            </a:r>
            <a:r>
              <a:rPr lang="zh-CN" altLang="zh-CN" sz="2400" dirty="0">
                <a:solidFill>
                  <a:srgbClr val="FF0000"/>
                </a:solidFill>
                <a:latin typeface="Bodoni MT Black" pitchFamily="18" charset="0"/>
                <a:ea typeface="+mj-ea"/>
              </a:rPr>
              <a:t>效益</a:t>
            </a:r>
            <a:r>
              <a:rPr lang="zh-CN" altLang="zh-CN" sz="2400" dirty="0">
                <a:latin typeface="Bodoni MT Black" pitchFamily="18" charset="0"/>
                <a:ea typeface="+mj-ea"/>
              </a:rPr>
              <a:t>分析。</a:t>
            </a:r>
            <a:endParaRPr lang="zh-CN" altLang="zh-CN" sz="2400" dirty="0">
              <a:latin typeface="Bodoni MT Black" pitchFamily="18" charset="0"/>
              <a:ea typeface="+mj-ea"/>
            </a:endParaRPr>
          </a:p>
        </p:txBody>
      </p:sp>
      <p:sp>
        <p:nvSpPr>
          <p:cNvPr id="7"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6350"/>
            <a:ext cx="8229600" cy="1143000"/>
          </a:xfrm>
        </p:spPr>
        <p:txBody>
          <a:bodyPr/>
          <a:lstStyle/>
          <a:p>
            <a:pPr>
              <a:defRPr/>
            </a:pPr>
            <a:r>
              <a:rPr lang="en-US" altLang="zh-CN" b="1" dirty="0" smtClean="0">
                <a:latin typeface="Bodoni MT Black" pitchFamily="18" charset="0"/>
                <a:ea typeface="+mn-ea"/>
              </a:rPr>
              <a:t>2.2</a:t>
            </a:r>
            <a:r>
              <a:rPr lang="en-US" altLang="zh-CN" b="1" dirty="0" smtClean="0">
                <a:latin typeface="Bodoni MT Black" pitchFamily="18" charset="0"/>
              </a:rPr>
              <a:t> </a:t>
            </a:r>
            <a:r>
              <a:rPr lang="zh-CN" altLang="en-US" b="1" dirty="0" smtClean="0">
                <a:latin typeface="Bodoni MT Black" pitchFamily="18" charset="0"/>
              </a:rPr>
              <a:t>可行性研究过程</a:t>
            </a:r>
            <a:endParaRPr lang="zh-CN" altLang="en-US" b="1" dirty="0" smtClean="0">
              <a:latin typeface="Bodoni MT Black" pitchFamily="18" charset="0"/>
            </a:endParaRPr>
          </a:p>
        </p:txBody>
      </p:sp>
      <p:sp>
        <p:nvSpPr>
          <p:cNvPr id="3" name="TextBox 2"/>
          <p:cNvSpPr txBox="1"/>
          <p:nvPr/>
        </p:nvSpPr>
        <p:spPr>
          <a:xfrm>
            <a:off x="468313" y="1311275"/>
            <a:ext cx="431958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7.</a:t>
            </a:r>
            <a:r>
              <a:rPr lang="zh-CN" altLang="zh-CN" sz="2400" dirty="0">
                <a:latin typeface="Bodoni MT Black" pitchFamily="18" charset="0"/>
              </a:rPr>
              <a:t>草拟开发计划</a:t>
            </a:r>
            <a:endParaRPr lang="zh-CN" altLang="zh-CN" sz="2400" dirty="0">
              <a:latin typeface="Bodoni MT Black" pitchFamily="18" charset="0"/>
            </a:endParaRPr>
          </a:p>
        </p:txBody>
      </p:sp>
      <p:sp>
        <p:nvSpPr>
          <p:cNvPr id="34820" name="TextBox 3"/>
          <p:cNvSpPr txBox="1">
            <a:spLocks noChangeArrowheads="1"/>
          </p:cNvSpPr>
          <p:nvPr/>
        </p:nvSpPr>
        <p:spPr bwMode="auto">
          <a:xfrm>
            <a:off x="395288" y="1974850"/>
            <a:ext cx="8640762" cy="1939925"/>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分析员应该为所推荐的方案草拟一份开发计划，除了制定工程进度表之外还应该估计对各类开发人员和各种资源的需要情况，应该指明什么时候使用以及使用多长时间。此外还应该估计系统生命周期每个阶段的成本。最后应该给出下一个</a:t>
            </a:r>
            <a:r>
              <a:rPr lang="zh-CN" altLang="zh-CN" sz="2400" dirty="0" smtClean="0">
                <a:latin typeface="Bodoni MT Black" pitchFamily="18" charset="0"/>
              </a:rPr>
              <a:t>阶段</a:t>
            </a:r>
            <a:r>
              <a:rPr lang="zh-CN" altLang="en-US" sz="2400" dirty="0" smtClean="0">
                <a:latin typeface="Bodoni MT Black" pitchFamily="18" charset="0"/>
              </a:rPr>
              <a:t>（</a:t>
            </a:r>
            <a:r>
              <a:rPr lang="zh-CN" altLang="zh-CN" sz="2400" dirty="0" smtClean="0">
                <a:latin typeface="Bodoni MT Black" pitchFamily="18" charset="0"/>
              </a:rPr>
              <a:t>需求分析</a:t>
            </a:r>
            <a:r>
              <a:rPr lang="zh-CN" altLang="en-US" sz="2400" dirty="0" smtClean="0">
                <a:latin typeface="Bodoni MT Black" pitchFamily="18" charset="0"/>
              </a:rPr>
              <a:t>）</a:t>
            </a:r>
            <a:r>
              <a:rPr lang="zh-CN" altLang="zh-CN" sz="2400" dirty="0" smtClean="0">
                <a:latin typeface="Bodoni MT Black" pitchFamily="18" charset="0"/>
              </a:rPr>
              <a:t>的</a:t>
            </a:r>
            <a:r>
              <a:rPr lang="zh-CN" altLang="zh-CN" sz="2400" dirty="0">
                <a:solidFill>
                  <a:srgbClr val="FF0000"/>
                </a:solidFill>
                <a:latin typeface="Bodoni MT Black" pitchFamily="18" charset="0"/>
              </a:rPr>
              <a:t>详细进度表</a:t>
            </a:r>
            <a:r>
              <a:rPr lang="zh-CN" altLang="zh-CN" sz="2400" dirty="0">
                <a:latin typeface="Bodoni MT Black" pitchFamily="18" charset="0"/>
              </a:rPr>
              <a:t>和</a:t>
            </a:r>
            <a:r>
              <a:rPr lang="zh-CN" altLang="zh-CN" sz="2400" dirty="0">
                <a:solidFill>
                  <a:srgbClr val="FF0000"/>
                </a:solidFill>
                <a:latin typeface="Bodoni MT Black" pitchFamily="18" charset="0"/>
              </a:rPr>
              <a:t>成本估计</a:t>
            </a:r>
            <a:r>
              <a:rPr lang="zh-CN" altLang="zh-CN" sz="2400" dirty="0">
                <a:latin typeface="Bodoni MT Black" pitchFamily="18" charset="0"/>
              </a:rPr>
              <a:t>。</a:t>
            </a:r>
            <a:endParaRPr lang="zh-CN" altLang="zh-CN" sz="2400" dirty="0">
              <a:latin typeface="Bodoni MT Black" pitchFamily="18" charset="0"/>
            </a:endParaRPr>
          </a:p>
        </p:txBody>
      </p:sp>
      <p:sp>
        <p:nvSpPr>
          <p:cNvPr id="7" name="TextBox 6"/>
          <p:cNvSpPr txBox="1"/>
          <p:nvPr/>
        </p:nvSpPr>
        <p:spPr>
          <a:xfrm>
            <a:off x="468313" y="4048125"/>
            <a:ext cx="4319587"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8. </a:t>
            </a:r>
            <a:r>
              <a:rPr lang="zh-CN" altLang="zh-CN" sz="2400" dirty="0">
                <a:latin typeface="Bodoni MT Black" pitchFamily="18" charset="0"/>
              </a:rPr>
              <a:t>书写文档提交审查</a:t>
            </a:r>
            <a:endParaRPr lang="zh-CN" altLang="zh-CN" sz="2400" dirty="0">
              <a:latin typeface="Bodoni MT Black" pitchFamily="18" charset="0"/>
            </a:endParaRPr>
          </a:p>
        </p:txBody>
      </p:sp>
      <p:sp>
        <p:nvSpPr>
          <p:cNvPr id="34822" name="TextBox 8"/>
          <p:cNvSpPr txBox="1">
            <a:spLocks noChangeArrowheads="1"/>
          </p:cNvSpPr>
          <p:nvPr/>
        </p:nvSpPr>
        <p:spPr bwMode="auto">
          <a:xfrm>
            <a:off x="395288" y="4676775"/>
            <a:ext cx="8640762" cy="1200150"/>
          </a:xfrm>
          <a:prstGeom prst="rect">
            <a:avLst/>
          </a:prstGeom>
          <a:noFill/>
          <a:ln w="9525">
            <a:noFill/>
            <a:miter lim="800000"/>
          </a:ln>
        </p:spPr>
        <p:txBody>
          <a:bodyPr>
            <a:spAutoFit/>
          </a:bodyPr>
          <a:lstStyle/>
          <a:p>
            <a:pPr indent="457200" eaLnBrk="1" hangingPunct="1"/>
            <a:r>
              <a:rPr lang="zh-CN" altLang="zh-CN" sz="2400" dirty="0">
                <a:latin typeface="Bodoni MT Black" pitchFamily="18" charset="0"/>
              </a:rPr>
              <a:t>应该把上述可行性研究各个步骤的工作结果写成清晰的</a:t>
            </a:r>
            <a:r>
              <a:rPr lang="zh-CN" altLang="zh-CN" sz="2400" dirty="0">
                <a:solidFill>
                  <a:srgbClr val="FF0000"/>
                </a:solidFill>
                <a:latin typeface="Bodoni MT Black" pitchFamily="18" charset="0"/>
              </a:rPr>
              <a:t>文档</a:t>
            </a:r>
            <a:r>
              <a:rPr lang="zh-CN" altLang="zh-CN" sz="2400" dirty="0">
                <a:latin typeface="Bodoni MT Black" pitchFamily="18" charset="0"/>
              </a:rPr>
              <a:t>，请用户、客户组织的负责人及评审组审查，以决定是否继续这项工程及是否接受分析员推荐的方案。</a:t>
            </a:r>
            <a:endParaRPr lang="zh-CN" altLang="zh-CN" sz="2400" dirty="0">
              <a:latin typeface="Bodoni MT Black" pitchFamily="18" charset="0"/>
            </a:endParaRPr>
          </a:p>
        </p:txBody>
      </p:sp>
      <p:sp>
        <p:nvSpPr>
          <p:cNvPr id="10"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2.2 </a:t>
            </a:r>
            <a:r>
              <a:rPr lang="zh-CN" altLang="en-US" sz="2400" dirty="0">
                <a:solidFill>
                  <a:srgbClr val="D9D9D9"/>
                </a:solidFill>
                <a:latin typeface="Bodoni MT Black" pitchFamily="18" charset="0"/>
                <a:ea typeface="+mn-ea"/>
              </a:rPr>
              <a:t>可行性研究过程</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2.3 </a:t>
            </a:r>
            <a:r>
              <a:rPr lang="zh-CN" altLang="en-US" sz="2400" dirty="0">
                <a:solidFill>
                  <a:srgbClr val="D9D9D9"/>
                </a:solidFill>
                <a:latin typeface="Bodoni MT Black" pitchFamily="18" charset="0"/>
                <a:ea typeface="+mn-ea"/>
              </a:rPr>
              <a:t>系统流程图</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第</a:t>
            </a:r>
            <a:r>
              <a:rPr lang="en-US" altLang="zh-CN" b="1" dirty="0" smtClean="0">
                <a:latin typeface="Bodoni MT Black" pitchFamily="18" charset="0"/>
                <a:ea typeface="+mn-ea"/>
              </a:rPr>
              <a:t>2</a:t>
            </a:r>
            <a:r>
              <a:rPr lang="zh-CN" altLang="en-US" b="1" dirty="0" smtClean="0">
                <a:latin typeface="Bodoni MT Black" pitchFamily="18" charset="0"/>
                <a:ea typeface="+mn-ea"/>
              </a:rPr>
              <a:t>章可行性研究</a:t>
            </a:r>
            <a:endParaRPr lang="es-HN" b="1" dirty="0">
              <a:latin typeface="Bodoni MT Black" pitchFamily="18" charset="0"/>
              <a:ea typeface="+mn-ea"/>
            </a:endParaRPr>
          </a:p>
        </p:txBody>
      </p:sp>
      <p:sp>
        <p:nvSpPr>
          <p:cNvPr id="5" name="矩形 4"/>
          <p:cNvSpPr/>
          <p:nvPr/>
        </p:nvSpPr>
        <p:spPr>
          <a:xfrm>
            <a:off x="900113" y="11969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26416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27273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8659" name="标题 838658"/>
          <p:cNvSpPr>
            <a:spLocks noGrp="1"/>
          </p:cNvSpPr>
          <p:nvPr>
            <p:ph type="title"/>
          </p:nvPr>
        </p:nvSpPr>
        <p:spPr>
          <a:xfrm>
            <a:off x="2820866" y="263769"/>
            <a:ext cx="6323134" cy="530469"/>
          </a:xfrm>
        </p:spPr>
        <p:txBody>
          <a:bodyPr lIns="89030" tIns="44515" rIns="89030" bIns="44515" anchor="ctr"/>
          <a:p>
            <a:pPr algn="r"/>
            <a:r>
              <a:rPr lang="zh-CN" altLang="en-US" dirty="0">
                <a:ea typeface="黑体" panose="02010609060101010101" pitchFamily="2" charset="-122"/>
              </a:rPr>
              <a:t>思考题</a:t>
            </a:r>
            <a:endParaRPr lang="zh-CN" altLang="en-US" dirty="0"/>
          </a:p>
        </p:txBody>
      </p:sp>
      <p:sp>
        <p:nvSpPr>
          <p:cNvPr id="838660" name="文本框 838659"/>
          <p:cNvSpPr txBox="1"/>
          <p:nvPr/>
        </p:nvSpPr>
        <p:spPr>
          <a:xfrm>
            <a:off x="914400" y="1600200"/>
            <a:ext cx="7596554" cy="3274060"/>
          </a:xfrm>
          <a:prstGeom prst="rect">
            <a:avLst/>
          </a:prstGeom>
          <a:noFill/>
          <a:ln w="9525">
            <a:noFill/>
          </a:ln>
        </p:spPr>
        <p:txBody>
          <a:bodyPr lIns="89030" tIns="44515" rIns="89030" bIns="44515">
            <a:spAutoFit/>
          </a:bodyPr>
          <a:p>
            <a:r>
              <a:rPr lang="zh-CN" altLang="en-US" sz="2585" b="1" dirty="0">
                <a:latin typeface="宋体" panose="02010600030101010101" pitchFamily="2" charset="-122"/>
              </a:rPr>
              <a:t>加油站基础信息管理系统，是一个定位于加油站基本信息、油机信息、油罐信息、加油站督查情况、督查图片、加油站电子地图等信息查询、维护的管理系统。该管理系统放在安徽省石油公司内网上，采用网站的形式使用该管理系统，有助于各分公司随时查看加油站基础信息，便于对加油站信息的统计、查询等。全系统共分为加油站信息管理、人的管理、费用管理三个大块。</a:t>
            </a:r>
            <a:r>
              <a:rPr lang="zh-CN" altLang="en-US" sz="2215" b="1" dirty="0"/>
              <a:t> </a:t>
            </a:r>
            <a:endParaRPr lang="zh-CN" altLang="en-US" sz="2215" b="1"/>
          </a:p>
        </p:txBody>
      </p:sp>
      <p:sp>
        <p:nvSpPr>
          <p:cNvPr id="838661" name="文本框 838660"/>
          <p:cNvSpPr txBox="1"/>
          <p:nvPr/>
        </p:nvSpPr>
        <p:spPr>
          <a:xfrm>
            <a:off x="6717152" y="5539154"/>
            <a:ext cx="297815" cy="104140"/>
          </a:xfrm>
          <a:prstGeom prst="rect">
            <a:avLst/>
          </a:prstGeom>
          <a:solidFill>
            <a:srgbClr val="FF0000"/>
          </a:solidFill>
          <a:ln w="9525">
            <a:noFill/>
          </a:ln>
        </p:spPr>
        <p:txBody>
          <a:bodyPr wrap="none" lIns="89030" tIns="44515" rIns="89030" bIns="44515" anchor="t">
            <a:spAutoFit/>
          </a:bodyPr>
          <a:p>
            <a:pPr algn="ctr"/>
            <a:r>
              <a:rPr lang="zh-CN" altLang="en-US" sz="100" b="1" dirty="0">
                <a:solidFill>
                  <a:srgbClr val="009900"/>
                </a:solidFill>
                <a:hlinkClick r:id="rId1"/>
              </a:rPr>
              <a:t>编写可行性研究报告</a:t>
            </a:r>
            <a:endParaRPr lang="zh-CN" altLang="en-US" sz="100" b="1">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8660">
                                            <p:txEl>
                                              <p:charRg st="0" end="168"/>
                                            </p:txEl>
                                          </p:spTgt>
                                        </p:tgtEl>
                                        <p:attrNameLst>
                                          <p:attrName>style.visibility</p:attrName>
                                        </p:attrNameLst>
                                      </p:cBhvr>
                                      <p:to>
                                        <p:strVal val="visible"/>
                                      </p:to>
                                    </p:set>
                                    <p:animEffect transition="in" filter="dissolve">
                                      <p:cBhvr>
                                        <p:cTn id="7" dur="500"/>
                                        <p:tgtEl>
                                          <p:spTgt spid="838660">
                                            <p:txEl>
                                              <p:charRg st="0"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6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39330" name="标题 739329"/>
          <p:cNvSpPr>
            <a:spLocks noGrp="1"/>
          </p:cNvSpPr>
          <p:nvPr>
            <p:ph type="title"/>
          </p:nvPr>
        </p:nvSpPr>
        <p:spPr>
          <a:xfrm>
            <a:off x="5260731" y="351692"/>
            <a:ext cx="3790950" cy="530469"/>
          </a:xfrm>
        </p:spPr>
        <p:txBody>
          <a:bodyPr lIns="89030" tIns="44515" rIns="89030" bIns="44515" anchor="ctr"/>
          <a:p>
            <a:pPr algn="r"/>
            <a:r>
              <a:rPr lang="zh-CN" altLang="en-US" sz="4000" dirty="0"/>
              <a:t>系统流程图实例</a:t>
            </a:r>
            <a:endParaRPr lang="zh-CN" altLang="en-US" sz="4000" dirty="0"/>
          </a:p>
        </p:txBody>
      </p:sp>
      <p:grpSp>
        <p:nvGrpSpPr>
          <p:cNvPr id="739411" name="组合 739410"/>
          <p:cNvGrpSpPr/>
          <p:nvPr/>
        </p:nvGrpSpPr>
        <p:grpSpPr>
          <a:xfrm>
            <a:off x="158262" y="1178169"/>
            <a:ext cx="8862646" cy="5064369"/>
            <a:chOff x="2157" y="1911"/>
            <a:chExt cx="9003" cy="8109"/>
          </a:xfrm>
        </p:grpSpPr>
        <p:sp>
          <p:nvSpPr>
            <p:cNvPr id="739412" name="流程图: 文档 739411"/>
            <p:cNvSpPr/>
            <p:nvPr/>
          </p:nvSpPr>
          <p:spPr>
            <a:xfrm>
              <a:off x="3780" y="1911"/>
              <a:ext cx="2700" cy="1713"/>
            </a:xfrm>
            <a:prstGeom prst="flowChartDocument">
              <a:avLst/>
            </a:prstGeom>
            <a:solidFill>
              <a:srgbClr val="FFFFFF"/>
            </a:solidFill>
            <a:ln w="9525" cap="flat" cmpd="sng">
              <a:solidFill>
                <a:srgbClr val="000000"/>
              </a:solidFill>
              <a:prstDash val="dash"/>
              <a:miter/>
              <a:headEnd type="none" w="med" len="med"/>
              <a:tailEnd type="none" w="med" len="med"/>
            </a:ln>
          </p:spPr>
          <p:txBody>
            <a:bodyPr lIns="0" tIns="0" rIns="0" bIns="0"/>
            <a:p>
              <a:pPr algn="just"/>
              <a:r>
                <a:rPr lang="zh-CN" altLang="en-US" sz="1290" dirty="0">
                  <a:latin typeface="Times New Roman" panose="02020603050405020304" pitchFamily="18" charset="0"/>
                </a:rPr>
                <a:t>加油站基础信息管理模块（提供加油站设备和经营产品的基本信息，如加油机、油枪和油品的对应关系信息和油罐相关数据信息</a:t>
              </a:r>
              <a:r>
                <a:rPr lang="en-US" altLang="zh-CN" sz="1290" dirty="0">
                  <a:latin typeface="Times New Roman" panose="02020603050405020304" pitchFamily="18" charset="0"/>
                </a:rPr>
                <a:t>-</a:t>
              </a:r>
              <a:r>
                <a:rPr lang="zh-CN" altLang="en-US" sz="1290" dirty="0">
                  <a:latin typeface="Times New Roman" panose="02020603050405020304" pitchFamily="18" charset="0"/>
                </a:rPr>
                <a:t>罐容表等）</a:t>
              </a:r>
              <a:endParaRPr lang="zh-CN" altLang="en-US" sz="1290" dirty="0">
                <a:latin typeface="Times New Roman" panose="02020603050405020304" pitchFamily="18" charset="0"/>
              </a:endParaRPr>
            </a:p>
          </p:txBody>
        </p:sp>
        <p:sp>
          <p:nvSpPr>
            <p:cNvPr id="739413" name="流程图: 文档 739412"/>
            <p:cNvSpPr/>
            <p:nvPr/>
          </p:nvSpPr>
          <p:spPr>
            <a:xfrm>
              <a:off x="7020" y="1911"/>
              <a:ext cx="2340" cy="1089"/>
            </a:xfrm>
            <a:prstGeom prst="flowChartDocument">
              <a:avLst/>
            </a:prstGeom>
            <a:solidFill>
              <a:srgbClr val="FFFFFF"/>
            </a:solidFill>
            <a:ln w="9525" cap="flat" cmpd="sng">
              <a:solidFill>
                <a:srgbClr val="000000"/>
              </a:solidFill>
              <a:prstDash val="dash"/>
              <a:miter/>
              <a:headEnd type="none" w="med" len="med"/>
              <a:tailEnd type="none" w="med" len="med"/>
            </a:ln>
          </p:spPr>
          <p:txBody>
            <a:bodyPr lIns="0" tIns="0" rIns="0" bIns="0"/>
            <a:p>
              <a:pPr algn="just">
                <a:spcAft>
                  <a:spcPts val="600"/>
                </a:spcAft>
              </a:pPr>
              <a:r>
                <a:rPr lang="zh-CN" altLang="en-US" sz="1290" dirty="0">
                  <a:latin typeface="宋体" panose="02010600030101010101" pitchFamily="2" charset="-122"/>
                </a:rPr>
                <a:t>加油站人员管理模块（提供加油站人员和班组信息）；并客户信息管理功能</a:t>
              </a:r>
              <a:endParaRPr lang="zh-CN" altLang="en-US" sz="1290" dirty="0">
                <a:latin typeface="宋体" panose="02010600030101010101" pitchFamily="2" charset="-122"/>
              </a:endParaRPr>
            </a:p>
          </p:txBody>
        </p:sp>
        <p:sp>
          <p:nvSpPr>
            <p:cNvPr id="739414" name="流程图: 预定义过程 739413"/>
            <p:cNvSpPr/>
            <p:nvPr/>
          </p:nvSpPr>
          <p:spPr>
            <a:xfrm>
              <a:off x="4317" y="4065"/>
              <a:ext cx="4320" cy="2889"/>
            </a:xfrm>
            <a:prstGeom prst="flowChartPredefinedProcess">
              <a:avLst/>
            </a:prstGeom>
            <a:solidFill>
              <a:srgbClr val="FFFFFF"/>
            </a:solidFill>
            <a:ln w="9525" cap="flat" cmpd="sng">
              <a:solidFill>
                <a:srgbClr val="000000"/>
              </a:solidFill>
              <a:prstDash val="solid"/>
              <a:miter/>
              <a:headEnd type="none" w="med" len="med"/>
              <a:tailEnd type="none" w="med" len="med"/>
            </a:ln>
          </p:spPr>
          <p:txBody>
            <a:bodyPr lIns="0" tIns="0" rIns="0" bIns="0"/>
            <a:p>
              <a:pPr algn="just"/>
              <a:r>
                <a:rPr lang="en-US" altLang="zh-CN" sz="925" dirty="0">
                  <a:latin typeface="Times New Roman" panose="02020603050405020304" pitchFamily="18" charset="0"/>
                </a:rPr>
                <a:t>1</a:t>
              </a:r>
              <a:r>
                <a:rPr lang="zh-CN" altLang="en-US" sz="1110" dirty="0">
                  <a:latin typeface="Times New Roman" panose="02020603050405020304" pitchFamily="18" charset="0"/>
                </a:rPr>
                <a:t>．销售数据管理</a:t>
              </a:r>
              <a:endParaRPr lang="zh-CN" altLang="en-US" sz="1110" dirty="0">
                <a:latin typeface="Times New Roman" panose="02020603050405020304" pitchFamily="18" charset="0"/>
              </a:endParaRPr>
            </a:p>
            <a:p>
              <a:pPr algn="just"/>
              <a:r>
                <a:rPr lang="en-US" altLang="zh-CN" sz="1110" dirty="0">
                  <a:latin typeface="Times New Roman" panose="02020603050405020304" pitchFamily="18" charset="0"/>
                </a:rPr>
                <a:t>2</a:t>
              </a:r>
              <a:r>
                <a:rPr lang="zh-CN" altLang="en-US" sz="1110" dirty="0">
                  <a:latin typeface="Times New Roman" panose="02020603050405020304" pitchFamily="18" charset="0"/>
                </a:rPr>
                <a:t>．库存数据管理</a:t>
              </a:r>
              <a:endParaRPr lang="zh-CN" altLang="en-US" sz="1110" dirty="0">
                <a:latin typeface="Times New Roman" panose="02020603050405020304" pitchFamily="18" charset="0"/>
              </a:endParaRPr>
            </a:p>
            <a:p>
              <a:pPr algn="just"/>
              <a:r>
                <a:rPr lang="en-US" altLang="zh-CN" sz="1110" dirty="0">
                  <a:latin typeface="Times New Roman" panose="02020603050405020304" pitchFamily="18" charset="0"/>
                </a:rPr>
                <a:t>3</a:t>
              </a:r>
              <a:r>
                <a:rPr lang="zh-CN" altLang="en-US" sz="1110" dirty="0">
                  <a:latin typeface="Times New Roman" panose="02020603050405020304" pitchFamily="18" charset="0"/>
                </a:rPr>
                <a:t>．进油数据管理</a:t>
              </a:r>
              <a:endParaRPr lang="zh-CN" altLang="en-US" sz="1110" dirty="0">
                <a:latin typeface="Times New Roman" panose="02020603050405020304" pitchFamily="18" charset="0"/>
              </a:endParaRPr>
            </a:p>
            <a:p>
              <a:pPr algn="just"/>
              <a:r>
                <a:rPr lang="en-US" altLang="zh-CN" sz="1110" dirty="0">
                  <a:latin typeface="Times New Roman" panose="02020603050405020304" pitchFamily="18" charset="0"/>
                </a:rPr>
                <a:t>4</a:t>
              </a:r>
              <a:r>
                <a:rPr lang="zh-CN" altLang="en-US" sz="1110" dirty="0">
                  <a:latin typeface="Times New Roman" panose="02020603050405020304" pitchFamily="18" charset="0"/>
                </a:rPr>
                <a:t>．预收款加油管理</a:t>
              </a:r>
              <a:endParaRPr lang="zh-CN" altLang="en-US" sz="1110" dirty="0">
                <a:latin typeface="Times New Roman" panose="02020603050405020304" pitchFamily="18" charset="0"/>
              </a:endParaRPr>
            </a:p>
            <a:p>
              <a:pPr algn="just"/>
              <a:r>
                <a:rPr lang="en-US" altLang="zh-CN" sz="1110" dirty="0">
                  <a:latin typeface="Times New Roman" panose="02020603050405020304" pitchFamily="18" charset="0"/>
                </a:rPr>
                <a:t>5</a:t>
              </a:r>
              <a:r>
                <a:rPr lang="zh-CN" altLang="en-US" sz="1110" dirty="0">
                  <a:latin typeface="Times New Roman" panose="02020603050405020304" pitchFamily="18" charset="0"/>
                </a:rPr>
                <a:t>．计帐加油管理</a:t>
              </a:r>
              <a:endParaRPr lang="zh-CN" altLang="en-US" sz="1110" dirty="0">
                <a:latin typeface="Times New Roman" panose="02020603050405020304" pitchFamily="18" charset="0"/>
              </a:endParaRPr>
            </a:p>
            <a:p>
              <a:pPr algn="just"/>
              <a:r>
                <a:rPr lang="en-US" altLang="zh-CN" sz="1110" dirty="0">
                  <a:latin typeface="Times New Roman" panose="02020603050405020304" pitchFamily="18" charset="0"/>
                </a:rPr>
                <a:t>6</a:t>
              </a:r>
              <a:r>
                <a:rPr lang="zh-CN" altLang="en-US" sz="1110" dirty="0">
                  <a:latin typeface="Times New Roman" panose="02020603050405020304" pitchFamily="18" charset="0"/>
                </a:rPr>
                <a:t>．代储代付管理</a:t>
              </a:r>
              <a:endParaRPr lang="zh-CN" altLang="en-US" sz="1110" dirty="0">
                <a:latin typeface="Times New Roman" panose="02020603050405020304" pitchFamily="18" charset="0"/>
              </a:endParaRPr>
            </a:p>
            <a:p>
              <a:pPr algn="just"/>
              <a:r>
                <a:rPr lang="en-US" altLang="zh-CN" sz="1110" dirty="0">
                  <a:latin typeface="Times New Roman" panose="02020603050405020304" pitchFamily="18" charset="0"/>
                </a:rPr>
                <a:t>7</a:t>
              </a:r>
              <a:r>
                <a:rPr lang="zh-CN" altLang="en-US" sz="1110" dirty="0">
                  <a:latin typeface="Times New Roman" panose="02020603050405020304" pitchFamily="18" charset="0"/>
                </a:rPr>
                <a:t>．加油站资金管理</a:t>
              </a:r>
              <a:endParaRPr lang="zh-CN" altLang="en-US" sz="1110" dirty="0">
                <a:latin typeface="Times New Roman" panose="02020603050405020304" pitchFamily="18" charset="0"/>
              </a:endParaRPr>
            </a:p>
            <a:p>
              <a:pPr algn="just"/>
              <a:r>
                <a:rPr lang="en-US" altLang="zh-CN" sz="1110" dirty="0">
                  <a:latin typeface="Times New Roman" panose="02020603050405020304" pitchFamily="18" charset="0"/>
                </a:rPr>
                <a:t>8</a:t>
              </a:r>
              <a:r>
                <a:rPr lang="zh-CN" altLang="en-US" sz="1110" dirty="0">
                  <a:latin typeface="Times New Roman" panose="02020603050405020304" pitchFamily="18" charset="0"/>
                </a:rPr>
                <a:t>．发票管理</a:t>
              </a:r>
              <a:endParaRPr lang="zh-CN" altLang="en-US" sz="1110" dirty="0">
                <a:latin typeface="Times New Roman" panose="02020603050405020304" pitchFamily="18" charset="0"/>
              </a:endParaRPr>
            </a:p>
            <a:p>
              <a:pPr algn="just"/>
              <a:r>
                <a:rPr lang="en-US" altLang="zh-CN" sz="1110" dirty="0">
                  <a:latin typeface="Times New Roman" panose="02020603050405020304" pitchFamily="18" charset="0"/>
                </a:rPr>
                <a:t>9</a:t>
              </a:r>
              <a:r>
                <a:rPr lang="zh-CN" altLang="en-US" sz="1110" dirty="0">
                  <a:latin typeface="Times New Roman" panose="02020603050405020304" pitchFamily="18" charset="0"/>
                </a:rPr>
                <a:t>．润滑油管理</a:t>
              </a:r>
              <a:endParaRPr lang="zh-CN" altLang="en-US" sz="1110" dirty="0">
                <a:latin typeface="Times New Roman" panose="02020603050405020304" pitchFamily="18" charset="0"/>
              </a:endParaRPr>
            </a:p>
            <a:p>
              <a:pPr algn="just"/>
              <a:r>
                <a:rPr lang="en-US" altLang="zh-CN" sz="1110" dirty="0">
                  <a:latin typeface="Times New Roman" panose="02020603050405020304" pitchFamily="18" charset="0"/>
                </a:rPr>
                <a:t>10</a:t>
              </a:r>
              <a:r>
                <a:rPr lang="zh-CN" altLang="en-US" sz="1110" dirty="0">
                  <a:latin typeface="Times New Roman" panose="02020603050405020304" pitchFamily="18" charset="0"/>
                </a:rPr>
                <a:t>．</a:t>
              </a:r>
              <a:r>
                <a:rPr lang="en-US" altLang="zh-CN" sz="1110" dirty="0">
                  <a:latin typeface="Times New Roman" panose="02020603050405020304" pitchFamily="18" charset="0"/>
                </a:rPr>
                <a:t>IC</a:t>
              </a:r>
              <a:r>
                <a:rPr lang="zh-CN" altLang="en-US" sz="1110" dirty="0">
                  <a:latin typeface="Times New Roman" panose="02020603050405020304" pitchFamily="18" charset="0"/>
                </a:rPr>
                <a:t>卡加油管理</a:t>
              </a:r>
              <a:endParaRPr lang="zh-CN" altLang="en-US" sz="1110" dirty="0">
                <a:latin typeface="Times New Roman" panose="02020603050405020304" pitchFamily="18" charset="0"/>
              </a:endParaRPr>
            </a:p>
          </p:txBody>
        </p:sp>
        <p:sp>
          <p:nvSpPr>
            <p:cNvPr id="739415" name="流程图: 文档 739414"/>
            <p:cNvSpPr/>
            <p:nvPr/>
          </p:nvSpPr>
          <p:spPr>
            <a:xfrm>
              <a:off x="2157" y="4872"/>
              <a:ext cx="1620" cy="1089"/>
            </a:xfrm>
            <a:prstGeom prst="flowChartDocument">
              <a:avLst/>
            </a:prstGeom>
            <a:solidFill>
              <a:srgbClr val="FFFFFF"/>
            </a:solidFill>
            <a:ln w="9525" cap="flat" cmpd="sng">
              <a:solidFill>
                <a:srgbClr val="000000"/>
              </a:solidFill>
              <a:prstDash val="dash"/>
              <a:miter/>
              <a:headEnd type="none" w="med" len="med"/>
              <a:tailEnd type="none" w="med" len="med"/>
            </a:ln>
          </p:spPr>
          <p:txBody>
            <a:bodyPr lIns="0" tIns="0" rIns="0" bIns="0"/>
            <a:p>
              <a:pPr algn="just">
                <a:spcAft>
                  <a:spcPts val="600"/>
                </a:spcAft>
              </a:pPr>
              <a:r>
                <a:rPr lang="zh-CN" altLang="en-US" sz="1290" dirty="0">
                  <a:latin typeface="宋体" panose="02010600030101010101" pitchFamily="2" charset="-122"/>
                </a:rPr>
                <a:t>数据采集客户端（自动采集加油机和液位仪数据）</a:t>
              </a:r>
              <a:endParaRPr lang="zh-CN" altLang="en-US" sz="1290" dirty="0">
                <a:latin typeface="宋体" panose="02010600030101010101" pitchFamily="2" charset="-122"/>
              </a:endParaRPr>
            </a:p>
          </p:txBody>
        </p:sp>
        <p:sp>
          <p:nvSpPr>
            <p:cNvPr id="739416" name="流程图: 文档 739415"/>
            <p:cNvSpPr/>
            <p:nvPr/>
          </p:nvSpPr>
          <p:spPr>
            <a:xfrm>
              <a:off x="9360" y="7368"/>
              <a:ext cx="1620" cy="1089"/>
            </a:xfrm>
            <a:prstGeom prst="flowChartDocument">
              <a:avLst/>
            </a:prstGeom>
            <a:solidFill>
              <a:srgbClr val="FFFFFF"/>
            </a:solidFill>
            <a:ln w="9525" cap="flat" cmpd="sng">
              <a:solidFill>
                <a:srgbClr val="000000"/>
              </a:solidFill>
              <a:prstDash val="dash"/>
              <a:miter/>
              <a:headEnd type="none" w="med" len="med"/>
              <a:tailEnd type="none" w="med" len="med"/>
            </a:ln>
          </p:spPr>
          <p:txBody>
            <a:bodyPr lIns="0" tIns="0" rIns="0" bIns="0"/>
            <a:p>
              <a:pPr algn="just"/>
              <a:r>
                <a:rPr lang="zh-CN" altLang="en-US" sz="1290" dirty="0">
                  <a:latin typeface="Times New Roman" panose="02020603050405020304" pitchFamily="18" charset="0"/>
                </a:rPr>
                <a:t>为</a:t>
              </a:r>
              <a:r>
                <a:rPr lang="en-US" altLang="zh-CN" sz="1290" dirty="0">
                  <a:latin typeface="Times New Roman" panose="02020603050405020304" pitchFamily="18" charset="0"/>
                </a:rPr>
                <a:t>ERP</a:t>
              </a:r>
              <a:r>
                <a:rPr lang="zh-CN" altLang="en-US" sz="1290" dirty="0">
                  <a:latin typeface="Times New Roman" panose="02020603050405020304" pitchFamily="18" charset="0"/>
                </a:rPr>
                <a:t>和二次物流提供经营数据</a:t>
              </a:r>
              <a:endParaRPr lang="zh-CN" altLang="en-US" sz="1290" dirty="0">
                <a:latin typeface="Times New Roman" panose="02020603050405020304" pitchFamily="18" charset="0"/>
              </a:endParaRPr>
            </a:p>
          </p:txBody>
        </p:sp>
        <p:grpSp>
          <p:nvGrpSpPr>
            <p:cNvPr id="739417" name="组合 739416"/>
            <p:cNvGrpSpPr/>
            <p:nvPr/>
          </p:nvGrpSpPr>
          <p:grpSpPr>
            <a:xfrm>
              <a:off x="3120" y="6438"/>
              <a:ext cx="425" cy="850"/>
              <a:chOff x="3060" y="6886"/>
              <a:chExt cx="425" cy="850"/>
            </a:xfrm>
          </p:grpSpPr>
          <p:sp>
            <p:nvSpPr>
              <p:cNvPr id="739418" name="任意多边形 739417"/>
              <p:cNvSpPr/>
              <p:nvPr/>
            </p:nvSpPr>
            <p:spPr>
              <a:xfrm>
                <a:off x="3187" y="6886"/>
                <a:ext cx="171" cy="170"/>
              </a:xfrm>
              <a:custGeom>
                <a:avLst/>
                <a:gdLst/>
                <a:ahLst/>
                <a:cxnLst/>
                <a:pathLst>
                  <a:path w="171" h="170">
                    <a:moveTo>
                      <a:pt x="171" y="85"/>
                    </a:moveTo>
                    <a:lnTo>
                      <a:pt x="171" y="76"/>
                    </a:lnTo>
                    <a:lnTo>
                      <a:pt x="169" y="67"/>
                    </a:lnTo>
                    <a:lnTo>
                      <a:pt x="167" y="60"/>
                    </a:lnTo>
                    <a:lnTo>
                      <a:pt x="163" y="51"/>
                    </a:lnTo>
                    <a:lnTo>
                      <a:pt x="160" y="44"/>
                    </a:lnTo>
                    <a:lnTo>
                      <a:pt x="156" y="37"/>
                    </a:lnTo>
                    <a:lnTo>
                      <a:pt x="151" y="30"/>
                    </a:lnTo>
                    <a:lnTo>
                      <a:pt x="146" y="25"/>
                    </a:lnTo>
                    <a:lnTo>
                      <a:pt x="140" y="19"/>
                    </a:lnTo>
                    <a:lnTo>
                      <a:pt x="133" y="14"/>
                    </a:lnTo>
                    <a:lnTo>
                      <a:pt x="126" y="11"/>
                    </a:lnTo>
                    <a:lnTo>
                      <a:pt x="119" y="7"/>
                    </a:lnTo>
                    <a:lnTo>
                      <a:pt x="110" y="3"/>
                    </a:lnTo>
                    <a:lnTo>
                      <a:pt x="103" y="2"/>
                    </a:lnTo>
                    <a:lnTo>
                      <a:pt x="94" y="0"/>
                    </a:lnTo>
                    <a:lnTo>
                      <a:pt x="85" y="0"/>
                    </a:lnTo>
                    <a:lnTo>
                      <a:pt x="77" y="0"/>
                    </a:lnTo>
                    <a:lnTo>
                      <a:pt x="68" y="2"/>
                    </a:lnTo>
                    <a:lnTo>
                      <a:pt x="61" y="3"/>
                    </a:lnTo>
                    <a:lnTo>
                      <a:pt x="52" y="7"/>
                    </a:lnTo>
                    <a:lnTo>
                      <a:pt x="45" y="11"/>
                    </a:lnTo>
                    <a:lnTo>
                      <a:pt x="38" y="14"/>
                    </a:lnTo>
                    <a:lnTo>
                      <a:pt x="32" y="19"/>
                    </a:lnTo>
                    <a:lnTo>
                      <a:pt x="25" y="25"/>
                    </a:lnTo>
                    <a:lnTo>
                      <a:pt x="20" y="30"/>
                    </a:lnTo>
                    <a:lnTo>
                      <a:pt x="15" y="37"/>
                    </a:lnTo>
                    <a:lnTo>
                      <a:pt x="11" y="44"/>
                    </a:lnTo>
                    <a:lnTo>
                      <a:pt x="8" y="51"/>
                    </a:lnTo>
                    <a:lnTo>
                      <a:pt x="4" y="60"/>
                    </a:lnTo>
                    <a:lnTo>
                      <a:pt x="2" y="67"/>
                    </a:lnTo>
                    <a:lnTo>
                      <a:pt x="0" y="76"/>
                    </a:lnTo>
                    <a:lnTo>
                      <a:pt x="0" y="85"/>
                    </a:lnTo>
                    <a:lnTo>
                      <a:pt x="0" y="85"/>
                    </a:lnTo>
                    <a:lnTo>
                      <a:pt x="0" y="94"/>
                    </a:lnTo>
                    <a:lnTo>
                      <a:pt x="2" y="103"/>
                    </a:lnTo>
                    <a:lnTo>
                      <a:pt x="4" y="110"/>
                    </a:lnTo>
                    <a:lnTo>
                      <a:pt x="8" y="119"/>
                    </a:lnTo>
                    <a:lnTo>
                      <a:pt x="11" y="126"/>
                    </a:lnTo>
                    <a:lnTo>
                      <a:pt x="15" y="133"/>
                    </a:lnTo>
                    <a:lnTo>
                      <a:pt x="20" y="140"/>
                    </a:lnTo>
                    <a:lnTo>
                      <a:pt x="25" y="145"/>
                    </a:lnTo>
                    <a:lnTo>
                      <a:pt x="32" y="150"/>
                    </a:lnTo>
                    <a:lnTo>
                      <a:pt x="38" y="156"/>
                    </a:lnTo>
                    <a:lnTo>
                      <a:pt x="45" y="159"/>
                    </a:lnTo>
                    <a:lnTo>
                      <a:pt x="52" y="163"/>
                    </a:lnTo>
                    <a:lnTo>
                      <a:pt x="61" y="166"/>
                    </a:lnTo>
                    <a:lnTo>
                      <a:pt x="68" y="168"/>
                    </a:lnTo>
                    <a:lnTo>
                      <a:pt x="77" y="170"/>
                    </a:lnTo>
                    <a:lnTo>
                      <a:pt x="85" y="170"/>
                    </a:lnTo>
                    <a:lnTo>
                      <a:pt x="94" y="170"/>
                    </a:lnTo>
                    <a:lnTo>
                      <a:pt x="103" y="168"/>
                    </a:lnTo>
                    <a:lnTo>
                      <a:pt x="110" y="166"/>
                    </a:lnTo>
                    <a:lnTo>
                      <a:pt x="119" y="163"/>
                    </a:lnTo>
                    <a:lnTo>
                      <a:pt x="126" y="159"/>
                    </a:lnTo>
                    <a:lnTo>
                      <a:pt x="133" y="156"/>
                    </a:lnTo>
                    <a:lnTo>
                      <a:pt x="140" y="150"/>
                    </a:lnTo>
                    <a:lnTo>
                      <a:pt x="146" y="145"/>
                    </a:lnTo>
                    <a:lnTo>
                      <a:pt x="151" y="140"/>
                    </a:lnTo>
                    <a:lnTo>
                      <a:pt x="156" y="133"/>
                    </a:lnTo>
                    <a:lnTo>
                      <a:pt x="160" y="126"/>
                    </a:lnTo>
                    <a:lnTo>
                      <a:pt x="163" y="119"/>
                    </a:lnTo>
                    <a:lnTo>
                      <a:pt x="167" y="110"/>
                    </a:lnTo>
                    <a:lnTo>
                      <a:pt x="169" y="103"/>
                    </a:lnTo>
                    <a:lnTo>
                      <a:pt x="171" y="94"/>
                    </a:lnTo>
                    <a:lnTo>
                      <a:pt x="171" y="85"/>
                    </a:lnTo>
                    <a:close/>
                  </a:path>
                </a:pathLst>
              </a:custGeom>
              <a:solidFill>
                <a:srgbClr val="FFFFFF"/>
              </a:solidFill>
              <a:ln w="9525">
                <a:noFill/>
              </a:ln>
            </p:spPr>
            <p:txBody>
              <a:bodyPr/>
              <a:p>
                <a:endParaRPr lang="zh-CN" altLang="en-US" sz="100"/>
              </a:p>
            </p:txBody>
          </p:sp>
          <p:sp>
            <p:nvSpPr>
              <p:cNvPr id="739419" name="任意多边形 739418"/>
              <p:cNvSpPr/>
              <p:nvPr/>
            </p:nvSpPr>
            <p:spPr>
              <a:xfrm>
                <a:off x="3187" y="6886"/>
                <a:ext cx="171" cy="170"/>
              </a:xfrm>
              <a:custGeom>
                <a:avLst/>
                <a:gdLst/>
                <a:ahLst/>
                <a:cxnLst/>
                <a:pathLst>
                  <a:path w="171" h="170">
                    <a:moveTo>
                      <a:pt x="171" y="85"/>
                    </a:moveTo>
                    <a:lnTo>
                      <a:pt x="171" y="76"/>
                    </a:lnTo>
                    <a:lnTo>
                      <a:pt x="169" y="67"/>
                    </a:lnTo>
                    <a:lnTo>
                      <a:pt x="167" y="60"/>
                    </a:lnTo>
                    <a:lnTo>
                      <a:pt x="163" y="51"/>
                    </a:lnTo>
                    <a:lnTo>
                      <a:pt x="160" y="44"/>
                    </a:lnTo>
                    <a:lnTo>
                      <a:pt x="156" y="37"/>
                    </a:lnTo>
                    <a:lnTo>
                      <a:pt x="151" y="30"/>
                    </a:lnTo>
                    <a:lnTo>
                      <a:pt x="146" y="25"/>
                    </a:lnTo>
                    <a:lnTo>
                      <a:pt x="140" y="19"/>
                    </a:lnTo>
                    <a:lnTo>
                      <a:pt x="133" y="14"/>
                    </a:lnTo>
                    <a:lnTo>
                      <a:pt x="126" y="11"/>
                    </a:lnTo>
                    <a:lnTo>
                      <a:pt x="119" y="7"/>
                    </a:lnTo>
                    <a:lnTo>
                      <a:pt x="110" y="3"/>
                    </a:lnTo>
                    <a:lnTo>
                      <a:pt x="103" y="2"/>
                    </a:lnTo>
                    <a:lnTo>
                      <a:pt x="94" y="0"/>
                    </a:lnTo>
                    <a:lnTo>
                      <a:pt x="85" y="0"/>
                    </a:lnTo>
                    <a:lnTo>
                      <a:pt x="77" y="0"/>
                    </a:lnTo>
                    <a:lnTo>
                      <a:pt x="68" y="2"/>
                    </a:lnTo>
                    <a:lnTo>
                      <a:pt x="61" y="3"/>
                    </a:lnTo>
                    <a:lnTo>
                      <a:pt x="52" y="7"/>
                    </a:lnTo>
                    <a:lnTo>
                      <a:pt x="45" y="11"/>
                    </a:lnTo>
                    <a:lnTo>
                      <a:pt x="38" y="14"/>
                    </a:lnTo>
                    <a:lnTo>
                      <a:pt x="32" y="19"/>
                    </a:lnTo>
                    <a:lnTo>
                      <a:pt x="25" y="25"/>
                    </a:lnTo>
                    <a:lnTo>
                      <a:pt x="20" y="30"/>
                    </a:lnTo>
                    <a:lnTo>
                      <a:pt x="15" y="37"/>
                    </a:lnTo>
                    <a:lnTo>
                      <a:pt x="11" y="44"/>
                    </a:lnTo>
                    <a:lnTo>
                      <a:pt x="8" y="51"/>
                    </a:lnTo>
                    <a:lnTo>
                      <a:pt x="4" y="60"/>
                    </a:lnTo>
                    <a:lnTo>
                      <a:pt x="2" y="67"/>
                    </a:lnTo>
                    <a:lnTo>
                      <a:pt x="0" y="76"/>
                    </a:lnTo>
                    <a:lnTo>
                      <a:pt x="0" y="85"/>
                    </a:lnTo>
                    <a:lnTo>
                      <a:pt x="0" y="85"/>
                    </a:lnTo>
                    <a:lnTo>
                      <a:pt x="0" y="94"/>
                    </a:lnTo>
                    <a:lnTo>
                      <a:pt x="2" y="103"/>
                    </a:lnTo>
                    <a:lnTo>
                      <a:pt x="4" y="110"/>
                    </a:lnTo>
                    <a:lnTo>
                      <a:pt x="8" y="119"/>
                    </a:lnTo>
                    <a:lnTo>
                      <a:pt x="11" y="126"/>
                    </a:lnTo>
                    <a:lnTo>
                      <a:pt x="15" y="133"/>
                    </a:lnTo>
                    <a:lnTo>
                      <a:pt x="20" y="140"/>
                    </a:lnTo>
                    <a:lnTo>
                      <a:pt x="25" y="145"/>
                    </a:lnTo>
                    <a:lnTo>
                      <a:pt x="32" y="150"/>
                    </a:lnTo>
                    <a:lnTo>
                      <a:pt x="38" y="156"/>
                    </a:lnTo>
                    <a:lnTo>
                      <a:pt x="45" y="159"/>
                    </a:lnTo>
                    <a:lnTo>
                      <a:pt x="52" y="163"/>
                    </a:lnTo>
                    <a:lnTo>
                      <a:pt x="61" y="166"/>
                    </a:lnTo>
                    <a:lnTo>
                      <a:pt x="68" y="168"/>
                    </a:lnTo>
                    <a:lnTo>
                      <a:pt x="77" y="170"/>
                    </a:lnTo>
                    <a:lnTo>
                      <a:pt x="85" y="170"/>
                    </a:lnTo>
                    <a:lnTo>
                      <a:pt x="94" y="170"/>
                    </a:lnTo>
                    <a:lnTo>
                      <a:pt x="103" y="168"/>
                    </a:lnTo>
                    <a:lnTo>
                      <a:pt x="110" y="166"/>
                    </a:lnTo>
                    <a:lnTo>
                      <a:pt x="119" y="163"/>
                    </a:lnTo>
                    <a:lnTo>
                      <a:pt x="126" y="159"/>
                    </a:lnTo>
                    <a:lnTo>
                      <a:pt x="133" y="156"/>
                    </a:lnTo>
                    <a:lnTo>
                      <a:pt x="140" y="150"/>
                    </a:lnTo>
                    <a:lnTo>
                      <a:pt x="146" y="145"/>
                    </a:lnTo>
                    <a:lnTo>
                      <a:pt x="151" y="140"/>
                    </a:lnTo>
                    <a:lnTo>
                      <a:pt x="156" y="133"/>
                    </a:lnTo>
                    <a:lnTo>
                      <a:pt x="160" y="126"/>
                    </a:lnTo>
                    <a:lnTo>
                      <a:pt x="163" y="119"/>
                    </a:lnTo>
                    <a:lnTo>
                      <a:pt x="167" y="110"/>
                    </a:lnTo>
                    <a:lnTo>
                      <a:pt x="169" y="103"/>
                    </a:lnTo>
                    <a:lnTo>
                      <a:pt x="171" y="94"/>
                    </a:lnTo>
                    <a:lnTo>
                      <a:pt x="171" y="85"/>
                    </a:lnTo>
                  </a:path>
                </a:pathLst>
              </a:custGeom>
              <a:noFill/>
              <a:ln w="3175" cap="flat" cmpd="sng">
                <a:solidFill>
                  <a:srgbClr val="000000"/>
                </a:solidFill>
                <a:prstDash val="solid"/>
                <a:headEnd type="none" w="med" len="med"/>
                <a:tailEnd type="none" w="med" len="med"/>
              </a:ln>
            </p:spPr>
            <p:txBody>
              <a:bodyPr/>
              <a:p>
                <a:endParaRPr lang="zh-CN" altLang="en-US" sz="100"/>
              </a:p>
            </p:txBody>
          </p:sp>
          <p:sp>
            <p:nvSpPr>
              <p:cNvPr id="739420" name="任意多边形 739419"/>
              <p:cNvSpPr/>
              <p:nvPr/>
            </p:nvSpPr>
            <p:spPr>
              <a:xfrm>
                <a:off x="3060" y="7056"/>
                <a:ext cx="425" cy="680"/>
              </a:xfrm>
              <a:custGeom>
                <a:avLst/>
                <a:gdLst/>
                <a:ahLst/>
                <a:cxnLst/>
                <a:pathLst>
                  <a:path w="425" h="680">
                    <a:moveTo>
                      <a:pt x="218" y="351"/>
                    </a:moveTo>
                    <a:lnTo>
                      <a:pt x="317" y="680"/>
                    </a:lnTo>
                    <a:lnTo>
                      <a:pt x="395" y="680"/>
                    </a:lnTo>
                    <a:lnTo>
                      <a:pt x="317" y="297"/>
                    </a:lnTo>
                    <a:lnTo>
                      <a:pt x="317" y="74"/>
                    </a:lnTo>
                    <a:lnTo>
                      <a:pt x="375" y="255"/>
                    </a:lnTo>
                    <a:lnTo>
                      <a:pt x="425" y="223"/>
                    </a:lnTo>
                    <a:lnTo>
                      <a:pt x="356" y="0"/>
                    </a:lnTo>
                    <a:lnTo>
                      <a:pt x="218" y="11"/>
                    </a:lnTo>
                    <a:lnTo>
                      <a:pt x="80" y="0"/>
                    </a:lnTo>
                    <a:lnTo>
                      <a:pt x="0" y="234"/>
                    </a:lnTo>
                    <a:lnTo>
                      <a:pt x="60" y="255"/>
                    </a:lnTo>
                    <a:lnTo>
                      <a:pt x="119" y="74"/>
                    </a:lnTo>
                    <a:lnTo>
                      <a:pt x="119" y="297"/>
                    </a:lnTo>
                    <a:lnTo>
                      <a:pt x="41" y="680"/>
                    </a:lnTo>
                    <a:lnTo>
                      <a:pt x="119" y="680"/>
                    </a:lnTo>
                    <a:lnTo>
                      <a:pt x="218" y="351"/>
                    </a:lnTo>
                    <a:close/>
                  </a:path>
                </a:pathLst>
              </a:custGeom>
              <a:solidFill>
                <a:srgbClr val="FFFFFF"/>
              </a:solidFill>
              <a:ln w="9525">
                <a:noFill/>
              </a:ln>
            </p:spPr>
            <p:txBody>
              <a:bodyPr/>
              <a:p>
                <a:endParaRPr lang="zh-CN" altLang="en-US" sz="100"/>
              </a:p>
            </p:txBody>
          </p:sp>
          <p:sp>
            <p:nvSpPr>
              <p:cNvPr id="739421" name="任意多边形 739420"/>
              <p:cNvSpPr/>
              <p:nvPr/>
            </p:nvSpPr>
            <p:spPr>
              <a:xfrm>
                <a:off x="3060" y="7056"/>
                <a:ext cx="425" cy="680"/>
              </a:xfrm>
              <a:custGeom>
                <a:avLst/>
                <a:gdLst/>
                <a:ahLst/>
                <a:cxnLst/>
                <a:pathLst>
                  <a:path w="425" h="680">
                    <a:moveTo>
                      <a:pt x="218" y="351"/>
                    </a:moveTo>
                    <a:lnTo>
                      <a:pt x="317" y="680"/>
                    </a:lnTo>
                    <a:lnTo>
                      <a:pt x="395" y="680"/>
                    </a:lnTo>
                    <a:lnTo>
                      <a:pt x="317" y="297"/>
                    </a:lnTo>
                    <a:lnTo>
                      <a:pt x="317" y="74"/>
                    </a:lnTo>
                    <a:lnTo>
                      <a:pt x="375" y="255"/>
                    </a:lnTo>
                    <a:lnTo>
                      <a:pt x="425" y="223"/>
                    </a:lnTo>
                    <a:lnTo>
                      <a:pt x="356" y="0"/>
                    </a:lnTo>
                    <a:lnTo>
                      <a:pt x="218" y="11"/>
                    </a:lnTo>
                    <a:lnTo>
                      <a:pt x="80" y="0"/>
                    </a:lnTo>
                    <a:lnTo>
                      <a:pt x="0" y="234"/>
                    </a:lnTo>
                    <a:lnTo>
                      <a:pt x="60" y="255"/>
                    </a:lnTo>
                    <a:lnTo>
                      <a:pt x="119" y="74"/>
                    </a:lnTo>
                    <a:lnTo>
                      <a:pt x="119" y="297"/>
                    </a:lnTo>
                    <a:lnTo>
                      <a:pt x="41" y="680"/>
                    </a:lnTo>
                    <a:lnTo>
                      <a:pt x="119" y="680"/>
                    </a:lnTo>
                    <a:lnTo>
                      <a:pt x="218" y="351"/>
                    </a:lnTo>
                    <a:close/>
                  </a:path>
                </a:pathLst>
              </a:custGeom>
              <a:noFill/>
              <a:ln w="3175" cap="flat" cmpd="sng">
                <a:solidFill>
                  <a:srgbClr val="000000"/>
                </a:solidFill>
                <a:prstDash val="solid"/>
                <a:headEnd type="none" w="med" len="med"/>
                <a:tailEnd type="none" w="med" len="med"/>
              </a:ln>
            </p:spPr>
            <p:txBody>
              <a:bodyPr/>
              <a:p>
                <a:endParaRPr lang="zh-CN" altLang="en-US" sz="100"/>
              </a:p>
            </p:txBody>
          </p:sp>
        </p:grpSp>
        <p:grpSp>
          <p:nvGrpSpPr>
            <p:cNvPr id="739422" name="组合 739421"/>
            <p:cNvGrpSpPr/>
            <p:nvPr/>
          </p:nvGrpSpPr>
          <p:grpSpPr>
            <a:xfrm>
              <a:off x="3600" y="7680"/>
              <a:ext cx="425" cy="850"/>
              <a:chOff x="4680" y="6730"/>
              <a:chExt cx="425" cy="850"/>
            </a:xfrm>
          </p:grpSpPr>
          <p:sp>
            <p:nvSpPr>
              <p:cNvPr id="739423" name="任意多边形 739422"/>
              <p:cNvSpPr/>
              <p:nvPr/>
            </p:nvSpPr>
            <p:spPr>
              <a:xfrm>
                <a:off x="4807" y="6730"/>
                <a:ext cx="171" cy="170"/>
              </a:xfrm>
              <a:custGeom>
                <a:avLst/>
                <a:gdLst/>
                <a:ahLst/>
                <a:cxnLst/>
                <a:pathLst>
                  <a:path w="171" h="170">
                    <a:moveTo>
                      <a:pt x="171" y="85"/>
                    </a:moveTo>
                    <a:lnTo>
                      <a:pt x="171" y="76"/>
                    </a:lnTo>
                    <a:lnTo>
                      <a:pt x="169" y="67"/>
                    </a:lnTo>
                    <a:lnTo>
                      <a:pt x="167" y="60"/>
                    </a:lnTo>
                    <a:lnTo>
                      <a:pt x="163" y="51"/>
                    </a:lnTo>
                    <a:lnTo>
                      <a:pt x="160" y="44"/>
                    </a:lnTo>
                    <a:lnTo>
                      <a:pt x="156" y="37"/>
                    </a:lnTo>
                    <a:lnTo>
                      <a:pt x="151" y="30"/>
                    </a:lnTo>
                    <a:lnTo>
                      <a:pt x="146" y="25"/>
                    </a:lnTo>
                    <a:lnTo>
                      <a:pt x="140" y="19"/>
                    </a:lnTo>
                    <a:lnTo>
                      <a:pt x="133" y="14"/>
                    </a:lnTo>
                    <a:lnTo>
                      <a:pt x="126" y="11"/>
                    </a:lnTo>
                    <a:lnTo>
                      <a:pt x="119" y="7"/>
                    </a:lnTo>
                    <a:lnTo>
                      <a:pt x="110" y="3"/>
                    </a:lnTo>
                    <a:lnTo>
                      <a:pt x="103" y="2"/>
                    </a:lnTo>
                    <a:lnTo>
                      <a:pt x="94" y="0"/>
                    </a:lnTo>
                    <a:lnTo>
                      <a:pt x="85" y="0"/>
                    </a:lnTo>
                    <a:lnTo>
                      <a:pt x="77" y="0"/>
                    </a:lnTo>
                    <a:lnTo>
                      <a:pt x="68" y="2"/>
                    </a:lnTo>
                    <a:lnTo>
                      <a:pt x="61" y="3"/>
                    </a:lnTo>
                    <a:lnTo>
                      <a:pt x="52" y="7"/>
                    </a:lnTo>
                    <a:lnTo>
                      <a:pt x="45" y="11"/>
                    </a:lnTo>
                    <a:lnTo>
                      <a:pt x="38" y="14"/>
                    </a:lnTo>
                    <a:lnTo>
                      <a:pt x="32" y="19"/>
                    </a:lnTo>
                    <a:lnTo>
                      <a:pt x="25" y="25"/>
                    </a:lnTo>
                    <a:lnTo>
                      <a:pt x="20" y="30"/>
                    </a:lnTo>
                    <a:lnTo>
                      <a:pt x="15" y="37"/>
                    </a:lnTo>
                    <a:lnTo>
                      <a:pt x="11" y="44"/>
                    </a:lnTo>
                    <a:lnTo>
                      <a:pt x="8" y="51"/>
                    </a:lnTo>
                    <a:lnTo>
                      <a:pt x="4" y="60"/>
                    </a:lnTo>
                    <a:lnTo>
                      <a:pt x="2" y="67"/>
                    </a:lnTo>
                    <a:lnTo>
                      <a:pt x="0" y="76"/>
                    </a:lnTo>
                    <a:lnTo>
                      <a:pt x="0" y="85"/>
                    </a:lnTo>
                    <a:lnTo>
                      <a:pt x="0" y="85"/>
                    </a:lnTo>
                    <a:lnTo>
                      <a:pt x="0" y="94"/>
                    </a:lnTo>
                    <a:lnTo>
                      <a:pt x="2" y="103"/>
                    </a:lnTo>
                    <a:lnTo>
                      <a:pt x="4" y="110"/>
                    </a:lnTo>
                    <a:lnTo>
                      <a:pt x="8" y="119"/>
                    </a:lnTo>
                    <a:lnTo>
                      <a:pt x="11" y="126"/>
                    </a:lnTo>
                    <a:lnTo>
                      <a:pt x="15" y="133"/>
                    </a:lnTo>
                    <a:lnTo>
                      <a:pt x="20" y="140"/>
                    </a:lnTo>
                    <a:lnTo>
                      <a:pt x="25" y="145"/>
                    </a:lnTo>
                    <a:lnTo>
                      <a:pt x="32" y="150"/>
                    </a:lnTo>
                    <a:lnTo>
                      <a:pt x="38" y="156"/>
                    </a:lnTo>
                    <a:lnTo>
                      <a:pt x="45" y="159"/>
                    </a:lnTo>
                    <a:lnTo>
                      <a:pt x="52" y="163"/>
                    </a:lnTo>
                    <a:lnTo>
                      <a:pt x="61" y="166"/>
                    </a:lnTo>
                    <a:lnTo>
                      <a:pt x="68" y="168"/>
                    </a:lnTo>
                    <a:lnTo>
                      <a:pt x="77" y="170"/>
                    </a:lnTo>
                    <a:lnTo>
                      <a:pt x="85" y="170"/>
                    </a:lnTo>
                    <a:lnTo>
                      <a:pt x="94" y="170"/>
                    </a:lnTo>
                    <a:lnTo>
                      <a:pt x="103" y="168"/>
                    </a:lnTo>
                    <a:lnTo>
                      <a:pt x="110" y="166"/>
                    </a:lnTo>
                    <a:lnTo>
                      <a:pt x="119" y="163"/>
                    </a:lnTo>
                    <a:lnTo>
                      <a:pt x="126" y="159"/>
                    </a:lnTo>
                    <a:lnTo>
                      <a:pt x="133" y="156"/>
                    </a:lnTo>
                    <a:lnTo>
                      <a:pt x="140" y="150"/>
                    </a:lnTo>
                    <a:lnTo>
                      <a:pt x="146" y="145"/>
                    </a:lnTo>
                    <a:lnTo>
                      <a:pt x="151" y="140"/>
                    </a:lnTo>
                    <a:lnTo>
                      <a:pt x="156" y="133"/>
                    </a:lnTo>
                    <a:lnTo>
                      <a:pt x="160" y="126"/>
                    </a:lnTo>
                    <a:lnTo>
                      <a:pt x="163" y="119"/>
                    </a:lnTo>
                    <a:lnTo>
                      <a:pt x="167" y="110"/>
                    </a:lnTo>
                    <a:lnTo>
                      <a:pt x="169" y="103"/>
                    </a:lnTo>
                    <a:lnTo>
                      <a:pt x="171" y="94"/>
                    </a:lnTo>
                    <a:lnTo>
                      <a:pt x="171" y="85"/>
                    </a:lnTo>
                    <a:close/>
                  </a:path>
                </a:pathLst>
              </a:custGeom>
              <a:solidFill>
                <a:srgbClr val="FFFFFF"/>
              </a:solidFill>
              <a:ln w="9525">
                <a:noFill/>
              </a:ln>
            </p:spPr>
            <p:txBody>
              <a:bodyPr/>
              <a:p>
                <a:endParaRPr lang="zh-CN" altLang="en-US" sz="100"/>
              </a:p>
            </p:txBody>
          </p:sp>
          <p:sp>
            <p:nvSpPr>
              <p:cNvPr id="739424" name="任意多边形 739423"/>
              <p:cNvSpPr/>
              <p:nvPr/>
            </p:nvSpPr>
            <p:spPr>
              <a:xfrm>
                <a:off x="4807" y="6730"/>
                <a:ext cx="171" cy="170"/>
              </a:xfrm>
              <a:custGeom>
                <a:avLst/>
                <a:gdLst/>
                <a:ahLst/>
                <a:cxnLst/>
                <a:pathLst>
                  <a:path w="171" h="170">
                    <a:moveTo>
                      <a:pt x="171" y="85"/>
                    </a:moveTo>
                    <a:lnTo>
                      <a:pt x="171" y="76"/>
                    </a:lnTo>
                    <a:lnTo>
                      <a:pt x="169" y="67"/>
                    </a:lnTo>
                    <a:lnTo>
                      <a:pt x="167" y="60"/>
                    </a:lnTo>
                    <a:lnTo>
                      <a:pt x="163" y="51"/>
                    </a:lnTo>
                    <a:lnTo>
                      <a:pt x="160" y="44"/>
                    </a:lnTo>
                    <a:lnTo>
                      <a:pt x="156" y="37"/>
                    </a:lnTo>
                    <a:lnTo>
                      <a:pt x="151" y="30"/>
                    </a:lnTo>
                    <a:lnTo>
                      <a:pt x="146" y="25"/>
                    </a:lnTo>
                    <a:lnTo>
                      <a:pt x="140" y="19"/>
                    </a:lnTo>
                    <a:lnTo>
                      <a:pt x="133" y="14"/>
                    </a:lnTo>
                    <a:lnTo>
                      <a:pt x="126" y="11"/>
                    </a:lnTo>
                    <a:lnTo>
                      <a:pt x="119" y="7"/>
                    </a:lnTo>
                    <a:lnTo>
                      <a:pt x="110" y="3"/>
                    </a:lnTo>
                    <a:lnTo>
                      <a:pt x="103" y="2"/>
                    </a:lnTo>
                    <a:lnTo>
                      <a:pt x="94" y="0"/>
                    </a:lnTo>
                    <a:lnTo>
                      <a:pt x="85" y="0"/>
                    </a:lnTo>
                    <a:lnTo>
                      <a:pt x="77" y="0"/>
                    </a:lnTo>
                    <a:lnTo>
                      <a:pt x="68" y="2"/>
                    </a:lnTo>
                    <a:lnTo>
                      <a:pt x="61" y="3"/>
                    </a:lnTo>
                    <a:lnTo>
                      <a:pt x="52" y="7"/>
                    </a:lnTo>
                    <a:lnTo>
                      <a:pt x="45" y="11"/>
                    </a:lnTo>
                    <a:lnTo>
                      <a:pt x="38" y="14"/>
                    </a:lnTo>
                    <a:lnTo>
                      <a:pt x="32" y="19"/>
                    </a:lnTo>
                    <a:lnTo>
                      <a:pt x="25" y="25"/>
                    </a:lnTo>
                    <a:lnTo>
                      <a:pt x="20" y="30"/>
                    </a:lnTo>
                    <a:lnTo>
                      <a:pt x="15" y="37"/>
                    </a:lnTo>
                    <a:lnTo>
                      <a:pt x="11" y="44"/>
                    </a:lnTo>
                    <a:lnTo>
                      <a:pt x="8" y="51"/>
                    </a:lnTo>
                    <a:lnTo>
                      <a:pt x="4" y="60"/>
                    </a:lnTo>
                    <a:lnTo>
                      <a:pt x="2" y="67"/>
                    </a:lnTo>
                    <a:lnTo>
                      <a:pt x="0" y="76"/>
                    </a:lnTo>
                    <a:lnTo>
                      <a:pt x="0" y="85"/>
                    </a:lnTo>
                    <a:lnTo>
                      <a:pt x="0" y="85"/>
                    </a:lnTo>
                    <a:lnTo>
                      <a:pt x="0" y="94"/>
                    </a:lnTo>
                    <a:lnTo>
                      <a:pt x="2" y="103"/>
                    </a:lnTo>
                    <a:lnTo>
                      <a:pt x="4" y="110"/>
                    </a:lnTo>
                    <a:lnTo>
                      <a:pt x="8" y="119"/>
                    </a:lnTo>
                    <a:lnTo>
                      <a:pt x="11" y="126"/>
                    </a:lnTo>
                    <a:lnTo>
                      <a:pt x="15" y="133"/>
                    </a:lnTo>
                    <a:lnTo>
                      <a:pt x="20" y="140"/>
                    </a:lnTo>
                    <a:lnTo>
                      <a:pt x="25" y="145"/>
                    </a:lnTo>
                    <a:lnTo>
                      <a:pt x="32" y="150"/>
                    </a:lnTo>
                    <a:lnTo>
                      <a:pt x="38" y="156"/>
                    </a:lnTo>
                    <a:lnTo>
                      <a:pt x="45" y="159"/>
                    </a:lnTo>
                    <a:lnTo>
                      <a:pt x="52" y="163"/>
                    </a:lnTo>
                    <a:lnTo>
                      <a:pt x="61" y="166"/>
                    </a:lnTo>
                    <a:lnTo>
                      <a:pt x="68" y="168"/>
                    </a:lnTo>
                    <a:lnTo>
                      <a:pt x="77" y="170"/>
                    </a:lnTo>
                    <a:lnTo>
                      <a:pt x="85" y="170"/>
                    </a:lnTo>
                    <a:lnTo>
                      <a:pt x="94" y="170"/>
                    </a:lnTo>
                    <a:lnTo>
                      <a:pt x="103" y="168"/>
                    </a:lnTo>
                    <a:lnTo>
                      <a:pt x="110" y="166"/>
                    </a:lnTo>
                    <a:lnTo>
                      <a:pt x="119" y="163"/>
                    </a:lnTo>
                    <a:lnTo>
                      <a:pt x="126" y="159"/>
                    </a:lnTo>
                    <a:lnTo>
                      <a:pt x="133" y="156"/>
                    </a:lnTo>
                    <a:lnTo>
                      <a:pt x="140" y="150"/>
                    </a:lnTo>
                    <a:lnTo>
                      <a:pt x="146" y="145"/>
                    </a:lnTo>
                    <a:lnTo>
                      <a:pt x="151" y="140"/>
                    </a:lnTo>
                    <a:lnTo>
                      <a:pt x="156" y="133"/>
                    </a:lnTo>
                    <a:lnTo>
                      <a:pt x="160" y="126"/>
                    </a:lnTo>
                    <a:lnTo>
                      <a:pt x="163" y="119"/>
                    </a:lnTo>
                    <a:lnTo>
                      <a:pt x="167" y="110"/>
                    </a:lnTo>
                    <a:lnTo>
                      <a:pt x="169" y="103"/>
                    </a:lnTo>
                    <a:lnTo>
                      <a:pt x="171" y="94"/>
                    </a:lnTo>
                    <a:lnTo>
                      <a:pt x="171" y="85"/>
                    </a:lnTo>
                  </a:path>
                </a:pathLst>
              </a:custGeom>
              <a:noFill/>
              <a:ln w="3175" cap="flat" cmpd="sng">
                <a:solidFill>
                  <a:srgbClr val="000000"/>
                </a:solidFill>
                <a:prstDash val="solid"/>
                <a:headEnd type="none" w="med" len="med"/>
                <a:tailEnd type="none" w="med" len="med"/>
              </a:ln>
            </p:spPr>
            <p:txBody>
              <a:bodyPr/>
              <a:p>
                <a:endParaRPr lang="zh-CN" altLang="en-US" sz="100"/>
              </a:p>
            </p:txBody>
          </p:sp>
          <p:sp>
            <p:nvSpPr>
              <p:cNvPr id="739425" name="任意多边形 739424"/>
              <p:cNvSpPr/>
              <p:nvPr/>
            </p:nvSpPr>
            <p:spPr>
              <a:xfrm>
                <a:off x="4680" y="6900"/>
                <a:ext cx="425" cy="680"/>
              </a:xfrm>
              <a:custGeom>
                <a:avLst/>
                <a:gdLst/>
                <a:ahLst/>
                <a:cxnLst/>
                <a:pathLst>
                  <a:path w="425" h="680">
                    <a:moveTo>
                      <a:pt x="218" y="351"/>
                    </a:moveTo>
                    <a:lnTo>
                      <a:pt x="317" y="680"/>
                    </a:lnTo>
                    <a:lnTo>
                      <a:pt x="395" y="680"/>
                    </a:lnTo>
                    <a:lnTo>
                      <a:pt x="317" y="297"/>
                    </a:lnTo>
                    <a:lnTo>
                      <a:pt x="317" y="74"/>
                    </a:lnTo>
                    <a:lnTo>
                      <a:pt x="375" y="255"/>
                    </a:lnTo>
                    <a:lnTo>
                      <a:pt x="425" y="223"/>
                    </a:lnTo>
                    <a:lnTo>
                      <a:pt x="356" y="0"/>
                    </a:lnTo>
                    <a:lnTo>
                      <a:pt x="218" y="11"/>
                    </a:lnTo>
                    <a:lnTo>
                      <a:pt x="80" y="0"/>
                    </a:lnTo>
                    <a:lnTo>
                      <a:pt x="0" y="234"/>
                    </a:lnTo>
                    <a:lnTo>
                      <a:pt x="60" y="255"/>
                    </a:lnTo>
                    <a:lnTo>
                      <a:pt x="119" y="74"/>
                    </a:lnTo>
                    <a:lnTo>
                      <a:pt x="119" y="297"/>
                    </a:lnTo>
                    <a:lnTo>
                      <a:pt x="41" y="680"/>
                    </a:lnTo>
                    <a:lnTo>
                      <a:pt x="119" y="680"/>
                    </a:lnTo>
                    <a:lnTo>
                      <a:pt x="218" y="351"/>
                    </a:lnTo>
                    <a:close/>
                  </a:path>
                </a:pathLst>
              </a:custGeom>
              <a:solidFill>
                <a:srgbClr val="FFFFFF"/>
              </a:solidFill>
              <a:ln w="9525">
                <a:noFill/>
              </a:ln>
            </p:spPr>
            <p:txBody>
              <a:bodyPr/>
              <a:p>
                <a:endParaRPr lang="zh-CN" altLang="en-US" sz="100"/>
              </a:p>
            </p:txBody>
          </p:sp>
          <p:sp>
            <p:nvSpPr>
              <p:cNvPr id="739426" name="任意多边形 739425"/>
              <p:cNvSpPr/>
              <p:nvPr/>
            </p:nvSpPr>
            <p:spPr>
              <a:xfrm>
                <a:off x="4680" y="6900"/>
                <a:ext cx="425" cy="680"/>
              </a:xfrm>
              <a:custGeom>
                <a:avLst/>
                <a:gdLst/>
                <a:ahLst/>
                <a:cxnLst/>
                <a:pathLst>
                  <a:path w="425" h="680">
                    <a:moveTo>
                      <a:pt x="218" y="351"/>
                    </a:moveTo>
                    <a:lnTo>
                      <a:pt x="317" y="680"/>
                    </a:lnTo>
                    <a:lnTo>
                      <a:pt x="395" y="680"/>
                    </a:lnTo>
                    <a:lnTo>
                      <a:pt x="317" y="297"/>
                    </a:lnTo>
                    <a:lnTo>
                      <a:pt x="317" y="74"/>
                    </a:lnTo>
                    <a:lnTo>
                      <a:pt x="375" y="255"/>
                    </a:lnTo>
                    <a:lnTo>
                      <a:pt x="425" y="223"/>
                    </a:lnTo>
                    <a:lnTo>
                      <a:pt x="356" y="0"/>
                    </a:lnTo>
                    <a:lnTo>
                      <a:pt x="218" y="11"/>
                    </a:lnTo>
                    <a:lnTo>
                      <a:pt x="80" y="0"/>
                    </a:lnTo>
                    <a:lnTo>
                      <a:pt x="0" y="234"/>
                    </a:lnTo>
                    <a:lnTo>
                      <a:pt x="60" y="255"/>
                    </a:lnTo>
                    <a:lnTo>
                      <a:pt x="119" y="74"/>
                    </a:lnTo>
                    <a:lnTo>
                      <a:pt x="119" y="297"/>
                    </a:lnTo>
                    <a:lnTo>
                      <a:pt x="41" y="680"/>
                    </a:lnTo>
                    <a:lnTo>
                      <a:pt x="119" y="680"/>
                    </a:lnTo>
                    <a:lnTo>
                      <a:pt x="218" y="351"/>
                    </a:lnTo>
                    <a:close/>
                  </a:path>
                </a:pathLst>
              </a:custGeom>
              <a:noFill/>
              <a:ln w="3175" cap="flat" cmpd="sng">
                <a:solidFill>
                  <a:srgbClr val="000000"/>
                </a:solidFill>
                <a:prstDash val="solid"/>
                <a:headEnd type="none" w="med" len="med"/>
                <a:tailEnd type="none" w="med" len="med"/>
              </a:ln>
            </p:spPr>
            <p:txBody>
              <a:bodyPr/>
              <a:p>
                <a:endParaRPr lang="zh-CN" altLang="en-US" sz="100"/>
              </a:p>
            </p:txBody>
          </p:sp>
        </p:grpSp>
        <p:grpSp>
          <p:nvGrpSpPr>
            <p:cNvPr id="739427" name="组合 739426"/>
            <p:cNvGrpSpPr/>
            <p:nvPr/>
          </p:nvGrpSpPr>
          <p:grpSpPr>
            <a:xfrm>
              <a:off x="9360" y="5964"/>
              <a:ext cx="425" cy="850"/>
              <a:chOff x="6300" y="6886"/>
              <a:chExt cx="425" cy="850"/>
            </a:xfrm>
          </p:grpSpPr>
          <p:sp>
            <p:nvSpPr>
              <p:cNvPr id="739428" name="任意多边形 739427"/>
              <p:cNvSpPr/>
              <p:nvPr/>
            </p:nvSpPr>
            <p:spPr>
              <a:xfrm>
                <a:off x="6427" y="6886"/>
                <a:ext cx="171" cy="170"/>
              </a:xfrm>
              <a:custGeom>
                <a:avLst/>
                <a:gdLst/>
                <a:ahLst/>
                <a:cxnLst/>
                <a:pathLst>
                  <a:path w="171" h="170">
                    <a:moveTo>
                      <a:pt x="171" y="85"/>
                    </a:moveTo>
                    <a:lnTo>
                      <a:pt x="171" y="76"/>
                    </a:lnTo>
                    <a:lnTo>
                      <a:pt x="169" y="67"/>
                    </a:lnTo>
                    <a:lnTo>
                      <a:pt x="167" y="60"/>
                    </a:lnTo>
                    <a:lnTo>
                      <a:pt x="163" y="51"/>
                    </a:lnTo>
                    <a:lnTo>
                      <a:pt x="160" y="44"/>
                    </a:lnTo>
                    <a:lnTo>
                      <a:pt x="156" y="37"/>
                    </a:lnTo>
                    <a:lnTo>
                      <a:pt x="151" y="30"/>
                    </a:lnTo>
                    <a:lnTo>
                      <a:pt x="146" y="25"/>
                    </a:lnTo>
                    <a:lnTo>
                      <a:pt x="140" y="19"/>
                    </a:lnTo>
                    <a:lnTo>
                      <a:pt x="133" y="14"/>
                    </a:lnTo>
                    <a:lnTo>
                      <a:pt x="126" y="11"/>
                    </a:lnTo>
                    <a:lnTo>
                      <a:pt x="119" y="7"/>
                    </a:lnTo>
                    <a:lnTo>
                      <a:pt x="110" y="3"/>
                    </a:lnTo>
                    <a:lnTo>
                      <a:pt x="103" y="2"/>
                    </a:lnTo>
                    <a:lnTo>
                      <a:pt x="94" y="0"/>
                    </a:lnTo>
                    <a:lnTo>
                      <a:pt x="85" y="0"/>
                    </a:lnTo>
                    <a:lnTo>
                      <a:pt x="77" y="0"/>
                    </a:lnTo>
                    <a:lnTo>
                      <a:pt x="68" y="2"/>
                    </a:lnTo>
                    <a:lnTo>
                      <a:pt x="61" y="3"/>
                    </a:lnTo>
                    <a:lnTo>
                      <a:pt x="52" y="7"/>
                    </a:lnTo>
                    <a:lnTo>
                      <a:pt x="45" y="11"/>
                    </a:lnTo>
                    <a:lnTo>
                      <a:pt x="38" y="14"/>
                    </a:lnTo>
                    <a:lnTo>
                      <a:pt x="32" y="19"/>
                    </a:lnTo>
                    <a:lnTo>
                      <a:pt x="25" y="25"/>
                    </a:lnTo>
                    <a:lnTo>
                      <a:pt x="20" y="30"/>
                    </a:lnTo>
                    <a:lnTo>
                      <a:pt x="15" y="37"/>
                    </a:lnTo>
                    <a:lnTo>
                      <a:pt x="11" y="44"/>
                    </a:lnTo>
                    <a:lnTo>
                      <a:pt x="8" y="51"/>
                    </a:lnTo>
                    <a:lnTo>
                      <a:pt x="4" y="60"/>
                    </a:lnTo>
                    <a:lnTo>
                      <a:pt x="2" y="67"/>
                    </a:lnTo>
                    <a:lnTo>
                      <a:pt x="0" y="76"/>
                    </a:lnTo>
                    <a:lnTo>
                      <a:pt x="0" y="85"/>
                    </a:lnTo>
                    <a:lnTo>
                      <a:pt x="0" y="85"/>
                    </a:lnTo>
                    <a:lnTo>
                      <a:pt x="0" y="94"/>
                    </a:lnTo>
                    <a:lnTo>
                      <a:pt x="2" y="103"/>
                    </a:lnTo>
                    <a:lnTo>
                      <a:pt x="4" y="110"/>
                    </a:lnTo>
                    <a:lnTo>
                      <a:pt x="8" y="119"/>
                    </a:lnTo>
                    <a:lnTo>
                      <a:pt x="11" y="126"/>
                    </a:lnTo>
                    <a:lnTo>
                      <a:pt x="15" y="133"/>
                    </a:lnTo>
                    <a:lnTo>
                      <a:pt x="20" y="140"/>
                    </a:lnTo>
                    <a:lnTo>
                      <a:pt x="25" y="145"/>
                    </a:lnTo>
                    <a:lnTo>
                      <a:pt x="32" y="150"/>
                    </a:lnTo>
                    <a:lnTo>
                      <a:pt x="38" y="156"/>
                    </a:lnTo>
                    <a:lnTo>
                      <a:pt x="45" y="159"/>
                    </a:lnTo>
                    <a:lnTo>
                      <a:pt x="52" y="163"/>
                    </a:lnTo>
                    <a:lnTo>
                      <a:pt x="61" y="166"/>
                    </a:lnTo>
                    <a:lnTo>
                      <a:pt x="68" y="168"/>
                    </a:lnTo>
                    <a:lnTo>
                      <a:pt x="77" y="170"/>
                    </a:lnTo>
                    <a:lnTo>
                      <a:pt x="85" y="170"/>
                    </a:lnTo>
                    <a:lnTo>
                      <a:pt x="94" y="170"/>
                    </a:lnTo>
                    <a:lnTo>
                      <a:pt x="103" y="168"/>
                    </a:lnTo>
                    <a:lnTo>
                      <a:pt x="110" y="166"/>
                    </a:lnTo>
                    <a:lnTo>
                      <a:pt x="119" y="163"/>
                    </a:lnTo>
                    <a:lnTo>
                      <a:pt x="126" y="159"/>
                    </a:lnTo>
                    <a:lnTo>
                      <a:pt x="133" y="156"/>
                    </a:lnTo>
                    <a:lnTo>
                      <a:pt x="140" y="150"/>
                    </a:lnTo>
                    <a:lnTo>
                      <a:pt x="146" y="145"/>
                    </a:lnTo>
                    <a:lnTo>
                      <a:pt x="151" y="140"/>
                    </a:lnTo>
                    <a:lnTo>
                      <a:pt x="156" y="133"/>
                    </a:lnTo>
                    <a:lnTo>
                      <a:pt x="160" y="126"/>
                    </a:lnTo>
                    <a:lnTo>
                      <a:pt x="163" y="119"/>
                    </a:lnTo>
                    <a:lnTo>
                      <a:pt x="167" y="110"/>
                    </a:lnTo>
                    <a:lnTo>
                      <a:pt x="169" y="103"/>
                    </a:lnTo>
                    <a:lnTo>
                      <a:pt x="171" y="94"/>
                    </a:lnTo>
                    <a:lnTo>
                      <a:pt x="171" y="85"/>
                    </a:lnTo>
                    <a:close/>
                  </a:path>
                </a:pathLst>
              </a:custGeom>
              <a:solidFill>
                <a:srgbClr val="FFFFFF"/>
              </a:solidFill>
              <a:ln w="9525">
                <a:noFill/>
              </a:ln>
            </p:spPr>
            <p:txBody>
              <a:bodyPr/>
              <a:p>
                <a:endParaRPr lang="zh-CN" altLang="en-US" sz="100"/>
              </a:p>
            </p:txBody>
          </p:sp>
          <p:sp>
            <p:nvSpPr>
              <p:cNvPr id="739429" name="任意多边形 739428"/>
              <p:cNvSpPr/>
              <p:nvPr/>
            </p:nvSpPr>
            <p:spPr>
              <a:xfrm>
                <a:off x="6427" y="6886"/>
                <a:ext cx="171" cy="170"/>
              </a:xfrm>
              <a:custGeom>
                <a:avLst/>
                <a:gdLst/>
                <a:ahLst/>
                <a:cxnLst/>
                <a:pathLst>
                  <a:path w="171" h="170">
                    <a:moveTo>
                      <a:pt x="171" y="85"/>
                    </a:moveTo>
                    <a:lnTo>
                      <a:pt x="171" y="76"/>
                    </a:lnTo>
                    <a:lnTo>
                      <a:pt x="169" y="67"/>
                    </a:lnTo>
                    <a:lnTo>
                      <a:pt x="167" y="60"/>
                    </a:lnTo>
                    <a:lnTo>
                      <a:pt x="163" y="51"/>
                    </a:lnTo>
                    <a:lnTo>
                      <a:pt x="160" y="44"/>
                    </a:lnTo>
                    <a:lnTo>
                      <a:pt x="156" y="37"/>
                    </a:lnTo>
                    <a:lnTo>
                      <a:pt x="151" y="30"/>
                    </a:lnTo>
                    <a:lnTo>
                      <a:pt x="146" y="25"/>
                    </a:lnTo>
                    <a:lnTo>
                      <a:pt x="140" y="19"/>
                    </a:lnTo>
                    <a:lnTo>
                      <a:pt x="133" y="14"/>
                    </a:lnTo>
                    <a:lnTo>
                      <a:pt x="126" y="11"/>
                    </a:lnTo>
                    <a:lnTo>
                      <a:pt x="119" y="7"/>
                    </a:lnTo>
                    <a:lnTo>
                      <a:pt x="110" y="3"/>
                    </a:lnTo>
                    <a:lnTo>
                      <a:pt x="103" y="2"/>
                    </a:lnTo>
                    <a:lnTo>
                      <a:pt x="94" y="0"/>
                    </a:lnTo>
                    <a:lnTo>
                      <a:pt x="85" y="0"/>
                    </a:lnTo>
                    <a:lnTo>
                      <a:pt x="77" y="0"/>
                    </a:lnTo>
                    <a:lnTo>
                      <a:pt x="68" y="2"/>
                    </a:lnTo>
                    <a:lnTo>
                      <a:pt x="61" y="3"/>
                    </a:lnTo>
                    <a:lnTo>
                      <a:pt x="52" y="7"/>
                    </a:lnTo>
                    <a:lnTo>
                      <a:pt x="45" y="11"/>
                    </a:lnTo>
                    <a:lnTo>
                      <a:pt x="38" y="14"/>
                    </a:lnTo>
                    <a:lnTo>
                      <a:pt x="32" y="19"/>
                    </a:lnTo>
                    <a:lnTo>
                      <a:pt x="25" y="25"/>
                    </a:lnTo>
                    <a:lnTo>
                      <a:pt x="20" y="30"/>
                    </a:lnTo>
                    <a:lnTo>
                      <a:pt x="15" y="37"/>
                    </a:lnTo>
                    <a:lnTo>
                      <a:pt x="11" y="44"/>
                    </a:lnTo>
                    <a:lnTo>
                      <a:pt x="8" y="51"/>
                    </a:lnTo>
                    <a:lnTo>
                      <a:pt x="4" y="60"/>
                    </a:lnTo>
                    <a:lnTo>
                      <a:pt x="2" y="67"/>
                    </a:lnTo>
                    <a:lnTo>
                      <a:pt x="0" y="76"/>
                    </a:lnTo>
                    <a:lnTo>
                      <a:pt x="0" y="85"/>
                    </a:lnTo>
                    <a:lnTo>
                      <a:pt x="0" y="85"/>
                    </a:lnTo>
                    <a:lnTo>
                      <a:pt x="0" y="94"/>
                    </a:lnTo>
                    <a:lnTo>
                      <a:pt x="2" y="103"/>
                    </a:lnTo>
                    <a:lnTo>
                      <a:pt x="4" y="110"/>
                    </a:lnTo>
                    <a:lnTo>
                      <a:pt x="8" y="119"/>
                    </a:lnTo>
                    <a:lnTo>
                      <a:pt x="11" y="126"/>
                    </a:lnTo>
                    <a:lnTo>
                      <a:pt x="15" y="133"/>
                    </a:lnTo>
                    <a:lnTo>
                      <a:pt x="20" y="140"/>
                    </a:lnTo>
                    <a:lnTo>
                      <a:pt x="25" y="145"/>
                    </a:lnTo>
                    <a:lnTo>
                      <a:pt x="32" y="150"/>
                    </a:lnTo>
                    <a:lnTo>
                      <a:pt x="38" y="156"/>
                    </a:lnTo>
                    <a:lnTo>
                      <a:pt x="45" y="159"/>
                    </a:lnTo>
                    <a:lnTo>
                      <a:pt x="52" y="163"/>
                    </a:lnTo>
                    <a:lnTo>
                      <a:pt x="61" y="166"/>
                    </a:lnTo>
                    <a:lnTo>
                      <a:pt x="68" y="168"/>
                    </a:lnTo>
                    <a:lnTo>
                      <a:pt x="77" y="170"/>
                    </a:lnTo>
                    <a:lnTo>
                      <a:pt x="85" y="170"/>
                    </a:lnTo>
                    <a:lnTo>
                      <a:pt x="94" y="170"/>
                    </a:lnTo>
                    <a:lnTo>
                      <a:pt x="103" y="168"/>
                    </a:lnTo>
                    <a:lnTo>
                      <a:pt x="110" y="166"/>
                    </a:lnTo>
                    <a:lnTo>
                      <a:pt x="119" y="163"/>
                    </a:lnTo>
                    <a:lnTo>
                      <a:pt x="126" y="159"/>
                    </a:lnTo>
                    <a:lnTo>
                      <a:pt x="133" y="156"/>
                    </a:lnTo>
                    <a:lnTo>
                      <a:pt x="140" y="150"/>
                    </a:lnTo>
                    <a:lnTo>
                      <a:pt x="146" y="145"/>
                    </a:lnTo>
                    <a:lnTo>
                      <a:pt x="151" y="140"/>
                    </a:lnTo>
                    <a:lnTo>
                      <a:pt x="156" y="133"/>
                    </a:lnTo>
                    <a:lnTo>
                      <a:pt x="160" y="126"/>
                    </a:lnTo>
                    <a:lnTo>
                      <a:pt x="163" y="119"/>
                    </a:lnTo>
                    <a:lnTo>
                      <a:pt x="167" y="110"/>
                    </a:lnTo>
                    <a:lnTo>
                      <a:pt x="169" y="103"/>
                    </a:lnTo>
                    <a:lnTo>
                      <a:pt x="171" y="94"/>
                    </a:lnTo>
                    <a:lnTo>
                      <a:pt x="171" y="85"/>
                    </a:lnTo>
                  </a:path>
                </a:pathLst>
              </a:custGeom>
              <a:noFill/>
              <a:ln w="3175" cap="flat" cmpd="sng">
                <a:solidFill>
                  <a:srgbClr val="000000"/>
                </a:solidFill>
                <a:prstDash val="solid"/>
                <a:headEnd type="none" w="med" len="med"/>
                <a:tailEnd type="none" w="med" len="med"/>
              </a:ln>
            </p:spPr>
            <p:txBody>
              <a:bodyPr/>
              <a:p>
                <a:endParaRPr lang="zh-CN" altLang="en-US" sz="100"/>
              </a:p>
            </p:txBody>
          </p:sp>
          <p:sp>
            <p:nvSpPr>
              <p:cNvPr id="739430" name="任意多边形 739429"/>
              <p:cNvSpPr/>
              <p:nvPr/>
            </p:nvSpPr>
            <p:spPr>
              <a:xfrm>
                <a:off x="6300" y="7056"/>
                <a:ext cx="425" cy="680"/>
              </a:xfrm>
              <a:custGeom>
                <a:avLst/>
                <a:gdLst/>
                <a:ahLst/>
                <a:cxnLst/>
                <a:pathLst>
                  <a:path w="425" h="680">
                    <a:moveTo>
                      <a:pt x="218" y="351"/>
                    </a:moveTo>
                    <a:lnTo>
                      <a:pt x="317" y="680"/>
                    </a:lnTo>
                    <a:lnTo>
                      <a:pt x="395" y="680"/>
                    </a:lnTo>
                    <a:lnTo>
                      <a:pt x="317" y="297"/>
                    </a:lnTo>
                    <a:lnTo>
                      <a:pt x="317" y="74"/>
                    </a:lnTo>
                    <a:lnTo>
                      <a:pt x="375" y="255"/>
                    </a:lnTo>
                    <a:lnTo>
                      <a:pt x="425" y="223"/>
                    </a:lnTo>
                    <a:lnTo>
                      <a:pt x="356" y="0"/>
                    </a:lnTo>
                    <a:lnTo>
                      <a:pt x="218" y="11"/>
                    </a:lnTo>
                    <a:lnTo>
                      <a:pt x="80" y="0"/>
                    </a:lnTo>
                    <a:lnTo>
                      <a:pt x="0" y="234"/>
                    </a:lnTo>
                    <a:lnTo>
                      <a:pt x="60" y="255"/>
                    </a:lnTo>
                    <a:lnTo>
                      <a:pt x="119" y="74"/>
                    </a:lnTo>
                    <a:lnTo>
                      <a:pt x="119" y="297"/>
                    </a:lnTo>
                    <a:lnTo>
                      <a:pt x="41" y="680"/>
                    </a:lnTo>
                    <a:lnTo>
                      <a:pt x="119" y="680"/>
                    </a:lnTo>
                    <a:lnTo>
                      <a:pt x="218" y="351"/>
                    </a:lnTo>
                    <a:close/>
                  </a:path>
                </a:pathLst>
              </a:custGeom>
              <a:solidFill>
                <a:srgbClr val="FFFFFF"/>
              </a:solidFill>
              <a:ln w="9525">
                <a:noFill/>
              </a:ln>
            </p:spPr>
            <p:txBody>
              <a:bodyPr/>
              <a:p>
                <a:endParaRPr lang="zh-CN" altLang="en-US" sz="100"/>
              </a:p>
            </p:txBody>
          </p:sp>
          <p:sp>
            <p:nvSpPr>
              <p:cNvPr id="739431" name="任意多边形 739430"/>
              <p:cNvSpPr/>
              <p:nvPr/>
            </p:nvSpPr>
            <p:spPr>
              <a:xfrm>
                <a:off x="6300" y="7056"/>
                <a:ext cx="425" cy="680"/>
              </a:xfrm>
              <a:custGeom>
                <a:avLst/>
                <a:gdLst/>
                <a:ahLst/>
                <a:cxnLst/>
                <a:pathLst>
                  <a:path w="425" h="680">
                    <a:moveTo>
                      <a:pt x="218" y="351"/>
                    </a:moveTo>
                    <a:lnTo>
                      <a:pt x="317" y="680"/>
                    </a:lnTo>
                    <a:lnTo>
                      <a:pt x="395" y="680"/>
                    </a:lnTo>
                    <a:lnTo>
                      <a:pt x="317" y="297"/>
                    </a:lnTo>
                    <a:lnTo>
                      <a:pt x="317" y="74"/>
                    </a:lnTo>
                    <a:lnTo>
                      <a:pt x="375" y="255"/>
                    </a:lnTo>
                    <a:lnTo>
                      <a:pt x="425" y="223"/>
                    </a:lnTo>
                    <a:lnTo>
                      <a:pt x="356" y="0"/>
                    </a:lnTo>
                    <a:lnTo>
                      <a:pt x="218" y="11"/>
                    </a:lnTo>
                    <a:lnTo>
                      <a:pt x="80" y="0"/>
                    </a:lnTo>
                    <a:lnTo>
                      <a:pt x="0" y="234"/>
                    </a:lnTo>
                    <a:lnTo>
                      <a:pt x="60" y="255"/>
                    </a:lnTo>
                    <a:lnTo>
                      <a:pt x="119" y="74"/>
                    </a:lnTo>
                    <a:lnTo>
                      <a:pt x="119" y="297"/>
                    </a:lnTo>
                    <a:lnTo>
                      <a:pt x="41" y="680"/>
                    </a:lnTo>
                    <a:lnTo>
                      <a:pt x="119" y="680"/>
                    </a:lnTo>
                    <a:lnTo>
                      <a:pt x="218" y="351"/>
                    </a:lnTo>
                    <a:close/>
                  </a:path>
                </a:pathLst>
              </a:custGeom>
              <a:noFill/>
              <a:ln w="3175" cap="flat" cmpd="sng">
                <a:solidFill>
                  <a:srgbClr val="000000"/>
                </a:solidFill>
                <a:prstDash val="solid"/>
                <a:headEnd type="none" w="med" len="med"/>
                <a:tailEnd type="none" w="med" len="med"/>
              </a:ln>
            </p:spPr>
            <p:txBody>
              <a:bodyPr/>
              <a:p>
                <a:endParaRPr lang="zh-CN" altLang="en-US" sz="100"/>
              </a:p>
            </p:txBody>
          </p:sp>
        </p:grpSp>
        <p:grpSp>
          <p:nvGrpSpPr>
            <p:cNvPr id="739432" name="组合 739431"/>
            <p:cNvGrpSpPr/>
            <p:nvPr/>
          </p:nvGrpSpPr>
          <p:grpSpPr>
            <a:xfrm>
              <a:off x="9360" y="4404"/>
              <a:ext cx="425" cy="850"/>
              <a:chOff x="9900" y="6574"/>
              <a:chExt cx="425" cy="850"/>
            </a:xfrm>
          </p:grpSpPr>
          <p:sp>
            <p:nvSpPr>
              <p:cNvPr id="739433" name="任意多边形 739432"/>
              <p:cNvSpPr/>
              <p:nvPr/>
            </p:nvSpPr>
            <p:spPr>
              <a:xfrm>
                <a:off x="10027" y="6574"/>
                <a:ext cx="171" cy="170"/>
              </a:xfrm>
              <a:custGeom>
                <a:avLst/>
                <a:gdLst/>
                <a:ahLst/>
                <a:cxnLst/>
                <a:pathLst>
                  <a:path w="171" h="170">
                    <a:moveTo>
                      <a:pt x="171" y="85"/>
                    </a:moveTo>
                    <a:lnTo>
                      <a:pt x="171" y="76"/>
                    </a:lnTo>
                    <a:lnTo>
                      <a:pt x="169" y="67"/>
                    </a:lnTo>
                    <a:lnTo>
                      <a:pt x="167" y="60"/>
                    </a:lnTo>
                    <a:lnTo>
                      <a:pt x="163" y="51"/>
                    </a:lnTo>
                    <a:lnTo>
                      <a:pt x="160" y="44"/>
                    </a:lnTo>
                    <a:lnTo>
                      <a:pt x="156" y="37"/>
                    </a:lnTo>
                    <a:lnTo>
                      <a:pt x="151" y="30"/>
                    </a:lnTo>
                    <a:lnTo>
                      <a:pt x="146" y="25"/>
                    </a:lnTo>
                    <a:lnTo>
                      <a:pt x="140" y="19"/>
                    </a:lnTo>
                    <a:lnTo>
                      <a:pt x="133" y="14"/>
                    </a:lnTo>
                    <a:lnTo>
                      <a:pt x="126" y="11"/>
                    </a:lnTo>
                    <a:lnTo>
                      <a:pt x="119" y="7"/>
                    </a:lnTo>
                    <a:lnTo>
                      <a:pt x="110" y="3"/>
                    </a:lnTo>
                    <a:lnTo>
                      <a:pt x="103" y="2"/>
                    </a:lnTo>
                    <a:lnTo>
                      <a:pt x="94" y="0"/>
                    </a:lnTo>
                    <a:lnTo>
                      <a:pt x="85" y="0"/>
                    </a:lnTo>
                    <a:lnTo>
                      <a:pt x="77" y="0"/>
                    </a:lnTo>
                    <a:lnTo>
                      <a:pt x="68" y="2"/>
                    </a:lnTo>
                    <a:lnTo>
                      <a:pt x="61" y="3"/>
                    </a:lnTo>
                    <a:lnTo>
                      <a:pt x="52" y="7"/>
                    </a:lnTo>
                    <a:lnTo>
                      <a:pt x="45" y="11"/>
                    </a:lnTo>
                    <a:lnTo>
                      <a:pt x="38" y="14"/>
                    </a:lnTo>
                    <a:lnTo>
                      <a:pt x="32" y="19"/>
                    </a:lnTo>
                    <a:lnTo>
                      <a:pt x="25" y="25"/>
                    </a:lnTo>
                    <a:lnTo>
                      <a:pt x="20" y="30"/>
                    </a:lnTo>
                    <a:lnTo>
                      <a:pt x="15" y="37"/>
                    </a:lnTo>
                    <a:lnTo>
                      <a:pt x="11" y="44"/>
                    </a:lnTo>
                    <a:lnTo>
                      <a:pt x="8" y="51"/>
                    </a:lnTo>
                    <a:lnTo>
                      <a:pt x="4" y="60"/>
                    </a:lnTo>
                    <a:lnTo>
                      <a:pt x="2" y="67"/>
                    </a:lnTo>
                    <a:lnTo>
                      <a:pt x="0" y="76"/>
                    </a:lnTo>
                    <a:lnTo>
                      <a:pt x="0" y="85"/>
                    </a:lnTo>
                    <a:lnTo>
                      <a:pt x="0" y="85"/>
                    </a:lnTo>
                    <a:lnTo>
                      <a:pt x="0" y="94"/>
                    </a:lnTo>
                    <a:lnTo>
                      <a:pt x="2" y="103"/>
                    </a:lnTo>
                    <a:lnTo>
                      <a:pt x="4" y="110"/>
                    </a:lnTo>
                    <a:lnTo>
                      <a:pt x="8" y="119"/>
                    </a:lnTo>
                    <a:lnTo>
                      <a:pt x="11" y="126"/>
                    </a:lnTo>
                    <a:lnTo>
                      <a:pt x="15" y="133"/>
                    </a:lnTo>
                    <a:lnTo>
                      <a:pt x="20" y="140"/>
                    </a:lnTo>
                    <a:lnTo>
                      <a:pt x="25" y="145"/>
                    </a:lnTo>
                    <a:lnTo>
                      <a:pt x="32" y="150"/>
                    </a:lnTo>
                    <a:lnTo>
                      <a:pt x="38" y="156"/>
                    </a:lnTo>
                    <a:lnTo>
                      <a:pt x="45" y="159"/>
                    </a:lnTo>
                    <a:lnTo>
                      <a:pt x="52" y="163"/>
                    </a:lnTo>
                    <a:lnTo>
                      <a:pt x="61" y="166"/>
                    </a:lnTo>
                    <a:lnTo>
                      <a:pt x="68" y="168"/>
                    </a:lnTo>
                    <a:lnTo>
                      <a:pt x="77" y="170"/>
                    </a:lnTo>
                    <a:lnTo>
                      <a:pt x="85" y="170"/>
                    </a:lnTo>
                    <a:lnTo>
                      <a:pt x="94" y="170"/>
                    </a:lnTo>
                    <a:lnTo>
                      <a:pt x="103" y="168"/>
                    </a:lnTo>
                    <a:lnTo>
                      <a:pt x="110" y="166"/>
                    </a:lnTo>
                    <a:lnTo>
                      <a:pt x="119" y="163"/>
                    </a:lnTo>
                    <a:lnTo>
                      <a:pt x="126" y="159"/>
                    </a:lnTo>
                    <a:lnTo>
                      <a:pt x="133" y="156"/>
                    </a:lnTo>
                    <a:lnTo>
                      <a:pt x="140" y="150"/>
                    </a:lnTo>
                    <a:lnTo>
                      <a:pt x="146" y="145"/>
                    </a:lnTo>
                    <a:lnTo>
                      <a:pt x="151" y="140"/>
                    </a:lnTo>
                    <a:lnTo>
                      <a:pt x="156" y="133"/>
                    </a:lnTo>
                    <a:lnTo>
                      <a:pt x="160" y="126"/>
                    </a:lnTo>
                    <a:lnTo>
                      <a:pt x="163" y="119"/>
                    </a:lnTo>
                    <a:lnTo>
                      <a:pt x="167" y="110"/>
                    </a:lnTo>
                    <a:lnTo>
                      <a:pt x="169" y="103"/>
                    </a:lnTo>
                    <a:lnTo>
                      <a:pt x="171" y="94"/>
                    </a:lnTo>
                    <a:lnTo>
                      <a:pt x="171" y="85"/>
                    </a:lnTo>
                    <a:close/>
                  </a:path>
                </a:pathLst>
              </a:custGeom>
              <a:solidFill>
                <a:srgbClr val="FFFFFF"/>
              </a:solidFill>
              <a:ln w="9525">
                <a:noFill/>
              </a:ln>
            </p:spPr>
            <p:txBody>
              <a:bodyPr/>
              <a:p>
                <a:endParaRPr lang="zh-CN" altLang="en-US" sz="100"/>
              </a:p>
            </p:txBody>
          </p:sp>
          <p:sp>
            <p:nvSpPr>
              <p:cNvPr id="739434" name="任意多边形 739433"/>
              <p:cNvSpPr/>
              <p:nvPr/>
            </p:nvSpPr>
            <p:spPr>
              <a:xfrm>
                <a:off x="10027" y="6574"/>
                <a:ext cx="171" cy="170"/>
              </a:xfrm>
              <a:custGeom>
                <a:avLst/>
                <a:gdLst/>
                <a:ahLst/>
                <a:cxnLst/>
                <a:pathLst>
                  <a:path w="171" h="170">
                    <a:moveTo>
                      <a:pt x="171" y="85"/>
                    </a:moveTo>
                    <a:lnTo>
                      <a:pt x="171" y="76"/>
                    </a:lnTo>
                    <a:lnTo>
                      <a:pt x="169" y="67"/>
                    </a:lnTo>
                    <a:lnTo>
                      <a:pt x="167" y="60"/>
                    </a:lnTo>
                    <a:lnTo>
                      <a:pt x="163" y="51"/>
                    </a:lnTo>
                    <a:lnTo>
                      <a:pt x="160" y="44"/>
                    </a:lnTo>
                    <a:lnTo>
                      <a:pt x="156" y="37"/>
                    </a:lnTo>
                    <a:lnTo>
                      <a:pt x="151" y="30"/>
                    </a:lnTo>
                    <a:lnTo>
                      <a:pt x="146" y="25"/>
                    </a:lnTo>
                    <a:lnTo>
                      <a:pt x="140" y="19"/>
                    </a:lnTo>
                    <a:lnTo>
                      <a:pt x="133" y="14"/>
                    </a:lnTo>
                    <a:lnTo>
                      <a:pt x="126" y="11"/>
                    </a:lnTo>
                    <a:lnTo>
                      <a:pt x="119" y="7"/>
                    </a:lnTo>
                    <a:lnTo>
                      <a:pt x="110" y="3"/>
                    </a:lnTo>
                    <a:lnTo>
                      <a:pt x="103" y="2"/>
                    </a:lnTo>
                    <a:lnTo>
                      <a:pt x="94" y="0"/>
                    </a:lnTo>
                    <a:lnTo>
                      <a:pt x="85" y="0"/>
                    </a:lnTo>
                    <a:lnTo>
                      <a:pt x="77" y="0"/>
                    </a:lnTo>
                    <a:lnTo>
                      <a:pt x="68" y="2"/>
                    </a:lnTo>
                    <a:lnTo>
                      <a:pt x="61" y="3"/>
                    </a:lnTo>
                    <a:lnTo>
                      <a:pt x="52" y="7"/>
                    </a:lnTo>
                    <a:lnTo>
                      <a:pt x="45" y="11"/>
                    </a:lnTo>
                    <a:lnTo>
                      <a:pt x="38" y="14"/>
                    </a:lnTo>
                    <a:lnTo>
                      <a:pt x="32" y="19"/>
                    </a:lnTo>
                    <a:lnTo>
                      <a:pt x="25" y="25"/>
                    </a:lnTo>
                    <a:lnTo>
                      <a:pt x="20" y="30"/>
                    </a:lnTo>
                    <a:lnTo>
                      <a:pt x="15" y="37"/>
                    </a:lnTo>
                    <a:lnTo>
                      <a:pt x="11" y="44"/>
                    </a:lnTo>
                    <a:lnTo>
                      <a:pt x="8" y="51"/>
                    </a:lnTo>
                    <a:lnTo>
                      <a:pt x="4" y="60"/>
                    </a:lnTo>
                    <a:lnTo>
                      <a:pt x="2" y="67"/>
                    </a:lnTo>
                    <a:lnTo>
                      <a:pt x="0" y="76"/>
                    </a:lnTo>
                    <a:lnTo>
                      <a:pt x="0" y="85"/>
                    </a:lnTo>
                    <a:lnTo>
                      <a:pt x="0" y="85"/>
                    </a:lnTo>
                    <a:lnTo>
                      <a:pt x="0" y="94"/>
                    </a:lnTo>
                    <a:lnTo>
                      <a:pt x="2" y="103"/>
                    </a:lnTo>
                    <a:lnTo>
                      <a:pt x="4" y="110"/>
                    </a:lnTo>
                    <a:lnTo>
                      <a:pt x="8" y="119"/>
                    </a:lnTo>
                    <a:lnTo>
                      <a:pt x="11" y="126"/>
                    </a:lnTo>
                    <a:lnTo>
                      <a:pt x="15" y="133"/>
                    </a:lnTo>
                    <a:lnTo>
                      <a:pt x="20" y="140"/>
                    </a:lnTo>
                    <a:lnTo>
                      <a:pt x="25" y="145"/>
                    </a:lnTo>
                    <a:lnTo>
                      <a:pt x="32" y="150"/>
                    </a:lnTo>
                    <a:lnTo>
                      <a:pt x="38" y="156"/>
                    </a:lnTo>
                    <a:lnTo>
                      <a:pt x="45" y="159"/>
                    </a:lnTo>
                    <a:lnTo>
                      <a:pt x="52" y="163"/>
                    </a:lnTo>
                    <a:lnTo>
                      <a:pt x="61" y="166"/>
                    </a:lnTo>
                    <a:lnTo>
                      <a:pt x="68" y="168"/>
                    </a:lnTo>
                    <a:lnTo>
                      <a:pt x="77" y="170"/>
                    </a:lnTo>
                    <a:lnTo>
                      <a:pt x="85" y="170"/>
                    </a:lnTo>
                    <a:lnTo>
                      <a:pt x="94" y="170"/>
                    </a:lnTo>
                    <a:lnTo>
                      <a:pt x="103" y="168"/>
                    </a:lnTo>
                    <a:lnTo>
                      <a:pt x="110" y="166"/>
                    </a:lnTo>
                    <a:lnTo>
                      <a:pt x="119" y="163"/>
                    </a:lnTo>
                    <a:lnTo>
                      <a:pt x="126" y="159"/>
                    </a:lnTo>
                    <a:lnTo>
                      <a:pt x="133" y="156"/>
                    </a:lnTo>
                    <a:lnTo>
                      <a:pt x="140" y="150"/>
                    </a:lnTo>
                    <a:lnTo>
                      <a:pt x="146" y="145"/>
                    </a:lnTo>
                    <a:lnTo>
                      <a:pt x="151" y="140"/>
                    </a:lnTo>
                    <a:lnTo>
                      <a:pt x="156" y="133"/>
                    </a:lnTo>
                    <a:lnTo>
                      <a:pt x="160" y="126"/>
                    </a:lnTo>
                    <a:lnTo>
                      <a:pt x="163" y="119"/>
                    </a:lnTo>
                    <a:lnTo>
                      <a:pt x="167" y="110"/>
                    </a:lnTo>
                    <a:lnTo>
                      <a:pt x="169" y="103"/>
                    </a:lnTo>
                    <a:lnTo>
                      <a:pt x="171" y="94"/>
                    </a:lnTo>
                    <a:lnTo>
                      <a:pt x="171" y="85"/>
                    </a:lnTo>
                  </a:path>
                </a:pathLst>
              </a:custGeom>
              <a:noFill/>
              <a:ln w="3175" cap="flat" cmpd="sng">
                <a:solidFill>
                  <a:srgbClr val="000000"/>
                </a:solidFill>
                <a:prstDash val="solid"/>
                <a:headEnd type="none" w="med" len="med"/>
                <a:tailEnd type="none" w="med" len="med"/>
              </a:ln>
            </p:spPr>
            <p:txBody>
              <a:bodyPr/>
              <a:p>
                <a:endParaRPr lang="zh-CN" altLang="en-US" sz="100"/>
              </a:p>
            </p:txBody>
          </p:sp>
          <p:sp>
            <p:nvSpPr>
              <p:cNvPr id="739435" name="任意多边形 739434"/>
              <p:cNvSpPr/>
              <p:nvPr/>
            </p:nvSpPr>
            <p:spPr>
              <a:xfrm>
                <a:off x="9900" y="6744"/>
                <a:ext cx="425" cy="680"/>
              </a:xfrm>
              <a:custGeom>
                <a:avLst/>
                <a:gdLst/>
                <a:ahLst/>
                <a:cxnLst/>
                <a:pathLst>
                  <a:path w="425" h="680">
                    <a:moveTo>
                      <a:pt x="218" y="351"/>
                    </a:moveTo>
                    <a:lnTo>
                      <a:pt x="317" y="680"/>
                    </a:lnTo>
                    <a:lnTo>
                      <a:pt x="395" y="680"/>
                    </a:lnTo>
                    <a:lnTo>
                      <a:pt x="317" y="297"/>
                    </a:lnTo>
                    <a:lnTo>
                      <a:pt x="317" y="74"/>
                    </a:lnTo>
                    <a:lnTo>
                      <a:pt x="375" y="255"/>
                    </a:lnTo>
                    <a:lnTo>
                      <a:pt x="425" y="223"/>
                    </a:lnTo>
                    <a:lnTo>
                      <a:pt x="356" y="0"/>
                    </a:lnTo>
                    <a:lnTo>
                      <a:pt x="218" y="11"/>
                    </a:lnTo>
                    <a:lnTo>
                      <a:pt x="80" y="0"/>
                    </a:lnTo>
                    <a:lnTo>
                      <a:pt x="0" y="234"/>
                    </a:lnTo>
                    <a:lnTo>
                      <a:pt x="60" y="255"/>
                    </a:lnTo>
                    <a:lnTo>
                      <a:pt x="119" y="74"/>
                    </a:lnTo>
                    <a:lnTo>
                      <a:pt x="119" y="297"/>
                    </a:lnTo>
                    <a:lnTo>
                      <a:pt x="41" y="680"/>
                    </a:lnTo>
                    <a:lnTo>
                      <a:pt x="119" y="680"/>
                    </a:lnTo>
                    <a:lnTo>
                      <a:pt x="218" y="351"/>
                    </a:lnTo>
                    <a:close/>
                  </a:path>
                </a:pathLst>
              </a:custGeom>
              <a:solidFill>
                <a:srgbClr val="FFFFFF"/>
              </a:solidFill>
              <a:ln w="9525">
                <a:noFill/>
              </a:ln>
            </p:spPr>
            <p:txBody>
              <a:bodyPr/>
              <a:p>
                <a:endParaRPr lang="zh-CN" altLang="en-US" sz="100"/>
              </a:p>
            </p:txBody>
          </p:sp>
          <p:sp>
            <p:nvSpPr>
              <p:cNvPr id="739436" name="任意多边形 739435"/>
              <p:cNvSpPr/>
              <p:nvPr/>
            </p:nvSpPr>
            <p:spPr>
              <a:xfrm>
                <a:off x="9900" y="6744"/>
                <a:ext cx="425" cy="680"/>
              </a:xfrm>
              <a:custGeom>
                <a:avLst/>
                <a:gdLst/>
                <a:ahLst/>
                <a:cxnLst/>
                <a:pathLst>
                  <a:path w="425" h="680">
                    <a:moveTo>
                      <a:pt x="218" y="351"/>
                    </a:moveTo>
                    <a:lnTo>
                      <a:pt x="317" y="680"/>
                    </a:lnTo>
                    <a:lnTo>
                      <a:pt x="395" y="680"/>
                    </a:lnTo>
                    <a:lnTo>
                      <a:pt x="317" y="297"/>
                    </a:lnTo>
                    <a:lnTo>
                      <a:pt x="317" y="74"/>
                    </a:lnTo>
                    <a:lnTo>
                      <a:pt x="375" y="255"/>
                    </a:lnTo>
                    <a:lnTo>
                      <a:pt x="425" y="223"/>
                    </a:lnTo>
                    <a:lnTo>
                      <a:pt x="356" y="0"/>
                    </a:lnTo>
                    <a:lnTo>
                      <a:pt x="218" y="11"/>
                    </a:lnTo>
                    <a:lnTo>
                      <a:pt x="80" y="0"/>
                    </a:lnTo>
                    <a:lnTo>
                      <a:pt x="0" y="234"/>
                    </a:lnTo>
                    <a:lnTo>
                      <a:pt x="60" y="255"/>
                    </a:lnTo>
                    <a:lnTo>
                      <a:pt x="119" y="74"/>
                    </a:lnTo>
                    <a:lnTo>
                      <a:pt x="119" y="297"/>
                    </a:lnTo>
                    <a:lnTo>
                      <a:pt x="41" y="680"/>
                    </a:lnTo>
                    <a:lnTo>
                      <a:pt x="119" y="680"/>
                    </a:lnTo>
                    <a:lnTo>
                      <a:pt x="218" y="351"/>
                    </a:lnTo>
                    <a:close/>
                  </a:path>
                </a:pathLst>
              </a:custGeom>
              <a:noFill/>
              <a:ln w="3175" cap="flat" cmpd="sng">
                <a:solidFill>
                  <a:srgbClr val="000000"/>
                </a:solidFill>
                <a:prstDash val="solid"/>
                <a:headEnd type="none" w="med" len="med"/>
                <a:tailEnd type="none" w="med" len="med"/>
              </a:ln>
            </p:spPr>
            <p:txBody>
              <a:bodyPr/>
              <a:p>
                <a:endParaRPr lang="zh-CN" altLang="en-US" sz="100"/>
              </a:p>
            </p:txBody>
          </p:sp>
        </p:grpSp>
        <p:sp>
          <p:nvSpPr>
            <p:cNvPr id="739437" name="文本框 739436"/>
            <p:cNvSpPr txBox="1"/>
            <p:nvPr/>
          </p:nvSpPr>
          <p:spPr>
            <a:xfrm>
              <a:off x="4395" y="4404"/>
              <a:ext cx="360" cy="2028"/>
            </a:xfrm>
            <a:prstGeom prst="rect">
              <a:avLst/>
            </a:prstGeom>
            <a:noFill/>
            <a:ln w="9525">
              <a:noFill/>
            </a:ln>
          </p:spPr>
          <p:txBody>
            <a:bodyPr lIns="0" tIns="0" rIns="0" bIns="0"/>
            <a:p>
              <a:pPr algn="just"/>
              <a:endParaRPr lang="en-US" altLang="zh-CN" sz="830" dirty="0">
                <a:latin typeface="Times New Roman" panose="02020603050405020304" pitchFamily="18" charset="0"/>
              </a:endParaRPr>
            </a:p>
            <a:p>
              <a:pPr algn="just">
                <a:spcAft>
                  <a:spcPts val="600"/>
                </a:spcAft>
              </a:pPr>
              <a:r>
                <a:rPr lang="zh-CN" altLang="en-US" sz="1290" dirty="0">
                  <a:latin typeface="宋体" panose="02010600030101010101" pitchFamily="2" charset="-122"/>
                </a:rPr>
                <a:t>日常业务管理</a:t>
              </a:r>
              <a:endParaRPr lang="zh-CN" altLang="en-US" sz="1290" dirty="0">
                <a:latin typeface="宋体" panose="02010600030101010101" pitchFamily="2" charset="-122"/>
              </a:endParaRPr>
            </a:p>
          </p:txBody>
        </p:sp>
        <p:sp>
          <p:nvSpPr>
            <p:cNvPr id="739438" name="文本框 739437"/>
            <p:cNvSpPr txBox="1"/>
            <p:nvPr/>
          </p:nvSpPr>
          <p:spPr>
            <a:xfrm>
              <a:off x="8205" y="4404"/>
              <a:ext cx="360" cy="2184"/>
            </a:xfrm>
            <a:prstGeom prst="rect">
              <a:avLst/>
            </a:prstGeom>
            <a:noFill/>
            <a:ln w="9525">
              <a:noFill/>
            </a:ln>
          </p:spPr>
          <p:txBody>
            <a:bodyPr lIns="0" tIns="0" rIns="0" bIns="0"/>
            <a:p>
              <a:pPr algn="just">
                <a:spcAft>
                  <a:spcPts val="600"/>
                </a:spcAft>
              </a:pPr>
              <a:r>
                <a:rPr lang="zh-CN" altLang="en-US" sz="1290" dirty="0">
                  <a:latin typeface="宋体" panose="02010600030101010101" pitchFamily="2" charset="-122"/>
                </a:rPr>
                <a:t>非日常业务管理</a:t>
              </a:r>
              <a:endParaRPr lang="zh-CN" altLang="en-US" sz="1290" dirty="0">
                <a:latin typeface="宋体" panose="02010600030101010101" pitchFamily="2" charset="-122"/>
              </a:endParaRPr>
            </a:p>
          </p:txBody>
        </p:sp>
        <p:sp>
          <p:nvSpPr>
            <p:cNvPr id="739439" name="直接连接符 739438"/>
            <p:cNvSpPr/>
            <p:nvPr/>
          </p:nvSpPr>
          <p:spPr>
            <a:xfrm>
              <a:off x="6660" y="4092"/>
              <a:ext cx="0" cy="2808"/>
            </a:xfrm>
            <a:prstGeom prst="line">
              <a:avLst/>
            </a:prstGeom>
            <a:ln w="9525" cap="flat" cmpd="sng">
              <a:solidFill>
                <a:srgbClr val="000000"/>
              </a:solidFill>
              <a:prstDash val="dash"/>
              <a:headEnd type="none" w="med" len="med"/>
              <a:tailEnd type="none" w="med" len="med"/>
            </a:ln>
          </p:spPr>
        </p:sp>
        <p:sp>
          <p:nvSpPr>
            <p:cNvPr id="739440" name="文本框 739439"/>
            <p:cNvSpPr txBox="1"/>
            <p:nvPr/>
          </p:nvSpPr>
          <p:spPr>
            <a:xfrm>
              <a:off x="6840" y="4248"/>
              <a:ext cx="1260" cy="2496"/>
            </a:xfrm>
            <a:prstGeom prst="rect">
              <a:avLst/>
            </a:prstGeom>
            <a:noFill/>
            <a:ln w="9525">
              <a:noFill/>
            </a:ln>
          </p:spPr>
          <p:txBody>
            <a:bodyPr lIns="0" tIns="0" rIns="0" bIns="0"/>
            <a:p>
              <a:pPr algn="just">
                <a:lnSpc>
                  <a:spcPct val="70000"/>
                </a:lnSpc>
                <a:spcAft>
                  <a:spcPts val="600"/>
                </a:spcAft>
              </a:pPr>
              <a:r>
                <a:rPr lang="en-US" altLang="zh-CN" sz="1110" dirty="0">
                  <a:latin typeface="宋体" panose="02010600030101010101" pitchFamily="2" charset="-122"/>
                </a:rPr>
                <a:t>1</a:t>
              </a:r>
              <a:r>
                <a:rPr lang="zh-CN" altLang="en-US" sz="1110" dirty="0">
                  <a:latin typeface="宋体" panose="02010600030101010101" pitchFamily="2" charset="-122"/>
                </a:rPr>
                <a:t>．月末盘点</a:t>
              </a:r>
              <a:endParaRPr lang="zh-CN" altLang="en-US" sz="1110" dirty="0">
                <a:latin typeface="宋体" panose="02010600030101010101" pitchFamily="2" charset="-122"/>
              </a:endParaRPr>
            </a:p>
            <a:p>
              <a:pPr algn="just">
                <a:lnSpc>
                  <a:spcPct val="70000"/>
                </a:lnSpc>
                <a:spcAft>
                  <a:spcPts val="600"/>
                </a:spcAft>
              </a:pPr>
              <a:r>
                <a:rPr lang="en-US" altLang="zh-CN" sz="1110" dirty="0">
                  <a:latin typeface="宋体" panose="02010600030101010101" pitchFamily="2" charset="-122"/>
                </a:rPr>
                <a:t>2</a:t>
              </a:r>
              <a:r>
                <a:rPr lang="zh-CN" altLang="en-US" sz="1110" dirty="0">
                  <a:latin typeface="宋体" panose="02010600030101010101" pitchFamily="2" charset="-122"/>
                </a:rPr>
                <a:t>．价格调整</a:t>
              </a:r>
              <a:endParaRPr lang="zh-CN" altLang="en-US" sz="1110" dirty="0">
                <a:latin typeface="宋体" panose="02010600030101010101" pitchFamily="2" charset="-122"/>
              </a:endParaRPr>
            </a:p>
            <a:p>
              <a:pPr algn="just">
                <a:lnSpc>
                  <a:spcPct val="70000"/>
                </a:lnSpc>
                <a:spcAft>
                  <a:spcPts val="600"/>
                </a:spcAft>
              </a:pPr>
              <a:r>
                <a:rPr lang="en-US" altLang="zh-CN" sz="1110" dirty="0">
                  <a:latin typeface="宋体" panose="02010600030101010101" pitchFamily="2" charset="-122"/>
                </a:rPr>
                <a:t>3</a:t>
              </a:r>
              <a:r>
                <a:rPr lang="zh-CN" altLang="en-US" sz="1110" dirty="0">
                  <a:latin typeface="宋体" panose="02010600030101010101" pitchFamily="2" charset="-122"/>
                </a:rPr>
                <a:t>．季节变号</a:t>
              </a:r>
              <a:endParaRPr lang="zh-CN" altLang="en-US" sz="1110" dirty="0">
                <a:latin typeface="宋体" panose="02010600030101010101" pitchFamily="2" charset="-122"/>
              </a:endParaRPr>
            </a:p>
            <a:p>
              <a:pPr algn="just">
                <a:lnSpc>
                  <a:spcPct val="70000"/>
                </a:lnSpc>
                <a:spcAft>
                  <a:spcPts val="600"/>
                </a:spcAft>
              </a:pPr>
              <a:r>
                <a:rPr lang="en-US" altLang="zh-CN" sz="1110" dirty="0">
                  <a:latin typeface="宋体" panose="02010600030101010101" pitchFamily="2" charset="-122"/>
                </a:rPr>
                <a:t>4</a:t>
              </a:r>
              <a:r>
                <a:rPr lang="zh-CN" altLang="en-US" sz="1110" dirty="0">
                  <a:latin typeface="宋体" panose="02010600030101010101" pitchFamily="2" charset="-122"/>
                </a:rPr>
                <a:t>．损溢调整</a:t>
              </a:r>
              <a:endParaRPr lang="zh-CN" altLang="en-US" sz="1110" dirty="0">
                <a:latin typeface="宋体" panose="02010600030101010101" pitchFamily="2" charset="-122"/>
              </a:endParaRPr>
            </a:p>
            <a:p>
              <a:pPr algn="just">
                <a:lnSpc>
                  <a:spcPct val="70000"/>
                </a:lnSpc>
                <a:spcAft>
                  <a:spcPts val="600"/>
                </a:spcAft>
              </a:pPr>
              <a:r>
                <a:rPr lang="en-US" altLang="zh-CN" sz="1110" dirty="0">
                  <a:latin typeface="宋体" panose="02010600030101010101" pitchFamily="2" charset="-122"/>
                </a:rPr>
                <a:t>5</a:t>
              </a:r>
              <a:r>
                <a:rPr lang="zh-CN" altLang="en-US" sz="1110" dirty="0">
                  <a:latin typeface="宋体" panose="02010600030101010101" pitchFamily="2" charset="-122"/>
                </a:rPr>
                <a:t>．油抢校检</a:t>
              </a:r>
              <a:endParaRPr lang="zh-CN" altLang="en-US" sz="1110" dirty="0">
                <a:latin typeface="宋体" panose="02010600030101010101" pitchFamily="2" charset="-122"/>
              </a:endParaRPr>
            </a:p>
            <a:p>
              <a:pPr algn="just">
                <a:lnSpc>
                  <a:spcPct val="70000"/>
                </a:lnSpc>
                <a:spcAft>
                  <a:spcPts val="600"/>
                </a:spcAft>
              </a:pPr>
              <a:r>
                <a:rPr lang="en-US" altLang="zh-CN" sz="1110" dirty="0">
                  <a:latin typeface="宋体" panose="02010600030101010101" pitchFamily="2" charset="-122"/>
                </a:rPr>
                <a:t>6</a:t>
              </a:r>
              <a:r>
                <a:rPr lang="zh-CN" altLang="en-US" sz="1110" dirty="0">
                  <a:latin typeface="宋体" panose="02010600030101010101" pitchFamily="2" charset="-122"/>
                </a:rPr>
                <a:t>．更还主板</a:t>
              </a:r>
              <a:endParaRPr lang="zh-CN" altLang="en-US" sz="1110" dirty="0">
                <a:latin typeface="宋体" panose="02010600030101010101" pitchFamily="2" charset="-122"/>
              </a:endParaRPr>
            </a:p>
            <a:p>
              <a:pPr algn="just">
                <a:lnSpc>
                  <a:spcPct val="70000"/>
                </a:lnSpc>
                <a:spcAft>
                  <a:spcPts val="600"/>
                </a:spcAft>
              </a:pPr>
              <a:r>
                <a:rPr lang="en-US" altLang="zh-CN" sz="1110" dirty="0">
                  <a:latin typeface="宋体" panose="02010600030101010101" pitchFamily="2" charset="-122"/>
                </a:rPr>
                <a:t>7</a:t>
              </a:r>
              <a:r>
                <a:rPr lang="zh-CN" altLang="en-US" sz="1110" dirty="0">
                  <a:latin typeface="宋体" panose="02010600030101010101" pitchFamily="2" charset="-122"/>
                </a:rPr>
                <a:t>．乱码管理</a:t>
              </a:r>
              <a:endParaRPr lang="zh-CN" altLang="en-US" sz="1110" dirty="0">
                <a:latin typeface="宋体" panose="02010600030101010101" pitchFamily="2" charset="-122"/>
              </a:endParaRPr>
            </a:p>
            <a:p>
              <a:pPr algn="just">
                <a:lnSpc>
                  <a:spcPct val="70000"/>
                </a:lnSpc>
                <a:spcAft>
                  <a:spcPts val="600"/>
                </a:spcAft>
              </a:pPr>
              <a:r>
                <a:rPr lang="en-US" altLang="zh-CN" sz="1110" dirty="0">
                  <a:latin typeface="宋体" panose="02010600030101010101" pitchFamily="2" charset="-122"/>
                </a:rPr>
                <a:t>8</a:t>
              </a:r>
              <a:r>
                <a:rPr lang="zh-CN" altLang="en-US" sz="1110" dirty="0">
                  <a:latin typeface="宋体" panose="02010600030101010101" pitchFamily="2" charset="-122"/>
                </a:rPr>
                <a:t>．自用油管理</a:t>
              </a:r>
              <a:endParaRPr lang="zh-CN" altLang="en-US" sz="1110" dirty="0">
                <a:latin typeface="宋体" panose="02010600030101010101" pitchFamily="2" charset="-122"/>
              </a:endParaRPr>
            </a:p>
          </p:txBody>
        </p:sp>
        <p:sp>
          <p:nvSpPr>
            <p:cNvPr id="739441" name="流程图: 多文档 739440"/>
            <p:cNvSpPr/>
            <p:nvPr/>
          </p:nvSpPr>
          <p:spPr>
            <a:xfrm>
              <a:off x="4500" y="7524"/>
              <a:ext cx="3960" cy="2028"/>
            </a:xfrm>
            <a:prstGeom prst="flowChartMultidocument">
              <a:avLst/>
            </a:prstGeom>
            <a:solidFill>
              <a:srgbClr val="FFFFFF"/>
            </a:solidFill>
            <a:ln w="9525" cap="flat" cmpd="sng">
              <a:solidFill>
                <a:srgbClr val="000000"/>
              </a:solidFill>
              <a:prstDash val="solid"/>
              <a:miter/>
              <a:headEnd type="none" w="med" len="med"/>
              <a:tailEnd type="none" w="med" len="med"/>
            </a:ln>
          </p:spPr>
          <p:txBody>
            <a:bodyPr lIns="0" tIns="0" rIns="0" bIns="0"/>
            <a:p>
              <a:pPr algn="just">
                <a:spcAft>
                  <a:spcPts val="600"/>
                </a:spcAft>
              </a:pPr>
              <a:r>
                <a:rPr lang="zh-CN" altLang="en-US" sz="1290" dirty="0">
                  <a:latin typeface="宋体" panose="02010600030101010101" pitchFamily="2" charset="-122"/>
                </a:rPr>
                <a:t>报表生成（交接班表、销售日报表、付油日报表、商品盘点月报表、月商品盘点附表、油品分罐保管表、库存商品明细分类帐表，其他一些相关业务表）</a:t>
              </a:r>
              <a:endParaRPr lang="zh-CN" altLang="en-US" sz="1290" dirty="0">
                <a:latin typeface="宋体" panose="02010600030101010101" pitchFamily="2" charset="-122"/>
              </a:endParaRPr>
            </a:p>
          </p:txBody>
        </p:sp>
        <p:sp>
          <p:nvSpPr>
            <p:cNvPr id="739442" name="直接连接符 739441"/>
            <p:cNvSpPr/>
            <p:nvPr/>
          </p:nvSpPr>
          <p:spPr>
            <a:xfrm>
              <a:off x="3780" y="5340"/>
              <a:ext cx="540" cy="0"/>
            </a:xfrm>
            <a:prstGeom prst="line">
              <a:avLst/>
            </a:prstGeom>
            <a:ln w="12700" cap="flat" cmpd="sng">
              <a:solidFill>
                <a:srgbClr val="000000"/>
              </a:solidFill>
              <a:prstDash val="solid"/>
              <a:headEnd type="none" w="med" len="med"/>
              <a:tailEnd type="triangle" w="med" len="med"/>
            </a:ln>
          </p:spPr>
        </p:sp>
        <p:sp>
          <p:nvSpPr>
            <p:cNvPr id="739443" name="直接连接符 739442"/>
            <p:cNvSpPr/>
            <p:nvPr/>
          </p:nvSpPr>
          <p:spPr>
            <a:xfrm>
              <a:off x="5220" y="3468"/>
              <a:ext cx="0" cy="624"/>
            </a:xfrm>
            <a:prstGeom prst="line">
              <a:avLst/>
            </a:prstGeom>
            <a:ln w="9525" cap="flat" cmpd="sng">
              <a:solidFill>
                <a:srgbClr val="000000"/>
              </a:solidFill>
              <a:prstDash val="solid"/>
              <a:headEnd type="none" w="med" len="med"/>
              <a:tailEnd type="triangle" w="med" len="med"/>
            </a:ln>
          </p:spPr>
        </p:sp>
        <p:sp>
          <p:nvSpPr>
            <p:cNvPr id="739444" name="直接连接符 739443"/>
            <p:cNvSpPr/>
            <p:nvPr/>
          </p:nvSpPr>
          <p:spPr>
            <a:xfrm>
              <a:off x="7740" y="3000"/>
              <a:ext cx="0" cy="1092"/>
            </a:xfrm>
            <a:prstGeom prst="line">
              <a:avLst/>
            </a:prstGeom>
            <a:ln w="9525" cap="flat" cmpd="sng">
              <a:solidFill>
                <a:srgbClr val="000000"/>
              </a:solidFill>
              <a:prstDash val="solid"/>
              <a:headEnd type="none" w="med" len="med"/>
              <a:tailEnd type="triangle" w="med" len="med"/>
            </a:ln>
          </p:spPr>
        </p:sp>
        <p:sp>
          <p:nvSpPr>
            <p:cNvPr id="739445" name="直接连接符 739444"/>
            <p:cNvSpPr/>
            <p:nvPr/>
          </p:nvSpPr>
          <p:spPr>
            <a:xfrm>
              <a:off x="6300" y="7056"/>
              <a:ext cx="0" cy="312"/>
            </a:xfrm>
            <a:prstGeom prst="line">
              <a:avLst/>
            </a:prstGeom>
            <a:ln w="9525" cap="flat" cmpd="sng">
              <a:solidFill>
                <a:srgbClr val="000000"/>
              </a:solidFill>
              <a:prstDash val="solid"/>
              <a:headEnd type="none" w="med" len="med"/>
              <a:tailEnd type="triangle" w="med" len="med"/>
            </a:ln>
          </p:spPr>
        </p:sp>
        <p:sp>
          <p:nvSpPr>
            <p:cNvPr id="739446" name="直接连接符 739445"/>
            <p:cNvSpPr/>
            <p:nvPr/>
          </p:nvSpPr>
          <p:spPr>
            <a:xfrm>
              <a:off x="8460" y="7836"/>
              <a:ext cx="900" cy="0"/>
            </a:xfrm>
            <a:prstGeom prst="line">
              <a:avLst/>
            </a:prstGeom>
            <a:ln w="9525" cap="flat" cmpd="sng">
              <a:solidFill>
                <a:srgbClr val="000000"/>
              </a:solidFill>
              <a:prstDash val="solid"/>
              <a:headEnd type="none" w="med" len="med"/>
              <a:tailEnd type="triangle" w="med" len="med"/>
            </a:ln>
          </p:spPr>
        </p:sp>
        <p:sp>
          <p:nvSpPr>
            <p:cNvPr id="739447" name="直接连接符 739446"/>
            <p:cNvSpPr/>
            <p:nvPr/>
          </p:nvSpPr>
          <p:spPr>
            <a:xfrm flipV="1">
              <a:off x="3420" y="6276"/>
              <a:ext cx="900" cy="468"/>
            </a:xfrm>
            <a:prstGeom prst="line">
              <a:avLst/>
            </a:prstGeom>
            <a:ln w="9525" cap="flat" cmpd="sng">
              <a:solidFill>
                <a:srgbClr val="000000"/>
              </a:solidFill>
              <a:prstDash val="solid"/>
              <a:headEnd type="none" w="med" len="med"/>
              <a:tailEnd type="triangle" w="med" len="med"/>
            </a:ln>
          </p:spPr>
        </p:sp>
        <p:sp>
          <p:nvSpPr>
            <p:cNvPr id="739448" name="直接连接符 739447"/>
            <p:cNvSpPr/>
            <p:nvPr/>
          </p:nvSpPr>
          <p:spPr>
            <a:xfrm>
              <a:off x="3600" y="6900"/>
              <a:ext cx="900" cy="780"/>
            </a:xfrm>
            <a:prstGeom prst="line">
              <a:avLst/>
            </a:prstGeom>
            <a:ln w="9525" cap="flat" cmpd="sng">
              <a:solidFill>
                <a:srgbClr val="000000"/>
              </a:solidFill>
              <a:prstDash val="solid"/>
              <a:headEnd type="none" w="med" len="med"/>
              <a:tailEnd type="triangle" w="med" len="med"/>
            </a:ln>
          </p:spPr>
        </p:sp>
        <p:sp>
          <p:nvSpPr>
            <p:cNvPr id="739449" name="直接连接符 739448"/>
            <p:cNvSpPr/>
            <p:nvPr/>
          </p:nvSpPr>
          <p:spPr>
            <a:xfrm>
              <a:off x="3960" y="8148"/>
              <a:ext cx="540" cy="0"/>
            </a:xfrm>
            <a:prstGeom prst="line">
              <a:avLst/>
            </a:prstGeom>
            <a:ln w="9525" cap="flat" cmpd="sng">
              <a:solidFill>
                <a:srgbClr val="000000"/>
              </a:solidFill>
              <a:prstDash val="solid"/>
              <a:headEnd type="none" w="med" len="med"/>
              <a:tailEnd type="triangle" w="med" len="med"/>
            </a:ln>
          </p:spPr>
        </p:sp>
        <p:sp>
          <p:nvSpPr>
            <p:cNvPr id="739450" name="直接连接符 739449"/>
            <p:cNvSpPr/>
            <p:nvPr/>
          </p:nvSpPr>
          <p:spPr>
            <a:xfrm flipV="1">
              <a:off x="3960" y="6900"/>
              <a:ext cx="720" cy="1092"/>
            </a:xfrm>
            <a:prstGeom prst="line">
              <a:avLst/>
            </a:prstGeom>
            <a:ln w="9525" cap="flat" cmpd="sng">
              <a:solidFill>
                <a:srgbClr val="000000"/>
              </a:solidFill>
              <a:prstDash val="lgDash"/>
              <a:headEnd type="none" w="med" len="med"/>
              <a:tailEnd type="triangle" w="med" len="med"/>
            </a:ln>
          </p:spPr>
        </p:sp>
        <p:sp>
          <p:nvSpPr>
            <p:cNvPr id="739451" name="直接连接符 739450"/>
            <p:cNvSpPr/>
            <p:nvPr/>
          </p:nvSpPr>
          <p:spPr>
            <a:xfrm flipH="1">
              <a:off x="8460" y="5028"/>
              <a:ext cx="900" cy="2652"/>
            </a:xfrm>
            <a:prstGeom prst="line">
              <a:avLst/>
            </a:prstGeom>
            <a:ln w="9525" cap="flat" cmpd="sng">
              <a:solidFill>
                <a:srgbClr val="000000"/>
              </a:solidFill>
              <a:prstDash val="solid"/>
              <a:headEnd type="none" w="med" len="med"/>
              <a:tailEnd type="triangle" w="med" len="med"/>
            </a:ln>
          </p:spPr>
        </p:sp>
        <p:sp>
          <p:nvSpPr>
            <p:cNvPr id="739452" name="直接连接符 739451"/>
            <p:cNvSpPr/>
            <p:nvPr/>
          </p:nvSpPr>
          <p:spPr>
            <a:xfrm flipH="1">
              <a:off x="8820" y="4716"/>
              <a:ext cx="540" cy="0"/>
            </a:xfrm>
            <a:prstGeom prst="line">
              <a:avLst/>
            </a:prstGeom>
            <a:ln w="9525" cap="flat" cmpd="sng">
              <a:solidFill>
                <a:srgbClr val="000000"/>
              </a:solidFill>
              <a:prstDash val="lgDash"/>
              <a:headEnd type="none" w="med" len="med"/>
              <a:tailEnd type="triangle" w="med" len="med"/>
            </a:ln>
          </p:spPr>
        </p:sp>
        <p:sp>
          <p:nvSpPr>
            <p:cNvPr id="739453" name="直接连接符 739452"/>
            <p:cNvSpPr/>
            <p:nvPr/>
          </p:nvSpPr>
          <p:spPr>
            <a:xfrm flipH="1">
              <a:off x="8460" y="6432"/>
              <a:ext cx="900" cy="1404"/>
            </a:xfrm>
            <a:prstGeom prst="line">
              <a:avLst/>
            </a:prstGeom>
            <a:ln w="9525" cap="flat" cmpd="sng">
              <a:solidFill>
                <a:srgbClr val="000000"/>
              </a:solidFill>
              <a:prstDash val="solid"/>
              <a:headEnd type="none" w="med" len="med"/>
              <a:tailEnd type="triangle" w="med" len="med"/>
            </a:ln>
          </p:spPr>
        </p:sp>
        <p:sp>
          <p:nvSpPr>
            <p:cNvPr id="739454" name="直接连接符 739453"/>
            <p:cNvSpPr/>
            <p:nvPr/>
          </p:nvSpPr>
          <p:spPr>
            <a:xfrm flipH="1" flipV="1">
              <a:off x="8820" y="5652"/>
              <a:ext cx="540" cy="624"/>
            </a:xfrm>
            <a:prstGeom prst="line">
              <a:avLst/>
            </a:prstGeom>
            <a:ln w="9525" cap="flat" cmpd="sng">
              <a:solidFill>
                <a:srgbClr val="000000"/>
              </a:solidFill>
              <a:prstDash val="lgDash"/>
              <a:headEnd type="none" w="med" len="med"/>
              <a:tailEnd type="triangle" w="med" len="med"/>
            </a:ln>
          </p:spPr>
        </p:sp>
        <p:sp>
          <p:nvSpPr>
            <p:cNvPr id="739455" name="文本框 739454"/>
            <p:cNvSpPr txBox="1"/>
            <p:nvPr/>
          </p:nvSpPr>
          <p:spPr>
            <a:xfrm>
              <a:off x="2550" y="7368"/>
              <a:ext cx="1800" cy="468"/>
            </a:xfrm>
            <a:prstGeom prst="rect">
              <a:avLst/>
            </a:prstGeom>
            <a:noFill/>
            <a:ln w="9525">
              <a:noFill/>
            </a:ln>
          </p:spPr>
          <p:txBody>
            <a:bodyPr lIns="0" tIns="0" rIns="0" bIns="0"/>
            <a:p>
              <a:pPr algn="just"/>
              <a:r>
                <a:rPr lang="zh-CN" altLang="en-US" sz="1290" dirty="0">
                  <a:latin typeface="Times New Roman" panose="02020603050405020304" pitchFamily="18" charset="0"/>
                </a:rPr>
                <a:t>加油站管理人员</a:t>
              </a:r>
              <a:endParaRPr lang="zh-CN" altLang="en-US" sz="1290" dirty="0">
                <a:latin typeface="Times New Roman" panose="02020603050405020304" pitchFamily="18" charset="0"/>
              </a:endParaRPr>
            </a:p>
          </p:txBody>
        </p:sp>
        <p:sp>
          <p:nvSpPr>
            <p:cNvPr id="739456" name="文本框 739455"/>
            <p:cNvSpPr txBox="1"/>
            <p:nvPr/>
          </p:nvSpPr>
          <p:spPr>
            <a:xfrm>
              <a:off x="2895" y="8550"/>
              <a:ext cx="1800" cy="468"/>
            </a:xfrm>
            <a:prstGeom prst="rect">
              <a:avLst/>
            </a:prstGeom>
            <a:noFill/>
            <a:ln w="9525">
              <a:noFill/>
            </a:ln>
          </p:spPr>
          <p:txBody>
            <a:bodyPr lIns="0" tIns="0" rIns="0" bIns="0"/>
            <a:p>
              <a:pPr algn="ctr"/>
              <a:r>
                <a:rPr lang="en-US" altLang="zh-CN" sz="1290" dirty="0">
                  <a:latin typeface="Times New Roman" panose="02020603050405020304" pitchFamily="18" charset="0"/>
                </a:rPr>
                <a:t>ME</a:t>
              </a:r>
              <a:r>
                <a:rPr lang="zh-CN" altLang="en-US" sz="1290" dirty="0">
                  <a:latin typeface="Times New Roman" panose="02020603050405020304" pitchFamily="18" charset="0"/>
                </a:rPr>
                <a:t>管理人员</a:t>
              </a:r>
              <a:endParaRPr lang="zh-CN" altLang="en-US" sz="1290" dirty="0">
                <a:latin typeface="Times New Roman" panose="02020603050405020304" pitchFamily="18" charset="0"/>
              </a:endParaRPr>
            </a:p>
          </p:txBody>
        </p:sp>
        <p:sp>
          <p:nvSpPr>
            <p:cNvPr id="739457" name="文本框 739456"/>
            <p:cNvSpPr txBox="1"/>
            <p:nvPr/>
          </p:nvSpPr>
          <p:spPr>
            <a:xfrm>
              <a:off x="9360" y="5340"/>
              <a:ext cx="1800" cy="468"/>
            </a:xfrm>
            <a:prstGeom prst="rect">
              <a:avLst/>
            </a:prstGeom>
            <a:noFill/>
            <a:ln w="9525">
              <a:noFill/>
            </a:ln>
          </p:spPr>
          <p:txBody>
            <a:bodyPr lIns="0" tIns="0" rIns="0" bIns="0"/>
            <a:p>
              <a:pPr algn="just"/>
              <a:r>
                <a:rPr lang="zh-CN" altLang="en-US" sz="1290" dirty="0">
                  <a:latin typeface="Times New Roman" panose="02020603050405020304" pitchFamily="18" charset="0"/>
                </a:rPr>
                <a:t>地市管理人员</a:t>
              </a:r>
              <a:endParaRPr lang="zh-CN" altLang="en-US" sz="1290" dirty="0">
                <a:latin typeface="Times New Roman" panose="02020603050405020304" pitchFamily="18" charset="0"/>
              </a:endParaRPr>
            </a:p>
          </p:txBody>
        </p:sp>
        <p:sp>
          <p:nvSpPr>
            <p:cNvPr id="739458" name="文本框 739457"/>
            <p:cNvSpPr txBox="1"/>
            <p:nvPr/>
          </p:nvSpPr>
          <p:spPr>
            <a:xfrm>
              <a:off x="9360" y="6864"/>
              <a:ext cx="1800" cy="468"/>
            </a:xfrm>
            <a:prstGeom prst="rect">
              <a:avLst/>
            </a:prstGeom>
            <a:noFill/>
            <a:ln w="9525">
              <a:noFill/>
            </a:ln>
          </p:spPr>
          <p:txBody>
            <a:bodyPr lIns="0" tIns="0" rIns="0" bIns="0"/>
            <a:p>
              <a:pPr algn="just"/>
              <a:r>
                <a:rPr lang="zh-CN" altLang="en-US" sz="1290" dirty="0">
                  <a:latin typeface="Times New Roman" panose="02020603050405020304" pitchFamily="18" charset="0"/>
                </a:rPr>
                <a:t>省公司管理人员</a:t>
              </a:r>
              <a:endParaRPr lang="zh-CN" altLang="en-US" sz="1290" dirty="0">
                <a:latin typeface="Times New Roman" panose="02020603050405020304" pitchFamily="18" charset="0"/>
              </a:endParaRPr>
            </a:p>
          </p:txBody>
        </p:sp>
        <p:sp>
          <p:nvSpPr>
            <p:cNvPr id="739459" name="文本框 739458"/>
            <p:cNvSpPr txBox="1"/>
            <p:nvPr/>
          </p:nvSpPr>
          <p:spPr>
            <a:xfrm>
              <a:off x="7200" y="9396"/>
              <a:ext cx="1800" cy="624"/>
            </a:xfrm>
            <a:prstGeom prst="rect">
              <a:avLst/>
            </a:prstGeom>
            <a:noFill/>
            <a:ln w="9525">
              <a:noFill/>
            </a:ln>
          </p:spPr>
          <p:txBody>
            <a:bodyPr lIns="0" tIns="0" rIns="0" bIns="0"/>
            <a:p>
              <a:pPr algn="just"/>
              <a:r>
                <a:rPr lang="zh-CN" altLang="en-US" sz="1290" dirty="0">
                  <a:solidFill>
                    <a:srgbClr val="FF6600"/>
                  </a:solidFill>
                  <a:latin typeface="Times New Roman" panose="02020603050405020304" pitchFamily="18" charset="0"/>
                </a:rPr>
                <a:t>虚线为相关功能</a:t>
              </a:r>
              <a:endParaRPr lang="zh-CN" altLang="en-US" sz="1290" dirty="0">
                <a:solidFill>
                  <a:srgbClr val="FF6600"/>
                </a:solidFill>
                <a:latin typeface="Times New Roman" panose="02020603050405020304" pitchFamily="18" charset="0"/>
              </a:endParaRPr>
            </a:p>
            <a:p>
              <a:pPr algn="just"/>
              <a:r>
                <a:rPr lang="zh-CN" altLang="en-US" sz="1290" dirty="0">
                  <a:solidFill>
                    <a:srgbClr val="FF6600"/>
                  </a:solidFill>
                  <a:latin typeface="Times New Roman" panose="02020603050405020304" pitchFamily="18" charset="0"/>
                </a:rPr>
                <a:t>实线为管理功能</a:t>
              </a:r>
              <a:endParaRPr lang="zh-CN" altLang="en-US" sz="1290" dirty="0">
                <a:solidFill>
                  <a:srgbClr val="FF6600"/>
                </a:solidFill>
                <a:latin typeface="Times New Roman" panose="02020603050405020304" pitchFamily="18"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68313" y="1588"/>
            <a:ext cx="8229600" cy="1143000"/>
          </a:xfrm>
        </p:spPr>
        <p:txBody>
          <a:bodyPr/>
          <a:lstStyle/>
          <a:p>
            <a:pPr>
              <a:defRPr/>
            </a:pPr>
            <a:r>
              <a:rPr lang="en-US" altLang="zh-CN" b="1" dirty="0" smtClean="0">
                <a:latin typeface="Bodoni MT Black" pitchFamily="18" charset="0"/>
                <a:ea typeface="+mn-ea"/>
              </a:rPr>
              <a:t>2.3</a:t>
            </a:r>
            <a:r>
              <a:rPr lang="en-US" altLang="zh-CN" b="1" dirty="0" smtClean="0">
                <a:latin typeface="Bodoni MT Black" pitchFamily="18" charset="0"/>
              </a:rPr>
              <a:t> </a:t>
            </a:r>
            <a:r>
              <a:rPr lang="zh-CN" altLang="en-US" b="1" dirty="0" smtClean="0">
                <a:latin typeface="Bodoni MT Black" pitchFamily="18" charset="0"/>
              </a:rPr>
              <a:t>系统流程图</a:t>
            </a:r>
            <a:endParaRPr lang="zh-CN" altLang="en-US" b="1" dirty="0" smtClean="0">
              <a:latin typeface="Bodoni MT Black" pitchFamily="18" charset="0"/>
            </a:endParaRPr>
          </a:p>
        </p:txBody>
      </p:sp>
      <p:sp>
        <p:nvSpPr>
          <p:cNvPr id="6" name="TextBox 5"/>
          <p:cNvSpPr txBox="1"/>
          <p:nvPr/>
        </p:nvSpPr>
        <p:spPr>
          <a:xfrm>
            <a:off x="539750" y="1484313"/>
            <a:ext cx="6480175"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solidFill>
                  <a:srgbClr val="FF0000"/>
                </a:solidFill>
                <a:latin typeface="Bodoni MT Black" pitchFamily="18" charset="0"/>
              </a:rPr>
              <a:t>系统流程图</a:t>
            </a:r>
            <a:r>
              <a:rPr lang="zh-CN" altLang="zh-CN" sz="2400" dirty="0">
                <a:solidFill>
                  <a:schemeClr val="tx2">
                    <a:lumMod val="75000"/>
                  </a:schemeClr>
                </a:solidFill>
                <a:latin typeface="Bodoni MT Black" pitchFamily="18" charset="0"/>
              </a:rPr>
              <a:t>是概括地描绘</a:t>
            </a:r>
            <a:r>
              <a:rPr lang="zh-CN" altLang="zh-CN" sz="2400" dirty="0">
                <a:solidFill>
                  <a:srgbClr val="FF0000"/>
                </a:solidFill>
                <a:latin typeface="Bodoni MT Black" pitchFamily="18" charset="0"/>
              </a:rPr>
              <a:t>物理系统</a:t>
            </a:r>
            <a:r>
              <a:rPr lang="zh-CN" altLang="zh-CN" sz="2400" dirty="0">
                <a:solidFill>
                  <a:schemeClr val="tx2">
                    <a:lumMod val="75000"/>
                  </a:schemeClr>
                </a:solidFill>
                <a:latin typeface="Bodoni MT Black" pitchFamily="18" charset="0"/>
              </a:rPr>
              <a:t>的传统工具。</a:t>
            </a:r>
            <a:endParaRPr lang="zh-CN" altLang="en-US" sz="2400" b="1" dirty="0">
              <a:solidFill>
                <a:schemeClr val="tx2">
                  <a:lumMod val="75000"/>
                </a:schemeClr>
              </a:solidFill>
              <a:latin typeface="Bodoni MT Black" pitchFamily="18" charset="0"/>
            </a:endParaRPr>
          </a:p>
        </p:txBody>
      </p:sp>
      <p:sp>
        <p:nvSpPr>
          <p:cNvPr id="7" name="圆角矩形 6"/>
          <p:cNvSpPr/>
          <p:nvPr/>
        </p:nvSpPr>
        <p:spPr>
          <a:xfrm>
            <a:off x="468313" y="2349500"/>
            <a:ext cx="7961339" cy="1211263"/>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b="1" dirty="0">
                <a:solidFill>
                  <a:schemeClr val="tx1"/>
                </a:solidFill>
                <a:latin typeface="Bodoni MT Black" pitchFamily="18" charset="0"/>
              </a:rPr>
              <a:t>基本思想：</a:t>
            </a:r>
            <a:endParaRPr lang="en-US" altLang="zh-CN" sz="2400" b="1" dirty="0">
              <a:solidFill>
                <a:schemeClr val="tx1"/>
              </a:solidFill>
              <a:latin typeface="Bodoni MT Black" pitchFamily="18" charset="0"/>
            </a:endParaRPr>
          </a:p>
          <a:p>
            <a:pPr indent="457200" eaLnBrk="1" fontAlgn="auto" hangingPunct="1">
              <a:spcBef>
                <a:spcPts val="0"/>
              </a:spcBef>
              <a:spcAft>
                <a:spcPts val="0"/>
              </a:spcAft>
              <a:defRPr/>
            </a:pPr>
            <a:r>
              <a:rPr lang="zh-CN" altLang="en-US" sz="2400" dirty="0">
                <a:solidFill>
                  <a:schemeClr val="tx1"/>
                </a:solidFill>
                <a:latin typeface="Bodoni MT Black" pitchFamily="18" charset="0"/>
              </a:rPr>
              <a:t>用图形符号以</a:t>
            </a:r>
            <a:r>
              <a:rPr lang="zh-CN" altLang="en-US" sz="2400" dirty="0">
                <a:solidFill>
                  <a:srgbClr val="FF0000"/>
                </a:solidFill>
                <a:latin typeface="Bodoni MT Black" pitchFamily="18" charset="0"/>
              </a:rPr>
              <a:t>黑盒子</a:t>
            </a:r>
            <a:r>
              <a:rPr lang="zh-CN" altLang="en-US" sz="2400" dirty="0">
                <a:solidFill>
                  <a:schemeClr val="tx1"/>
                </a:solidFill>
                <a:latin typeface="Bodoni MT Black" pitchFamily="18" charset="0"/>
              </a:rPr>
              <a:t>形式描绘组成系统的</a:t>
            </a:r>
            <a:r>
              <a:rPr lang="zh-CN" altLang="en-US" sz="2400" dirty="0">
                <a:solidFill>
                  <a:srgbClr val="FF0000"/>
                </a:solidFill>
                <a:latin typeface="Bodoni MT Black" pitchFamily="18" charset="0"/>
              </a:rPr>
              <a:t>每个</a:t>
            </a:r>
            <a:r>
              <a:rPr lang="zh-CN" altLang="en-US" sz="2400" dirty="0" smtClean="0">
                <a:solidFill>
                  <a:srgbClr val="FF0000"/>
                </a:solidFill>
                <a:latin typeface="Bodoni MT Black" pitchFamily="18" charset="0"/>
              </a:rPr>
              <a:t>部件</a:t>
            </a:r>
            <a:r>
              <a:rPr lang="zh-CN" altLang="en-US" sz="2400" dirty="0" smtClean="0">
                <a:solidFill>
                  <a:schemeClr val="tx1"/>
                </a:solidFill>
                <a:latin typeface="Bodoni MT Black" pitchFamily="18" charset="0"/>
              </a:rPr>
              <a:t>（</a:t>
            </a:r>
            <a:r>
              <a:rPr lang="zh-CN" altLang="en-US" sz="2400" dirty="0">
                <a:solidFill>
                  <a:schemeClr val="tx1"/>
                </a:solidFill>
                <a:latin typeface="Bodoni MT Black" pitchFamily="18" charset="0"/>
              </a:rPr>
              <a:t>程序、文档、数据库、人工过程等</a:t>
            </a:r>
            <a:r>
              <a:rPr lang="zh-CN" altLang="en-US" sz="2400" dirty="0" smtClean="0">
                <a:solidFill>
                  <a:schemeClr val="tx1"/>
                </a:solidFill>
                <a:latin typeface="Bodoni MT Black" pitchFamily="18" charset="0"/>
              </a:rPr>
              <a:t>）。</a:t>
            </a:r>
            <a:endParaRPr lang="zh-CN" altLang="en-US" sz="2400" dirty="0">
              <a:solidFill>
                <a:schemeClr val="tx1"/>
              </a:solidFill>
              <a:latin typeface="Bodoni MT Black" pitchFamily="18" charset="0"/>
            </a:endParaRPr>
          </a:p>
        </p:txBody>
      </p:sp>
      <p:sp>
        <p:nvSpPr>
          <p:cNvPr id="9" name="TextBox 8"/>
          <p:cNvSpPr txBox="1"/>
          <p:nvPr/>
        </p:nvSpPr>
        <p:spPr>
          <a:xfrm>
            <a:off x="468313" y="3716338"/>
            <a:ext cx="7610475" cy="173672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latin typeface="Bodoni MT Black" pitchFamily="18" charset="0"/>
              </a:rPr>
              <a:t>系统流程图表达的是数据在系统各部件之间流动的情况，而不是对数据进行加工处理的控制过程，因此尽管系统流程图的某些符号和程序流程图的符号形式相同，但是它却是</a:t>
            </a:r>
            <a:r>
              <a:rPr lang="zh-CN" altLang="en-US" sz="2400" dirty="0">
                <a:solidFill>
                  <a:srgbClr val="FF0000"/>
                </a:solidFill>
                <a:latin typeface="Bodoni MT Black" pitchFamily="18" charset="0"/>
              </a:rPr>
              <a:t>物理数据流图</a:t>
            </a:r>
            <a:r>
              <a:rPr lang="zh-CN" altLang="en-US" sz="2400" dirty="0">
                <a:solidFill>
                  <a:schemeClr val="tx1"/>
                </a:solidFill>
                <a:latin typeface="Bodoni MT Black" pitchFamily="18" charset="0"/>
              </a:rPr>
              <a:t>而不是程序流程图。</a:t>
            </a:r>
            <a:endParaRPr lang="zh-CN" altLang="en-US" sz="2400" b="1" dirty="0">
              <a:solidFill>
                <a:schemeClr val="tx1"/>
              </a:solidFill>
              <a:latin typeface="Bodoni MT Black" pitchFamily="18" charset="0"/>
            </a:endParaRPr>
          </a:p>
        </p:txBody>
      </p:sp>
      <p:sp>
        <p:nvSpPr>
          <p:cNvPr id="10"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2.3 </a:t>
            </a:r>
            <a:r>
              <a:rPr lang="zh-CN" altLang="en-US" sz="2400" dirty="0">
                <a:solidFill>
                  <a:srgbClr val="D9D9D9"/>
                </a:solidFill>
                <a:latin typeface="Bodoni MT Black" pitchFamily="18" charset="0"/>
                <a:ea typeface="+mn-ea"/>
              </a:rPr>
              <a:t>系统流程图</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2.3.1</a:t>
            </a:r>
            <a:r>
              <a:rPr lang="zh-CN" altLang="en-US" sz="2400" dirty="0" smtClean="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250825" y="0"/>
            <a:ext cx="8229600" cy="1143000"/>
          </a:xfrm>
        </p:spPr>
        <p:txBody>
          <a:bodyPr/>
          <a:lstStyle/>
          <a:p>
            <a:pPr>
              <a:defRPr/>
            </a:pPr>
            <a:r>
              <a:rPr lang="en-US" altLang="zh-CN" b="1" dirty="0" smtClean="0">
                <a:latin typeface="Bodoni MT Black" pitchFamily="18" charset="0"/>
                <a:ea typeface="+mn-ea"/>
              </a:rPr>
              <a:t>2.3 </a:t>
            </a:r>
            <a:r>
              <a:rPr lang="zh-CN" altLang="en-US" b="1" dirty="0" smtClean="0">
                <a:latin typeface="Bodoni MT Black" pitchFamily="18" charset="0"/>
              </a:rPr>
              <a:t>系统流程图</a:t>
            </a:r>
            <a:endParaRPr lang="zh-CN" altLang="en-US" b="1" dirty="0" smtClean="0">
              <a:latin typeface="Bodoni MT Black" pitchFamily="18" charset="0"/>
            </a:endParaRPr>
          </a:p>
        </p:txBody>
      </p:sp>
      <p:sp>
        <p:nvSpPr>
          <p:cNvPr id="6" name="TextBox 5"/>
          <p:cNvSpPr txBox="1"/>
          <p:nvPr/>
        </p:nvSpPr>
        <p:spPr>
          <a:xfrm>
            <a:off x="592138" y="11303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smtClean="0">
                <a:solidFill>
                  <a:schemeClr val="tx1"/>
                </a:solidFill>
                <a:latin typeface="Bodoni MT Black" pitchFamily="18" charset="0"/>
              </a:rPr>
              <a:t>2.3.1</a:t>
            </a:r>
            <a:r>
              <a:rPr lang="zh-CN" altLang="en-US" sz="3200" b="1" dirty="0" smtClean="0">
                <a:solidFill>
                  <a:schemeClr val="tx1"/>
                </a:solidFill>
                <a:latin typeface="Bodoni MT Black" pitchFamily="18" charset="0"/>
              </a:rPr>
              <a:t>符号</a:t>
            </a:r>
            <a:endParaRPr lang="zh-CN" altLang="en-US" sz="3200" b="1" dirty="0">
              <a:solidFill>
                <a:schemeClr val="tx1"/>
              </a:solidFill>
              <a:latin typeface="Bodoni MT Black" pitchFamily="18" charset="0"/>
            </a:endParaRPr>
          </a:p>
        </p:txBody>
      </p:sp>
      <p:sp>
        <p:nvSpPr>
          <p:cNvPr id="9" name="圆角矩形 8"/>
          <p:cNvSpPr/>
          <p:nvPr/>
        </p:nvSpPr>
        <p:spPr>
          <a:xfrm>
            <a:off x="705877" y="2505214"/>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en-US" sz="2400" dirty="0">
                <a:solidFill>
                  <a:schemeClr val="tx1"/>
                </a:solidFill>
                <a:latin typeface="Bodoni MT Black" pitchFamily="18" charset="0"/>
              </a:rPr>
              <a:t>利用符号可以把一个广义的输入输出操作具体化为读写存储在特殊设备上的文件（或数据库），把抽象处理具体化为特定的程序或手工操作等。</a:t>
            </a:r>
            <a:endParaRPr lang="zh-CN" altLang="en-US" sz="2400" dirty="0">
              <a:solidFill>
                <a:schemeClr val="tx1"/>
              </a:solidFill>
              <a:latin typeface="Bodoni MT Black" pitchFamily="18" charset="0"/>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80963" y="-25400"/>
            <a:ext cx="8229600" cy="1143000"/>
          </a:xfrm>
        </p:spPr>
        <p:txBody>
          <a:bodyPr/>
          <a:lstStyle/>
          <a:p>
            <a:pPr>
              <a:defRPr/>
            </a:pPr>
            <a:r>
              <a:rPr lang="en-US" altLang="zh-CN" b="1" dirty="0" smtClean="0">
                <a:latin typeface="Bodoni MT Black" pitchFamily="18" charset="0"/>
                <a:ea typeface="+mn-ea"/>
              </a:rPr>
              <a:t>2.3 </a:t>
            </a:r>
            <a:r>
              <a:rPr lang="zh-CN" altLang="en-US" b="1" dirty="0" smtClean="0">
                <a:latin typeface="Bodoni MT Black" pitchFamily="18" charset="0"/>
              </a:rPr>
              <a:t>系统</a:t>
            </a:r>
            <a:r>
              <a:rPr lang="zh-CN" altLang="en-US" b="1" dirty="0" smtClean="0">
                <a:latin typeface="Bodoni MT Black" pitchFamily="18" charset="0"/>
                <a:ea typeface="+mn-ea"/>
              </a:rPr>
              <a:t>流程图</a:t>
            </a:r>
            <a:endParaRPr lang="zh-CN" altLang="en-US" b="1" dirty="0" smtClean="0">
              <a:latin typeface="Bodoni MT Black" pitchFamily="18" charset="0"/>
              <a:ea typeface="+mn-ea"/>
            </a:endParaRPr>
          </a:p>
        </p:txBody>
      </p:sp>
      <p:pic>
        <p:nvPicPr>
          <p:cNvPr id="43011" name="图片 1"/>
          <p:cNvPicPr>
            <a:picLocks noChangeAspect="1"/>
          </p:cNvPicPr>
          <p:nvPr/>
        </p:nvPicPr>
        <p:blipFill>
          <a:blip r:embed="rId1"/>
          <a:srcRect/>
          <a:stretch>
            <a:fillRect/>
          </a:stretch>
        </p:blipFill>
        <p:spPr bwMode="auto">
          <a:xfrm>
            <a:off x="539750" y="2349500"/>
            <a:ext cx="7907338" cy="3692525"/>
          </a:xfrm>
          <a:prstGeom prst="rect">
            <a:avLst/>
          </a:prstGeom>
          <a:noFill/>
          <a:ln w="9525">
            <a:noFill/>
            <a:miter lim="800000"/>
            <a:headEnd/>
            <a:tailEnd/>
          </a:ln>
        </p:spPr>
      </p:pic>
      <p:sp>
        <p:nvSpPr>
          <p:cNvPr id="3" name="矩形标注 2"/>
          <p:cNvSpPr/>
          <p:nvPr/>
        </p:nvSpPr>
        <p:spPr>
          <a:xfrm>
            <a:off x="5219700" y="1196975"/>
            <a:ext cx="3600450" cy="809625"/>
          </a:xfrm>
          <a:prstGeom prst="wedgeRectCallout">
            <a:avLst>
              <a:gd name="adj1" fmla="val -28289"/>
              <a:gd name="adj2" fmla="val 1021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solidFill>
                  <a:srgbClr val="0070C0"/>
                </a:solidFill>
                <a:latin typeface="Bodoni MT Black" pitchFamily="18" charset="0"/>
              </a:rPr>
              <a:t>以概括的方式抽象地描绘一个实际系统时，仅仅使用</a:t>
            </a:r>
            <a:r>
              <a:rPr lang="zh-CN" altLang="en-US" dirty="0">
                <a:solidFill>
                  <a:srgbClr val="0070C0"/>
                </a:solidFill>
                <a:latin typeface="Bodoni MT Black" pitchFamily="18" charset="0"/>
              </a:rPr>
              <a:t>下图</a:t>
            </a:r>
            <a:r>
              <a:rPr lang="zh-CN" altLang="zh-CN" dirty="0">
                <a:solidFill>
                  <a:srgbClr val="0070C0"/>
                </a:solidFill>
                <a:latin typeface="Bodoni MT Black" pitchFamily="18" charset="0"/>
              </a:rPr>
              <a:t>中列出的基本符号就足够了</a:t>
            </a:r>
            <a:endParaRPr lang="zh-CN" altLang="en-US" dirty="0">
              <a:solidFill>
                <a:srgbClr val="0070C0"/>
              </a:solidFill>
              <a:latin typeface="Bodoni MT Black" pitchFamily="18" charset="0"/>
            </a:endParaRPr>
          </a:p>
        </p:txBody>
      </p:sp>
      <p:sp>
        <p:nvSpPr>
          <p:cNvPr id="7"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2.3.1</a:t>
            </a:r>
            <a:r>
              <a:rPr lang="zh-CN" altLang="en-US" sz="2400" dirty="0" smtClean="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标注 2"/>
          <p:cNvSpPr/>
          <p:nvPr/>
        </p:nvSpPr>
        <p:spPr>
          <a:xfrm>
            <a:off x="80963" y="2060575"/>
            <a:ext cx="1908175" cy="1584325"/>
          </a:xfrm>
          <a:prstGeom prst="wedgeRectCallout">
            <a:avLst>
              <a:gd name="adj1" fmla="val 48025"/>
              <a:gd name="adj2" fmla="val 91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tx2"/>
                </a:solidFill>
                <a:latin typeface="Bodoni MT Black" pitchFamily="18" charset="0"/>
              </a:rPr>
              <a:t>需要更具体地描绘一个物理系统时还需要使用右图中列出的系统符号</a:t>
            </a:r>
            <a:endParaRPr lang="zh-CN" altLang="en-US" dirty="0">
              <a:solidFill>
                <a:schemeClr val="tx2"/>
              </a:solidFill>
              <a:latin typeface="Bodoni MT Black" pitchFamily="18" charset="0"/>
            </a:endParaRPr>
          </a:p>
        </p:txBody>
      </p:sp>
      <p:pic>
        <p:nvPicPr>
          <p:cNvPr id="45059" name="图片 3"/>
          <p:cNvPicPr>
            <a:picLocks noChangeAspect="1"/>
          </p:cNvPicPr>
          <p:nvPr/>
        </p:nvPicPr>
        <p:blipFill>
          <a:blip r:embed="rId1"/>
          <a:srcRect/>
          <a:stretch>
            <a:fillRect/>
          </a:stretch>
        </p:blipFill>
        <p:spPr bwMode="auto">
          <a:xfrm>
            <a:off x="1973263" y="-42863"/>
            <a:ext cx="6559550" cy="6029326"/>
          </a:xfrm>
          <a:prstGeom prst="rect">
            <a:avLst/>
          </a:prstGeom>
          <a:noFill/>
          <a:ln w="9525">
            <a:noFill/>
            <a:miter lim="800000"/>
            <a:headEnd/>
            <a:tailEnd/>
          </a:ln>
        </p:spPr>
      </p:pic>
      <p:sp>
        <p:nvSpPr>
          <p:cNvPr id="6"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2.3.1</a:t>
            </a:r>
            <a:r>
              <a:rPr lang="zh-CN" altLang="en-US" sz="2400" dirty="0" smtClean="0">
                <a:solidFill>
                  <a:srgbClr val="D9D9D9"/>
                </a:solidFill>
                <a:latin typeface="Bodoni MT Black" pitchFamily="18" charset="0"/>
                <a:ea typeface="+mn-ea"/>
              </a:rPr>
              <a:t>符号</a:t>
            </a:r>
            <a:endParaRPr lang="zh-CN" altLang="en-US" sz="2400" dirty="0">
              <a:solidFill>
                <a:srgbClr val="D9D9D9"/>
              </a:solidFill>
              <a:latin typeface="Bodoni MT Black" pitchFamily="18" charset="0"/>
              <a:ea typeface="+mn-ea"/>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37282" name="标题 737281"/>
          <p:cNvSpPr>
            <a:spLocks noGrp="1"/>
          </p:cNvSpPr>
          <p:nvPr>
            <p:ph type="title"/>
          </p:nvPr>
        </p:nvSpPr>
        <p:spPr>
          <a:xfrm>
            <a:off x="4246685" y="329712"/>
            <a:ext cx="4844562" cy="530469"/>
          </a:xfrm>
        </p:spPr>
        <p:txBody>
          <a:bodyPr lIns="89030" tIns="44515" rIns="89030" bIns="44515" anchor="ctr"/>
          <a:p>
            <a:pPr algn="r"/>
            <a:r>
              <a:rPr lang="zh-CN" altLang="en-US" sz="4000" dirty="0"/>
              <a:t>软件工程的知识体系</a:t>
            </a:r>
            <a:endParaRPr lang="zh-CN" altLang="en-US" sz="4000" dirty="0"/>
          </a:p>
        </p:txBody>
      </p:sp>
      <p:sp>
        <p:nvSpPr>
          <p:cNvPr id="737284" name="矩形 737283"/>
          <p:cNvSpPr/>
          <p:nvPr/>
        </p:nvSpPr>
        <p:spPr>
          <a:xfrm rot="21600000">
            <a:off x="279889" y="2694843"/>
            <a:ext cx="713642" cy="2668465"/>
          </a:xfrm>
          <a:prstGeom prst="rect">
            <a:avLst/>
          </a:prstGeom>
          <a:solidFill>
            <a:srgbClr val="00FFFF"/>
          </a:solidFill>
          <a:ln w="9525" cap="flat" cmpd="sng">
            <a:solidFill>
              <a:srgbClr val="000000"/>
            </a:solidFill>
            <a:prstDash val="solid"/>
            <a:miter/>
            <a:headEnd type="none" w="med" len="med"/>
            <a:tailEnd type="none" w="med" len="med"/>
          </a:ln>
        </p:spPr>
        <p:txBody>
          <a:bodyPr/>
          <a:p>
            <a:pPr algn="just"/>
            <a:r>
              <a:rPr lang="zh-CN" altLang="en-US" sz="2030" b="1" dirty="0">
                <a:latin typeface="Times New Roman" panose="02020603050405020304" pitchFamily="18" charset="0"/>
              </a:rPr>
              <a:t>软件工程知识体系</a:t>
            </a:r>
            <a:endParaRPr lang="zh-CN" altLang="en-US" sz="2030" b="1" dirty="0">
              <a:latin typeface="Times New Roman" panose="02020603050405020304" pitchFamily="18" charset="0"/>
            </a:endParaRPr>
          </a:p>
          <a:p>
            <a:pPr algn="just"/>
            <a:endParaRPr lang="zh-CN" altLang="en-US" sz="925" dirty="0">
              <a:latin typeface="Times New Roman" panose="02020603050405020304" pitchFamily="18" charset="0"/>
            </a:endParaRPr>
          </a:p>
        </p:txBody>
      </p:sp>
      <p:sp>
        <p:nvSpPr>
          <p:cNvPr id="737285" name="文本框 737284"/>
          <p:cNvSpPr txBox="1"/>
          <p:nvPr/>
        </p:nvSpPr>
        <p:spPr>
          <a:xfrm rot="21600000">
            <a:off x="1885950" y="2099897"/>
            <a:ext cx="1427285" cy="297473"/>
          </a:xfrm>
          <a:prstGeom prst="rect">
            <a:avLst/>
          </a:prstGeom>
          <a:solidFill>
            <a:srgbClr val="99CC00"/>
          </a:solidFill>
          <a:ln w="9525" cap="flat" cmpd="sng">
            <a:solidFill>
              <a:srgbClr val="000000"/>
            </a:solidFill>
            <a:prstDash val="solid"/>
            <a:miter/>
            <a:headEnd type="none" w="med" len="med"/>
            <a:tailEnd type="none" w="med" len="med"/>
          </a:ln>
        </p:spPr>
        <p:txBody>
          <a:bodyPr/>
          <a:p>
            <a:pPr algn="ctr"/>
            <a:r>
              <a:rPr lang="zh-CN" altLang="en-US" sz="1660" dirty="0">
                <a:latin typeface="宋体" panose="02010600030101010101" pitchFamily="2" charset="-122"/>
              </a:rPr>
              <a:t>软件需求</a:t>
            </a:r>
            <a:endParaRPr lang="zh-CN" altLang="en-US" sz="1660" dirty="0">
              <a:latin typeface="Times New Roman" panose="02020603050405020304" pitchFamily="18" charset="0"/>
            </a:endParaRPr>
          </a:p>
        </p:txBody>
      </p:sp>
      <p:sp>
        <p:nvSpPr>
          <p:cNvPr id="737286" name="文本框 737285"/>
          <p:cNvSpPr txBox="1"/>
          <p:nvPr/>
        </p:nvSpPr>
        <p:spPr>
          <a:xfrm rot="21600000">
            <a:off x="1885950" y="2989385"/>
            <a:ext cx="1427285" cy="296008"/>
          </a:xfrm>
          <a:prstGeom prst="rect">
            <a:avLst/>
          </a:prstGeom>
          <a:solidFill>
            <a:srgbClr val="99CC00"/>
          </a:solidFill>
          <a:ln w="9525" cap="flat" cmpd="sng">
            <a:solidFill>
              <a:srgbClr val="000000"/>
            </a:solidFill>
            <a:prstDash val="solid"/>
            <a:miter/>
            <a:headEnd type="none" w="med" len="med"/>
            <a:tailEnd type="none" w="med" len="med"/>
          </a:ln>
        </p:spPr>
        <p:txBody>
          <a:bodyPr/>
          <a:p>
            <a:pPr algn="ctr"/>
            <a:r>
              <a:rPr lang="zh-CN" altLang="en-US" sz="1660" dirty="0">
                <a:latin typeface="宋体" panose="02010600030101010101" pitchFamily="2" charset="-122"/>
              </a:rPr>
              <a:t>软件设计</a:t>
            </a:r>
            <a:endParaRPr lang="zh-CN" altLang="en-US" sz="1660" dirty="0">
              <a:latin typeface="Times New Roman" panose="02020603050405020304" pitchFamily="18" charset="0"/>
            </a:endParaRPr>
          </a:p>
        </p:txBody>
      </p:sp>
      <p:sp>
        <p:nvSpPr>
          <p:cNvPr id="737288" name="文本框 737287"/>
          <p:cNvSpPr txBox="1"/>
          <p:nvPr/>
        </p:nvSpPr>
        <p:spPr>
          <a:xfrm rot="21600000">
            <a:off x="1885950" y="4768362"/>
            <a:ext cx="1427285" cy="296008"/>
          </a:xfrm>
          <a:prstGeom prst="rect">
            <a:avLst/>
          </a:prstGeom>
          <a:solidFill>
            <a:srgbClr val="99CC00"/>
          </a:solidFill>
          <a:ln w="9525" cap="flat" cmpd="sng">
            <a:solidFill>
              <a:srgbClr val="000000"/>
            </a:solidFill>
            <a:prstDash val="solid"/>
            <a:miter/>
            <a:headEnd type="none" w="med" len="med"/>
            <a:tailEnd type="none" w="med" len="med"/>
          </a:ln>
        </p:spPr>
        <p:txBody>
          <a:bodyPr/>
          <a:p>
            <a:pPr algn="ctr"/>
            <a:r>
              <a:rPr lang="zh-CN" altLang="en-US" sz="1660" dirty="0">
                <a:latin typeface="宋体" panose="02010600030101010101" pitchFamily="2" charset="-122"/>
              </a:rPr>
              <a:t>软件测试</a:t>
            </a:r>
            <a:endParaRPr lang="zh-CN" altLang="en-US" sz="1660" dirty="0">
              <a:latin typeface="Times New Roman" panose="02020603050405020304" pitchFamily="18" charset="0"/>
            </a:endParaRPr>
          </a:p>
        </p:txBody>
      </p:sp>
      <p:sp>
        <p:nvSpPr>
          <p:cNvPr id="737289" name="文本框 737288"/>
          <p:cNvSpPr txBox="1"/>
          <p:nvPr/>
        </p:nvSpPr>
        <p:spPr>
          <a:xfrm rot="21600000">
            <a:off x="1885950" y="5657850"/>
            <a:ext cx="1427285" cy="296008"/>
          </a:xfrm>
          <a:prstGeom prst="rect">
            <a:avLst/>
          </a:prstGeom>
          <a:solidFill>
            <a:srgbClr val="99CC00"/>
          </a:solidFill>
          <a:ln w="9525" cap="flat" cmpd="sng">
            <a:solidFill>
              <a:srgbClr val="000000"/>
            </a:solidFill>
            <a:prstDash val="solid"/>
            <a:miter/>
            <a:headEnd type="none" w="med" len="med"/>
            <a:tailEnd type="none" w="med" len="med"/>
          </a:ln>
        </p:spPr>
        <p:txBody>
          <a:bodyPr/>
          <a:p>
            <a:pPr algn="ctr"/>
            <a:r>
              <a:rPr lang="zh-CN" altLang="en-US" sz="1660" dirty="0">
                <a:latin typeface="宋体" panose="02010600030101010101" pitchFamily="2" charset="-122"/>
              </a:rPr>
              <a:t>软件维护</a:t>
            </a:r>
            <a:endParaRPr lang="zh-CN" altLang="en-US" sz="1660" dirty="0">
              <a:latin typeface="Times New Roman" panose="02020603050405020304" pitchFamily="18" charset="0"/>
            </a:endParaRPr>
          </a:p>
        </p:txBody>
      </p:sp>
      <p:sp>
        <p:nvSpPr>
          <p:cNvPr id="737291" name="直接连接符 737290"/>
          <p:cNvSpPr/>
          <p:nvPr/>
        </p:nvSpPr>
        <p:spPr>
          <a:xfrm rot="21600000">
            <a:off x="1351085" y="2237643"/>
            <a:ext cx="0" cy="3556488"/>
          </a:xfrm>
          <a:prstGeom prst="line">
            <a:avLst/>
          </a:prstGeom>
          <a:ln w="9525" cap="flat" cmpd="sng">
            <a:solidFill>
              <a:srgbClr val="000000"/>
            </a:solidFill>
            <a:prstDash val="solid"/>
            <a:headEnd type="none" w="med" len="med"/>
            <a:tailEnd type="none" w="med" len="med"/>
          </a:ln>
        </p:spPr>
      </p:sp>
      <p:sp>
        <p:nvSpPr>
          <p:cNvPr id="737292" name="直接连接符 737291"/>
          <p:cNvSpPr/>
          <p:nvPr/>
        </p:nvSpPr>
        <p:spPr>
          <a:xfrm rot="21600000">
            <a:off x="1351085" y="2228850"/>
            <a:ext cx="534866" cy="0"/>
          </a:xfrm>
          <a:prstGeom prst="line">
            <a:avLst/>
          </a:prstGeom>
          <a:ln w="9525" cap="flat" cmpd="sng">
            <a:solidFill>
              <a:srgbClr val="000000"/>
            </a:solidFill>
            <a:prstDash val="solid"/>
            <a:headEnd type="none" w="med" len="med"/>
            <a:tailEnd type="none" w="med" len="med"/>
          </a:ln>
        </p:spPr>
      </p:sp>
      <p:sp>
        <p:nvSpPr>
          <p:cNvPr id="737293" name="直接连接符 737292"/>
          <p:cNvSpPr/>
          <p:nvPr/>
        </p:nvSpPr>
        <p:spPr>
          <a:xfrm rot="21600000">
            <a:off x="1351085" y="3089031"/>
            <a:ext cx="534866" cy="0"/>
          </a:xfrm>
          <a:prstGeom prst="line">
            <a:avLst/>
          </a:prstGeom>
          <a:ln w="9525" cap="flat" cmpd="sng">
            <a:solidFill>
              <a:srgbClr val="000000"/>
            </a:solidFill>
            <a:prstDash val="solid"/>
            <a:headEnd type="none" w="med" len="med"/>
            <a:tailEnd type="none" w="med" len="med"/>
          </a:ln>
        </p:spPr>
      </p:sp>
      <p:sp>
        <p:nvSpPr>
          <p:cNvPr id="737294" name="直接连接符 737293"/>
          <p:cNvSpPr/>
          <p:nvPr/>
        </p:nvSpPr>
        <p:spPr>
          <a:xfrm rot="21600000">
            <a:off x="1351085" y="4866543"/>
            <a:ext cx="534866" cy="0"/>
          </a:xfrm>
          <a:prstGeom prst="line">
            <a:avLst/>
          </a:prstGeom>
          <a:ln w="9525" cap="flat" cmpd="sng">
            <a:solidFill>
              <a:srgbClr val="000000"/>
            </a:solidFill>
            <a:prstDash val="solid"/>
            <a:headEnd type="none" w="med" len="med"/>
            <a:tailEnd type="none" w="med" len="med"/>
          </a:ln>
        </p:spPr>
      </p:sp>
      <p:sp>
        <p:nvSpPr>
          <p:cNvPr id="737295" name="直接连接符 737294"/>
          <p:cNvSpPr/>
          <p:nvPr/>
        </p:nvSpPr>
        <p:spPr>
          <a:xfrm rot="21600000">
            <a:off x="1351085" y="5807320"/>
            <a:ext cx="534866" cy="0"/>
          </a:xfrm>
          <a:prstGeom prst="line">
            <a:avLst/>
          </a:prstGeom>
          <a:ln w="9525" cap="flat" cmpd="sng">
            <a:solidFill>
              <a:srgbClr val="000000"/>
            </a:solidFill>
            <a:prstDash val="solid"/>
            <a:headEnd type="none" w="med" len="med"/>
            <a:tailEnd type="none" w="med" len="med"/>
          </a:ln>
        </p:spPr>
      </p:sp>
      <p:grpSp>
        <p:nvGrpSpPr>
          <p:cNvPr id="737296" name="组合 737295"/>
          <p:cNvGrpSpPr/>
          <p:nvPr/>
        </p:nvGrpSpPr>
        <p:grpSpPr>
          <a:xfrm rot="21600000">
            <a:off x="3313235" y="2099897"/>
            <a:ext cx="5533292" cy="794238"/>
            <a:chOff x="4860" y="5667"/>
            <a:chExt cx="5580" cy="1254"/>
          </a:xfrm>
        </p:grpSpPr>
        <p:sp>
          <p:nvSpPr>
            <p:cNvPr id="737297" name="直接连接符 737296"/>
            <p:cNvSpPr/>
            <p:nvPr/>
          </p:nvSpPr>
          <p:spPr>
            <a:xfrm>
              <a:off x="4860" y="5673"/>
              <a:ext cx="5400" cy="0"/>
            </a:xfrm>
            <a:prstGeom prst="line">
              <a:avLst/>
            </a:prstGeom>
            <a:ln w="9525" cap="flat" cmpd="sng">
              <a:solidFill>
                <a:srgbClr val="000000"/>
              </a:solidFill>
              <a:prstDash val="solid"/>
              <a:headEnd type="none" w="med" len="med"/>
              <a:tailEnd type="none" w="med" len="med"/>
            </a:ln>
          </p:spPr>
        </p:sp>
        <p:sp>
          <p:nvSpPr>
            <p:cNvPr id="737298" name="直接连接符 737297"/>
            <p:cNvSpPr/>
            <p:nvPr/>
          </p:nvSpPr>
          <p:spPr>
            <a:xfrm>
              <a:off x="5220" y="5667"/>
              <a:ext cx="0" cy="312"/>
            </a:xfrm>
            <a:prstGeom prst="line">
              <a:avLst/>
            </a:prstGeom>
            <a:ln w="9525" cap="flat" cmpd="sng">
              <a:solidFill>
                <a:srgbClr val="000000"/>
              </a:solidFill>
              <a:prstDash val="solid"/>
              <a:headEnd type="none" w="med" len="med"/>
              <a:tailEnd type="triangle" w="med" len="med"/>
            </a:ln>
          </p:spPr>
        </p:sp>
        <p:sp>
          <p:nvSpPr>
            <p:cNvPr id="737299" name="文本框 737298"/>
            <p:cNvSpPr txBox="1"/>
            <p:nvPr/>
          </p:nvSpPr>
          <p:spPr>
            <a:xfrm>
              <a:off x="5040" y="5967"/>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软件需求基础</a:t>
              </a:r>
              <a:endParaRPr lang="zh-CN" altLang="en-US" sz="1290" dirty="0">
                <a:latin typeface="Times New Roman" panose="02020603050405020304" pitchFamily="18" charset="0"/>
              </a:endParaRPr>
            </a:p>
          </p:txBody>
        </p:sp>
        <p:sp>
          <p:nvSpPr>
            <p:cNvPr id="737300" name="直接连接符 737299"/>
            <p:cNvSpPr/>
            <p:nvPr/>
          </p:nvSpPr>
          <p:spPr>
            <a:xfrm>
              <a:off x="6030" y="5667"/>
              <a:ext cx="0" cy="312"/>
            </a:xfrm>
            <a:prstGeom prst="line">
              <a:avLst/>
            </a:prstGeom>
            <a:ln w="9525" cap="flat" cmpd="sng">
              <a:solidFill>
                <a:srgbClr val="000000"/>
              </a:solidFill>
              <a:prstDash val="solid"/>
              <a:headEnd type="none" w="med" len="med"/>
              <a:tailEnd type="triangle" w="med" len="med"/>
            </a:ln>
          </p:spPr>
        </p:sp>
        <p:sp>
          <p:nvSpPr>
            <p:cNvPr id="737301" name="文本框 737300"/>
            <p:cNvSpPr txBox="1"/>
            <p:nvPr/>
          </p:nvSpPr>
          <p:spPr>
            <a:xfrm>
              <a:off x="5760" y="5964"/>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需求过程</a:t>
              </a:r>
              <a:endParaRPr lang="zh-CN" altLang="en-US" sz="1290" dirty="0">
                <a:latin typeface="Times New Roman" panose="02020603050405020304" pitchFamily="18" charset="0"/>
              </a:endParaRPr>
            </a:p>
          </p:txBody>
        </p:sp>
        <p:sp>
          <p:nvSpPr>
            <p:cNvPr id="737302" name="直接连接符 737301"/>
            <p:cNvSpPr/>
            <p:nvPr/>
          </p:nvSpPr>
          <p:spPr>
            <a:xfrm>
              <a:off x="6960" y="5667"/>
              <a:ext cx="0" cy="312"/>
            </a:xfrm>
            <a:prstGeom prst="line">
              <a:avLst/>
            </a:prstGeom>
            <a:ln w="9525" cap="flat" cmpd="sng">
              <a:solidFill>
                <a:srgbClr val="000000"/>
              </a:solidFill>
              <a:prstDash val="solid"/>
              <a:headEnd type="none" w="med" len="med"/>
              <a:tailEnd type="triangle" w="med" len="med"/>
            </a:ln>
          </p:spPr>
        </p:sp>
        <p:sp>
          <p:nvSpPr>
            <p:cNvPr id="737303" name="直接连接符 737302"/>
            <p:cNvSpPr/>
            <p:nvPr/>
          </p:nvSpPr>
          <p:spPr>
            <a:xfrm>
              <a:off x="8055" y="5667"/>
              <a:ext cx="0" cy="312"/>
            </a:xfrm>
            <a:prstGeom prst="line">
              <a:avLst/>
            </a:prstGeom>
            <a:ln w="9525" cap="flat" cmpd="sng">
              <a:solidFill>
                <a:srgbClr val="000000"/>
              </a:solidFill>
              <a:prstDash val="solid"/>
              <a:headEnd type="none" w="med" len="med"/>
              <a:tailEnd type="triangle" w="med" len="med"/>
            </a:ln>
          </p:spPr>
        </p:sp>
        <p:sp>
          <p:nvSpPr>
            <p:cNvPr id="737304" name="直接连接符 737303"/>
            <p:cNvSpPr/>
            <p:nvPr/>
          </p:nvSpPr>
          <p:spPr>
            <a:xfrm>
              <a:off x="9195" y="5667"/>
              <a:ext cx="0" cy="312"/>
            </a:xfrm>
            <a:prstGeom prst="line">
              <a:avLst/>
            </a:prstGeom>
            <a:ln w="9525" cap="flat" cmpd="sng">
              <a:solidFill>
                <a:srgbClr val="000000"/>
              </a:solidFill>
              <a:prstDash val="solid"/>
              <a:headEnd type="none" w="med" len="med"/>
              <a:tailEnd type="triangle" w="med" len="med"/>
            </a:ln>
          </p:spPr>
        </p:sp>
        <p:sp>
          <p:nvSpPr>
            <p:cNvPr id="737305" name="直接连接符 737304"/>
            <p:cNvSpPr/>
            <p:nvPr/>
          </p:nvSpPr>
          <p:spPr>
            <a:xfrm>
              <a:off x="10260" y="5667"/>
              <a:ext cx="0" cy="312"/>
            </a:xfrm>
            <a:prstGeom prst="line">
              <a:avLst/>
            </a:prstGeom>
            <a:ln w="9525" cap="flat" cmpd="sng">
              <a:solidFill>
                <a:srgbClr val="000000"/>
              </a:solidFill>
              <a:prstDash val="solid"/>
              <a:headEnd type="none" w="med" len="med"/>
              <a:tailEnd type="triangle" w="med" len="med"/>
            </a:ln>
          </p:spPr>
        </p:sp>
        <p:sp>
          <p:nvSpPr>
            <p:cNvPr id="737306" name="文本框 737305"/>
            <p:cNvSpPr txBox="1"/>
            <p:nvPr/>
          </p:nvSpPr>
          <p:spPr>
            <a:xfrm>
              <a:off x="6660" y="5964"/>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需求获取</a:t>
              </a:r>
              <a:endParaRPr lang="zh-CN" altLang="en-US" sz="1290" dirty="0">
                <a:latin typeface="Times New Roman" panose="02020603050405020304" pitchFamily="18" charset="0"/>
              </a:endParaRPr>
            </a:p>
          </p:txBody>
        </p:sp>
        <p:sp>
          <p:nvSpPr>
            <p:cNvPr id="737307" name="文本框 737306"/>
            <p:cNvSpPr txBox="1"/>
            <p:nvPr/>
          </p:nvSpPr>
          <p:spPr>
            <a:xfrm>
              <a:off x="7785" y="5985"/>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需求分析</a:t>
              </a:r>
              <a:endParaRPr lang="zh-CN" altLang="en-US" sz="1290" dirty="0">
                <a:latin typeface="Times New Roman" panose="02020603050405020304" pitchFamily="18" charset="0"/>
              </a:endParaRPr>
            </a:p>
          </p:txBody>
        </p:sp>
        <p:sp>
          <p:nvSpPr>
            <p:cNvPr id="737308" name="文本框 737307"/>
            <p:cNvSpPr txBox="1"/>
            <p:nvPr/>
          </p:nvSpPr>
          <p:spPr>
            <a:xfrm>
              <a:off x="9000" y="5964"/>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需求规格说明</a:t>
              </a:r>
              <a:endParaRPr lang="zh-CN" altLang="en-US" sz="1290" dirty="0">
                <a:latin typeface="Times New Roman" panose="02020603050405020304" pitchFamily="18" charset="0"/>
              </a:endParaRPr>
            </a:p>
          </p:txBody>
        </p:sp>
        <p:sp>
          <p:nvSpPr>
            <p:cNvPr id="737309" name="文本框 737308"/>
            <p:cNvSpPr txBox="1"/>
            <p:nvPr/>
          </p:nvSpPr>
          <p:spPr>
            <a:xfrm>
              <a:off x="9900" y="5964"/>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需求分析工具</a:t>
              </a:r>
              <a:endParaRPr lang="zh-CN" altLang="en-US" sz="1290" dirty="0">
                <a:latin typeface="Times New Roman" panose="02020603050405020304" pitchFamily="18" charset="0"/>
              </a:endParaRPr>
            </a:p>
          </p:txBody>
        </p:sp>
      </p:grpSp>
      <p:grpSp>
        <p:nvGrpSpPr>
          <p:cNvPr id="737381" name="组合 737380"/>
          <p:cNvGrpSpPr/>
          <p:nvPr/>
        </p:nvGrpSpPr>
        <p:grpSpPr>
          <a:xfrm>
            <a:off x="3313235" y="2989385"/>
            <a:ext cx="5533292" cy="794238"/>
            <a:chOff x="2261" y="1860"/>
            <a:chExt cx="3776" cy="542"/>
          </a:xfrm>
        </p:grpSpPr>
        <p:sp>
          <p:nvSpPr>
            <p:cNvPr id="737310" name="直接连接符 737309"/>
            <p:cNvSpPr/>
            <p:nvPr/>
          </p:nvSpPr>
          <p:spPr>
            <a:xfrm rot="21600000">
              <a:off x="2261" y="1863"/>
              <a:ext cx="3654" cy="0"/>
            </a:xfrm>
            <a:prstGeom prst="line">
              <a:avLst/>
            </a:prstGeom>
            <a:ln w="9525" cap="flat" cmpd="sng">
              <a:solidFill>
                <a:srgbClr val="000000"/>
              </a:solidFill>
              <a:prstDash val="solid"/>
              <a:headEnd type="none" w="med" len="med"/>
              <a:tailEnd type="none" w="med" len="med"/>
            </a:ln>
          </p:spPr>
        </p:sp>
        <p:grpSp>
          <p:nvGrpSpPr>
            <p:cNvPr id="737375" name="组合 737374"/>
            <p:cNvGrpSpPr/>
            <p:nvPr/>
          </p:nvGrpSpPr>
          <p:grpSpPr>
            <a:xfrm>
              <a:off x="2383" y="1860"/>
              <a:ext cx="3654" cy="542"/>
              <a:chOff x="2383" y="1860"/>
              <a:chExt cx="3654" cy="542"/>
            </a:xfrm>
          </p:grpSpPr>
          <p:sp>
            <p:nvSpPr>
              <p:cNvPr id="737311" name="直接连接符 737310"/>
              <p:cNvSpPr/>
              <p:nvPr/>
            </p:nvSpPr>
            <p:spPr>
              <a:xfrm rot="21600000">
                <a:off x="2505" y="1860"/>
                <a:ext cx="0" cy="135"/>
              </a:xfrm>
              <a:prstGeom prst="line">
                <a:avLst/>
              </a:prstGeom>
              <a:ln w="9525" cap="flat" cmpd="sng">
                <a:solidFill>
                  <a:srgbClr val="000000"/>
                </a:solidFill>
                <a:prstDash val="solid"/>
                <a:headEnd type="none" w="med" len="med"/>
                <a:tailEnd type="triangle" w="med" len="med"/>
              </a:ln>
            </p:spPr>
          </p:sp>
          <p:sp>
            <p:nvSpPr>
              <p:cNvPr id="737312" name="文本框 737311"/>
              <p:cNvSpPr txBox="1"/>
              <p:nvPr/>
            </p:nvSpPr>
            <p:spPr>
              <a:xfrm rot="21600000">
                <a:off x="2383" y="1990"/>
                <a:ext cx="366" cy="404"/>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软件设计基础</a:t>
                </a:r>
                <a:endParaRPr lang="zh-CN" altLang="en-US" sz="1290" dirty="0">
                  <a:latin typeface="Times New Roman" panose="02020603050405020304" pitchFamily="18" charset="0"/>
                </a:endParaRPr>
              </a:p>
            </p:txBody>
          </p:sp>
          <p:sp>
            <p:nvSpPr>
              <p:cNvPr id="737313" name="直接连接符 737312"/>
              <p:cNvSpPr/>
              <p:nvPr/>
            </p:nvSpPr>
            <p:spPr>
              <a:xfrm rot="21600000">
                <a:off x="3053" y="1860"/>
                <a:ext cx="0" cy="135"/>
              </a:xfrm>
              <a:prstGeom prst="line">
                <a:avLst/>
              </a:prstGeom>
              <a:ln w="9525" cap="flat" cmpd="sng">
                <a:solidFill>
                  <a:srgbClr val="000000"/>
                </a:solidFill>
                <a:prstDash val="solid"/>
                <a:headEnd type="none" w="med" len="med"/>
                <a:tailEnd type="triangle" w="med" len="med"/>
              </a:ln>
            </p:spPr>
          </p:sp>
          <p:sp>
            <p:nvSpPr>
              <p:cNvPr id="737314" name="文本框 737313"/>
              <p:cNvSpPr txBox="1"/>
              <p:nvPr/>
            </p:nvSpPr>
            <p:spPr>
              <a:xfrm rot="21600000">
                <a:off x="2870" y="1989"/>
                <a:ext cx="488" cy="404"/>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软件设计关键问题</a:t>
                </a:r>
                <a:endParaRPr lang="zh-CN" altLang="en-US" sz="1290" dirty="0">
                  <a:latin typeface="Times New Roman" panose="02020603050405020304" pitchFamily="18" charset="0"/>
                </a:endParaRPr>
              </a:p>
            </p:txBody>
          </p:sp>
          <p:sp>
            <p:nvSpPr>
              <p:cNvPr id="737315" name="直接连接符 737314"/>
              <p:cNvSpPr/>
              <p:nvPr/>
            </p:nvSpPr>
            <p:spPr>
              <a:xfrm rot="21600000">
                <a:off x="3682" y="1860"/>
                <a:ext cx="0" cy="135"/>
              </a:xfrm>
              <a:prstGeom prst="line">
                <a:avLst/>
              </a:prstGeom>
              <a:ln w="9525" cap="flat" cmpd="sng">
                <a:solidFill>
                  <a:srgbClr val="000000"/>
                </a:solidFill>
                <a:prstDash val="solid"/>
                <a:headEnd type="none" w="med" len="med"/>
                <a:tailEnd type="triangle" w="med" len="med"/>
              </a:ln>
            </p:spPr>
          </p:sp>
          <p:sp>
            <p:nvSpPr>
              <p:cNvPr id="737316" name="直接连接符 737315"/>
              <p:cNvSpPr/>
              <p:nvPr/>
            </p:nvSpPr>
            <p:spPr>
              <a:xfrm rot="21600000">
                <a:off x="4423" y="1860"/>
                <a:ext cx="0" cy="135"/>
              </a:xfrm>
              <a:prstGeom prst="line">
                <a:avLst/>
              </a:prstGeom>
              <a:ln w="9525" cap="flat" cmpd="sng">
                <a:solidFill>
                  <a:srgbClr val="000000"/>
                </a:solidFill>
                <a:prstDash val="solid"/>
                <a:headEnd type="none" w="med" len="med"/>
                <a:tailEnd type="triangle" w="med" len="med"/>
              </a:ln>
            </p:spPr>
          </p:sp>
          <p:sp>
            <p:nvSpPr>
              <p:cNvPr id="737317" name="直接连接符 737316"/>
              <p:cNvSpPr/>
              <p:nvPr/>
            </p:nvSpPr>
            <p:spPr>
              <a:xfrm rot="21600000">
                <a:off x="5194" y="1860"/>
                <a:ext cx="0" cy="135"/>
              </a:xfrm>
              <a:prstGeom prst="line">
                <a:avLst/>
              </a:prstGeom>
              <a:ln w="9525" cap="flat" cmpd="sng">
                <a:solidFill>
                  <a:srgbClr val="000000"/>
                </a:solidFill>
                <a:prstDash val="solid"/>
                <a:headEnd type="none" w="med" len="med"/>
                <a:tailEnd type="triangle" w="med" len="med"/>
              </a:ln>
            </p:spPr>
          </p:sp>
          <p:sp>
            <p:nvSpPr>
              <p:cNvPr id="737318" name="直接连接符 737317"/>
              <p:cNvSpPr/>
              <p:nvPr/>
            </p:nvSpPr>
            <p:spPr>
              <a:xfrm rot="21600000">
                <a:off x="5915" y="1860"/>
                <a:ext cx="0" cy="135"/>
              </a:xfrm>
              <a:prstGeom prst="line">
                <a:avLst/>
              </a:prstGeom>
              <a:ln w="9525" cap="flat" cmpd="sng">
                <a:solidFill>
                  <a:srgbClr val="000000"/>
                </a:solidFill>
                <a:prstDash val="solid"/>
                <a:headEnd type="none" w="med" len="med"/>
                <a:tailEnd type="triangle" w="med" len="med"/>
              </a:ln>
            </p:spPr>
          </p:sp>
          <p:sp>
            <p:nvSpPr>
              <p:cNvPr id="737319" name="文本框 737318"/>
              <p:cNvSpPr txBox="1"/>
              <p:nvPr/>
            </p:nvSpPr>
            <p:spPr>
              <a:xfrm rot="21600000">
                <a:off x="3479" y="1989"/>
                <a:ext cx="487" cy="404"/>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软件结构与体系结构</a:t>
                </a:r>
                <a:endParaRPr lang="zh-CN" altLang="en-US" sz="1290" dirty="0">
                  <a:latin typeface="Times New Roman" panose="02020603050405020304" pitchFamily="18" charset="0"/>
                </a:endParaRPr>
              </a:p>
            </p:txBody>
          </p:sp>
          <p:sp>
            <p:nvSpPr>
              <p:cNvPr id="737320" name="文本框 737319"/>
              <p:cNvSpPr txBox="1"/>
              <p:nvPr/>
            </p:nvSpPr>
            <p:spPr>
              <a:xfrm rot="21600000">
                <a:off x="4240" y="1998"/>
                <a:ext cx="701" cy="404"/>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软件设计质量的分析与评价</a:t>
                </a:r>
                <a:endParaRPr lang="zh-CN" altLang="en-US" sz="1290" dirty="0">
                  <a:latin typeface="Times New Roman" panose="02020603050405020304" pitchFamily="18" charset="0"/>
                </a:endParaRPr>
              </a:p>
            </p:txBody>
          </p:sp>
          <p:sp>
            <p:nvSpPr>
              <p:cNvPr id="737321" name="文本框 737320"/>
              <p:cNvSpPr txBox="1"/>
              <p:nvPr/>
            </p:nvSpPr>
            <p:spPr>
              <a:xfrm rot="21600000">
                <a:off x="5063" y="1989"/>
                <a:ext cx="365" cy="404"/>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软件设计符号</a:t>
                </a:r>
                <a:endParaRPr lang="zh-CN" altLang="en-US" sz="1290" dirty="0">
                  <a:latin typeface="Times New Roman" panose="02020603050405020304" pitchFamily="18" charset="0"/>
                </a:endParaRPr>
              </a:p>
            </p:txBody>
          </p:sp>
          <p:sp>
            <p:nvSpPr>
              <p:cNvPr id="737322" name="文本框 737321"/>
              <p:cNvSpPr txBox="1"/>
              <p:nvPr/>
            </p:nvSpPr>
            <p:spPr>
              <a:xfrm rot="21600000">
                <a:off x="5550" y="1989"/>
                <a:ext cx="487" cy="404"/>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软件设计的策略与方法</a:t>
                </a:r>
                <a:endParaRPr lang="zh-CN" altLang="en-US" sz="1290" dirty="0">
                  <a:latin typeface="Times New Roman" panose="02020603050405020304" pitchFamily="18" charset="0"/>
                </a:endParaRPr>
              </a:p>
            </p:txBody>
          </p:sp>
        </p:grpSp>
      </p:grpSp>
      <p:grpSp>
        <p:nvGrpSpPr>
          <p:cNvPr id="737380" name="组合 737379"/>
          <p:cNvGrpSpPr/>
          <p:nvPr/>
        </p:nvGrpSpPr>
        <p:grpSpPr>
          <a:xfrm>
            <a:off x="3304443" y="4763966"/>
            <a:ext cx="5533292" cy="782515"/>
            <a:chOff x="2255" y="3071"/>
            <a:chExt cx="3776" cy="534"/>
          </a:xfrm>
        </p:grpSpPr>
        <p:sp>
          <p:nvSpPr>
            <p:cNvPr id="737331" name="直接连接符 737330"/>
            <p:cNvSpPr/>
            <p:nvPr/>
          </p:nvSpPr>
          <p:spPr>
            <a:xfrm rot="21600000">
              <a:off x="2255" y="3074"/>
              <a:ext cx="3654" cy="0"/>
            </a:xfrm>
            <a:prstGeom prst="line">
              <a:avLst/>
            </a:prstGeom>
            <a:ln w="9525" cap="flat" cmpd="sng">
              <a:solidFill>
                <a:srgbClr val="000000"/>
              </a:solidFill>
              <a:prstDash val="solid"/>
              <a:headEnd type="none" w="med" len="med"/>
              <a:tailEnd type="none" w="med" len="med"/>
            </a:ln>
          </p:spPr>
        </p:sp>
        <p:grpSp>
          <p:nvGrpSpPr>
            <p:cNvPr id="737376" name="组合 737375"/>
            <p:cNvGrpSpPr/>
            <p:nvPr/>
          </p:nvGrpSpPr>
          <p:grpSpPr>
            <a:xfrm>
              <a:off x="2377" y="3071"/>
              <a:ext cx="3654" cy="534"/>
              <a:chOff x="2377" y="3071"/>
              <a:chExt cx="3654" cy="534"/>
            </a:xfrm>
          </p:grpSpPr>
          <p:sp>
            <p:nvSpPr>
              <p:cNvPr id="737332" name="直接连接符 737331"/>
              <p:cNvSpPr/>
              <p:nvPr/>
            </p:nvSpPr>
            <p:spPr>
              <a:xfrm rot="21600000">
                <a:off x="2499" y="3071"/>
                <a:ext cx="0" cy="135"/>
              </a:xfrm>
              <a:prstGeom prst="line">
                <a:avLst/>
              </a:prstGeom>
              <a:ln w="9525" cap="flat" cmpd="sng">
                <a:solidFill>
                  <a:srgbClr val="000000"/>
                </a:solidFill>
                <a:prstDash val="solid"/>
                <a:headEnd type="none" w="med" len="med"/>
                <a:tailEnd type="triangle" w="med" len="med"/>
              </a:ln>
            </p:spPr>
          </p:sp>
          <p:sp>
            <p:nvSpPr>
              <p:cNvPr id="737333" name="文本框 737332"/>
              <p:cNvSpPr txBox="1"/>
              <p:nvPr/>
            </p:nvSpPr>
            <p:spPr>
              <a:xfrm rot="21600000">
                <a:off x="2377" y="3201"/>
                <a:ext cx="365" cy="404"/>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软件测试基础</a:t>
                </a:r>
                <a:endParaRPr lang="zh-CN" altLang="en-US" sz="1290" dirty="0">
                  <a:latin typeface="Times New Roman" panose="02020603050405020304" pitchFamily="18" charset="0"/>
                </a:endParaRPr>
              </a:p>
            </p:txBody>
          </p:sp>
          <p:sp>
            <p:nvSpPr>
              <p:cNvPr id="737334" name="直接连接符 737333"/>
              <p:cNvSpPr/>
              <p:nvPr/>
            </p:nvSpPr>
            <p:spPr>
              <a:xfrm rot="21600000">
                <a:off x="3047" y="3071"/>
                <a:ext cx="0" cy="135"/>
              </a:xfrm>
              <a:prstGeom prst="line">
                <a:avLst/>
              </a:prstGeom>
              <a:ln w="9525" cap="flat" cmpd="sng">
                <a:solidFill>
                  <a:srgbClr val="000000"/>
                </a:solidFill>
                <a:prstDash val="solid"/>
                <a:headEnd type="none" w="med" len="med"/>
                <a:tailEnd type="triangle" w="med" len="med"/>
              </a:ln>
            </p:spPr>
          </p:sp>
          <p:sp>
            <p:nvSpPr>
              <p:cNvPr id="737335" name="文本框 737334"/>
              <p:cNvSpPr txBox="1"/>
              <p:nvPr/>
            </p:nvSpPr>
            <p:spPr>
              <a:xfrm rot="21600000">
                <a:off x="2864" y="3199"/>
                <a:ext cx="365" cy="40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测试级别</a:t>
                </a:r>
                <a:endParaRPr lang="zh-CN" altLang="en-US" sz="1290" dirty="0">
                  <a:latin typeface="Times New Roman" panose="02020603050405020304" pitchFamily="18" charset="0"/>
                </a:endParaRPr>
              </a:p>
            </p:txBody>
          </p:sp>
          <p:sp>
            <p:nvSpPr>
              <p:cNvPr id="737336" name="直接连接符 737335"/>
              <p:cNvSpPr/>
              <p:nvPr/>
            </p:nvSpPr>
            <p:spPr>
              <a:xfrm rot="21600000">
                <a:off x="3676" y="3071"/>
                <a:ext cx="0" cy="135"/>
              </a:xfrm>
              <a:prstGeom prst="line">
                <a:avLst/>
              </a:prstGeom>
              <a:ln w="9525" cap="flat" cmpd="sng">
                <a:solidFill>
                  <a:srgbClr val="000000"/>
                </a:solidFill>
                <a:prstDash val="solid"/>
                <a:headEnd type="none" w="med" len="med"/>
                <a:tailEnd type="triangle" w="med" len="med"/>
              </a:ln>
            </p:spPr>
          </p:sp>
          <p:sp>
            <p:nvSpPr>
              <p:cNvPr id="737338" name="直接连接符 737337"/>
              <p:cNvSpPr/>
              <p:nvPr/>
            </p:nvSpPr>
            <p:spPr>
              <a:xfrm rot="21600000">
                <a:off x="5189" y="3071"/>
                <a:ext cx="0" cy="135"/>
              </a:xfrm>
              <a:prstGeom prst="line">
                <a:avLst/>
              </a:prstGeom>
              <a:ln w="9525" cap="flat" cmpd="sng">
                <a:solidFill>
                  <a:srgbClr val="000000"/>
                </a:solidFill>
                <a:prstDash val="solid"/>
                <a:headEnd type="none" w="med" len="med"/>
                <a:tailEnd type="triangle" w="med" len="med"/>
              </a:ln>
            </p:spPr>
          </p:sp>
          <p:sp>
            <p:nvSpPr>
              <p:cNvPr id="737339" name="直接连接符 737338"/>
              <p:cNvSpPr/>
              <p:nvPr/>
            </p:nvSpPr>
            <p:spPr>
              <a:xfrm rot="21600000">
                <a:off x="5909" y="3071"/>
                <a:ext cx="0" cy="135"/>
              </a:xfrm>
              <a:prstGeom prst="line">
                <a:avLst/>
              </a:prstGeom>
              <a:ln w="9525" cap="flat" cmpd="sng">
                <a:solidFill>
                  <a:srgbClr val="000000"/>
                </a:solidFill>
                <a:prstDash val="solid"/>
                <a:headEnd type="none" w="med" len="med"/>
                <a:tailEnd type="triangle" w="med" len="med"/>
              </a:ln>
            </p:spPr>
          </p:sp>
          <p:sp>
            <p:nvSpPr>
              <p:cNvPr id="737340" name="文本框 737339"/>
              <p:cNvSpPr txBox="1"/>
              <p:nvPr/>
            </p:nvSpPr>
            <p:spPr>
              <a:xfrm rot="21600000">
                <a:off x="3473" y="3199"/>
                <a:ext cx="365" cy="40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测试技术</a:t>
                </a:r>
                <a:endParaRPr lang="zh-CN" altLang="en-US" sz="1290" dirty="0">
                  <a:latin typeface="Times New Roman" panose="02020603050405020304" pitchFamily="18" charset="0"/>
                </a:endParaRPr>
              </a:p>
            </p:txBody>
          </p:sp>
          <p:sp>
            <p:nvSpPr>
              <p:cNvPr id="737342" name="文本框 737341"/>
              <p:cNvSpPr txBox="1"/>
              <p:nvPr/>
            </p:nvSpPr>
            <p:spPr>
              <a:xfrm rot="21600000">
                <a:off x="5057" y="3199"/>
                <a:ext cx="365" cy="40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110" dirty="0">
                    <a:latin typeface="Times New Roman" panose="02020603050405020304" pitchFamily="18" charset="0"/>
                  </a:rPr>
                  <a:t>与测试相关的度量</a:t>
                </a:r>
                <a:endParaRPr lang="zh-CN" altLang="en-US" sz="1110" dirty="0">
                  <a:latin typeface="Times New Roman" panose="02020603050405020304" pitchFamily="18" charset="0"/>
                </a:endParaRPr>
              </a:p>
            </p:txBody>
          </p:sp>
          <p:sp>
            <p:nvSpPr>
              <p:cNvPr id="737343" name="文本框 737342"/>
              <p:cNvSpPr txBox="1"/>
              <p:nvPr/>
            </p:nvSpPr>
            <p:spPr>
              <a:xfrm rot="21600000">
                <a:off x="5666" y="3199"/>
                <a:ext cx="365" cy="40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测试过程</a:t>
                </a:r>
                <a:endParaRPr lang="zh-CN" altLang="en-US" sz="1290" dirty="0">
                  <a:latin typeface="Times New Roman" panose="02020603050405020304" pitchFamily="18" charset="0"/>
                </a:endParaRPr>
              </a:p>
            </p:txBody>
          </p:sp>
        </p:grpSp>
      </p:grpSp>
      <p:grpSp>
        <p:nvGrpSpPr>
          <p:cNvPr id="737382" name="组合 737381"/>
          <p:cNvGrpSpPr/>
          <p:nvPr/>
        </p:nvGrpSpPr>
        <p:grpSpPr>
          <a:xfrm>
            <a:off x="3254620" y="5657850"/>
            <a:ext cx="3494942" cy="794238"/>
            <a:chOff x="2221" y="3681"/>
            <a:chExt cx="2385" cy="542"/>
          </a:xfrm>
        </p:grpSpPr>
        <p:grpSp>
          <p:nvGrpSpPr>
            <p:cNvPr id="737377" name="组合 737376"/>
            <p:cNvGrpSpPr/>
            <p:nvPr/>
          </p:nvGrpSpPr>
          <p:grpSpPr>
            <a:xfrm>
              <a:off x="2383" y="3681"/>
              <a:ext cx="2223" cy="542"/>
              <a:chOff x="2383" y="3681"/>
              <a:chExt cx="2223" cy="542"/>
            </a:xfrm>
          </p:grpSpPr>
          <p:sp>
            <p:nvSpPr>
              <p:cNvPr id="737344" name="直接连接符 737343"/>
              <p:cNvSpPr/>
              <p:nvPr/>
            </p:nvSpPr>
            <p:spPr>
              <a:xfrm rot="21600000">
                <a:off x="2505" y="3681"/>
                <a:ext cx="0" cy="135"/>
              </a:xfrm>
              <a:prstGeom prst="line">
                <a:avLst/>
              </a:prstGeom>
              <a:ln w="9525" cap="flat" cmpd="sng">
                <a:solidFill>
                  <a:srgbClr val="000000"/>
                </a:solidFill>
                <a:prstDash val="solid"/>
                <a:headEnd type="none" w="med" len="med"/>
                <a:tailEnd type="triangle" w="med" len="med"/>
              </a:ln>
            </p:spPr>
          </p:sp>
          <p:sp>
            <p:nvSpPr>
              <p:cNvPr id="737345" name="文本框 737344"/>
              <p:cNvSpPr txBox="1"/>
              <p:nvPr/>
            </p:nvSpPr>
            <p:spPr>
              <a:xfrm rot="21600000">
                <a:off x="2383" y="3811"/>
                <a:ext cx="366" cy="404"/>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软件维护基础</a:t>
                </a:r>
                <a:endParaRPr lang="zh-CN" altLang="en-US" sz="1290" dirty="0">
                  <a:latin typeface="Times New Roman" panose="02020603050405020304" pitchFamily="18" charset="0"/>
                </a:endParaRPr>
              </a:p>
            </p:txBody>
          </p:sp>
          <p:sp>
            <p:nvSpPr>
              <p:cNvPr id="737346" name="直接连接符 737345"/>
              <p:cNvSpPr/>
              <p:nvPr/>
            </p:nvSpPr>
            <p:spPr>
              <a:xfrm rot="21600000">
                <a:off x="3053" y="3681"/>
                <a:ext cx="0" cy="135"/>
              </a:xfrm>
              <a:prstGeom prst="line">
                <a:avLst/>
              </a:prstGeom>
              <a:ln w="9525" cap="flat" cmpd="sng">
                <a:solidFill>
                  <a:srgbClr val="000000"/>
                </a:solidFill>
                <a:prstDash val="solid"/>
                <a:headEnd type="none" w="med" len="med"/>
                <a:tailEnd type="triangle" w="med" len="med"/>
              </a:ln>
            </p:spPr>
          </p:sp>
          <p:sp>
            <p:nvSpPr>
              <p:cNvPr id="737347" name="文本框 737346"/>
              <p:cNvSpPr txBox="1"/>
              <p:nvPr/>
            </p:nvSpPr>
            <p:spPr>
              <a:xfrm rot="21600000">
                <a:off x="2870" y="3809"/>
                <a:ext cx="488" cy="40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软件维护的关键问题</a:t>
                </a:r>
                <a:endParaRPr lang="zh-CN" altLang="en-US" sz="1290" dirty="0">
                  <a:latin typeface="Times New Roman" panose="02020603050405020304" pitchFamily="18" charset="0"/>
                </a:endParaRPr>
              </a:p>
            </p:txBody>
          </p:sp>
          <p:sp>
            <p:nvSpPr>
              <p:cNvPr id="737348" name="直接连接符 737347"/>
              <p:cNvSpPr/>
              <p:nvPr/>
            </p:nvSpPr>
            <p:spPr>
              <a:xfrm rot="21600000">
                <a:off x="3682" y="3681"/>
                <a:ext cx="0" cy="135"/>
              </a:xfrm>
              <a:prstGeom prst="line">
                <a:avLst/>
              </a:prstGeom>
              <a:ln w="9525" cap="flat" cmpd="sng">
                <a:solidFill>
                  <a:srgbClr val="000000"/>
                </a:solidFill>
                <a:prstDash val="solid"/>
                <a:headEnd type="none" w="med" len="med"/>
                <a:tailEnd type="triangle" w="med" len="med"/>
              </a:ln>
            </p:spPr>
          </p:sp>
          <p:sp>
            <p:nvSpPr>
              <p:cNvPr id="737349" name="直接连接符 737348"/>
              <p:cNvSpPr/>
              <p:nvPr/>
            </p:nvSpPr>
            <p:spPr>
              <a:xfrm rot="21600000">
                <a:off x="4423" y="3681"/>
                <a:ext cx="0" cy="135"/>
              </a:xfrm>
              <a:prstGeom prst="line">
                <a:avLst/>
              </a:prstGeom>
              <a:ln w="9525" cap="flat" cmpd="sng">
                <a:solidFill>
                  <a:srgbClr val="000000"/>
                </a:solidFill>
                <a:prstDash val="solid"/>
                <a:headEnd type="none" w="med" len="med"/>
                <a:tailEnd type="triangle" w="med" len="med"/>
              </a:ln>
            </p:spPr>
          </p:sp>
          <p:sp>
            <p:nvSpPr>
              <p:cNvPr id="737350" name="文本框 737349"/>
              <p:cNvSpPr txBox="1"/>
              <p:nvPr/>
            </p:nvSpPr>
            <p:spPr>
              <a:xfrm rot="21600000">
                <a:off x="3479" y="3809"/>
                <a:ext cx="366" cy="40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维护过程</a:t>
                </a:r>
                <a:endParaRPr lang="zh-CN" altLang="en-US" sz="1290" dirty="0">
                  <a:latin typeface="Times New Roman" panose="02020603050405020304" pitchFamily="18" charset="0"/>
                </a:endParaRPr>
              </a:p>
            </p:txBody>
          </p:sp>
          <p:sp>
            <p:nvSpPr>
              <p:cNvPr id="737351" name="文本框 737350"/>
              <p:cNvSpPr txBox="1"/>
              <p:nvPr/>
            </p:nvSpPr>
            <p:spPr>
              <a:xfrm rot="21600000">
                <a:off x="4240" y="3818"/>
                <a:ext cx="366" cy="405"/>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维护技术</a:t>
                </a:r>
                <a:endParaRPr lang="zh-CN" altLang="en-US" sz="1290" dirty="0">
                  <a:latin typeface="Times New Roman" panose="02020603050405020304" pitchFamily="18" charset="0"/>
                </a:endParaRPr>
              </a:p>
            </p:txBody>
          </p:sp>
        </p:grpSp>
        <p:sp>
          <p:nvSpPr>
            <p:cNvPr id="737352" name="直接连接符 737351"/>
            <p:cNvSpPr/>
            <p:nvPr/>
          </p:nvSpPr>
          <p:spPr>
            <a:xfrm rot="21600000">
              <a:off x="2221" y="3681"/>
              <a:ext cx="2192" cy="0"/>
            </a:xfrm>
            <a:prstGeom prst="line">
              <a:avLst/>
            </a:prstGeom>
            <a:ln w="9525" cap="flat" cmpd="sng">
              <a:solidFill>
                <a:srgbClr val="000000"/>
              </a:solidFill>
              <a:prstDash val="solid"/>
              <a:headEnd type="none" w="med" len="med"/>
              <a:tailEnd type="none" w="med" len="med"/>
            </a:ln>
          </p:spPr>
        </p:sp>
      </p:grpSp>
      <p:sp>
        <p:nvSpPr>
          <p:cNvPr id="737353" name="直接连接符 737352"/>
          <p:cNvSpPr/>
          <p:nvPr/>
        </p:nvSpPr>
        <p:spPr>
          <a:xfrm rot="21600000" flipV="1">
            <a:off x="1351085" y="1225062"/>
            <a:ext cx="0" cy="989135"/>
          </a:xfrm>
          <a:prstGeom prst="line">
            <a:avLst/>
          </a:prstGeom>
          <a:ln w="9525" cap="flat" cmpd="sng">
            <a:solidFill>
              <a:srgbClr val="000000"/>
            </a:solidFill>
            <a:prstDash val="solid"/>
            <a:headEnd type="none" w="med" len="med"/>
            <a:tailEnd type="none" w="med" len="med"/>
          </a:ln>
        </p:spPr>
      </p:sp>
      <p:sp>
        <p:nvSpPr>
          <p:cNvPr id="737354" name="直接连接符 737353"/>
          <p:cNvSpPr/>
          <p:nvPr/>
        </p:nvSpPr>
        <p:spPr>
          <a:xfrm rot="21600000">
            <a:off x="1351085" y="1225062"/>
            <a:ext cx="534866" cy="0"/>
          </a:xfrm>
          <a:prstGeom prst="line">
            <a:avLst/>
          </a:prstGeom>
          <a:ln w="9525" cap="flat" cmpd="sng">
            <a:solidFill>
              <a:srgbClr val="000000"/>
            </a:solidFill>
            <a:prstDash val="solid"/>
            <a:headEnd type="none" w="med" len="med"/>
            <a:tailEnd type="none" w="med" len="med"/>
          </a:ln>
        </p:spPr>
      </p:sp>
      <p:sp>
        <p:nvSpPr>
          <p:cNvPr id="737355" name="文本框 737354"/>
          <p:cNvSpPr txBox="1"/>
          <p:nvPr/>
        </p:nvSpPr>
        <p:spPr>
          <a:xfrm rot="21600000">
            <a:off x="1900604" y="1115158"/>
            <a:ext cx="1428750" cy="297473"/>
          </a:xfrm>
          <a:prstGeom prst="rect">
            <a:avLst/>
          </a:prstGeom>
          <a:solidFill>
            <a:srgbClr val="99CC00"/>
          </a:solidFill>
          <a:ln w="9525" cap="flat" cmpd="sng">
            <a:solidFill>
              <a:srgbClr val="000000"/>
            </a:solidFill>
            <a:prstDash val="solid"/>
            <a:miter/>
            <a:headEnd type="none" w="med" len="med"/>
            <a:tailEnd type="none" w="med" len="med"/>
          </a:ln>
        </p:spPr>
        <p:txBody>
          <a:bodyPr/>
          <a:p>
            <a:pPr algn="ctr"/>
            <a:r>
              <a:rPr lang="zh-CN" altLang="en-US" sz="1660" dirty="0">
                <a:latin typeface="宋体" panose="02010600030101010101" pitchFamily="2" charset="-122"/>
              </a:rPr>
              <a:t>可行性研究</a:t>
            </a:r>
            <a:endParaRPr lang="zh-CN" altLang="en-US" sz="1660" dirty="0">
              <a:latin typeface="Times New Roman" panose="02020603050405020304" pitchFamily="18" charset="0"/>
            </a:endParaRPr>
          </a:p>
        </p:txBody>
      </p:sp>
      <p:grpSp>
        <p:nvGrpSpPr>
          <p:cNvPr id="737356" name="组合 737355"/>
          <p:cNvGrpSpPr/>
          <p:nvPr/>
        </p:nvGrpSpPr>
        <p:grpSpPr>
          <a:xfrm rot="21600000">
            <a:off x="3329354" y="1106366"/>
            <a:ext cx="5531827" cy="794238"/>
            <a:chOff x="4860" y="5667"/>
            <a:chExt cx="5580" cy="1254"/>
          </a:xfrm>
        </p:grpSpPr>
        <p:sp>
          <p:nvSpPr>
            <p:cNvPr id="737357" name="直接连接符 737356"/>
            <p:cNvSpPr/>
            <p:nvPr/>
          </p:nvSpPr>
          <p:spPr>
            <a:xfrm>
              <a:off x="4860" y="5673"/>
              <a:ext cx="5400" cy="0"/>
            </a:xfrm>
            <a:prstGeom prst="line">
              <a:avLst/>
            </a:prstGeom>
            <a:ln w="9525" cap="flat" cmpd="sng">
              <a:solidFill>
                <a:srgbClr val="000000"/>
              </a:solidFill>
              <a:prstDash val="solid"/>
              <a:headEnd type="none" w="med" len="med"/>
              <a:tailEnd type="none" w="med" len="med"/>
            </a:ln>
          </p:spPr>
        </p:sp>
        <p:sp>
          <p:nvSpPr>
            <p:cNvPr id="737358" name="直接连接符 737357"/>
            <p:cNvSpPr/>
            <p:nvPr/>
          </p:nvSpPr>
          <p:spPr>
            <a:xfrm>
              <a:off x="5220" y="5667"/>
              <a:ext cx="0" cy="312"/>
            </a:xfrm>
            <a:prstGeom prst="line">
              <a:avLst/>
            </a:prstGeom>
            <a:ln w="9525" cap="flat" cmpd="sng">
              <a:solidFill>
                <a:srgbClr val="000000"/>
              </a:solidFill>
              <a:prstDash val="solid"/>
              <a:headEnd type="none" w="med" len="med"/>
              <a:tailEnd type="triangle" w="med" len="med"/>
            </a:ln>
          </p:spPr>
        </p:sp>
        <p:sp>
          <p:nvSpPr>
            <p:cNvPr id="737359" name="文本框 737358"/>
            <p:cNvSpPr txBox="1"/>
            <p:nvPr/>
          </p:nvSpPr>
          <p:spPr>
            <a:xfrm>
              <a:off x="5040" y="5967"/>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可行性研究的目的</a:t>
              </a:r>
              <a:endParaRPr lang="zh-CN" altLang="en-US" sz="1290" dirty="0">
                <a:latin typeface="Times New Roman" panose="02020603050405020304" pitchFamily="18" charset="0"/>
              </a:endParaRPr>
            </a:p>
          </p:txBody>
        </p:sp>
        <p:sp>
          <p:nvSpPr>
            <p:cNvPr id="737360" name="直接连接符 737359"/>
            <p:cNvSpPr/>
            <p:nvPr/>
          </p:nvSpPr>
          <p:spPr>
            <a:xfrm>
              <a:off x="6030" y="5667"/>
              <a:ext cx="0" cy="312"/>
            </a:xfrm>
            <a:prstGeom prst="line">
              <a:avLst/>
            </a:prstGeom>
            <a:ln w="9525" cap="flat" cmpd="sng">
              <a:solidFill>
                <a:srgbClr val="000000"/>
              </a:solidFill>
              <a:prstDash val="solid"/>
              <a:headEnd type="none" w="med" len="med"/>
              <a:tailEnd type="triangle" w="med" len="med"/>
            </a:ln>
          </p:spPr>
        </p:sp>
        <p:sp>
          <p:nvSpPr>
            <p:cNvPr id="737361" name="文本框 737360"/>
            <p:cNvSpPr txBox="1"/>
            <p:nvPr/>
          </p:nvSpPr>
          <p:spPr>
            <a:xfrm>
              <a:off x="5760" y="5964"/>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可行性研究的过程</a:t>
              </a:r>
              <a:endParaRPr lang="zh-CN" altLang="en-US" sz="1290" dirty="0">
                <a:latin typeface="Times New Roman" panose="02020603050405020304" pitchFamily="18" charset="0"/>
              </a:endParaRPr>
            </a:p>
          </p:txBody>
        </p:sp>
        <p:sp>
          <p:nvSpPr>
            <p:cNvPr id="737362" name="直接连接符 737361"/>
            <p:cNvSpPr/>
            <p:nvPr/>
          </p:nvSpPr>
          <p:spPr>
            <a:xfrm>
              <a:off x="6960" y="5667"/>
              <a:ext cx="0" cy="312"/>
            </a:xfrm>
            <a:prstGeom prst="line">
              <a:avLst/>
            </a:prstGeom>
            <a:ln w="9525" cap="flat" cmpd="sng">
              <a:solidFill>
                <a:srgbClr val="000000"/>
              </a:solidFill>
              <a:prstDash val="solid"/>
              <a:headEnd type="none" w="med" len="med"/>
              <a:tailEnd type="triangle" w="med" len="med"/>
            </a:ln>
          </p:spPr>
        </p:sp>
        <p:sp>
          <p:nvSpPr>
            <p:cNvPr id="737363" name="直接连接符 737362"/>
            <p:cNvSpPr/>
            <p:nvPr/>
          </p:nvSpPr>
          <p:spPr>
            <a:xfrm>
              <a:off x="8055" y="5667"/>
              <a:ext cx="0" cy="312"/>
            </a:xfrm>
            <a:prstGeom prst="line">
              <a:avLst/>
            </a:prstGeom>
            <a:ln w="9525" cap="flat" cmpd="sng">
              <a:solidFill>
                <a:srgbClr val="000000"/>
              </a:solidFill>
              <a:prstDash val="solid"/>
              <a:headEnd type="none" w="med" len="med"/>
              <a:tailEnd type="triangle" w="med" len="med"/>
            </a:ln>
          </p:spPr>
        </p:sp>
        <p:sp>
          <p:nvSpPr>
            <p:cNvPr id="737364" name="直接连接符 737363"/>
            <p:cNvSpPr/>
            <p:nvPr/>
          </p:nvSpPr>
          <p:spPr>
            <a:xfrm>
              <a:off x="9195" y="5667"/>
              <a:ext cx="0" cy="312"/>
            </a:xfrm>
            <a:prstGeom prst="line">
              <a:avLst/>
            </a:prstGeom>
            <a:ln w="9525" cap="flat" cmpd="sng">
              <a:solidFill>
                <a:srgbClr val="000000"/>
              </a:solidFill>
              <a:prstDash val="solid"/>
              <a:headEnd type="none" w="med" len="med"/>
              <a:tailEnd type="triangle" w="med" len="med"/>
            </a:ln>
          </p:spPr>
        </p:sp>
        <p:sp>
          <p:nvSpPr>
            <p:cNvPr id="737365" name="直接连接符 737364"/>
            <p:cNvSpPr/>
            <p:nvPr/>
          </p:nvSpPr>
          <p:spPr>
            <a:xfrm>
              <a:off x="10260" y="5667"/>
              <a:ext cx="0" cy="312"/>
            </a:xfrm>
            <a:prstGeom prst="line">
              <a:avLst/>
            </a:prstGeom>
            <a:ln w="9525" cap="flat" cmpd="sng">
              <a:solidFill>
                <a:srgbClr val="000000"/>
              </a:solidFill>
              <a:prstDash val="solid"/>
              <a:headEnd type="none" w="med" len="med"/>
              <a:tailEnd type="triangle" w="med" len="med"/>
            </a:ln>
          </p:spPr>
        </p:sp>
        <p:sp>
          <p:nvSpPr>
            <p:cNvPr id="737366" name="文本框 737365"/>
            <p:cNvSpPr txBox="1"/>
            <p:nvPr/>
          </p:nvSpPr>
          <p:spPr>
            <a:xfrm>
              <a:off x="6660" y="5964"/>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系统流程图</a:t>
              </a:r>
              <a:endParaRPr lang="zh-CN" altLang="en-US" sz="1290" dirty="0">
                <a:latin typeface="Times New Roman" panose="02020603050405020304" pitchFamily="18" charset="0"/>
              </a:endParaRPr>
            </a:p>
          </p:txBody>
        </p:sp>
        <p:sp>
          <p:nvSpPr>
            <p:cNvPr id="737367" name="文本框 737366"/>
            <p:cNvSpPr txBox="1"/>
            <p:nvPr/>
          </p:nvSpPr>
          <p:spPr>
            <a:xfrm>
              <a:off x="7785" y="5985"/>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数据流图</a:t>
              </a:r>
              <a:endParaRPr lang="zh-CN" altLang="en-US" sz="1290" dirty="0">
                <a:latin typeface="Times New Roman" panose="02020603050405020304" pitchFamily="18" charset="0"/>
              </a:endParaRPr>
            </a:p>
          </p:txBody>
        </p:sp>
        <p:sp>
          <p:nvSpPr>
            <p:cNvPr id="737368" name="文本框 737367"/>
            <p:cNvSpPr txBox="1"/>
            <p:nvPr/>
          </p:nvSpPr>
          <p:spPr>
            <a:xfrm>
              <a:off x="9000" y="5964"/>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数据字典</a:t>
              </a:r>
              <a:endParaRPr lang="zh-CN" altLang="en-US" sz="1290" dirty="0">
                <a:latin typeface="Times New Roman" panose="02020603050405020304" pitchFamily="18" charset="0"/>
              </a:endParaRPr>
            </a:p>
          </p:txBody>
        </p:sp>
        <p:sp>
          <p:nvSpPr>
            <p:cNvPr id="737369" name="文本框 737368"/>
            <p:cNvSpPr txBox="1"/>
            <p:nvPr/>
          </p:nvSpPr>
          <p:spPr>
            <a:xfrm>
              <a:off x="9900" y="5964"/>
              <a:ext cx="540" cy="936"/>
            </a:xfrm>
            <a:prstGeom prst="rect">
              <a:avLst/>
            </a:prstGeom>
            <a:solidFill>
              <a:srgbClr val="FFFF99"/>
            </a:solidFill>
            <a:ln w="9525" cap="flat" cmpd="sng">
              <a:solidFill>
                <a:srgbClr val="000000"/>
              </a:solidFill>
              <a:prstDash val="solid"/>
              <a:miter/>
              <a:headEnd type="none" w="med" len="med"/>
              <a:tailEnd type="none" w="med" len="med"/>
            </a:ln>
          </p:spPr>
          <p:txBody>
            <a:bodyPr lIns="0" tIns="0" rIns="0" bIns="0"/>
            <a:p>
              <a:pPr algn="just"/>
              <a:r>
                <a:rPr lang="zh-CN" altLang="en-US" sz="1290" dirty="0">
                  <a:latin typeface="Times New Roman" panose="02020603050405020304" pitchFamily="18" charset="0"/>
                </a:rPr>
                <a:t>成本</a:t>
              </a:r>
              <a:r>
                <a:rPr lang="en-US" altLang="zh-CN" sz="1290" dirty="0">
                  <a:latin typeface="Times New Roman" panose="02020603050405020304" pitchFamily="18" charset="0"/>
                </a:rPr>
                <a:t>/</a:t>
              </a:r>
              <a:r>
                <a:rPr lang="zh-CN" altLang="en-US" sz="1290" dirty="0">
                  <a:latin typeface="Times New Roman" panose="02020603050405020304" pitchFamily="18" charset="0"/>
                </a:rPr>
                <a:t>效益分析</a:t>
              </a:r>
              <a:endParaRPr lang="zh-CN" altLang="en-US" sz="1290" dirty="0">
                <a:latin typeface="Times New Roman" panose="02020603050405020304" pitchFamily="18" charset="0"/>
              </a:endParaRPr>
            </a:p>
          </p:txBody>
        </p:sp>
      </p:grpSp>
      <p:sp>
        <p:nvSpPr>
          <p:cNvPr id="737372" name="直接连接符 737371"/>
          <p:cNvSpPr/>
          <p:nvPr/>
        </p:nvSpPr>
        <p:spPr>
          <a:xfrm>
            <a:off x="984738" y="3851031"/>
            <a:ext cx="351692"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2.3.2 </a:t>
            </a:r>
            <a:r>
              <a:rPr lang="zh-CN" altLang="en-US" sz="2400" dirty="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87350" y="0"/>
            <a:ext cx="8229600" cy="1143000"/>
          </a:xfrm>
        </p:spPr>
        <p:txBody>
          <a:bodyPr/>
          <a:lstStyle/>
          <a:p>
            <a:pPr>
              <a:defRPr/>
            </a:pPr>
            <a:r>
              <a:rPr lang="en-US" altLang="zh-CN" b="1" dirty="0" smtClean="0">
                <a:latin typeface="Bodoni MT Black" pitchFamily="18" charset="0"/>
                <a:ea typeface="+mn-ea"/>
              </a:rPr>
              <a:t>2.3</a:t>
            </a:r>
            <a:r>
              <a:rPr lang="en-US" altLang="zh-CN" b="1" dirty="0" smtClean="0">
                <a:latin typeface="Bodoni MT Black" pitchFamily="18" charset="0"/>
              </a:rPr>
              <a:t> </a:t>
            </a:r>
            <a:r>
              <a:rPr lang="zh-CN" altLang="en-US" b="1" dirty="0" smtClean="0">
                <a:latin typeface="Bodoni MT Black" pitchFamily="18" charset="0"/>
              </a:rPr>
              <a:t>系统流程图</a:t>
            </a:r>
            <a:endParaRPr lang="zh-CN" altLang="en-US" b="1" dirty="0" smtClean="0">
              <a:latin typeface="Bodoni MT Black" pitchFamily="18" charset="0"/>
            </a:endParaRPr>
          </a:p>
        </p:txBody>
      </p:sp>
      <p:sp>
        <p:nvSpPr>
          <p:cNvPr id="2" name="TextBox 1"/>
          <p:cNvSpPr txBox="1"/>
          <p:nvPr/>
        </p:nvSpPr>
        <p:spPr>
          <a:xfrm>
            <a:off x="566738" y="2205038"/>
            <a:ext cx="7848600" cy="286232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smtClean="0">
                <a:latin typeface="Bodoni MT Black" pitchFamily="18" charset="0"/>
              </a:rPr>
              <a:t>某</a:t>
            </a:r>
            <a:r>
              <a:rPr lang="zh-CN" altLang="zh-CN" sz="2400" dirty="0">
                <a:latin typeface="Bodoni MT Black" pitchFamily="18" charset="0"/>
              </a:rPr>
              <a:t>装配厂有一座存放</a:t>
            </a:r>
            <a:r>
              <a:rPr lang="zh-CN" altLang="zh-CN" sz="2400" dirty="0">
                <a:solidFill>
                  <a:srgbClr val="FF0000"/>
                </a:solidFill>
                <a:latin typeface="Bodoni MT Black" pitchFamily="18" charset="0"/>
              </a:rPr>
              <a:t>零件</a:t>
            </a:r>
            <a:r>
              <a:rPr lang="zh-CN" altLang="zh-CN" sz="2400" dirty="0">
                <a:latin typeface="Bodoni MT Black" pitchFamily="18" charset="0"/>
              </a:rPr>
              <a:t>的</a:t>
            </a:r>
            <a:r>
              <a:rPr lang="zh-CN" altLang="zh-CN" sz="2400" dirty="0">
                <a:solidFill>
                  <a:srgbClr val="FF0000"/>
                </a:solidFill>
                <a:latin typeface="Bodoni MT Black" pitchFamily="18" charset="0"/>
              </a:rPr>
              <a:t>仓库</a:t>
            </a:r>
            <a:r>
              <a:rPr lang="zh-CN" altLang="zh-CN" sz="2400" dirty="0">
                <a:latin typeface="Bodoni MT Black" pitchFamily="18" charset="0"/>
              </a:rPr>
              <a:t>，仓库中现有的各种</a:t>
            </a:r>
            <a:r>
              <a:rPr lang="zh-CN" altLang="zh-CN" sz="2400" dirty="0">
                <a:solidFill>
                  <a:srgbClr val="FF0000"/>
                </a:solidFill>
                <a:latin typeface="Bodoni MT Black" pitchFamily="18" charset="0"/>
              </a:rPr>
              <a:t>零件的数量</a:t>
            </a:r>
            <a:r>
              <a:rPr lang="zh-CN" altLang="zh-CN" sz="2400" dirty="0">
                <a:latin typeface="Bodoni MT Black" pitchFamily="18" charset="0"/>
              </a:rPr>
              <a:t>以及每种零件的</a:t>
            </a:r>
            <a:r>
              <a:rPr lang="zh-CN" altLang="zh-CN" sz="2400" dirty="0">
                <a:solidFill>
                  <a:srgbClr val="FF0000"/>
                </a:solidFill>
                <a:latin typeface="Bodoni MT Black" pitchFamily="18" charset="0"/>
              </a:rPr>
              <a:t>库存量临界值</a:t>
            </a:r>
            <a:r>
              <a:rPr lang="zh-CN" altLang="zh-CN" sz="2400" dirty="0">
                <a:latin typeface="Bodoni MT Black" pitchFamily="18" charset="0"/>
              </a:rPr>
              <a:t>等数据记录在</a:t>
            </a:r>
            <a:r>
              <a:rPr lang="zh-CN" altLang="zh-CN" sz="2400" dirty="0">
                <a:solidFill>
                  <a:srgbClr val="0070C0"/>
                </a:solidFill>
                <a:latin typeface="Bodoni MT Black" pitchFamily="18" charset="0"/>
              </a:rPr>
              <a:t>库存清单主文件</a:t>
            </a:r>
            <a:r>
              <a:rPr lang="zh-CN" altLang="zh-CN" sz="2400" dirty="0">
                <a:latin typeface="Bodoni MT Black" pitchFamily="18" charset="0"/>
              </a:rPr>
              <a:t>中。当仓库中零件数量有变化时，应该及时修改库存清单主文件，如果哪种零件的库存量少于它的库存量临界值，则应该报告给</a:t>
            </a:r>
            <a:r>
              <a:rPr lang="zh-CN" altLang="zh-CN" sz="2400" dirty="0">
                <a:solidFill>
                  <a:srgbClr val="FF0000"/>
                </a:solidFill>
                <a:latin typeface="Bodoni MT Black" pitchFamily="18" charset="0"/>
              </a:rPr>
              <a:t>采购部门</a:t>
            </a:r>
            <a:r>
              <a:rPr lang="zh-CN" altLang="zh-CN" sz="2400" dirty="0">
                <a:latin typeface="Bodoni MT Black" pitchFamily="18" charset="0"/>
              </a:rPr>
              <a:t>以便订货，规定每天向采购部门送一次</a:t>
            </a:r>
            <a:r>
              <a:rPr lang="zh-CN" altLang="zh-CN" sz="2400" dirty="0">
                <a:solidFill>
                  <a:srgbClr val="0070C0"/>
                </a:solidFill>
                <a:latin typeface="Bodoni MT Black" pitchFamily="18" charset="0"/>
              </a:rPr>
              <a:t>订货报告</a:t>
            </a:r>
            <a:r>
              <a:rPr lang="zh-CN" altLang="zh-CN" sz="2400" dirty="0">
                <a:latin typeface="Bodoni MT Black" pitchFamily="18" charset="0"/>
              </a:rPr>
              <a:t>。</a:t>
            </a:r>
            <a:endParaRPr lang="zh-CN" altLang="en-US" sz="2400" dirty="0">
              <a:latin typeface="Bodoni MT Black" pitchFamily="18" charset="0"/>
            </a:endParaRPr>
          </a:p>
        </p:txBody>
      </p:sp>
      <p:sp>
        <p:nvSpPr>
          <p:cNvPr id="9" name="TextBox 8"/>
          <p:cNvSpPr txBox="1"/>
          <p:nvPr/>
        </p:nvSpPr>
        <p:spPr>
          <a:xfrm>
            <a:off x="592138" y="10922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2.3.2 </a:t>
            </a:r>
            <a:r>
              <a:rPr lang="zh-CN" altLang="en-US" sz="3200" b="1" dirty="0">
                <a:solidFill>
                  <a:schemeClr val="tx1"/>
                </a:solidFill>
                <a:latin typeface="Bodoni MT Black" pitchFamily="18" charset="0"/>
              </a:rPr>
              <a:t>例子</a:t>
            </a:r>
            <a:endParaRPr lang="zh-CN" altLang="en-US" sz="3200" b="1" dirty="0">
              <a:solidFill>
                <a:schemeClr val="tx1"/>
              </a:solidFill>
              <a:latin typeface="Bodoni MT Black" pitchFamily="18" charset="0"/>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p:txBody>
          <a:bodyPr/>
          <a:lstStyle/>
          <a:p>
            <a:pPr>
              <a:defRPr/>
            </a:pPr>
            <a:r>
              <a:rPr lang="en-US" altLang="zh-CN" b="1" dirty="0" smtClean="0">
                <a:latin typeface="Bodoni MT Black" pitchFamily="18" charset="0"/>
                <a:ea typeface="+mn-ea"/>
              </a:rPr>
              <a:t>2.3</a:t>
            </a:r>
            <a:r>
              <a:rPr lang="en-US" altLang="zh-CN" b="1" dirty="0" smtClean="0">
                <a:latin typeface="Bodoni MT Black" pitchFamily="18" charset="0"/>
              </a:rPr>
              <a:t> </a:t>
            </a:r>
            <a:r>
              <a:rPr lang="zh-CN" altLang="en-US" b="1" dirty="0" smtClean="0">
                <a:latin typeface="Bodoni MT Black" pitchFamily="18" charset="0"/>
              </a:rPr>
              <a:t>系统流程图</a:t>
            </a:r>
            <a:endParaRPr lang="zh-CN" altLang="en-US" b="1" dirty="0" smtClean="0">
              <a:latin typeface="Bodoni MT Black" pitchFamily="18" charset="0"/>
            </a:endParaRPr>
          </a:p>
        </p:txBody>
      </p:sp>
      <p:sp>
        <p:nvSpPr>
          <p:cNvPr id="2" name="TextBox 1"/>
          <p:cNvSpPr txBox="1"/>
          <p:nvPr/>
        </p:nvSpPr>
        <p:spPr>
          <a:xfrm>
            <a:off x="611188" y="1844675"/>
            <a:ext cx="8039100" cy="378565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en-US" sz="2400" dirty="0">
                <a:latin typeface="Bodoni MT Black" pitchFamily="18" charset="0"/>
              </a:rPr>
              <a:t>该装配厂使用一台小型计算机处理更新库存清单主文件和产生订货报告的任务。零件库存量的每一次变化称为一个</a:t>
            </a:r>
            <a:r>
              <a:rPr lang="zh-CN" altLang="en-US" sz="2400" dirty="0">
                <a:solidFill>
                  <a:srgbClr val="FF0000"/>
                </a:solidFill>
                <a:latin typeface="Bodoni MT Black" pitchFamily="18" charset="0"/>
              </a:rPr>
              <a:t>事务</a:t>
            </a:r>
            <a:r>
              <a:rPr lang="zh-CN" altLang="en-US" sz="2400" dirty="0">
                <a:latin typeface="Bodoni MT Black" pitchFamily="18" charset="0"/>
              </a:rPr>
              <a:t>，由放在</a:t>
            </a:r>
            <a:r>
              <a:rPr lang="zh-CN" altLang="en-US" sz="2400" dirty="0">
                <a:solidFill>
                  <a:srgbClr val="FF0000"/>
                </a:solidFill>
                <a:latin typeface="Bodoni MT Black" pitchFamily="18" charset="0"/>
              </a:rPr>
              <a:t>仓库中的</a:t>
            </a:r>
            <a:r>
              <a:rPr lang="en-US" altLang="zh-CN" sz="2400" dirty="0">
                <a:solidFill>
                  <a:srgbClr val="FF0000"/>
                </a:solidFill>
                <a:latin typeface="Bodoni MT Black" pitchFamily="18" charset="0"/>
              </a:rPr>
              <a:t>CRT</a:t>
            </a:r>
            <a:r>
              <a:rPr lang="zh-CN" altLang="en-US" sz="2400" dirty="0">
                <a:solidFill>
                  <a:srgbClr val="FF0000"/>
                </a:solidFill>
                <a:latin typeface="Bodoni MT Black" pitchFamily="18" charset="0"/>
              </a:rPr>
              <a:t>终端</a:t>
            </a:r>
            <a:r>
              <a:rPr lang="zh-CN" altLang="en-US" sz="2400" dirty="0">
                <a:latin typeface="Bodoni MT Black" pitchFamily="18" charset="0"/>
              </a:rPr>
              <a:t>输入到计算机中；系统中的库存清单程序对事务进行处理，更新存储在磁盘上的库存清单主文件，并且把必要的订货信息写在</a:t>
            </a:r>
            <a:r>
              <a:rPr lang="zh-CN" altLang="en-US" sz="2400" dirty="0">
                <a:solidFill>
                  <a:srgbClr val="FF0000"/>
                </a:solidFill>
                <a:latin typeface="Bodoni MT Black" pitchFamily="18" charset="0"/>
              </a:rPr>
              <a:t>磁带</a:t>
            </a:r>
            <a:r>
              <a:rPr lang="zh-CN" altLang="en-US" sz="2400" dirty="0">
                <a:latin typeface="Bodoni MT Black" pitchFamily="18" charset="0"/>
              </a:rPr>
              <a:t>上。最后，每天由报告生成程序读一次磁带，并且打印出订货报告。</a:t>
            </a:r>
            <a:endParaRPr lang="en-US" altLang="zh-CN" sz="2400" dirty="0">
              <a:latin typeface="Bodoni MT Black" pitchFamily="18" charset="0"/>
            </a:endParaRPr>
          </a:p>
          <a:p>
            <a:pPr indent="457200" eaLnBrk="1" fontAlgn="auto" hangingPunct="1">
              <a:lnSpc>
                <a:spcPts val="3600"/>
              </a:lnSpc>
              <a:spcBef>
                <a:spcPts val="0"/>
              </a:spcBef>
              <a:spcAft>
                <a:spcPts val="0"/>
              </a:spcAft>
              <a:defRPr/>
            </a:pPr>
            <a:r>
              <a:rPr lang="zh-CN" altLang="en-US" sz="2400" dirty="0">
                <a:latin typeface="Bodoni MT Black" pitchFamily="18" charset="0"/>
              </a:rPr>
              <a:t>如下图所示。</a:t>
            </a:r>
            <a:endParaRPr lang="zh-CN" altLang="en-US" sz="2400" dirty="0">
              <a:latin typeface="Bodoni MT Black" pitchFamily="18" charset="0"/>
            </a:endParaRPr>
          </a:p>
        </p:txBody>
      </p:sp>
      <p:sp>
        <p:nvSpPr>
          <p:cNvPr id="6"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2.3.2 </a:t>
            </a:r>
            <a:r>
              <a:rPr lang="zh-CN" altLang="en-US" sz="2400" dirty="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图片 2"/>
          <p:cNvPicPr>
            <a:picLocks noChangeAspect="1"/>
          </p:cNvPicPr>
          <p:nvPr/>
        </p:nvPicPr>
        <p:blipFill>
          <a:blip r:embed="rId1"/>
          <a:srcRect/>
          <a:stretch>
            <a:fillRect/>
          </a:stretch>
        </p:blipFill>
        <p:spPr bwMode="auto">
          <a:xfrm>
            <a:off x="1908175" y="188913"/>
            <a:ext cx="4900613" cy="5734050"/>
          </a:xfrm>
          <a:prstGeom prst="rect">
            <a:avLst/>
          </a:prstGeom>
          <a:noFill/>
          <a:ln w="9525">
            <a:noFill/>
            <a:miter lim="800000"/>
            <a:headEnd/>
            <a:tailEnd/>
          </a:ln>
        </p:spPr>
      </p:pic>
      <p:sp>
        <p:nvSpPr>
          <p:cNvPr id="5"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2.3.2 </a:t>
            </a:r>
            <a:r>
              <a:rPr lang="zh-CN" altLang="en-US" sz="2400" dirty="0">
                <a:solidFill>
                  <a:srgbClr val="D9D9D9"/>
                </a:solidFill>
                <a:latin typeface="Bodoni MT Black" pitchFamily="18" charset="0"/>
                <a:ea typeface="+mn-ea"/>
              </a:rPr>
              <a:t>例子</a:t>
            </a:r>
            <a:endParaRPr lang="zh-CN" altLang="en-US" sz="2400" dirty="0">
              <a:solidFill>
                <a:srgbClr val="D9D9D9"/>
              </a:solidFill>
              <a:latin typeface="Bodoni MT Black" pitchFamily="18" charset="0"/>
              <a:ea typeface="+mn-ea"/>
            </a:endParaRPr>
          </a:p>
        </p:txBody>
      </p:sp>
      <p:sp>
        <p:nvSpPr>
          <p:cNvPr id="6"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2.3.3 </a:t>
            </a:r>
            <a:r>
              <a:rPr lang="zh-CN" altLang="en-US" sz="2400" dirty="0">
                <a:solidFill>
                  <a:srgbClr val="D9D9D9"/>
                </a:solidFill>
                <a:latin typeface="Bodoni MT Black" pitchFamily="18" charset="0"/>
                <a:ea typeface="+mn-ea"/>
              </a:rPr>
              <a:t>分层</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107950" y="31750"/>
            <a:ext cx="8229600" cy="1143000"/>
          </a:xfrm>
        </p:spPr>
        <p:txBody>
          <a:bodyPr/>
          <a:lstStyle/>
          <a:p>
            <a:pPr>
              <a:defRPr/>
            </a:pPr>
            <a:r>
              <a:rPr lang="en-US" altLang="zh-CN" b="1" dirty="0" smtClean="0">
                <a:latin typeface="Bodoni MT Black" pitchFamily="18" charset="0"/>
                <a:ea typeface="+mn-ea"/>
              </a:rPr>
              <a:t>2.3 </a:t>
            </a:r>
            <a:r>
              <a:rPr lang="zh-CN" altLang="en-US" b="1" dirty="0" smtClean="0">
                <a:latin typeface="Bodoni MT Black" pitchFamily="18" charset="0"/>
              </a:rPr>
              <a:t>系统流程图</a:t>
            </a:r>
            <a:endParaRPr lang="zh-CN" altLang="en-US" b="1" dirty="0" smtClean="0">
              <a:latin typeface="Bodoni MT Black" pitchFamily="18" charset="0"/>
            </a:endParaRPr>
          </a:p>
        </p:txBody>
      </p:sp>
      <p:sp>
        <p:nvSpPr>
          <p:cNvPr id="9" name="圆角矩形 8"/>
          <p:cNvSpPr/>
          <p:nvPr/>
        </p:nvSpPr>
        <p:spPr>
          <a:xfrm>
            <a:off x="611560" y="2492896"/>
            <a:ext cx="7776864" cy="26642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en-US" sz="2400" dirty="0">
                <a:solidFill>
                  <a:schemeClr val="tx1"/>
                </a:solidFill>
                <a:latin typeface="Bodoni MT Black" pitchFamily="18" charset="0"/>
              </a:rPr>
              <a:t>面对复杂的系统时，一个比较好的方法是</a:t>
            </a:r>
            <a:r>
              <a:rPr lang="zh-CN" altLang="en-US" sz="2400" dirty="0">
                <a:solidFill>
                  <a:srgbClr val="FF0000"/>
                </a:solidFill>
                <a:latin typeface="Bodoni MT Black" pitchFamily="18" charset="0"/>
              </a:rPr>
              <a:t>分层次</a:t>
            </a:r>
            <a:r>
              <a:rPr lang="zh-CN" altLang="en-US" sz="2400" dirty="0">
                <a:solidFill>
                  <a:schemeClr val="tx1"/>
                </a:solidFill>
                <a:latin typeface="Bodoni MT Black" pitchFamily="18" charset="0"/>
              </a:rPr>
              <a:t>地描绘这个系统。首先用一张高层次的系统流程图描绘系统总体概貌，表明系统的关键功能。然后分别把每个关键功能扩展到适当的详细程度，画在单独的一页纸上。这种分层次的描绘方法便于阅读者按从抽象到具体的过程逐步深入地了解一个复杂的系统。</a:t>
            </a:r>
            <a:endParaRPr lang="zh-CN" altLang="en-US" sz="2400" dirty="0">
              <a:solidFill>
                <a:schemeClr val="tx1"/>
              </a:solidFill>
              <a:latin typeface="Bodoni MT Black" pitchFamily="18" charset="0"/>
            </a:endParaRPr>
          </a:p>
        </p:txBody>
      </p:sp>
      <p:sp>
        <p:nvSpPr>
          <p:cNvPr id="7" name="TextBox 6"/>
          <p:cNvSpPr txBox="1"/>
          <p:nvPr/>
        </p:nvSpPr>
        <p:spPr>
          <a:xfrm>
            <a:off x="625475" y="1331913"/>
            <a:ext cx="22844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2.3.3 </a:t>
            </a:r>
            <a:r>
              <a:rPr lang="zh-CN" altLang="en-US" sz="3200" b="1" dirty="0">
                <a:solidFill>
                  <a:schemeClr val="tx1"/>
                </a:solidFill>
                <a:latin typeface="Bodoni MT Black" pitchFamily="18" charset="0"/>
              </a:rPr>
              <a:t>分层</a:t>
            </a:r>
            <a:endParaRPr lang="zh-CN" altLang="en-US" sz="3200" b="1" dirty="0">
              <a:solidFill>
                <a:schemeClr val="tx1"/>
              </a:solidFill>
              <a:latin typeface="Bodoni MT Black" pitchFamily="18" charset="0"/>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 </a:t>
            </a:r>
            <a:r>
              <a:rPr lang="zh-CN" altLang="en-US" sz="2400" dirty="0" smtClean="0">
                <a:solidFill>
                  <a:srgbClr val="D9D9D9"/>
                </a:solidFill>
                <a:latin typeface="Bodoni MT Black" pitchFamily="18" charset="0"/>
                <a:ea typeface="+mn-ea"/>
              </a:rPr>
              <a:t>数据流图</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462088"/>
            <a:ext cx="7893050" cy="4270375"/>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36941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5" y="37798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19080" name="标题 719079"/>
          <p:cNvSpPr>
            <a:spLocks noGrp="1"/>
          </p:cNvSpPr>
          <p:nvPr>
            <p:ph type="title"/>
          </p:nvPr>
        </p:nvSpPr>
        <p:spPr>
          <a:xfrm>
            <a:off x="3385038" y="329712"/>
            <a:ext cx="5719397" cy="530469"/>
          </a:xfrm>
        </p:spPr>
        <p:txBody>
          <a:bodyPr lIns="89030" tIns="44515" rIns="89030" bIns="44515" anchor="ctr"/>
          <a:p>
            <a:pPr algn="r"/>
            <a:r>
              <a:rPr lang="zh-CN" altLang="en-US" sz="3200" dirty="0">
                <a:latin typeface="宋体" panose="02010600030101010101" pitchFamily="2" charset="-122"/>
              </a:rPr>
              <a:t>面向数据流的模型</a:t>
            </a:r>
            <a:r>
              <a:rPr lang="en-US" altLang="zh-CN" sz="3200" dirty="0">
                <a:latin typeface="宋体" panose="02010600030101010101" pitchFamily="2" charset="-122"/>
              </a:rPr>
              <a:t>-</a:t>
            </a:r>
            <a:r>
              <a:rPr lang="zh-CN" altLang="en-US" sz="3200" dirty="0">
                <a:latin typeface="宋体" panose="02010600030101010101" pitchFamily="2" charset="-122"/>
              </a:rPr>
              <a:t>数据流图 </a:t>
            </a:r>
            <a:endParaRPr lang="zh-CN" altLang="en-US" sz="3200" dirty="0">
              <a:latin typeface="宋体" panose="02010600030101010101" pitchFamily="2" charset="-122"/>
            </a:endParaRPr>
          </a:p>
        </p:txBody>
      </p:sp>
      <p:sp>
        <p:nvSpPr>
          <p:cNvPr id="719081" name="矩形 719080"/>
          <p:cNvSpPr/>
          <p:nvPr/>
        </p:nvSpPr>
        <p:spPr>
          <a:xfrm>
            <a:off x="844062" y="1248508"/>
            <a:ext cx="7666892" cy="1454150"/>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数据流图是一种图形化技术，它描述信息流和数据从输入移动到输出的过程中所经受的变换</a:t>
            </a:r>
            <a:r>
              <a:rPr lang="zh-CN" altLang="en-US" sz="2955" dirty="0"/>
              <a:t> </a:t>
            </a:r>
            <a:endParaRPr lang="zh-CN" altLang="en-US" sz="2955" dirty="0"/>
          </a:p>
        </p:txBody>
      </p:sp>
      <p:sp>
        <p:nvSpPr>
          <p:cNvPr id="719083" name="十六角星 719082"/>
          <p:cNvSpPr/>
          <p:nvPr/>
        </p:nvSpPr>
        <p:spPr>
          <a:xfrm>
            <a:off x="3210658" y="3217985"/>
            <a:ext cx="3058257" cy="2180492"/>
          </a:xfrm>
          <a:prstGeom prst="star16">
            <a:avLst>
              <a:gd name="adj" fmla="val 37500"/>
            </a:avLst>
          </a:prstGeom>
          <a:solidFill>
            <a:srgbClr val="A886E0"/>
          </a:solidFill>
          <a:ln w="25400" cap="flat" cmpd="sng">
            <a:solidFill>
              <a:srgbClr val="FFFFFF"/>
            </a:solidFill>
            <a:prstDash val="solid"/>
            <a:miter/>
            <a:headEnd type="none" w="med" len="med"/>
            <a:tailEnd type="none" w="med" len="med"/>
          </a:ln>
          <a:effectLst>
            <a:outerShdw dist="107763" dir="2699999" algn="ctr" rotWithShape="0">
              <a:srgbClr val="000514"/>
            </a:outerShdw>
          </a:effectLst>
        </p:spPr>
        <p:txBody>
          <a:bodyPr/>
          <a:p>
            <a:endParaRPr lang="zh-CN" altLang="en-US" sz="100"/>
          </a:p>
        </p:txBody>
      </p:sp>
      <p:sp>
        <p:nvSpPr>
          <p:cNvPr id="719084" name="右箭头 719083"/>
          <p:cNvSpPr/>
          <p:nvPr/>
        </p:nvSpPr>
        <p:spPr>
          <a:xfrm>
            <a:off x="1195754" y="3978520"/>
            <a:ext cx="1755531" cy="674077"/>
          </a:xfrm>
          <a:prstGeom prst="rightArrow">
            <a:avLst>
              <a:gd name="adj1" fmla="val 50000"/>
              <a:gd name="adj2" fmla="val 130229"/>
            </a:avLst>
          </a:prstGeom>
          <a:solidFill>
            <a:srgbClr val="A886E0"/>
          </a:solidFill>
          <a:ln w="25400" cap="flat" cmpd="sng">
            <a:solidFill>
              <a:srgbClr val="003399"/>
            </a:solidFill>
            <a:prstDash val="solid"/>
            <a:miter/>
            <a:headEnd type="none" w="med" len="med"/>
            <a:tailEnd type="none" w="med" len="med"/>
          </a:ln>
          <a:effectLst>
            <a:outerShdw dist="107763" dir="2699999" algn="ctr" rotWithShape="0">
              <a:srgbClr val="000514"/>
            </a:outerShdw>
          </a:effectLst>
        </p:spPr>
        <p:txBody>
          <a:bodyPr/>
          <a:p>
            <a:endParaRPr lang="zh-CN" altLang="en-US" sz="100"/>
          </a:p>
        </p:txBody>
      </p:sp>
      <p:sp>
        <p:nvSpPr>
          <p:cNvPr id="719085" name="右箭头 719084"/>
          <p:cNvSpPr/>
          <p:nvPr/>
        </p:nvSpPr>
        <p:spPr>
          <a:xfrm>
            <a:off x="6755423" y="4018085"/>
            <a:ext cx="1755531" cy="675543"/>
          </a:xfrm>
          <a:prstGeom prst="rightArrow">
            <a:avLst>
              <a:gd name="adj1" fmla="val 50000"/>
              <a:gd name="adj2" fmla="val 129946"/>
            </a:avLst>
          </a:prstGeom>
          <a:solidFill>
            <a:srgbClr val="A886E0"/>
          </a:solidFill>
          <a:ln w="25400" cap="flat" cmpd="sng">
            <a:solidFill>
              <a:srgbClr val="003399"/>
            </a:solidFill>
            <a:prstDash val="solid"/>
            <a:miter/>
            <a:headEnd type="none" w="med" len="med"/>
            <a:tailEnd type="none" w="med" len="med"/>
          </a:ln>
          <a:effectLst>
            <a:outerShdw dist="107763" dir="2699999" algn="ctr" rotWithShape="0">
              <a:srgbClr val="000514"/>
            </a:outerShdw>
          </a:effectLst>
        </p:spPr>
        <p:txBody>
          <a:bodyPr/>
          <a:p>
            <a:endParaRPr lang="zh-CN" altLang="en-US" sz="100"/>
          </a:p>
        </p:txBody>
      </p:sp>
      <p:sp>
        <p:nvSpPr>
          <p:cNvPr id="719086" name="矩形 719085"/>
          <p:cNvSpPr/>
          <p:nvPr/>
        </p:nvSpPr>
        <p:spPr>
          <a:xfrm>
            <a:off x="3932653" y="3836377"/>
            <a:ext cx="1775460" cy="650240"/>
          </a:xfrm>
          <a:prstGeom prst="rect">
            <a:avLst/>
          </a:prstGeom>
          <a:noFill/>
          <a:ln w="25400">
            <a:noFill/>
          </a:ln>
        </p:spPr>
        <p:txBody>
          <a:bodyPr wrap="none" lIns="83526" tIns="41030" rIns="83526" bIns="41030">
            <a:spAutoFit/>
          </a:bodyPr>
          <a:p>
            <a:pPr algn="ctr"/>
            <a:r>
              <a:rPr lang="en-US" altLang="zh-CN" sz="1845" b="1">
                <a:solidFill>
                  <a:srgbClr val="FF0066"/>
                </a:solidFill>
                <a:effectLst>
                  <a:outerShdw blurRad="38100" dist="38100" dir="2700000">
                    <a:srgbClr val="000000"/>
                  </a:outerShdw>
                </a:effectLst>
              </a:rPr>
              <a:t>Computer based</a:t>
            </a:r>
            <a:endParaRPr lang="en-US" altLang="zh-CN" sz="1845" b="1">
              <a:solidFill>
                <a:srgbClr val="FF0066"/>
              </a:solidFill>
              <a:effectLst>
                <a:outerShdw blurRad="38100" dist="38100" dir="2700000">
                  <a:srgbClr val="000000"/>
                </a:outerShdw>
              </a:effectLst>
            </a:endParaRPr>
          </a:p>
          <a:p>
            <a:pPr algn="ctr"/>
            <a:r>
              <a:rPr lang="en-US" altLang="zh-CN" sz="1845" b="1">
                <a:solidFill>
                  <a:srgbClr val="FF0066"/>
                </a:solidFill>
                <a:effectLst>
                  <a:outerShdw blurRad="38100" dist="38100" dir="2700000">
                    <a:srgbClr val="000000"/>
                  </a:outerShdw>
                </a:effectLst>
              </a:rPr>
              <a:t>system</a:t>
            </a:r>
            <a:endParaRPr lang="en-US" altLang="zh-CN" sz="1845" b="1">
              <a:solidFill>
                <a:srgbClr val="FF0066"/>
              </a:solidFill>
              <a:effectLst>
                <a:outerShdw blurRad="38100" dist="38100" dir="2700000">
                  <a:srgbClr val="000000"/>
                </a:outerShdw>
              </a:effectLst>
            </a:endParaRPr>
          </a:p>
        </p:txBody>
      </p:sp>
      <p:sp>
        <p:nvSpPr>
          <p:cNvPr id="719087" name="矩形 719086"/>
          <p:cNvSpPr/>
          <p:nvPr/>
        </p:nvSpPr>
        <p:spPr>
          <a:xfrm>
            <a:off x="1254272" y="4062046"/>
            <a:ext cx="684530" cy="365760"/>
          </a:xfrm>
          <a:prstGeom prst="rect">
            <a:avLst/>
          </a:prstGeom>
          <a:noFill/>
          <a:ln w="25400">
            <a:noFill/>
          </a:ln>
        </p:spPr>
        <p:txBody>
          <a:bodyPr wrap="none" lIns="83526" tIns="41030" rIns="83526" bIns="41030">
            <a:spAutoFit/>
          </a:bodyPr>
          <a:p>
            <a:pPr algn="just"/>
            <a:r>
              <a:rPr lang="en-US" altLang="zh-CN" sz="1845" b="1">
                <a:solidFill>
                  <a:srgbClr val="FF9933"/>
                </a:solidFill>
                <a:effectLst>
                  <a:outerShdw blurRad="38100" dist="38100" dir="2700000">
                    <a:srgbClr val="000000"/>
                  </a:outerShdw>
                </a:effectLst>
              </a:rPr>
              <a:t>input</a:t>
            </a:r>
            <a:endParaRPr lang="en-US" altLang="zh-CN" sz="1845" b="1">
              <a:solidFill>
                <a:srgbClr val="FF9933"/>
              </a:solidFill>
              <a:effectLst>
                <a:outerShdw blurRad="38100" dist="38100" dir="2700000">
                  <a:srgbClr val="000000"/>
                </a:outerShdw>
              </a:effectLst>
            </a:endParaRPr>
          </a:p>
        </p:txBody>
      </p:sp>
      <p:sp>
        <p:nvSpPr>
          <p:cNvPr id="719088" name="矩形 719087"/>
          <p:cNvSpPr/>
          <p:nvPr/>
        </p:nvSpPr>
        <p:spPr>
          <a:xfrm>
            <a:off x="6767586" y="4084027"/>
            <a:ext cx="834390" cy="365760"/>
          </a:xfrm>
          <a:prstGeom prst="rect">
            <a:avLst/>
          </a:prstGeom>
          <a:noFill/>
          <a:ln w="25400">
            <a:noFill/>
          </a:ln>
        </p:spPr>
        <p:txBody>
          <a:bodyPr wrap="none" lIns="83526" tIns="41030" rIns="83526" bIns="41030">
            <a:spAutoFit/>
          </a:bodyPr>
          <a:p>
            <a:pPr algn="just"/>
            <a:r>
              <a:rPr lang="en-US" altLang="zh-CN" sz="1845" b="1">
                <a:solidFill>
                  <a:srgbClr val="0000FF"/>
                </a:solidFill>
                <a:effectLst>
                  <a:outerShdw blurRad="38100" dist="38100" dir="2700000">
                    <a:srgbClr val="000000"/>
                  </a:outerShdw>
                </a:effectLst>
              </a:rPr>
              <a:t>output</a:t>
            </a:r>
            <a:endParaRPr lang="en-US" altLang="zh-CN" sz="1845" b="1">
              <a:solidFill>
                <a:srgbClr val="0000FF"/>
              </a:solidFill>
              <a:effectLst>
                <a:outerShdw blurRad="38100" dist="38100" dir="2700000">
                  <a:srgbClr val="000000"/>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50850" y="1905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endParaRPr lang="zh-CN" altLang="en-US" b="1" dirty="0" smtClean="0">
              <a:latin typeface="Bodoni MT Black" pitchFamily="18" charset="0"/>
            </a:endParaRPr>
          </a:p>
        </p:txBody>
      </p:sp>
      <p:sp>
        <p:nvSpPr>
          <p:cNvPr id="6" name="TextBox 5"/>
          <p:cNvSpPr txBox="1"/>
          <p:nvPr/>
        </p:nvSpPr>
        <p:spPr>
          <a:xfrm>
            <a:off x="755650" y="1422400"/>
            <a:ext cx="1368425" cy="584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3200" dirty="0">
                <a:solidFill>
                  <a:schemeClr val="tx1"/>
                </a:solidFill>
                <a:latin typeface="Bodoni MT Black" pitchFamily="18" charset="0"/>
              </a:rPr>
              <a:t>概念</a:t>
            </a:r>
            <a:endParaRPr lang="zh-CN" altLang="en-US" sz="3200" b="1" dirty="0">
              <a:solidFill>
                <a:schemeClr val="tx1"/>
              </a:solidFill>
              <a:latin typeface="Bodoni MT Black" pitchFamily="18" charset="0"/>
            </a:endParaRPr>
          </a:p>
        </p:txBody>
      </p:sp>
      <p:sp>
        <p:nvSpPr>
          <p:cNvPr id="9" name="圆角矩形 8"/>
          <p:cNvSpPr/>
          <p:nvPr/>
        </p:nvSpPr>
        <p:spPr>
          <a:xfrm>
            <a:off x="633869" y="234888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zh-CN" sz="2400" dirty="0" smtClean="0">
                <a:solidFill>
                  <a:srgbClr val="FF0000"/>
                </a:solidFill>
                <a:latin typeface="Bodoni MT Black" pitchFamily="18" charset="0"/>
              </a:rPr>
              <a:t>数据流图</a:t>
            </a:r>
            <a:r>
              <a:rPr lang="zh-CN" altLang="en-US" sz="2400" dirty="0" smtClean="0">
                <a:solidFill>
                  <a:schemeClr val="tx1"/>
                </a:solidFill>
                <a:latin typeface="Bodoni MT Black" pitchFamily="18" charset="0"/>
              </a:rPr>
              <a:t>（</a:t>
            </a:r>
            <a:r>
              <a:rPr lang="en-US" altLang="zh-CN" sz="2400" dirty="0" smtClean="0">
                <a:solidFill>
                  <a:schemeClr val="tx1"/>
                </a:solidFill>
                <a:latin typeface="Bodoni MT Black" pitchFamily="18" charset="0"/>
              </a:rPr>
              <a:t>DFD</a:t>
            </a:r>
            <a:r>
              <a:rPr lang="zh-CN" altLang="en-US" sz="2400" dirty="0" smtClean="0">
                <a:solidFill>
                  <a:schemeClr val="tx1"/>
                </a:solidFill>
                <a:latin typeface="Bodoni MT Black" pitchFamily="18" charset="0"/>
              </a:rPr>
              <a:t>）</a:t>
            </a:r>
            <a:r>
              <a:rPr lang="zh-CN" altLang="zh-CN" sz="2400" dirty="0" smtClean="0">
                <a:solidFill>
                  <a:schemeClr val="tx1"/>
                </a:solidFill>
                <a:latin typeface="Bodoni MT Black" pitchFamily="18" charset="0"/>
              </a:rPr>
              <a:t>是</a:t>
            </a:r>
            <a:r>
              <a:rPr lang="zh-CN" altLang="zh-CN" sz="2400" dirty="0">
                <a:solidFill>
                  <a:schemeClr val="tx1"/>
                </a:solidFill>
                <a:latin typeface="Bodoni MT Black" pitchFamily="18" charset="0"/>
              </a:rPr>
              <a:t>一种图形化技术，它描绘</a:t>
            </a:r>
            <a:r>
              <a:rPr lang="zh-CN" altLang="zh-CN" sz="2400" dirty="0">
                <a:solidFill>
                  <a:srgbClr val="FF0000"/>
                </a:solidFill>
                <a:latin typeface="Bodoni MT Black" pitchFamily="18" charset="0"/>
              </a:rPr>
              <a:t>信息流和数据</a:t>
            </a:r>
            <a:r>
              <a:rPr lang="zh-CN" altLang="zh-CN" sz="2400" dirty="0">
                <a:solidFill>
                  <a:schemeClr val="tx1"/>
                </a:solidFill>
                <a:latin typeface="Bodoni MT Black" pitchFamily="18" charset="0"/>
              </a:rPr>
              <a:t>从输入移动到输出的过程中所经受的</a:t>
            </a:r>
            <a:r>
              <a:rPr lang="zh-CN" altLang="zh-CN" sz="2400" dirty="0">
                <a:solidFill>
                  <a:srgbClr val="FF0000"/>
                </a:solidFill>
                <a:latin typeface="Bodoni MT Black" pitchFamily="18" charset="0"/>
              </a:rPr>
              <a:t>变换</a:t>
            </a:r>
            <a:r>
              <a:rPr lang="zh-CN" altLang="zh-CN" sz="2400" dirty="0">
                <a:solidFill>
                  <a:schemeClr val="tx1"/>
                </a:solidFill>
                <a:latin typeface="Bodoni MT Black" pitchFamily="18" charset="0"/>
              </a:rPr>
              <a:t>。</a:t>
            </a:r>
            <a:endParaRPr lang="zh-CN" altLang="en-US" sz="2400" dirty="0">
              <a:solidFill>
                <a:schemeClr val="tx1"/>
              </a:solidFill>
              <a:latin typeface="Bodoni MT Black" pitchFamily="18" charset="0"/>
            </a:endParaRPr>
          </a:p>
        </p:txBody>
      </p:sp>
      <p:sp>
        <p:nvSpPr>
          <p:cNvPr id="7"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 </a:t>
            </a:r>
            <a:r>
              <a:rPr lang="zh-CN" altLang="en-US" sz="2400" dirty="0" smtClean="0">
                <a:solidFill>
                  <a:srgbClr val="D9D9D9"/>
                </a:solidFill>
                <a:latin typeface="Bodoni MT Black" pitchFamily="18" charset="0"/>
                <a:ea typeface="+mn-ea"/>
              </a:rPr>
              <a:t>数据流图</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2.4.1</a:t>
            </a:r>
            <a:r>
              <a:rPr lang="zh-CN" altLang="en-US" sz="2400" dirty="0" smtClean="0">
                <a:solidFill>
                  <a:srgbClr val="D9D9D9"/>
                </a:solidFill>
                <a:latin typeface="Bodoni MT Black" pitchFamily="18" charset="0"/>
                <a:ea typeface="+mn-ea"/>
              </a:rPr>
              <a:t>  符号</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141288" y="635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endParaRPr lang="zh-CN" altLang="en-US" b="1" dirty="0" smtClean="0">
              <a:latin typeface="Bodoni MT Black" pitchFamily="18" charset="0"/>
            </a:endParaRPr>
          </a:p>
        </p:txBody>
      </p:sp>
      <p:sp>
        <p:nvSpPr>
          <p:cNvPr id="6" name="TextBox 5"/>
          <p:cNvSpPr txBox="1"/>
          <p:nvPr/>
        </p:nvSpPr>
        <p:spPr>
          <a:xfrm>
            <a:off x="503238" y="9810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2.4.1</a:t>
            </a:r>
            <a:r>
              <a:rPr lang="zh-CN" altLang="en-US" sz="3200" b="1" dirty="0">
                <a:solidFill>
                  <a:schemeClr val="tx1"/>
                </a:solidFill>
                <a:latin typeface="Bodoni MT Black" pitchFamily="18" charset="0"/>
              </a:rPr>
              <a:t> 符号</a:t>
            </a:r>
            <a:endParaRPr lang="zh-CN" altLang="en-US" sz="3200" b="1" dirty="0">
              <a:solidFill>
                <a:schemeClr val="tx1"/>
              </a:solidFill>
              <a:latin typeface="Bodoni MT Black" pitchFamily="18" charset="0"/>
            </a:endParaRPr>
          </a:p>
        </p:txBody>
      </p:sp>
      <p:graphicFrame>
        <p:nvGraphicFramePr>
          <p:cNvPr id="2" name="图示 1"/>
          <p:cNvGraphicFramePr/>
          <p:nvPr/>
        </p:nvGraphicFramePr>
        <p:xfrm>
          <a:off x="2877270" y="1387292"/>
          <a:ext cx="6015209" cy="456198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下箭头 2"/>
          <p:cNvSpPr/>
          <p:nvPr/>
        </p:nvSpPr>
        <p:spPr>
          <a:xfrm rot="16200000">
            <a:off x="1249362" y="2436813"/>
            <a:ext cx="1241425" cy="22288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rgbClr val="0070C0"/>
                </a:solidFill>
                <a:latin typeface="Bodoni MT Black" pitchFamily="18" charset="0"/>
              </a:rPr>
              <a:t>数据流四中基本符号</a:t>
            </a:r>
            <a:endParaRPr lang="zh-CN" altLang="en-US" dirty="0">
              <a:solidFill>
                <a:srgbClr val="0070C0"/>
              </a:solidFill>
              <a:latin typeface="Bodoni MT Black" pitchFamily="18" charset="0"/>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图片 4"/>
          <p:cNvPicPr>
            <a:picLocks noChangeAspect="1"/>
          </p:cNvPicPr>
          <p:nvPr/>
        </p:nvPicPr>
        <p:blipFill>
          <a:blip r:embed="rId1"/>
          <a:srcRect/>
          <a:stretch>
            <a:fillRect/>
          </a:stretch>
        </p:blipFill>
        <p:spPr bwMode="auto">
          <a:xfrm>
            <a:off x="3059113" y="0"/>
            <a:ext cx="5257800" cy="6048375"/>
          </a:xfrm>
          <a:prstGeom prst="rect">
            <a:avLst/>
          </a:prstGeom>
          <a:noFill/>
          <a:ln w="9525">
            <a:noFill/>
            <a:miter lim="800000"/>
            <a:headEnd/>
            <a:tailEnd/>
          </a:ln>
        </p:spPr>
      </p:pic>
      <p:sp>
        <p:nvSpPr>
          <p:cNvPr id="10" name="下箭头 9"/>
          <p:cNvSpPr/>
          <p:nvPr/>
        </p:nvSpPr>
        <p:spPr>
          <a:xfrm rot="16200000">
            <a:off x="1606550" y="2794001"/>
            <a:ext cx="814387"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rgbClr val="0070C0"/>
                </a:solidFill>
                <a:latin typeface="Bodoni MT Black" pitchFamily="18" charset="0"/>
              </a:rPr>
              <a:t>附加符号</a:t>
            </a:r>
            <a:endParaRPr lang="zh-CN" altLang="en-US" dirty="0">
              <a:solidFill>
                <a:srgbClr val="0070C0"/>
              </a:solidFill>
              <a:latin typeface="Bodoni MT Black" pitchFamily="18" charset="0"/>
            </a:endParaRPr>
          </a:p>
        </p:txBody>
      </p:sp>
      <p:sp>
        <p:nvSpPr>
          <p:cNvPr id="11" name="下箭头 10"/>
          <p:cNvSpPr/>
          <p:nvPr/>
        </p:nvSpPr>
        <p:spPr>
          <a:xfrm rot="16200000">
            <a:off x="2040731" y="-302418"/>
            <a:ext cx="815975"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rgbClr val="0070C0"/>
                </a:solidFill>
                <a:latin typeface="Bodoni MT Black" pitchFamily="18" charset="0"/>
              </a:rPr>
              <a:t>基本符号</a:t>
            </a:r>
            <a:endParaRPr lang="zh-CN" altLang="en-US" dirty="0">
              <a:solidFill>
                <a:srgbClr val="0070C0"/>
              </a:solidFill>
              <a:latin typeface="Bodoni MT Black" pitchFamily="18" charset="0"/>
            </a:endParaRPr>
          </a:p>
        </p:txBody>
      </p:sp>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2.4.1</a:t>
            </a:r>
            <a:r>
              <a:rPr lang="zh-CN" altLang="en-US" sz="2400" dirty="0" smtClean="0">
                <a:solidFill>
                  <a:srgbClr val="D9D9D9"/>
                </a:solidFill>
                <a:latin typeface="Bodoni MT Black" pitchFamily="18" charset="0"/>
                <a:ea typeface="+mn-ea"/>
              </a:rPr>
              <a:t>  符号</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41731" name="标题 841730"/>
          <p:cNvSpPr>
            <a:spLocks noGrp="1"/>
          </p:cNvSpPr>
          <p:nvPr>
            <p:ph type="title"/>
          </p:nvPr>
        </p:nvSpPr>
        <p:spPr>
          <a:xfrm>
            <a:off x="3385038" y="329712"/>
            <a:ext cx="5719397" cy="530469"/>
          </a:xfrm>
        </p:spPr>
        <p:txBody>
          <a:bodyPr lIns="89030" tIns="44515" rIns="89030" bIns="44515" anchor="ctr"/>
          <a:p>
            <a:pPr algn="r"/>
            <a:r>
              <a:rPr lang="zh-CN" altLang="en-US" dirty="0">
                <a:solidFill>
                  <a:schemeClr val="tx1"/>
                </a:solidFill>
              </a:rPr>
              <a:t>数据流的分层描述</a:t>
            </a:r>
            <a:endParaRPr lang="zh-CN" altLang="en-US">
              <a:solidFill>
                <a:schemeClr val="tx1"/>
              </a:solidFill>
            </a:endParaRPr>
          </a:p>
        </p:txBody>
      </p:sp>
      <p:sp>
        <p:nvSpPr>
          <p:cNvPr id="841735" name="矩形 841734"/>
          <p:cNvSpPr/>
          <p:nvPr/>
        </p:nvSpPr>
        <p:spPr>
          <a:xfrm>
            <a:off x="914400" y="1670538"/>
            <a:ext cx="7455877" cy="2650490"/>
          </a:xfrm>
          <a:prstGeom prst="rect">
            <a:avLst/>
          </a:prstGeom>
          <a:noFill/>
          <a:ln w="9525">
            <a:noFill/>
          </a:ln>
        </p:spPr>
        <p:txBody>
          <a:bodyPr lIns="89030" tIns="44515" rIns="89030" bIns="44515">
            <a:spAutoFit/>
          </a:bodyPr>
          <a:p>
            <a:r>
              <a:rPr lang="zh-CN" altLang="en-US" sz="3325" dirty="0">
                <a:effectLst>
                  <a:outerShdw blurRad="38100" dist="38100" dir="2700000">
                    <a:srgbClr val="000000"/>
                  </a:outerShdw>
                </a:effectLst>
                <a:ea typeface="黑体" panose="02010609060101010101" pitchFamily="2" charset="-122"/>
              </a:rPr>
              <a:t>为了表达数据处理过程的数据加工情况，需要采用</a:t>
            </a:r>
            <a:r>
              <a:rPr lang="zh-CN" altLang="en-US" sz="3325" u="sng" dirty="0">
                <a:solidFill>
                  <a:srgbClr val="FF0000"/>
                </a:solidFill>
                <a:effectLst>
                  <a:outerShdw blurRad="38100" dist="38100" dir="2700000">
                    <a:srgbClr val="000000"/>
                  </a:outerShdw>
                </a:effectLst>
                <a:ea typeface="黑体" panose="02010609060101010101" pitchFamily="2" charset="-122"/>
              </a:rPr>
              <a:t>层次结构</a:t>
            </a:r>
            <a:r>
              <a:rPr lang="zh-CN" altLang="en-US" sz="3325" dirty="0">
                <a:effectLst>
                  <a:outerShdw blurRad="38100" dist="38100" dir="2700000">
                    <a:srgbClr val="000000"/>
                  </a:outerShdw>
                </a:effectLst>
                <a:ea typeface="黑体" panose="02010609060101010101" pitchFamily="2" charset="-122"/>
              </a:rPr>
              <a:t>的数据流图。按照系统的层次结构进行</a:t>
            </a:r>
            <a:r>
              <a:rPr lang="zh-CN" altLang="en-US" sz="3325" u="sng" dirty="0">
                <a:solidFill>
                  <a:srgbClr val="FF0000"/>
                </a:solidFill>
                <a:effectLst>
                  <a:outerShdw blurRad="38100" dist="38100" dir="2700000">
                    <a:srgbClr val="000000"/>
                  </a:outerShdw>
                </a:effectLst>
                <a:ea typeface="黑体" panose="02010609060101010101" pitchFamily="2" charset="-122"/>
              </a:rPr>
              <a:t>逐步分解</a:t>
            </a:r>
            <a:r>
              <a:rPr lang="zh-CN" altLang="en-US" sz="3325" dirty="0">
                <a:effectLst>
                  <a:outerShdw blurRad="38100" dist="38100" dir="2700000">
                    <a:srgbClr val="000000"/>
                  </a:outerShdw>
                </a:effectLst>
                <a:ea typeface="黑体" panose="02010609060101010101" pitchFamily="2" charset="-122"/>
              </a:rPr>
              <a:t>，并以分层的数据流图反映这种结构关系，能清楚地表达和容易理解整个系统</a:t>
            </a:r>
            <a:endParaRPr lang="zh-CN" altLang="en-US" sz="3325" dirty="0">
              <a:effectLst>
                <a:outerShdw blurRad="38100" dist="38100" dir="2700000">
                  <a:srgbClr val="000000"/>
                </a:outerShdw>
              </a:effectLst>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38306" name="标题 738305"/>
          <p:cNvSpPr>
            <a:spLocks noGrp="1"/>
          </p:cNvSpPr>
          <p:nvPr>
            <p:ph type="title"/>
          </p:nvPr>
        </p:nvSpPr>
        <p:spPr>
          <a:xfrm>
            <a:off x="773430" y="382270"/>
            <a:ext cx="8376285" cy="530225"/>
          </a:xfrm>
        </p:spPr>
        <p:txBody>
          <a:bodyPr lIns="89030" tIns="44515" rIns="89030" bIns="44515" anchor="ctr"/>
          <a:p>
            <a:pPr algn="r"/>
            <a:r>
              <a:rPr lang="zh-CN" altLang="en-US" dirty="0">
                <a:solidFill>
                  <a:schemeClr val="tx1"/>
                </a:solidFill>
                <a:latin typeface="Times New Roman" panose="02020603050405020304" pitchFamily="18" charset="0"/>
              </a:rPr>
              <a:t>软件工程实践的各个环节的本质</a:t>
            </a:r>
            <a:endParaRPr lang="zh-CN" altLang="en-US">
              <a:solidFill>
                <a:schemeClr val="tx1"/>
              </a:solidFill>
              <a:latin typeface="Times New Roman" panose="02020603050405020304" pitchFamily="18" charset="0"/>
            </a:endParaRPr>
          </a:p>
        </p:txBody>
      </p:sp>
      <p:sp>
        <p:nvSpPr>
          <p:cNvPr id="738307" name="文本框 738306"/>
          <p:cNvSpPr txBox="1"/>
          <p:nvPr/>
        </p:nvSpPr>
        <p:spPr>
          <a:xfrm>
            <a:off x="773723" y="2233246"/>
            <a:ext cx="7596554" cy="2138045"/>
          </a:xfrm>
          <a:prstGeom prst="rect">
            <a:avLst/>
          </a:prstGeom>
          <a:noFill/>
          <a:ln w="9525">
            <a:noFill/>
          </a:ln>
        </p:spPr>
        <p:txBody>
          <a:bodyPr lIns="89030" tIns="44515" rIns="89030" bIns="44515">
            <a:spAutoFit/>
          </a:bodyPr>
          <a:p>
            <a:r>
              <a:rPr lang="en-US" altLang="zh-CN" sz="3325" dirty="0">
                <a:latin typeface="Times New Roman" panose="02020603050405020304" pitchFamily="18" charset="0"/>
              </a:rPr>
              <a:t>1.</a:t>
            </a:r>
            <a:r>
              <a:rPr lang="zh-CN" altLang="en-US" sz="3325" dirty="0">
                <a:latin typeface="Times New Roman" panose="02020603050405020304" pitchFamily="18" charset="0"/>
              </a:rPr>
              <a:t>理解问题</a:t>
            </a:r>
            <a:r>
              <a:rPr lang="en-US" altLang="zh-CN" sz="3325" dirty="0">
                <a:latin typeface="Times New Roman" panose="02020603050405020304" pitchFamily="18" charset="0"/>
              </a:rPr>
              <a:t>(</a:t>
            </a:r>
            <a:r>
              <a:rPr lang="zh-CN" altLang="en-US" sz="3325" dirty="0">
                <a:latin typeface="Times New Roman" panose="02020603050405020304" pitchFamily="18" charset="0"/>
              </a:rPr>
              <a:t>通讯和分析</a:t>
            </a:r>
            <a:r>
              <a:rPr lang="en-US" altLang="zh-CN" sz="3325" dirty="0">
                <a:latin typeface="Times New Roman" panose="02020603050405020304" pitchFamily="18" charset="0"/>
              </a:rPr>
              <a:t>);</a:t>
            </a:r>
            <a:endParaRPr lang="en-US" altLang="zh-CN" sz="3325" dirty="0">
              <a:latin typeface="Times New Roman" panose="02020603050405020304" pitchFamily="18" charset="0"/>
            </a:endParaRPr>
          </a:p>
          <a:p>
            <a:r>
              <a:rPr lang="en-US" altLang="zh-CN" sz="3325" dirty="0">
                <a:latin typeface="Times New Roman" panose="02020603050405020304" pitchFamily="18" charset="0"/>
              </a:rPr>
              <a:t>2.</a:t>
            </a:r>
            <a:r>
              <a:rPr lang="zh-CN" altLang="en-US" sz="3325" dirty="0">
                <a:latin typeface="Times New Roman" panose="02020603050405020304" pitchFamily="18" charset="0"/>
              </a:rPr>
              <a:t>计划一个解决方案</a:t>
            </a:r>
            <a:r>
              <a:rPr lang="en-US" altLang="zh-CN" sz="3325" dirty="0">
                <a:latin typeface="Times New Roman" panose="02020603050405020304" pitchFamily="18" charset="0"/>
              </a:rPr>
              <a:t>(</a:t>
            </a:r>
            <a:r>
              <a:rPr lang="zh-CN" altLang="en-US" sz="3325" dirty="0">
                <a:latin typeface="Times New Roman" panose="02020603050405020304" pitchFamily="18" charset="0"/>
              </a:rPr>
              <a:t>建模和软件设计</a:t>
            </a:r>
            <a:r>
              <a:rPr lang="en-US" altLang="zh-CN" sz="3325" dirty="0">
                <a:latin typeface="Times New Roman" panose="02020603050405020304" pitchFamily="18" charset="0"/>
              </a:rPr>
              <a:t>);</a:t>
            </a:r>
            <a:endParaRPr lang="en-US" altLang="zh-CN" sz="3325" dirty="0">
              <a:latin typeface="Times New Roman" panose="02020603050405020304" pitchFamily="18" charset="0"/>
            </a:endParaRPr>
          </a:p>
          <a:p>
            <a:r>
              <a:rPr lang="en-US" altLang="zh-CN" sz="3325" dirty="0">
                <a:latin typeface="Times New Roman" panose="02020603050405020304" pitchFamily="18" charset="0"/>
              </a:rPr>
              <a:t>3.</a:t>
            </a:r>
            <a:r>
              <a:rPr lang="zh-CN" altLang="en-US" sz="3325" dirty="0">
                <a:latin typeface="Times New Roman" panose="02020603050405020304" pitchFamily="18" charset="0"/>
              </a:rPr>
              <a:t>执行计划</a:t>
            </a:r>
            <a:r>
              <a:rPr lang="en-US" altLang="zh-CN" sz="3325" dirty="0">
                <a:latin typeface="Times New Roman" panose="02020603050405020304" pitchFamily="18" charset="0"/>
              </a:rPr>
              <a:t>(</a:t>
            </a:r>
            <a:r>
              <a:rPr lang="zh-CN" altLang="en-US" sz="3325" dirty="0">
                <a:latin typeface="Times New Roman" panose="02020603050405020304" pitchFamily="18" charset="0"/>
              </a:rPr>
              <a:t>编写代码</a:t>
            </a:r>
            <a:r>
              <a:rPr lang="en-US" altLang="zh-CN" sz="3325" dirty="0">
                <a:latin typeface="Times New Roman" panose="02020603050405020304" pitchFamily="18" charset="0"/>
              </a:rPr>
              <a:t>);</a:t>
            </a:r>
            <a:endParaRPr lang="en-US" altLang="zh-CN" sz="3325" dirty="0">
              <a:latin typeface="Times New Roman" panose="02020603050405020304" pitchFamily="18" charset="0"/>
            </a:endParaRPr>
          </a:p>
          <a:p>
            <a:r>
              <a:rPr lang="en-US" altLang="zh-CN" sz="3325" dirty="0">
                <a:latin typeface="Times New Roman" panose="02020603050405020304" pitchFamily="18" charset="0"/>
              </a:rPr>
              <a:t>4.</a:t>
            </a:r>
            <a:r>
              <a:rPr lang="zh-CN" altLang="en-US" sz="3325" dirty="0">
                <a:latin typeface="Times New Roman" panose="02020603050405020304" pitchFamily="18" charset="0"/>
              </a:rPr>
              <a:t>检查结果的精度</a:t>
            </a:r>
            <a:r>
              <a:rPr lang="en-US" altLang="zh-CN" sz="3325" dirty="0">
                <a:latin typeface="Times New Roman" panose="02020603050405020304" pitchFamily="18" charset="0"/>
              </a:rPr>
              <a:t>(</a:t>
            </a:r>
            <a:r>
              <a:rPr lang="zh-CN" altLang="en-US" sz="3325" dirty="0">
                <a:latin typeface="Times New Roman" panose="02020603050405020304" pitchFamily="18" charset="0"/>
              </a:rPr>
              <a:t>测试和品质保证</a:t>
            </a:r>
            <a:r>
              <a:rPr lang="en-US" altLang="zh-CN" sz="3325" dirty="0">
                <a:latin typeface="Times New Roman" panose="02020603050405020304" pitchFamily="18" charset="0"/>
              </a:rPr>
              <a:t>)</a:t>
            </a:r>
            <a:r>
              <a:rPr lang="en-US" altLang="zh-CN" sz="3325" dirty="0"/>
              <a:t> </a:t>
            </a:r>
            <a:endParaRPr lang="en-US" altLang="zh-CN" sz="3325"/>
          </a:p>
        </p:txBody>
      </p:sp>
      <p:sp>
        <p:nvSpPr>
          <p:cNvPr id="738308" name="文本框 738307"/>
          <p:cNvSpPr txBox="1"/>
          <p:nvPr/>
        </p:nvSpPr>
        <p:spPr>
          <a:xfrm>
            <a:off x="684335" y="5076092"/>
            <a:ext cx="4520711" cy="104140"/>
          </a:xfrm>
          <a:prstGeom prst="rect">
            <a:avLst/>
          </a:prstGeom>
          <a:noFill/>
          <a:ln w="9525">
            <a:noFill/>
          </a:ln>
        </p:spPr>
        <p:txBody>
          <a:bodyPr lIns="89030" tIns="44515" rIns="89030" bIns="44515">
            <a:spAutoFit/>
          </a:bodyPr>
          <a:p>
            <a:pPr algn="ctr"/>
            <a:endParaRPr sz="1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21973" name="标题 721972"/>
          <p:cNvSpPr>
            <a:spLocks noGrp="1"/>
          </p:cNvSpPr>
          <p:nvPr>
            <p:ph type="title"/>
          </p:nvPr>
        </p:nvSpPr>
        <p:spPr>
          <a:xfrm>
            <a:off x="5134708" y="391258"/>
            <a:ext cx="3899389" cy="857250"/>
          </a:xfrm>
        </p:spPr>
        <p:txBody>
          <a:bodyPr lIns="84992" tIns="42496" rIns="84992" bIns="42496" anchor="ctr"/>
          <a:p>
            <a:pPr algn="r"/>
            <a:r>
              <a:rPr lang="zh-CN" altLang="en-US" sz="2955" dirty="0">
                <a:solidFill>
                  <a:schemeClr val="tx1"/>
                </a:solidFill>
                <a:effectLst>
                  <a:outerShdw blurRad="38100" dist="38100" dir="2700000">
                    <a:srgbClr val="000000"/>
                  </a:outerShdw>
                </a:effectLst>
                <a:latin typeface="宋体" panose="02010600030101010101" pitchFamily="2" charset="-122"/>
              </a:rPr>
              <a:t>编写数据流图的步骤一最高抽象层</a:t>
            </a:r>
            <a:r>
              <a:rPr lang="zh-CN" altLang="en-US" dirty="0">
                <a:solidFill>
                  <a:schemeClr val="tx1"/>
                </a:solidFill>
                <a:effectLst>
                  <a:outerShdw blurRad="38100" dist="38100" dir="2700000">
                    <a:srgbClr val="000000"/>
                  </a:outerShdw>
                </a:effectLst>
                <a:latin typeface="宋体" panose="02010600030101010101" pitchFamily="2" charset="-122"/>
              </a:rPr>
              <a:t> </a:t>
            </a:r>
            <a:r>
              <a:rPr lang="zh-CN" altLang="en-US" dirty="0">
                <a:solidFill>
                  <a:schemeClr val="tx1"/>
                </a:solidFill>
                <a:effectLst>
                  <a:outerShdw blurRad="38100" dist="38100" dir="2700000">
                    <a:srgbClr val="000000"/>
                  </a:outerShdw>
                </a:effectLst>
                <a:ea typeface="黑体" panose="02010609060101010101" pitchFamily="2" charset="-122"/>
              </a:rPr>
              <a:t> </a:t>
            </a:r>
            <a:endParaRPr lang="zh-CN" altLang="en-US">
              <a:solidFill>
                <a:schemeClr val="tx1"/>
              </a:solidFill>
              <a:effectLst>
                <a:outerShdw blurRad="38100" dist="38100" dir="2700000">
                  <a:srgbClr val="000000"/>
                </a:outerShdw>
              </a:effectLst>
              <a:ea typeface="黑体" panose="02010609060101010101" pitchFamily="2" charset="-122"/>
            </a:endParaRPr>
          </a:p>
        </p:txBody>
      </p:sp>
      <p:sp>
        <p:nvSpPr>
          <p:cNvPr id="721974" name="矩形 721973"/>
          <p:cNvSpPr/>
          <p:nvPr/>
        </p:nvSpPr>
        <p:spPr>
          <a:xfrm>
            <a:off x="633046" y="1318846"/>
            <a:ext cx="7948246" cy="1828800"/>
          </a:xfrm>
          <a:prstGeom prst="rect">
            <a:avLst/>
          </a:prstGeom>
          <a:noFill/>
          <a:ln w="9525">
            <a:noFill/>
          </a:ln>
        </p:spPr>
        <p:txBody>
          <a:bodyPr lIns="84992" tIns="42496" rIns="84992" bIns="42496"/>
          <a:p>
            <a:pPr marL="358775" indent="-358775" defTabSz="957580" eaLnBrk="1" hangingPunct="1">
              <a:lnSpc>
                <a:spcPct val="105000"/>
              </a:lnSpc>
              <a:spcBef>
                <a:spcPct val="20000"/>
              </a:spcBef>
            </a:pPr>
            <a:r>
              <a:rPr lang="zh-CN" altLang="en-US" sz="2585" b="1" dirty="0">
                <a:latin typeface="宋体" panose="02010600030101010101" pitchFamily="2" charset="-122"/>
              </a:rPr>
              <a:t>抽取数据的源点和终点信息</a:t>
            </a:r>
            <a:endParaRPr lang="zh-CN" altLang="en-US" sz="2585" b="1" dirty="0">
              <a:latin typeface="Times New Roman" panose="02020603050405020304" pitchFamily="18" charset="0"/>
              <a:cs typeface="Times New Roman" panose="02020603050405020304" pitchFamily="18" charset="0"/>
            </a:endParaRPr>
          </a:p>
          <a:p>
            <a:pPr marL="358775" indent="-358775" defTabSz="957580" eaLnBrk="1" hangingPunct="1">
              <a:lnSpc>
                <a:spcPct val="105000"/>
              </a:lnSpc>
              <a:spcBef>
                <a:spcPct val="20000"/>
              </a:spcBef>
            </a:pPr>
            <a:r>
              <a:rPr lang="zh-CN" altLang="en-US" sz="2585" b="1" dirty="0">
                <a:latin typeface="宋体" panose="02010600030101010101" pitchFamily="2" charset="-122"/>
              </a:rPr>
              <a:t>	分析问题描述，重点提取问题描述中源点和终点信息，同时分析与源点和终点有关的各类高抽象度的加工和数据流以及数据存储信息。</a:t>
            </a:r>
            <a:endParaRPr lang="zh-CN" altLang="en-US" sz="2585" b="1" dirty="0">
              <a:latin typeface="宋体" panose="02010600030101010101" pitchFamily="2" charset="-122"/>
            </a:endParaRPr>
          </a:p>
        </p:txBody>
      </p:sp>
      <p:sp>
        <p:nvSpPr>
          <p:cNvPr id="721975" name="文本框 721974"/>
          <p:cNvSpPr txBox="1"/>
          <p:nvPr/>
        </p:nvSpPr>
        <p:spPr>
          <a:xfrm>
            <a:off x="562708" y="3147646"/>
            <a:ext cx="8370277" cy="2930525"/>
          </a:xfrm>
          <a:prstGeom prst="rect">
            <a:avLst/>
          </a:prstGeom>
          <a:noFill/>
          <a:ln w="9525">
            <a:noFill/>
          </a:ln>
        </p:spPr>
        <p:txBody>
          <a:bodyPr lIns="89030" tIns="44515" rIns="89030" bIns="44515">
            <a:spAutoFit/>
          </a:bodyPr>
          <a:p>
            <a:pPr eaLnBrk="1" hangingPunct="1">
              <a:lnSpc>
                <a:spcPct val="105000"/>
              </a:lnSpc>
              <a:spcBef>
                <a:spcPct val="20000"/>
              </a:spcBef>
            </a:pPr>
            <a:r>
              <a:rPr lang="zh-CN" altLang="en-US" sz="2585" b="1" dirty="0">
                <a:latin typeface="宋体" panose="02010600030101010101" pitchFamily="2" charset="-122"/>
              </a:rPr>
              <a:t>处理顺序是：</a:t>
            </a:r>
            <a:endParaRPr lang="zh-CN" altLang="en-US" sz="2585" b="1" dirty="0">
              <a:latin typeface="Times New Roman" panose="02020603050405020304" pitchFamily="18" charset="0"/>
              <a:cs typeface="Times New Roman" panose="02020603050405020304" pitchFamily="18" charset="0"/>
            </a:endParaRPr>
          </a:p>
          <a:p>
            <a:pPr eaLnBrk="1" hangingPunct="1">
              <a:lnSpc>
                <a:spcPct val="105000"/>
              </a:lnSpc>
              <a:spcBef>
                <a:spcPct val="20000"/>
              </a:spcBef>
            </a:pPr>
            <a:r>
              <a:rPr lang="en-US" altLang="zh-CN" sz="2585" b="1">
                <a:cs typeface="Arial" panose="020B0604020202020204" pitchFamily="34" charset="0"/>
              </a:rPr>
              <a:t>1.</a:t>
            </a:r>
            <a:r>
              <a:rPr lang="zh-CN" altLang="en-US" sz="2585" b="1" dirty="0">
                <a:latin typeface="宋体" panose="02010600030101010101" pitchFamily="2" charset="-122"/>
              </a:rPr>
              <a:t>首先抽取数据的源点和终点信息</a:t>
            </a:r>
            <a:endParaRPr lang="zh-CN" altLang="en-US" sz="2585" b="1" dirty="0">
              <a:latin typeface="Times New Roman" panose="02020603050405020304" pitchFamily="18" charset="0"/>
              <a:cs typeface="Times New Roman" panose="02020603050405020304" pitchFamily="18" charset="0"/>
            </a:endParaRPr>
          </a:p>
          <a:p>
            <a:pPr eaLnBrk="1" hangingPunct="1">
              <a:lnSpc>
                <a:spcPct val="105000"/>
              </a:lnSpc>
              <a:spcBef>
                <a:spcPct val="20000"/>
              </a:spcBef>
            </a:pPr>
            <a:r>
              <a:rPr lang="en-US" altLang="zh-CN" sz="2585" b="1">
                <a:cs typeface="Arial" panose="020B0604020202020204" pitchFamily="34" charset="0"/>
              </a:rPr>
              <a:t>2.</a:t>
            </a:r>
            <a:r>
              <a:rPr lang="zh-CN" altLang="en-US" sz="2585" b="1" dirty="0">
                <a:latin typeface="宋体" panose="02010600030101010101" pitchFamily="2" charset="-122"/>
              </a:rPr>
              <a:t>抽取加工点的信息</a:t>
            </a:r>
            <a:endParaRPr lang="zh-CN" altLang="en-US" sz="2585" b="1" dirty="0">
              <a:latin typeface="Times New Roman" panose="02020603050405020304" pitchFamily="18" charset="0"/>
              <a:cs typeface="Times New Roman" panose="02020603050405020304" pitchFamily="18" charset="0"/>
            </a:endParaRPr>
          </a:p>
          <a:p>
            <a:pPr eaLnBrk="1" hangingPunct="1">
              <a:lnSpc>
                <a:spcPct val="105000"/>
              </a:lnSpc>
              <a:spcBef>
                <a:spcPct val="20000"/>
              </a:spcBef>
            </a:pPr>
            <a:r>
              <a:rPr lang="en-US" altLang="zh-CN" sz="2585" b="1">
                <a:cs typeface="Arial" panose="020B0604020202020204" pitchFamily="34" charset="0"/>
              </a:rPr>
              <a:t>3.</a:t>
            </a:r>
            <a:r>
              <a:rPr lang="zh-CN" altLang="en-US" sz="2585" b="1" dirty="0">
                <a:latin typeface="宋体" panose="02010600030101010101" pitchFamily="2" charset="-122"/>
              </a:rPr>
              <a:t>最后考虑数据流和数据存储信息</a:t>
            </a:r>
            <a:endParaRPr lang="zh-CN" altLang="en-US" sz="2585" b="1" dirty="0">
              <a:latin typeface="Times New Roman" panose="02020603050405020304" pitchFamily="18" charset="0"/>
              <a:cs typeface="Times New Roman" panose="02020603050405020304" pitchFamily="18" charset="0"/>
            </a:endParaRPr>
          </a:p>
          <a:p>
            <a:pPr eaLnBrk="1" hangingPunct="1">
              <a:lnSpc>
                <a:spcPct val="105000"/>
              </a:lnSpc>
              <a:spcBef>
                <a:spcPct val="20000"/>
              </a:spcBef>
            </a:pPr>
            <a:r>
              <a:rPr lang="zh-CN" altLang="en-US" sz="2585" b="1" dirty="0">
                <a:latin typeface="宋体" panose="02010600030101010101" pitchFamily="2" charset="-122"/>
              </a:rPr>
              <a:t>（</a:t>
            </a:r>
            <a:r>
              <a:rPr lang="zh-CN" altLang="en-US" sz="2585" b="1" dirty="0">
                <a:solidFill>
                  <a:srgbClr val="FF0066"/>
                </a:solidFill>
                <a:latin typeface="宋体" panose="02010600030101010101" pitchFamily="2" charset="-122"/>
              </a:rPr>
              <a:t>数据流图与程序流不同，程序流图表示的是控制，而数据流图描述的是数据的流向。</a:t>
            </a:r>
            <a:r>
              <a:rPr lang="zh-CN" altLang="en-US" sz="2585" b="1" dirty="0">
                <a:latin typeface="宋体" panose="02010600030101010101" pitchFamily="2" charset="-122"/>
              </a:rPr>
              <a:t>）</a:t>
            </a:r>
            <a:endParaRPr lang="zh-CN" altLang="en-US" sz="2585" b="1" dirty="0">
              <a:latin typeface="宋体" panose="02010600030101010101" pitchFamily="2" charset="-122"/>
            </a:endParaRPr>
          </a:p>
          <a:p>
            <a:endParaRPr lang="zh-CN" altLang="en-US" sz="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1975">
                                            <p:txEl>
                                              <p:charRg st="0" end="7"/>
                                            </p:txEl>
                                          </p:spTgt>
                                        </p:tgtEl>
                                        <p:attrNameLst>
                                          <p:attrName>style.visibility</p:attrName>
                                        </p:attrNameLst>
                                      </p:cBhvr>
                                      <p:to>
                                        <p:strVal val="visible"/>
                                      </p:to>
                                    </p:set>
                                    <p:animEffect transition="in" filter="dissolve">
                                      <p:cBhvr>
                                        <p:cTn id="7" dur="500"/>
                                        <p:tgtEl>
                                          <p:spTgt spid="721975">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1975">
                                            <p:txEl>
                                              <p:charRg st="7" end="24"/>
                                            </p:txEl>
                                          </p:spTgt>
                                        </p:tgtEl>
                                        <p:attrNameLst>
                                          <p:attrName>style.visibility</p:attrName>
                                        </p:attrNameLst>
                                      </p:cBhvr>
                                      <p:to>
                                        <p:strVal val="visible"/>
                                      </p:to>
                                    </p:set>
                                    <p:animEffect transition="in" filter="dissolve">
                                      <p:cBhvr>
                                        <p:cTn id="12" dur="500"/>
                                        <p:tgtEl>
                                          <p:spTgt spid="721975">
                                            <p:txEl>
                                              <p:charRg st="7"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1975">
                                            <p:txEl>
                                              <p:charRg st="24" end="35"/>
                                            </p:txEl>
                                          </p:spTgt>
                                        </p:tgtEl>
                                        <p:attrNameLst>
                                          <p:attrName>style.visibility</p:attrName>
                                        </p:attrNameLst>
                                      </p:cBhvr>
                                      <p:to>
                                        <p:strVal val="visible"/>
                                      </p:to>
                                    </p:set>
                                    <p:animEffect transition="in" filter="dissolve">
                                      <p:cBhvr>
                                        <p:cTn id="17" dur="500"/>
                                        <p:tgtEl>
                                          <p:spTgt spid="721975">
                                            <p:txEl>
                                              <p:charRg st="24"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1975">
                                            <p:txEl>
                                              <p:charRg st="35" end="52"/>
                                            </p:txEl>
                                          </p:spTgt>
                                        </p:tgtEl>
                                        <p:attrNameLst>
                                          <p:attrName>style.visibility</p:attrName>
                                        </p:attrNameLst>
                                      </p:cBhvr>
                                      <p:to>
                                        <p:strVal val="visible"/>
                                      </p:to>
                                    </p:set>
                                    <p:animEffect transition="in" filter="dissolve">
                                      <p:cBhvr>
                                        <p:cTn id="22" dur="500"/>
                                        <p:tgtEl>
                                          <p:spTgt spid="721975">
                                            <p:txEl>
                                              <p:charRg st="35" end="5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1975">
                                            <p:txEl>
                                              <p:charRg st="52" end="92"/>
                                            </p:txEl>
                                          </p:spTgt>
                                        </p:tgtEl>
                                        <p:attrNameLst>
                                          <p:attrName>style.visibility</p:attrName>
                                        </p:attrNameLst>
                                      </p:cBhvr>
                                      <p:to>
                                        <p:strVal val="visible"/>
                                      </p:to>
                                    </p:set>
                                    <p:animEffect transition="in" filter="dissolve">
                                      <p:cBhvr>
                                        <p:cTn id="27" dur="500"/>
                                        <p:tgtEl>
                                          <p:spTgt spid="721975">
                                            <p:txEl>
                                              <p:charRg st="52"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7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22987" name="标题 722986"/>
          <p:cNvSpPr>
            <a:spLocks noGrp="1"/>
          </p:cNvSpPr>
          <p:nvPr>
            <p:ph type="title"/>
          </p:nvPr>
        </p:nvSpPr>
        <p:spPr>
          <a:xfrm>
            <a:off x="5134708" y="391258"/>
            <a:ext cx="3899389" cy="857250"/>
          </a:xfrm>
        </p:spPr>
        <p:txBody>
          <a:bodyPr lIns="84992" tIns="42496" rIns="84992" bIns="42496" anchor="ctr"/>
          <a:p>
            <a:pPr algn="r"/>
            <a:r>
              <a:rPr lang="zh-CN" altLang="en-US" sz="2955" dirty="0">
                <a:solidFill>
                  <a:schemeClr val="tx1"/>
                </a:solidFill>
                <a:effectLst>
                  <a:outerShdw blurRad="38100" dist="38100" dir="2700000">
                    <a:srgbClr val="000000"/>
                  </a:outerShdw>
                </a:effectLst>
                <a:latin typeface="宋体" panose="02010600030101010101" pitchFamily="2" charset="-122"/>
              </a:rPr>
              <a:t>编写数据流图的步骤一细化处理</a:t>
            </a:r>
            <a:endParaRPr lang="zh-CN" altLang="en-US" sz="2955">
              <a:solidFill>
                <a:schemeClr val="tx1"/>
              </a:solidFill>
              <a:effectLst>
                <a:outerShdw blurRad="38100" dist="38100" dir="2700000">
                  <a:srgbClr val="000000"/>
                </a:outerShdw>
              </a:effectLst>
              <a:latin typeface="宋体" panose="02010600030101010101" pitchFamily="2" charset="-122"/>
            </a:endParaRPr>
          </a:p>
        </p:txBody>
      </p:sp>
      <p:sp>
        <p:nvSpPr>
          <p:cNvPr id="722988" name="矩形 722987"/>
          <p:cNvSpPr/>
          <p:nvPr/>
        </p:nvSpPr>
        <p:spPr>
          <a:xfrm>
            <a:off x="356089" y="1740877"/>
            <a:ext cx="8440615" cy="3275330"/>
          </a:xfrm>
          <a:prstGeom prst="rect">
            <a:avLst/>
          </a:prstGeom>
          <a:noFill/>
          <a:ln w="9525">
            <a:noFill/>
          </a:ln>
        </p:spPr>
        <p:txBody>
          <a:bodyPr lIns="89030" tIns="44515" rIns="89030" bIns="44515">
            <a:spAutoFit/>
          </a:bodyPr>
          <a:p>
            <a:pPr eaLnBrk="1" hangingPunct="1"/>
            <a:r>
              <a:rPr lang="zh-CN" altLang="en-US" sz="2955" b="1" dirty="0">
                <a:latin typeface="宋体" panose="02010600030101010101" pitchFamily="2" charset="-122"/>
              </a:rPr>
              <a:t>进一步分解数据流图的加工，数据流和储存信息</a:t>
            </a:r>
            <a:endParaRPr lang="zh-CN" altLang="en-US" sz="2955" dirty="0">
              <a:latin typeface="Times New Roman" panose="02020603050405020304" pitchFamily="18" charset="0"/>
            </a:endParaRPr>
          </a:p>
          <a:p>
            <a:r>
              <a:rPr lang="zh-CN" altLang="en-US" sz="2955" dirty="0">
                <a:latin typeface="宋体" panose="02010600030101010101" pitchFamily="2" charset="-122"/>
              </a:rPr>
              <a:t>分析问题描述，重点细化加工点，处理顺序是：</a:t>
            </a:r>
            <a:endParaRPr lang="zh-CN" altLang="en-US" sz="2955" dirty="0">
              <a:latin typeface="Times New Roman" panose="02020603050405020304" pitchFamily="18" charset="0"/>
            </a:endParaRPr>
          </a:p>
          <a:p>
            <a:pPr algn="just"/>
            <a:r>
              <a:rPr lang="en-US" altLang="zh-CN" sz="2955" dirty="0">
                <a:cs typeface="Arial" panose="020B0604020202020204" pitchFamily="34" charset="0"/>
              </a:rPr>
              <a:t>1. </a:t>
            </a:r>
            <a:r>
              <a:rPr lang="zh-CN" altLang="en-US" sz="2955" dirty="0">
                <a:latin typeface="宋体" panose="02010600030101010101" pitchFamily="2" charset="-122"/>
              </a:rPr>
              <a:t>分析上层加工点的信息，细化加工点信息</a:t>
            </a:r>
            <a:endParaRPr lang="zh-CN" altLang="en-US" sz="2955" dirty="0">
              <a:latin typeface="Times New Roman" panose="02020603050405020304" pitchFamily="18" charset="0"/>
            </a:endParaRPr>
          </a:p>
          <a:p>
            <a:pPr algn="just"/>
            <a:r>
              <a:rPr lang="en-US" altLang="zh-CN" sz="2955" dirty="0">
                <a:cs typeface="Arial" panose="020B0604020202020204" pitchFamily="34" charset="0"/>
              </a:rPr>
              <a:t>2.</a:t>
            </a:r>
            <a:r>
              <a:rPr lang="zh-CN" altLang="en-US" sz="2955" dirty="0">
                <a:latin typeface="宋体" panose="02010600030101010101" pitchFamily="2" charset="-122"/>
              </a:rPr>
              <a:t>分析数据流和数据存储信息，细化数据流和数据存储信息</a:t>
            </a:r>
            <a:endParaRPr lang="zh-CN" altLang="en-US" sz="2955" dirty="0">
              <a:latin typeface="Times New Roman" panose="02020603050405020304" pitchFamily="18" charset="0"/>
            </a:endParaRPr>
          </a:p>
          <a:p>
            <a:pPr algn="just"/>
            <a:r>
              <a:rPr lang="en-US" altLang="zh-CN" sz="2955" dirty="0">
                <a:cs typeface="Arial" panose="020B0604020202020204" pitchFamily="34" charset="0"/>
              </a:rPr>
              <a:t>3.</a:t>
            </a:r>
            <a:r>
              <a:rPr lang="zh-CN" altLang="en-US" sz="2955" dirty="0">
                <a:latin typeface="宋体" panose="02010600030101010101" pitchFamily="2" charset="-122"/>
              </a:rPr>
              <a:t>对加工点、数据流和数据存储进行多层次的优化</a:t>
            </a:r>
            <a:endParaRPr lang="zh-CN" altLang="en-US" sz="2955" dirty="0">
              <a:latin typeface="Times New Roman" panose="02020603050405020304" pitchFamily="18" charset="0"/>
            </a:endParaRPr>
          </a:p>
          <a:p>
            <a:endParaRPr lang="zh-CN" altLang="en-US" sz="295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23974" name="标题 723973"/>
          <p:cNvSpPr>
            <a:spLocks noGrp="1"/>
          </p:cNvSpPr>
          <p:nvPr>
            <p:ph type="title"/>
          </p:nvPr>
        </p:nvSpPr>
        <p:spPr>
          <a:xfrm>
            <a:off x="4572000" y="391258"/>
            <a:ext cx="4462097" cy="646234"/>
          </a:xfrm>
        </p:spPr>
        <p:txBody>
          <a:bodyPr lIns="84992" tIns="42496" rIns="84992" bIns="42496" anchor="ctr"/>
          <a:p>
            <a:pPr algn="r"/>
            <a:r>
              <a:rPr lang="zh-CN" altLang="en-US" sz="3600" dirty="0">
                <a:solidFill>
                  <a:schemeClr val="tx1"/>
                </a:solidFill>
                <a:effectLst>
                  <a:outerShdw blurRad="38100" dist="38100" dir="2700000">
                    <a:srgbClr val="000000"/>
                  </a:outerShdw>
                </a:effectLst>
                <a:latin typeface="宋体" panose="02010600030101010101" pitchFamily="2" charset="-122"/>
              </a:rPr>
              <a:t>数据流图绘制的准则</a:t>
            </a:r>
            <a:r>
              <a:rPr lang="zh-CN" altLang="en-US" sz="2955" dirty="0">
                <a:solidFill>
                  <a:schemeClr val="tx1"/>
                </a:solidFill>
                <a:effectLst>
                  <a:outerShdw blurRad="38100" dist="38100" dir="2700000">
                    <a:srgbClr val="000000"/>
                  </a:outerShdw>
                </a:effectLst>
                <a:latin typeface="宋体" panose="02010600030101010101" pitchFamily="2" charset="-122"/>
              </a:rPr>
              <a:t> </a:t>
            </a:r>
            <a:endParaRPr lang="zh-CN" altLang="en-US" sz="2955">
              <a:solidFill>
                <a:schemeClr val="tx1"/>
              </a:solidFill>
              <a:effectLst>
                <a:outerShdw blurRad="38100" dist="38100" dir="2700000">
                  <a:srgbClr val="000000"/>
                </a:outerShdw>
              </a:effectLst>
              <a:latin typeface="宋体" panose="02010600030101010101" pitchFamily="2" charset="-122"/>
            </a:endParaRPr>
          </a:p>
        </p:txBody>
      </p:sp>
      <p:sp>
        <p:nvSpPr>
          <p:cNvPr id="723975" name="矩形 723974"/>
          <p:cNvSpPr/>
          <p:nvPr/>
        </p:nvSpPr>
        <p:spPr>
          <a:xfrm>
            <a:off x="628650" y="1459523"/>
            <a:ext cx="7877908" cy="1254125"/>
          </a:xfrm>
          <a:prstGeom prst="rect">
            <a:avLst/>
          </a:prstGeom>
          <a:noFill/>
          <a:ln w="9525">
            <a:noFill/>
          </a:ln>
        </p:spPr>
        <p:txBody>
          <a:bodyPr lIns="89030" tIns="44515" rIns="89030" bIns="44515">
            <a:spAutoFit/>
          </a:bodyPr>
          <a:p>
            <a:pPr indent="-266700" defTabSz="914400" eaLnBrk="1" hangingPunct="1">
              <a:tabLst>
                <a:tab pos="266700" algn="l"/>
              </a:tabLst>
            </a:pPr>
            <a:r>
              <a:rPr lang="en-US" altLang="zh-CN" sz="2955" dirty="0">
                <a:latin typeface="宋体" panose="02010600030101010101" pitchFamily="2" charset="-122"/>
              </a:rPr>
              <a:t> </a:t>
            </a:r>
            <a:r>
              <a:rPr lang="zh-CN" altLang="en-US" sz="2955" b="1" dirty="0">
                <a:latin typeface="宋体" panose="02010600030101010101" pitchFamily="2" charset="-122"/>
              </a:rPr>
              <a:t>细化结束的准则：是当涉及到如何具体实现一个功能时就不应该再细化了。</a:t>
            </a:r>
            <a:r>
              <a:rPr lang="en-US" altLang="zh-CN" sz="925" b="1"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indent="-266700" defTabSz="914400">
              <a:tabLst>
                <a:tab pos="266700" algn="l"/>
              </a:tabLst>
            </a:pPr>
            <a:endParaRPr lang="en-US" altLang="zh-CN" sz="1660" dirty="0"/>
          </a:p>
        </p:txBody>
      </p:sp>
      <p:sp>
        <p:nvSpPr>
          <p:cNvPr id="723979" name="矩形 723978"/>
          <p:cNvSpPr/>
          <p:nvPr/>
        </p:nvSpPr>
        <p:spPr>
          <a:xfrm>
            <a:off x="609600" y="2551235"/>
            <a:ext cx="8190035" cy="998855"/>
          </a:xfrm>
          <a:prstGeom prst="rect">
            <a:avLst/>
          </a:prstGeom>
          <a:noFill/>
          <a:ln w="9525">
            <a:noFill/>
          </a:ln>
        </p:spPr>
        <p:txBody>
          <a:bodyPr lIns="89030" tIns="44515" rIns="89030" bIns="44515">
            <a:spAutoFit/>
          </a:bodyPr>
          <a:p>
            <a:pPr indent="-266700" defTabSz="914400">
              <a:tabLst>
                <a:tab pos="266700" algn="l"/>
              </a:tabLst>
            </a:pPr>
            <a:r>
              <a:rPr lang="en-US" altLang="zh-CN" sz="2955" b="1" dirty="0">
                <a:latin typeface="宋体" panose="02010600030101010101" pitchFamily="2" charset="-122"/>
              </a:rPr>
              <a:t> </a:t>
            </a:r>
            <a:r>
              <a:rPr lang="zh-CN" altLang="en-US" sz="2955" b="1" dirty="0">
                <a:latin typeface="宋体" panose="02010600030101010101" pitchFamily="2" charset="-122"/>
              </a:rPr>
              <a:t>细化一致性准则：当把一个处理细化为一些子处理时，细化前和细化后的数据流必须相同。</a:t>
            </a:r>
            <a:endParaRPr lang="zh-CN" altLang="en-US" sz="2955" b="1" dirty="0">
              <a:latin typeface="宋体" panose="02010600030101010101" pitchFamily="2" charset="-122"/>
            </a:endParaRPr>
          </a:p>
        </p:txBody>
      </p:sp>
      <p:sp>
        <p:nvSpPr>
          <p:cNvPr id="723980" name="矩形 723979"/>
          <p:cNvSpPr/>
          <p:nvPr/>
        </p:nvSpPr>
        <p:spPr>
          <a:xfrm>
            <a:off x="596412" y="3681046"/>
            <a:ext cx="8190034" cy="998855"/>
          </a:xfrm>
          <a:prstGeom prst="rect">
            <a:avLst/>
          </a:prstGeom>
          <a:noFill/>
          <a:ln w="9525">
            <a:noFill/>
          </a:ln>
        </p:spPr>
        <p:txBody>
          <a:bodyPr lIns="89030" tIns="44515" rIns="89030" bIns="44515">
            <a:spAutoFit/>
          </a:bodyPr>
          <a:p>
            <a:pPr indent="-266700" defTabSz="914400">
              <a:tabLst>
                <a:tab pos="266700" algn="l"/>
              </a:tabLst>
            </a:pPr>
            <a:r>
              <a:rPr lang="en-US" altLang="zh-CN" sz="2955" b="1" dirty="0">
                <a:latin typeface="宋体" panose="02010600030101010101" pitchFamily="2" charset="-122"/>
              </a:rPr>
              <a:t> </a:t>
            </a:r>
            <a:r>
              <a:rPr lang="zh-CN" altLang="en-US" sz="2955" b="1" dirty="0">
                <a:latin typeface="宋体" panose="02010600030101010101" pitchFamily="2" charset="-122"/>
              </a:rPr>
              <a:t>层次编号准则：对数据流图中的元素进行编号处理时应该能够反映出元素的层次和分解关系。</a:t>
            </a:r>
            <a:endParaRPr lang="zh-CN" altLang="en-US" sz="2955" b="1" dirty="0">
              <a:latin typeface="宋体" panose="02010600030101010101" pitchFamily="2" charset="-122"/>
            </a:endParaRPr>
          </a:p>
        </p:txBody>
      </p:sp>
      <p:sp>
        <p:nvSpPr>
          <p:cNvPr id="723982" name="矩形 723981"/>
          <p:cNvSpPr/>
          <p:nvPr/>
        </p:nvSpPr>
        <p:spPr>
          <a:xfrm>
            <a:off x="583223" y="4957397"/>
            <a:ext cx="8190035" cy="998855"/>
          </a:xfrm>
          <a:prstGeom prst="rect">
            <a:avLst/>
          </a:prstGeom>
          <a:noFill/>
          <a:ln w="9525">
            <a:noFill/>
          </a:ln>
        </p:spPr>
        <p:txBody>
          <a:bodyPr lIns="89030" tIns="44515" rIns="89030" bIns="44515">
            <a:spAutoFit/>
          </a:bodyPr>
          <a:p>
            <a:pPr indent="-266700" defTabSz="914400">
              <a:tabLst>
                <a:tab pos="266700" algn="l"/>
              </a:tabLst>
            </a:pPr>
            <a:r>
              <a:rPr lang="en-US" altLang="zh-CN" sz="2955" b="1" dirty="0">
                <a:latin typeface="宋体" panose="02010600030101010101" pitchFamily="2" charset="-122"/>
              </a:rPr>
              <a:t> </a:t>
            </a:r>
            <a:r>
              <a:rPr lang="zh-CN" altLang="en-US" sz="2955" b="1" dirty="0">
                <a:latin typeface="宋体" panose="02010600030101010101" pitchFamily="2" charset="-122"/>
              </a:rPr>
              <a:t>数据分解简化性准则：数据流图中的元素不能太多，如果太多就需要进行分层描述处理。</a:t>
            </a:r>
            <a:endParaRPr lang="zh-CN" altLang="en-US" sz="2955" b="1" dirty="0">
              <a:latin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25048" name="标题 725047"/>
          <p:cNvSpPr>
            <a:spLocks noGrp="1"/>
          </p:cNvSpPr>
          <p:nvPr>
            <p:ph type="title"/>
          </p:nvPr>
        </p:nvSpPr>
        <p:spPr>
          <a:xfrm>
            <a:off x="4572000" y="391258"/>
            <a:ext cx="4462097" cy="786911"/>
          </a:xfrm>
        </p:spPr>
        <p:txBody>
          <a:bodyPr lIns="84992" tIns="42496" rIns="84992" bIns="42496" anchor="ctr"/>
          <a:p>
            <a:pPr algn="r"/>
            <a:r>
              <a:rPr lang="zh-CN" altLang="en-US" sz="2955" dirty="0">
                <a:solidFill>
                  <a:schemeClr val="tx1"/>
                </a:solidFill>
                <a:effectLst>
                  <a:outerShdw blurRad="38100" dist="38100" dir="2700000">
                    <a:srgbClr val="000000"/>
                  </a:outerShdw>
                </a:effectLst>
                <a:latin typeface="宋体" panose="02010600030101010101" pitchFamily="2" charset="-122"/>
              </a:rPr>
              <a:t>创建数据流图方法</a:t>
            </a:r>
            <a:br>
              <a:rPr lang="zh-CN" altLang="en-US" sz="2955" dirty="0">
                <a:solidFill>
                  <a:schemeClr val="tx1"/>
                </a:solidFill>
                <a:effectLst>
                  <a:outerShdw blurRad="38100" dist="38100" dir="2700000">
                    <a:srgbClr val="000000"/>
                  </a:outerShdw>
                </a:effectLst>
                <a:latin typeface="宋体" panose="02010600030101010101" pitchFamily="2" charset="-122"/>
              </a:rPr>
            </a:br>
            <a:r>
              <a:rPr lang="en-US" altLang="zh-CN" sz="2955" dirty="0">
                <a:solidFill>
                  <a:schemeClr val="tx1"/>
                </a:solidFill>
                <a:effectLst>
                  <a:outerShdw blurRad="38100" dist="38100" dir="2700000">
                    <a:srgbClr val="000000"/>
                  </a:outerShdw>
                </a:effectLst>
                <a:latin typeface="宋体" panose="02010600030101010101" pitchFamily="2" charset="-122"/>
              </a:rPr>
              <a:t>-</a:t>
            </a:r>
            <a:r>
              <a:rPr lang="zh-CN" altLang="en-US" sz="2955" dirty="0">
                <a:solidFill>
                  <a:schemeClr val="tx1"/>
                </a:solidFill>
                <a:effectLst>
                  <a:outerShdw blurRad="38100" dist="38100" dir="2700000">
                    <a:srgbClr val="000000"/>
                  </a:outerShdw>
                </a:effectLst>
                <a:latin typeface="宋体" panose="02010600030101010101" pitchFamily="2" charset="-122"/>
              </a:rPr>
              <a:t>语法分析方法</a:t>
            </a:r>
            <a:r>
              <a:rPr lang="zh-CN" altLang="en-US" dirty="0">
                <a:solidFill>
                  <a:schemeClr val="tx1"/>
                </a:solidFill>
                <a:effectLst>
                  <a:outerShdw blurRad="38100" dist="38100" dir="2700000">
                    <a:srgbClr val="000000"/>
                  </a:outerShdw>
                </a:effectLst>
                <a:latin typeface="宋体" panose="02010600030101010101" pitchFamily="2" charset="-122"/>
              </a:rPr>
              <a:t> </a:t>
            </a:r>
            <a:endParaRPr lang="zh-CN" altLang="en-US">
              <a:solidFill>
                <a:schemeClr val="tx1"/>
              </a:solidFill>
              <a:effectLst>
                <a:outerShdw blurRad="38100" dist="38100" dir="2700000">
                  <a:srgbClr val="000000"/>
                </a:outerShdw>
              </a:effectLst>
              <a:latin typeface="宋体" panose="02010600030101010101" pitchFamily="2" charset="-122"/>
            </a:endParaRPr>
          </a:p>
        </p:txBody>
      </p:sp>
      <p:sp>
        <p:nvSpPr>
          <p:cNvPr id="725049" name="矩形 725048"/>
          <p:cNvSpPr/>
          <p:nvPr/>
        </p:nvSpPr>
        <p:spPr>
          <a:xfrm>
            <a:off x="562708" y="2092569"/>
            <a:ext cx="8229600" cy="282003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所谓语法分析方法是通过对软件需求的文本描述的分析，选取出其中的动词和名词。其中动词通常表示为应用中的加工过程描述；而名词通常被描述为外部实体（方框）、数据或控制对象（箭头）、或数据存储（双线表示）。这些名词和动词之间是相互关联的。</a:t>
            </a:r>
            <a:r>
              <a:rPr lang="zh-CN" altLang="en-US" sz="2955" dirty="0"/>
              <a:t> </a:t>
            </a:r>
            <a:endParaRPr lang="zh-CN" altLang="en-US" sz="295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26132" name="标题 726131"/>
          <p:cNvSpPr>
            <a:spLocks noGrp="1"/>
          </p:cNvSpPr>
          <p:nvPr>
            <p:ph type="title"/>
          </p:nvPr>
        </p:nvSpPr>
        <p:spPr>
          <a:xfrm>
            <a:off x="4780085" y="378069"/>
            <a:ext cx="4217377" cy="530469"/>
          </a:xfrm>
        </p:spPr>
        <p:txBody>
          <a:bodyPr lIns="89030" tIns="44515" rIns="89030" bIns="44515" anchor="ctr"/>
          <a:p>
            <a:pPr algn="r"/>
            <a:r>
              <a:rPr lang="zh-CN" altLang="en-US" dirty="0">
                <a:solidFill>
                  <a:schemeClr val="tx1"/>
                </a:solidFill>
                <a:effectLst>
                  <a:outerShdw blurRad="38100" dist="38100" dir="2700000">
                    <a:srgbClr val="000000"/>
                  </a:outerShdw>
                </a:effectLst>
                <a:latin typeface="宋体" panose="02010600030101010101" pitchFamily="2" charset="-122"/>
              </a:rPr>
              <a:t>语法分析方法实例</a:t>
            </a:r>
            <a:endParaRPr lang="zh-CN" altLang="en-US">
              <a:solidFill>
                <a:schemeClr val="tx1"/>
              </a:solidFill>
              <a:effectLst>
                <a:outerShdw blurRad="38100" dist="38100" dir="2700000">
                  <a:srgbClr val="000000"/>
                </a:outerShdw>
              </a:effectLst>
              <a:latin typeface="宋体" panose="02010600030101010101" pitchFamily="2" charset="-122"/>
            </a:endParaRPr>
          </a:p>
        </p:txBody>
      </p:sp>
      <p:sp>
        <p:nvSpPr>
          <p:cNvPr id="726133" name="文本框 726132"/>
          <p:cNvSpPr txBox="1"/>
          <p:nvPr/>
        </p:nvSpPr>
        <p:spPr>
          <a:xfrm>
            <a:off x="914400" y="2092569"/>
            <a:ext cx="7483720" cy="2364740"/>
          </a:xfrm>
          <a:prstGeom prst="rect">
            <a:avLst/>
          </a:prstGeom>
          <a:noFill/>
          <a:ln w="9525">
            <a:noFill/>
          </a:ln>
        </p:spPr>
        <p:txBody>
          <a:bodyPr lIns="89030" tIns="44515" rIns="89030" bIns="44515">
            <a:spAutoFit/>
          </a:bodyPr>
          <a:p>
            <a:r>
              <a:rPr lang="zh-CN" altLang="en-US" sz="2955" b="1" dirty="0">
                <a:solidFill>
                  <a:srgbClr val="FF0066"/>
                </a:solidFill>
                <a:latin typeface="宋体" panose="02010600030101010101" pitchFamily="2" charset="-122"/>
              </a:rPr>
              <a:t>加油站电子帐表系统</a:t>
            </a:r>
            <a:r>
              <a:rPr lang="zh-CN" altLang="en-US" sz="2955" b="1" dirty="0">
                <a:latin typeface="宋体" panose="02010600030101010101" pitchFamily="2" charset="-122"/>
              </a:rPr>
              <a:t>是根据</a:t>
            </a:r>
            <a:r>
              <a:rPr lang="zh-CN" altLang="en-US" sz="2955" b="1" dirty="0">
                <a:solidFill>
                  <a:srgbClr val="FF0066"/>
                </a:solidFill>
                <a:latin typeface="宋体" panose="02010600030101010101" pitchFamily="2" charset="-122"/>
              </a:rPr>
              <a:t>加油站</a:t>
            </a:r>
            <a:r>
              <a:rPr lang="zh-CN" altLang="en-US" sz="2955" b="1" dirty="0">
                <a:latin typeface="宋体" panose="02010600030101010101" pitchFamily="2" charset="-122"/>
              </a:rPr>
              <a:t>日常工作流程开发，适用于加油站</a:t>
            </a:r>
            <a:r>
              <a:rPr lang="zh-CN" altLang="en-US" sz="2955" b="1" dirty="0">
                <a:solidFill>
                  <a:srgbClr val="009900"/>
                </a:solidFill>
                <a:latin typeface="宋体" panose="02010600030101010101" pitchFamily="2" charset="-122"/>
              </a:rPr>
              <a:t>进</a:t>
            </a:r>
            <a:r>
              <a:rPr lang="zh-CN" altLang="en-US" sz="2955" b="1" dirty="0">
                <a:latin typeface="宋体" panose="02010600030101010101" pitchFamily="2" charset="-122"/>
              </a:rPr>
              <a:t>、</a:t>
            </a:r>
            <a:r>
              <a:rPr lang="zh-CN" altLang="en-US" sz="2955" b="1" dirty="0">
                <a:solidFill>
                  <a:srgbClr val="009900"/>
                </a:solidFill>
                <a:latin typeface="宋体" panose="02010600030101010101" pitchFamily="2" charset="-122"/>
              </a:rPr>
              <a:t>销</a:t>
            </a:r>
            <a:r>
              <a:rPr lang="zh-CN" altLang="en-US" sz="2955" b="1" dirty="0">
                <a:latin typeface="宋体" panose="02010600030101010101" pitchFamily="2" charset="-122"/>
              </a:rPr>
              <a:t>、</a:t>
            </a:r>
            <a:r>
              <a:rPr lang="zh-CN" altLang="en-US" sz="2955" b="1" dirty="0">
                <a:solidFill>
                  <a:srgbClr val="009900"/>
                </a:solidFill>
                <a:latin typeface="宋体" panose="02010600030101010101" pitchFamily="2" charset="-122"/>
              </a:rPr>
              <a:t>付</a:t>
            </a:r>
            <a:r>
              <a:rPr lang="zh-CN" altLang="en-US" sz="2955" b="1" dirty="0">
                <a:latin typeface="宋体" panose="02010600030101010101" pitchFamily="2" charset="-122"/>
              </a:rPr>
              <a:t>、</a:t>
            </a:r>
            <a:r>
              <a:rPr lang="zh-CN" altLang="en-US" sz="2955" b="1" dirty="0">
                <a:solidFill>
                  <a:srgbClr val="009900"/>
                </a:solidFill>
                <a:latin typeface="宋体" panose="02010600030101010101" pitchFamily="2" charset="-122"/>
              </a:rPr>
              <a:t>存</a:t>
            </a:r>
            <a:r>
              <a:rPr lang="zh-CN" altLang="en-US" sz="2955" b="1" dirty="0">
                <a:latin typeface="宋体" panose="02010600030101010101" pitchFamily="2" charset="-122"/>
              </a:rPr>
              <a:t>管理的服务模块。系统可以根据</a:t>
            </a:r>
            <a:r>
              <a:rPr lang="zh-CN" altLang="en-US" sz="2955" b="1" dirty="0">
                <a:solidFill>
                  <a:srgbClr val="FF0066"/>
                </a:solidFill>
                <a:latin typeface="宋体" panose="02010600030101010101" pitchFamily="2" charset="-122"/>
              </a:rPr>
              <a:t>加油站</a:t>
            </a:r>
            <a:r>
              <a:rPr lang="zh-CN" altLang="en-US" sz="2955" b="1" dirty="0">
                <a:solidFill>
                  <a:srgbClr val="009900"/>
                </a:solidFill>
                <a:latin typeface="宋体" panose="02010600030101010101" pitchFamily="2" charset="-122"/>
              </a:rPr>
              <a:t>录入</a:t>
            </a:r>
            <a:r>
              <a:rPr lang="zh-CN" altLang="en-US" sz="2955" b="1" dirty="0">
                <a:latin typeface="宋体" panose="02010600030101010101" pitchFamily="2" charset="-122"/>
              </a:rPr>
              <a:t>的日常</a:t>
            </a:r>
            <a:r>
              <a:rPr lang="zh-CN" altLang="en-US" sz="2955" b="1" dirty="0">
                <a:solidFill>
                  <a:srgbClr val="FF0066"/>
                </a:solidFill>
                <a:latin typeface="宋体" panose="02010600030101010101" pitchFamily="2" charset="-122"/>
              </a:rPr>
              <a:t>顾客</a:t>
            </a:r>
            <a:r>
              <a:rPr lang="zh-CN" altLang="en-US" sz="2955" b="1" dirty="0">
                <a:solidFill>
                  <a:srgbClr val="009900"/>
                </a:solidFill>
                <a:latin typeface="宋体" panose="02010600030101010101" pitchFamily="2" charset="-122"/>
              </a:rPr>
              <a:t>消费</a:t>
            </a:r>
            <a:r>
              <a:rPr lang="zh-CN" altLang="en-US" sz="2955" b="1" dirty="0">
                <a:latin typeface="宋体" panose="02010600030101010101" pitchFamily="2" charset="-122"/>
              </a:rPr>
              <a:t>数据，结合</a:t>
            </a:r>
            <a:r>
              <a:rPr lang="zh-CN" altLang="en-US" sz="2955" b="1" dirty="0">
                <a:solidFill>
                  <a:srgbClr val="FF0066"/>
                </a:solidFill>
                <a:latin typeface="宋体" panose="02010600030101010101" pitchFamily="2" charset="-122"/>
              </a:rPr>
              <a:t>油库</a:t>
            </a:r>
            <a:r>
              <a:rPr lang="zh-CN" altLang="en-US" sz="2955" b="1" dirty="0">
                <a:latin typeface="宋体" panose="02010600030101010101" pitchFamily="2" charset="-122"/>
              </a:rPr>
              <a:t>的</a:t>
            </a:r>
            <a:r>
              <a:rPr lang="zh-CN" altLang="en-US" sz="2955" b="1" dirty="0">
                <a:solidFill>
                  <a:srgbClr val="009900"/>
                </a:solidFill>
                <a:latin typeface="宋体" panose="02010600030101010101" pitchFamily="2" charset="-122"/>
              </a:rPr>
              <a:t>进货</a:t>
            </a:r>
            <a:r>
              <a:rPr lang="zh-CN" altLang="en-US" sz="2955" b="1" dirty="0">
                <a:latin typeface="宋体" panose="02010600030101010101" pitchFamily="2" charset="-122"/>
              </a:rPr>
              <a:t>数据，自动</a:t>
            </a:r>
            <a:r>
              <a:rPr lang="zh-CN" altLang="en-US" sz="2955" b="1" dirty="0">
                <a:solidFill>
                  <a:srgbClr val="009900"/>
                </a:solidFill>
                <a:latin typeface="宋体" panose="02010600030101010101" pitchFamily="2" charset="-122"/>
              </a:rPr>
              <a:t>生成</a:t>
            </a:r>
            <a:r>
              <a:rPr lang="zh-CN" altLang="en-US" sz="2955" b="1" dirty="0">
                <a:latin typeface="宋体" panose="02010600030101010101" pitchFamily="2" charset="-122"/>
              </a:rPr>
              <a:t>各种</a:t>
            </a:r>
            <a:r>
              <a:rPr lang="zh-CN" altLang="en-US" sz="2955" b="1" dirty="0">
                <a:solidFill>
                  <a:srgbClr val="FF0066"/>
                </a:solidFill>
                <a:latin typeface="宋体" panose="02010600030101010101" pitchFamily="2" charset="-122"/>
              </a:rPr>
              <a:t>报表</a:t>
            </a:r>
            <a:r>
              <a:rPr lang="zh-CN" altLang="en-US" sz="2955" b="1" dirty="0">
                <a:latin typeface="宋体" panose="02010600030101010101" pitchFamily="2" charset="-122"/>
              </a:rPr>
              <a:t>和</a:t>
            </a:r>
            <a:r>
              <a:rPr lang="zh-CN" altLang="en-US" sz="2955" b="1" dirty="0">
                <a:solidFill>
                  <a:srgbClr val="FF0066"/>
                </a:solidFill>
                <a:latin typeface="宋体" panose="02010600030101010101" pitchFamily="2" charset="-122"/>
              </a:rPr>
              <a:t>帐表</a:t>
            </a:r>
            <a:r>
              <a:rPr lang="zh-CN" altLang="en-US" sz="2955" b="1" dirty="0">
                <a:latin typeface="宋体" panose="02010600030101010101" pitchFamily="2" charset="-122"/>
              </a:rPr>
              <a:t>。</a:t>
            </a:r>
            <a:endParaRPr lang="zh-CN" altLang="en-US" sz="2955"/>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27083" name="文本框 727082"/>
          <p:cNvSpPr txBox="1"/>
          <p:nvPr/>
        </p:nvSpPr>
        <p:spPr>
          <a:xfrm>
            <a:off x="562708" y="1318846"/>
            <a:ext cx="8088923" cy="1681480"/>
          </a:xfrm>
          <a:prstGeom prst="rect">
            <a:avLst/>
          </a:prstGeom>
          <a:noFill/>
          <a:ln w="9525">
            <a:noFill/>
          </a:ln>
        </p:spPr>
        <p:txBody>
          <a:bodyPr lIns="89030" tIns="44515" rIns="89030" bIns="44515">
            <a:spAutoFit/>
          </a:bodyPr>
          <a:p>
            <a:r>
              <a:rPr lang="zh-CN" altLang="en-US" sz="2585" b="1" dirty="0">
                <a:latin typeface="宋体" panose="02010600030101010101" pitchFamily="2" charset="-122"/>
              </a:rPr>
              <a:t>加油站电子帐表系统</a:t>
            </a:r>
            <a:endParaRPr lang="zh-CN" altLang="en-US" sz="2585" dirty="0">
              <a:latin typeface="Times New Roman" panose="02020603050405020304" pitchFamily="18" charset="0"/>
              <a:cs typeface="Times New Roman" panose="02020603050405020304" pitchFamily="18" charset="0"/>
            </a:endParaRPr>
          </a:p>
          <a:p>
            <a:r>
              <a:rPr lang="zh-CN" altLang="en-US" sz="2585" b="1" dirty="0">
                <a:latin typeface="宋体" panose="02010600030101010101" pitchFamily="2" charset="-122"/>
              </a:rPr>
              <a:t>这个数据流图只是一个高层的系统逻辑模型，它反映了目标系统要实现的功能</a:t>
            </a:r>
            <a:endParaRPr lang="zh-CN" altLang="en-US" sz="2585" b="1" dirty="0">
              <a:latin typeface="宋体" panose="02010600030101010101" pitchFamily="2" charset="-122"/>
            </a:endParaRPr>
          </a:p>
          <a:p>
            <a:r>
              <a:rPr lang="en-US" altLang="zh-CN" sz="2585" b="1" dirty="0">
                <a:latin typeface="Times New Roman" panose="02020603050405020304" pitchFamily="18" charset="0"/>
                <a:cs typeface="Times New Roman" panose="02020603050405020304" pitchFamily="18" charset="0"/>
              </a:rPr>
              <a:t>0</a:t>
            </a:r>
            <a:r>
              <a:rPr lang="zh-CN" altLang="en-US" sz="2585" b="1" dirty="0">
                <a:latin typeface="宋体" panose="02010600030101010101" pitchFamily="2" charset="-122"/>
              </a:rPr>
              <a:t>层</a:t>
            </a:r>
            <a:r>
              <a:rPr lang="en-US" altLang="zh-CN" sz="2585" b="1" dirty="0">
                <a:latin typeface="Times New Roman" panose="02020603050405020304" pitchFamily="18" charset="0"/>
                <a:cs typeface="Times New Roman" panose="02020603050405020304" pitchFamily="18" charset="0"/>
              </a:rPr>
              <a:t>:</a:t>
            </a:r>
            <a:r>
              <a:rPr lang="en-US" altLang="zh-CN" sz="2585" b="1" dirty="0">
                <a:latin typeface="宋体" panose="02010600030101010101" pitchFamily="2" charset="-122"/>
              </a:rPr>
              <a:t> </a:t>
            </a:r>
            <a:endParaRPr lang="en-US" altLang="zh-CN" sz="2585" b="1" dirty="0">
              <a:latin typeface="宋体" panose="02010600030101010101" pitchFamily="2" charset="-122"/>
            </a:endParaRPr>
          </a:p>
        </p:txBody>
      </p:sp>
      <p:sp>
        <p:nvSpPr>
          <p:cNvPr id="727084" name="标题 727083"/>
          <p:cNvSpPr>
            <a:spLocks noGrp="1"/>
          </p:cNvSpPr>
          <p:nvPr>
            <p:ph type="title"/>
          </p:nvPr>
        </p:nvSpPr>
        <p:spPr>
          <a:xfrm>
            <a:off x="4780085" y="378069"/>
            <a:ext cx="4217377" cy="530469"/>
          </a:xfrm>
        </p:spPr>
        <p:txBody>
          <a:bodyPr lIns="89030" tIns="44515" rIns="89030" bIns="44515" anchor="ctr"/>
          <a:p>
            <a:pPr algn="r"/>
            <a:r>
              <a:rPr lang="zh-CN" altLang="en-US" dirty="0">
                <a:solidFill>
                  <a:schemeClr val="tx1"/>
                </a:solidFill>
                <a:effectLst>
                  <a:outerShdw blurRad="38100" dist="38100" dir="2700000">
                    <a:srgbClr val="000000"/>
                  </a:outerShdw>
                </a:effectLst>
                <a:latin typeface="宋体" panose="02010600030101010101" pitchFamily="2" charset="-122"/>
              </a:rPr>
              <a:t>数据流图实例</a:t>
            </a:r>
            <a:r>
              <a:rPr lang="zh-CN" altLang="en-US" dirty="0">
                <a:solidFill>
                  <a:schemeClr val="tx1"/>
                </a:solidFill>
                <a:effectLst>
                  <a:outerShdw blurRad="38100" dist="38100" dir="2700000">
                    <a:srgbClr val="000000"/>
                  </a:outerShdw>
                </a:effectLst>
                <a:latin typeface="宋体" panose="02010600030101010101" pitchFamily="2" charset="-122"/>
              </a:rPr>
              <a:t> </a:t>
            </a:r>
            <a:endParaRPr lang="zh-CN" altLang="en-US">
              <a:solidFill>
                <a:schemeClr val="tx1"/>
              </a:solidFill>
              <a:effectLst>
                <a:outerShdw blurRad="38100" dist="38100" dir="2700000">
                  <a:srgbClr val="000000"/>
                </a:outerShdw>
              </a:effectLst>
              <a:latin typeface="宋体" panose="02010600030101010101" pitchFamily="2" charset="-122"/>
            </a:endParaRPr>
          </a:p>
        </p:txBody>
      </p:sp>
      <p:grpSp>
        <p:nvGrpSpPr>
          <p:cNvPr id="727085" name="组合 727084"/>
          <p:cNvGrpSpPr/>
          <p:nvPr/>
        </p:nvGrpSpPr>
        <p:grpSpPr>
          <a:xfrm>
            <a:off x="1055077" y="3499338"/>
            <a:ext cx="6963508" cy="1688123"/>
            <a:chOff x="2340" y="1596"/>
            <a:chExt cx="7200" cy="1248"/>
          </a:xfrm>
        </p:grpSpPr>
        <p:sp>
          <p:nvSpPr>
            <p:cNvPr id="727086" name="矩形 727085"/>
            <p:cNvSpPr/>
            <p:nvPr/>
          </p:nvSpPr>
          <p:spPr>
            <a:xfrm>
              <a:off x="2340" y="1911"/>
              <a:ext cx="1440" cy="624"/>
            </a:xfrm>
            <a:prstGeom prst="rect">
              <a:avLst/>
            </a:prstGeom>
            <a:solidFill>
              <a:srgbClr val="FFFFFF"/>
            </a:solidFill>
            <a:ln w="28575" cap="flat" cmpd="sng">
              <a:solidFill>
                <a:srgbClr val="000000"/>
              </a:solidFill>
              <a:prstDash val="solid"/>
              <a:miter/>
              <a:headEnd type="none" w="med" len="med"/>
              <a:tailEnd type="none" w="med" len="med"/>
            </a:ln>
          </p:spPr>
          <p:txBody>
            <a:bodyPr lIns="66461" tIns="0" rIns="66461" bIns="0"/>
            <a:p>
              <a:pPr algn="ctr"/>
              <a:r>
                <a:rPr lang="zh-CN" altLang="en-US" sz="2955" b="1" dirty="0">
                  <a:latin typeface="Times New Roman" panose="02020603050405020304" pitchFamily="18" charset="0"/>
                </a:rPr>
                <a:t>顾客</a:t>
              </a:r>
              <a:endParaRPr lang="zh-CN" altLang="en-US" sz="2955" b="1" dirty="0">
                <a:latin typeface="Times New Roman" panose="02020603050405020304" pitchFamily="18" charset="0"/>
              </a:endParaRPr>
            </a:p>
          </p:txBody>
        </p:sp>
        <p:sp>
          <p:nvSpPr>
            <p:cNvPr id="727087" name="椭圆 727086"/>
            <p:cNvSpPr/>
            <p:nvPr/>
          </p:nvSpPr>
          <p:spPr>
            <a:xfrm>
              <a:off x="4860" y="1596"/>
              <a:ext cx="2160" cy="1248"/>
            </a:xfrm>
            <a:prstGeom prst="ellipse">
              <a:avLst/>
            </a:prstGeom>
            <a:solidFill>
              <a:srgbClr val="FFFFFF"/>
            </a:solidFill>
            <a:ln w="28575" cap="flat" cmpd="sng">
              <a:solidFill>
                <a:srgbClr val="000000"/>
              </a:solidFill>
              <a:prstDash val="solid"/>
              <a:headEnd type="none" w="med" len="med"/>
              <a:tailEnd type="none" w="med" len="med"/>
            </a:ln>
          </p:spPr>
          <p:txBody>
            <a:bodyPr/>
            <a:p>
              <a:pPr algn="ctr"/>
              <a:r>
                <a:rPr lang="zh-CN" altLang="en-US" sz="2585" b="1" dirty="0">
                  <a:latin typeface="Times New Roman" panose="02020603050405020304" pitchFamily="18" charset="0"/>
                </a:rPr>
                <a:t>事物处理</a:t>
              </a:r>
              <a:endParaRPr lang="zh-CN" altLang="en-US" sz="2585" b="1" dirty="0">
                <a:latin typeface="Times New Roman" panose="02020603050405020304" pitchFamily="18" charset="0"/>
              </a:endParaRPr>
            </a:p>
            <a:p>
              <a:pPr algn="ctr"/>
              <a:endParaRPr lang="zh-CN" altLang="en-US" sz="2585" dirty="0">
                <a:latin typeface="Times New Roman" panose="02020603050405020304" pitchFamily="18" charset="0"/>
              </a:endParaRPr>
            </a:p>
          </p:txBody>
        </p:sp>
        <p:sp>
          <p:nvSpPr>
            <p:cNvPr id="727088" name="矩形 727087"/>
            <p:cNvSpPr/>
            <p:nvPr/>
          </p:nvSpPr>
          <p:spPr>
            <a:xfrm>
              <a:off x="8100" y="1908"/>
              <a:ext cx="1440" cy="624"/>
            </a:xfrm>
            <a:prstGeom prst="rect">
              <a:avLst/>
            </a:prstGeom>
            <a:solidFill>
              <a:srgbClr val="FFFFFF"/>
            </a:solidFill>
            <a:ln w="28575" cap="flat" cmpd="sng">
              <a:solidFill>
                <a:srgbClr val="000000"/>
              </a:solidFill>
              <a:prstDash val="solid"/>
              <a:miter/>
              <a:headEnd type="none" w="med" len="med"/>
              <a:tailEnd type="none" w="med" len="med"/>
            </a:ln>
          </p:spPr>
          <p:txBody>
            <a:bodyPr lIns="66461" tIns="0" rIns="66461" bIns="0"/>
            <a:p>
              <a:pPr algn="ctr"/>
              <a:r>
                <a:rPr lang="zh-CN" altLang="en-US" sz="2955" b="1" dirty="0">
                  <a:latin typeface="Times New Roman" panose="02020603050405020304" pitchFamily="18" charset="0"/>
                </a:rPr>
                <a:t>油库</a:t>
              </a:r>
              <a:endParaRPr lang="zh-CN" altLang="en-US" sz="2955" b="1" dirty="0">
                <a:latin typeface="Times New Roman" panose="02020603050405020304" pitchFamily="18" charset="0"/>
              </a:endParaRPr>
            </a:p>
          </p:txBody>
        </p:sp>
        <p:sp>
          <p:nvSpPr>
            <p:cNvPr id="727089" name="直接连接符 727088"/>
            <p:cNvSpPr/>
            <p:nvPr/>
          </p:nvSpPr>
          <p:spPr>
            <a:xfrm>
              <a:off x="3780" y="2064"/>
              <a:ext cx="1080" cy="0"/>
            </a:xfrm>
            <a:prstGeom prst="line">
              <a:avLst/>
            </a:prstGeom>
            <a:ln w="9525" cap="flat" cmpd="sng">
              <a:solidFill>
                <a:srgbClr val="000000"/>
              </a:solidFill>
              <a:prstDash val="solid"/>
              <a:headEnd type="none" w="med" len="med"/>
              <a:tailEnd type="triangle" w="med" len="med"/>
            </a:ln>
          </p:spPr>
        </p:sp>
        <p:sp>
          <p:nvSpPr>
            <p:cNvPr id="727090" name="直接连接符 727089"/>
            <p:cNvSpPr/>
            <p:nvPr/>
          </p:nvSpPr>
          <p:spPr>
            <a:xfrm flipH="1">
              <a:off x="3780" y="2220"/>
              <a:ext cx="1080" cy="0"/>
            </a:xfrm>
            <a:prstGeom prst="line">
              <a:avLst/>
            </a:prstGeom>
            <a:ln w="9525" cap="flat" cmpd="sng">
              <a:solidFill>
                <a:srgbClr val="000000"/>
              </a:solidFill>
              <a:prstDash val="solid"/>
              <a:headEnd type="none" w="med" len="med"/>
              <a:tailEnd type="triangle" w="med" len="med"/>
            </a:ln>
          </p:spPr>
        </p:sp>
        <p:sp>
          <p:nvSpPr>
            <p:cNvPr id="727091" name="直接连接符 727090"/>
            <p:cNvSpPr/>
            <p:nvPr/>
          </p:nvSpPr>
          <p:spPr>
            <a:xfrm>
              <a:off x="7020" y="2064"/>
              <a:ext cx="1080" cy="0"/>
            </a:xfrm>
            <a:prstGeom prst="line">
              <a:avLst/>
            </a:prstGeom>
            <a:ln w="9525" cap="flat" cmpd="sng">
              <a:solidFill>
                <a:srgbClr val="000000"/>
              </a:solidFill>
              <a:prstDash val="solid"/>
              <a:headEnd type="none" w="med" len="med"/>
              <a:tailEnd type="triangle" w="med" len="med"/>
            </a:ln>
          </p:spPr>
        </p:sp>
        <p:sp>
          <p:nvSpPr>
            <p:cNvPr id="727092" name="直接连接符 727091"/>
            <p:cNvSpPr/>
            <p:nvPr/>
          </p:nvSpPr>
          <p:spPr>
            <a:xfrm flipH="1">
              <a:off x="7020" y="2220"/>
              <a:ext cx="1080" cy="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28096" name="标题 728095"/>
          <p:cNvSpPr>
            <a:spLocks noGrp="1"/>
          </p:cNvSpPr>
          <p:nvPr>
            <p:ph type="title"/>
          </p:nvPr>
        </p:nvSpPr>
        <p:spPr>
          <a:xfrm>
            <a:off x="4649666" y="448408"/>
            <a:ext cx="4362450" cy="530469"/>
          </a:xfrm>
        </p:spPr>
        <p:txBody>
          <a:bodyPr lIns="89030" tIns="44515" rIns="89030" bIns="44515" anchor="ctr"/>
          <a:p>
            <a:pPr algn="r"/>
            <a:r>
              <a:rPr lang="en-US" altLang="zh-CN" dirty="0"/>
              <a:t>1</a:t>
            </a:r>
            <a:r>
              <a:rPr lang="zh-CN" altLang="en-US" dirty="0"/>
              <a:t>层描述</a:t>
            </a:r>
            <a:endParaRPr lang="zh-CN" altLang="en-US"/>
          </a:p>
        </p:txBody>
      </p:sp>
      <p:graphicFrame>
        <p:nvGraphicFramePr>
          <p:cNvPr id="728098" name="对象 728097"/>
          <p:cNvGraphicFramePr/>
          <p:nvPr/>
        </p:nvGraphicFramePr>
        <p:xfrm>
          <a:off x="1125415" y="1670538"/>
          <a:ext cx="6822831" cy="3376246"/>
        </p:xfrm>
        <a:graphic>
          <a:graphicData uri="http://schemas.openxmlformats.org/presentationml/2006/ole">
            <mc:AlternateContent xmlns:mc="http://schemas.openxmlformats.org/markup-compatibility/2006">
              <mc:Choice xmlns:v="urn:schemas-microsoft-com:vml" Requires="v">
                <p:oleObj spid="_x0000_s3078" name="" r:id="rId1" imgW="3590925" imgH="1638300" progId="Paint.Picture">
                  <p:embed/>
                </p:oleObj>
              </mc:Choice>
              <mc:Fallback>
                <p:oleObj name="" r:id="rId1" imgW="3590925" imgH="1638300" progId="Paint.Picture">
                  <p:embed/>
                  <p:pic>
                    <p:nvPicPr>
                      <p:cNvPr id="0" name="图片 3077"/>
                      <p:cNvPicPr/>
                      <p:nvPr/>
                    </p:nvPicPr>
                    <p:blipFill>
                      <a:blip r:embed="rId2"/>
                      <a:stretch>
                        <a:fillRect/>
                      </a:stretch>
                    </p:blipFill>
                    <p:spPr>
                      <a:xfrm>
                        <a:off x="1125415" y="1670538"/>
                        <a:ext cx="6822831" cy="3376246"/>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29157" name="标题 729156"/>
          <p:cNvSpPr>
            <a:spLocks noGrp="1"/>
          </p:cNvSpPr>
          <p:nvPr>
            <p:ph type="title"/>
          </p:nvPr>
        </p:nvSpPr>
        <p:spPr>
          <a:xfrm>
            <a:off x="4837235" y="417635"/>
            <a:ext cx="4148503" cy="530469"/>
          </a:xfrm>
        </p:spPr>
        <p:txBody>
          <a:bodyPr lIns="89030" tIns="44515" rIns="89030" bIns="44515" anchor="ctr"/>
          <a:p>
            <a:pPr algn="r"/>
            <a:r>
              <a:rPr lang="en-US" altLang="zh-CN" dirty="0"/>
              <a:t>2</a:t>
            </a:r>
            <a:r>
              <a:rPr lang="zh-CN" altLang="en-US" dirty="0"/>
              <a:t>层描述</a:t>
            </a:r>
            <a:endParaRPr lang="zh-CN" altLang="en-US"/>
          </a:p>
        </p:txBody>
      </p:sp>
      <p:graphicFrame>
        <p:nvGraphicFramePr>
          <p:cNvPr id="729159" name="对象 729158"/>
          <p:cNvGraphicFramePr/>
          <p:nvPr/>
        </p:nvGraphicFramePr>
        <p:xfrm>
          <a:off x="422031" y="1318846"/>
          <a:ext cx="8440615" cy="4431323"/>
        </p:xfrm>
        <a:graphic>
          <a:graphicData uri="http://schemas.openxmlformats.org/presentationml/2006/ole">
            <mc:AlternateContent xmlns:mc="http://schemas.openxmlformats.org/markup-compatibility/2006">
              <mc:Choice xmlns:v="urn:schemas-microsoft-com:vml" Requires="v">
                <p:oleObj spid="_x0000_s3079" name="" r:id="rId1" imgW="4305300" imgH="2409825" progId="Paint.Picture">
                  <p:embed/>
                </p:oleObj>
              </mc:Choice>
              <mc:Fallback>
                <p:oleObj name="" r:id="rId1" imgW="4305300" imgH="2409825" progId="Paint.Picture">
                  <p:embed/>
                  <p:pic>
                    <p:nvPicPr>
                      <p:cNvPr id="0" name="图片 3078"/>
                      <p:cNvPicPr/>
                      <p:nvPr/>
                    </p:nvPicPr>
                    <p:blipFill>
                      <a:blip r:embed="rId2"/>
                      <a:stretch>
                        <a:fillRect/>
                      </a:stretch>
                    </p:blipFill>
                    <p:spPr>
                      <a:xfrm>
                        <a:off x="422031" y="1318846"/>
                        <a:ext cx="8440615" cy="4431323"/>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30116" name="标题 730115"/>
          <p:cNvSpPr>
            <a:spLocks noGrp="1"/>
          </p:cNvSpPr>
          <p:nvPr>
            <p:ph type="title"/>
          </p:nvPr>
        </p:nvSpPr>
        <p:spPr>
          <a:xfrm>
            <a:off x="4382966" y="382466"/>
            <a:ext cx="4564673" cy="530469"/>
          </a:xfrm>
        </p:spPr>
        <p:txBody>
          <a:bodyPr lIns="89030" tIns="44515" rIns="89030" bIns="44515" anchor="ctr"/>
          <a:p>
            <a:pPr algn="r"/>
            <a:r>
              <a:rPr lang="en-US" altLang="zh-CN" dirty="0"/>
              <a:t>3</a:t>
            </a:r>
            <a:r>
              <a:rPr lang="zh-CN" altLang="en-US" dirty="0"/>
              <a:t>层销售细化描述</a:t>
            </a:r>
            <a:endParaRPr lang="zh-CN" altLang="en-US"/>
          </a:p>
        </p:txBody>
      </p:sp>
      <p:graphicFrame>
        <p:nvGraphicFramePr>
          <p:cNvPr id="730118" name="对象 730117"/>
          <p:cNvGraphicFramePr/>
          <p:nvPr/>
        </p:nvGraphicFramePr>
        <p:xfrm>
          <a:off x="422031" y="1248508"/>
          <a:ext cx="8370277" cy="4712677"/>
        </p:xfrm>
        <a:graphic>
          <a:graphicData uri="http://schemas.openxmlformats.org/presentationml/2006/ole">
            <mc:AlternateContent xmlns:mc="http://schemas.openxmlformats.org/markup-compatibility/2006">
              <mc:Choice xmlns:v="urn:schemas-microsoft-com:vml" Requires="v">
                <p:oleObj spid="_x0000_s3080" name="" r:id="rId1" imgW="4343400" imgH="2533650" progId="Paint.Picture">
                  <p:embed/>
                </p:oleObj>
              </mc:Choice>
              <mc:Fallback>
                <p:oleObj name="" r:id="rId1" imgW="4343400" imgH="2533650" progId="Paint.Picture">
                  <p:embed/>
                  <p:pic>
                    <p:nvPicPr>
                      <p:cNvPr id="0" name="图片 3079"/>
                      <p:cNvPicPr/>
                      <p:nvPr/>
                    </p:nvPicPr>
                    <p:blipFill>
                      <a:blip r:embed="rId2"/>
                      <a:stretch>
                        <a:fillRect/>
                      </a:stretch>
                    </p:blipFill>
                    <p:spPr>
                      <a:xfrm>
                        <a:off x="422031" y="1248508"/>
                        <a:ext cx="8370277" cy="4712677"/>
                      </a:xfrm>
                      <a:prstGeom prst="rect">
                        <a:avLst/>
                      </a:prstGeom>
                      <a:noFill/>
                      <a:ln w="38100">
                        <a:noFill/>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endParaRPr lang="zh-CN" altLang="en-US" b="1" dirty="0" smtClean="0">
              <a:latin typeface="Bodoni MT Black" pitchFamily="18" charset="0"/>
            </a:endParaRPr>
          </a:p>
        </p:txBody>
      </p:sp>
      <p:sp>
        <p:nvSpPr>
          <p:cNvPr id="2" name="TextBox 1"/>
          <p:cNvSpPr txBox="1"/>
          <p:nvPr/>
        </p:nvSpPr>
        <p:spPr>
          <a:xfrm>
            <a:off x="395288" y="2492375"/>
            <a:ext cx="2841625" cy="831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以简单例子说明怎样画数据流图</a:t>
            </a:r>
            <a:endParaRPr lang="zh-CN" altLang="en-US" sz="2400" dirty="0">
              <a:latin typeface="Bodoni MT Black" pitchFamily="18" charset="0"/>
            </a:endParaRPr>
          </a:p>
        </p:txBody>
      </p:sp>
      <p:sp>
        <p:nvSpPr>
          <p:cNvPr id="3" name="TextBox 2"/>
          <p:cNvSpPr txBox="1"/>
          <p:nvPr/>
        </p:nvSpPr>
        <p:spPr>
          <a:xfrm>
            <a:off x="4067175" y="1282700"/>
            <a:ext cx="4537075" cy="45243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假设一家工厂的采购部每天需要</a:t>
            </a:r>
            <a:r>
              <a:rPr lang="zh-CN" altLang="zh-CN" sz="2400" dirty="0">
                <a:solidFill>
                  <a:srgbClr val="FF0000"/>
                </a:solidFill>
                <a:latin typeface="Bodoni MT Black" pitchFamily="18" charset="0"/>
              </a:rPr>
              <a:t>一张订货报表</a:t>
            </a:r>
            <a:r>
              <a:rPr lang="zh-CN" altLang="zh-CN" sz="2400" dirty="0">
                <a:latin typeface="Bodoni MT Black" pitchFamily="18" charset="0"/>
              </a:rPr>
              <a:t>，报表按</a:t>
            </a:r>
            <a:r>
              <a:rPr lang="zh-CN" altLang="zh-CN" sz="2400" dirty="0">
                <a:solidFill>
                  <a:srgbClr val="FF0000"/>
                </a:solidFill>
                <a:latin typeface="Bodoni MT Black" pitchFamily="18" charset="0"/>
              </a:rPr>
              <a:t>零件编号</a:t>
            </a:r>
            <a:r>
              <a:rPr lang="zh-CN" altLang="zh-CN" sz="2400" dirty="0">
                <a:latin typeface="Bodoni MT Black" pitchFamily="18" charset="0"/>
              </a:rPr>
              <a:t>排序，表中列出所有需要再次订货的零件。对于每个需要再次订货的零件应该列出下述数据：</a:t>
            </a:r>
            <a:r>
              <a:rPr lang="zh-CN" altLang="zh-CN" sz="2400" dirty="0">
                <a:solidFill>
                  <a:schemeClr val="tx1"/>
                </a:solidFill>
                <a:latin typeface="Bodoni MT Black" pitchFamily="18" charset="0"/>
              </a:rPr>
              <a:t>零件编号，零件名称，订货数量，目前价格，主要供应者，次要供应者。</a:t>
            </a:r>
            <a:r>
              <a:rPr lang="zh-CN" altLang="zh-CN" sz="2400" dirty="0">
                <a:latin typeface="Bodoni MT Black" pitchFamily="18" charset="0"/>
              </a:rPr>
              <a:t>零件入库或出库称为</a:t>
            </a:r>
            <a:r>
              <a:rPr lang="zh-CN" altLang="zh-CN" sz="2400" dirty="0">
                <a:solidFill>
                  <a:srgbClr val="FF0000"/>
                </a:solidFill>
                <a:latin typeface="Bodoni MT Black" pitchFamily="18" charset="0"/>
              </a:rPr>
              <a:t>事务</a:t>
            </a:r>
            <a:r>
              <a:rPr lang="zh-CN" altLang="zh-CN" sz="2400" dirty="0">
                <a:latin typeface="Bodoni MT Black" pitchFamily="18" charset="0"/>
              </a:rPr>
              <a:t>，通过放在仓库中的</a:t>
            </a:r>
            <a:r>
              <a:rPr lang="en-US" altLang="zh-CN" sz="2400" dirty="0">
                <a:solidFill>
                  <a:srgbClr val="FF0000"/>
                </a:solidFill>
                <a:latin typeface="Bodoni MT Black" pitchFamily="18" charset="0"/>
              </a:rPr>
              <a:t>CRT</a:t>
            </a:r>
            <a:r>
              <a:rPr lang="zh-CN" altLang="zh-CN" sz="2400" dirty="0">
                <a:solidFill>
                  <a:srgbClr val="FF0000"/>
                </a:solidFill>
                <a:latin typeface="Bodoni MT Black" pitchFamily="18" charset="0"/>
              </a:rPr>
              <a:t>终端</a:t>
            </a:r>
            <a:r>
              <a:rPr lang="zh-CN" altLang="zh-CN" sz="2400" dirty="0">
                <a:latin typeface="Bodoni MT Black" pitchFamily="18" charset="0"/>
              </a:rPr>
              <a:t>把</a:t>
            </a:r>
            <a:r>
              <a:rPr lang="zh-CN" altLang="zh-CN" sz="2400" dirty="0">
                <a:solidFill>
                  <a:srgbClr val="FF0000"/>
                </a:solidFill>
                <a:latin typeface="Bodoni MT Black" pitchFamily="18" charset="0"/>
              </a:rPr>
              <a:t>事务报告</a:t>
            </a:r>
            <a:r>
              <a:rPr lang="zh-CN" altLang="zh-CN" sz="2400" dirty="0">
                <a:latin typeface="Bodoni MT Black" pitchFamily="18" charset="0"/>
              </a:rPr>
              <a:t>给</a:t>
            </a:r>
            <a:r>
              <a:rPr lang="zh-CN" altLang="zh-CN" sz="2400" dirty="0">
                <a:solidFill>
                  <a:srgbClr val="FF0000"/>
                </a:solidFill>
                <a:latin typeface="Bodoni MT Black" pitchFamily="18" charset="0"/>
              </a:rPr>
              <a:t>订货系统</a:t>
            </a:r>
            <a:r>
              <a:rPr lang="zh-CN" altLang="zh-CN" sz="2400" dirty="0">
                <a:latin typeface="Bodoni MT Black" pitchFamily="18" charset="0"/>
              </a:rPr>
              <a:t>。当某种零件的库存数量少于库存量临界值时就应该再次订货。</a:t>
            </a:r>
            <a:endParaRPr lang="zh-CN" altLang="en-US" sz="2400" dirty="0">
              <a:latin typeface="Bodoni MT Black" pitchFamily="18" charset="0"/>
            </a:endParaRPr>
          </a:p>
        </p:txBody>
      </p:sp>
      <p:sp>
        <p:nvSpPr>
          <p:cNvPr id="9" name="TextBox 8"/>
          <p:cNvSpPr txBox="1"/>
          <p:nvPr/>
        </p:nvSpPr>
        <p:spPr>
          <a:xfrm>
            <a:off x="503238" y="12731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2.4.2</a:t>
            </a:r>
            <a:r>
              <a:rPr lang="zh-CN" altLang="en-US" sz="3200" b="1" dirty="0">
                <a:solidFill>
                  <a:schemeClr val="tx1"/>
                </a:solidFill>
                <a:latin typeface="Bodoni MT Black" pitchFamily="18" charset="0"/>
              </a:rPr>
              <a:t>  例子</a:t>
            </a:r>
            <a:endParaRPr lang="zh-CN" altLang="en-US" sz="3200" b="1" dirty="0">
              <a:solidFill>
                <a:schemeClr val="tx1"/>
              </a:solidFill>
              <a:latin typeface="Bodoni MT Black" pitchFamily="18" charset="0"/>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12291"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第</a:t>
            </a:r>
            <a:r>
              <a:rPr lang="en-US" altLang="zh-CN" b="1" dirty="0" smtClean="0">
                <a:latin typeface="Bodoni MT Black" pitchFamily="18" charset="0"/>
                <a:ea typeface="+mn-ea"/>
              </a:rPr>
              <a:t>2</a:t>
            </a:r>
            <a:r>
              <a:rPr lang="zh-CN" altLang="en-US" b="1" dirty="0" smtClean="0">
                <a:latin typeface="Bodoni MT Black" pitchFamily="18" charset="0"/>
                <a:ea typeface="+mn-ea"/>
              </a:rPr>
              <a:t>章可行性研究</a:t>
            </a:r>
            <a:endParaRPr lang="es-HN" b="1" dirty="0">
              <a:latin typeface="Bodoni MT Black" pitchFamily="18" charset="0"/>
              <a:ea typeface="+mn-ea"/>
            </a:endParaRPr>
          </a:p>
        </p:txBody>
      </p:sp>
      <p:sp>
        <p:nvSpPr>
          <p:cNvPr id="2" name="TextBox 1"/>
          <p:cNvSpPr txBox="1"/>
          <p:nvPr/>
        </p:nvSpPr>
        <p:spPr>
          <a:xfrm>
            <a:off x="468313" y="1628775"/>
            <a:ext cx="8207375" cy="2873375"/>
          </a:xfrm>
          <a:prstGeom prst="rect">
            <a:avLst/>
          </a:prstGeom>
          <a:noFill/>
        </p:spPr>
        <p:txBody>
          <a:bodyPr>
            <a:spAutoFit/>
          </a:bodyPr>
          <a:lstStyle/>
          <a:p>
            <a:pPr marL="514350" indent="-514350" eaLnBrk="1" fontAlgn="auto" hangingPunct="1">
              <a:lnSpc>
                <a:spcPts val="3700"/>
              </a:lnSpc>
              <a:spcBef>
                <a:spcPts val="0"/>
              </a:spcBef>
              <a:spcAft>
                <a:spcPts val="0"/>
              </a:spcAft>
              <a:buFont typeface="+mj-lt"/>
              <a:buAutoNum type="arabicPeriod"/>
              <a:defRPr/>
            </a:pPr>
            <a:r>
              <a:rPr lang="zh-CN" altLang="zh-CN" sz="2400" dirty="0">
                <a:latin typeface="Bodoni MT Black" pitchFamily="18" charset="0"/>
                <a:ea typeface="+mn-ea"/>
              </a:rPr>
              <a:t>并非任何问题都有简单明显的解决办法，事实上，许多问题不可能在预定的系统规模或时间期限之内解决。</a:t>
            </a:r>
            <a:endParaRPr lang="en-US" altLang="zh-CN" sz="2400" dirty="0">
              <a:latin typeface="Bodoni MT Black" pitchFamily="18" charset="0"/>
              <a:ea typeface="+mn-ea"/>
            </a:endParaRPr>
          </a:p>
          <a:p>
            <a:pPr marL="514350" indent="-514350" eaLnBrk="1" fontAlgn="auto" hangingPunct="1">
              <a:lnSpc>
                <a:spcPts val="3700"/>
              </a:lnSpc>
              <a:spcBef>
                <a:spcPts val="0"/>
              </a:spcBef>
              <a:spcAft>
                <a:spcPts val="0"/>
              </a:spcAft>
              <a:buFont typeface="+mj-lt"/>
              <a:buAutoNum type="arabicPeriod"/>
              <a:defRPr/>
            </a:pPr>
            <a:r>
              <a:rPr lang="zh-CN" altLang="zh-CN" sz="2400" dirty="0">
                <a:latin typeface="Bodoni MT Black" pitchFamily="18" charset="0"/>
                <a:ea typeface="+mn-ea"/>
              </a:rPr>
              <a:t>如果问题没有可行的解，那么花费在这项工程上的任何时间、人力、软硬件资源和经费，都是无谓的浪费。</a:t>
            </a:r>
            <a:endParaRPr lang="zh-CN" altLang="zh-CN" sz="2400" dirty="0">
              <a:latin typeface="Bodoni MT Black" pitchFamily="18" charset="0"/>
              <a:ea typeface="+mn-ea"/>
            </a:endParaRPr>
          </a:p>
          <a:p>
            <a:pPr marL="514350" indent="-514350" eaLnBrk="1" fontAlgn="auto" hangingPunct="1">
              <a:lnSpc>
                <a:spcPts val="3700"/>
              </a:lnSpc>
              <a:spcBef>
                <a:spcPts val="0"/>
              </a:spcBef>
              <a:spcAft>
                <a:spcPts val="0"/>
              </a:spcAft>
              <a:buFont typeface="+mj-lt"/>
              <a:buAutoNum type="arabicPeriod"/>
              <a:defRPr/>
            </a:pPr>
            <a:r>
              <a:rPr lang="zh-CN" altLang="zh-CN" sz="2400" dirty="0">
                <a:solidFill>
                  <a:srgbClr val="FF0000"/>
                </a:solidFill>
                <a:latin typeface="Bodoni MT Black" pitchFamily="18" charset="0"/>
                <a:ea typeface="+mn-ea"/>
              </a:rPr>
              <a:t>可行性研究</a:t>
            </a:r>
            <a:r>
              <a:rPr lang="zh-CN" altLang="zh-CN" sz="2400" dirty="0">
                <a:latin typeface="Bodoni MT Black" pitchFamily="18" charset="0"/>
                <a:ea typeface="+mn-ea"/>
              </a:rPr>
              <a:t>的目的，就是用</a:t>
            </a:r>
            <a:r>
              <a:rPr lang="zh-CN" altLang="zh-CN" sz="2400" dirty="0">
                <a:solidFill>
                  <a:srgbClr val="FF0000"/>
                </a:solidFill>
                <a:latin typeface="Bodoni MT Black" pitchFamily="18" charset="0"/>
                <a:ea typeface="+mn-ea"/>
              </a:rPr>
              <a:t>最小的代价</a:t>
            </a: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尽可能短的时间</a:t>
            </a:r>
            <a:r>
              <a:rPr lang="zh-CN" altLang="zh-CN" sz="2400" dirty="0">
                <a:latin typeface="Bodoni MT Black" pitchFamily="18" charset="0"/>
                <a:ea typeface="+mn-ea"/>
              </a:rPr>
              <a:t>内确定问题是否能够解决。</a:t>
            </a:r>
            <a:endParaRPr lang="zh-CN" altLang="en-US" sz="2400"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endParaRPr lang="zh-CN" altLang="en-US" b="1" dirty="0" smtClean="0">
              <a:latin typeface="Bodoni MT Black" pitchFamily="18" charset="0"/>
            </a:endParaRPr>
          </a:p>
        </p:txBody>
      </p:sp>
      <p:sp>
        <p:nvSpPr>
          <p:cNvPr id="3" name="TextBox 2"/>
          <p:cNvSpPr txBox="1"/>
          <p:nvPr/>
        </p:nvSpPr>
        <p:spPr>
          <a:xfrm>
            <a:off x="582613" y="3011488"/>
            <a:ext cx="7993062" cy="193899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a:latin typeface="Bodoni MT Black" pitchFamily="18" charset="0"/>
              </a:rPr>
              <a:t>首先考虑数据的</a:t>
            </a:r>
            <a:r>
              <a:rPr lang="zh-CN" altLang="zh-CN" sz="2400" dirty="0">
                <a:solidFill>
                  <a:srgbClr val="FF0000"/>
                </a:solidFill>
                <a:latin typeface="Bodoni MT Black" pitchFamily="18" charset="0"/>
              </a:rPr>
              <a:t>源点和终点</a:t>
            </a:r>
            <a:r>
              <a:rPr lang="zh-CN" altLang="zh-CN" sz="2400" dirty="0">
                <a:latin typeface="Bodoni MT Black" pitchFamily="18" charset="0"/>
              </a:rPr>
              <a:t>，从上面对系统的描述可以知道“采购部每天需要一张订货报表”，“通过放在仓库中的</a:t>
            </a:r>
            <a:r>
              <a:rPr lang="en-US" altLang="zh-CN" sz="2400" dirty="0">
                <a:latin typeface="Bodoni MT Black" pitchFamily="18" charset="0"/>
              </a:rPr>
              <a:t>CRT</a:t>
            </a:r>
            <a:r>
              <a:rPr lang="zh-CN" altLang="zh-CN" sz="2400" dirty="0">
                <a:latin typeface="Bodoni MT Black" pitchFamily="18" charset="0"/>
              </a:rPr>
              <a:t>终端把事务报告给订货系统”，所以</a:t>
            </a:r>
            <a:r>
              <a:rPr lang="zh-CN" altLang="zh-CN" sz="2400" dirty="0">
                <a:solidFill>
                  <a:srgbClr val="FF0000"/>
                </a:solidFill>
                <a:latin typeface="Bodoni MT Black" pitchFamily="18" charset="0"/>
              </a:rPr>
              <a:t>采购员</a:t>
            </a:r>
            <a:r>
              <a:rPr lang="zh-CN" altLang="zh-CN" sz="2400" dirty="0">
                <a:latin typeface="Bodoni MT Black" pitchFamily="18" charset="0"/>
              </a:rPr>
              <a:t>是</a:t>
            </a:r>
            <a:r>
              <a:rPr lang="zh-CN" altLang="zh-CN" sz="2400" dirty="0">
                <a:solidFill>
                  <a:srgbClr val="FF0000"/>
                </a:solidFill>
                <a:latin typeface="Bodoni MT Black" pitchFamily="18" charset="0"/>
              </a:rPr>
              <a:t>数据终点</a:t>
            </a:r>
            <a:r>
              <a:rPr lang="zh-CN" altLang="zh-CN" sz="2400" dirty="0">
                <a:latin typeface="Bodoni MT Black" pitchFamily="18" charset="0"/>
              </a:rPr>
              <a:t>，而</a:t>
            </a:r>
            <a:r>
              <a:rPr lang="zh-CN" altLang="zh-CN" sz="2400" dirty="0">
                <a:solidFill>
                  <a:srgbClr val="FF0000"/>
                </a:solidFill>
                <a:latin typeface="Bodoni MT Black" pitchFamily="18" charset="0"/>
              </a:rPr>
              <a:t>仓库管理员</a:t>
            </a:r>
            <a:r>
              <a:rPr lang="zh-CN" altLang="zh-CN" sz="2400" dirty="0">
                <a:latin typeface="Bodoni MT Black" pitchFamily="18" charset="0"/>
              </a:rPr>
              <a:t>是</a:t>
            </a:r>
            <a:r>
              <a:rPr lang="zh-CN" altLang="zh-CN" sz="2400" dirty="0">
                <a:solidFill>
                  <a:srgbClr val="FF0000"/>
                </a:solidFill>
                <a:latin typeface="Bodoni MT Black" pitchFamily="18" charset="0"/>
              </a:rPr>
              <a:t>数据源点</a:t>
            </a:r>
            <a:r>
              <a:rPr lang="zh-CN" altLang="zh-CN" sz="2400" dirty="0">
                <a:latin typeface="Bodoni MT Black" pitchFamily="18" charset="0"/>
              </a:rPr>
              <a:t>。</a:t>
            </a:r>
            <a:endParaRPr lang="zh-CN" altLang="en-US" sz="2400" dirty="0">
              <a:latin typeface="Bodoni MT Black" pitchFamily="18" charset="0"/>
            </a:endParaRPr>
          </a:p>
        </p:txBody>
      </p:sp>
      <p:sp>
        <p:nvSpPr>
          <p:cNvPr id="10" name="TextBox 9"/>
          <p:cNvSpPr txBox="1"/>
          <p:nvPr/>
        </p:nvSpPr>
        <p:spPr>
          <a:xfrm>
            <a:off x="657225" y="1695450"/>
            <a:ext cx="7705725"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第一</a:t>
            </a:r>
            <a:r>
              <a:rPr lang="zh-CN" altLang="zh-CN" sz="2400" dirty="0" smtClean="0">
                <a:latin typeface="Bodoni MT Black" pitchFamily="18" charset="0"/>
              </a:rPr>
              <a:t>步</a:t>
            </a:r>
            <a:r>
              <a:rPr lang="zh-CN" altLang="en-US" sz="2400" dirty="0" smtClean="0">
                <a:latin typeface="Bodoni MT Black" pitchFamily="18" charset="0"/>
              </a:rPr>
              <a:t>：</a:t>
            </a:r>
            <a:r>
              <a:rPr lang="zh-CN" altLang="zh-CN" sz="2400" dirty="0" smtClean="0">
                <a:latin typeface="Bodoni MT Black" pitchFamily="18" charset="0"/>
              </a:rPr>
              <a:t>可以</a:t>
            </a:r>
            <a:r>
              <a:rPr lang="zh-CN" altLang="zh-CN" sz="2400" dirty="0">
                <a:latin typeface="Bodoni MT Black" pitchFamily="18" charset="0"/>
              </a:rPr>
              <a:t>从问题描述中提取数据流图的</a:t>
            </a:r>
            <a:r>
              <a:rPr lang="en-US" altLang="zh-CN" sz="2400" dirty="0">
                <a:latin typeface="Bodoni MT Black" pitchFamily="18" charset="0"/>
              </a:rPr>
              <a:t>4</a:t>
            </a:r>
            <a:r>
              <a:rPr lang="zh-CN" altLang="zh-CN" sz="2400" dirty="0">
                <a:latin typeface="Bodoni MT Black" pitchFamily="18" charset="0"/>
              </a:rPr>
              <a:t>种</a:t>
            </a:r>
            <a:r>
              <a:rPr lang="zh-CN" altLang="zh-CN" sz="2400" dirty="0" smtClean="0">
                <a:latin typeface="Bodoni MT Black" pitchFamily="18" charset="0"/>
              </a:rPr>
              <a:t>成分 </a:t>
            </a:r>
            <a:endParaRPr lang="en-US" altLang="zh-CN" sz="2400" dirty="0">
              <a:latin typeface="Bodoni MT Black" pitchFamily="18" charset="0"/>
            </a:endParaRPr>
          </a:p>
        </p:txBody>
      </p:sp>
      <p:sp>
        <p:nvSpPr>
          <p:cNvPr id="7"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endParaRPr lang="zh-CN" altLang="en-US" b="1" dirty="0" smtClean="0">
              <a:latin typeface="Bodoni MT Black" pitchFamily="18" charset="0"/>
            </a:endParaRPr>
          </a:p>
        </p:txBody>
      </p:sp>
      <p:sp>
        <p:nvSpPr>
          <p:cNvPr id="3" name="TextBox 2"/>
          <p:cNvSpPr txBox="1"/>
          <p:nvPr/>
        </p:nvSpPr>
        <p:spPr>
          <a:xfrm>
            <a:off x="582613" y="3011488"/>
            <a:ext cx="7993062" cy="2400657"/>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a:latin typeface="Bodoni MT Black" pitchFamily="18" charset="0"/>
              </a:rPr>
              <a:t>因此必须有一个用于</a:t>
            </a:r>
            <a:r>
              <a:rPr lang="zh-CN" altLang="zh-CN" sz="2400" dirty="0">
                <a:solidFill>
                  <a:srgbClr val="FF0000"/>
                </a:solidFill>
                <a:latin typeface="Bodoni MT Black" pitchFamily="18" charset="0"/>
              </a:rPr>
              <a:t>产生报表</a:t>
            </a:r>
            <a:r>
              <a:rPr lang="zh-CN" altLang="zh-CN" sz="2400" dirty="0">
                <a:latin typeface="Bodoni MT Black" pitchFamily="18" charset="0"/>
              </a:rPr>
              <a:t>的处理。事务的后果是改变零件库存量，然而任何改变数据的操作都是处理，因此对</a:t>
            </a:r>
            <a:r>
              <a:rPr lang="zh-CN" altLang="zh-CN" sz="2400" dirty="0">
                <a:solidFill>
                  <a:srgbClr val="FF0000"/>
                </a:solidFill>
                <a:latin typeface="Bodoni MT Black" pitchFamily="18" charset="0"/>
              </a:rPr>
              <a:t>事务进行的加工</a:t>
            </a:r>
            <a:r>
              <a:rPr lang="zh-CN" altLang="zh-CN" sz="2400" dirty="0">
                <a:latin typeface="Bodoni MT Black" pitchFamily="18" charset="0"/>
              </a:rPr>
              <a:t>是另一个处理。注意，在问题描述中并没有明显地提到需要对事务进行处理，但是通过分析可以看出这种需要。</a:t>
            </a:r>
            <a:endParaRPr lang="zh-CN" altLang="en-US" sz="2400" dirty="0">
              <a:latin typeface="Bodoni MT Black" pitchFamily="18" charset="0"/>
            </a:endParaRPr>
          </a:p>
        </p:txBody>
      </p:sp>
      <p:sp>
        <p:nvSpPr>
          <p:cNvPr id="10" name="TextBox 9"/>
          <p:cNvSpPr txBox="1"/>
          <p:nvPr/>
        </p:nvSpPr>
        <p:spPr>
          <a:xfrm>
            <a:off x="612775" y="1582738"/>
            <a:ext cx="7705725"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第</a:t>
            </a:r>
            <a:r>
              <a:rPr lang="zh-CN" altLang="en-US" sz="2400" dirty="0">
                <a:latin typeface="Bodoni MT Black" pitchFamily="18" charset="0"/>
              </a:rPr>
              <a:t>二</a:t>
            </a:r>
            <a:r>
              <a:rPr lang="zh-CN" altLang="zh-CN" sz="2400" dirty="0">
                <a:latin typeface="Bodoni MT Black" pitchFamily="18" charset="0"/>
              </a:rPr>
              <a:t>步</a:t>
            </a:r>
            <a:r>
              <a:rPr lang="zh-CN" altLang="en-US" sz="2400" dirty="0">
                <a:latin typeface="Bodoni MT Black" pitchFamily="18" charset="0"/>
              </a:rPr>
              <a:t>：</a:t>
            </a:r>
            <a:r>
              <a:rPr lang="zh-CN" altLang="zh-CN" sz="2400" dirty="0">
                <a:latin typeface="Bodoni MT Black" pitchFamily="18" charset="0"/>
              </a:rPr>
              <a:t>再一次阅读问题描述，“采购部需要报表”</a:t>
            </a:r>
            <a:endParaRPr lang="zh-CN" altLang="en-US" sz="2400" dirty="0">
              <a:latin typeface="Bodoni MT Black" pitchFamily="18" charset="0"/>
            </a:endParaRPr>
          </a:p>
        </p:txBody>
      </p:sp>
      <p:sp>
        <p:nvSpPr>
          <p:cNvPr id="7"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95288"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endParaRPr lang="zh-CN" altLang="en-US" b="1" dirty="0" smtClean="0">
              <a:latin typeface="Bodoni MT Black" pitchFamily="18" charset="0"/>
            </a:endParaRPr>
          </a:p>
        </p:txBody>
      </p:sp>
      <p:sp>
        <p:nvSpPr>
          <p:cNvPr id="3" name="TextBox 2"/>
          <p:cNvSpPr txBox="1"/>
          <p:nvPr/>
        </p:nvSpPr>
        <p:spPr>
          <a:xfrm>
            <a:off x="514350" y="2757488"/>
            <a:ext cx="7993063" cy="286232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en-US" sz="2400" dirty="0">
                <a:solidFill>
                  <a:srgbClr val="FF0000"/>
                </a:solidFill>
                <a:latin typeface="Bodoni MT Black" pitchFamily="18" charset="0"/>
              </a:rPr>
              <a:t>系统把订货报表送给采购部</a:t>
            </a:r>
            <a:r>
              <a:rPr lang="zh-CN" altLang="en-US" sz="2400" dirty="0">
                <a:latin typeface="Bodoni MT Black" pitchFamily="18" charset="0"/>
              </a:rPr>
              <a:t>，因此订货报表是一个数据流；</a:t>
            </a:r>
            <a:r>
              <a:rPr lang="zh-CN" altLang="en-US" sz="2400" dirty="0">
                <a:solidFill>
                  <a:srgbClr val="FF0000"/>
                </a:solidFill>
                <a:latin typeface="Bodoni MT Black" pitchFamily="18" charset="0"/>
              </a:rPr>
              <a:t>事务需要从仓库送到系统中</a:t>
            </a:r>
            <a:r>
              <a:rPr lang="zh-CN" altLang="en-US" sz="2400" dirty="0">
                <a:latin typeface="Bodoni MT Black" pitchFamily="18" charset="0"/>
              </a:rPr>
              <a:t>，显然事务是另一个数据流。产生报表和处理事务这两个处理在时间上明显不匹配</a:t>
            </a:r>
            <a:r>
              <a:rPr lang="en-US" altLang="zh-CN" sz="2400" dirty="0">
                <a:latin typeface="Bodoni MT Black" pitchFamily="18" charset="0"/>
              </a:rPr>
              <a:t>——</a:t>
            </a:r>
            <a:r>
              <a:rPr lang="zh-CN" altLang="en-US" sz="2400" dirty="0">
                <a:latin typeface="Bodoni MT Black" pitchFamily="18" charset="0"/>
              </a:rPr>
              <a:t>每当有一个事务发生时立即处理它，然而每天只产生一次订货报表。因此，用来产生订货报表的数据必须存放一段时间，也就是应该有一个</a:t>
            </a:r>
            <a:r>
              <a:rPr lang="zh-CN" altLang="en-US" sz="2400" dirty="0">
                <a:solidFill>
                  <a:srgbClr val="FF0000"/>
                </a:solidFill>
                <a:latin typeface="Bodoni MT Black" pitchFamily="18" charset="0"/>
              </a:rPr>
              <a:t>数据存储</a:t>
            </a:r>
            <a:r>
              <a:rPr lang="zh-CN" altLang="en-US" sz="2400" dirty="0">
                <a:latin typeface="Bodoni MT Black" pitchFamily="18" charset="0"/>
              </a:rPr>
              <a:t>。</a:t>
            </a:r>
            <a:endParaRPr lang="zh-CN" altLang="en-US" sz="2400" dirty="0">
              <a:latin typeface="Bodoni MT Black" pitchFamily="18" charset="0"/>
            </a:endParaRPr>
          </a:p>
        </p:txBody>
      </p:sp>
      <p:sp>
        <p:nvSpPr>
          <p:cNvPr id="10" name="TextBox 9"/>
          <p:cNvSpPr txBox="1"/>
          <p:nvPr/>
        </p:nvSpPr>
        <p:spPr>
          <a:xfrm>
            <a:off x="657225" y="1577975"/>
            <a:ext cx="7705725"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第</a:t>
            </a:r>
            <a:r>
              <a:rPr lang="zh-CN" altLang="en-US" sz="2400" dirty="0">
                <a:latin typeface="Bodoni MT Black" pitchFamily="18" charset="0"/>
              </a:rPr>
              <a:t>三</a:t>
            </a:r>
            <a:r>
              <a:rPr lang="zh-CN" altLang="zh-CN" sz="2400" dirty="0">
                <a:latin typeface="Bodoni MT Black" pitchFamily="18" charset="0"/>
              </a:rPr>
              <a:t>步</a:t>
            </a:r>
            <a:r>
              <a:rPr lang="zh-CN" altLang="en-US" sz="2400" dirty="0">
                <a:latin typeface="Bodoni MT Black" pitchFamily="18" charset="0"/>
              </a:rPr>
              <a:t>：</a:t>
            </a:r>
            <a:r>
              <a:rPr lang="zh-CN" altLang="zh-CN" sz="2400" dirty="0">
                <a:latin typeface="Bodoni MT Black" pitchFamily="18" charset="0"/>
              </a:rPr>
              <a:t>考虑数据流和数据存储</a:t>
            </a:r>
            <a:endParaRPr lang="zh-CN" altLang="en-US" sz="2400" dirty="0">
              <a:latin typeface="Bodoni MT Black" pitchFamily="18" charset="0"/>
            </a:endParaRPr>
          </a:p>
        </p:txBody>
      </p:sp>
      <p:sp>
        <p:nvSpPr>
          <p:cNvPr id="7"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p:cNvSpPr/>
          <p:nvPr/>
        </p:nvSpPr>
        <p:spPr>
          <a:xfrm rot="16200000">
            <a:off x="673100" y="2122488"/>
            <a:ext cx="815975" cy="1654175"/>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r>
              <a:rPr lang="zh-CN" altLang="en-US" dirty="0">
                <a:solidFill>
                  <a:schemeClr val="tx1"/>
                </a:solidFill>
                <a:latin typeface="Bodoni MT Black" pitchFamily="18" charset="0"/>
              </a:rPr>
              <a:t>     分析结果</a:t>
            </a:r>
            <a:endParaRPr lang="zh-CN" altLang="en-US" dirty="0">
              <a:solidFill>
                <a:schemeClr val="tx1"/>
              </a:solidFill>
              <a:latin typeface="Bodoni MT Black" pitchFamily="18" charset="0"/>
            </a:endParaRPr>
          </a:p>
        </p:txBody>
      </p:sp>
      <p:pic>
        <p:nvPicPr>
          <p:cNvPr id="71683" name="图片 2"/>
          <p:cNvPicPr>
            <a:picLocks noChangeAspect="1"/>
          </p:cNvPicPr>
          <p:nvPr/>
        </p:nvPicPr>
        <p:blipFill>
          <a:blip r:embed="rId1"/>
          <a:srcRect/>
          <a:stretch>
            <a:fillRect/>
          </a:stretch>
        </p:blipFill>
        <p:spPr bwMode="auto">
          <a:xfrm>
            <a:off x="1908175" y="1700213"/>
            <a:ext cx="7185025" cy="3673475"/>
          </a:xfrm>
          <a:prstGeom prst="rect">
            <a:avLst/>
          </a:prstGeom>
          <a:noFill/>
          <a:ln w="9525">
            <a:noFill/>
            <a:miter lim="800000"/>
            <a:headEnd/>
            <a:tailEnd/>
          </a:ln>
        </p:spPr>
      </p:pic>
      <p:sp>
        <p:nvSpPr>
          <p:cNvPr id="10" name="TextBox 9"/>
          <p:cNvSpPr txBox="1"/>
          <p:nvPr/>
        </p:nvSpPr>
        <p:spPr>
          <a:xfrm>
            <a:off x="468313" y="604838"/>
            <a:ext cx="1652587" cy="461962"/>
          </a:xfrm>
          <a:prstGeom prst="rect">
            <a:avLst/>
          </a:prstGeom>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latin typeface="Bodoni MT Black" pitchFamily="18" charset="0"/>
              </a:rPr>
              <a:t>步骤</a:t>
            </a:r>
            <a:r>
              <a:rPr lang="zh-CN" altLang="en-US" sz="2400" dirty="0" smtClean="0">
                <a:solidFill>
                  <a:schemeClr val="tx1"/>
                </a:solidFill>
                <a:latin typeface="Bodoni MT Black" pitchFamily="18" charset="0"/>
              </a:rPr>
              <a:t>一：</a:t>
            </a:r>
            <a:endParaRPr lang="zh-CN" altLang="en-US" sz="2400" dirty="0">
              <a:solidFill>
                <a:schemeClr val="tx1"/>
              </a:solidFill>
              <a:latin typeface="Bodoni MT Black" pitchFamily="18" charset="0"/>
            </a:endParaRPr>
          </a:p>
        </p:txBody>
      </p:sp>
      <p:sp>
        <p:nvSpPr>
          <p:cNvPr id="7"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1075" y="1733550"/>
            <a:ext cx="6877050" cy="831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Bodoni MT Black" pitchFamily="18" charset="0"/>
              </a:rPr>
              <a:t>    </a:t>
            </a:r>
            <a:r>
              <a:rPr lang="zh-CN" altLang="zh-CN" sz="2400" dirty="0">
                <a:latin typeface="Bodoni MT Black" pitchFamily="18" charset="0"/>
              </a:rPr>
              <a:t>把数据流图的</a:t>
            </a:r>
            <a:r>
              <a:rPr lang="en-US" altLang="zh-CN" sz="2400" dirty="0">
                <a:latin typeface="Bodoni MT Black" pitchFamily="18" charset="0"/>
              </a:rPr>
              <a:t>4</a:t>
            </a:r>
            <a:r>
              <a:rPr lang="zh-CN" altLang="zh-CN" sz="2400" dirty="0">
                <a:latin typeface="Bodoni MT Black" pitchFamily="18" charset="0"/>
              </a:rPr>
              <a:t>种成分都分离出来以后</a:t>
            </a:r>
            <a:r>
              <a:rPr lang="zh-CN" altLang="en-US" sz="2400" dirty="0">
                <a:latin typeface="Bodoni MT Black" pitchFamily="18" charset="0"/>
              </a:rPr>
              <a:t>（上图所示）</a:t>
            </a:r>
            <a:r>
              <a:rPr lang="zh-CN" altLang="zh-CN" sz="2400" dirty="0">
                <a:latin typeface="Bodoni MT Black" pitchFamily="18" charset="0"/>
              </a:rPr>
              <a:t>，就可以着手画数据流图了</a:t>
            </a:r>
            <a:endParaRPr lang="zh-CN" altLang="en-US" sz="2400" dirty="0">
              <a:latin typeface="Bodoni MT Black" pitchFamily="18" charset="0"/>
            </a:endParaRPr>
          </a:p>
        </p:txBody>
      </p:sp>
      <p:pic>
        <p:nvPicPr>
          <p:cNvPr id="73731" name="图片 3"/>
          <p:cNvPicPr>
            <a:picLocks noChangeAspect="1"/>
          </p:cNvPicPr>
          <p:nvPr/>
        </p:nvPicPr>
        <p:blipFill>
          <a:blip r:embed="rId1"/>
          <a:srcRect/>
          <a:stretch>
            <a:fillRect/>
          </a:stretch>
        </p:blipFill>
        <p:spPr bwMode="auto">
          <a:xfrm>
            <a:off x="1692275" y="3960813"/>
            <a:ext cx="5454650" cy="1674812"/>
          </a:xfrm>
          <a:prstGeom prst="rect">
            <a:avLst/>
          </a:prstGeom>
          <a:noFill/>
          <a:ln w="9525">
            <a:noFill/>
            <a:miter lim="800000"/>
            <a:headEnd/>
            <a:tailEnd/>
          </a:ln>
        </p:spPr>
      </p:pic>
      <p:sp>
        <p:nvSpPr>
          <p:cNvPr id="9" name="下箭头 8"/>
          <p:cNvSpPr/>
          <p:nvPr/>
        </p:nvSpPr>
        <p:spPr>
          <a:xfrm>
            <a:off x="4165600" y="2924175"/>
            <a:ext cx="506413" cy="74453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latin typeface="Bodoni MT Black" pitchFamily="18" charset="0"/>
            </a:endParaRPr>
          </a:p>
        </p:txBody>
      </p:sp>
      <p:sp>
        <p:nvSpPr>
          <p:cNvPr id="10" name="TextBox 9"/>
          <p:cNvSpPr txBox="1"/>
          <p:nvPr/>
        </p:nvSpPr>
        <p:spPr>
          <a:xfrm>
            <a:off x="395288" y="549275"/>
            <a:ext cx="1654175"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步骤</a:t>
            </a:r>
            <a:r>
              <a:rPr lang="zh-CN" altLang="en-US" sz="2400" dirty="0" smtClean="0">
                <a:latin typeface="Bodoni MT Black" pitchFamily="18" charset="0"/>
              </a:rPr>
              <a:t>二</a:t>
            </a:r>
            <a:r>
              <a:rPr lang="zh-CN" altLang="en-US" sz="2400" dirty="0">
                <a:solidFill>
                  <a:schemeClr val="tx1"/>
                </a:solidFill>
                <a:latin typeface="Bodoni MT Black" pitchFamily="18" charset="0"/>
              </a:rPr>
              <a:t>：</a:t>
            </a:r>
            <a:endParaRPr lang="zh-CN" altLang="en-US" sz="2400" dirty="0">
              <a:latin typeface="Bodoni MT Black" pitchFamily="18" charset="0"/>
            </a:endParaRPr>
          </a:p>
        </p:txBody>
      </p:sp>
      <p:sp>
        <p:nvSpPr>
          <p:cNvPr id="8"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46075" y="549275"/>
            <a:ext cx="1654175"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步骤三：</a:t>
            </a:r>
            <a:endParaRPr lang="zh-CN" altLang="en-US" sz="2400" dirty="0">
              <a:latin typeface="Bodoni MT Black" pitchFamily="18" charset="0"/>
            </a:endParaRPr>
          </a:p>
        </p:txBody>
      </p:sp>
      <p:sp>
        <p:nvSpPr>
          <p:cNvPr id="11" name="TextBox 10"/>
          <p:cNvSpPr txBox="1"/>
          <p:nvPr/>
        </p:nvSpPr>
        <p:spPr>
          <a:xfrm>
            <a:off x="200025" y="1868488"/>
            <a:ext cx="1800225" cy="15700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把基本系统模型细化，描绘系统的主要功能</a:t>
            </a:r>
            <a:endParaRPr lang="zh-CN" altLang="en-US" sz="2400" dirty="0">
              <a:latin typeface="Bodoni MT Black" pitchFamily="18" charset="0"/>
            </a:endParaRPr>
          </a:p>
        </p:txBody>
      </p:sp>
      <p:sp>
        <p:nvSpPr>
          <p:cNvPr id="12" name="下箭头 11"/>
          <p:cNvSpPr/>
          <p:nvPr/>
        </p:nvSpPr>
        <p:spPr>
          <a:xfrm rot="16200000">
            <a:off x="2286794" y="22391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latin typeface="Bodoni MT Black" pitchFamily="18" charset="0"/>
            </a:endParaRPr>
          </a:p>
        </p:txBody>
      </p:sp>
      <p:pic>
        <p:nvPicPr>
          <p:cNvPr id="75781" name="图片 2"/>
          <p:cNvPicPr>
            <a:picLocks noChangeAspect="1"/>
          </p:cNvPicPr>
          <p:nvPr/>
        </p:nvPicPr>
        <p:blipFill>
          <a:blip r:embed="rId1" cstate="print"/>
          <a:srcRect/>
          <a:stretch>
            <a:fillRect/>
          </a:stretch>
        </p:blipFill>
        <p:spPr bwMode="auto">
          <a:xfrm>
            <a:off x="2967038" y="1512888"/>
            <a:ext cx="5997575" cy="4148137"/>
          </a:xfrm>
          <a:prstGeom prst="rect">
            <a:avLst/>
          </a:prstGeom>
          <a:noFill/>
          <a:ln w="9525">
            <a:noFill/>
            <a:miter lim="800000"/>
            <a:headEnd/>
            <a:tailEnd/>
          </a:ln>
        </p:spPr>
      </p:pic>
      <p:sp>
        <p:nvSpPr>
          <p:cNvPr id="8"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00025" y="539750"/>
            <a:ext cx="1652588"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Bodoni MT Black" pitchFamily="18" charset="0"/>
              </a:rPr>
              <a:t>步骤四：</a:t>
            </a:r>
            <a:endParaRPr lang="zh-CN" altLang="en-US" sz="2400" dirty="0">
              <a:latin typeface="Bodoni MT Black" pitchFamily="18" charset="0"/>
            </a:endParaRPr>
          </a:p>
        </p:txBody>
      </p:sp>
      <p:sp>
        <p:nvSpPr>
          <p:cNvPr id="11" name="TextBox 10"/>
          <p:cNvSpPr txBox="1"/>
          <p:nvPr/>
        </p:nvSpPr>
        <p:spPr>
          <a:xfrm>
            <a:off x="200025" y="2349500"/>
            <a:ext cx="1800225" cy="19383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对功能级数据流图中描绘的系统主要功能进一步细化</a:t>
            </a:r>
            <a:endParaRPr lang="zh-CN" altLang="en-US" sz="2400" dirty="0">
              <a:latin typeface="Bodoni MT Black" pitchFamily="18" charset="0"/>
            </a:endParaRPr>
          </a:p>
        </p:txBody>
      </p:sp>
      <p:sp>
        <p:nvSpPr>
          <p:cNvPr id="12" name="下箭头 11"/>
          <p:cNvSpPr/>
          <p:nvPr/>
        </p:nvSpPr>
        <p:spPr>
          <a:xfrm rot="16200000">
            <a:off x="2086769" y="29503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latin typeface="Bodoni MT Black" pitchFamily="18" charset="0"/>
            </a:endParaRPr>
          </a:p>
        </p:txBody>
      </p:sp>
      <p:pic>
        <p:nvPicPr>
          <p:cNvPr id="77829" name="图片 1"/>
          <p:cNvPicPr>
            <a:picLocks noChangeAspect="1"/>
          </p:cNvPicPr>
          <p:nvPr/>
        </p:nvPicPr>
        <p:blipFill>
          <a:blip r:embed="rId1"/>
          <a:srcRect/>
          <a:stretch>
            <a:fillRect/>
          </a:stretch>
        </p:blipFill>
        <p:spPr bwMode="auto">
          <a:xfrm>
            <a:off x="2771775" y="1557338"/>
            <a:ext cx="6243638" cy="3311525"/>
          </a:xfrm>
          <a:prstGeom prst="rect">
            <a:avLst/>
          </a:prstGeom>
          <a:noFill/>
          <a:ln w="9525">
            <a:noFill/>
            <a:miter lim="800000"/>
            <a:headEnd/>
            <a:tailEnd/>
          </a:ln>
        </p:spPr>
      </p:pic>
      <p:sp>
        <p:nvSpPr>
          <p:cNvPr id="8" name="1 Título"/>
          <p:cNvSpPr txBox="1"/>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2.4.2</a:t>
            </a:r>
            <a:r>
              <a:rPr lang="zh-CN" altLang="en-US" sz="2400" dirty="0" smtClean="0">
                <a:solidFill>
                  <a:srgbClr val="D9D9D9"/>
                </a:solidFill>
                <a:latin typeface="Bodoni MT Black" pitchFamily="18" charset="0"/>
                <a:ea typeface="+mn-ea"/>
              </a:rPr>
              <a:t>  例子</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2.4.3  </a:t>
            </a:r>
            <a:r>
              <a:rPr lang="zh-CN" altLang="en-US" sz="2400" dirty="0">
                <a:solidFill>
                  <a:srgbClr val="D9D9D9"/>
                </a:solidFill>
                <a:latin typeface="Bodoni MT Black" pitchFamily="18" charset="0"/>
                <a:ea typeface="+mn-ea"/>
              </a:rPr>
              <a:t>命名</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158750" y="1588"/>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endParaRPr lang="zh-CN" altLang="en-US" b="1" dirty="0" smtClean="0">
              <a:latin typeface="Bodoni MT Black" pitchFamily="18" charset="0"/>
            </a:endParaRPr>
          </a:p>
        </p:txBody>
      </p:sp>
      <p:sp>
        <p:nvSpPr>
          <p:cNvPr id="9" name="圆角矩形 8"/>
          <p:cNvSpPr/>
          <p:nvPr/>
        </p:nvSpPr>
        <p:spPr>
          <a:xfrm>
            <a:off x="921901" y="270892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ts val="3600"/>
              </a:lnSpc>
              <a:spcBef>
                <a:spcPts val="0"/>
              </a:spcBef>
              <a:spcAft>
                <a:spcPts val="0"/>
              </a:spcAft>
              <a:defRPr/>
            </a:pPr>
            <a:r>
              <a:rPr lang="en-US" altLang="zh-CN" sz="2400" dirty="0">
                <a:solidFill>
                  <a:schemeClr val="tx1"/>
                </a:solidFill>
                <a:latin typeface="Bodoni MT Black" pitchFamily="18" charset="0"/>
              </a:rPr>
              <a:t>     </a:t>
            </a:r>
            <a:r>
              <a:rPr lang="zh-CN" altLang="zh-CN" sz="2400" dirty="0" smtClean="0">
                <a:solidFill>
                  <a:schemeClr val="tx1"/>
                </a:solidFill>
                <a:latin typeface="Bodoni MT Black" pitchFamily="18" charset="0"/>
              </a:rPr>
              <a:t>数据流图</a:t>
            </a:r>
            <a:r>
              <a:rPr lang="zh-CN" altLang="zh-CN" sz="2400" dirty="0">
                <a:solidFill>
                  <a:schemeClr val="tx1"/>
                </a:solidFill>
                <a:latin typeface="Bodoni MT Black" pitchFamily="18" charset="0"/>
              </a:rPr>
              <a:t>中每个成分的命名是否恰当，直接影响数据流图的可理解性。因此，给这些成分起名字时应该仔细推敲。</a:t>
            </a:r>
            <a:endParaRPr lang="zh-CN" altLang="en-US" sz="2400" dirty="0">
              <a:solidFill>
                <a:schemeClr val="tx1"/>
              </a:solidFill>
              <a:latin typeface="Bodoni MT Black" pitchFamily="18" charset="0"/>
            </a:endParaRPr>
          </a:p>
        </p:txBody>
      </p:sp>
      <p:sp>
        <p:nvSpPr>
          <p:cNvPr id="10" name="TextBox 9"/>
          <p:cNvSpPr txBox="1"/>
          <p:nvPr/>
        </p:nvSpPr>
        <p:spPr>
          <a:xfrm>
            <a:off x="506413" y="14128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2.4.3</a:t>
            </a:r>
            <a:r>
              <a:rPr lang="zh-CN" altLang="en-US" sz="3200" b="1" dirty="0">
                <a:solidFill>
                  <a:schemeClr val="tx1"/>
                </a:solidFill>
                <a:latin typeface="Bodoni MT Black" pitchFamily="18" charset="0"/>
              </a:rPr>
              <a:t>  命名</a:t>
            </a:r>
            <a:endParaRPr lang="zh-CN" altLang="en-US" sz="3200" b="1" dirty="0">
              <a:solidFill>
                <a:schemeClr val="tx1"/>
              </a:solidFill>
              <a:latin typeface="Bodoni MT Black" pitchFamily="18" charset="0"/>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431800" y="0"/>
            <a:ext cx="8229600" cy="1143000"/>
          </a:xfrm>
        </p:spPr>
        <p:txBody>
          <a:bodyPr/>
          <a:lstStyle/>
          <a:p>
            <a:pPr>
              <a:defRPr/>
            </a:pPr>
            <a:r>
              <a:rPr lang="en-US" altLang="zh-CN" b="1" dirty="0" smtClean="0">
                <a:latin typeface="Bodoni MT Black" pitchFamily="18" charset="0"/>
                <a:ea typeface="+mn-ea"/>
              </a:rPr>
              <a:t>2.4</a:t>
            </a:r>
            <a:r>
              <a:rPr lang="en-US" altLang="zh-CN" b="1" dirty="0" smtClean="0">
                <a:latin typeface="Bodoni MT Black" pitchFamily="18" charset="0"/>
              </a:rPr>
              <a:t> </a:t>
            </a:r>
            <a:r>
              <a:rPr lang="zh-CN" altLang="en-US" b="1" dirty="0" smtClean="0">
                <a:latin typeface="Bodoni MT Black" pitchFamily="18" charset="0"/>
              </a:rPr>
              <a:t>数据流图</a:t>
            </a:r>
            <a:endParaRPr lang="zh-CN" altLang="en-US" b="1" dirty="0" smtClean="0">
              <a:latin typeface="Bodoni MT Black" pitchFamily="18" charset="0"/>
            </a:endParaRPr>
          </a:p>
        </p:txBody>
      </p:sp>
      <p:sp>
        <p:nvSpPr>
          <p:cNvPr id="10" name="TextBox 9"/>
          <p:cNvSpPr txBox="1"/>
          <p:nvPr/>
        </p:nvSpPr>
        <p:spPr>
          <a:xfrm>
            <a:off x="431800" y="1531938"/>
            <a:ext cx="5256213"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为处理命名时应注意的问题</a:t>
            </a:r>
            <a:endParaRPr lang="zh-CN" altLang="en-US" sz="2400" b="1" dirty="0">
              <a:solidFill>
                <a:schemeClr val="tx2">
                  <a:lumMod val="75000"/>
                </a:schemeClr>
              </a:solidFill>
              <a:latin typeface="Bodoni MT Black" pitchFamily="18" charset="0"/>
            </a:endParaRPr>
          </a:p>
        </p:txBody>
      </p:sp>
      <p:sp>
        <p:nvSpPr>
          <p:cNvPr id="4" name="TextBox 3"/>
          <p:cNvSpPr txBox="1"/>
          <p:nvPr/>
        </p:nvSpPr>
        <p:spPr>
          <a:xfrm>
            <a:off x="479425" y="2393950"/>
            <a:ext cx="8288338" cy="3048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rPr>
              <a:t>通常先为</a:t>
            </a:r>
            <a:r>
              <a:rPr lang="zh-CN" altLang="zh-CN" sz="2400" dirty="0">
                <a:solidFill>
                  <a:srgbClr val="FF0000"/>
                </a:solidFill>
                <a:latin typeface="Bodoni MT Black" pitchFamily="18" charset="0"/>
              </a:rPr>
              <a:t>数据流命名</a:t>
            </a:r>
            <a:r>
              <a:rPr lang="zh-CN" altLang="zh-CN" sz="2400" dirty="0">
                <a:latin typeface="Bodoni MT Black" pitchFamily="18" charset="0"/>
              </a:rPr>
              <a:t>，然后再为</a:t>
            </a:r>
            <a:r>
              <a:rPr lang="zh-CN" altLang="zh-CN" sz="2400" dirty="0">
                <a:solidFill>
                  <a:srgbClr val="FF0000"/>
                </a:solidFill>
                <a:latin typeface="Bodoni MT Black" pitchFamily="18" charset="0"/>
              </a:rPr>
              <a:t>与之相关联的处理命名</a:t>
            </a:r>
            <a:r>
              <a:rPr lang="zh-CN" altLang="zh-CN" sz="2400" dirty="0">
                <a:latin typeface="Bodoni MT Black" pitchFamily="18" charset="0"/>
              </a:rPr>
              <a:t>。</a:t>
            </a:r>
            <a:endParaRPr lang="en-US" altLang="zh-CN" sz="2400" dirty="0">
              <a:latin typeface="Bodoni MT Black" pitchFamily="18" charset="0"/>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rPr>
              <a:t>名字应该反映整个处理的功能，而不是它的一部分功能</a:t>
            </a:r>
            <a:r>
              <a:rPr lang="zh-CN" altLang="en-US" sz="2400" dirty="0">
                <a:latin typeface="Bodoni MT Black" pitchFamily="18" charset="0"/>
              </a:rPr>
              <a:t>。</a:t>
            </a:r>
            <a:endParaRPr lang="en-US" altLang="zh-CN" sz="2400" dirty="0">
              <a:latin typeface="Bodoni MT Black" pitchFamily="18" charset="0"/>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rPr>
              <a:t>名字最好由一个具体的</a:t>
            </a:r>
            <a:r>
              <a:rPr lang="zh-CN" altLang="zh-CN" sz="2400" dirty="0">
                <a:solidFill>
                  <a:srgbClr val="FF0000"/>
                </a:solidFill>
                <a:latin typeface="Bodoni MT Black" pitchFamily="18" charset="0"/>
              </a:rPr>
              <a:t>及物动词加上</a:t>
            </a:r>
            <a:r>
              <a:rPr lang="zh-CN" altLang="zh-CN" sz="2400" dirty="0">
                <a:latin typeface="Bodoni MT Black" pitchFamily="18" charset="0"/>
              </a:rPr>
              <a:t>一个具体的</a:t>
            </a:r>
            <a:r>
              <a:rPr lang="zh-CN" altLang="zh-CN" sz="2400" dirty="0">
                <a:solidFill>
                  <a:srgbClr val="FF0000"/>
                </a:solidFill>
                <a:latin typeface="Bodoni MT Black" pitchFamily="18" charset="0"/>
              </a:rPr>
              <a:t>宾语</a:t>
            </a:r>
            <a:r>
              <a:rPr lang="zh-CN" altLang="zh-CN" sz="2400" dirty="0">
                <a:latin typeface="Bodoni MT Black" pitchFamily="18" charset="0"/>
              </a:rPr>
              <a:t>组成。</a:t>
            </a:r>
            <a:endParaRPr lang="zh-CN" altLang="en-US" sz="2400" dirty="0">
              <a:latin typeface="Bodoni MT Black" pitchFamily="18" charset="0"/>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rPr>
              <a:t>通常名字中仅包括一个动词，如果必须用两个动词才能描述整个处理的功能，则把这个处理再分解成两个处理可能更恰当些。</a:t>
            </a:r>
            <a:endParaRPr lang="zh-CN" altLang="en-US" sz="2400" dirty="0">
              <a:latin typeface="Bodoni MT Black" pitchFamily="18" charset="0"/>
            </a:endParaRPr>
          </a:p>
          <a:p>
            <a:pPr marL="457200" indent="-457200" eaLnBrk="1" fontAlgn="auto" hangingPunct="1">
              <a:spcBef>
                <a:spcPts val="0"/>
              </a:spcBef>
              <a:spcAft>
                <a:spcPts val="0"/>
              </a:spcAft>
              <a:buFont typeface="+mj-lt"/>
              <a:buAutoNum type="arabicPeriod"/>
              <a:defRPr/>
            </a:pPr>
            <a:r>
              <a:rPr lang="zh-CN" altLang="zh-CN" sz="2400" dirty="0">
                <a:latin typeface="Bodoni MT Black" pitchFamily="18" charset="0"/>
              </a:rPr>
              <a:t>如果在为某个处理命名时遇到困难，则很可能是发现了分解不当的迹象，应考虑重新分解。</a:t>
            </a:r>
            <a:endParaRPr lang="zh-CN" altLang="en-US" sz="2400" dirty="0">
              <a:latin typeface="Bodoni MT Black" pitchFamily="18" charset="0"/>
            </a:endParaRPr>
          </a:p>
        </p:txBody>
      </p:sp>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2.4.3  </a:t>
            </a:r>
            <a:r>
              <a:rPr lang="zh-CN" altLang="en-US" sz="2400" dirty="0">
                <a:solidFill>
                  <a:srgbClr val="D9D9D9"/>
                </a:solidFill>
                <a:latin typeface="Bodoni MT Black" pitchFamily="18" charset="0"/>
                <a:ea typeface="+mn-ea"/>
              </a:rPr>
              <a:t>命名</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2.4.4  </a:t>
            </a:r>
            <a:r>
              <a:rPr lang="zh-CN" altLang="en-US" sz="2400" dirty="0">
                <a:solidFill>
                  <a:srgbClr val="D9D9D9"/>
                </a:solidFill>
                <a:latin typeface="Bodoni MT Black" pitchFamily="18" charset="0"/>
                <a:ea typeface="+mn-ea"/>
              </a:rPr>
              <a:t>用途</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295275" y="28575"/>
            <a:ext cx="8229600" cy="1143000"/>
          </a:xfrm>
        </p:spPr>
        <p:txBody>
          <a:bodyPr/>
          <a:lstStyle/>
          <a:p>
            <a:pPr>
              <a:defRPr/>
            </a:pPr>
            <a:r>
              <a:rPr lang="en-US" altLang="zh-CN" b="1" dirty="0" smtClean="0">
                <a:latin typeface="Bodoni MT Black" pitchFamily="18" charset="0"/>
                <a:ea typeface="+mn-ea"/>
              </a:rPr>
              <a:t>2.4 </a:t>
            </a:r>
            <a:r>
              <a:rPr lang="zh-CN" altLang="en-US" b="1" dirty="0" smtClean="0">
                <a:latin typeface="Bodoni MT Black" pitchFamily="18" charset="0"/>
              </a:rPr>
              <a:t>数据流图</a:t>
            </a:r>
            <a:endParaRPr lang="zh-CN" altLang="en-US" b="1" dirty="0" smtClean="0">
              <a:latin typeface="Bodoni MT Black" pitchFamily="18" charset="0"/>
            </a:endParaRPr>
          </a:p>
        </p:txBody>
      </p:sp>
      <p:sp>
        <p:nvSpPr>
          <p:cNvPr id="11" name="圆角矩形 10"/>
          <p:cNvSpPr/>
          <p:nvPr/>
        </p:nvSpPr>
        <p:spPr>
          <a:xfrm>
            <a:off x="295275" y="2249488"/>
            <a:ext cx="8385175" cy="302418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en-US" altLang="zh-CN" sz="2400" dirty="0">
                <a:latin typeface="Bodoni MT Black" pitchFamily="18" charset="0"/>
              </a:rPr>
              <a:t>1</a:t>
            </a:r>
            <a:r>
              <a:rPr lang="zh-CN" altLang="en-US" sz="2400" dirty="0">
                <a:latin typeface="Bodoni MT Black" pitchFamily="18" charset="0"/>
              </a:rPr>
              <a:t>、</a:t>
            </a:r>
            <a:r>
              <a:rPr lang="zh-CN" altLang="zh-CN" sz="2400" dirty="0">
                <a:latin typeface="Bodoni MT Black" pitchFamily="18" charset="0"/>
              </a:rPr>
              <a:t>画数据流图的基本目的是利用它作为</a:t>
            </a:r>
            <a:r>
              <a:rPr lang="zh-CN" altLang="zh-CN" sz="2400" dirty="0">
                <a:solidFill>
                  <a:srgbClr val="FF0000"/>
                </a:solidFill>
                <a:latin typeface="Bodoni MT Black" pitchFamily="18" charset="0"/>
              </a:rPr>
              <a:t>交流</a:t>
            </a:r>
            <a:r>
              <a:rPr lang="zh-CN" altLang="zh-CN" sz="2400" dirty="0">
                <a:latin typeface="Bodoni MT Black" pitchFamily="18" charset="0"/>
              </a:rPr>
              <a:t>信息的工具。</a:t>
            </a:r>
            <a:endParaRPr lang="en-US" altLang="zh-CN" sz="2400" dirty="0">
              <a:latin typeface="Bodoni MT Black" pitchFamily="18" charset="0"/>
            </a:endParaRPr>
          </a:p>
          <a:p>
            <a:pPr eaLnBrk="1" fontAlgn="auto" hangingPunct="1">
              <a:spcBef>
                <a:spcPts val="0"/>
              </a:spcBef>
              <a:spcAft>
                <a:spcPts val="0"/>
              </a:spcAft>
              <a:defRPr/>
            </a:pPr>
            <a:endParaRPr lang="en-US" altLang="zh-CN" sz="2400" dirty="0">
              <a:latin typeface="Bodoni MT Black" pitchFamily="18" charset="0"/>
            </a:endParaRPr>
          </a:p>
          <a:p>
            <a:pPr eaLnBrk="1" fontAlgn="auto" hangingPunct="1">
              <a:spcBef>
                <a:spcPts val="0"/>
              </a:spcBef>
              <a:spcAft>
                <a:spcPts val="0"/>
              </a:spcAft>
              <a:defRPr/>
            </a:pPr>
            <a:r>
              <a:rPr lang="en-US" altLang="zh-CN" sz="2400" dirty="0">
                <a:latin typeface="Bodoni MT Black" pitchFamily="18" charset="0"/>
              </a:rPr>
              <a:t>2</a:t>
            </a:r>
            <a:r>
              <a:rPr lang="zh-CN" altLang="en-US" sz="2400" dirty="0">
                <a:latin typeface="Bodoni MT Black" pitchFamily="18" charset="0"/>
              </a:rPr>
              <a:t>、</a:t>
            </a:r>
            <a:r>
              <a:rPr lang="zh-CN" altLang="zh-CN" sz="2400" dirty="0">
                <a:latin typeface="Bodoni MT Black" pitchFamily="18" charset="0"/>
              </a:rPr>
              <a:t>数据流图的另一个主要用途是作为</a:t>
            </a:r>
            <a:r>
              <a:rPr lang="zh-CN" altLang="zh-CN" sz="2400" dirty="0">
                <a:solidFill>
                  <a:srgbClr val="FF0000"/>
                </a:solidFill>
                <a:latin typeface="Bodoni MT Black" pitchFamily="18" charset="0"/>
              </a:rPr>
              <a:t>分析和设计</a:t>
            </a:r>
            <a:r>
              <a:rPr lang="zh-CN" altLang="zh-CN" sz="2400" dirty="0">
                <a:latin typeface="Bodoni MT Black" pitchFamily="18" charset="0"/>
              </a:rPr>
              <a:t>的工具</a:t>
            </a:r>
            <a:r>
              <a:rPr lang="zh-CN" altLang="en-US" sz="2400" dirty="0">
                <a:latin typeface="Bodoni MT Black" pitchFamily="18" charset="0"/>
              </a:rPr>
              <a:t>。</a:t>
            </a:r>
            <a:endParaRPr lang="en-US" altLang="zh-CN" sz="2400" dirty="0">
              <a:latin typeface="Bodoni MT Black" pitchFamily="18" charset="0"/>
            </a:endParaRPr>
          </a:p>
          <a:p>
            <a:pPr eaLnBrk="1" fontAlgn="auto" hangingPunct="1">
              <a:spcBef>
                <a:spcPts val="0"/>
              </a:spcBef>
              <a:spcAft>
                <a:spcPts val="0"/>
              </a:spcAft>
              <a:defRPr/>
            </a:pPr>
            <a:endParaRPr lang="en-US" altLang="zh-CN" sz="2400" dirty="0">
              <a:latin typeface="Bodoni MT Black" pitchFamily="18" charset="0"/>
            </a:endParaRPr>
          </a:p>
          <a:p>
            <a:pPr eaLnBrk="1" fontAlgn="auto" hangingPunct="1">
              <a:spcBef>
                <a:spcPts val="0"/>
              </a:spcBef>
              <a:spcAft>
                <a:spcPts val="0"/>
              </a:spcAft>
              <a:defRPr/>
            </a:pPr>
            <a:r>
              <a:rPr lang="en-US" altLang="zh-CN" sz="2400" dirty="0">
                <a:latin typeface="Bodoni MT Black" pitchFamily="18" charset="0"/>
              </a:rPr>
              <a:t>3</a:t>
            </a:r>
            <a:r>
              <a:rPr lang="zh-CN" altLang="en-US" sz="2400" dirty="0">
                <a:latin typeface="Bodoni MT Black" pitchFamily="18" charset="0"/>
              </a:rPr>
              <a:t>、</a:t>
            </a:r>
            <a:r>
              <a:rPr lang="zh-CN" altLang="zh-CN" sz="2400" dirty="0">
                <a:latin typeface="Bodoni MT Black" pitchFamily="18" charset="0"/>
              </a:rPr>
              <a:t>数据流图辅助</a:t>
            </a:r>
            <a:r>
              <a:rPr lang="zh-CN" altLang="zh-CN" sz="2400" dirty="0">
                <a:solidFill>
                  <a:srgbClr val="FF0000"/>
                </a:solidFill>
                <a:latin typeface="Bodoni MT Black" pitchFamily="18" charset="0"/>
              </a:rPr>
              <a:t>物理系统</a:t>
            </a:r>
            <a:r>
              <a:rPr lang="zh-CN" altLang="zh-CN" sz="2400" dirty="0">
                <a:latin typeface="Bodoni MT Black" pitchFamily="18" charset="0"/>
              </a:rPr>
              <a:t>的设计时，以图中不同处理的定时要求为指南，能够在数据流图上画出许多组</a:t>
            </a:r>
            <a:r>
              <a:rPr lang="zh-CN" altLang="zh-CN" sz="2400" dirty="0">
                <a:solidFill>
                  <a:srgbClr val="FF0000"/>
                </a:solidFill>
                <a:latin typeface="Bodoni MT Black" pitchFamily="18" charset="0"/>
              </a:rPr>
              <a:t>自动化边界</a:t>
            </a:r>
            <a:r>
              <a:rPr lang="zh-CN" altLang="zh-CN" sz="2400" dirty="0">
                <a:latin typeface="Bodoni MT Black" pitchFamily="18" charset="0"/>
              </a:rPr>
              <a:t>，每组自动化边界可能意味着一个</a:t>
            </a:r>
            <a:r>
              <a:rPr lang="zh-CN" altLang="zh-CN" sz="2400" dirty="0">
                <a:solidFill>
                  <a:srgbClr val="FF0000"/>
                </a:solidFill>
                <a:latin typeface="Bodoni MT Black" pitchFamily="18" charset="0"/>
              </a:rPr>
              <a:t>不同的物理系</a:t>
            </a:r>
            <a:r>
              <a:rPr lang="zh-CN" altLang="zh-CN" sz="2400" dirty="0" smtClean="0">
                <a:solidFill>
                  <a:srgbClr val="FF0000"/>
                </a:solidFill>
                <a:latin typeface="Bodoni MT Black" pitchFamily="18" charset="0"/>
              </a:rPr>
              <a:t>统</a:t>
            </a:r>
            <a:r>
              <a:rPr lang="zh-CN" altLang="en-US" sz="2400" dirty="0" smtClean="0">
                <a:latin typeface="Bodoni MT Black" pitchFamily="18" charset="0"/>
              </a:rPr>
              <a:t>。</a:t>
            </a:r>
            <a:endParaRPr lang="zh-CN" altLang="en-US" sz="2400" dirty="0">
              <a:solidFill>
                <a:srgbClr val="9AE73D"/>
              </a:solidFill>
              <a:latin typeface="Bodoni MT Black" pitchFamily="18" charset="0"/>
            </a:endParaRPr>
          </a:p>
        </p:txBody>
      </p:sp>
      <p:sp>
        <p:nvSpPr>
          <p:cNvPr id="12" name="TextBox 11"/>
          <p:cNvSpPr txBox="1"/>
          <p:nvPr/>
        </p:nvSpPr>
        <p:spPr>
          <a:xfrm>
            <a:off x="431800" y="1412875"/>
            <a:ext cx="25558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2.4.4</a:t>
            </a:r>
            <a:r>
              <a:rPr lang="zh-CN" altLang="en-US" sz="3200" b="1" dirty="0">
                <a:solidFill>
                  <a:schemeClr val="tx1"/>
                </a:solidFill>
                <a:latin typeface="Bodoni MT Black" pitchFamily="18" charset="0"/>
              </a:rPr>
              <a:t>  用途</a:t>
            </a:r>
            <a:endParaRPr lang="zh-CN" altLang="en-US" sz="3200" b="1" dirty="0">
              <a:solidFill>
                <a:schemeClr val="tx1"/>
              </a:solidFill>
              <a:latin typeface="Bodoni MT Black" pitchFamily="18" charset="0"/>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2.1 </a:t>
            </a:r>
            <a:r>
              <a:rPr lang="zh-CN" altLang="en-US" sz="2400" dirty="0">
                <a:solidFill>
                  <a:srgbClr val="D9D9D9"/>
                </a:solidFill>
                <a:latin typeface="Bodoni MT Black" pitchFamily="18" charset="0"/>
                <a:ea typeface="+mn-ea"/>
              </a:rPr>
              <a:t>可行性研究的任务</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462088"/>
            <a:ext cx="7893050" cy="4270375"/>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14287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151447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2.5 </a:t>
            </a:r>
            <a:r>
              <a:rPr lang="zh-CN" altLang="en-US" sz="2400" dirty="0" smtClean="0">
                <a:solidFill>
                  <a:srgbClr val="D9D9D9"/>
                </a:solidFill>
                <a:latin typeface="Bodoni MT Black" pitchFamily="18" charset="0"/>
                <a:ea typeface="+mn-ea"/>
              </a:rPr>
              <a:t>数据字典</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1969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40767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41624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268288"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endParaRPr lang="zh-CN" altLang="en-US" b="1" dirty="0" smtClean="0">
              <a:latin typeface="Bodoni MT Black" pitchFamily="18" charset="0"/>
            </a:endParaRPr>
          </a:p>
        </p:txBody>
      </p:sp>
      <p:sp>
        <p:nvSpPr>
          <p:cNvPr id="7" name="TextBox 6"/>
          <p:cNvSpPr txBox="1"/>
          <p:nvPr/>
        </p:nvSpPr>
        <p:spPr>
          <a:xfrm>
            <a:off x="582613" y="1557338"/>
            <a:ext cx="13970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b="1" dirty="0">
                <a:solidFill>
                  <a:schemeClr val="tx2">
                    <a:lumMod val="75000"/>
                  </a:schemeClr>
                </a:solidFill>
                <a:latin typeface="Bodoni MT Black" pitchFamily="18" charset="0"/>
              </a:rPr>
              <a:t>概念</a:t>
            </a:r>
            <a:endParaRPr lang="zh-CN" altLang="en-US" sz="2400" b="1" dirty="0">
              <a:solidFill>
                <a:schemeClr val="tx2">
                  <a:lumMod val="75000"/>
                </a:schemeClr>
              </a:solidFill>
              <a:latin typeface="Bodoni MT Black" pitchFamily="18" charset="0"/>
            </a:endParaRPr>
          </a:p>
        </p:txBody>
      </p:sp>
      <p:sp>
        <p:nvSpPr>
          <p:cNvPr id="12" name="圆角矩形 11"/>
          <p:cNvSpPr/>
          <p:nvPr/>
        </p:nvSpPr>
        <p:spPr>
          <a:xfrm>
            <a:off x="576353" y="2780928"/>
            <a:ext cx="7920880" cy="8640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ts val="3700"/>
              </a:lnSpc>
              <a:spcBef>
                <a:spcPts val="0"/>
              </a:spcBef>
              <a:spcAft>
                <a:spcPts val="0"/>
              </a:spcAft>
              <a:defRPr/>
            </a:pPr>
            <a:r>
              <a:rPr lang="en-US" altLang="zh-CN" sz="2400" dirty="0">
                <a:solidFill>
                  <a:schemeClr val="tx1"/>
                </a:solidFill>
                <a:latin typeface="Bodoni MT Black" pitchFamily="18" charset="0"/>
              </a:rPr>
              <a:t>     </a:t>
            </a:r>
            <a:r>
              <a:rPr lang="zh-CN" altLang="zh-CN" sz="2400" dirty="0" smtClean="0">
                <a:solidFill>
                  <a:schemeClr val="tx1"/>
                </a:solidFill>
                <a:latin typeface="Bodoni MT Black" pitchFamily="18" charset="0"/>
              </a:rPr>
              <a:t>数据字典</a:t>
            </a:r>
            <a:r>
              <a:rPr lang="zh-CN" altLang="zh-CN" sz="2400" dirty="0">
                <a:solidFill>
                  <a:schemeClr val="tx1"/>
                </a:solidFill>
                <a:latin typeface="Bodoni MT Black" pitchFamily="18" charset="0"/>
              </a:rPr>
              <a:t>是关于数据的信息的集合，也就是对数据流图中包含的</a:t>
            </a:r>
            <a:r>
              <a:rPr lang="zh-CN" altLang="zh-CN" sz="2400" dirty="0">
                <a:solidFill>
                  <a:srgbClr val="FF0000"/>
                </a:solidFill>
                <a:latin typeface="Bodoni MT Black" pitchFamily="18" charset="0"/>
              </a:rPr>
              <a:t>所有元素</a:t>
            </a:r>
            <a:r>
              <a:rPr lang="zh-CN" altLang="zh-CN" sz="2400" dirty="0">
                <a:solidFill>
                  <a:schemeClr val="tx1"/>
                </a:solidFill>
                <a:latin typeface="Bodoni MT Black" pitchFamily="18" charset="0"/>
              </a:rPr>
              <a:t>的定义的集合。</a:t>
            </a:r>
            <a:endParaRPr lang="zh-CN" altLang="zh-CN" sz="2400" dirty="0">
              <a:solidFill>
                <a:schemeClr val="tx1"/>
              </a:solidFill>
              <a:latin typeface="Bodoni MT Black" pitchFamily="18" charset="0"/>
            </a:endParaRPr>
          </a:p>
        </p:txBody>
      </p:sp>
      <p:sp>
        <p:nvSpPr>
          <p:cNvPr id="9"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2.5 </a:t>
            </a:r>
            <a:r>
              <a:rPr lang="zh-CN" altLang="en-US" sz="2400" dirty="0" smtClean="0">
                <a:solidFill>
                  <a:srgbClr val="D9D9D9"/>
                </a:solidFill>
                <a:latin typeface="Bodoni MT Black" pitchFamily="18" charset="0"/>
                <a:ea typeface="+mn-ea"/>
              </a:rPr>
              <a:t>数据字典</a:t>
            </a:r>
            <a:endParaRPr lang="zh-CN" altLang="en-US" sz="2400" dirty="0">
              <a:solidFill>
                <a:srgbClr val="D9D9D9"/>
              </a:solidFill>
              <a:latin typeface="Bodoni MT Black" pitchFamily="18" charset="0"/>
              <a:ea typeface="+mn-ea"/>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2.5.1 </a:t>
            </a:r>
            <a:r>
              <a:rPr lang="zh-CN" altLang="en-US" sz="2400" dirty="0">
                <a:solidFill>
                  <a:srgbClr val="D9D9D9"/>
                </a:solidFill>
                <a:latin typeface="Bodoni MT Black" pitchFamily="18" charset="0"/>
                <a:ea typeface="+mn-ea"/>
              </a:rPr>
              <a:t>内容</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23850"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endParaRPr lang="zh-CN" altLang="en-US" b="1" dirty="0" smtClean="0">
              <a:latin typeface="Bodoni MT Black" pitchFamily="18" charset="0"/>
            </a:endParaRPr>
          </a:p>
        </p:txBody>
      </p:sp>
      <p:sp>
        <p:nvSpPr>
          <p:cNvPr id="7" name="TextBox 6"/>
          <p:cNvSpPr txBox="1"/>
          <p:nvPr/>
        </p:nvSpPr>
        <p:spPr>
          <a:xfrm>
            <a:off x="500063" y="1412875"/>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2.5.1</a:t>
            </a:r>
            <a:r>
              <a:rPr lang="zh-CN" altLang="en-US" sz="3200" b="1" dirty="0">
                <a:solidFill>
                  <a:schemeClr val="tx1"/>
                </a:solidFill>
                <a:latin typeface="Bodoni MT Black" pitchFamily="18" charset="0"/>
              </a:rPr>
              <a:t> 内容</a:t>
            </a:r>
            <a:endParaRPr lang="zh-CN" altLang="en-US" sz="3200" b="1" dirty="0">
              <a:solidFill>
                <a:schemeClr val="tx1"/>
              </a:solidFill>
              <a:latin typeface="Bodoni MT Black" pitchFamily="18" charset="0"/>
            </a:endParaRPr>
          </a:p>
        </p:txBody>
      </p:sp>
      <p:sp>
        <p:nvSpPr>
          <p:cNvPr id="2" name="TextBox 1"/>
          <p:cNvSpPr txBox="1"/>
          <p:nvPr/>
        </p:nvSpPr>
        <p:spPr>
          <a:xfrm>
            <a:off x="577215" y="2278380"/>
            <a:ext cx="7533640" cy="2676525"/>
          </a:xfrm>
          <a:prstGeom prst="rect">
            <a:avLst/>
          </a:prstGeom>
          <a:noFill/>
        </p:spPr>
        <p:txBody>
          <a:bodyPr wrap="square">
            <a:spAutoFit/>
          </a:bodyPr>
          <a:lstStyle/>
          <a:p>
            <a:pPr eaLnBrk="1" fontAlgn="auto" hangingPunct="1">
              <a:spcBef>
                <a:spcPts val="0"/>
              </a:spcBef>
              <a:spcAft>
                <a:spcPts val="0"/>
              </a:spcAft>
              <a:defRPr/>
            </a:pPr>
            <a:r>
              <a:rPr lang="en-US" altLang="zh-CN" sz="2800" dirty="0">
                <a:latin typeface="Bodoni MT Black" pitchFamily="18" charset="0"/>
                <a:ea typeface="+mn-ea"/>
              </a:rPr>
              <a:t>    </a:t>
            </a:r>
            <a:r>
              <a:rPr lang="zh-CN" altLang="zh-CN" sz="2800" dirty="0">
                <a:latin typeface="Bodoni MT Black" pitchFamily="18" charset="0"/>
                <a:ea typeface="+mn-ea"/>
              </a:rPr>
              <a:t>一般说来，数据字典应该由对下列</a:t>
            </a:r>
            <a:r>
              <a:rPr lang="en-US" altLang="zh-CN" sz="2800" dirty="0">
                <a:solidFill>
                  <a:srgbClr val="FF0000"/>
                </a:solidFill>
                <a:latin typeface="Bodoni MT Black" pitchFamily="18" charset="0"/>
                <a:ea typeface="+mn-ea"/>
              </a:rPr>
              <a:t>4</a:t>
            </a:r>
            <a:r>
              <a:rPr lang="zh-CN" altLang="zh-CN" sz="2800" dirty="0">
                <a:latin typeface="Bodoni MT Black" pitchFamily="18" charset="0"/>
                <a:ea typeface="+mn-ea"/>
              </a:rPr>
              <a:t>类元素的定义组成。</a:t>
            </a:r>
            <a:endParaRPr lang="zh-CN" altLang="zh-CN" sz="2800" dirty="0">
              <a:latin typeface="Bodoni MT Black" pitchFamily="18" charset="0"/>
              <a:ea typeface="+mn-ea"/>
            </a:endParaRPr>
          </a:p>
          <a:p>
            <a:pPr marL="342900" indent="-342900" eaLnBrk="1" fontAlgn="auto" hangingPunct="1">
              <a:spcBef>
                <a:spcPts val="0"/>
              </a:spcBef>
              <a:spcAft>
                <a:spcPts val="0"/>
              </a:spcAft>
              <a:buFont typeface="Arial" panose="020B0604020202020204" pitchFamily="34" charset="0"/>
              <a:buChar char="•"/>
              <a:defRPr/>
            </a:pPr>
            <a:r>
              <a:rPr lang="zh-CN" altLang="en-US" sz="2800" dirty="0">
                <a:latin typeface="Bodoni MT Black" pitchFamily="18" charset="0"/>
                <a:ea typeface="+mn-ea"/>
              </a:rPr>
              <a:t>数据流</a:t>
            </a:r>
            <a:endParaRPr lang="zh-CN" altLang="en-US" sz="2800" dirty="0">
              <a:latin typeface="Bodoni MT Black" pitchFamily="18" charset="0"/>
              <a:ea typeface="+mn-ea"/>
            </a:endParaRPr>
          </a:p>
          <a:p>
            <a:pPr marL="342900" indent="-342900" eaLnBrk="1" fontAlgn="auto" hangingPunct="1">
              <a:spcBef>
                <a:spcPts val="0"/>
              </a:spcBef>
              <a:spcAft>
                <a:spcPts val="0"/>
              </a:spcAft>
              <a:buFont typeface="Arial" panose="020B0604020202020204" pitchFamily="34" charset="0"/>
              <a:buChar char="•"/>
              <a:defRPr/>
            </a:pPr>
            <a:r>
              <a:rPr lang="zh-CN" altLang="en-US" sz="2800" dirty="0">
                <a:latin typeface="Bodoni MT Black" pitchFamily="18" charset="0"/>
                <a:ea typeface="+mn-ea"/>
              </a:rPr>
              <a:t>数据流分量</a:t>
            </a:r>
            <a:endParaRPr lang="zh-CN" altLang="en-US" sz="2800" dirty="0">
              <a:latin typeface="Bodoni MT Black" pitchFamily="18" charset="0"/>
              <a:ea typeface="+mn-ea"/>
            </a:endParaRPr>
          </a:p>
          <a:p>
            <a:pPr marL="342900" indent="-342900" eaLnBrk="1" fontAlgn="auto" hangingPunct="1">
              <a:spcBef>
                <a:spcPts val="0"/>
              </a:spcBef>
              <a:spcAft>
                <a:spcPts val="0"/>
              </a:spcAft>
              <a:buFont typeface="Arial" panose="020B0604020202020204" pitchFamily="34" charset="0"/>
              <a:buChar char="•"/>
              <a:defRPr/>
            </a:pPr>
            <a:r>
              <a:rPr lang="zh-CN" altLang="en-US" sz="2800" dirty="0">
                <a:latin typeface="Bodoni MT Black" pitchFamily="18" charset="0"/>
                <a:ea typeface="+mn-ea"/>
              </a:rPr>
              <a:t>数据存储</a:t>
            </a:r>
            <a:endParaRPr lang="zh-CN" altLang="en-US" sz="2800" dirty="0">
              <a:latin typeface="Bodoni MT Black" pitchFamily="18" charset="0"/>
              <a:ea typeface="+mn-ea"/>
            </a:endParaRPr>
          </a:p>
          <a:p>
            <a:pPr marL="342900" indent="-342900" eaLnBrk="1" fontAlgn="auto" hangingPunct="1">
              <a:spcBef>
                <a:spcPts val="0"/>
              </a:spcBef>
              <a:spcAft>
                <a:spcPts val="0"/>
              </a:spcAft>
              <a:buFont typeface="Arial" panose="020B0604020202020204" pitchFamily="34" charset="0"/>
              <a:buChar char="•"/>
              <a:defRPr/>
            </a:pPr>
            <a:r>
              <a:rPr lang="zh-CN" altLang="en-US" sz="2800" dirty="0">
                <a:latin typeface="Bodoni MT Black" pitchFamily="18" charset="0"/>
                <a:ea typeface="+mn-ea"/>
              </a:rPr>
              <a:t>处理</a:t>
            </a:r>
            <a:endParaRPr lang="zh-CN" altLang="en-US" sz="2800" dirty="0">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850" y="1412875"/>
            <a:ext cx="7920038" cy="8636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indent="457200" eaLnBrk="1" fontAlgn="auto" hangingPunct="1">
              <a:spcBef>
                <a:spcPts val="0"/>
              </a:spcBef>
              <a:spcAft>
                <a:spcPts val="0"/>
              </a:spcAft>
              <a:defRPr/>
            </a:pPr>
            <a:r>
              <a:rPr lang="zh-CN" altLang="zh-CN" sz="2400" dirty="0">
                <a:latin typeface="Bodoni MT Black" pitchFamily="18" charset="0"/>
              </a:rPr>
              <a:t>数据元素的别名就是该元素的其他等价的名字，出现别名主要有下述</a:t>
            </a:r>
            <a:r>
              <a:rPr lang="en-US" altLang="zh-CN" sz="2400" dirty="0">
                <a:latin typeface="Bodoni MT Black" pitchFamily="18" charset="0"/>
              </a:rPr>
              <a:t>3</a:t>
            </a:r>
            <a:r>
              <a:rPr lang="zh-CN" altLang="zh-CN" sz="2400" dirty="0">
                <a:latin typeface="Bodoni MT Black" pitchFamily="18" charset="0"/>
              </a:rPr>
              <a:t>个原因</a:t>
            </a:r>
            <a:r>
              <a:rPr lang="zh-CN" altLang="en-US" sz="2400" dirty="0">
                <a:latin typeface="Bodoni MT Black" pitchFamily="18" charset="0"/>
              </a:rPr>
              <a:t>：</a:t>
            </a:r>
            <a:endParaRPr lang="zh-CN" altLang="zh-CN" sz="2400" dirty="0">
              <a:latin typeface="Bodoni MT Black" pitchFamily="18" charset="0"/>
            </a:endParaRPr>
          </a:p>
        </p:txBody>
      </p:sp>
      <p:sp>
        <p:nvSpPr>
          <p:cNvPr id="10" name="标题 3"/>
          <p:cNvSpPr>
            <a:spLocks noGrp="1"/>
          </p:cNvSpPr>
          <p:nvPr>
            <p:ph type="title"/>
          </p:nvPr>
        </p:nvSpPr>
        <p:spPr>
          <a:xfrm>
            <a:off x="323850" y="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endParaRPr lang="zh-CN" altLang="en-US" b="1" dirty="0" smtClean="0">
              <a:latin typeface="Bodoni MT Black" pitchFamily="18" charset="0"/>
            </a:endParaRPr>
          </a:p>
        </p:txBody>
      </p:sp>
      <p:sp>
        <p:nvSpPr>
          <p:cNvPr id="7" name="1 Título"/>
          <p:cNvSpPr txBox="1"/>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2.5.1 </a:t>
            </a:r>
            <a:r>
              <a:rPr lang="zh-CN" altLang="en-US" sz="2400" dirty="0">
                <a:solidFill>
                  <a:srgbClr val="D9D9D9"/>
                </a:solidFill>
                <a:latin typeface="Bodoni MT Black" pitchFamily="18" charset="0"/>
                <a:ea typeface="+mn-ea"/>
              </a:rPr>
              <a:t>内容</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4" name="文本框 3"/>
          <p:cNvSpPr txBox="1"/>
          <p:nvPr/>
        </p:nvSpPr>
        <p:spPr>
          <a:xfrm>
            <a:off x="323850" y="2433955"/>
            <a:ext cx="7920355" cy="2306955"/>
          </a:xfrm>
          <a:prstGeom prst="rect">
            <a:avLst/>
          </a:prstGeom>
          <a:noFill/>
        </p:spPr>
        <p:txBody>
          <a:bodyPr wrap="square" rtlCol="0" anchor="t">
            <a:spAutoFit/>
          </a:bodyPr>
          <a:p>
            <a:r>
              <a:rPr lang="zh-CN" altLang="en-US" sz="2400"/>
              <a:t>对于同样的数据，不同的用户使用了不同的名字。</a:t>
            </a:r>
            <a:endParaRPr lang="zh-CN" altLang="en-US" sz="2400"/>
          </a:p>
          <a:p>
            <a:endParaRPr lang="zh-CN" altLang="en-US" sz="2400"/>
          </a:p>
          <a:p>
            <a:r>
              <a:rPr lang="zh-CN" altLang="en-US" sz="2400"/>
              <a:t>一个分析员在不同时期对同一个数据使用了不同的名字。</a:t>
            </a:r>
            <a:endParaRPr lang="zh-CN" altLang="en-US" sz="2400"/>
          </a:p>
          <a:p>
            <a:endParaRPr lang="zh-CN" altLang="en-US" sz="2400"/>
          </a:p>
          <a:p>
            <a:r>
              <a:rPr lang="zh-CN" altLang="en-US" sz="2400"/>
              <a:t>两个分析员分别分析同一个数据流时，使用了不同的名字。</a:t>
            </a:r>
            <a:endParaRPr lang="zh-CN" altLang="en-US" sz="24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2.5.2 </a:t>
            </a:r>
            <a:r>
              <a:rPr lang="zh-CN" altLang="en-US" sz="2400" dirty="0">
                <a:solidFill>
                  <a:srgbClr val="D9D9D9"/>
                </a:solidFill>
                <a:latin typeface="Bodoni MT Black" pitchFamily="18" charset="0"/>
                <a:ea typeface="+mn-ea"/>
              </a:rPr>
              <a:t>定义数据的方法</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endParaRPr lang="zh-CN" altLang="en-US" b="1" dirty="0" smtClean="0">
              <a:latin typeface="Bodoni MT Black" pitchFamily="18" charset="0"/>
            </a:endParaRPr>
          </a:p>
        </p:txBody>
      </p:sp>
      <p:sp>
        <p:nvSpPr>
          <p:cNvPr id="9" name="矩形 8"/>
          <p:cNvSpPr/>
          <p:nvPr/>
        </p:nvSpPr>
        <p:spPr>
          <a:xfrm>
            <a:off x="539750" y="2335213"/>
            <a:ext cx="6843713" cy="5175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zh-CN" sz="2400" dirty="0">
                <a:latin typeface="Bodoni MT Black" pitchFamily="18" charset="0"/>
              </a:rPr>
              <a:t>由数据元素组成数据的方式只有下述</a:t>
            </a:r>
            <a:r>
              <a:rPr lang="en-US" altLang="zh-CN" sz="2400" dirty="0">
                <a:solidFill>
                  <a:srgbClr val="FF0000"/>
                </a:solidFill>
                <a:latin typeface="Bodoni MT Black" pitchFamily="18" charset="0"/>
              </a:rPr>
              <a:t>3</a:t>
            </a:r>
            <a:r>
              <a:rPr lang="zh-CN" altLang="zh-CN" sz="2400" dirty="0">
                <a:latin typeface="Bodoni MT Black" pitchFamily="18" charset="0"/>
              </a:rPr>
              <a:t>种基本类型：</a:t>
            </a:r>
            <a:endParaRPr lang="zh-CN" altLang="zh-CN" sz="2400" dirty="0">
              <a:latin typeface="Bodoni MT Black" pitchFamily="18" charset="0"/>
            </a:endParaRPr>
          </a:p>
        </p:txBody>
      </p:sp>
      <p:sp>
        <p:nvSpPr>
          <p:cNvPr id="11" name="TextBox 10"/>
          <p:cNvSpPr txBox="1"/>
          <p:nvPr/>
        </p:nvSpPr>
        <p:spPr>
          <a:xfrm>
            <a:off x="477838" y="1301750"/>
            <a:ext cx="45259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2.5.2 </a:t>
            </a:r>
            <a:r>
              <a:rPr lang="zh-CN" altLang="en-US" sz="3200" b="1" dirty="0">
                <a:solidFill>
                  <a:schemeClr val="tx1"/>
                </a:solidFill>
                <a:latin typeface="Bodoni MT Black" pitchFamily="18" charset="0"/>
              </a:rPr>
              <a:t>定义数据的方法</a:t>
            </a:r>
            <a:endParaRPr lang="zh-CN" altLang="en-US" sz="3200" b="1" dirty="0">
              <a:solidFill>
                <a:schemeClr val="tx1"/>
              </a:solidFill>
              <a:latin typeface="Bodoni MT Black" pitchFamily="18" charset="0"/>
            </a:endParaRPr>
          </a:p>
        </p:txBody>
      </p:sp>
      <p:sp>
        <p:nvSpPr>
          <p:cNvPr id="12"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2" name="文本框 1"/>
          <p:cNvSpPr txBox="1"/>
          <p:nvPr/>
        </p:nvSpPr>
        <p:spPr>
          <a:xfrm>
            <a:off x="540385" y="3064510"/>
            <a:ext cx="7835900" cy="2245360"/>
          </a:xfrm>
          <a:prstGeom prst="rect">
            <a:avLst/>
          </a:prstGeom>
          <a:noFill/>
        </p:spPr>
        <p:txBody>
          <a:bodyPr wrap="square" rtlCol="0" anchor="t">
            <a:spAutoFit/>
          </a:bodyPr>
          <a:p>
            <a:r>
              <a:rPr lang="zh-CN" altLang="en-US" sz="2800"/>
              <a:t>顺序即以确定次序连接两个或多个分量。</a:t>
            </a:r>
            <a:endParaRPr lang="zh-CN" altLang="en-US" sz="2800"/>
          </a:p>
          <a:p>
            <a:endParaRPr lang="zh-CN" altLang="en-US" sz="2800"/>
          </a:p>
          <a:p>
            <a:r>
              <a:rPr lang="zh-CN" altLang="en-US" sz="2800"/>
              <a:t>选择即从两个或多个可能的元素中选取一个。</a:t>
            </a:r>
            <a:endParaRPr lang="zh-CN" altLang="en-US" sz="2800"/>
          </a:p>
          <a:p>
            <a:endParaRPr lang="zh-CN" altLang="en-US" sz="2800"/>
          </a:p>
          <a:p>
            <a:r>
              <a:rPr lang="zh-CN" altLang="en-US" sz="2800"/>
              <a:t>重复即把指定的分量重复零次或多次。</a:t>
            </a:r>
            <a:endParaRPr lang="zh-CN" altLang="en-US" sz="28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23850" y="190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endParaRPr lang="zh-CN" altLang="en-US" b="1" dirty="0" smtClean="0">
              <a:latin typeface="Bodoni MT Black" pitchFamily="18" charset="0"/>
            </a:endParaRPr>
          </a:p>
        </p:txBody>
      </p:sp>
      <p:sp>
        <p:nvSpPr>
          <p:cNvPr id="11" name="TextBox 10"/>
          <p:cNvSpPr txBox="1"/>
          <p:nvPr/>
        </p:nvSpPr>
        <p:spPr>
          <a:xfrm>
            <a:off x="395288" y="1463675"/>
            <a:ext cx="2982912" cy="46166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latin typeface="Bodoni MT Black" pitchFamily="18" charset="0"/>
              </a:rPr>
              <a:t>第</a:t>
            </a:r>
            <a:r>
              <a:rPr lang="en-US" altLang="zh-CN" sz="2400" dirty="0">
                <a:latin typeface="Bodoni MT Black" pitchFamily="18" charset="0"/>
              </a:rPr>
              <a:t>4</a:t>
            </a:r>
            <a:r>
              <a:rPr lang="zh-CN" altLang="zh-CN" sz="2400" dirty="0" smtClean="0">
                <a:latin typeface="Bodoni MT Black" pitchFamily="18" charset="0"/>
              </a:rPr>
              <a:t>种</a:t>
            </a:r>
            <a:r>
              <a:rPr lang="zh-CN" altLang="en-US" sz="2400" dirty="0" smtClean="0">
                <a:latin typeface="Bodoni MT Black" pitchFamily="18" charset="0"/>
              </a:rPr>
              <a:t>：</a:t>
            </a:r>
            <a:r>
              <a:rPr lang="zh-CN" altLang="zh-CN" sz="2400" dirty="0" smtClean="0">
                <a:solidFill>
                  <a:srgbClr val="FF0000"/>
                </a:solidFill>
                <a:latin typeface="Bodoni MT Black" pitchFamily="18" charset="0"/>
              </a:rPr>
              <a:t>关系</a:t>
            </a:r>
            <a:r>
              <a:rPr lang="zh-CN" altLang="zh-CN" sz="2400" dirty="0">
                <a:solidFill>
                  <a:srgbClr val="FF0000"/>
                </a:solidFill>
                <a:latin typeface="Bodoni MT Black" pitchFamily="18" charset="0"/>
              </a:rPr>
              <a:t>算符</a:t>
            </a:r>
            <a:endParaRPr lang="zh-CN" altLang="en-US" sz="2400" dirty="0">
              <a:solidFill>
                <a:srgbClr val="FF0000"/>
              </a:solidFill>
              <a:latin typeface="Bodoni MT Black" pitchFamily="18" charset="0"/>
            </a:endParaRPr>
          </a:p>
        </p:txBody>
      </p:sp>
      <p:sp>
        <p:nvSpPr>
          <p:cNvPr id="4" name="TextBox 3"/>
          <p:cNvSpPr txBox="1"/>
          <p:nvPr/>
        </p:nvSpPr>
        <p:spPr>
          <a:xfrm>
            <a:off x="468313" y="2428875"/>
            <a:ext cx="8207375" cy="2939266"/>
          </a:xfrm>
          <a:prstGeom prst="rect">
            <a:avLst/>
          </a:prstGeom>
          <a:noFill/>
        </p:spPr>
        <p:txBody>
          <a:bodyPr>
            <a:spAutoFit/>
          </a:bodyPr>
          <a:lstStyle/>
          <a:p>
            <a:pPr eaLnBrk="1" fontAlgn="auto" hangingPunct="1">
              <a:lnSpc>
                <a:spcPts val="3700"/>
              </a:lnSpc>
              <a:spcBef>
                <a:spcPts val="0"/>
              </a:spcBef>
              <a:spcAft>
                <a:spcPts val="0"/>
              </a:spcAft>
              <a:defRPr/>
            </a:pPr>
            <a:r>
              <a:rPr lang="en-US" altLang="zh-CN" sz="2400" dirty="0">
                <a:latin typeface="Bodoni MT Black" pitchFamily="18" charset="0"/>
                <a:ea typeface="+mn-ea"/>
              </a:rPr>
              <a:t>=</a:t>
            </a:r>
            <a:r>
              <a:rPr lang="zh-CN" altLang="zh-CN" sz="2400" dirty="0">
                <a:latin typeface="Bodoni MT Black" pitchFamily="18" charset="0"/>
                <a:ea typeface="+mn-ea"/>
              </a:rPr>
              <a:t>意思是等价</a:t>
            </a:r>
            <a:r>
              <a:rPr lang="zh-CN" altLang="zh-CN" sz="2400" dirty="0" smtClean="0">
                <a:latin typeface="Bodoni MT Black" pitchFamily="18" charset="0"/>
                <a:ea typeface="+mn-ea"/>
              </a:rPr>
              <a:t>于</a:t>
            </a:r>
            <a:r>
              <a:rPr lang="zh-CN" altLang="en-US" sz="2400" dirty="0" smtClean="0">
                <a:latin typeface="Bodoni MT Black" pitchFamily="18" charset="0"/>
                <a:ea typeface="+mn-ea"/>
              </a:rPr>
              <a:t>（</a:t>
            </a:r>
            <a:r>
              <a:rPr lang="zh-CN" altLang="zh-CN" sz="2400" dirty="0">
                <a:latin typeface="Bodoni MT Black" pitchFamily="18" charset="0"/>
              </a:rPr>
              <a:t>或定义为</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eaLnBrk="1" fontAlgn="auto" hangingPunct="1">
              <a:lnSpc>
                <a:spcPts val="3700"/>
              </a:lnSpc>
              <a:spcBef>
                <a:spcPts val="0"/>
              </a:spcBef>
              <a:spcAft>
                <a:spcPts val="0"/>
              </a:spcAft>
              <a:defRPr/>
            </a:pPr>
            <a:r>
              <a:rPr lang="en-US" altLang="zh-CN" sz="2400" dirty="0">
                <a:latin typeface="Bodoni MT Black" pitchFamily="18" charset="0"/>
                <a:ea typeface="+mn-ea"/>
              </a:rPr>
              <a:t>+</a:t>
            </a:r>
            <a:r>
              <a:rPr lang="zh-CN" altLang="zh-CN" sz="2400" dirty="0">
                <a:latin typeface="Bodoni MT Black" pitchFamily="18" charset="0"/>
                <a:ea typeface="+mn-ea"/>
              </a:rPr>
              <a:t>意思是</a:t>
            </a:r>
            <a:r>
              <a:rPr lang="zh-CN" altLang="zh-CN" sz="2400" dirty="0" smtClean="0">
                <a:latin typeface="Bodoni MT Black" pitchFamily="18" charset="0"/>
                <a:ea typeface="+mn-ea"/>
              </a:rPr>
              <a:t>和</a:t>
            </a:r>
            <a:r>
              <a:rPr lang="zh-CN" altLang="en-US" sz="2400" dirty="0" smtClean="0">
                <a:latin typeface="Bodoni MT Black" pitchFamily="18" charset="0"/>
                <a:ea typeface="+mn-ea"/>
              </a:rPr>
              <a:t>（</a:t>
            </a:r>
            <a:r>
              <a:rPr lang="zh-CN" altLang="zh-CN" sz="2400" dirty="0">
                <a:latin typeface="Bodoni MT Black" pitchFamily="18" charset="0"/>
              </a:rPr>
              <a:t>即连接两个分量</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eaLnBrk="1" fontAlgn="auto" hangingPunct="1">
              <a:lnSpc>
                <a:spcPts val="3700"/>
              </a:lnSpc>
              <a:spcBef>
                <a:spcPts val="0"/>
              </a:spcBef>
              <a:spcAft>
                <a:spcPts val="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意思</a:t>
            </a:r>
            <a:r>
              <a:rPr lang="zh-CN" altLang="zh-CN" sz="2400" dirty="0">
                <a:latin typeface="Bodoni MT Black" pitchFamily="18" charset="0"/>
                <a:ea typeface="+mn-ea"/>
              </a:rPr>
              <a:t>是</a:t>
            </a:r>
            <a:r>
              <a:rPr lang="zh-CN" altLang="zh-CN" sz="2400" dirty="0" smtClean="0">
                <a:latin typeface="Bodoni MT Black" pitchFamily="18" charset="0"/>
                <a:ea typeface="+mn-ea"/>
              </a:rPr>
              <a:t>或</a:t>
            </a:r>
            <a:r>
              <a:rPr lang="zh-CN" altLang="en-US" sz="2400" dirty="0" smtClean="0">
                <a:latin typeface="Bodoni MT Black" pitchFamily="18" charset="0"/>
                <a:ea typeface="+mn-ea"/>
              </a:rPr>
              <a:t>（</a:t>
            </a:r>
            <a:r>
              <a:rPr lang="zh-CN" altLang="zh-CN" sz="2400" dirty="0">
                <a:latin typeface="Bodoni MT Black" pitchFamily="18" charset="0"/>
              </a:rPr>
              <a:t>即从方括弧内列出的若干个分量中选择一个</a:t>
            </a:r>
            <a:r>
              <a:rPr lang="zh-CN" altLang="en-US" sz="2400" dirty="0" smtClean="0">
                <a:latin typeface="Bodoni MT Black" pitchFamily="18" charset="0"/>
                <a:ea typeface="+mn-ea"/>
              </a:rPr>
              <a:t>），</a:t>
            </a:r>
            <a:r>
              <a:rPr lang="zh-CN" altLang="zh-CN" sz="2400" dirty="0" smtClean="0">
                <a:latin typeface="Bodoni MT Black" pitchFamily="18" charset="0"/>
                <a:ea typeface="+mn-ea"/>
              </a:rPr>
              <a:t>通常</a:t>
            </a:r>
            <a:r>
              <a:rPr lang="zh-CN" altLang="zh-CN" sz="2400" dirty="0">
                <a:latin typeface="Bodoni MT Black" pitchFamily="18" charset="0"/>
                <a:ea typeface="+mn-ea"/>
              </a:rPr>
              <a:t>用“</a:t>
            </a:r>
            <a:r>
              <a:rPr lang="en-US" altLang="zh-CN" sz="2400" dirty="0">
                <a:latin typeface="Bodoni MT Black" pitchFamily="18" charset="0"/>
                <a:ea typeface="+mn-ea"/>
              </a:rPr>
              <a:t>|</a:t>
            </a:r>
            <a:r>
              <a:rPr lang="zh-CN" altLang="zh-CN" sz="2400" dirty="0">
                <a:latin typeface="Bodoni MT Black" pitchFamily="18" charset="0"/>
                <a:ea typeface="+mn-ea"/>
              </a:rPr>
              <a:t>”号隔开供选择的分量；</a:t>
            </a:r>
            <a:endParaRPr lang="zh-CN" altLang="zh-CN" sz="2400" dirty="0">
              <a:latin typeface="Bodoni MT Black" pitchFamily="18" charset="0"/>
              <a:ea typeface="+mn-ea"/>
            </a:endParaRPr>
          </a:p>
          <a:p>
            <a:pPr eaLnBrk="1" fontAlgn="auto" hangingPunct="1">
              <a:lnSpc>
                <a:spcPts val="3700"/>
              </a:lnSpc>
              <a:spcBef>
                <a:spcPts val="0"/>
              </a:spcBef>
              <a:spcAft>
                <a:spcPts val="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意思</a:t>
            </a:r>
            <a:r>
              <a:rPr lang="zh-CN" altLang="zh-CN" sz="2400" dirty="0">
                <a:latin typeface="Bodoni MT Black" pitchFamily="18" charset="0"/>
                <a:ea typeface="+mn-ea"/>
              </a:rPr>
              <a:t>是</a:t>
            </a:r>
            <a:r>
              <a:rPr lang="zh-CN" altLang="zh-CN" sz="2400" dirty="0" smtClean="0">
                <a:latin typeface="Bodoni MT Black" pitchFamily="18" charset="0"/>
                <a:ea typeface="+mn-ea"/>
              </a:rPr>
              <a:t>重复</a:t>
            </a:r>
            <a:r>
              <a:rPr lang="zh-CN" altLang="en-US" sz="2400" dirty="0" smtClean="0">
                <a:latin typeface="Bodoni MT Black" pitchFamily="18" charset="0"/>
                <a:ea typeface="+mn-ea"/>
              </a:rPr>
              <a:t>（</a:t>
            </a:r>
            <a:r>
              <a:rPr lang="zh-CN" altLang="zh-CN" sz="2400" dirty="0">
                <a:latin typeface="Bodoni MT Black" pitchFamily="18" charset="0"/>
              </a:rPr>
              <a:t>即重复花括弧内的分量</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eaLnBrk="1" fontAlgn="auto" hangingPunct="1">
              <a:lnSpc>
                <a:spcPts val="3700"/>
              </a:lnSpc>
              <a:spcBef>
                <a:spcPts val="0"/>
              </a:spcBef>
              <a:spcAft>
                <a:spcPts val="0"/>
              </a:spcAft>
              <a:defRPr/>
            </a:pPr>
            <a:r>
              <a:rPr lang="en-US" altLang="zh-CN" sz="2400" dirty="0" smtClean="0">
                <a:latin typeface="Bodoni MT Black" pitchFamily="18" charset="0"/>
                <a:ea typeface="+mn-ea"/>
              </a:rPr>
              <a:t>( )</a:t>
            </a:r>
            <a:r>
              <a:rPr lang="zh-CN" altLang="zh-CN" sz="2400" dirty="0">
                <a:latin typeface="Bodoni MT Black" pitchFamily="18" charset="0"/>
                <a:ea typeface="+mn-ea"/>
              </a:rPr>
              <a:t>意思是</a:t>
            </a:r>
            <a:r>
              <a:rPr lang="zh-CN" altLang="zh-CN" sz="2400" dirty="0" smtClean="0">
                <a:latin typeface="Bodoni MT Black" pitchFamily="18" charset="0"/>
                <a:ea typeface="+mn-ea"/>
              </a:rPr>
              <a:t>可选</a:t>
            </a:r>
            <a:r>
              <a:rPr lang="zh-CN" altLang="en-US" sz="2400" dirty="0">
                <a:latin typeface="Bodoni MT Black" pitchFamily="18" charset="0"/>
              </a:rPr>
              <a:t>（</a:t>
            </a:r>
            <a:r>
              <a:rPr lang="zh-CN" altLang="zh-CN" sz="2400" dirty="0" smtClean="0">
                <a:latin typeface="Bodoni MT Black" pitchFamily="18" charset="0"/>
                <a:ea typeface="+mn-ea"/>
              </a:rPr>
              <a:t>即</a:t>
            </a:r>
            <a:r>
              <a:rPr lang="zh-CN" altLang="zh-CN" sz="2400" dirty="0">
                <a:latin typeface="Bodoni MT Black" pitchFamily="18" charset="0"/>
                <a:ea typeface="+mn-ea"/>
              </a:rPr>
              <a:t>圆括弧里的分量</a:t>
            </a:r>
            <a:r>
              <a:rPr lang="zh-CN" altLang="zh-CN" sz="2400" dirty="0" smtClean="0">
                <a:latin typeface="Bodoni MT Black" pitchFamily="18" charset="0"/>
                <a:ea typeface="+mn-ea"/>
              </a:rPr>
              <a:t>可有可无</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2.5.2 </a:t>
            </a:r>
            <a:r>
              <a:rPr lang="zh-CN" altLang="en-US" sz="2400" dirty="0">
                <a:solidFill>
                  <a:srgbClr val="D9D9D9"/>
                </a:solidFill>
                <a:latin typeface="Bodoni MT Black" pitchFamily="18" charset="0"/>
                <a:ea typeface="+mn-ea"/>
              </a:rPr>
              <a:t>定义数据的方法</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2.5.3  </a:t>
            </a:r>
            <a:r>
              <a:rPr lang="zh-CN" altLang="en-US" sz="2400" dirty="0">
                <a:solidFill>
                  <a:srgbClr val="D9D9D9"/>
                </a:solidFill>
                <a:latin typeface="Bodoni MT Black" pitchFamily="18" charset="0"/>
                <a:ea typeface="+mn-ea"/>
              </a:rPr>
              <a:t>数据字典的用途</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23850"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endParaRPr lang="zh-CN" altLang="en-US" b="1" dirty="0" smtClean="0">
              <a:latin typeface="Bodoni MT Black" pitchFamily="18" charset="0"/>
            </a:endParaRPr>
          </a:p>
        </p:txBody>
      </p:sp>
      <p:sp>
        <p:nvSpPr>
          <p:cNvPr id="7" name="TextBox 6"/>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2.5.3</a:t>
            </a:r>
            <a:r>
              <a:rPr lang="zh-CN" altLang="en-US" sz="3200" b="1" dirty="0">
                <a:solidFill>
                  <a:schemeClr val="tx1"/>
                </a:solidFill>
                <a:latin typeface="Bodoni MT Black" pitchFamily="18" charset="0"/>
              </a:rPr>
              <a:t>  数据字典的用途</a:t>
            </a:r>
            <a:endParaRPr lang="zh-CN" altLang="en-US" sz="3200" b="1" dirty="0">
              <a:solidFill>
                <a:schemeClr val="tx1"/>
              </a:solidFill>
              <a:latin typeface="Bodoni MT Black" pitchFamily="18" charset="0"/>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3" name="文本框 2"/>
          <p:cNvSpPr txBox="1"/>
          <p:nvPr/>
        </p:nvSpPr>
        <p:spPr>
          <a:xfrm>
            <a:off x="570865" y="1859915"/>
            <a:ext cx="7713980" cy="3107690"/>
          </a:xfrm>
          <a:prstGeom prst="rect">
            <a:avLst/>
          </a:prstGeom>
          <a:noFill/>
        </p:spPr>
        <p:txBody>
          <a:bodyPr wrap="square" rtlCol="0" anchor="t">
            <a:spAutoFit/>
          </a:bodyPr>
          <a:p>
            <a:r>
              <a:rPr lang="zh-CN" altLang="en-US" sz="2800"/>
              <a:t>数据字典最重要的用途是作为分析阶段的工具。</a:t>
            </a:r>
            <a:endParaRPr lang="zh-CN" altLang="en-US" sz="2800"/>
          </a:p>
          <a:p>
            <a:endParaRPr lang="zh-CN" altLang="en-US" sz="2800"/>
          </a:p>
          <a:p>
            <a:r>
              <a:rPr lang="zh-CN" altLang="en-US" sz="2800"/>
              <a:t>数据字典中包含的每个数据元素的控制信息是很有价值的。</a:t>
            </a:r>
            <a:endParaRPr lang="zh-CN" altLang="en-US" sz="2800"/>
          </a:p>
          <a:p>
            <a:endParaRPr lang="zh-CN" altLang="en-US" sz="2800"/>
          </a:p>
          <a:p>
            <a:r>
              <a:rPr lang="zh-CN" altLang="en-US" sz="2800"/>
              <a:t>数据字典是开发数据库的第一步，而且是很有价值的一步。</a:t>
            </a:r>
            <a:endParaRPr lang="zh-CN" altLang="en-US" sz="28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2.5.4  </a:t>
            </a:r>
            <a:r>
              <a:rPr lang="zh-CN" altLang="en-US" sz="2400" dirty="0">
                <a:solidFill>
                  <a:srgbClr val="D9D9D9"/>
                </a:solidFill>
                <a:latin typeface="Bodoni MT Black" pitchFamily="18" charset="0"/>
                <a:ea typeface="+mn-ea"/>
              </a:rPr>
              <a:t>数据字典的实现</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87313" y="0"/>
            <a:ext cx="8229600" cy="1143000"/>
          </a:xfrm>
        </p:spPr>
        <p:txBody>
          <a:bodyPr/>
          <a:lstStyle/>
          <a:p>
            <a:pPr>
              <a:defRPr/>
            </a:pPr>
            <a:r>
              <a:rPr lang="en-US" altLang="zh-CN" b="1" dirty="0" smtClean="0">
                <a:latin typeface="Bodoni MT Black" pitchFamily="18" charset="0"/>
                <a:ea typeface="+mn-ea"/>
              </a:rPr>
              <a:t>2.5 </a:t>
            </a:r>
            <a:r>
              <a:rPr lang="zh-CN" altLang="en-US" b="1" dirty="0" smtClean="0">
                <a:latin typeface="Bodoni MT Black" pitchFamily="18" charset="0"/>
              </a:rPr>
              <a:t>数据字典</a:t>
            </a:r>
            <a:endParaRPr lang="zh-CN" altLang="en-US" b="1" dirty="0" smtClean="0">
              <a:latin typeface="Bodoni MT Black" pitchFamily="18" charset="0"/>
            </a:endParaRPr>
          </a:p>
        </p:txBody>
      </p:sp>
      <p:sp>
        <p:nvSpPr>
          <p:cNvPr id="9" name="圆角矩形 8"/>
          <p:cNvSpPr/>
          <p:nvPr/>
        </p:nvSpPr>
        <p:spPr>
          <a:xfrm>
            <a:off x="536159" y="2335808"/>
            <a:ext cx="7780257" cy="188528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700"/>
              </a:lnSpc>
              <a:spcBef>
                <a:spcPts val="0"/>
              </a:spcBef>
              <a:spcAft>
                <a:spcPts val="0"/>
              </a:spcAft>
              <a:defRPr/>
            </a:pPr>
            <a:r>
              <a:rPr lang="zh-CN" altLang="zh-CN" sz="2400" dirty="0">
                <a:solidFill>
                  <a:schemeClr val="tx1"/>
                </a:solidFill>
                <a:latin typeface="Bodoni MT Black" pitchFamily="18" charset="0"/>
              </a:rPr>
              <a:t>目前，数据字典几乎总是作为</a:t>
            </a:r>
            <a:r>
              <a:rPr lang="en-US" altLang="zh-CN" sz="2400" dirty="0">
                <a:solidFill>
                  <a:schemeClr val="tx1"/>
                </a:solidFill>
                <a:latin typeface="Bodoni MT Black" pitchFamily="18" charset="0"/>
              </a:rPr>
              <a:t>CASE</a:t>
            </a:r>
            <a:r>
              <a:rPr lang="zh-CN" altLang="zh-CN" sz="2400" dirty="0">
                <a:solidFill>
                  <a:schemeClr val="tx1"/>
                </a:solidFill>
                <a:latin typeface="Bodoni MT Black" pitchFamily="18" charset="0"/>
              </a:rPr>
              <a:t>“</a:t>
            </a:r>
            <a:r>
              <a:rPr lang="zh-CN" altLang="zh-CN" sz="2400" dirty="0">
                <a:solidFill>
                  <a:srgbClr val="FF0000"/>
                </a:solidFill>
                <a:latin typeface="Bodoni MT Black" pitchFamily="18" charset="0"/>
              </a:rPr>
              <a:t>结构化分析与设计工具</a:t>
            </a:r>
            <a:r>
              <a:rPr lang="zh-CN" altLang="zh-CN" sz="2400" dirty="0">
                <a:solidFill>
                  <a:schemeClr val="tx1"/>
                </a:solidFill>
                <a:latin typeface="Bodoni MT Black" pitchFamily="18" charset="0"/>
              </a:rPr>
              <a:t>”的一部分实现的。在开发大型软件系统的过程中，数据字典的规模和复杂程度迅速增加，人工维护数据字典几乎是不可能的。</a:t>
            </a:r>
            <a:endParaRPr lang="zh-CN" altLang="zh-CN" sz="2400" dirty="0">
              <a:solidFill>
                <a:schemeClr val="tx1"/>
              </a:solidFill>
              <a:latin typeface="Bodoni MT Black" pitchFamily="18" charset="0"/>
            </a:endParaRPr>
          </a:p>
        </p:txBody>
      </p:sp>
      <p:sp>
        <p:nvSpPr>
          <p:cNvPr id="10" name="TextBox 9"/>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2.5.4</a:t>
            </a:r>
            <a:r>
              <a:rPr lang="zh-CN" altLang="en-US" sz="3200" b="1" dirty="0">
                <a:solidFill>
                  <a:schemeClr val="tx1"/>
                </a:solidFill>
                <a:latin typeface="Bodoni MT Black" pitchFamily="18" charset="0"/>
              </a:rPr>
              <a:t>  数据字典的实现</a:t>
            </a:r>
            <a:endParaRPr lang="zh-CN" altLang="en-US" sz="3200" b="1" dirty="0">
              <a:solidFill>
                <a:schemeClr val="tx1"/>
              </a:solidFill>
              <a:latin typeface="Bodoni MT Black" pitchFamily="18" charset="0"/>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11150"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endParaRPr lang="zh-CN" altLang="en-US" b="1" dirty="0" smtClean="0">
              <a:latin typeface="Bodoni MT Black" pitchFamily="18" charset="0"/>
            </a:endParaRPr>
          </a:p>
        </p:txBody>
      </p:sp>
      <p:sp>
        <p:nvSpPr>
          <p:cNvPr id="9" name="圆角矩形 8"/>
          <p:cNvSpPr/>
          <p:nvPr/>
        </p:nvSpPr>
        <p:spPr>
          <a:xfrm>
            <a:off x="467544" y="2060848"/>
            <a:ext cx="7780257" cy="2605360"/>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zh-CN" sz="2400" dirty="0">
                <a:solidFill>
                  <a:schemeClr val="tx1"/>
                </a:solidFill>
                <a:latin typeface="Bodoni MT Black" pitchFamily="18" charset="0"/>
              </a:rPr>
              <a:t>在开发</a:t>
            </a:r>
            <a:r>
              <a:rPr lang="zh-CN" altLang="zh-CN" sz="2400" dirty="0">
                <a:solidFill>
                  <a:srgbClr val="FF0000"/>
                </a:solidFill>
                <a:latin typeface="Bodoni MT Black" pitchFamily="18" charset="0"/>
              </a:rPr>
              <a:t>小型软件系统</a:t>
            </a:r>
            <a:r>
              <a:rPr lang="zh-CN" altLang="zh-CN" sz="2400" dirty="0">
                <a:solidFill>
                  <a:schemeClr val="tx1"/>
                </a:solidFill>
                <a:latin typeface="Bodoni MT Black" pitchFamily="18" charset="0"/>
              </a:rPr>
              <a:t>时暂时没有数据字典处理程序，建议采用</a:t>
            </a:r>
            <a:r>
              <a:rPr lang="zh-CN" altLang="zh-CN" sz="2400" dirty="0">
                <a:solidFill>
                  <a:srgbClr val="FF0000"/>
                </a:solidFill>
                <a:latin typeface="Bodoni MT Black" pitchFamily="18" charset="0"/>
              </a:rPr>
              <a:t>卡片形式</a:t>
            </a:r>
            <a:r>
              <a:rPr lang="zh-CN" altLang="zh-CN" sz="2400" dirty="0">
                <a:solidFill>
                  <a:schemeClr val="tx1"/>
                </a:solidFill>
                <a:latin typeface="Bodoni MT Black" pitchFamily="18" charset="0"/>
              </a:rPr>
              <a:t>书写数据字典，每张卡片上保存描述一个数据的信息。</a:t>
            </a:r>
            <a:endParaRPr lang="en-US" altLang="zh-CN" sz="2400" dirty="0">
              <a:solidFill>
                <a:schemeClr val="tx1"/>
              </a:solidFill>
              <a:latin typeface="Bodoni MT Black" pitchFamily="18" charset="0"/>
            </a:endParaRPr>
          </a:p>
          <a:p>
            <a:pPr indent="457200" eaLnBrk="1" fontAlgn="auto" hangingPunct="1">
              <a:lnSpc>
                <a:spcPts val="3600"/>
              </a:lnSpc>
              <a:spcBef>
                <a:spcPts val="0"/>
              </a:spcBef>
              <a:spcAft>
                <a:spcPts val="0"/>
              </a:spcAft>
              <a:defRPr/>
            </a:pPr>
            <a:r>
              <a:rPr lang="zh-CN" altLang="zh-CN" sz="2400" dirty="0">
                <a:solidFill>
                  <a:schemeClr val="tx1"/>
                </a:solidFill>
                <a:latin typeface="Bodoni MT Black" pitchFamily="18" charset="0"/>
              </a:rPr>
              <a:t>下面给</a:t>
            </a:r>
            <a:r>
              <a:rPr lang="zh-CN" altLang="zh-CN" sz="2400" dirty="0" smtClean="0">
                <a:solidFill>
                  <a:schemeClr val="tx1"/>
                </a:solidFill>
                <a:latin typeface="Bodoni MT Black" pitchFamily="18" charset="0"/>
              </a:rPr>
              <a:t>出几</a:t>
            </a:r>
            <a:r>
              <a:rPr lang="zh-CN" altLang="zh-CN" sz="2400" dirty="0">
                <a:solidFill>
                  <a:schemeClr val="tx1"/>
                </a:solidFill>
                <a:latin typeface="Bodoni MT Black" pitchFamily="18" charset="0"/>
              </a:rPr>
              <a:t>个数据元素的数据字典卡片，以具体说明数据字典卡片中上述几项内容的含义。</a:t>
            </a:r>
            <a:endParaRPr lang="zh-CN" altLang="zh-CN" sz="2400" dirty="0">
              <a:solidFill>
                <a:schemeClr val="tx1"/>
              </a:solidFill>
              <a:latin typeface="Bodoni MT Black" pitchFamily="18" charset="0"/>
            </a:endParaRPr>
          </a:p>
        </p:txBody>
      </p:sp>
      <p:sp>
        <p:nvSpPr>
          <p:cNvPr id="10" name="TextBox 9"/>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2.5.4</a:t>
            </a:r>
            <a:r>
              <a:rPr lang="zh-CN" altLang="en-US" sz="3200" b="1" dirty="0">
                <a:solidFill>
                  <a:schemeClr val="tx1"/>
                </a:solidFill>
                <a:latin typeface="Bodoni MT Black" pitchFamily="18" charset="0"/>
              </a:rPr>
              <a:t>  数据字典的实现</a:t>
            </a:r>
            <a:endParaRPr lang="zh-CN" altLang="en-US" sz="3200" b="1" dirty="0">
              <a:solidFill>
                <a:schemeClr val="tx1"/>
              </a:solidFill>
              <a:latin typeface="Bodoni MT Black" pitchFamily="18" charset="0"/>
            </a:endParaRPr>
          </a:p>
        </p:txBody>
      </p:sp>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2.5.4  </a:t>
            </a:r>
            <a:r>
              <a:rPr lang="zh-CN" altLang="en-US" sz="2400" dirty="0">
                <a:solidFill>
                  <a:srgbClr val="D9D9D9"/>
                </a:solidFill>
                <a:latin typeface="Bodoni MT Black" pitchFamily="18" charset="0"/>
                <a:ea typeface="+mn-ea"/>
              </a:rPr>
              <a:t>数据字典的实现</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图片 1"/>
          <p:cNvPicPr>
            <a:picLocks noChangeAspect="1"/>
          </p:cNvPicPr>
          <p:nvPr/>
        </p:nvPicPr>
        <p:blipFill>
          <a:blip r:embed="rId1"/>
          <a:srcRect/>
          <a:stretch>
            <a:fillRect/>
          </a:stretch>
        </p:blipFill>
        <p:spPr bwMode="auto">
          <a:xfrm>
            <a:off x="755650" y="1279525"/>
            <a:ext cx="7488238" cy="4741863"/>
          </a:xfrm>
          <a:prstGeom prst="rect">
            <a:avLst/>
          </a:prstGeom>
          <a:noFill/>
          <a:ln w="9525">
            <a:noFill/>
            <a:miter lim="800000"/>
            <a:headEnd/>
            <a:tailEnd/>
          </a:ln>
        </p:spPr>
      </p:pic>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2.5.4  </a:t>
            </a:r>
            <a:r>
              <a:rPr lang="zh-CN" altLang="en-US" sz="2400" dirty="0">
                <a:solidFill>
                  <a:srgbClr val="D9D9D9"/>
                </a:solidFill>
                <a:latin typeface="Bodoni MT Black" pitchFamily="18" charset="0"/>
                <a:ea typeface="+mn-ea"/>
              </a:rPr>
              <a:t>数据字典的实现</a:t>
            </a:r>
            <a:endParaRPr lang="zh-CN" altLang="en-US" sz="2400" dirty="0">
              <a:solidFill>
                <a:srgbClr val="D9D9D9"/>
              </a:solidFill>
              <a:latin typeface="Bodoni MT Black" pitchFamily="18" charset="0"/>
              <a:ea typeface="+mn-ea"/>
            </a:endParaRPr>
          </a:p>
        </p:txBody>
      </p:sp>
      <p:sp>
        <p:nvSpPr>
          <p:cNvPr id="8"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
        <p:nvSpPr>
          <p:cNvPr id="9" name="标题 3"/>
          <p:cNvSpPr>
            <a:spLocks noGrp="1"/>
          </p:cNvSpPr>
          <p:nvPr>
            <p:ph type="title"/>
          </p:nvPr>
        </p:nvSpPr>
        <p:spPr>
          <a:xfrm>
            <a:off x="311150" y="6350"/>
            <a:ext cx="8229600" cy="1143000"/>
          </a:xfrm>
        </p:spPr>
        <p:txBody>
          <a:bodyPr/>
          <a:lstStyle/>
          <a:p>
            <a:pPr>
              <a:defRPr/>
            </a:pPr>
            <a:r>
              <a:rPr lang="en-US" altLang="zh-CN" b="1" dirty="0" smtClean="0">
                <a:latin typeface="Bodoni MT Black" pitchFamily="18" charset="0"/>
                <a:ea typeface="+mn-ea"/>
              </a:rPr>
              <a:t>2.5</a:t>
            </a:r>
            <a:r>
              <a:rPr lang="en-US" altLang="zh-CN" b="1" dirty="0" smtClean="0">
                <a:latin typeface="Bodoni MT Black" pitchFamily="18" charset="0"/>
              </a:rPr>
              <a:t> </a:t>
            </a:r>
            <a:r>
              <a:rPr lang="zh-CN" altLang="en-US" b="1" dirty="0" smtClean="0">
                <a:latin typeface="Bodoni MT Black" pitchFamily="18" charset="0"/>
              </a:rPr>
              <a:t>数据字典</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13730" name="标题 713729"/>
          <p:cNvSpPr>
            <a:spLocks noGrp="1"/>
          </p:cNvSpPr>
          <p:nvPr>
            <p:ph type="title"/>
          </p:nvPr>
        </p:nvSpPr>
        <p:spPr>
          <a:xfrm>
            <a:off x="351692" y="2022231"/>
            <a:ext cx="8440615" cy="3305908"/>
          </a:xfrm>
        </p:spPr>
        <p:txBody>
          <a:bodyPr lIns="89030" tIns="44515" rIns="89030" bIns="44515" anchor="ctr"/>
          <a:p>
            <a:pPr algn="l"/>
            <a:r>
              <a:rPr lang="zh-CN" altLang="en-US" sz="3600" dirty="0">
                <a:solidFill>
                  <a:schemeClr val="tx1"/>
                </a:solidFill>
                <a:latin typeface="Times New Roman" panose="02020603050405020304" pitchFamily="18" charset="0"/>
              </a:rPr>
              <a:t>对需求内容进行初步的分析，确定解决问题的可能性，分析不同解决方案的优劣，并提出建议。</a:t>
            </a:r>
            <a:br>
              <a:rPr lang="zh-CN" altLang="en-US" sz="3600" dirty="0">
                <a:solidFill>
                  <a:schemeClr val="tx1"/>
                </a:solidFill>
                <a:latin typeface="Times New Roman" panose="02020603050405020304" pitchFamily="18" charset="0"/>
              </a:rPr>
            </a:br>
            <a:r>
              <a:rPr lang="zh-CN" altLang="en-US" sz="3600" dirty="0">
                <a:solidFill>
                  <a:schemeClr val="tx1"/>
                </a:solidFill>
                <a:latin typeface="Times New Roman" panose="02020603050405020304" pitchFamily="18" charset="0"/>
              </a:rPr>
              <a:t>其本质实际上就是一个粗略的系统分析和设计过程，通常由客户完成。</a:t>
            </a:r>
            <a:br>
              <a:rPr lang="zh-CN" altLang="en-US" dirty="0">
                <a:solidFill>
                  <a:schemeClr val="tx1"/>
                </a:solidFill>
                <a:latin typeface="宋体" panose="02010600030101010101" pitchFamily="2" charset="-122"/>
              </a:rPr>
            </a:br>
            <a:endParaRPr lang="zh-CN" altLang="en-US">
              <a:solidFill>
                <a:schemeClr val="tx1"/>
              </a:solidFill>
              <a:latin typeface="宋体" panose="02010600030101010101" pitchFamily="2" charset="-122"/>
            </a:endParaRPr>
          </a:p>
        </p:txBody>
      </p:sp>
      <p:sp>
        <p:nvSpPr>
          <p:cNvPr id="713732" name="文本框 713731"/>
          <p:cNvSpPr txBox="1"/>
          <p:nvPr/>
        </p:nvSpPr>
        <p:spPr>
          <a:xfrm>
            <a:off x="4712677" y="369277"/>
            <a:ext cx="4193931" cy="600710"/>
          </a:xfrm>
          <a:prstGeom prst="rect">
            <a:avLst/>
          </a:prstGeom>
          <a:noFill/>
          <a:ln w="9525">
            <a:noFill/>
          </a:ln>
        </p:spPr>
        <p:txBody>
          <a:bodyPr lIns="89030" tIns="44515" rIns="89030" bIns="44515">
            <a:spAutoFit/>
          </a:bodyPr>
          <a:p>
            <a:pPr algn="r"/>
            <a:r>
              <a:rPr lang="zh-CN" altLang="en-US" sz="3325" b="1" dirty="0">
                <a:latin typeface="黑体" panose="02010609060101010101" pitchFamily="2" charset="-122"/>
                <a:ea typeface="黑体" panose="02010609060101010101" pitchFamily="2" charset="-122"/>
              </a:rPr>
              <a:t>可行性研究的目的</a:t>
            </a:r>
            <a:endParaRPr lang="zh-CN" altLang="en-US" sz="2770" b="1">
              <a:latin typeface="黑体" panose="02010609060101010101" pitchFamily="2" charset="-122"/>
              <a:ea typeface="黑体" panose="0201060906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40355" name="标题 740354"/>
          <p:cNvSpPr>
            <a:spLocks noGrp="1"/>
          </p:cNvSpPr>
          <p:nvPr>
            <p:ph type="title"/>
          </p:nvPr>
        </p:nvSpPr>
        <p:spPr>
          <a:xfrm>
            <a:off x="3865685" y="382466"/>
            <a:ext cx="5131777" cy="530469"/>
          </a:xfrm>
        </p:spPr>
        <p:txBody>
          <a:bodyPr lIns="89030" tIns="44515" rIns="89030" bIns="44515" anchor="ctr"/>
          <a:p>
            <a:pPr algn="r"/>
            <a:r>
              <a:rPr lang="zh-CN" altLang="en-US" dirty="0">
                <a:ea typeface="黑体" panose="02010609060101010101" pitchFamily="2" charset="-122"/>
              </a:rPr>
              <a:t>数据词典实例</a:t>
            </a:r>
            <a:r>
              <a:rPr lang="en-US" altLang="zh-CN" dirty="0">
                <a:ea typeface="黑体" panose="02010609060101010101" pitchFamily="2" charset="-122"/>
              </a:rPr>
              <a:t>-</a:t>
            </a:r>
            <a:r>
              <a:rPr lang="zh-CN" altLang="en-US" dirty="0">
                <a:ea typeface="黑体" panose="02010609060101010101" pitchFamily="2" charset="-122"/>
              </a:rPr>
              <a:t>银行存折</a:t>
            </a:r>
            <a:r>
              <a:rPr lang="zh-CN" altLang="en-US" dirty="0"/>
              <a:t> </a:t>
            </a:r>
            <a:endParaRPr lang="zh-CN" altLang="en-US"/>
          </a:p>
        </p:txBody>
      </p:sp>
      <p:pic>
        <p:nvPicPr>
          <p:cNvPr id="740356" name="图片 740355"/>
          <p:cNvPicPr>
            <a:picLocks noChangeAspect="1"/>
          </p:cNvPicPr>
          <p:nvPr/>
        </p:nvPicPr>
        <p:blipFill>
          <a:blip r:embed="rId1"/>
          <a:stretch>
            <a:fillRect/>
          </a:stretch>
        </p:blipFill>
        <p:spPr>
          <a:xfrm>
            <a:off x="773723" y="1487366"/>
            <a:ext cx="7526215" cy="3981450"/>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pic>
        <p:nvPicPr>
          <p:cNvPr id="741379" name="图片 741378"/>
          <p:cNvPicPr>
            <a:picLocks noChangeAspect="1"/>
          </p:cNvPicPr>
          <p:nvPr/>
        </p:nvPicPr>
        <p:blipFill>
          <a:blip r:embed="rId1"/>
          <a:stretch>
            <a:fillRect/>
          </a:stretch>
        </p:blipFill>
        <p:spPr>
          <a:xfrm>
            <a:off x="844062" y="1600200"/>
            <a:ext cx="7455877" cy="4149969"/>
          </a:xfrm>
          <a:prstGeom prst="rect">
            <a:avLst/>
          </a:prstGeom>
          <a:noFill/>
          <a:ln w="9525">
            <a:noFill/>
          </a:ln>
        </p:spPr>
      </p:pic>
      <p:sp>
        <p:nvSpPr>
          <p:cNvPr id="741380" name="标题 741379"/>
          <p:cNvSpPr>
            <a:spLocks noGrp="1"/>
          </p:cNvSpPr>
          <p:nvPr>
            <p:ph type="title"/>
          </p:nvPr>
        </p:nvSpPr>
        <p:spPr>
          <a:xfrm>
            <a:off x="3865685" y="382466"/>
            <a:ext cx="5131777" cy="530469"/>
          </a:xfrm>
        </p:spPr>
        <p:txBody>
          <a:bodyPr lIns="89030" tIns="44515" rIns="89030" bIns="44515" anchor="ctr"/>
          <a:p>
            <a:pPr algn="r"/>
            <a:r>
              <a:rPr lang="zh-CN" altLang="en-US" dirty="0">
                <a:ea typeface="黑体" panose="02010609060101010101" pitchFamily="2" charset="-122"/>
              </a:rPr>
              <a:t>数据词典实例</a:t>
            </a:r>
            <a:r>
              <a:rPr lang="en-US" altLang="zh-CN" dirty="0">
                <a:ea typeface="黑体" panose="02010609060101010101" pitchFamily="2" charset="-122"/>
              </a:rPr>
              <a:t>-</a:t>
            </a:r>
            <a:r>
              <a:rPr lang="zh-CN" altLang="en-US" dirty="0">
                <a:ea typeface="黑体" panose="02010609060101010101" pitchFamily="2" charset="-122"/>
              </a:rPr>
              <a:t>银行存折</a:t>
            </a:r>
            <a:r>
              <a:rPr lang="zh-CN" altLang="en-US" dirty="0"/>
              <a:t> </a:t>
            </a: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42403" name="标题 742402"/>
          <p:cNvSpPr>
            <a:spLocks noGrp="1"/>
          </p:cNvSpPr>
          <p:nvPr>
            <p:ph type="title"/>
          </p:nvPr>
        </p:nvSpPr>
        <p:spPr>
          <a:xfrm>
            <a:off x="3865685" y="382466"/>
            <a:ext cx="5131777" cy="530469"/>
          </a:xfrm>
        </p:spPr>
        <p:txBody>
          <a:bodyPr lIns="89030" tIns="44515" rIns="89030" bIns="44515" anchor="ctr"/>
          <a:p>
            <a:pPr algn="r"/>
            <a:r>
              <a:rPr lang="zh-CN" altLang="en-US" dirty="0">
                <a:ea typeface="黑体" panose="02010609060101010101" pitchFamily="2" charset="-122"/>
              </a:rPr>
              <a:t>数据词典实例</a:t>
            </a:r>
            <a:r>
              <a:rPr lang="en-US" altLang="zh-CN" dirty="0">
                <a:ea typeface="黑体" panose="02010609060101010101" pitchFamily="2" charset="-122"/>
              </a:rPr>
              <a:t>-</a:t>
            </a:r>
            <a:r>
              <a:rPr lang="zh-CN" altLang="en-US" dirty="0">
                <a:ea typeface="黑体" panose="02010609060101010101" pitchFamily="2" charset="-122"/>
              </a:rPr>
              <a:t>银行存折</a:t>
            </a:r>
            <a:r>
              <a:rPr lang="zh-CN" altLang="en-US" dirty="0"/>
              <a:t> </a:t>
            </a:r>
            <a:endParaRPr lang="zh-CN" altLang="en-US"/>
          </a:p>
        </p:txBody>
      </p:sp>
      <p:sp>
        <p:nvSpPr>
          <p:cNvPr id="742404" name="矩形 742403"/>
          <p:cNvSpPr/>
          <p:nvPr/>
        </p:nvSpPr>
        <p:spPr>
          <a:xfrm>
            <a:off x="281354" y="1459523"/>
            <a:ext cx="8581292" cy="4867275"/>
          </a:xfrm>
          <a:prstGeom prst="rect">
            <a:avLst/>
          </a:prstGeom>
          <a:noFill/>
          <a:ln w="9525">
            <a:noFill/>
          </a:ln>
        </p:spPr>
        <p:txBody>
          <a:bodyPr lIns="89030" tIns="44515" rIns="89030" bIns="44515">
            <a:spAutoFit/>
          </a:bodyPr>
          <a:p>
            <a:pPr algn="just" eaLnBrk="1" hangingPunct="1"/>
            <a:r>
              <a:rPr lang="zh-CN" altLang="en-US" sz="2585" b="1" dirty="0">
                <a:latin typeface="宋体" panose="02010600030101010101" pitchFamily="2" charset="-122"/>
              </a:rPr>
              <a:t>存折格式</a:t>
            </a:r>
            <a:endParaRPr lang="zh-CN" altLang="en-US" sz="2585" dirty="0">
              <a:latin typeface="Times New Roman" panose="02020603050405020304" pitchFamily="18" charset="0"/>
            </a:endParaRPr>
          </a:p>
          <a:p>
            <a:r>
              <a:rPr lang="zh-CN" altLang="en-US" sz="2585" dirty="0">
                <a:latin typeface="宋体" panose="02010600030101010101" pitchFamily="2" charset="-122"/>
              </a:rPr>
              <a:t>存折＝户名＋所号＋帐号＋开户日＋性质＋（印密）＋</a:t>
            </a:r>
            <a:r>
              <a:rPr lang="en-US" altLang="zh-CN" sz="2585" dirty="0">
                <a:latin typeface="宋体" panose="02010600030101010101" pitchFamily="2" charset="-122"/>
              </a:rPr>
              <a:t>1{</a:t>
            </a:r>
            <a:r>
              <a:rPr lang="zh-CN" altLang="en-US" sz="2585" dirty="0">
                <a:latin typeface="宋体" panose="02010600030101010101" pitchFamily="2" charset="-122"/>
              </a:rPr>
              <a:t>存取行</a:t>
            </a:r>
            <a:r>
              <a:rPr lang="en-US" altLang="zh-CN" sz="2585" dirty="0">
                <a:latin typeface="宋体" panose="02010600030101010101" pitchFamily="2" charset="-122"/>
              </a:rPr>
              <a:t>}50</a:t>
            </a:r>
            <a:endParaRPr lang="en-US" altLang="zh-CN" sz="2585" dirty="0">
              <a:latin typeface="Times New Roman" panose="02020603050405020304" pitchFamily="18" charset="0"/>
              <a:cs typeface="Times New Roman" panose="02020603050405020304" pitchFamily="18" charset="0"/>
            </a:endParaRPr>
          </a:p>
          <a:p>
            <a:pPr algn="just"/>
            <a:r>
              <a:rPr lang="zh-CN" altLang="en-US" sz="2585" dirty="0">
                <a:latin typeface="宋体" panose="02010600030101010101" pitchFamily="2" charset="-122"/>
              </a:rPr>
              <a:t>户名＝</a:t>
            </a:r>
            <a:r>
              <a:rPr lang="en-US" altLang="zh-CN" sz="2585" dirty="0">
                <a:latin typeface="宋体" panose="02010600030101010101" pitchFamily="2" charset="-122"/>
              </a:rPr>
              <a:t>2{</a:t>
            </a:r>
            <a:r>
              <a:rPr lang="zh-CN" altLang="en-US" sz="2585" dirty="0">
                <a:latin typeface="宋体" panose="02010600030101010101" pitchFamily="2" charset="-122"/>
              </a:rPr>
              <a:t>字母</a:t>
            </a:r>
            <a:r>
              <a:rPr lang="en-US" altLang="zh-CN" sz="2585" dirty="0">
                <a:latin typeface="宋体" panose="02010600030101010101" pitchFamily="2" charset="-122"/>
              </a:rPr>
              <a:t>}24</a:t>
            </a:r>
            <a:endParaRPr lang="en-US" altLang="zh-CN" sz="2585" dirty="0">
              <a:latin typeface="Times New Roman" panose="02020603050405020304" pitchFamily="18" charset="0"/>
              <a:cs typeface="Times New Roman" panose="02020603050405020304" pitchFamily="18" charset="0"/>
            </a:endParaRPr>
          </a:p>
          <a:p>
            <a:pPr algn="just"/>
            <a:r>
              <a:rPr lang="zh-CN" altLang="en-US" sz="2585" dirty="0">
                <a:latin typeface="宋体" panose="02010600030101010101" pitchFamily="2" charset="-122"/>
              </a:rPr>
              <a:t>所号＝“</a:t>
            </a:r>
            <a:r>
              <a:rPr lang="en-US" altLang="zh-CN" sz="2585" dirty="0">
                <a:latin typeface="宋体" panose="02010600030101010101" pitchFamily="2" charset="-122"/>
              </a:rPr>
              <a:t>001”..“999” </a:t>
            </a:r>
            <a:endParaRPr lang="en-US" altLang="zh-CN" sz="2585" dirty="0">
              <a:latin typeface="Times New Roman" panose="02020603050405020304" pitchFamily="18" charset="0"/>
              <a:cs typeface="Times New Roman" panose="02020603050405020304" pitchFamily="18" charset="0"/>
            </a:endParaRPr>
          </a:p>
          <a:p>
            <a:pPr algn="just"/>
            <a:r>
              <a:rPr lang="zh-CN" altLang="en-US" sz="2585" dirty="0">
                <a:latin typeface="宋体" panose="02010600030101010101" pitchFamily="2" charset="-122"/>
              </a:rPr>
              <a:t>帐号＝“</a:t>
            </a:r>
            <a:r>
              <a:rPr lang="en-US" altLang="zh-CN" sz="2585" dirty="0">
                <a:latin typeface="宋体" panose="02010600030101010101" pitchFamily="2" charset="-122"/>
              </a:rPr>
              <a:t>00000001”..“99999999”</a:t>
            </a:r>
            <a:endParaRPr lang="en-US" altLang="zh-CN" sz="2585" dirty="0">
              <a:latin typeface="Times New Roman" panose="02020603050405020304" pitchFamily="18" charset="0"/>
              <a:cs typeface="Times New Roman" panose="02020603050405020304" pitchFamily="18" charset="0"/>
            </a:endParaRPr>
          </a:p>
          <a:p>
            <a:pPr algn="just"/>
            <a:r>
              <a:rPr lang="zh-CN" altLang="en-US" sz="2585" dirty="0">
                <a:latin typeface="宋体" panose="02010600030101010101" pitchFamily="2" charset="-122"/>
              </a:rPr>
              <a:t>开户日＝年＋月＋日</a:t>
            </a:r>
            <a:endParaRPr lang="zh-CN" altLang="en-US" sz="2585" dirty="0">
              <a:latin typeface="Times New Roman" panose="02020603050405020304" pitchFamily="18" charset="0"/>
              <a:cs typeface="Times New Roman" panose="02020603050405020304" pitchFamily="18" charset="0"/>
            </a:endParaRPr>
          </a:p>
          <a:p>
            <a:pPr algn="just"/>
            <a:r>
              <a:rPr lang="zh-CN" altLang="en-US" sz="2585" dirty="0">
                <a:latin typeface="宋体" panose="02010600030101010101" pitchFamily="2" charset="-122"/>
              </a:rPr>
              <a:t>性质＝“</a:t>
            </a:r>
            <a:r>
              <a:rPr lang="en-US" altLang="zh-CN" sz="2585" dirty="0">
                <a:latin typeface="宋体" panose="02010600030101010101" pitchFamily="2" charset="-122"/>
              </a:rPr>
              <a:t>1”..“6”   </a:t>
            </a:r>
            <a:r>
              <a:rPr lang="zh-CN" altLang="en-US" sz="2585" dirty="0">
                <a:latin typeface="宋体" panose="02010600030101010101" pitchFamily="2" charset="-122"/>
              </a:rPr>
              <a:t>注：“</a:t>
            </a:r>
            <a:r>
              <a:rPr lang="en-US" altLang="zh-CN" sz="2585" dirty="0">
                <a:latin typeface="宋体" panose="02010600030101010101" pitchFamily="2" charset="-122"/>
              </a:rPr>
              <a:t>1”</a:t>
            </a:r>
            <a:r>
              <a:rPr lang="zh-CN" altLang="en-US" sz="2585" dirty="0">
                <a:latin typeface="宋体" panose="02010600030101010101" pitchFamily="2" charset="-122"/>
              </a:rPr>
              <a:t>表示普通户，“</a:t>
            </a:r>
            <a:r>
              <a:rPr lang="en-US" altLang="zh-CN" sz="2585" dirty="0">
                <a:latin typeface="宋体" panose="02010600030101010101" pitchFamily="2" charset="-122"/>
              </a:rPr>
              <a:t>5”</a:t>
            </a:r>
            <a:r>
              <a:rPr lang="zh-CN" altLang="en-US" sz="2585" dirty="0">
                <a:latin typeface="宋体" panose="02010600030101010101" pitchFamily="2" charset="-122"/>
              </a:rPr>
              <a:t>表示工资户等</a:t>
            </a:r>
            <a:endParaRPr lang="zh-CN" altLang="en-US" sz="2585" dirty="0">
              <a:latin typeface="Times New Roman" panose="02020603050405020304" pitchFamily="18" charset="0"/>
              <a:cs typeface="Times New Roman" panose="02020603050405020304" pitchFamily="18" charset="0"/>
            </a:endParaRPr>
          </a:p>
          <a:p>
            <a:pPr algn="just"/>
            <a:r>
              <a:rPr lang="zh-CN" altLang="en-US" sz="2585" dirty="0">
                <a:latin typeface="宋体" panose="02010600030101010101" pitchFamily="2" charset="-122"/>
              </a:rPr>
              <a:t>印密＝“</a:t>
            </a:r>
            <a:r>
              <a:rPr lang="en-US" altLang="zh-CN" sz="2585" dirty="0">
                <a:latin typeface="宋体" panose="02010600030101010101" pitchFamily="2" charset="-122"/>
              </a:rPr>
              <a:t>0”   </a:t>
            </a:r>
            <a:r>
              <a:rPr lang="zh-CN" altLang="en-US" sz="2585" dirty="0">
                <a:latin typeface="宋体" panose="02010600030101010101" pitchFamily="2" charset="-122"/>
              </a:rPr>
              <a:t>注：印密在存折上不显示</a:t>
            </a:r>
            <a:endParaRPr lang="zh-CN" altLang="en-US" sz="2585" dirty="0">
              <a:latin typeface="Times New Roman" panose="02020603050405020304" pitchFamily="18" charset="0"/>
              <a:cs typeface="Times New Roman" panose="02020603050405020304" pitchFamily="18" charset="0"/>
            </a:endParaRPr>
          </a:p>
          <a:p>
            <a:pPr algn="just"/>
            <a:r>
              <a:rPr lang="zh-CN" altLang="en-US" sz="2585" dirty="0">
                <a:latin typeface="宋体" panose="02010600030101010101" pitchFamily="2" charset="-122"/>
              </a:rPr>
              <a:t>存取行＝日期＋（摘要）＋支出＋存入＋余额＋操作＋复核</a:t>
            </a:r>
            <a:endParaRPr lang="zh-CN" altLang="en-US" sz="2585"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33188" name="标题 733187"/>
          <p:cNvSpPr>
            <a:spLocks noGrp="1"/>
          </p:cNvSpPr>
          <p:nvPr>
            <p:ph type="title"/>
          </p:nvPr>
        </p:nvSpPr>
        <p:spPr>
          <a:xfrm>
            <a:off x="4730262" y="369277"/>
            <a:ext cx="4281854" cy="530469"/>
          </a:xfrm>
        </p:spPr>
        <p:txBody>
          <a:bodyPr lIns="89030" tIns="44515" rIns="89030" bIns="44515" anchor="ctr"/>
          <a:p>
            <a:pPr algn="r"/>
            <a:r>
              <a:rPr lang="zh-CN" altLang="en-US" dirty="0"/>
              <a:t>数据字典实例</a:t>
            </a:r>
            <a:endParaRPr lang="zh-CN" altLang="en-US"/>
          </a:p>
        </p:txBody>
      </p:sp>
      <p:sp>
        <p:nvSpPr>
          <p:cNvPr id="733189" name="文本框 733188"/>
          <p:cNvSpPr txBox="1"/>
          <p:nvPr/>
        </p:nvSpPr>
        <p:spPr>
          <a:xfrm>
            <a:off x="411041" y="1433146"/>
            <a:ext cx="304800" cy="316230"/>
          </a:xfrm>
          <a:prstGeom prst="rect">
            <a:avLst/>
          </a:prstGeom>
          <a:noFill/>
          <a:ln w="9525">
            <a:noFill/>
          </a:ln>
        </p:spPr>
        <p:txBody>
          <a:bodyPr wrap="none" lIns="89030" tIns="44515" rIns="89030" bIns="44515" anchor="t">
            <a:spAutoFit/>
          </a:bodyPr>
          <a:p>
            <a:pPr algn="ctr"/>
            <a:endParaRPr sz="1475"/>
          </a:p>
        </p:txBody>
      </p:sp>
      <p:sp>
        <p:nvSpPr>
          <p:cNvPr id="733190" name="文本框 733189"/>
          <p:cNvSpPr txBox="1"/>
          <p:nvPr/>
        </p:nvSpPr>
        <p:spPr>
          <a:xfrm>
            <a:off x="492369" y="1107831"/>
            <a:ext cx="2954215" cy="487045"/>
          </a:xfrm>
          <a:prstGeom prst="rect">
            <a:avLst/>
          </a:prstGeom>
          <a:noFill/>
          <a:ln w="9525">
            <a:noFill/>
          </a:ln>
        </p:spPr>
        <p:txBody>
          <a:bodyPr lIns="89030" tIns="44515" rIns="89030" bIns="44515">
            <a:spAutoFit/>
          </a:bodyPr>
          <a:p>
            <a:r>
              <a:rPr lang="zh-CN" altLang="en-US" sz="2585" dirty="0"/>
              <a:t>加油站员工信息表</a:t>
            </a:r>
            <a:endParaRPr lang="zh-CN" altLang="en-US" sz="2585"/>
          </a:p>
        </p:txBody>
      </p:sp>
      <p:grpSp>
        <p:nvGrpSpPr>
          <p:cNvPr id="733373" name="组合 733372"/>
          <p:cNvGrpSpPr/>
          <p:nvPr/>
        </p:nvGrpSpPr>
        <p:grpSpPr>
          <a:xfrm>
            <a:off x="773723" y="2022231"/>
            <a:ext cx="8018585" cy="3446585"/>
            <a:chOff x="-3" y="-3"/>
            <a:chExt cx="5714" cy="5226"/>
          </a:xfrm>
        </p:grpSpPr>
        <p:grpSp>
          <p:nvGrpSpPr>
            <p:cNvPr id="733371" name="组合 733370"/>
            <p:cNvGrpSpPr/>
            <p:nvPr/>
          </p:nvGrpSpPr>
          <p:grpSpPr>
            <a:xfrm>
              <a:off x="0" y="0"/>
              <a:ext cx="5708" cy="5220"/>
              <a:chOff x="0" y="0"/>
              <a:chExt cx="5708" cy="5220"/>
            </a:xfrm>
          </p:grpSpPr>
          <p:grpSp>
            <p:nvGrpSpPr>
              <p:cNvPr id="733252" name="组合 733251"/>
              <p:cNvGrpSpPr/>
              <p:nvPr/>
            </p:nvGrpSpPr>
            <p:grpSpPr>
              <a:xfrm>
                <a:off x="0" y="0"/>
                <a:ext cx="1398" cy="348"/>
                <a:chOff x="0" y="0"/>
                <a:chExt cx="1398" cy="348"/>
              </a:xfrm>
            </p:grpSpPr>
            <p:sp>
              <p:nvSpPr>
                <p:cNvPr id="733191" name="矩形 733190"/>
                <p:cNvSpPr/>
                <p:nvPr/>
              </p:nvSpPr>
              <p:spPr>
                <a:xfrm>
                  <a:off x="43" y="0"/>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字段名称</a:t>
                  </a:r>
                  <a:endParaRPr lang="zh-CN" altLang="en-US" sz="1475" dirty="0"/>
                </a:p>
              </p:txBody>
            </p:sp>
            <p:sp>
              <p:nvSpPr>
                <p:cNvPr id="733251" name="矩形 733250"/>
                <p:cNvSpPr/>
                <p:nvPr/>
              </p:nvSpPr>
              <p:spPr>
                <a:xfrm>
                  <a:off x="0" y="0"/>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54" name="组合 733253"/>
              <p:cNvGrpSpPr/>
              <p:nvPr/>
            </p:nvGrpSpPr>
            <p:grpSpPr>
              <a:xfrm>
                <a:off x="1398" y="0"/>
                <a:ext cx="702" cy="348"/>
                <a:chOff x="1398" y="0"/>
                <a:chExt cx="702" cy="348"/>
              </a:xfrm>
            </p:grpSpPr>
            <p:sp>
              <p:nvSpPr>
                <p:cNvPr id="733192" name="矩形 733191"/>
                <p:cNvSpPr/>
                <p:nvPr/>
              </p:nvSpPr>
              <p:spPr>
                <a:xfrm>
                  <a:off x="1441" y="0"/>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字段类型</a:t>
                  </a:r>
                  <a:endParaRPr lang="zh-CN" altLang="en-US" sz="1290" dirty="0"/>
                </a:p>
              </p:txBody>
            </p:sp>
            <p:sp>
              <p:nvSpPr>
                <p:cNvPr id="733253" name="矩形 733252"/>
                <p:cNvSpPr/>
                <p:nvPr/>
              </p:nvSpPr>
              <p:spPr>
                <a:xfrm>
                  <a:off x="1398" y="0"/>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56" name="组合 733255"/>
              <p:cNvGrpSpPr/>
              <p:nvPr/>
            </p:nvGrpSpPr>
            <p:grpSpPr>
              <a:xfrm>
                <a:off x="2100" y="0"/>
                <a:ext cx="2631" cy="348"/>
                <a:chOff x="2100" y="0"/>
                <a:chExt cx="2631" cy="348"/>
              </a:xfrm>
            </p:grpSpPr>
            <p:sp>
              <p:nvSpPr>
                <p:cNvPr id="733193" name="矩形 733192"/>
                <p:cNvSpPr/>
                <p:nvPr/>
              </p:nvSpPr>
              <p:spPr>
                <a:xfrm>
                  <a:off x="2143" y="0"/>
                  <a:ext cx="2545" cy="348"/>
                </a:xfrm>
                <a:prstGeom prst="rect">
                  <a:avLst/>
                </a:prstGeom>
                <a:noFill/>
                <a:ln w="9525">
                  <a:noFill/>
                </a:ln>
              </p:spPr>
              <p:txBody>
                <a:bodyPr lIns="89030" tIns="44515" rIns="89030" bIns="44515" anchor="ctr"/>
                <a:p>
                  <a:pPr algn="ctr" eaLnBrk="1" hangingPunct="1"/>
                  <a:r>
                    <a:rPr lang="zh-CN" altLang="en-US" sz="1660" dirty="0">
                      <a:latin typeface="Times New Roman" panose="02020603050405020304" pitchFamily="18" charset="0"/>
                    </a:rPr>
                    <a:t>值域</a:t>
                  </a:r>
                  <a:endParaRPr lang="zh-CN" altLang="en-US" sz="1660" dirty="0"/>
                </a:p>
              </p:txBody>
            </p:sp>
            <p:sp>
              <p:nvSpPr>
                <p:cNvPr id="733255" name="矩形 733254"/>
                <p:cNvSpPr/>
                <p:nvPr/>
              </p:nvSpPr>
              <p:spPr>
                <a:xfrm>
                  <a:off x="2100" y="0"/>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58" name="组合 733257"/>
              <p:cNvGrpSpPr/>
              <p:nvPr/>
            </p:nvGrpSpPr>
            <p:grpSpPr>
              <a:xfrm>
                <a:off x="4731" y="0"/>
                <a:ext cx="977" cy="348"/>
                <a:chOff x="4731" y="0"/>
                <a:chExt cx="977" cy="348"/>
              </a:xfrm>
            </p:grpSpPr>
            <p:sp>
              <p:nvSpPr>
                <p:cNvPr id="733194" name="矩形 733193"/>
                <p:cNvSpPr/>
                <p:nvPr/>
              </p:nvSpPr>
              <p:spPr>
                <a:xfrm>
                  <a:off x="4774" y="0"/>
                  <a:ext cx="891" cy="348"/>
                </a:xfrm>
                <a:prstGeom prst="rect">
                  <a:avLst/>
                </a:prstGeom>
                <a:noFill/>
                <a:ln w="9525">
                  <a:noFill/>
                </a:ln>
              </p:spPr>
              <p:txBody>
                <a:bodyPr lIns="89030" tIns="44515" rIns="89030" bIns="44515" anchor="ctr"/>
                <a:p>
                  <a:pPr algn="ctr" eaLnBrk="1" hangingPunct="1"/>
                  <a:r>
                    <a:rPr lang="zh-CN" altLang="en-US" sz="1660" dirty="0">
                      <a:latin typeface="Times New Roman" panose="02020603050405020304" pitchFamily="18" charset="0"/>
                    </a:rPr>
                    <a:t>备注</a:t>
                  </a:r>
                  <a:endParaRPr lang="zh-CN" altLang="en-US" sz="1660" dirty="0"/>
                </a:p>
              </p:txBody>
            </p:sp>
            <p:sp>
              <p:nvSpPr>
                <p:cNvPr id="733257" name="矩形 733256"/>
                <p:cNvSpPr/>
                <p:nvPr/>
              </p:nvSpPr>
              <p:spPr>
                <a:xfrm>
                  <a:off x="4731" y="0"/>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60" name="组合 733259"/>
              <p:cNvGrpSpPr/>
              <p:nvPr/>
            </p:nvGrpSpPr>
            <p:grpSpPr>
              <a:xfrm>
                <a:off x="0" y="348"/>
                <a:ext cx="1398" cy="348"/>
                <a:chOff x="0" y="348"/>
                <a:chExt cx="1398" cy="348"/>
              </a:xfrm>
            </p:grpSpPr>
            <p:sp>
              <p:nvSpPr>
                <p:cNvPr id="733195" name="矩形 733194"/>
                <p:cNvSpPr/>
                <p:nvPr/>
              </p:nvSpPr>
              <p:spPr>
                <a:xfrm>
                  <a:off x="43" y="348"/>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序号</a:t>
                  </a:r>
                  <a:endParaRPr lang="zh-CN" altLang="en-US" sz="1475" dirty="0"/>
                </a:p>
              </p:txBody>
            </p:sp>
            <p:sp>
              <p:nvSpPr>
                <p:cNvPr id="733259" name="矩形 733258"/>
                <p:cNvSpPr/>
                <p:nvPr/>
              </p:nvSpPr>
              <p:spPr>
                <a:xfrm>
                  <a:off x="0" y="348"/>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62" name="组合 733261"/>
              <p:cNvGrpSpPr/>
              <p:nvPr/>
            </p:nvGrpSpPr>
            <p:grpSpPr>
              <a:xfrm>
                <a:off x="1398" y="348"/>
                <a:ext cx="702" cy="348"/>
                <a:chOff x="1398" y="348"/>
                <a:chExt cx="702" cy="348"/>
              </a:xfrm>
            </p:grpSpPr>
            <p:sp>
              <p:nvSpPr>
                <p:cNvPr id="733196" name="矩形 733195"/>
                <p:cNvSpPr/>
                <p:nvPr/>
              </p:nvSpPr>
              <p:spPr>
                <a:xfrm>
                  <a:off x="1441" y="348"/>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数值型</a:t>
                  </a:r>
                  <a:endParaRPr lang="zh-CN" altLang="en-US" sz="1290" dirty="0"/>
                </a:p>
              </p:txBody>
            </p:sp>
            <p:sp>
              <p:nvSpPr>
                <p:cNvPr id="733261" name="矩形 733260"/>
                <p:cNvSpPr/>
                <p:nvPr/>
              </p:nvSpPr>
              <p:spPr>
                <a:xfrm>
                  <a:off x="1398" y="348"/>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64" name="组合 733263"/>
              <p:cNvGrpSpPr/>
              <p:nvPr/>
            </p:nvGrpSpPr>
            <p:grpSpPr>
              <a:xfrm>
                <a:off x="2100" y="348"/>
                <a:ext cx="2631" cy="348"/>
                <a:chOff x="2100" y="348"/>
                <a:chExt cx="2631" cy="348"/>
              </a:xfrm>
            </p:grpSpPr>
            <p:sp>
              <p:nvSpPr>
                <p:cNvPr id="733197" name="矩形 733196"/>
                <p:cNvSpPr/>
                <p:nvPr/>
              </p:nvSpPr>
              <p:spPr>
                <a:xfrm>
                  <a:off x="2143" y="348"/>
                  <a:ext cx="2545"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263" name="矩形 733262"/>
                <p:cNvSpPr/>
                <p:nvPr/>
              </p:nvSpPr>
              <p:spPr>
                <a:xfrm>
                  <a:off x="2100" y="348"/>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66" name="组合 733265"/>
              <p:cNvGrpSpPr/>
              <p:nvPr/>
            </p:nvGrpSpPr>
            <p:grpSpPr>
              <a:xfrm>
                <a:off x="4731" y="348"/>
                <a:ext cx="977" cy="348"/>
                <a:chOff x="4731" y="348"/>
                <a:chExt cx="977" cy="348"/>
              </a:xfrm>
            </p:grpSpPr>
            <p:sp>
              <p:nvSpPr>
                <p:cNvPr id="733198" name="矩形 733197"/>
                <p:cNvSpPr/>
                <p:nvPr/>
              </p:nvSpPr>
              <p:spPr>
                <a:xfrm>
                  <a:off x="4774" y="348"/>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265" name="矩形 733264"/>
                <p:cNvSpPr/>
                <p:nvPr/>
              </p:nvSpPr>
              <p:spPr>
                <a:xfrm>
                  <a:off x="4731" y="348"/>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68" name="组合 733267"/>
              <p:cNvGrpSpPr/>
              <p:nvPr/>
            </p:nvGrpSpPr>
            <p:grpSpPr>
              <a:xfrm>
                <a:off x="0" y="696"/>
                <a:ext cx="1398" cy="348"/>
                <a:chOff x="0" y="696"/>
                <a:chExt cx="1398" cy="348"/>
              </a:xfrm>
            </p:grpSpPr>
            <p:sp>
              <p:nvSpPr>
                <p:cNvPr id="733199" name="矩形 733198"/>
                <p:cNvSpPr/>
                <p:nvPr/>
              </p:nvSpPr>
              <p:spPr>
                <a:xfrm>
                  <a:off x="43" y="696"/>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加油站编号</a:t>
                  </a:r>
                  <a:endParaRPr lang="zh-CN" altLang="en-US" sz="1475" dirty="0"/>
                </a:p>
              </p:txBody>
            </p:sp>
            <p:sp>
              <p:nvSpPr>
                <p:cNvPr id="733267" name="矩形 733266"/>
                <p:cNvSpPr/>
                <p:nvPr/>
              </p:nvSpPr>
              <p:spPr>
                <a:xfrm>
                  <a:off x="0" y="696"/>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70" name="组合 733269"/>
              <p:cNvGrpSpPr/>
              <p:nvPr/>
            </p:nvGrpSpPr>
            <p:grpSpPr>
              <a:xfrm>
                <a:off x="1398" y="696"/>
                <a:ext cx="702" cy="348"/>
                <a:chOff x="1398" y="696"/>
                <a:chExt cx="702" cy="348"/>
              </a:xfrm>
            </p:grpSpPr>
            <p:sp>
              <p:nvSpPr>
                <p:cNvPr id="733200" name="矩形 733199"/>
                <p:cNvSpPr/>
                <p:nvPr/>
              </p:nvSpPr>
              <p:spPr>
                <a:xfrm>
                  <a:off x="1441" y="696"/>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字符型</a:t>
                  </a:r>
                  <a:endParaRPr lang="zh-CN" altLang="en-US" sz="1290" dirty="0"/>
                </a:p>
              </p:txBody>
            </p:sp>
            <p:sp>
              <p:nvSpPr>
                <p:cNvPr id="733269" name="矩形 733268"/>
                <p:cNvSpPr/>
                <p:nvPr/>
              </p:nvSpPr>
              <p:spPr>
                <a:xfrm>
                  <a:off x="1398" y="696"/>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72" name="组合 733271"/>
              <p:cNvGrpSpPr/>
              <p:nvPr/>
            </p:nvGrpSpPr>
            <p:grpSpPr>
              <a:xfrm>
                <a:off x="2100" y="696"/>
                <a:ext cx="2631" cy="348"/>
                <a:chOff x="2100" y="696"/>
                <a:chExt cx="2631" cy="348"/>
              </a:xfrm>
            </p:grpSpPr>
            <p:sp>
              <p:nvSpPr>
                <p:cNvPr id="733201" name="矩形 733200"/>
                <p:cNvSpPr/>
                <p:nvPr/>
              </p:nvSpPr>
              <p:spPr>
                <a:xfrm>
                  <a:off x="2143" y="696"/>
                  <a:ext cx="2545"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271" name="矩形 733270"/>
                <p:cNvSpPr/>
                <p:nvPr/>
              </p:nvSpPr>
              <p:spPr>
                <a:xfrm>
                  <a:off x="2100" y="696"/>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74" name="组合 733273"/>
              <p:cNvGrpSpPr/>
              <p:nvPr/>
            </p:nvGrpSpPr>
            <p:grpSpPr>
              <a:xfrm>
                <a:off x="4731" y="696"/>
                <a:ext cx="977" cy="348"/>
                <a:chOff x="4731" y="696"/>
                <a:chExt cx="977" cy="348"/>
              </a:xfrm>
            </p:grpSpPr>
            <p:sp>
              <p:nvSpPr>
                <p:cNvPr id="733202" name="矩形 733201"/>
                <p:cNvSpPr/>
                <p:nvPr/>
              </p:nvSpPr>
              <p:spPr>
                <a:xfrm>
                  <a:off x="4774" y="696"/>
                  <a:ext cx="891"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外键</a:t>
                  </a:r>
                  <a:endParaRPr lang="zh-CN" altLang="en-US" sz="1475" dirty="0"/>
                </a:p>
              </p:txBody>
            </p:sp>
            <p:sp>
              <p:nvSpPr>
                <p:cNvPr id="733273" name="矩形 733272"/>
                <p:cNvSpPr/>
                <p:nvPr/>
              </p:nvSpPr>
              <p:spPr>
                <a:xfrm>
                  <a:off x="4731" y="696"/>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76" name="组合 733275"/>
              <p:cNvGrpSpPr/>
              <p:nvPr/>
            </p:nvGrpSpPr>
            <p:grpSpPr>
              <a:xfrm>
                <a:off x="0" y="1044"/>
                <a:ext cx="1398" cy="348"/>
                <a:chOff x="0" y="1044"/>
                <a:chExt cx="1398" cy="348"/>
              </a:xfrm>
            </p:grpSpPr>
            <p:sp>
              <p:nvSpPr>
                <p:cNvPr id="733203" name="矩形 733202"/>
                <p:cNvSpPr/>
                <p:nvPr/>
              </p:nvSpPr>
              <p:spPr>
                <a:xfrm>
                  <a:off x="43" y="1044"/>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员工编号</a:t>
                  </a:r>
                  <a:endParaRPr lang="zh-CN" altLang="en-US" sz="1475" dirty="0"/>
                </a:p>
              </p:txBody>
            </p:sp>
            <p:sp>
              <p:nvSpPr>
                <p:cNvPr id="733275" name="矩形 733274"/>
                <p:cNvSpPr/>
                <p:nvPr/>
              </p:nvSpPr>
              <p:spPr>
                <a:xfrm>
                  <a:off x="0" y="1044"/>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78" name="组合 733277"/>
              <p:cNvGrpSpPr/>
              <p:nvPr/>
            </p:nvGrpSpPr>
            <p:grpSpPr>
              <a:xfrm>
                <a:off x="1398" y="1044"/>
                <a:ext cx="702" cy="348"/>
                <a:chOff x="1398" y="1044"/>
                <a:chExt cx="702" cy="348"/>
              </a:xfrm>
            </p:grpSpPr>
            <p:sp>
              <p:nvSpPr>
                <p:cNvPr id="733204" name="矩形 733203"/>
                <p:cNvSpPr/>
                <p:nvPr/>
              </p:nvSpPr>
              <p:spPr>
                <a:xfrm>
                  <a:off x="1441" y="1044"/>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字符型</a:t>
                  </a:r>
                  <a:endParaRPr lang="zh-CN" altLang="en-US" sz="1290" dirty="0"/>
                </a:p>
              </p:txBody>
            </p:sp>
            <p:sp>
              <p:nvSpPr>
                <p:cNvPr id="733277" name="矩形 733276"/>
                <p:cNvSpPr/>
                <p:nvPr/>
              </p:nvSpPr>
              <p:spPr>
                <a:xfrm>
                  <a:off x="1398" y="1044"/>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80" name="组合 733279"/>
              <p:cNvGrpSpPr/>
              <p:nvPr/>
            </p:nvGrpSpPr>
            <p:grpSpPr>
              <a:xfrm>
                <a:off x="2100" y="1044"/>
                <a:ext cx="2631" cy="348"/>
                <a:chOff x="2100" y="1044"/>
                <a:chExt cx="2631" cy="348"/>
              </a:xfrm>
            </p:grpSpPr>
            <p:sp>
              <p:nvSpPr>
                <p:cNvPr id="733205" name="矩形 733204"/>
                <p:cNvSpPr/>
                <p:nvPr/>
              </p:nvSpPr>
              <p:spPr>
                <a:xfrm>
                  <a:off x="2143" y="1044"/>
                  <a:ext cx="2545"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279" name="矩形 733278"/>
                <p:cNvSpPr/>
                <p:nvPr/>
              </p:nvSpPr>
              <p:spPr>
                <a:xfrm>
                  <a:off x="2100" y="1044"/>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82" name="组合 733281"/>
              <p:cNvGrpSpPr/>
              <p:nvPr/>
            </p:nvGrpSpPr>
            <p:grpSpPr>
              <a:xfrm>
                <a:off x="4731" y="1044"/>
                <a:ext cx="977" cy="348"/>
                <a:chOff x="4731" y="1044"/>
                <a:chExt cx="977" cy="348"/>
              </a:xfrm>
            </p:grpSpPr>
            <p:sp>
              <p:nvSpPr>
                <p:cNvPr id="733206" name="矩形 733205"/>
                <p:cNvSpPr/>
                <p:nvPr/>
              </p:nvSpPr>
              <p:spPr>
                <a:xfrm>
                  <a:off x="4774" y="1044"/>
                  <a:ext cx="891"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主键</a:t>
                  </a:r>
                  <a:endParaRPr lang="zh-CN" altLang="en-US" sz="1475" dirty="0"/>
                </a:p>
              </p:txBody>
            </p:sp>
            <p:sp>
              <p:nvSpPr>
                <p:cNvPr id="733281" name="矩形 733280"/>
                <p:cNvSpPr/>
                <p:nvPr/>
              </p:nvSpPr>
              <p:spPr>
                <a:xfrm>
                  <a:off x="4731" y="1044"/>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84" name="组合 733283"/>
              <p:cNvGrpSpPr/>
              <p:nvPr/>
            </p:nvGrpSpPr>
            <p:grpSpPr>
              <a:xfrm>
                <a:off x="0" y="1392"/>
                <a:ext cx="1398" cy="348"/>
                <a:chOff x="0" y="1392"/>
                <a:chExt cx="1398" cy="348"/>
              </a:xfrm>
            </p:grpSpPr>
            <p:sp>
              <p:nvSpPr>
                <p:cNvPr id="733207" name="矩形 733206"/>
                <p:cNvSpPr/>
                <p:nvPr/>
              </p:nvSpPr>
              <p:spPr>
                <a:xfrm>
                  <a:off x="43" y="1392"/>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姓名</a:t>
                  </a:r>
                  <a:endParaRPr lang="zh-CN" altLang="en-US" sz="1475" dirty="0"/>
                </a:p>
              </p:txBody>
            </p:sp>
            <p:sp>
              <p:nvSpPr>
                <p:cNvPr id="733283" name="矩形 733282"/>
                <p:cNvSpPr/>
                <p:nvPr/>
              </p:nvSpPr>
              <p:spPr>
                <a:xfrm>
                  <a:off x="0" y="1392"/>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86" name="组合 733285"/>
              <p:cNvGrpSpPr/>
              <p:nvPr/>
            </p:nvGrpSpPr>
            <p:grpSpPr>
              <a:xfrm>
                <a:off x="1398" y="1392"/>
                <a:ext cx="702" cy="348"/>
                <a:chOff x="1398" y="1392"/>
                <a:chExt cx="702" cy="348"/>
              </a:xfrm>
            </p:grpSpPr>
            <p:sp>
              <p:nvSpPr>
                <p:cNvPr id="733208" name="矩形 733207"/>
                <p:cNvSpPr/>
                <p:nvPr/>
              </p:nvSpPr>
              <p:spPr>
                <a:xfrm>
                  <a:off x="1441" y="1392"/>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字符型</a:t>
                  </a:r>
                  <a:endParaRPr lang="zh-CN" altLang="en-US" sz="1290" dirty="0"/>
                </a:p>
              </p:txBody>
            </p:sp>
            <p:sp>
              <p:nvSpPr>
                <p:cNvPr id="733285" name="矩形 733284"/>
                <p:cNvSpPr/>
                <p:nvPr/>
              </p:nvSpPr>
              <p:spPr>
                <a:xfrm>
                  <a:off x="1398" y="1392"/>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88" name="组合 733287"/>
              <p:cNvGrpSpPr/>
              <p:nvPr/>
            </p:nvGrpSpPr>
            <p:grpSpPr>
              <a:xfrm>
                <a:off x="2100" y="1392"/>
                <a:ext cx="2631" cy="348"/>
                <a:chOff x="2100" y="1392"/>
                <a:chExt cx="2631" cy="348"/>
              </a:xfrm>
            </p:grpSpPr>
            <p:sp>
              <p:nvSpPr>
                <p:cNvPr id="733209" name="矩形 733208"/>
                <p:cNvSpPr/>
                <p:nvPr/>
              </p:nvSpPr>
              <p:spPr>
                <a:xfrm>
                  <a:off x="2143" y="1392"/>
                  <a:ext cx="2545"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287" name="矩形 733286"/>
                <p:cNvSpPr/>
                <p:nvPr/>
              </p:nvSpPr>
              <p:spPr>
                <a:xfrm>
                  <a:off x="2100" y="1392"/>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90" name="组合 733289"/>
              <p:cNvGrpSpPr/>
              <p:nvPr/>
            </p:nvGrpSpPr>
            <p:grpSpPr>
              <a:xfrm>
                <a:off x="4731" y="1392"/>
                <a:ext cx="977" cy="348"/>
                <a:chOff x="4731" y="1392"/>
                <a:chExt cx="977" cy="348"/>
              </a:xfrm>
            </p:grpSpPr>
            <p:sp>
              <p:nvSpPr>
                <p:cNvPr id="733210" name="矩形 733209"/>
                <p:cNvSpPr/>
                <p:nvPr/>
              </p:nvSpPr>
              <p:spPr>
                <a:xfrm>
                  <a:off x="4774" y="1392"/>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289" name="矩形 733288"/>
                <p:cNvSpPr/>
                <p:nvPr/>
              </p:nvSpPr>
              <p:spPr>
                <a:xfrm>
                  <a:off x="4731" y="1392"/>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92" name="组合 733291"/>
              <p:cNvGrpSpPr/>
              <p:nvPr/>
            </p:nvGrpSpPr>
            <p:grpSpPr>
              <a:xfrm>
                <a:off x="0" y="1740"/>
                <a:ext cx="1398" cy="348"/>
                <a:chOff x="0" y="1740"/>
                <a:chExt cx="1398" cy="348"/>
              </a:xfrm>
            </p:grpSpPr>
            <p:sp>
              <p:nvSpPr>
                <p:cNvPr id="733211" name="矩形 733210"/>
                <p:cNvSpPr/>
                <p:nvPr/>
              </p:nvSpPr>
              <p:spPr>
                <a:xfrm>
                  <a:off x="43" y="1740"/>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性别</a:t>
                  </a:r>
                  <a:endParaRPr lang="zh-CN" altLang="en-US" sz="1475" dirty="0"/>
                </a:p>
              </p:txBody>
            </p:sp>
            <p:sp>
              <p:nvSpPr>
                <p:cNvPr id="733291" name="矩形 733290"/>
                <p:cNvSpPr/>
                <p:nvPr/>
              </p:nvSpPr>
              <p:spPr>
                <a:xfrm>
                  <a:off x="0" y="1740"/>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94" name="组合 733293"/>
              <p:cNvGrpSpPr/>
              <p:nvPr/>
            </p:nvGrpSpPr>
            <p:grpSpPr>
              <a:xfrm>
                <a:off x="1398" y="1740"/>
                <a:ext cx="702" cy="348"/>
                <a:chOff x="1398" y="1740"/>
                <a:chExt cx="702" cy="348"/>
              </a:xfrm>
            </p:grpSpPr>
            <p:sp>
              <p:nvSpPr>
                <p:cNvPr id="733212" name="矩形 733211"/>
                <p:cNvSpPr/>
                <p:nvPr/>
              </p:nvSpPr>
              <p:spPr>
                <a:xfrm>
                  <a:off x="1441" y="1740"/>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字符型</a:t>
                  </a:r>
                  <a:endParaRPr lang="zh-CN" altLang="en-US" sz="1290" dirty="0"/>
                </a:p>
              </p:txBody>
            </p:sp>
            <p:sp>
              <p:nvSpPr>
                <p:cNvPr id="733293" name="矩形 733292"/>
                <p:cNvSpPr/>
                <p:nvPr/>
              </p:nvSpPr>
              <p:spPr>
                <a:xfrm>
                  <a:off x="1398" y="1740"/>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96" name="组合 733295"/>
              <p:cNvGrpSpPr/>
              <p:nvPr/>
            </p:nvGrpSpPr>
            <p:grpSpPr>
              <a:xfrm>
                <a:off x="2100" y="1740"/>
                <a:ext cx="2631" cy="348"/>
                <a:chOff x="2100" y="1740"/>
                <a:chExt cx="2631" cy="348"/>
              </a:xfrm>
            </p:grpSpPr>
            <p:sp>
              <p:nvSpPr>
                <p:cNvPr id="733213" name="矩形 733212"/>
                <p:cNvSpPr/>
                <p:nvPr/>
              </p:nvSpPr>
              <p:spPr>
                <a:xfrm>
                  <a:off x="2143" y="1740"/>
                  <a:ext cx="2545"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男、女</a:t>
                  </a:r>
                  <a:endParaRPr lang="zh-CN" altLang="en-US" sz="1475" dirty="0"/>
                </a:p>
              </p:txBody>
            </p:sp>
            <p:sp>
              <p:nvSpPr>
                <p:cNvPr id="733295" name="矩形 733294"/>
                <p:cNvSpPr/>
                <p:nvPr/>
              </p:nvSpPr>
              <p:spPr>
                <a:xfrm>
                  <a:off x="2100" y="1740"/>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298" name="组合 733297"/>
              <p:cNvGrpSpPr/>
              <p:nvPr/>
            </p:nvGrpSpPr>
            <p:grpSpPr>
              <a:xfrm>
                <a:off x="4731" y="1740"/>
                <a:ext cx="977" cy="348"/>
                <a:chOff x="4731" y="1740"/>
                <a:chExt cx="977" cy="348"/>
              </a:xfrm>
            </p:grpSpPr>
            <p:sp>
              <p:nvSpPr>
                <p:cNvPr id="733214" name="矩形 733213"/>
                <p:cNvSpPr/>
                <p:nvPr/>
              </p:nvSpPr>
              <p:spPr>
                <a:xfrm>
                  <a:off x="4774" y="1740"/>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297" name="矩形 733296"/>
                <p:cNvSpPr/>
                <p:nvPr/>
              </p:nvSpPr>
              <p:spPr>
                <a:xfrm>
                  <a:off x="4731" y="1740"/>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00" name="组合 733299"/>
              <p:cNvGrpSpPr/>
              <p:nvPr/>
            </p:nvGrpSpPr>
            <p:grpSpPr>
              <a:xfrm>
                <a:off x="0" y="2088"/>
                <a:ext cx="1398" cy="348"/>
                <a:chOff x="0" y="2088"/>
                <a:chExt cx="1398" cy="348"/>
              </a:xfrm>
            </p:grpSpPr>
            <p:sp>
              <p:nvSpPr>
                <p:cNvPr id="733215" name="矩形 733214"/>
                <p:cNvSpPr/>
                <p:nvPr/>
              </p:nvSpPr>
              <p:spPr>
                <a:xfrm>
                  <a:off x="43" y="2088"/>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年龄</a:t>
                  </a:r>
                  <a:endParaRPr lang="zh-CN" altLang="en-US" sz="1475" dirty="0"/>
                </a:p>
              </p:txBody>
            </p:sp>
            <p:sp>
              <p:nvSpPr>
                <p:cNvPr id="733299" name="矩形 733298"/>
                <p:cNvSpPr/>
                <p:nvPr/>
              </p:nvSpPr>
              <p:spPr>
                <a:xfrm>
                  <a:off x="0" y="2088"/>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02" name="组合 733301"/>
              <p:cNvGrpSpPr/>
              <p:nvPr/>
            </p:nvGrpSpPr>
            <p:grpSpPr>
              <a:xfrm>
                <a:off x="1398" y="2088"/>
                <a:ext cx="702" cy="348"/>
                <a:chOff x="1398" y="2088"/>
                <a:chExt cx="702" cy="348"/>
              </a:xfrm>
            </p:grpSpPr>
            <p:sp>
              <p:nvSpPr>
                <p:cNvPr id="733216" name="矩形 733215"/>
                <p:cNvSpPr/>
                <p:nvPr/>
              </p:nvSpPr>
              <p:spPr>
                <a:xfrm>
                  <a:off x="1441" y="2088"/>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数值型</a:t>
                  </a:r>
                  <a:endParaRPr lang="zh-CN" altLang="en-US" sz="1290" dirty="0"/>
                </a:p>
              </p:txBody>
            </p:sp>
            <p:sp>
              <p:nvSpPr>
                <p:cNvPr id="733301" name="矩形 733300"/>
                <p:cNvSpPr/>
                <p:nvPr/>
              </p:nvSpPr>
              <p:spPr>
                <a:xfrm>
                  <a:off x="1398" y="2088"/>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04" name="组合 733303"/>
              <p:cNvGrpSpPr/>
              <p:nvPr/>
            </p:nvGrpSpPr>
            <p:grpSpPr>
              <a:xfrm>
                <a:off x="2100" y="2088"/>
                <a:ext cx="2631" cy="348"/>
                <a:chOff x="2100" y="2088"/>
                <a:chExt cx="2631" cy="348"/>
              </a:xfrm>
            </p:grpSpPr>
            <p:sp>
              <p:nvSpPr>
                <p:cNvPr id="733217" name="矩形 733216"/>
                <p:cNvSpPr/>
                <p:nvPr/>
              </p:nvSpPr>
              <p:spPr>
                <a:xfrm>
                  <a:off x="2143" y="2088"/>
                  <a:ext cx="2545"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03" name="矩形 733302"/>
                <p:cNvSpPr/>
                <p:nvPr/>
              </p:nvSpPr>
              <p:spPr>
                <a:xfrm>
                  <a:off x="2100" y="2088"/>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06" name="组合 733305"/>
              <p:cNvGrpSpPr/>
              <p:nvPr/>
            </p:nvGrpSpPr>
            <p:grpSpPr>
              <a:xfrm>
                <a:off x="4731" y="2088"/>
                <a:ext cx="977" cy="348"/>
                <a:chOff x="4731" y="2088"/>
                <a:chExt cx="977" cy="348"/>
              </a:xfrm>
            </p:grpSpPr>
            <p:sp>
              <p:nvSpPr>
                <p:cNvPr id="733218" name="矩形 733217"/>
                <p:cNvSpPr/>
                <p:nvPr/>
              </p:nvSpPr>
              <p:spPr>
                <a:xfrm>
                  <a:off x="4774" y="2088"/>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05" name="矩形 733304"/>
                <p:cNvSpPr/>
                <p:nvPr/>
              </p:nvSpPr>
              <p:spPr>
                <a:xfrm>
                  <a:off x="4731" y="2088"/>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08" name="组合 733307"/>
              <p:cNvGrpSpPr/>
              <p:nvPr/>
            </p:nvGrpSpPr>
            <p:grpSpPr>
              <a:xfrm>
                <a:off x="0" y="2436"/>
                <a:ext cx="1398" cy="348"/>
                <a:chOff x="0" y="2436"/>
                <a:chExt cx="1398" cy="348"/>
              </a:xfrm>
            </p:grpSpPr>
            <p:sp>
              <p:nvSpPr>
                <p:cNvPr id="733219" name="矩形 733218"/>
                <p:cNvSpPr/>
                <p:nvPr/>
              </p:nvSpPr>
              <p:spPr>
                <a:xfrm>
                  <a:off x="43" y="2436"/>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职位</a:t>
                  </a:r>
                  <a:endParaRPr lang="zh-CN" altLang="en-US" sz="1475" dirty="0"/>
                </a:p>
              </p:txBody>
            </p:sp>
            <p:sp>
              <p:nvSpPr>
                <p:cNvPr id="733307" name="矩形 733306"/>
                <p:cNvSpPr/>
                <p:nvPr/>
              </p:nvSpPr>
              <p:spPr>
                <a:xfrm>
                  <a:off x="0" y="2436"/>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10" name="组合 733309"/>
              <p:cNvGrpSpPr/>
              <p:nvPr/>
            </p:nvGrpSpPr>
            <p:grpSpPr>
              <a:xfrm>
                <a:off x="1398" y="2436"/>
                <a:ext cx="702" cy="348"/>
                <a:chOff x="1398" y="2436"/>
                <a:chExt cx="702" cy="348"/>
              </a:xfrm>
            </p:grpSpPr>
            <p:sp>
              <p:nvSpPr>
                <p:cNvPr id="733220" name="矩形 733219"/>
                <p:cNvSpPr/>
                <p:nvPr/>
              </p:nvSpPr>
              <p:spPr>
                <a:xfrm>
                  <a:off x="1441" y="2436"/>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字符型</a:t>
                  </a:r>
                  <a:endParaRPr lang="zh-CN" altLang="en-US" sz="1290" dirty="0"/>
                </a:p>
              </p:txBody>
            </p:sp>
            <p:sp>
              <p:nvSpPr>
                <p:cNvPr id="733309" name="矩形 733308"/>
                <p:cNvSpPr/>
                <p:nvPr/>
              </p:nvSpPr>
              <p:spPr>
                <a:xfrm>
                  <a:off x="1398" y="2436"/>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12" name="组合 733311"/>
              <p:cNvGrpSpPr/>
              <p:nvPr/>
            </p:nvGrpSpPr>
            <p:grpSpPr>
              <a:xfrm>
                <a:off x="2100" y="2436"/>
                <a:ext cx="2631" cy="348"/>
                <a:chOff x="2100" y="2436"/>
                <a:chExt cx="2631" cy="348"/>
              </a:xfrm>
            </p:grpSpPr>
            <p:sp>
              <p:nvSpPr>
                <p:cNvPr id="733221" name="矩形 733220"/>
                <p:cNvSpPr/>
                <p:nvPr/>
              </p:nvSpPr>
              <p:spPr>
                <a:xfrm>
                  <a:off x="2143" y="2436"/>
                  <a:ext cx="2545"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11" name="矩形 733310"/>
                <p:cNvSpPr/>
                <p:nvPr/>
              </p:nvSpPr>
              <p:spPr>
                <a:xfrm>
                  <a:off x="2100" y="2436"/>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14" name="组合 733313"/>
              <p:cNvGrpSpPr/>
              <p:nvPr/>
            </p:nvGrpSpPr>
            <p:grpSpPr>
              <a:xfrm>
                <a:off x="4731" y="2436"/>
                <a:ext cx="977" cy="348"/>
                <a:chOff x="4731" y="2436"/>
                <a:chExt cx="977" cy="348"/>
              </a:xfrm>
            </p:grpSpPr>
            <p:sp>
              <p:nvSpPr>
                <p:cNvPr id="733222" name="矩形 733221"/>
                <p:cNvSpPr/>
                <p:nvPr/>
              </p:nvSpPr>
              <p:spPr>
                <a:xfrm>
                  <a:off x="4774" y="2436"/>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13" name="矩形 733312"/>
                <p:cNvSpPr/>
                <p:nvPr/>
              </p:nvSpPr>
              <p:spPr>
                <a:xfrm>
                  <a:off x="4731" y="2436"/>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16" name="组合 733315"/>
              <p:cNvGrpSpPr/>
              <p:nvPr/>
            </p:nvGrpSpPr>
            <p:grpSpPr>
              <a:xfrm>
                <a:off x="0" y="2784"/>
                <a:ext cx="1398" cy="348"/>
                <a:chOff x="0" y="2784"/>
                <a:chExt cx="1398" cy="348"/>
              </a:xfrm>
            </p:grpSpPr>
            <p:sp>
              <p:nvSpPr>
                <p:cNvPr id="733223" name="矩形 733222"/>
                <p:cNvSpPr/>
                <p:nvPr/>
              </p:nvSpPr>
              <p:spPr>
                <a:xfrm>
                  <a:off x="43" y="2784"/>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是否正式工</a:t>
                  </a:r>
                  <a:endParaRPr lang="zh-CN" altLang="en-US" sz="1475" dirty="0"/>
                </a:p>
              </p:txBody>
            </p:sp>
            <p:sp>
              <p:nvSpPr>
                <p:cNvPr id="733315" name="矩形 733314"/>
                <p:cNvSpPr/>
                <p:nvPr/>
              </p:nvSpPr>
              <p:spPr>
                <a:xfrm>
                  <a:off x="0" y="2784"/>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18" name="组合 733317"/>
              <p:cNvGrpSpPr/>
              <p:nvPr/>
            </p:nvGrpSpPr>
            <p:grpSpPr>
              <a:xfrm>
                <a:off x="1398" y="2784"/>
                <a:ext cx="702" cy="348"/>
                <a:chOff x="1398" y="2784"/>
                <a:chExt cx="702" cy="348"/>
              </a:xfrm>
            </p:grpSpPr>
            <p:sp>
              <p:nvSpPr>
                <p:cNvPr id="733224" name="矩形 733223"/>
                <p:cNvSpPr/>
                <p:nvPr/>
              </p:nvSpPr>
              <p:spPr>
                <a:xfrm>
                  <a:off x="1441" y="2784"/>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字符型</a:t>
                  </a:r>
                  <a:endParaRPr lang="zh-CN" altLang="en-US" sz="1290" dirty="0"/>
                </a:p>
              </p:txBody>
            </p:sp>
            <p:sp>
              <p:nvSpPr>
                <p:cNvPr id="733317" name="矩形 733316"/>
                <p:cNvSpPr/>
                <p:nvPr/>
              </p:nvSpPr>
              <p:spPr>
                <a:xfrm>
                  <a:off x="1398" y="2784"/>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20" name="组合 733319"/>
              <p:cNvGrpSpPr/>
              <p:nvPr/>
            </p:nvGrpSpPr>
            <p:grpSpPr>
              <a:xfrm>
                <a:off x="2100" y="2784"/>
                <a:ext cx="2631" cy="348"/>
                <a:chOff x="2100" y="2784"/>
                <a:chExt cx="2631" cy="348"/>
              </a:xfrm>
            </p:grpSpPr>
            <p:sp>
              <p:nvSpPr>
                <p:cNvPr id="733225" name="矩形 733224"/>
                <p:cNvSpPr/>
                <p:nvPr/>
              </p:nvSpPr>
              <p:spPr>
                <a:xfrm>
                  <a:off x="2143" y="2784"/>
                  <a:ext cx="2545"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是、否</a:t>
                  </a:r>
                  <a:endParaRPr lang="zh-CN" altLang="en-US" sz="1475" dirty="0"/>
                </a:p>
              </p:txBody>
            </p:sp>
            <p:sp>
              <p:nvSpPr>
                <p:cNvPr id="733319" name="矩形 733318"/>
                <p:cNvSpPr/>
                <p:nvPr/>
              </p:nvSpPr>
              <p:spPr>
                <a:xfrm>
                  <a:off x="2100" y="2784"/>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22" name="组合 733321"/>
              <p:cNvGrpSpPr/>
              <p:nvPr/>
            </p:nvGrpSpPr>
            <p:grpSpPr>
              <a:xfrm>
                <a:off x="4731" y="2784"/>
                <a:ext cx="977" cy="348"/>
                <a:chOff x="4731" y="2784"/>
                <a:chExt cx="977" cy="348"/>
              </a:xfrm>
            </p:grpSpPr>
            <p:sp>
              <p:nvSpPr>
                <p:cNvPr id="733226" name="矩形 733225"/>
                <p:cNvSpPr/>
                <p:nvPr/>
              </p:nvSpPr>
              <p:spPr>
                <a:xfrm>
                  <a:off x="4774" y="2784"/>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21" name="矩形 733320"/>
                <p:cNvSpPr/>
                <p:nvPr/>
              </p:nvSpPr>
              <p:spPr>
                <a:xfrm>
                  <a:off x="4731" y="2784"/>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24" name="组合 733323"/>
              <p:cNvGrpSpPr/>
              <p:nvPr/>
            </p:nvGrpSpPr>
            <p:grpSpPr>
              <a:xfrm>
                <a:off x="0" y="3132"/>
                <a:ext cx="1398" cy="348"/>
                <a:chOff x="0" y="3132"/>
                <a:chExt cx="1398" cy="348"/>
              </a:xfrm>
            </p:grpSpPr>
            <p:sp>
              <p:nvSpPr>
                <p:cNvPr id="733227" name="矩形 733226"/>
                <p:cNvSpPr/>
                <p:nvPr/>
              </p:nvSpPr>
              <p:spPr>
                <a:xfrm>
                  <a:off x="43" y="3132"/>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是否列入劳资报表</a:t>
                  </a:r>
                  <a:endParaRPr lang="zh-CN" altLang="en-US" sz="1475" dirty="0"/>
                </a:p>
              </p:txBody>
            </p:sp>
            <p:sp>
              <p:nvSpPr>
                <p:cNvPr id="733323" name="矩形 733322"/>
                <p:cNvSpPr/>
                <p:nvPr/>
              </p:nvSpPr>
              <p:spPr>
                <a:xfrm>
                  <a:off x="0" y="3132"/>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26" name="组合 733325"/>
              <p:cNvGrpSpPr/>
              <p:nvPr/>
            </p:nvGrpSpPr>
            <p:grpSpPr>
              <a:xfrm>
                <a:off x="1398" y="3132"/>
                <a:ext cx="702" cy="348"/>
                <a:chOff x="1398" y="3132"/>
                <a:chExt cx="702" cy="348"/>
              </a:xfrm>
            </p:grpSpPr>
            <p:sp>
              <p:nvSpPr>
                <p:cNvPr id="733228" name="矩形 733227"/>
                <p:cNvSpPr/>
                <p:nvPr/>
              </p:nvSpPr>
              <p:spPr>
                <a:xfrm>
                  <a:off x="1441" y="3132"/>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字符型</a:t>
                  </a:r>
                  <a:endParaRPr lang="zh-CN" altLang="en-US" sz="1290" dirty="0"/>
                </a:p>
              </p:txBody>
            </p:sp>
            <p:sp>
              <p:nvSpPr>
                <p:cNvPr id="733325" name="矩形 733324"/>
                <p:cNvSpPr/>
                <p:nvPr/>
              </p:nvSpPr>
              <p:spPr>
                <a:xfrm>
                  <a:off x="1398" y="3132"/>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28" name="组合 733327"/>
              <p:cNvGrpSpPr/>
              <p:nvPr/>
            </p:nvGrpSpPr>
            <p:grpSpPr>
              <a:xfrm>
                <a:off x="2100" y="3132"/>
                <a:ext cx="2631" cy="348"/>
                <a:chOff x="2100" y="3132"/>
                <a:chExt cx="2631" cy="348"/>
              </a:xfrm>
            </p:grpSpPr>
            <p:sp>
              <p:nvSpPr>
                <p:cNvPr id="733229" name="矩形 733228"/>
                <p:cNvSpPr/>
                <p:nvPr/>
              </p:nvSpPr>
              <p:spPr>
                <a:xfrm>
                  <a:off x="2143" y="3132"/>
                  <a:ext cx="2545" cy="348"/>
                </a:xfrm>
                <a:prstGeom prst="rect">
                  <a:avLst/>
                </a:prstGeom>
                <a:noFill/>
                <a:ln w="9525">
                  <a:noFill/>
                </a:ln>
              </p:spPr>
              <p:txBody>
                <a:bodyPr lIns="89030" tIns="44515" rIns="89030" bIns="44515" anchor="ctr"/>
                <a:p>
                  <a:pPr algn="ctr" eaLnBrk="1" hangingPunct="1"/>
                  <a:r>
                    <a:rPr lang="zh-CN" altLang="en-US" sz="1110" dirty="0">
                      <a:latin typeface="Times New Roman" panose="02020603050405020304" pitchFamily="18" charset="0"/>
                    </a:rPr>
                    <a:t>列入劳资报表用工、由劳务公司派遣、其他员工</a:t>
                  </a:r>
                  <a:endParaRPr lang="zh-CN" altLang="en-US" sz="1110" dirty="0"/>
                </a:p>
              </p:txBody>
            </p:sp>
            <p:sp>
              <p:nvSpPr>
                <p:cNvPr id="733327" name="矩形 733326"/>
                <p:cNvSpPr/>
                <p:nvPr/>
              </p:nvSpPr>
              <p:spPr>
                <a:xfrm>
                  <a:off x="2100" y="3132"/>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30" name="组合 733329"/>
              <p:cNvGrpSpPr/>
              <p:nvPr/>
            </p:nvGrpSpPr>
            <p:grpSpPr>
              <a:xfrm>
                <a:off x="4731" y="3132"/>
                <a:ext cx="977" cy="348"/>
                <a:chOff x="4731" y="3132"/>
                <a:chExt cx="977" cy="348"/>
              </a:xfrm>
            </p:grpSpPr>
            <p:sp>
              <p:nvSpPr>
                <p:cNvPr id="733230" name="矩形 733229"/>
                <p:cNvSpPr/>
                <p:nvPr/>
              </p:nvSpPr>
              <p:spPr>
                <a:xfrm>
                  <a:off x="4774" y="3132"/>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29" name="矩形 733328"/>
                <p:cNvSpPr/>
                <p:nvPr/>
              </p:nvSpPr>
              <p:spPr>
                <a:xfrm>
                  <a:off x="4731" y="3132"/>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32" name="组合 733331"/>
              <p:cNvGrpSpPr/>
              <p:nvPr/>
            </p:nvGrpSpPr>
            <p:grpSpPr>
              <a:xfrm>
                <a:off x="0" y="3480"/>
                <a:ext cx="1398" cy="348"/>
                <a:chOff x="0" y="3480"/>
                <a:chExt cx="1398" cy="348"/>
              </a:xfrm>
            </p:grpSpPr>
            <p:sp>
              <p:nvSpPr>
                <p:cNvPr id="733231" name="矩形 733230"/>
                <p:cNvSpPr/>
                <p:nvPr/>
              </p:nvSpPr>
              <p:spPr>
                <a:xfrm>
                  <a:off x="43" y="3480"/>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是否住站</a:t>
                  </a:r>
                  <a:endParaRPr lang="zh-CN" altLang="en-US" sz="1475" dirty="0"/>
                </a:p>
              </p:txBody>
            </p:sp>
            <p:sp>
              <p:nvSpPr>
                <p:cNvPr id="733331" name="矩形 733330"/>
                <p:cNvSpPr/>
                <p:nvPr/>
              </p:nvSpPr>
              <p:spPr>
                <a:xfrm>
                  <a:off x="0" y="3480"/>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34" name="组合 733333"/>
              <p:cNvGrpSpPr/>
              <p:nvPr/>
            </p:nvGrpSpPr>
            <p:grpSpPr>
              <a:xfrm>
                <a:off x="1398" y="3480"/>
                <a:ext cx="702" cy="348"/>
                <a:chOff x="1398" y="3480"/>
                <a:chExt cx="702" cy="348"/>
              </a:xfrm>
            </p:grpSpPr>
            <p:sp>
              <p:nvSpPr>
                <p:cNvPr id="733232" name="矩形 733231"/>
                <p:cNvSpPr/>
                <p:nvPr/>
              </p:nvSpPr>
              <p:spPr>
                <a:xfrm>
                  <a:off x="1441" y="3480"/>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字符型</a:t>
                  </a:r>
                  <a:endParaRPr lang="zh-CN" altLang="en-US" sz="1290" dirty="0"/>
                </a:p>
              </p:txBody>
            </p:sp>
            <p:sp>
              <p:nvSpPr>
                <p:cNvPr id="733333" name="矩形 733332"/>
                <p:cNvSpPr/>
                <p:nvPr/>
              </p:nvSpPr>
              <p:spPr>
                <a:xfrm>
                  <a:off x="1398" y="3480"/>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36" name="组合 733335"/>
              <p:cNvGrpSpPr/>
              <p:nvPr/>
            </p:nvGrpSpPr>
            <p:grpSpPr>
              <a:xfrm>
                <a:off x="2100" y="3480"/>
                <a:ext cx="2631" cy="348"/>
                <a:chOff x="2100" y="3480"/>
                <a:chExt cx="2631" cy="348"/>
              </a:xfrm>
            </p:grpSpPr>
            <p:sp>
              <p:nvSpPr>
                <p:cNvPr id="733233" name="矩形 733232"/>
                <p:cNvSpPr/>
                <p:nvPr/>
              </p:nvSpPr>
              <p:spPr>
                <a:xfrm>
                  <a:off x="2143" y="3480"/>
                  <a:ext cx="2545"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是、否</a:t>
                  </a:r>
                  <a:endParaRPr lang="zh-CN" altLang="en-US" sz="1475" dirty="0"/>
                </a:p>
              </p:txBody>
            </p:sp>
            <p:sp>
              <p:nvSpPr>
                <p:cNvPr id="733335" name="矩形 733334"/>
                <p:cNvSpPr/>
                <p:nvPr/>
              </p:nvSpPr>
              <p:spPr>
                <a:xfrm>
                  <a:off x="2100" y="3480"/>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38" name="组合 733337"/>
              <p:cNvGrpSpPr/>
              <p:nvPr/>
            </p:nvGrpSpPr>
            <p:grpSpPr>
              <a:xfrm>
                <a:off x="4731" y="3480"/>
                <a:ext cx="977" cy="348"/>
                <a:chOff x="4731" y="3480"/>
                <a:chExt cx="977" cy="348"/>
              </a:xfrm>
            </p:grpSpPr>
            <p:sp>
              <p:nvSpPr>
                <p:cNvPr id="733234" name="矩形 733233"/>
                <p:cNvSpPr/>
                <p:nvPr/>
              </p:nvSpPr>
              <p:spPr>
                <a:xfrm>
                  <a:off x="4774" y="3480"/>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37" name="矩形 733336"/>
                <p:cNvSpPr/>
                <p:nvPr/>
              </p:nvSpPr>
              <p:spPr>
                <a:xfrm>
                  <a:off x="4731" y="3480"/>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40" name="组合 733339"/>
              <p:cNvGrpSpPr/>
              <p:nvPr/>
            </p:nvGrpSpPr>
            <p:grpSpPr>
              <a:xfrm>
                <a:off x="0" y="3828"/>
                <a:ext cx="1398" cy="348"/>
                <a:chOff x="0" y="3828"/>
                <a:chExt cx="1398" cy="348"/>
              </a:xfrm>
            </p:grpSpPr>
            <p:sp>
              <p:nvSpPr>
                <p:cNvPr id="733235" name="矩形 733234"/>
                <p:cNvSpPr/>
                <p:nvPr/>
              </p:nvSpPr>
              <p:spPr>
                <a:xfrm>
                  <a:off x="43" y="3828"/>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文化程度</a:t>
                  </a:r>
                  <a:endParaRPr lang="zh-CN" altLang="en-US" sz="1475" dirty="0"/>
                </a:p>
              </p:txBody>
            </p:sp>
            <p:sp>
              <p:nvSpPr>
                <p:cNvPr id="733339" name="矩形 733338"/>
                <p:cNvSpPr/>
                <p:nvPr/>
              </p:nvSpPr>
              <p:spPr>
                <a:xfrm>
                  <a:off x="0" y="3828"/>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42" name="组合 733341"/>
              <p:cNvGrpSpPr/>
              <p:nvPr/>
            </p:nvGrpSpPr>
            <p:grpSpPr>
              <a:xfrm>
                <a:off x="1398" y="3828"/>
                <a:ext cx="702" cy="348"/>
                <a:chOff x="1398" y="3828"/>
                <a:chExt cx="702" cy="348"/>
              </a:xfrm>
            </p:grpSpPr>
            <p:sp>
              <p:nvSpPr>
                <p:cNvPr id="733236" name="矩形 733235"/>
                <p:cNvSpPr/>
                <p:nvPr/>
              </p:nvSpPr>
              <p:spPr>
                <a:xfrm>
                  <a:off x="1441" y="3828"/>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字符型</a:t>
                  </a:r>
                  <a:endParaRPr lang="zh-CN" altLang="en-US" sz="1290" dirty="0"/>
                </a:p>
              </p:txBody>
            </p:sp>
            <p:sp>
              <p:nvSpPr>
                <p:cNvPr id="733341" name="矩形 733340"/>
                <p:cNvSpPr/>
                <p:nvPr/>
              </p:nvSpPr>
              <p:spPr>
                <a:xfrm>
                  <a:off x="1398" y="3828"/>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44" name="组合 733343"/>
              <p:cNvGrpSpPr/>
              <p:nvPr/>
            </p:nvGrpSpPr>
            <p:grpSpPr>
              <a:xfrm>
                <a:off x="2100" y="3828"/>
                <a:ext cx="2631" cy="348"/>
                <a:chOff x="2100" y="3828"/>
                <a:chExt cx="2631" cy="348"/>
              </a:xfrm>
            </p:grpSpPr>
            <p:sp>
              <p:nvSpPr>
                <p:cNvPr id="733237" name="矩形 733236"/>
                <p:cNvSpPr/>
                <p:nvPr/>
              </p:nvSpPr>
              <p:spPr>
                <a:xfrm>
                  <a:off x="2143" y="3828"/>
                  <a:ext cx="2545" cy="348"/>
                </a:xfrm>
                <a:prstGeom prst="rect">
                  <a:avLst/>
                </a:prstGeom>
                <a:noFill/>
                <a:ln w="9525">
                  <a:noFill/>
                </a:ln>
              </p:spPr>
              <p:txBody>
                <a:bodyPr lIns="89030" tIns="44515" rIns="89030" bIns="44515" anchor="ctr"/>
                <a:p>
                  <a:pPr algn="ctr" eaLnBrk="1" hangingPunct="1"/>
                  <a:r>
                    <a:rPr lang="zh-CN" altLang="en-US" sz="1110" dirty="0">
                      <a:latin typeface="Times New Roman" panose="02020603050405020304" pitchFamily="18" charset="0"/>
                    </a:rPr>
                    <a:t>小学、初中、高中、中专、大专、本科、研究生</a:t>
                  </a:r>
                  <a:endParaRPr lang="zh-CN" altLang="en-US" sz="1110" dirty="0"/>
                </a:p>
              </p:txBody>
            </p:sp>
            <p:sp>
              <p:nvSpPr>
                <p:cNvPr id="733343" name="矩形 733342"/>
                <p:cNvSpPr/>
                <p:nvPr/>
              </p:nvSpPr>
              <p:spPr>
                <a:xfrm>
                  <a:off x="2100" y="3828"/>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46" name="组合 733345"/>
              <p:cNvGrpSpPr/>
              <p:nvPr/>
            </p:nvGrpSpPr>
            <p:grpSpPr>
              <a:xfrm>
                <a:off x="4731" y="3828"/>
                <a:ext cx="977" cy="348"/>
                <a:chOff x="4731" y="3828"/>
                <a:chExt cx="977" cy="348"/>
              </a:xfrm>
            </p:grpSpPr>
            <p:sp>
              <p:nvSpPr>
                <p:cNvPr id="733238" name="矩形 733237"/>
                <p:cNvSpPr/>
                <p:nvPr/>
              </p:nvSpPr>
              <p:spPr>
                <a:xfrm>
                  <a:off x="4774" y="3828"/>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45" name="矩形 733344"/>
                <p:cNvSpPr/>
                <p:nvPr/>
              </p:nvSpPr>
              <p:spPr>
                <a:xfrm>
                  <a:off x="4731" y="3828"/>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48" name="组合 733347"/>
              <p:cNvGrpSpPr/>
              <p:nvPr/>
            </p:nvGrpSpPr>
            <p:grpSpPr>
              <a:xfrm>
                <a:off x="0" y="4176"/>
                <a:ext cx="1398" cy="348"/>
                <a:chOff x="0" y="4176"/>
                <a:chExt cx="1398" cy="348"/>
              </a:xfrm>
            </p:grpSpPr>
            <p:sp>
              <p:nvSpPr>
                <p:cNvPr id="733239" name="矩形 733238"/>
                <p:cNvSpPr/>
                <p:nvPr/>
              </p:nvSpPr>
              <p:spPr>
                <a:xfrm>
                  <a:off x="43" y="4176"/>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入职时间（年月日）</a:t>
                  </a:r>
                  <a:endParaRPr lang="zh-CN" altLang="en-US" sz="1475" dirty="0"/>
                </a:p>
              </p:txBody>
            </p:sp>
            <p:sp>
              <p:nvSpPr>
                <p:cNvPr id="733347" name="矩形 733346"/>
                <p:cNvSpPr/>
                <p:nvPr/>
              </p:nvSpPr>
              <p:spPr>
                <a:xfrm>
                  <a:off x="0" y="4176"/>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50" name="组合 733349"/>
              <p:cNvGrpSpPr/>
              <p:nvPr/>
            </p:nvGrpSpPr>
            <p:grpSpPr>
              <a:xfrm>
                <a:off x="1398" y="4176"/>
                <a:ext cx="702" cy="348"/>
                <a:chOff x="1398" y="4176"/>
                <a:chExt cx="702" cy="348"/>
              </a:xfrm>
            </p:grpSpPr>
            <p:sp>
              <p:nvSpPr>
                <p:cNvPr id="733240" name="矩形 733239"/>
                <p:cNvSpPr/>
                <p:nvPr/>
              </p:nvSpPr>
              <p:spPr>
                <a:xfrm>
                  <a:off x="1441" y="4176"/>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日期型</a:t>
                  </a:r>
                  <a:endParaRPr lang="zh-CN" altLang="en-US" sz="1290" dirty="0"/>
                </a:p>
              </p:txBody>
            </p:sp>
            <p:sp>
              <p:nvSpPr>
                <p:cNvPr id="733349" name="矩形 733348"/>
                <p:cNvSpPr/>
                <p:nvPr/>
              </p:nvSpPr>
              <p:spPr>
                <a:xfrm>
                  <a:off x="1398" y="4176"/>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52" name="组合 733351"/>
              <p:cNvGrpSpPr/>
              <p:nvPr/>
            </p:nvGrpSpPr>
            <p:grpSpPr>
              <a:xfrm>
                <a:off x="2100" y="4176"/>
                <a:ext cx="2631" cy="348"/>
                <a:chOff x="2100" y="4176"/>
                <a:chExt cx="2631" cy="348"/>
              </a:xfrm>
            </p:grpSpPr>
            <p:sp>
              <p:nvSpPr>
                <p:cNvPr id="733241" name="矩形 733240"/>
                <p:cNvSpPr/>
                <p:nvPr/>
              </p:nvSpPr>
              <p:spPr>
                <a:xfrm>
                  <a:off x="2143" y="4176"/>
                  <a:ext cx="2545"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51" name="矩形 733350"/>
                <p:cNvSpPr/>
                <p:nvPr/>
              </p:nvSpPr>
              <p:spPr>
                <a:xfrm>
                  <a:off x="2100" y="4176"/>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54" name="组合 733353"/>
              <p:cNvGrpSpPr/>
              <p:nvPr/>
            </p:nvGrpSpPr>
            <p:grpSpPr>
              <a:xfrm>
                <a:off x="4731" y="4176"/>
                <a:ext cx="977" cy="348"/>
                <a:chOff x="4731" y="4176"/>
                <a:chExt cx="977" cy="348"/>
              </a:xfrm>
            </p:grpSpPr>
            <p:sp>
              <p:nvSpPr>
                <p:cNvPr id="733242" name="矩形 733241"/>
                <p:cNvSpPr/>
                <p:nvPr/>
              </p:nvSpPr>
              <p:spPr>
                <a:xfrm>
                  <a:off x="4774" y="4176"/>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53" name="矩形 733352"/>
                <p:cNvSpPr/>
                <p:nvPr/>
              </p:nvSpPr>
              <p:spPr>
                <a:xfrm>
                  <a:off x="4731" y="4176"/>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56" name="组合 733355"/>
              <p:cNvGrpSpPr/>
              <p:nvPr/>
            </p:nvGrpSpPr>
            <p:grpSpPr>
              <a:xfrm>
                <a:off x="0" y="4524"/>
                <a:ext cx="1398" cy="348"/>
                <a:chOff x="0" y="4524"/>
                <a:chExt cx="1398" cy="348"/>
              </a:xfrm>
            </p:grpSpPr>
            <p:sp>
              <p:nvSpPr>
                <p:cNvPr id="733243" name="矩形 733242"/>
                <p:cNvSpPr/>
                <p:nvPr/>
              </p:nvSpPr>
              <p:spPr>
                <a:xfrm>
                  <a:off x="43" y="4524"/>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上报时间（年月日）</a:t>
                  </a:r>
                  <a:endParaRPr lang="zh-CN" altLang="en-US" sz="1475" dirty="0"/>
                </a:p>
              </p:txBody>
            </p:sp>
            <p:sp>
              <p:nvSpPr>
                <p:cNvPr id="733355" name="矩形 733354"/>
                <p:cNvSpPr/>
                <p:nvPr/>
              </p:nvSpPr>
              <p:spPr>
                <a:xfrm>
                  <a:off x="0" y="4524"/>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58" name="组合 733357"/>
              <p:cNvGrpSpPr/>
              <p:nvPr/>
            </p:nvGrpSpPr>
            <p:grpSpPr>
              <a:xfrm>
                <a:off x="1398" y="4524"/>
                <a:ext cx="702" cy="348"/>
                <a:chOff x="1398" y="4524"/>
                <a:chExt cx="702" cy="348"/>
              </a:xfrm>
            </p:grpSpPr>
            <p:sp>
              <p:nvSpPr>
                <p:cNvPr id="733244" name="矩形 733243"/>
                <p:cNvSpPr/>
                <p:nvPr/>
              </p:nvSpPr>
              <p:spPr>
                <a:xfrm>
                  <a:off x="1441" y="4524"/>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日期型</a:t>
                  </a:r>
                  <a:endParaRPr lang="zh-CN" altLang="en-US" sz="1290" dirty="0"/>
                </a:p>
              </p:txBody>
            </p:sp>
            <p:sp>
              <p:nvSpPr>
                <p:cNvPr id="733357" name="矩形 733356"/>
                <p:cNvSpPr/>
                <p:nvPr/>
              </p:nvSpPr>
              <p:spPr>
                <a:xfrm>
                  <a:off x="1398" y="4524"/>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60" name="组合 733359"/>
              <p:cNvGrpSpPr/>
              <p:nvPr/>
            </p:nvGrpSpPr>
            <p:grpSpPr>
              <a:xfrm>
                <a:off x="2100" y="4524"/>
                <a:ext cx="2631" cy="348"/>
                <a:chOff x="2100" y="4524"/>
                <a:chExt cx="2631" cy="348"/>
              </a:xfrm>
            </p:grpSpPr>
            <p:sp>
              <p:nvSpPr>
                <p:cNvPr id="733245" name="矩形 733244"/>
                <p:cNvSpPr/>
                <p:nvPr/>
              </p:nvSpPr>
              <p:spPr>
                <a:xfrm>
                  <a:off x="2143" y="4524"/>
                  <a:ext cx="2545"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59" name="矩形 733358"/>
                <p:cNvSpPr/>
                <p:nvPr/>
              </p:nvSpPr>
              <p:spPr>
                <a:xfrm>
                  <a:off x="2100" y="4524"/>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62" name="组合 733361"/>
              <p:cNvGrpSpPr/>
              <p:nvPr/>
            </p:nvGrpSpPr>
            <p:grpSpPr>
              <a:xfrm>
                <a:off x="4731" y="4524"/>
                <a:ext cx="977" cy="348"/>
                <a:chOff x="4731" y="4524"/>
                <a:chExt cx="977" cy="348"/>
              </a:xfrm>
            </p:grpSpPr>
            <p:sp>
              <p:nvSpPr>
                <p:cNvPr id="733246" name="矩形 733245"/>
                <p:cNvSpPr/>
                <p:nvPr/>
              </p:nvSpPr>
              <p:spPr>
                <a:xfrm>
                  <a:off x="4774" y="4524"/>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61" name="矩形 733360"/>
                <p:cNvSpPr/>
                <p:nvPr/>
              </p:nvSpPr>
              <p:spPr>
                <a:xfrm>
                  <a:off x="4731" y="4524"/>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64" name="组合 733363"/>
              <p:cNvGrpSpPr/>
              <p:nvPr/>
            </p:nvGrpSpPr>
            <p:grpSpPr>
              <a:xfrm>
                <a:off x="0" y="4872"/>
                <a:ext cx="1398" cy="348"/>
                <a:chOff x="0" y="4872"/>
                <a:chExt cx="1398" cy="348"/>
              </a:xfrm>
            </p:grpSpPr>
            <p:sp>
              <p:nvSpPr>
                <p:cNvPr id="733247" name="矩形 733246"/>
                <p:cNvSpPr/>
                <p:nvPr/>
              </p:nvSpPr>
              <p:spPr>
                <a:xfrm>
                  <a:off x="43" y="4872"/>
                  <a:ext cx="1312" cy="348"/>
                </a:xfrm>
                <a:prstGeom prst="rect">
                  <a:avLst/>
                </a:prstGeom>
                <a:noFill/>
                <a:ln w="9525">
                  <a:noFill/>
                </a:ln>
              </p:spPr>
              <p:txBody>
                <a:bodyPr lIns="89030" tIns="44515" rIns="89030" bIns="44515" anchor="ctr"/>
                <a:p>
                  <a:pPr algn="ctr" eaLnBrk="1" hangingPunct="1"/>
                  <a:r>
                    <a:rPr lang="zh-CN" altLang="en-US" sz="1475" dirty="0">
                      <a:latin typeface="Times New Roman" panose="02020603050405020304" pitchFamily="18" charset="0"/>
                    </a:rPr>
                    <a:t>备注</a:t>
                  </a:r>
                  <a:endParaRPr lang="zh-CN" altLang="en-US" sz="1475" dirty="0"/>
                </a:p>
              </p:txBody>
            </p:sp>
            <p:sp>
              <p:nvSpPr>
                <p:cNvPr id="733363" name="矩形 733362"/>
                <p:cNvSpPr/>
                <p:nvPr/>
              </p:nvSpPr>
              <p:spPr>
                <a:xfrm>
                  <a:off x="0" y="4872"/>
                  <a:ext cx="1398"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66" name="组合 733365"/>
              <p:cNvGrpSpPr/>
              <p:nvPr/>
            </p:nvGrpSpPr>
            <p:grpSpPr>
              <a:xfrm>
                <a:off x="1398" y="4872"/>
                <a:ext cx="702" cy="348"/>
                <a:chOff x="1398" y="4872"/>
                <a:chExt cx="702" cy="348"/>
              </a:xfrm>
            </p:grpSpPr>
            <p:sp>
              <p:nvSpPr>
                <p:cNvPr id="733248" name="矩形 733247"/>
                <p:cNvSpPr/>
                <p:nvPr/>
              </p:nvSpPr>
              <p:spPr>
                <a:xfrm>
                  <a:off x="1441" y="4872"/>
                  <a:ext cx="616" cy="348"/>
                </a:xfrm>
                <a:prstGeom prst="rect">
                  <a:avLst/>
                </a:prstGeom>
                <a:noFill/>
                <a:ln w="9525">
                  <a:noFill/>
                </a:ln>
              </p:spPr>
              <p:txBody>
                <a:bodyPr lIns="89030" tIns="44515" rIns="89030" bIns="44515" anchor="ctr"/>
                <a:p>
                  <a:pPr algn="ctr" eaLnBrk="1" hangingPunct="1"/>
                  <a:r>
                    <a:rPr lang="zh-CN" altLang="en-US" sz="1290" dirty="0">
                      <a:latin typeface="Times New Roman" panose="02020603050405020304" pitchFamily="18" charset="0"/>
                    </a:rPr>
                    <a:t>字符型</a:t>
                  </a:r>
                  <a:endParaRPr lang="zh-CN" altLang="en-US" sz="1290" dirty="0"/>
                </a:p>
              </p:txBody>
            </p:sp>
            <p:sp>
              <p:nvSpPr>
                <p:cNvPr id="733365" name="矩形 733364"/>
                <p:cNvSpPr/>
                <p:nvPr/>
              </p:nvSpPr>
              <p:spPr>
                <a:xfrm>
                  <a:off x="1398" y="4872"/>
                  <a:ext cx="702"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68" name="组合 733367"/>
              <p:cNvGrpSpPr/>
              <p:nvPr/>
            </p:nvGrpSpPr>
            <p:grpSpPr>
              <a:xfrm>
                <a:off x="2100" y="4872"/>
                <a:ext cx="2631" cy="348"/>
                <a:chOff x="2100" y="4872"/>
                <a:chExt cx="2631" cy="348"/>
              </a:xfrm>
            </p:grpSpPr>
            <p:sp>
              <p:nvSpPr>
                <p:cNvPr id="733249" name="矩形 733248"/>
                <p:cNvSpPr/>
                <p:nvPr/>
              </p:nvSpPr>
              <p:spPr>
                <a:xfrm>
                  <a:off x="2143" y="4872"/>
                  <a:ext cx="2545"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67" name="矩形 733366"/>
                <p:cNvSpPr/>
                <p:nvPr/>
              </p:nvSpPr>
              <p:spPr>
                <a:xfrm>
                  <a:off x="2100" y="4872"/>
                  <a:ext cx="2631"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nvGrpSpPr>
              <p:cNvPr id="733370" name="组合 733369"/>
              <p:cNvGrpSpPr/>
              <p:nvPr/>
            </p:nvGrpSpPr>
            <p:grpSpPr>
              <a:xfrm>
                <a:off x="4731" y="4872"/>
                <a:ext cx="977" cy="348"/>
                <a:chOff x="4731" y="4872"/>
                <a:chExt cx="977" cy="348"/>
              </a:xfrm>
            </p:grpSpPr>
            <p:sp>
              <p:nvSpPr>
                <p:cNvPr id="733250" name="矩形 733249"/>
                <p:cNvSpPr/>
                <p:nvPr/>
              </p:nvSpPr>
              <p:spPr>
                <a:xfrm>
                  <a:off x="4774" y="4872"/>
                  <a:ext cx="891" cy="348"/>
                </a:xfrm>
                <a:prstGeom prst="rect">
                  <a:avLst/>
                </a:prstGeom>
                <a:noFill/>
                <a:ln w="9525">
                  <a:noFill/>
                </a:ln>
              </p:spPr>
              <p:txBody>
                <a:bodyPr lIns="89030" tIns="44515" rIns="89030" bIns="44515" anchor="ctr"/>
                <a:p>
                  <a:pPr algn="ctr" eaLnBrk="1" hangingPunct="1"/>
                  <a:r>
                    <a:rPr lang="en-US" altLang="zh-CN" sz="925" dirty="0">
                      <a:latin typeface="Times New Roman" panose="02020603050405020304" pitchFamily="18" charset="0"/>
                      <a:cs typeface="Times New Roman" panose="02020603050405020304" pitchFamily="18" charset="0"/>
                    </a:rPr>
                    <a:t> </a:t>
                  </a:r>
                  <a:endParaRPr lang="en-US" altLang="zh-CN" sz="925" dirty="0">
                    <a:latin typeface="Times New Roman" panose="02020603050405020304" pitchFamily="18" charset="0"/>
                    <a:cs typeface="Times New Roman" panose="02020603050405020304" pitchFamily="18" charset="0"/>
                  </a:endParaRPr>
                </a:p>
                <a:p>
                  <a:pPr algn="ctr"/>
                  <a:endParaRPr lang="en-US" altLang="zh-CN" sz="1660" dirty="0"/>
                </a:p>
              </p:txBody>
            </p:sp>
            <p:sp>
              <p:nvSpPr>
                <p:cNvPr id="733369" name="矩形 733368"/>
                <p:cNvSpPr/>
                <p:nvPr/>
              </p:nvSpPr>
              <p:spPr>
                <a:xfrm>
                  <a:off x="4731" y="4872"/>
                  <a:ext cx="977" cy="348"/>
                </a:xfrm>
                <a:prstGeom prst="rect">
                  <a:avLst/>
                </a:prstGeom>
                <a:noFill/>
                <a:ln w="7" cap="flat" cmpd="sng">
                  <a:solidFill>
                    <a:srgbClr val="A0A0A0"/>
                  </a:solidFill>
                  <a:prstDash val="solid"/>
                  <a:miter/>
                  <a:headEnd type="none" w="med" len="med"/>
                  <a:tailEnd type="none" w="med" len="med"/>
                </a:ln>
              </p:spPr>
              <p:txBody>
                <a:bodyPr/>
                <a:p>
                  <a:endParaRPr lang="zh-CN" altLang="en-US" sz="100"/>
                </a:p>
              </p:txBody>
            </p:sp>
          </p:grpSp>
        </p:grpSp>
        <p:sp>
          <p:nvSpPr>
            <p:cNvPr id="733372" name="矩形 733371"/>
            <p:cNvSpPr/>
            <p:nvPr/>
          </p:nvSpPr>
          <p:spPr>
            <a:xfrm>
              <a:off x="-3" y="-3"/>
              <a:ext cx="5714" cy="5226"/>
            </a:xfrm>
            <a:prstGeom prst="rect">
              <a:avLst/>
            </a:prstGeom>
            <a:noFill/>
            <a:ln w="9525" cap="flat" cmpd="sng">
              <a:solidFill>
                <a:srgbClr val="A0A0A0"/>
              </a:solidFill>
              <a:prstDash val="solid"/>
              <a:miter/>
              <a:headEnd type="none" w="med" len="med"/>
              <a:tailEnd type="none" w="med" len="med"/>
            </a:ln>
          </p:spPr>
          <p:txBody>
            <a:bodyPr/>
            <a:p>
              <a:endParaRPr lang="zh-CN" altLang="en-US" sz="100"/>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34212" name="标题 734211"/>
          <p:cNvSpPr>
            <a:spLocks noGrp="1"/>
          </p:cNvSpPr>
          <p:nvPr>
            <p:ph type="title"/>
          </p:nvPr>
        </p:nvSpPr>
        <p:spPr>
          <a:xfrm>
            <a:off x="4848958" y="369277"/>
            <a:ext cx="4148503" cy="530469"/>
          </a:xfrm>
        </p:spPr>
        <p:txBody>
          <a:bodyPr lIns="89030" tIns="44515" rIns="89030" bIns="44515" anchor="ctr"/>
          <a:p>
            <a:pPr algn="r"/>
            <a:r>
              <a:rPr lang="zh-CN" altLang="en-US" dirty="0">
                <a:latin typeface="宋体" panose="02010600030101010101" pitchFamily="2" charset="-122"/>
              </a:rPr>
              <a:t>成本估算的三种技术</a:t>
            </a:r>
            <a:r>
              <a:rPr lang="zh-CN" altLang="en-US" dirty="0"/>
              <a:t> </a:t>
            </a:r>
            <a:endParaRPr lang="zh-CN" altLang="en-US"/>
          </a:p>
        </p:txBody>
      </p:sp>
      <p:sp>
        <p:nvSpPr>
          <p:cNvPr id="734213" name="文本框 734212"/>
          <p:cNvSpPr txBox="1"/>
          <p:nvPr/>
        </p:nvSpPr>
        <p:spPr>
          <a:xfrm>
            <a:off x="703385" y="1951892"/>
            <a:ext cx="7877908" cy="2820035"/>
          </a:xfrm>
          <a:prstGeom prst="rect">
            <a:avLst/>
          </a:prstGeom>
          <a:noFill/>
          <a:ln w="9525">
            <a:noFill/>
          </a:ln>
        </p:spPr>
        <p:txBody>
          <a:bodyPr lIns="89030" tIns="44515" rIns="89030" bIns="44515">
            <a:spAutoFit/>
          </a:bodyPr>
          <a:p>
            <a:r>
              <a:rPr lang="en-US" altLang="zh-CN" sz="2955" dirty="0">
                <a:latin typeface="宋体" panose="02010600030101010101" pitchFamily="2" charset="-122"/>
              </a:rPr>
              <a:t>1.</a:t>
            </a:r>
            <a:r>
              <a:rPr lang="zh-CN" altLang="en-US" sz="2955" dirty="0">
                <a:latin typeface="宋体" panose="02010600030101010101" pitchFamily="2" charset="-122"/>
              </a:rPr>
              <a:t>代码行技术</a:t>
            </a:r>
            <a:r>
              <a:rPr lang="en-US" altLang="zh-CN" sz="2955" dirty="0">
                <a:latin typeface="宋体" panose="02010600030101010101" pitchFamily="2" charset="-122"/>
              </a:rPr>
              <a:t>:</a:t>
            </a:r>
            <a:r>
              <a:rPr lang="zh-CN" altLang="en-US" sz="2955" dirty="0">
                <a:latin typeface="宋体" panose="02010600030101010101" pitchFamily="2" charset="-122"/>
              </a:rPr>
              <a:t>代码行技术的优缺点</a:t>
            </a:r>
            <a:r>
              <a:rPr lang="en-US" altLang="zh-CN" sz="2955" dirty="0">
                <a:latin typeface="Times New Roman" panose="02020603050405020304" pitchFamily="18" charset="0"/>
                <a:cs typeface="Times New Roman" panose="02020603050405020304" pitchFamily="18" charset="0"/>
              </a:rPr>
              <a:t>,</a:t>
            </a:r>
            <a:r>
              <a:rPr lang="zh-CN" altLang="en-US" sz="2955" dirty="0">
                <a:latin typeface="宋体" panose="02010600030101010101" pitchFamily="2" charset="-122"/>
              </a:rPr>
              <a:t>估算代码行比较困难</a:t>
            </a:r>
            <a:r>
              <a:rPr lang="en-US" altLang="zh-CN" sz="2955" dirty="0">
                <a:latin typeface="Times New Roman" panose="02020603050405020304" pitchFamily="18" charset="0"/>
                <a:cs typeface="Times New Roman" panose="02020603050405020304" pitchFamily="18" charset="0"/>
              </a:rPr>
              <a:t>.</a:t>
            </a:r>
            <a:r>
              <a:rPr lang="zh-CN" altLang="en-US" sz="2955" dirty="0">
                <a:latin typeface="宋体" panose="02010600030101010101" pitchFamily="2" charset="-122"/>
              </a:rPr>
              <a:t>如果有类似的经历也许可以比较简单但成本有高估的可能</a:t>
            </a:r>
            <a:r>
              <a:rPr lang="en-US" altLang="zh-CN" sz="2955" dirty="0">
                <a:latin typeface="Times New Roman" panose="02020603050405020304" pitchFamily="18" charset="0"/>
                <a:cs typeface="Times New Roman" panose="02020603050405020304" pitchFamily="18" charset="0"/>
              </a:rPr>
              <a:t>;</a:t>
            </a:r>
            <a:endParaRPr lang="en-US" altLang="zh-CN" sz="2955" dirty="0">
              <a:latin typeface="Times New Roman" panose="02020603050405020304" pitchFamily="18" charset="0"/>
              <a:cs typeface="Times New Roman" panose="02020603050405020304" pitchFamily="18" charset="0"/>
            </a:endParaRPr>
          </a:p>
          <a:p>
            <a:pPr algn="just"/>
            <a:r>
              <a:rPr lang="en-US" altLang="zh-CN" sz="2955" dirty="0">
                <a:latin typeface="宋体" panose="02010600030101010101" pitchFamily="2" charset="-122"/>
              </a:rPr>
              <a:t>2.</a:t>
            </a:r>
            <a:r>
              <a:rPr lang="zh-CN" altLang="en-US" sz="2955" dirty="0">
                <a:latin typeface="宋体" panose="02010600030101010101" pitchFamily="2" charset="-122"/>
              </a:rPr>
              <a:t>任务分解技术</a:t>
            </a:r>
            <a:r>
              <a:rPr lang="en-US" altLang="zh-CN" sz="2955" dirty="0">
                <a:latin typeface="宋体" panose="02010600030101010101" pitchFamily="2" charset="-122"/>
              </a:rPr>
              <a:t>:</a:t>
            </a:r>
            <a:r>
              <a:rPr lang="zh-CN" altLang="en-US" sz="2955" dirty="0">
                <a:latin typeface="宋体" panose="02010600030101010101" pitchFamily="2" charset="-122"/>
              </a:rPr>
              <a:t>这是目前应用比较多的一种方法</a:t>
            </a:r>
            <a:r>
              <a:rPr lang="en-US" altLang="zh-CN" sz="2955" dirty="0">
                <a:latin typeface="Times New Roman" panose="02020603050405020304" pitchFamily="18" charset="0"/>
                <a:cs typeface="Times New Roman" panose="02020603050405020304" pitchFamily="18" charset="0"/>
              </a:rPr>
              <a:t>;</a:t>
            </a:r>
            <a:endParaRPr lang="en-US" altLang="zh-CN" sz="2955" dirty="0">
              <a:latin typeface="Times New Roman" panose="02020603050405020304" pitchFamily="18" charset="0"/>
              <a:cs typeface="Times New Roman" panose="02020603050405020304" pitchFamily="18" charset="0"/>
            </a:endParaRPr>
          </a:p>
          <a:p>
            <a:pPr algn="just"/>
            <a:r>
              <a:rPr lang="en-US" altLang="zh-CN" sz="2955" dirty="0">
                <a:latin typeface="宋体" panose="02010600030101010101" pitchFamily="2" charset="-122"/>
              </a:rPr>
              <a:t>3.</a:t>
            </a:r>
            <a:r>
              <a:rPr lang="zh-CN" altLang="en-US" sz="2955" dirty="0">
                <a:latin typeface="宋体" panose="02010600030101010101" pitchFamily="2" charset="-122"/>
              </a:rPr>
              <a:t>自动估计成本技术</a:t>
            </a:r>
            <a:r>
              <a:rPr lang="en-US" altLang="zh-CN" sz="2955" dirty="0">
                <a:latin typeface="Times New Roman" panose="02020603050405020304" pitchFamily="18" charset="0"/>
                <a:cs typeface="Times New Roman" panose="02020603050405020304" pitchFamily="18" charset="0"/>
              </a:rPr>
              <a:t>;</a:t>
            </a:r>
            <a:endParaRPr lang="en-US" altLang="zh-CN" sz="2955"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916238" y="6291263"/>
            <a:ext cx="3351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2.6 </a:t>
            </a:r>
            <a:r>
              <a:rPr lang="zh-CN" altLang="en-US" sz="2400" dirty="0" smtClean="0">
                <a:solidFill>
                  <a:srgbClr val="D9D9D9"/>
                </a:solidFill>
                <a:latin typeface="Bodoni MT Black" pitchFamily="18" charset="0"/>
                <a:ea typeface="+mn-ea"/>
              </a:rPr>
              <a:t>成本</a:t>
            </a:r>
            <a:r>
              <a:rPr lang="en-US" altLang="zh-CN" sz="2400" dirty="0" smtClean="0">
                <a:solidFill>
                  <a:srgbClr val="D9D9D9"/>
                </a:solidFill>
                <a:latin typeface="Bodoni MT Black" pitchFamily="18" charset="0"/>
                <a:ea typeface="+mn-ea"/>
              </a:rPr>
              <a:t>/</a:t>
            </a:r>
            <a:r>
              <a:rPr lang="zh-CN" altLang="en-US" sz="2400" dirty="0" smtClean="0">
                <a:solidFill>
                  <a:srgbClr val="D9D9D9"/>
                </a:solidFill>
                <a:latin typeface="Bodoni MT Black" pitchFamily="18" charset="0"/>
                <a:ea typeface="+mn-ea"/>
              </a:rPr>
              <a:t>效益分析</a:t>
            </a:r>
            <a:endParaRPr lang="zh-CN" altLang="en-US" sz="2400" dirty="0">
              <a:solidFill>
                <a:srgbClr val="D9D9D9"/>
              </a:solidFill>
              <a:latin typeface="Bodoni MT Black" pitchFamily="18" charset="0"/>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 name="矩形 4"/>
          <p:cNvSpPr/>
          <p:nvPr/>
        </p:nvSpPr>
        <p:spPr>
          <a:xfrm>
            <a:off x="900113" y="153352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2.1 </a:t>
            </a:r>
            <a:r>
              <a:rPr kumimoji="1" lang="zh-CN" altLang="en-US" sz="2800" b="1" kern="0" dirty="0">
                <a:latin typeface="Bodoni MT Black" pitchFamily="18" charset="0"/>
                <a:ea typeface="+mn-ea"/>
              </a:rPr>
              <a:t>可行性研究的任务</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2.2 </a:t>
            </a:r>
            <a:r>
              <a:rPr kumimoji="1" lang="zh-CN" altLang="en-US" sz="2800" b="1" kern="0" dirty="0">
                <a:latin typeface="Bodoni MT Black" pitchFamily="18" charset="0"/>
                <a:ea typeface="+mn-ea"/>
              </a:rPr>
              <a:t>可行性研究过程</a:t>
            </a:r>
            <a:endParaRPr kumimoji="1" lang="en-US" altLang="zh-CN" sz="2800" b="1" kern="0"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2.3 </a:t>
            </a:r>
            <a:r>
              <a:rPr kumimoji="1" lang="zh-CN" altLang="en-US" sz="2800" b="1" kern="0" dirty="0">
                <a:latin typeface="Bodoni MT Black" pitchFamily="18" charset="0"/>
                <a:ea typeface="+mn-ea"/>
              </a:rPr>
              <a:t>系统流程图</a:t>
            </a:r>
            <a:endParaRPr kumimoji="1" lang="en-US" altLang="zh-CN" sz="2800" b="1" kern="0" dirty="0">
              <a:latin typeface="Bodoni MT Black" pitchFamily="18" charset="0"/>
              <a:ea typeface="+mn-ea"/>
            </a:endParaRPr>
          </a:p>
          <a:p>
            <a:pPr eaLnBrk="1" hangingPunct="1">
              <a:lnSpc>
                <a:spcPct val="120000"/>
              </a:lnSpc>
              <a:spcBef>
                <a:spcPct val="50000"/>
              </a:spcBef>
              <a:defRPr/>
            </a:pPr>
            <a:r>
              <a:rPr kumimoji="1" lang="en-US" altLang="zh-CN" sz="2800" b="1" kern="0" dirty="0">
                <a:latin typeface="Bodoni MT Black" pitchFamily="18" charset="0"/>
                <a:ea typeface="+mn-ea"/>
              </a:rPr>
              <a:t>2.4 </a:t>
            </a:r>
            <a:r>
              <a:rPr kumimoji="1" lang="zh-CN" altLang="en-US" sz="2800" b="1" dirty="0">
                <a:latin typeface="Bodoni MT Black" pitchFamily="18" charset="0"/>
                <a:ea typeface="+mn-ea"/>
              </a:rPr>
              <a:t>数据流图</a:t>
            </a:r>
            <a:endParaRPr kumimoji="1" lang="en-US" altLang="zh-CN" sz="2800" b="1" dirty="0">
              <a:latin typeface="Bodoni MT Black" pitchFamily="18" charset="0"/>
              <a:ea typeface="+mn-ea"/>
            </a:endParaRPr>
          </a:p>
          <a:p>
            <a:pPr eaLnBrk="1" hangingPunct="1">
              <a:lnSpc>
                <a:spcPct val="120000"/>
              </a:lnSpc>
              <a:spcBef>
                <a:spcPct val="50000"/>
              </a:spcBef>
              <a:defRPr/>
            </a:pPr>
            <a:r>
              <a:rPr kumimoji="1" lang="en-US" altLang="zh-CN" sz="2800" b="1" dirty="0">
                <a:latin typeface="Bodoni MT Black" pitchFamily="18" charset="0"/>
                <a:ea typeface="+mn-ea"/>
              </a:rPr>
              <a:t>2.5 </a:t>
            </a:r>
            <a:r>
              <a:rPr kumimoji="1" lang="zh-CN" altLang="en-US" sz="2800" b="1" dirty="0">
                <a:latin typeface="Bodoni MT Black" pitchFamily="18" charset="0"/>
                <a:ea typeface="+mn-ea"/>
              </a:rPr>
              <a:t>数据字典</a:t>
            </a:r>
            <a:endParaRPr kumimoji="1" lang="en-US" altLang="zh-CN" sz="2800" b="1" dirty="0">
              <a:latin typeface="Bodoni MT Black" pitchFamily="18" charset="0"/>
              <a:ea typeface="+mn-ea"/>
            </a:endParaRPr>
          </a:p>
          <a:p>
            <a:pPr eaLnBrk="1" fontAlgn="auto" hangingPunct="1">
              <a:lnSpc>
                <a:spcPct val="120000"/>
              </a:lnSpc>
              <a:spcBef>
                <a:spcPct val="50000"/>
              </a:spcBef>
              <a:spcAft>
                <a:spcPts val="0"/>
              </a:spcAft>
              <a:defRPr/>
            </a:pPr>
            <a:r>
              <a:rPr kumimoji="1" lang="en-US" altLang="zh-CN" sz="2800" b="1" kern="0" dirty="0">
                <a:latin typeface="Bodoni MT Black" pitchFamily="18" charset="0"/>
                <a:ea typeface="+mn-ea"/>
              </a:rPr>
              <a:t>2.6 </a:t>
            </a:r>
            <a:r>
              <a:rPr kumimoji="1" lang="zh-CN" altLang="en-US" sz="2800" b="1" kern="0" dirty="0">
                <a:latin typeface="Bodoni MT Black" pitchFamily="18" charset="0"/>
                <a:ea typeface="+mn-ea"/>
              </a:rPr>
              <a:t>成本</a:t>
            </a:r>
            <a:r>
              <a:rPr kumimoji="1" lang="en-US" altLang="zh-CN" sz="2800" b="1" kern="0" dirty="0">
                <a:latin typeface="Bodoni MT Black" pitchFamily="18" charset="0"/>
                <a:ea typeface="+mn-ea"/>
              </a:rPr>
              <a:t>/</a:t>
            </a:r>
            <a:r>
              <a:rPr kumimoji="1" lang="zh-CN" altLang="en-US" sz="2800" b="1" kern="0" dirty="0">
                <a:latin typeface="Bodoni MT Black" pitchFamily="18" charset="0"/>
                <a:ea typeface="+mn-ea"/>
              </a:rPr>
              <a:t>效益分析</a:t>
            </a:r>
            <a:endParaRPr kumimoji="1" lang="en-US" altLang="zh-CN" sz="2800" b="1" kern="0" dirty="0">
              <a:latin typeface="Bodoni MT Black" pitchFamily="18" charset="0"/>
              <a:ea typeface="+mn-ea"/>
            </a:endParaRPr>
          </a:p>
        </p:txBody>
      </p:sp>
      <p:sp>
        <p:nvSpPr>
          <p:cNvPr id="6" name="矩形 5"/>
          <p:cNvSpPr/>
          <p:nvPr/>
        </p:nvSpPr>
        <p:spPr>
          <a:xfrm>
            <a:off x="862013" y="52101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8" name="等腰三角形 7"/>
          <p:cNvSpPr/>
          <p:nvPr/>
        </p:nvSpPr>
        <p:spPr>
          <a:xfrm rot="5400000">
            <a:off x="269876" y="52959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Bodoni MT Black" pitchFamily="18" charset="0"/>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2.6.1  </a:t>
            </a:r>
            <a:r>
              <a:rPr lang="zh-CN" altLang="en-US" sz="2400" dirty="0">
                <a:solidFill>
                  <a:srgbClr val="D9D9D9"/>
                </a:solidFill>
                <a:latin typeface="Bodoni MT Black" pitchFamily="18" charset="0"/>
                <a:ea typeface="+mn-ea"/>
              </a:rPr>
              <a:t>成本估计</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360363" y="53975"/>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9" name="圆角矩形 8"/>
          <p:cNvSpPr/>
          <p:nvPr/>
        </p:nvSpPr>
        <p:spPr>
          <a:xfrm>
            <a:off x="360862" y="2204864"/>
            <a:ext cx="7780257" cy="1728192"/>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700"/>
              </a:lnSpc>
              <a:spcBef>
                <a:spcPts val="0"/>
              </a:spcBef>
              <a:spcAft>
                <a:spcPts val="0"/>
              </a:spcAft>
              <a:defRPr/>
            </a:pPr>
            <a:r>
              <a:rPr lang="zh-CN" altLang="zh-CN" sz="2400" dirty="0">
                <a:solidFill>
                  <a:schemeClr val="tx1"/>
                </a:solidFill>
                <a:latin typeface="Bodoni MT Black" pitchFamily="18" charset="0"/>
              </a:rPr>
              <a:t>软件开发成本主要表现为人力</a:t>
            </a:r>
            <a:r>
              <a:rPr lang="zh-CN" altLang="zh-CN" sz="2400" dirty="0" smtClean="0">
                <a:solidFill>
                  <a:schemeClr val="tx1"/>
                </a:solidFill>
                <a:latin typeface="Bodoni MT Black" pitchFamily="18" charset="0"/>
              </a:rPr>
              <a:t>消耗</a:t>
            </a:r>
            <a:r>
              <a:rPr lang="zh-CN" altLang="en-US" sz="2400" dirty="0" smtClean="0">
                <a:solidFill>
                  <a:schemeClr val="tx1"/>
                </a:solidFill>
                <a:latin typeface="Bodoni MT Black" pitchFamily="18" charset="0"/>
              </a:rPr>
              <a:t>（</a:t>
            </a:r>
            <a:r>
              <a:rPr lang="zh-CN" altLang="zh-CN" sz="2400" dirty="0">
                <a:solidFill>
                  <a:schemeClr val="tx1"/>
                </a:solidFill>
                <a:latin typeface="Bodoni MT Black" pitchFamily="18" charset="0"/>
              </a:rPr>
              <a:t>乘以平均工资则得到开发费用</a:t>
            </a:r>
            <a:r>
              <a:rPr lang="zh-CN" altLang="en-US" sz="2400" dirty="0" smtClean="0">
                <a:solidFill>
                  <a:schemeClr val="tx1"/>
                </a:solidFill>
                <a:latin typeface="Bodoni MT Black" pitchFamily="18" charset="0"/>
              </a:rPr>
              <a:t>）</a:t>
            </a:r>
            <a:r>
              <a:rPr lang="zh-CN" altLang="zh-CN" sz="2400" dirty="0" smtClean="0">
                <a:solidFill>
                  <a:schemeClr val="tx1"/>
                </a:solidFill>
                <a:latin typeface="Bodoni MT Black" pitchFamily="18" charset="0"/>
              </a:rPr>
              <a:t>。</a:t>
            </a:r>
            <a:r>
              <a:rPr lang="zh-CN" altLang="zh-CN" sz="2400" dirty="0">
                <a:solidFill>
                  <a:schemeClr val="tx1"/>
                </a:solidFill>
                <a:latin typeface="Bodoni MT Black" pitchFamily="18" charset="0"/>
              </a:rPr>
              <a:t>成本估计不是精确的科学，因此应该使用几种不同的估计技术以便相互校验。</a:t>
            </a:r>
            <a:endParaRPr lang="en-US" altLang="zh-CN" sz="2400" dirty="0">
              <a:solidFill>
                <a:schemeClr val="tx1"/>
              </a:solidFill>
              <a:latin typeface="Bodoni MT Black" pitchFamily="18" charset="0"/>
            </a:endParaRPr>
          </a:p>
          <a:p>
            <a:pPr indent="457200" eaLnBrk="1" fontAlgn="auto" hangingPunct="1">
              <a:lnSpc>
                <a:spcPts val="3700"/>
              </a:lnSpc>
              <a:spcBef>
                <a:spcPts val="0"/>
              </a:spcBef>
              <a:spcAft>
                <a:spcPts val="0"/>
              </a:spcAft>
              <a:defRPr/>
            </a:pPr>
            <a:r>
              <a:rPr lang="zh-CN" altLang="zh-CN" sz="2400" dirty="0">
                <a:solidFill>
                  <a:schemeClr val="tx1"/>
                </a:solidFill>
                <a:latin typeface="Bodoni MT Black" pitchFamily="18" charset="0"/>
              </a:rPr>
              <a:t>下面简单介绍</a:t>
            </a:r>
            <a:r>
              <a:rPr lang="en-US" altLang="zh-CN" sz="2400" dirty="0">
                <a:solidFill>
                  <a:schemeClr val="tx1"/>
                </a:solidFill>
                <a:latin typeface="Bodoni MT Black" pitchFamily="18" charset="0"/>
              </a:rPr>
              <a:t>3</a:t>
            </a:r>
            <a:r>
              <a:rPr lang="zh-CN" altLang="zh-CN" sz="2400" dirty="0">
                <a:solidFill>
                  <a:schemeClr val="tx1"/>
                </a:solidFill>
                <a:latin typeface="Bodoni MT Black" pitchFamily="18" charset="0"/>
              </a:rPr>
              <a:t>种估算技术。</a:t>
            </a:r>
            <a:endParaRPr lang="zh-CN" altLang="zh-CN" sz="2400" dirty="0">
              <a:solidFill>
                <a:schemeClr val="tx1"/>
              </a:solidFill>
              <a:latin typeface="Bodoni MT Black" pitchFamily="18" charset="0"/>
            </a:endParaRPr>
          </a:p>
        </p:txBody>
      </p:sp>
      <p:sp>
        <p:nvSpPr>
          <p:cNvPr id="10" name="TextBox 9"/>
          <p:cNvSpPr txBox="1"/>
          <p:nvPr/>
        </p:nvSpPr>
        <p:spPr>
          <a:xfrm>
            <a:off x="395288" y="1412875"/>
            <a:ext cx="3240087"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2.6.1</a:t>
            </a:r>
            <a:r>
              <a:rPr lang="zh-CN" altLang="en-US" sz="3200" b="1" dirty="0">
                <a:solidFill>
                  <a:schemeClr val="tx1"/>
                </a:solidFill>
                <a:latin typeface="Bodoni MT Black" pitchFamily="18" charset="0"/>
              </a:rPr>
              <a:t>  成本估计</a:t>
            </a:r>
            <a:endParaRPr lang="zh-CN" altLang="en-US" sz="3200" b="1" dirty="0">
              <a:solidFill>
                <a:schemeClr val="tx1"/>
              </a:solidFill>
              <a:latin typeface="Bodoni MT Black" pitchFamily="18" charset="0"/>
            </a:endParaRPr>
          </a:p>
        </p:txBody>
      </p:sp>
      <p:sp>
        <p:nvSpPr>
          <p:cNvPr id="110600" name="TextBox 1"/>
          <p:cNvSpPr txBox="1">
            <a:spLocks noChangeArrowheads="1"/>
          </p:cNvSpPr>
          <p:nvPr/>
        </p:nvSpPr>
        <p:spPr bwMode="auto">
          <a:xfrm>
            <a:off x="1258888" y="4221163"/>
            <a:ext cx="5400675" cy="1515800"/>
          </a:xfrm>
          <a:prstGeom prst="rect">
            <a:avLst/>
          </a:prstGeom>
          <a:noFill/>
          <a:ln w="9525">
            <a:noFill/>
            <a:miter lim="800000"/>
          </a:ln>
        </p:spPr>
        <p:txBody>
          <a:bodyPr>
            <a:spAutoFit/>
          </a:bodyPr>
          <a:lstStyle/>
          <a:p>
            <a:pPr marL="457200" indent="-457200" eaLnBrk="1" hangingPunct="1">
              <a:lnSpc>
                <a:spcPts val="3700"/>
              </a:lnSpc>
              <a:buFont typeface="Calibri" panose="020F0502020204030204" pitchFamily="34" charset="0"/>
              <a:buAutoNum type="arabicPeriod"/>
            </a:pPr>
            <a:r>
              <a:rPr lang="zh-CN" altLang="en-US" sz="2400" dirty="0">
                <a:solidFill>
                  <a:srgbClr val="FF0000"/>
                </a:solidFill>
                <a:latin typeface="Bodoni MT Black" pitchFamily="18" charset="0"/>
              </a:rPr>
              <a:t>代码行技术</a:t>
            </a:r>
            <a:endParaRPr lang="zh-CN" altLang="en-US" sz="2400" dirty="0">
              <a:solidFill>
                <a:srgbClr val="FF0000"/>
              </a:solidFill>
              <a:latin typeface="Bodoni MT Black" pitchFamily="18" charset="0"/>
            </a:endParaRPr>
          </a:p>
          <a:p>
            <a:pPr marL="457200" indent="-457200" eaLnBrk="1" hangingPunct="1">
              <a:lnSpc>
                <a:spcPts val="3700"/>
              </a:lnSpc>
              <a:buFont typeface="Calibri" panose="020F0502020204030204" pitchFamily="34" charset="0"/>
              <a:buAutoNum type="arabicPeriod"/>
            </a:pPr>
            <a:r>
              <a:rPr lang="zh-CN" altLang="en-US" sz="2400" dirty="0">
                <a:solidFill>
                  <a:srgbClr val="FF0000"/>
                </a:solidFill>
                <a:latin typeface="Bodoni MT Black" pitchFamily="18" charset="0"/>
              </a:rPr>
              <a:t>任务分解技术</a:t>
            </a:r>
            <a:endParaRPr lang="zh-CN" altLang="en-US" sz="2400" dirty="0">
              <a:solidFill>
                <a:srgbClr val="FF0000"/>
              </a:solidFill>
              <a:latin typeface="Bodoni MT Black" pitchFamily="18" charset="0"/>
            </a:endParaRPr>
          </a:p>
          <a:p>
            <a:pPr marL="457200" indent="-457200" eaLnBrk="1" hangingPunct="1">
              <a:lnSpc>
                <a:spcPts val="3700"/>
              </a:lnSpc>
              <a:buFont typeface="Calibri" panose="020F0502020204030204" pitchFamily="34" charset="0"/>
              <a:buAutoNum type="arabicPeriod"/>
            </a:pPr>
            <a:r>
              <a:rPr lang="zh-CN" altLang="en-US" sz="2400" dirty="0">
                <a:solidFill>
                  <a:srgbClr val="FF0000"/>
                </a:solidFill>
                <a:latin typeface="Bodoni MT Black" pitchFamily="18" charset="0"/>
              </a:rPr>
              <a:t>自动估计成本技术</a:t>
            </a:r>
            <a:endParaRPr lang="zh-CN" altLang="en-US" sz="2400" dirty="0">
              <a:solidFill>
                <a:srgbClr val="FF0000"/>
              </a:solidFill>
              <a:latin typeface="Bodoni MT Black" pitchFamily="18" charset="0"/>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p:cNvSpPr>
            <a:spLocks noGrp="1"/>
          </p:cNvSpPr>
          <p:nvPr>
            <p:ph type="title"/>
          </p:nvPr>
        </p:nvSpPr>
        <p:spPr>
          <a:xfrm>
            <a:off x="360363" y="53975"/>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11" name="矩形 10"/>
          <p:cNvSpPr/>
          <p:nvPr/>
        </p:nvSpPr>
        <p:spPr>
          <a:xfrm>
            <a:off x="331788" y="1557338"/>
            <a:ext cx="8272462" cy="10080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indent="457200" eaLnBrk="1" fontAlgn="auto" hangingPunct="1">
              <a:spcBef>
                <a:spcPts val="0"/>
              </a:spcBef>
              <a:spcAft>
                <a:spcPts val="0"/>
              </a:spcAft>
              <a:defRPr/>
            </a:pPr>
            <a:r>
              <a:rPr lang="zh-CN" altLang="zh-CN" sz="2400" dirty="0">
                <a:latin typeface="Bodoni MT Black" pitchFamily="18" charset="0"/>
              </a:rPr>
              <a:t>任务分解技术最常用的办法是按开发阶段划分任务。典型环境下各个开发阶段需要使用的人力的百分比大致如</a:t>
            </a:r>
            <a:r>
              <a:rPr lang="zh-CN" altLang="en-US" sz="2400" dirty="0">
                <a:latin typeface="Bodoni MT Black" pitchFamily="18" charset="0"/>
              </a:rPr>
              <a:t>下</a:t>
            </a:r>
            <a:r>
              <a:rPr lang="zh-CN" altLang="en-US" sz="2400" dirty="0" smtClean="0">
                <a:latin typeface="Bodoni MT Black" pitchFamily="18" charset="0"/>
              </a:rPr>
              <a:t>表：</a:t>
            </a:r>
            <a:endParaRPr lang="zh-CN" altLang="zh-CN" sz="2400" dirty="0">
              <a:latin typeface="Bodoni MT Black" pitchFamily="18" charset="0"/>
            </a:endParaRPr>
          </a:p>
        </p:txBody>
      </p:sp>
      <p:pic>
        <p:nvPicPr>
          <p:cNvPr id="112644" name="图片 2"/>
          <p:cNvPicPr>
            <a:picLocks noChangeAspect="1"/>
          </p:cNvPicPr>
          <p:nvPr/>
        </p:nvPicPr>
        <p:blipFill>
          <a:blip r:embed="rId1"/>
          <a:srcRect t="4630"/>
          <a:stretch>
            <a:fillRect/>
          </a:stretch>
        </p:blipFill>
        <p:spPr bwMode="auto">
          <a:xfrm>
            <a:off x="263525" y="3213100"/>
            <a:ext cx="8408988" cy="2197100"/>
          </a:xfrm>
          <a:prstGeom prst="rect">
            <a:avLst/>
          </a:prstGeom>
          <a:noFill/>
          <a:ln w="9525">
            <a:noFill/>
            <a:miter lim="800000"/>
            <a:headEnd/>
            <a:tailEnd/>
          </a:ln>
        </p:spPr>
      </p:pic>
      <p:sp>
        <p:nvSpPr>
          <p:cNvPr id="7"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2.6.1  </a:t>
            </a:r>
            <a:r>
              <a:rPr lang="zh-CN" altLang="en-US" sz="2400" dirty="0">
                <a:solidFill>
                  <a:srgbClr val="D9D9D9"/>
                </a:solidFill>
                <a:latin typeface="Bodoni MT Black" pitchFamily="18" charset="0"/>
                <a:ea typeface="+mn-ea"/>
              </a:rPr>
              <a:t>成本估计</a:t>
            </a:r>
            <a:endParaRPr lang="zh-CN" altLang="en-US" sz="2400" dirty="0">
              <a:solidFill>
                <a:srgbClr val="D9D9D9"/>
              </a:solidFill>
              <a:latin typeface="Bodoni MT Black" pitchFamily="18" charset="0"/>
              <a:ea typeface="+mn-ea"/>
            </a:endParaRPr>
          </a:p>
        </p:txBody>
      </p:sp>
      <p:sp>
        <p:nvSpPr>
          <p:cNvPr id="9"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9" name="矩形 8"/>
          <p:cNvSpPr/>
          <p:nvPr/>
        </p:nvSpPr>
        <p:spPr>
          <a:xfrm>
            <a:off x="476250" y="2060575"/>
            <a:ext cx="5751513" cy="5048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zh-CN" sz="2400" dirty="0">
                <a:latin typeface="Bodoni MT Black" pitchFamily="18" charset="0"/>
              </a:rPr>
              <a:t>成本</a:t>
            </a:r>
            <a:r>
              <a:rPr lang="en-US" altLang="zh-CN" sz="2400" dirty="0">
                <a:latin typeface="Bodoni MT Black" pitchFamily="18" charset="0"/>
              </a:rPr>
              <a:t>/</a:t>
            </a:r>
            <a:r>
              <a:rPr lang="zh-CN" altLang="zh-CN" sz="2400" dirty="0">
                <a:latin typeface="Bodoni MT Black" pitchFamily="18" charset="0"/>
              </a:rPr>
              <a:t>效益</a:t>
            </a:r>
            <a:r>
              <a:rPr lang="zh-CN" altLang="en-US" sz="2400" dirty="0">
                <a:latin typeface="Bodoni MT Black" pitchFamily="18" charset="0"/>
              </a:rPr>
              <a:t>分析方法主要从四个方面考虑</a:t>
            </a:r>
            <a:endParaRPr lang="zh-CN" altLang="zh-CN" sz="2400" dirty="0">
              <a:latin typeface="Bodoni MT Black" pitchFamily="18" charset="0"/>
            </a:endParaRPr>
          </a:p>
        </p:txBody>
      </p:sp>
      <p:sp>
        <p:nvSpPr>
          <p:cNvPr id="12" name="TextBox 11"/>
          <p:cNvSpPr txBox="1"/>
          <p:nvPr/>
        </p:nvSpPr>
        <p:spPr>
          <a:xfrm>
            <a:off x="404813" y="1174750"/>
            <a:ext cx="56070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Bodoni MT Black" pitchFamily="18" charset="0"/>
              </a:rPr>
              <a:t>2.6.2  </a:t>
            </a:r>
            <a:r>
              <a:rPr lang="zh-CN" altLang="en-US" sz="3200" b="1" dirty="0">
                <a:solidFill>
                  <a:schemeClr val="tx1"/>
                </a:solidFill>
                <a:latin typeface="Bodoni MT Black" pitchFamily="18" charset="0"/>
              </a:rPr>
              <a:t>成本</a:t>
            </a:r>
            <a:r>
              <a:rPr lang="en-US" altLang="zh-CN" sz="3200" b="1" dirty="0">
                <a:solidFill>
                  <a:schemeClr val="tx1"/>
                </a:solidFill>
                <a:latin typeface="Bodoni MT Black" pitchFamily="18" charset="0"/>
                <a:ea typeface="+mj-ea"/>
              </a:rPr>
              <a:t>/</a:t>
            </a:r>
            <a:r>
              <a:rPr lang="zh-CN" altLang="en-US" sz="3200" b="1" dirty="0">
                <a:solidFill>
                  <a:schemeClr val="tx1"/>
                </a:solidFill>
                <a:latin typeface="Bodoni MT Black" pitchFamily="18" charset="0"/>
              </a:rPr>
              <a:t>效益分析的方法</a:t>
            </a:r>
            <a:endParaRPr lang="zh-CN" altLang="en-US" sz="3200" b="1" dirty="0">
              <a:solidFill>
                <a:schemeClr val="tx1"/>
              </a:solidFill>
              <a:latin typeface="Bodoni MT Black" pitchFamily="18" charset="0"/>
            </a:endParaRPr>
          </a:p>
        </p:txBody>
      </p:sp>
      <p:sp>
        <p:nvSpPr>
          <p:cNvPr id="114694" name="TextBox 1"/>
          <p:cNvSpPr txBox="1">
            <a:spLocks noChangeArrowheads="1"/>
          </p:cNvSpPr>
          <p:nvPr/>
        </p:nvSpPr>
        <p:spPr bwMode="auto">
          <a:xfrm>
            <a:off x="739775" y="2949575"/>
            <a:ext cx="7551738" cy="1990288"/>
          </a:xfrm>
          <a:prstGeom prst="rect">
            <a:avLst/>
          </a:prstGeom>
          <a:noFill/>
          <a:ln w="9525">
            <a:noFill/>
            <a:miter lim="800000"/>
          </a:ln>
        </p:spPr>
        <p:txBody>
          <a:bodyPr>
            <a:spAutoFit/>
          </a:bodyPr>
          <a:lstStyle/>
          <a:p>
            <a:pPr marL="457200" indent="-457200" eaLnBrk="1" hangingPunct="1">
              <a:lnSpc>
                <a:spcPts val="3700"/>
              </a:lnSpc>
              <a:buSzPct val="70000"/>
              <a:buFont typeface="Wingdings" panose="05000000000000000000" pitchFamily="2" charset="2"/>
              <a:buChar char="l"/>
            </a:pPr>
            <a:r>
              <a:rPr lang="zh-CN" altLang="en-US" sz="2400">
                <a:latin typeface="Bodoni MT Black" pitchFamily="18" charset="0"/>
              </a:rPr>
              <a:t>货币的时间价值</a:t>
            </a:r>
            <a:endParaRPr lang="zh-CN" altLang="en-US" sz="2400">
              <a:latin typeface="Bodoni MT Black" pitchFamily="18" charset="0"/>
            </a:endParaRPr>
          </a:p>
          <a:p>
            <a:pPr marL="457200" indent="-457200" eaLnBrk="1" hangingPunct="1">
              <a:lnSpc>
                <a:spcPts val="3700"/>
              </a:lnSpc>
              <a:buSzPct val="70000"/>
              <a:buFont typeface="Wingdings" panose="05000000000000000000" pitchFamily="2" charset="2"/>
              <a:buChar char="l"/>
            </a:pPr>
            <a:r>
              <a:rPr lang="zh-CN" altLang="en-US" sz="2400">
                <a:latin typeface="Bodoni MT Black" pitchFamily="18" charset="0"/>
              </a:rPr>
              <a:t>投资回收期</a:t>
            </a:r>
            <a:endParaRPr lang="zh-CN" altLang="en-US" sz="2400">
              <a:latin typeface="Bodoni MT Black" pitchFamily="18" charset="0"/>
            </a:endParaRPr>
          </a:p>
          <a:p>
            <a:pPr marL="457200" indent="-457200" eaLnBrk="1" hangingPunct="1">
              <a:lnSpc>
                <a:spcPts val="3700"/>
              </a:lnSpc>
              <a:buSzPct val="70000"/>
              <a:buFont typeface="Wingdings" panose="05000000000000000000" pitchFamily="2" charset="2"/>
              <a:buChar char="l"/>
            </a:pPr>
            <a:r>
              <a:rPr lang="zh-CN" altLang="en-US" sz="2400">
                <a:latin typeface="Bodoni MT Black" pitchFamily="18" charset="0"/>
              </a:rPr>
              <a:t>纯收入</a:t>
            </a:r>
            <a:endParaRPr lang="zh-CN" altLang="en-US" sz="2400">
              <a:latin typeface="Bodoni MT Black" pitchFamily="18" charset="0"/>
            </a:endParaRPr>
          </a:p>
          <a:p>
            <a:pPr marL="457200" indent="-457200" eaLnBrk="1" hangingPunct="1">
              <a:lnSpc>
                <a:spcPts val="3700"/>
              </a:lnSpc>
              <a:buSzPct val="70000"/>
              <a:buFont typeface="Wingdings" panose="05000000000000000000" pitchFamily="2" charset="2"/>
              <a:buChar char="l"/>
            </a:pPr>
            <a:r>
              <a:rPr lang="zh-CN" altLang="en-US" sz="2400">
                <a:latin typeface="Bodoni MT Black" pitchFamily="18" charset="0"/>
              </a:rPr>
              <a:t>投资回收率</a:t>
            </a:r>
            <a:endParaRPr lang="zh-CN" altLang="en-US" sz="2400">
              <a:latin typeface="Bodoni MT Black" pitchFamily="18" charset="0"/>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87350" y="1268413"/>
            <a:ext cx="2446338"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a:latin typeface="Bodoni MT Black" pitchFamily="18" charset="0"/>
              </a:rPr>
              <a:t>货币的时间价值</a:t>
            </a:r>
            <a:endParaRPr lang="zh-CN" altLang="zh-CN" sz="2400" dirty="0">
              <a:latin typeface="Bodoni MT Black" pitchFamily="18" charset="0"/>
            </a:endParaRPr>
          </a:p>
        </p:txBody>
      </p:sp>
      <p:sp>
        <p:nvSpPr>
          <p:cNvPr id="3" name="TextBox 2"/>
          <p:cNvSpPr txBox="1"/>
          <p:nvPr/>
        </p:nvSpPr>
        <p:spPr>
          <a:xfrm>
            <a:off x="427038" y="2278063"/>
            <a:ext cx="7962900" cy="831850"/>
          </a:xfrm>
          <a:prstGeom prst="rect">
            <a:avLst/>
          </a:prstGeom>
          <a:noFill/>
        </p:spPr>
        <p:txBody>
          <a:bodyPr>
            <a:spAutoFit/>
          </a:bodyPr>
          <a:lstStyle/>
          <a:p>
            <a:pPr eaLnBrk="1" fontAlgn="auto" hangingPunct="1">
              <a:spcBef>
                <a:spcPts val="0"/>
              </a:spcBef>
              <a:spcAft>
                <a:spcPts val="0"/>
              </a:spcAft>
              <a:defRPr/>
            </a:pPr>
            <a:r>
              <a:rPr lang="zh-CN" altLang="zh-CN" sz="2400" dirty="0">
                <a:latin typeface="Bodoni MT Black" pitchFamily="18" charset="0"/>
                <a:ea typeface="+mn-ea"/>
              </a:rPr>
              <a:t>通常用利率的形式表示货币的时间价值。假设年利率为</a:t>
            </a:r>
            <a:r>
              <a:rPr lang="en-US" altLang="zh-CN" sz="2400" dirty="0" err="1">
                <a:latin typeface="Bodoni MT Black" pitchFamily="18" charset="0"/>
                <a:ea typeface="+mn-ea"/>
              </a:rPr>
              <a:t>i</a:t>
            </a:r>
            <a:r>
              <a:rPr lang="zh-CN" altLang="zh-CN" sz="2400" dirty="0">
                <a:latin typeface="Bodoni MT Black" pitchFamily="18" charset="0"/>
                <a:ea typeface="+mn-ea"/>
              </a:rPr>
              <a:t>，如果现在存入</a:t>
            </a:r>
            <a:r>
              <a:rPr lang="en-US" altLang="zh-CN" sz="2400" dirty="0">
                <a:latin typeface="Bodoni MT Black" pitchFamily="18" charset="0"/>
                <a:ea typeface="+mn-ea"/>
              </a:rPr>
              <a:t>P</a:t>
            </a:r>
            <a:r>
              <a:rPr lang="zh-CN" altLang="zh-CN" sz="2400" dirty="0">
                <a:latin typeface="Bodoni MT Black" pitchFamily="18" charset="0"/>
                <a:ea typeface="+mn-ea"/>
              </a:rPr>
              <a:t>元，则</a:t>
            </a:r>
            <a:r>
              <a:rPr lang="en-US" altLang="zh-CN" sz="2400" dirty="0">
                <a:latin typeface="Bodoni MT Black" pitchFamily="18" charset="0"/>
                <a:ea typeface="+mn-ea"/>
              </a:rPr>
              <a:t>n</a:t>
            </a:r>
            <a:r>
              <a:rPr lang="zh-CN" altLang="zh-CN" sz="2400" dirty="0">
                <a:latin typeface="Bodoni MT Black" pitchFamily="18" charset="0"/>
                <a:ea typeface="+mn-ea"/>
              </a:rPr>
              <a:t>年后可以得到的钱数为：</a:t>
            </a:r>
            <a:endParaRPr lang="zh-CN" altLang="en-US" sz="2400" dirty="0">
              <a:latin typeface="Bodoni MT Black" pitchFamily="18" charset="0"/>
              <a:ea typeface="+mn-ea"/>
            </a:endParaRPr>
          </a:p>
        </p:txBody>
      </p:sp>
      <p:sp>
        <p:nvSpPr>
          <p:cNvPr id="116740" name="TextBox 3"/>
          <p:cNvSpPr txBox="1">
            <a:spLocks noChangeArrowheads="1"/>
          </p:cNvSpPr>
          <p:nvPr/>
        </p:nvSpPr>
        <p:spPr bwMode="auto">
          <a:xfrm>
            <a:off x="2497138" y="3398838"/>
            <a:ext cx="1944687" cy="461962"/>
          </a:xfrm>
          <a:prstGeom prst="rect">
            <a:avLst/>
          </a:prstGeom>
          <a:noFill/>
          <a:ln w="9525">
            <a:noFill/>
            <a:miter lim="800000"/>
          </a:ln>
        </p:spPr>
        <p:txBody>
          <a:bodyPr>
            <a:spAutoFit/>
          </a:bodyPr>
          <a:lstStyle/>
          <a:p>
            <a:pPr eaLnBrk="1" hangingPunct="1"/>
            <a:r>
              <a:rPr lang="en-US" altLang="zh-CN" sz="2400" dirty="0">
                <a:latin typeface="Bodoni MT Black" pitchFamily="18" charset="0"/>
              </a:rPr>
              <a:t>F=P(1+i)</a:t>
            </a:r>
            <a:r>
              <a:rPr lang="en-US" altLang="zh-CN" sz="2400" baseline="30000" dirty="0">
                <a:latin typeface="Bodoni MT Black" pitchFamily="18" charset="0"/>
              </a:rPr>
              <a:t>n</a:t>
            </a:r>
            <a:endParaRPr lang="zh-CN" altLang="en-US" sz="2400" baseline="30000" dirty="0">
              <a:latin typeface="Bodoni MT Black" pitchFamily="18" charset="0"/>
            </a:endParaRPr>
          </a:p>
        </p:txBody>
      </p:sp>
      <p:sp>
        <p:nvSpPr>
          <p:cNvPr id="12" name="TextBox 11"/>
          <p:cNvSpPr txBox="1"/>
          <p:nvPr/>
        </p:nvSpPr>
        <p:spPr>
          <a:xfrm>
            <a:off x="568325" y="4119563"/>
            <a:ext cx="7964488" cy="830262"/>
          </a:xfrm>
          <a:prstGeom prst="rect">
            <a:avLst/>
          </a:prstGeom>
          <a:noFill/>
        </p:spPr>
        <p:txBody>
          <a:bodyPr>
            <a:spAutoFit/>
          </a:bodyPr>
          <a:lstStyle/>
          <a:p>
            <a:pPr eaLnBrk="1" fontAlgn="auto" hangingPunct="1">
              <a:spcBef>
                <a:spcPts val="0"/>
              </a:spcBef>
              <a:spcAft>
                <a:spcPts val="0"/>
              </a:spcAft>
              <a:defRPr/>
            </a:pPr>
            <a:r>
              <a:rPr lang="zh-CN" altLang="zh-CN" sz="2400" dirty="0">
                <a:latin typeface="Bodoni MT Black" pitchFamily="18" charset="0"/>
                <a:ea typeface="+mn-ea"/>
              </a:rPr>
              <a:t>这也就是</a:t>
            </a:r>
            <a:r>
              <a:rPr lang="en-US" altLang="zh-CN" sz="2400" dirty="0">
                <a:latin typeface="Bodoni MT Black" pitchFamily="18" charset="0"/>
                <a:ea typeface="+mn-ea"/>
              </a:rPr>
              <a:t>P</a:t>
            </a:r>
            <a:r>
              <a:rPr lang="zh-CN" altLang="zh-CN" sz="2400" dirty="0">
                <a:latin typeface="Bodoni MT Black" pitchFamily="18" charset="0"/>
                <a:ea typeface="+mn-ea"/>
              </a:rPr>
              <a:t>元钱在</a:t>
            </a:r>
            <a:r>
              <a:rPr lang="en-US" altLang="zh-CN" sz="2400" dirty="0">
                <a:latin typeface="Bodoni MT Black" pitchFamily="18" charset="0"/>
                <a:ea typeface="+mn-ea"/>
              </a:rPr>
              <a:t>n</a:t>
            </a:r>
            <a:r>
              <a:rPr lang="zh-CN" altLang="zh-CN" sz="2400" dirty="0">
                <a:latin typeface="Bodoni MT Black" pitchFamily="18" charset="0"/>
                <a:ea typeface="+mn-ea"/>
              </a:rPr>
              <a:t>年后的价值。反之，如果</a:t>
            </a:r>
            <a:r>
              <a:rPr lang="en-US" altLang="zh-CN" sz="2400" dirty="0">
                <a:latin typeface="Bodoni MT Black" pitchFamily="18" charset="0"/>
                <a:ea typeface="+mn-ea"/>
              </a:rPr>
              <a:t>n</a:t>
            </a:r>
            <a:r>
              <a:rPr lang="zh-CN" altLang="zh-CN" sz="2400" dirty="0">
                <a:latin typeface="Bodoni MT Black" pitchFamily="18" charset="0"/>
                <a:ea typeface="+mn-ea"/>
              </a:rPr>
              <a:t>年后能收入</a:t>
            </a:r>
            <a:r>
              <a:rPr lang="en-US" altLang="zh-CN" sz="2400" dirty="0">
                <a:latin typeface="Bodoni MT Black" pitchFamily="18" charset="0"/>
                <a:ea typeface="+mn-ea"/>
              </a:rPr>
              <a:t>F</a:t>
            </a:r>
            <a:r>
              <a:rPr lang="zh-CN" altLang="zh-CN" sz="2400" dirty="0">
                <a:latin typeface="Bodoni MT Black" pitchFamily="18" charset="0"/>
                <a:ea typeface="+mn-ea"/>
              </a:rPr>
              <a:t>元钱，那么这些钱的现在价值是</a:t>
            </a:r>
            <a:r>
              <a:rPr lang="zh-CN" altLang="en-US" sz="2400" dirty="0">
                <a:latin typeface="Bodoni MT Black" pitchFamily="18" charset="0"/>
                <a:ea typeface="+mn-ea"/>
              </a:rPr>
              <a:t>：</a:t>
            </a:r>
            <a:endParaRPr lang="zh-CN" altLang="en-US" sz="2400" dirty="0">
              <a:latin typeface="Bodoni MT Black" pitchFamily="18" charset="0"/>
              <a:ea typeface="+mn-ea"/>
            </a:endParaRPr>
          </a:p>
        </p:txBody>
      </p:sp>
      <p:sp>
        <p:nvSpPr>
          <p:cNvPr id="116742" name="TextBox 12"/>
          <p:cNvSpPr txBox="1">
            <a:spLocks noChangeArrowheads="1"/>
          </p:cNvSpPr>
          <p:nvPr/>
        </p:nvSpPr>
        <p:spPr bwMode="auto">
          <a:xfrm>
            <a:off x="2520950" y="5343525"/>
            <a:ext cx="2479678" cy="461665"/>
          </a:xfrm>
          <a:prstGeom prst="rect">
            <a:avLst/>
          </a:prstGeom>
          <a:noFill/>
          <a:ln w="9525">
            <a:noFill/>
            <a:miter lim="800000"/>
          </a:ln>
        </p:spPr>
        <p:txBody>
          <a:bodyPr wrap="square">
            <a:spAutoFit/>
          </a:bodyPr>
          <a:lstStyle/>
          <a:p>
            <a:pPr eaLnBrk="1" hangingPunct="1"/>
            <a:r>
              <a:rPr lang="en-US" altLang="zh-CN" sz="2400" dirty="0">
                <a:latin typeface="Bodoni MT Black" pitchFamily="18" charset="0"/>
              </a:rPr>
              <a:t>P=F/(1+i)</a:t>
            </a:r>
            <a:r>
              <a:rPr lang="en-US" altLang="zh-CN" sz="2400" baseline="30000" dirty="0">
                <a:latin typeface="Bodoni MT Black" pitchFamily="18" charset="0"/>
              </a:rPr>
              <a:t>n</a:t>
            </a:r>
            <a:endParaRPr lang="zh-CN" altLang="en-US" sz="2400" baseline="30000" dirty="0">
              <a:latin typeface="Bodoni MT Black" pitchFamily="18" charset="0"/>
            </a:endParaRPr>
          </a:p>
        </p:txBody>
      </p:sp>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ea typeface="+mn-ea"/>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11" name="1 Título"/>
          <p:cNvSpPr txBox="1"/>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endParaRPr lang="zh-CN" altLang="en-US" sz="2400" dirty="0">
              <a:solidFill>
                <a:srgbClr val="D9D9D9"/>
              </a:solidFill>
              <a:latin typeface="Bodoni MT Black" pitchFamily="18" charset="0"/>
              <a:ea typeface="+mn-ea"/>
            </a:endParaRPr>
          </a:p>
        </p:txBody>
      </p:sp>
      <p:sp>
        <p:nvSpPr>
          <p:cNvPr id="15"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9683" name="文本框 839682"/>
          <p:cNvSpPr txBox="1"/>
          <p:nvPr/>
        </p:nvSpPr>
        <p:spPr>
          <a:xfrm>
            <a:off x="4712677" y="369277"/>
            <a:ext cx="4193931" cy="600710"/>
          </a:xfrm>
          <a:prstGeom prst="rect">
            <a:avLst/>
          </a:prstGeom>
          <a:noFill/>
          <a:ln w="9525">
            <a:noFill/>
          </a:ln>
        </p:spPr>
        <p:txBody>
          <a:bodyPr lIns="89030" tIns="44515" rIns="89030" bIns="44515">
            <a:spAutoFit/>
          </a:bodyPr>
          <a:p>
            <a:pPr algn="r"/>
            <a:r>
              <a:rPr lang="zh-CN" altLang="en-US" sz="3325" b="1" dirty="0">
                <a:latin typeface="黑体" panose="02010609060101010101" pitchFamily="2" charset="-122"/>
                <a:ea typeface="黑体" panose="02010609060101010101" pitchFamily="2" charset="-122"/>
              </a:rPr>
              <a:t>可行性研究的类型</a:t>
            </a:r>
            <a:endParaRPr lang="zh-CN" altLang="en-US" sz="2770" b="1">
              <a:latin typeface="黑体" panose="02010609060101010101" pitchFamily="2" charset="-122"/>
              <a:ea typeface="黑体" panose="02010609060101010101" pitchFamily="2" charset="-122"/>
            </a:endParaRPr>
          </a:p>
        </p:txBody>
      </p:sp>
      <p:sp>
        <p:nvSpPr>
          <p:cNvPr id="839685" name="文本框 839684"/>
          <p:cNvSpPr txBox="1"/>
          <p:nvPr/>
        </p:nvSpPr>
        <p:spPr>
          <a:xfrm>
            <a:off x="1195754" y="2233246"/>
            <a:ext cx="6822831" cy="1625600"/>
          </a:xfrm>
          <a:prstGeom prst="rect">
            <a:avLst/>
          </a:prstGeom>
          <a:noFill/>
          <a:ln w="9525">
            <a:noFill/>
          </a:ln>
        </p:spPr>
        <p:txBody>
          <a:bodyPr lIns="89030" tIns="44515" rIns="89030" bIns="44515">
            <a:spAutoFit/>
          </a:bodyPr>
          <a:p>
            <a:pPr marL="342900" indent="-342900">
              <a:buAutoNum type="arabicPeriod"/>
            </a:pPr>
            <a:r>
              <a:rPr lang="zh-CN" altLang="en-US" sz="3325" b="1" dirty="0">
                <a:latin typeface="宋体" panose="02010600030101010101" pitchFamily="2" charset="-122"/>
              </a:rPr>
              <a:t>研究型项目的可行性研究分析</a:t>
            </a:r>
            <a:endParaRPr lang="zh-CN" altLang="en-US" sz="3325" b="1" dirty="0">
              <a:latin typeface="宋体" panose="02010600030101010101" pitchFamily="2" charset="-122"/>
            </a:endParaRPr>
          </a:p>
          <a:p>
            <a:pPr marL="342900" indent="-342900">
              <a:buAutoNum type="arabicPeriod"/>
            </a:pPr>
            <a:r>
              <a:rPr lang="zh-CN" altLang="en-US" sz="3325" b="1" dirty="0">
                <a:latin typeface="宋体" panose="02010600030101010101" pitchFamily="2" charset="-122"/>
              </a:rPr>
              <a:t>委托型可行性研究分析；</a:t>
            </a:r>
            <a:endParaRPr lang="zh-CN" altLang="en-US" sz="3325" b="1" dirty="0">
              <a:latin typeface="宋体" panose="02010600030101010101" pitchFamily="2" charset="-122"/>
            </a:endParaRPr>
          </a:p>
          <a:p>
            <a:pPr marL="342900" indent="-342900">
              <a:buAutoNum type="arabicPeriod"/>
            </a:pPr>
            <a:r>
              <a:rPr lang="zh-CN" altLang="en-US" sz="3325" b="1" dirty="0">
                <a:latin typeface="宋体" panose="02010600030101010101" pitchFamily="2" charset="-122"/>
              </a:rPr>
              <a:t>自主开发性可行性研究分析；</a:t>
            </a:r>
            <a:endParaRPr lang="zh-CN" altLang="en-US" sz="3325" b="1">
              <a:latin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1338" y="1268413"/>
            <a:ext cx="2446337"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a:latin typeface="Bodoni MT Black" pitchFamily="18" charset="0"/>
              </a:rPr>
              <a:t>货币的时间价值</a:t>
            </a:r>
            <a:endParaRPr lang="zh-CN" altLang="zh-CN" sz="2400" dirty="0">
              <a:latin typeface="Bodoni MT Black" pitchFamily="18" charset="0"/>
            </a:endParaRPr>
          </a:p>
        </p:txBody>
      </p:sp>
      <p:sp>
        <p:nvSpPr>
          <p:cNvPr id="3" name="TextBox 2"/>
          <p:cNvSpPr txBox="1"/>
          <p:nvPr/>
        </p:nvSpPr>
        <p:spPr>
          <a:xfrm>
            <a:off x="352425" y="2092325"/>
            <a:ext cx="8277225" cy="2678113"/>
          </a:xfrm>
          <a:prstGeom prst="rect">
            <a:avLst/>
          </a:prstGeom>
          <a:noFill/>
        </p:spPr>
        <p:txBody>
          <a:bodyPr>
            <a:spAutoFit/>
          </a:bodyPr>
          <a:lstStyle/>
          <a:p>
            <a:pPr indent="457200" eaLnBrk="1" fontAlgn="auto" hangingPunct="1">
              <a:spcBef>
                <a:spcPts val="0"/>
              </a:spcBef>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例如，修改一个已有的库存清单系统，使它能在每天送给采购员一份订货报表。修改已有的库存清单程序并且编写产生报表的程序，估计共需</a:t>
            </a:r>
            <a:r>
              <a:rPr lang="en-US" altLang="zh-CN" sz="2400" dirty="0">
                <a:latin typeface="Bodoni MT Black" pitchFamily="18" charset="0"/>
                <a:ea typeface="+mn-ea"/>
              </a:rPr>
              <a:t>5000</a:t>
            </a:r>
            <a:r>
              <a:rPr lang="zh-CN" altLang="zh-CN" sz="2400" dirty="0">
                <a:latin typeface="Bodoni MT Black" pitchFamily="18" charset="0"/>
                <a:ea typeface="+mn-ea"/>
              </a:rPr>
              <a:t>元；系统修改后能及时订货，这将消除零件短缺问题，估计因此每年可以节省</a:t>
            </a:r>
            <a:r>
              <a:rPr lang="en-US" altLang="zh-CN" sz="2400" dirty="0">
                <a:latin typeface="Bodoni MT Black" pitchFamily="18" charset="0"/>
                <a:ea typeface="+mn-ea"/>
              </a:rPr>
              <a:t>2500</a:t>
            </a:r>
            <a:r>
              <a:rPr lang="zh-CN" altLang="zh-CN" sz="2400" dirty="0">
                <a:latin typeface="Bodoni MT Black" pitchFamily="18" charset="0"/>
                <a:ea typeface="+mn-ea"/>
              </a:rPr>
              <a:t>元，</a:t>
            </a:r>
            <a:r>
              <a:rPr lang="en-US" altLang="zh-CN" sz="2400" dirty="0">
                <a:latin typeface="Bodoni MT Black" pitchFamily="18" charset="0"/>
                <a:ea typeface="+mn-ea"/>
              </a:rPr>
              <a:t>5</a:t>
            </a:r>
            <a:r>
              <a:rPr lang="zh-CN" altLang="zh-CN" sz="2400" dirty="0">
                <a:latin typeface="Bodoni MT Black" pitchFamily="18" charset="0"/>
                <a:ea typeface="+mn-ea"/>
              </a:rPr>
              <a:t>年共可节省</a:t>
            </a:r>
            <a:r>
              <a:rPr lang="en-US" altLang="zh-CN" sz="2400" dirty="0">
                <a:latin typeface="Bodoni MT Black" pitchFamily="18" charset="0"/>
                <a:ea typeface="+mn-ea"/>
              </a:rPr>
              <a:t>12500</a:t>
            </a:r>
            <a:r>
              <a:rPr lang="zh-CN" altLang="zh-CN" sz="2400" dirty="0">
                <a:latin typeface="Bodoni MT Black" pitchFamily="18" charset="0"/>
                <a:ea typeface="+mn-ea"/>
              </a:rPr>
              <a:t>元。但是，不能简单地把</a:t>
            </a:r>
            <a:r>
              <a:rPr lang="en-US" altLang="zh-CN" sz="2400" dirty="0">
                <a:latin typeface="Bodoni MT Black" pitchFamily="18" charset="0"/>
                <a:ea typeface="+mn-ea"/>
              </a:rPr>
              <a:t>5000</a:t>
            </a:r>
            <a:r>
              <a:rPr lang="zh-CN" altLang="zh-CN" sz="2400" dirty="0">
                <a:latin typeface="Bodoni MT Black" pitchFamily="18" charset="0"/>
                <a:ea typeface="+mn-ea"/>
              </a:rPr>
              <a:t>元和</a:t>
            </a:r>
            <a:r>
              <a:rPr lang="en-US" altLang="zh-CN" sz="2400" dirty="0">
                <a:latin typeface="Bodoni MT Black" pitchFamily="18" charset="0"/>
                <a:ea typeface="+mn-ea"/>
              </a:rPr>
              <a:t>12500</a:t>
            </a:r>
            <a:r>
              <a:rPr lang="zh-CN" altLang="zh-CN" sz="2400" dirty="0">
                <a:latin typeface="Bodoni MT Black" pitchFamily="18" charset="0"/>
                <a:ea typeface="+mn-ea"/>
              </a:rPr>
              <a:t>元相比较，因为前者是现在投资的钱，后者是若干年以后节省的钱。</a:t>
            </a:r>
            <a:endParaRPr lang="zh-CN" altLang="en-US" sz="2400" dirty="0">
              <a:latin typeface="Bodoni MT Black" pitchFamily="18" charset="0"/>
              <a:ea typeface="+mn-ea"/>
            </a:endParaRPr>
          </a:p>
        </p:txBody>
      </p:sp>
      <p:sp>
        <p:nvSpPr>
          <p:cNvPr id="11" name="TextBox 10"/>
          <p:cNvSpPr txBox="1"/>
          <p:nvPr/>
        </p:nvSpPr>
        <p:spPr>
          <a:xfrm>
            <a:off x="412750" y="4770438"/>
            <a:ext cx="8335963" cy="1200150"/>
          </a:xfrm>
          <a:prstGeom prst="rect">
            <a:avLst/>
          </a:prstGeom>
          <a:noFill/>
        </p:spPr>
        <p:txBody>
          <a:bodyPr>
            <a:spAutoFit/>
          </a:bodyPr>
          <a:lstStyle/>
          <a:p>
            <a:pPr indent="457200" eaLnBrk="1" fontAlgn="auto" hangingPunct="1">
              <a:spcBef>
                <a:spcPts val="0"/>
              </a:spcBef>
              <a:spcAft>
                <a:spcPts val="0"/>
              </a:spcAft>
              <a:defRPr/>
            </a:pPr>
            <a:r>
              <a:rPr lang="en-US" altLang="zh-CN" sz="2400" dirty="0">
                <a:latin typeface="Bodoni MT Black" pitchFamily="18" charset="0"/>
                <a:ea typeface="+mn-ea"/>
              </a:rPr>
              <a:t> </a:t>
            </a:r>
            <a:r>
              <a:rPr lang="zh-CN" altLang="zh-CN" sz="2400" dirty="0">
                <a:latin typeface="Bodoni MT Black" pitchFamily="18" charset="0"/>
                <a:ea typeface="+mn-ea"/>
              </a:rPr>
              <a:t>假定年利率为</a:t>
            </a:r>
            <a:r>
              <a:rPr lang="en-US" altLang="zh-CN" sz="2400" dirty="0">
                <a:latin typeface="Bodoni MT Black" pitchFamily="18" charset="0"/>
                <a:ea typeface="+mn-ea"/>
              </a:rPr>
              <a:t>12%</a:t>
            </a:r>
            <a:r>
              <a:rPr lang="zh-CN" altLang="zh-CN" sz="2400" dirty="0">
                <a:latin typeface="Bodoni MT Black" pitchFamily="18" charset="0"/>
                <a:ea typeface="+mn-ea"/>
              </a:rPr>
              <a:t>，利用上面计算货币现在价值的公式可以算出修改库存清单系统后每年预计节省的钱的现在价值，如</a:t>
            </a:r>
            <a:r>
              <a:rPr lang="zh-CN" altLang="en-US" sz="2400" dirty="0">
                <a:latin typeface="Bodoni MT Black" pitchFamily="18" charset="0"/>
                <a:ea typeface="+mn-ea"/>
              </a:rPr>
              <a:t>下表</a:t>
            </a:r>
            <a:r>
              <a:rPr lang="zh-CN" altLang="zh-CN" sz="2400" dirty="0">
                <a:latin typeface="Bodoni MT Black" pitchFamily="18" charset="0"/>
                <a:ea typeface="+mn-ea"/>
              </a:rPr>
              <a:t>所示。</a:t>
            </a:r>
            <a:endParaRPr lang="zh-CN" altLang="en-US" sz="2400" dirty="0">
              <a:latin typeface="Bodoni MT Black" pitchFamily="18" charset="0"/>
              <a:ea typeface="+mn-ea"/>
            </a:endParaRPr>
          </a:p>
        </p:txBody>
      </p:sp>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8" name="1 Título"/>
          <p:cNvSpPr txBox="1"/>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endParaRPr lang="zh-CN" altLang="en-US" sz="2400" dirty="0">
              <a:solidFill>
                <a:srgbClr val="D9D9D9"/>
              </a:solidFill>
              <a:latin typeface="Bodoni MT Black" pitchFamily="18" charset="0"/>
              <a:ea typeface="+mn-ea"/>
            </a:endParaRPr>
          </a:p>
        </p:txBody>
      </p:sp>
      <p:sp>
        <p:nvSpPr>
          <p:cNvPr id="13"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1338" y="1412875"/>
            <a:ext cx="2446337" cy="6477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a:latin typeface="Bodoni MT Black" pitchFamily="18" charset="0"/>
              </a:rPr>
              <a:t>货币的时间价值</a:t>
            </a:r>
            <a:endParaRPr lang="zh-CN" altLang="zh-CN" sz="2400" dirty="0">
              <a:latin typeface="Bodoni MT Black" pitchFamily="18" charset="0"/>
            </a:endParaRPr>
          </a:p>
        </p:txBody>
      </p:sp>
      <p:pic>
        <p:nvPicPr>
          <p:cNvPr id="120835" name="图片 1"/>
          <p:cNvPicPr>
            <a:picLocks noChangeAspect="1"/>
          </p:cNvPicPr>
          <p:nvPr/>
        </p:nvPicPr>
        <p:blipFill>
          <a:blip r:embed="rId1"/>
          <a:srcRect/>
          <a:stretch>
            <a:fillRect/>
          </a:stretch>
        </p:blipFill>
        <p:spPr bwMode="auto">
          <a:xfrm>
            <a:off x="654050" y="2852738"/>
            <a:ext cx="7805738" cy="2305050"/>
          </a:xfrm>
          <a:prstGeom prst="rect">
            <a:avLst/>
          </a:prstGeom>
          <a:noFill/>
          <a:ln w="9525">
            <a:noFill/>
            <a:miter lim="800000"/>
            <a:headEnd/>
            <a:tailEnd/>
          </a:ln>
        </p:spPr>
      </p:pic>
      <p:sp>
        <p:nvSpPr>
          <p:cNvPr id="10" name="标题 3"/>
          <p:cNvSpPr>
            <a:spLocks noGrp="1"/>
          </p:cNvSpPr>
          <p:nvPr>
            <p:ph type="title"/>
          </p:nvPr>
        </p:nvSpPr>
        <p:spPr>
          <a:xfrm>
            <a:off x="400050" y="6350"/>
            <a:ext cx="8229600" cy="1143000"/>
          </a:xfrm>
        </p:spPr>
        <p:txBody>
          <a:bodyPr/>
          <a:lstStyle/>
          <a:p>
            <a:pPr>
              <a:defRPr/>
            </a:pPr>
            <a:r>
              <a:rPr lang="en-US" altLang="zh-CN" b="1" dirty="0" smtClean="0">
                <a:latin typeface="Bodoni MT Black" pitchFamily="18" charset="0"/>
                <a:ea typeface="+mn-ea"/>
              </a:rPr>
              <a:t>2.6 </a:t>
            </a:r>
            <a:r>
              <a:rPr lang="zh-CN" altLang="en-US" b="1" dirty="0" smtClean="0">
                <a:latin typeface="Bodoni MT Black" pitchFamily="18" charset="0"/>
              </a:rPr>
              <a:t>成本</a:t>
            </a:r>
            <a:r>
              <a:rPr lang="en-US" altLang="zh-CN" b="1" dirty="0">
                <a:latin typeface="Bodoni MT Black" pitchFamily="18" charset="0"/>
              </a:rPr>
              <a:t>/</a:t>
            </a:r>
            <a:r>
              <a:rPr lang="zh-CN" altLang="en-US" b="1" dirty="0">
                <a:latin typeface="Bodoni MT Black" pitchFamily="18" charset="0"/>
              </a:rPr>
              <a:t>效益分析</a:t>
            </a:r>
            <a:endParaRPr lang="zh-CN" altLang="en-US" b="1" dirty="0" smtClean="0">
              <a:latin typeface="Bodoni MT Black" pitchFamily="18" charset="0"/>
            </a:endParaRPr>
          </a:p>
        </p:txBody>
      </p:sp>
      <p:sp>
        <p:nvSpPr>
          <p:cNvPr id="7" name="1 Título"/>
          <p:cNvSpPr txBox="1"/>
          <p:nvPr/>
        </p:nvSpPr>
        <p:spPr bwMode="auto">
          <a:xfrm>
            <a:off x="2484438" y="6291263"/>
            <a:ext cx="428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2.6.2  </a:t>
            </a:r>
            <a:r>
              <a:rPr lang="zh-CN" altLang="en-US" sz="2400" dirty="0">
                <a:solidFill>
                  <a:srgbClr val="D9D9D9"/>
                </a:solidFill>
                <a:latin typeface="Bodoni MT Black" pitchFamily="18" charset="0"/>
                <a:ea typeface="+mn-ea"/>
              </a:rPr>
              <a:t>成本</a:t>
            </a:r>
            <a:r>
              <a:rPr lang="en-US" altLang="zh-CN" sz="2400" dirty="0">
                <a:solidFill>
                  <a:srgbClr val="D9D9D9"/>
                </a:solidFill>
                <a:latin typeface="Bodoni MT Black" pitchFamily="18" charset="0"/>
                <a:ea typeface="+mn-ea"/>
              </a:rPr>
              <a:t>/</a:t>
            </a:r>
            <a:r>
              <a:rPr lang="zh-CN" altLang="en-US" sz="2400" dirty="0">
                <a:solidFill>
                  <a:srgbClr val="D9D9D9"/>
                </a:solidFill>
                <a:latin typeface="Bodoni MT Black" pitchFamily="18" charset="0"/>
                <a:ea typeface="+mn-ea"/>
              </a:rPr>
              <a:t>效益分析的方法</a:t>
            </a:r>
            <a:endParaRPr lang="zh-CN" altLang="en-US" sz="2400" dirty="0">
              <a:solidFill>
                <a:srgbClr val="D9D9D9"/>
              </a:solidFill>
              <a:latin typeface="Bodoni MT Black" pitchFamily="18" charset="0"/>
              <a:ea typeface="+mn-ea"/>
            </a:endParaRPr>
          </a:p>
        </p:txBody>
      </p:sp>
      <p:sp>
        <p:nvSpPr>
          <p:cNvPr id="11"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3" name="内容占位符 2"/>
          <p:cNvSpPr>
            <a:spLocks noGrp="1"/>
          </p:cNvSpPr>
          <p:nvPr>
            <p:ph idx="1"/>
          </p:nvPr>
        </p:nvSpPr>
        <p:spPr>
          <a:xfrm>
            <a:off x="611188" y="1700213"/>
            <a:ext cx="8229600" cy="3024187"/>
          </a:xfrm>
        </p:spPr>
        <p:txBody>
          <a:bodyPr/>
          <a:lstStyle/>
          <a:p>
            <a:pPr marL="0" indent="0">
              <a:lnSpc>
                <a:spcPts val="4000"/>
              </a:lnSpc>
              <a:buFont typeface="Arial" panose="020B0604020202020204" pitchFamily="34" charset="0"/>
              <a:buNone/>
              <a:defRPr/>
            </a:pPr>
            <a:r>
              <a:rPr lang="en-US" altLang="zh-CN" sz="2400" dirty="0" smtClean="0">
                <a:latin typeface="Bodoni MT Black" pitchFamily="18" charset="0"/>
              </a:rPr>
              <a:t>1. </a:t>
            </a:r>
            <a:r>
              <a:rPr lang="zh-CN" altLang="en-US" sz="2400" dirty="0" smtClean="0">
                <a:latin typeface="Bodoni MT Black" pitchFamily="18" charset="0"/>
              </a:rPr>
              <a:t>了解可行性研究的必要性，以及如何进行可行性研究</a:t>
            </a:r>
            <a:endParaRPr lang="en-US" altLang="zh-CN" sz="2400" dirty="0" smtClean="0">
              <a:latin typeface="Bodoni MT Black" pitchFamily="18" charset="0"/>
            </a:endParaRPr>
          </a:p>
          <a:p>
            <a:pPr marL="0" indent="0">
              <a:lnSpc>
                <a:spcPts val="4000"/>
              </a:lnSpc>
              <a:buFont typeface="Arial" panose="020B0604020202020204" pitchFamily="34" charset="0"/>
              <a:buNone/>
              <a:defRPr/>
            </a:pPr>
            <a:r>
              <a:rPr lang="en-US" altLang="zh-CN" sz="2400" dirty="0" smtClean="0">
                <a:latin typeface="Bodoni MT Black" pitchFamily="18" charset="0"/>
              </a:rPr>
              <a:t>2. </a:t>
            </a:r>
            <a:r>
              <a:rPr lang="zh-CN" altLang="en-US" sz="2400" dirty="0" smtClean="0">
                <a:latin typeface="Bodoni MT Black" pitchFamily="18" charset="0"/>
              </a:rPr>
              <a:t>学习</a:t>
            </a:r>
            <a:r>
              <a:rPr lang="zh-CN" altLang="en-US" sz="2400" dirty="0" smtClean="0">
                <a:solidFill>
                  <a:srgbClr val="FF0000"/>
                </a:solidFill>
                <a:latin typeface="Bodoni MT Black" pitchFamily="18" charset="0"/>
              </a:rPr>
              <a:t>系统流程图</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数据流图</a:t>
            </a:r>
            <a:endParaRPr lang="en-US" altLang="zh-CN" sz="2400" dirty="0" smtClean="0">
              <a:solidFill>
                <a:srgbClr val="FF0000"/>
              </a:solidFill>
              <a:latin typeface="Bodoni MT Black" pitchFamily="18" charset="0"/>
            </a:endParaRPr>
          </a:p>
          <a:p>
            <a:pPr marL="0" indent="0">
              <a:lnSpc>
                <a:spcPts val="4000"/>
              </a:lnSpc>
              <a:buFont typeface="Arial" panose="020B0604020202020204" pitchFamily="34" charset="0"/>
              <a:buNone/>
              <a:defRPr/>
            </a:pPr>
            <a:r>
              <a:rPr lang="en-US" altLang="zh-CN" sz="2400" dirty="0" smtClean="0">
                <a:latin typeface="Bodoni MT Black" pitchFamily="18" charset="0"/>
              </a:rPr>
              <a:t>3. </a:t>
            </a:r>
            <a:r>
              <a:rPr lang="zh-CN" altLang="en-US" sz="2400" dirty="0" smtClean="0">
                <a:latin typeface="Bodoni MT Black" pitchFamily="18" charset="0"/>
              </a:rPr>
              <a:t>学习</a:t>
            </a:r>
            <a:r>
              <a:rPr lang="zh-CN" altLang="en-US" sz="2400" dirty="0" smtClean="0">
                <a:solidFill>
                  <a:srgbClr val="FF0000"/>
                </a:solidFill>
                <a:latin typeface="Bodoni MT Black" pitchFamily="18" charset="0"/>
              </a:rPr>
              <a:t>数据字典</a:t>
            </a:r>
            <a:r>
              <a:rPr lang="zh-CN" altLang="en-US" sz="2400" dirty="0" smtClean="0">
                <a:latin typeface="Bodoni MT Black" pitchFamily="18" charset="0"/>
              </a:rPr>
              <a:t>的概念、用途及实现</a:t>
            </a:r>
            <a:endParaRPr lang="en-US" altLang="zh-CN" sz="2400" dirty="0" smtClean="0">
              <a:latin typeface="Bodoni MT Black" pitchFamily="18" charset="0"/>
            </a:endParaRPr>
          </a:p>
          <a:p>
            <a:pPr marL="0" indent="0">
              <a:lnSpc>
                <a:spcPts val="4000"/>
              </a:lnSpc>
              <a:buFont typeface="Arial" panose="020B0604020202020204" pitchFamily="34" charset="0"/>
              <a:buNone/>
              <a:defRPr/>
            </a:pPr>
            <a:r>
              <a:rPr lang="en-US" altLang="zh-CN" sz="2400" dirty="0" smtClean="0">
                <a:latin typeface="Bodoni MT Black" pitchFamily="18" charset="0"/>
              </a:rPr>
              <a:t>4. </a:t>
            </a:r>
            <a:r>
              <a:rPr lang="zh-CN" altLang="en-US" sz="2400" dirty="0" smtClean="0">
                <a:solidFill>
                  <a:srgbClr val="FF0000"/>
                </a:solidFill>
                <a:latin typeface="Bodoni MT Black" pitchFamily="18" charset="0"/>
              </a:rPr>
              <a:t>成本</a:t>
            </a:r>
            <a:r>
              <a:rPr lang="en-US" altLang="zh-CN" sz="2400" dirty="0" smtClean="0">
                <a:solidFill>
                  <a:srgbClr val="FF0000"/>
                </a:solidFill>
                <a:latin typeface="Bodoni MT Black" pitchFamily="18" charset="0"/>
              </a:rPr>
              <a:t>/</a:t>
            </a:r>
            <a:r>
              <a:rPr lang="zh-CN" altLang="en-US" sz="2400" dirty="0" smtClean="0">
                <a:solidFill>
                  <a:srgbClr val="FF0000"/>
                </a:solidFill>
                <a:latin typeface="Bodoni MT Black" pitchFamily="18" charset="0"/>
              </a:rPr>
              <a:t>效益</a:t>
            </a:r>
            <a:r>
              <a:rPr lang="zh-CN" altLang="en-US" sz="2400" dirty="0" smtClean="0">
                <a:latin typeface="Bodoni MT Black" pitchFamily="18" charset="0"/>
              </a:rPr>
              <a:t>分析方法</a:t>
            </a:r>
            <a:endParaRPr lang="zh-CN" altLang="en-US" sz="2400" dirty="0">
              <a:latin typeface="Bodoni MT Black" pitchFamily="18" charset="0"/>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2400" dirty="0" smtClean="0">
                <a:solidFill>
                  <a:srgbClr val="D9D9D9"/>
                </a:solidFill>
                <a:latin typeface="Bodoni MT Black" pitchFamily="18" charset="0"/>
                <a:ea typeface="+mn-ea"/>
              </a:rPr>
              <a:t>本章小结</a:t>
            </a:r>
            <a:endParaRPr lang="zh-CN" altLang="en-US" sz="2400" dirty="0">
              <a:solidFill>
                <a:srgbClr val="D9D9D9"/>
              </a:solidFill>
              <a:latin typeface="Bodoni MT Black" pitchFamily="18" charset="0"/>
              <a:ea typeface="+mn-ea"/>
            </a:endParaRPr>
          </a:p>
        </p:txBody>
      </p:sp>
      <p:sp>
        <p:nvSpPr>
          <p:cNvPr id="7"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Box 2"/>
          <p:cNvSpPr txBox="1">
            <a:spLocks noChangeArrowheads="1"/>
          </p:cNvSpPr>
          <p:nvPr/>
        </p:nvSpPr>
        <p:spPr bwMode="auto">
          <a:xfrm>
            <a:off x="1030288" y="1700213"/>
            <a:ext cx="6985000" cy="1754187"/>
          </a:xfrm>
          <a:prstGeom prst="rect">
            <a:avLst/>
          </a:prstGeom>
          <a:noFill/>
          <a:ln w="9525">
            <a:noFill/>
            <a:miter lim="800000"/>
          </a:ln>
        </p:spPr>
        <p:txBody>
          <a:bodyPr>
            <a:spAutoFit/>
          </a:bodyPr>
          <a:lstStyle/>
          <a:p>
            <a:pPr algn="ctr" eaLnBrk="1" hangingPunct="1"/>
            <a:endParaRPr lang="en-US" altLang="zh-CN" sz="5400" b="1"/>
          </a:p>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p:nvPr/>
        </p:nvSpPr>
        <p:spPr bwMode="auto">
          <a:xfrm>
            <a:off x="2771775"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2.1</a:t>
            </a:r>
            <a:r>
              <a:rPr lang="zh-CN" altLang="en-US" sz="2400" dirty="0">
                <a:solidFill>
                  <a:srgbClr val="D9D9D9"/>
                </a:solidFill>
                <a:latin typeface="Bodoni MT Black" pitchFamily="18" charset="0"/>
                <a:ea typeface="+mn-ea"/>
              </a:rPr>
              <a:t>可行性研究的任务</a:t>
            </a:r>
            <a:endParaRPr lang="zh-CN" altLang="en-US" sz="2400" dirty="0">
              <a:solidFill>
                <a:srgbClr val="D9D9D9"/>
              </a:solidFill>
              <a:latin typeface="Bodoni MT Black" pitchFamily="18" charset="0"/>
              <a:ea typeface="+mn-ea"/>
            </a:endParaRPr>
          </a:p>
        </p:txBody>
      </p:sp>
      <p:sp>
        <p:nvSpPr>
          <p:cNvPr id="8" name="标题 3"/>
          <p:cNvSpPr>
            <a:spLocks noGrp="1"/>
          </p:cNvSpPr>
          <p:nvPr>
            <p:ph type="title"/>
          </p:nvPr>
        </p:nvSpPr>
        <p:spPr>
          <a:xfrm>
            <a:off x="468313" y="19050"/>
            <a:ext cx="8229600" cy="962025"/>
          </a:xfrm>
        </p:spPr>
        <p:txBody>
          <a:bodyPr/>
          <a:lstStyle/>
          <a:p>
            <a:pPr>
              <a:defRPr/>
            </a:pPr>
            <a:r>
              <a:rPr lang="en-US" altLang="zh-CN" b="1" dirty="0">
                <a:latin typeface="Bodoni MT Black" pitchFamily="18" charset="0"/>
                <a:ea typeface="+mn-ea"/>
              </a:rPr>
              <a:t>2.1 </a:t>
            </a:r>
            <a:r>
              <a:rPr lang="zh-CN" altLang="en-US" b="1" dirty="0" smtClean="0">
                <a:latin typeface="Bodoni MT Black" pitchFamily="18" charset="0"/>
                <a:ea typeface="+mn-ea"/>
              </a:rPr>
              <a:t>可行性研究</a:t>
            </a:r>
            <a:r>
              <a:rPr lang="zh-CN" altLang="en-US" b="1" dirty="0" smtClean="0">
                <a:latin typeface="Bodoni MT Black" pitchFamily="18" charset="0"/>
              </a:rPr>
              <a:t>的任务</a:t>
            </a:r>
            <a:endParaRPr lang="zh-CN" altLang="en-US" b="1" dirty="0" smtClean="0">
              <a:latin typeface="Bodoni MT Black" pitchFamily="18" charset="0"/>
            </a:endParaRPr>
          </a:p>
        </p:txBody>
      </p:sp>
      <p:sp>
        <p:nvSpPr>
          <p:cNvPr id="3" name="TextBox 2"/>
          <p:cNvSpPr txBox="1"/>
          <p:nvPr/>
        </p:nvSpPr>
        <p:spPr>
          <a:xfrm>
            <a:off x="395288" y="1662113"/>
            <a:ext cx="8424862" cy="830262"/>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a:solidFill>
                  <a:schemeClr val="tx1"/>
                </a:solidFill>
                <a:latin typeface="Bodoni MT Black" pitchFamily="18" charset="0"/>
              </a:rPr>
              <a:t>可行性研究的目的不是解决问题，而是确定问题是否值得去解决。</a:t>
            </a:r>
            <a:endParaRPr lang="zh-CN" altLang="en-US" sz="2400" dirty="0">
              <a:solidFill>
                <a:schemeClr val="tx1"/>
              </a:solidFill>
              <a:latin typeface="Bodoni MT Black" pitchFamily="18" charset="0"/>
            </a:endParaRPr>
          </a:p>
        </p:txBody>
      </p:sp>
      <p:sp>
        <p:nvSpPr>
          <p:cNvPr id="2" name="TextBox 1"/>
          <p:cNvSpPr txBox="1"/>
          <p:nvPr/>
        </p:nvSpPr>
        <p:spPr>
          <a:xfrm>
            <a:off x="395288" y="3668713"/>
            <a:ext cx="8424862" cy="1200150"/>
          </a:xfrm>
          <a:prstGeom prst="rect">
            <a:avLst/>
          </a:prstGeom>
          <a:noFill/>
        </p:spPr>
        <p:txBody>
          <a:bodyPr>
            <a:spAutoFit/>
          </a:bodyPr>
          <a:lstStyle/>
          <a:p>
            <a:pPr eaLnBrk="1" fontAlgn="auto" hangingPunct="1">
              <a:spcBef>
                <a:spcPts val="0"/>
              </a:spcBef>
              <a:spcAft>
                <a:spcPts val="0"/>
              </a:spcAft>
              <a:defRPr/>
            </a:pPr>
            <a:r>
              <a:rPr lang="zh-CN" altLang="en-US" sz="2400" dirty="0">
                <a:latin typeface="Bodoni MT Black" pitchFamily="18" charset="0"/>
                <a:ea typeface="+mn-ea"/>
              </a:rPr>
              <a:t>首先，进一步分析和澄清</a:t>
            </a:r>
            <a:r>
              <a:rPr lang="zh-CN" altLang="en-US" sz="2400" dirty="0">
                <a:solidFill>
                  <a:srgbClr val="FF0000"/>
                </a:solidFill>
                <a:latin typeface="Bodoni MT Black" pitchFamily="18" charset="0"/>
                <a:ea typeface="+mn-ea"/>
              </a:rPr>
              <a:t>问题定义</a:t>
            </a:r>
            <a:endParaRPr lang="zh-CN" altLang="en-US" sz="2400" dirty="0">
              <a:solidFill>
                <a:srgbClr val="FF0000"/>
              </a:solidFill>
              <a:latin typeface="Bodoni MT Black" pitchFamily="18" charset="0"/>
              <a:ea typeface="+mn-ea"/>
            </a:endParaRPr>
          </a:p>
          <a:p>
            <a:pPr eaLnBrk="1" fontAlgn="auto" hangingPunct="1">
              <a:spcBef>
                <a:spcPts val="0"/>
              </a:spcBef>
              <a:spcAft>
                <a:spcPts val="0"/>
              </a:spcAft>
              <a:defRPr/>
            </a:pPr>
            <a:r>
              <a:rPr lang="zh-CN" altLang="en-US" sz="2400" dirty="0">
                <a:latin typeface="Bodoni MT Black" pitchFamily="18" charset="0"/>
                <a:ea typeface="+mn-ea"/>
              </a:rPr>
              <a:t>然后，分析员应该导出系统的</a:t>
            </a:r>
            <a:r>
              <a:rPr lang="zh-CN" altLang="en-US" sz="2400" dirty="0">
                <a:solidFill>
                  <a:srgbClr val="FF0000"/>
                </a:solidFill>
                <a:latin typeface="Bodoni MT Black" pitchFamily="18" charset="0"/>
                <a:ea typeface="+mn-ea"/>
              </a:rPr>
              <a:t>逻辑模型</a:t>
            </a:r>
            <a:endParaRPr lang="zh-CN" altLang="en-US" sz="2400" dirty="0">
              <a:solidFill>
                <a:srgbClr val="FF0000"/>
              </a:solidFill>
              <a:latin typeface="Bodoni MT Black" pitchFamily="18" charset="0"/>
              <a:ea typeface="+mn-ea"/>
            </a:endParaRPr>
          </a:p>
          <a:p>
            <a:pPr eaLnBrk="1" fontAlgn="auto" hangingPunct="1">
              <a:spcBef>
                <a:spcPts val="0"/>
              </a:spcBef>
              <a:spcAft>
                <a:spcPts val="0"/>
              </a:spcAft>
              <a:defRPr/>
            </a:pPr>
            <a:r>
              <a:rPr lang="zh-CN" altLang="en-US" sz="2400" dirty="0">
                <a:latin typeface="Bodoni MT Black" pitchFamily="18" charset="0"/>
                <a:ea typeface="+mn-ea"/>
              </a:rPr>
              <a:t>最后，探索若干种可供选择的</a:t>
            </a:r>
            <a:r>
              <a:rPr lang="zh-CN" altLang="en-US" sz="2400" dirty="0">
                <a:solidFill>
                  <a:srgbClr val="FF0000"/>
                </a:solidFill>
                <a:latin typeface="Bodoni MT Black" pitchFamily="18" charset="0"/>
                <a:ea typeface="+mn-ea"/>
              </a:rPr>
              <a:t>主要解法</a:t>
            </a:r>
            <a:endParaRPr lang="zh-CN" altLang="en-US" sz="2400" dirty="0">
              <a:solidFill>
                <a:srgbClr val="FF0000"/>
              </a:solidFill>
              <a:latin typeface="Bodoni MT Black" pitchFamily="18" charset="0"/>
              <a:ea typeface="+mn-ea"/>
            </a:endParaRPr>
          </a:p>
        </p:txBody>
      </p:sp>
      <p:sp>
        <p:nvSpPr>
          <p:cNvPr id="9" name="TextBox 8"/>
          <p:cNvSpPr txBox="1"/>
          <p:nvPr/>
        </p:nvSpPr>
        <p:spPr>
          <a:xfrm>
            <a:off x="439738" y="3203575"/>
            <a:ext cx="3311525" cy="461963"/>
          </a:xfrm>
          <a:prstGeom prst="rect">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zh-CN" sz="2400" dirty="0">
                <a:solidFill>
                  <a:schemeClr val="tx1"/>
                </a:solidFill>
                <a:latin typeface="Bodoni MT Black" pitchFamily="18" charset="0"/>
              </a:rPr>
              <a:t>可行性研究</a:t>
            </a:r>
            <a:r>
              <a:rPr lang="zh-CN" altLang="en-US" sz="2400" dirty="0">
                <a:solidFill>
                  <a:schemeClr val="tx1"/>
                </a:solidFill>
                <a:latin typeface="Bodoni MT Black" pitchFamily="18" charset="0"/>
              </a:rPr>
              <a:t>分析过程：</a:t>
            </a:r>
            <a:endParaRPr lang="zh-CN" altLang="en-US" sz="2400" dirty="0">
              <a:solidFill>
                <a:schemeClr val="tx1"/>
              </a:solidFill>
              <a:latin typeface="Bodoni MT Black" pitchFamily="18" charset="0"/>
            </a:endParaRPr>
          </a:p>
        </p:txBody>
      </p:sp>
      <p:sp>
        <p:nvSpPr>
          <p:cNvPr id="10" name="1 Título"/>
          <p:cNvSpPr txBox="1"/>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第</a:t>
            </a:r>
            <a:r>
              <a:rPr lang="en-US" altLang="zh-CN" sz="2400" dirty="0" smtClean="0">
                <a:solidFill>
                  <a:srgbClr val="D9D9D9"/>
                </a:solidFill>
                <a:latin typeface="Bodoni MT Black" pitchFamily="18" charset="0"/>
                <a:ea typeface="+mn-ea"/>
              </a:rPr>
              <a:t>2</a:t>
            </a:r>
            <a:r>
              <a:rPr lang="zh-CN" altLang="en-US" sz="2400" dirty="0" smtClean="0">
                <a:solidFill>
                  <a:srgbClr val="D9D9D9"/>
                </a:solidFill>
                <a:latin typeface="Bodoni MT Black" pitchFamily="18" charset="0"/>
                <a:ea typeface="+mn-ea"/>
              </a:rPr>
              <a:t>章可行性研究</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10655</Words>
  <Application>WPS 演示</Application>
  <PresentationFormat>全屏显示(4:3)</PresentationFormat>
  <Paragraphs>1128</Paragraphs>
  <Slides>83</Slides>
  <Notes>56</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3</vt:i4>
      </vt:variant>
      <vt:variant>
        <vt:lpstr>幻灯片标题</vt:lpstr>
      </vt:variant>
      <vt:variant>
        <vt:i4>83</vt:i4>
      </vt:variant>
    </vt:vector>
  </HeadingPairs>
  <TitlesOfParts>
    <vt:vector size="102" baseType="lpstr">
      <vt:lpstr>Arial</vt:lpstr>
      <vt:lpstr>宋体</vt:lpstr>
      <vt:lpstr>Wingdings</vt:lpstr>
      <vt:lpstr>Calibri</vt:lpstr>
      <vt:lpstr>Bodoni MT Black</vt:lpstr>
      <vt:lpstr>Segoe Print</vt:lpstr>
      <vt:lpstr>微软雅黑</vt:lpstr>
      <vt:lpstr>Arial Unicode MS</vt:lpstr>
      <vt:lpstr>楷体_GB2312</vt:lpstr>
      <vt:lpstr>新宋体</vt:lpstr>
      <vt:lpstr>Times New Roman</vt:lpstr>
      <vt:lpstr>黑体</vt:lpstr>
      <vt:lpstr>Monotype Sorts</vt:lpstr>
      <vt:lpstr>Wingdings</vt:lpstr>
      <vt:lpstr>1_Tema de Office</vt:lpstr>
      <vt:lpstr>Tema de Office</vt:lpstr>
      <vt:lpstr>Paint.Picture</vt:lpstr>
      <vt:lpstr>Paint.Picture</vt:lpstr>
      <vt:lpstr>Paint.Picture</vt:lpstr>
      <vt:lpstr>PowerPoint 演示文稿</vt:lpstr>
      <vt:lpstr>PowerPoint 演示文稿</vt:lpstr>
      <vt:lpstr>软件工程的知识体系</vt:lpstr>
      <vt:lpstr>软件工程实践的各个环节的本质</vt:lpstr>
      <vt:lpstr>第2章可行性研究</vt:lpstr>
      <vt:lpstr>主要内容</vt:lpstr>
      <vt:lpstr>对需求内容进行初步的分析，确定解决问题的可能性，分析不同解决方案的优劣，并提出建议。 其本质实际上就是一个粗略的系统分析和设计过程，通常由客户完成。 </vt:lpstr>
      <vt:lpstr>PowerPoint 演示文稿</vt:lpstr>
      <vt:lpstr>2.1 可行性研究的任务</vt:lpstr>
      <vt:lpstr>PowerPoint 演示文稿</vt:lpstr>
      <vt:lpstr>2.1 可行性研究的任务</vt:lpstr>
      <vt:lpstr>问题定义</vt:lpstr>
      <vt:lpstr>设计方案选择</vt:lpstr>
      <vt:lpstr>方案评估</vt:lpstr>
      <vt:lpstr>主要内容</vt:lpstr>
      <vt:lpstr>2.2 可行性研究过程</vt:lpstr>
      <vt:lpstr>2.2 可行性研究过程</vt:lpstr>
      <vt:lpstr>2.2 可行性研究过程</vt:lpstr>
      <vt:lpstr>2.2 可行性研究过程</vt:lpstr>
      <vt:lpstr>2.2 可行性研究过程</vt:lpstr>
      <vt:lpstr>2.2 可行性研究过程</vt:lpstr>
      <vt:lpstr>2.2 可行性研究过程</vt:lpstr>
      <vt:lpstr>第2章可行性研究</vt:lpstr>
      <vt:lpstr>思考题</vt:lpstr>
      <vt:lpstr>系统流程图实例</vt:lpstr>
      <vt:lpstr>2.3 系统流程图</vt:lpstr>
      <vt:lpstr>2.3 系统流程图</vt:lpstr>
      <vt:lpstr>2.3 系统流程图</vt:lpstr>
      <vt:lpstr>PowerPoint 演示文稿</vt:lpstr>
      <vt:lpstr>2.3 系统流程图</vt:lpstr>
      <vt:lpstr>2.3 系统流程图</vt:lpstr>
      <vt:lpstr>PowerPoint 演示文稿</vt:lpstr>
      <vt:lpstr>2.3 系统流程图</vt:lpstr>
      <vt:lpstr>主要内容</vt:lpstr>
      <vt:lpstr>面向数据流的模型-数据流图 </vt:lpstr>
      <vt:lpstr>2.4 数据流图</vt:lpstr>
      <vt:lpstr>2.4 数据流图</vt:lpstr>
      <vt:lpstr>PowerPoint 演示文稿</vt:lpstr>
      <vt:lpstr>数据流的分层描述</vt:lpstr>
      <vt:lpstr>编写数据流图的步骤一最高抽象层  </vt:lpstr>
      <vt:lpstr>编写数据流图的步骤一细化处理</vt:lpstr>
      <vt:lpstr>数据流图绘制的准则 </vt:lpstr>
      <vt:lpstr>创建数据流图方法 -语法分析方法 </vt:lpstr>
      <vt:lpstr>语法分析方法实例</vt:lpstr>
      <vt:lpstr>数据流图实例 </vt:lpstr>
      <vt:lpstr>1层描述</vt:lpstr>
      <vt:lpstr>2层描述</vt:lpstr>
      <vt:lpstr>3层销售细化描述</vt:lpstr>
      <vt:lpstr>2.4 数据流图</vt:lpstr>
      <vt:lpstr>2.4 数据流图</vt:lpstr>
      <vt:lpstr>2.4 数据流图</vt:lpstr>
      <vt:lpstr>2.4 数据流图</vt:lpstr>
      <vt:lpstr>PowerPoint 演示文稿</vt:lpstr>
      <vt:lpstr>PowerPoint 演示文稿</vt:lpstr>
      <vt:lpstr>PowerPoint 演示文稿</vt:lpstr>
      <vt:lpstr>PowerPoint 演示文稿</vt:lpstr>
      <vt:lpstr>2.4 数据流图</vt:lpstr>
      <vt:lpstr>2.4 数据流图</vt:lpstr>
      <vt:lpstr>2.4 数据流图</vt:lpstr>
      <vt:lpstr>主要内容</vt:lpstr>
      <vt:lpstr>2.5 数据字典</vt:lpstr>
      <vt:lpstr>2.5 数据字典</vt:lpstr>
      <vt:lpstr>2.5 数据字典</vt:lpstr>
      <vt:lpstr>2.5 数据字典</vt:lpstr>
      <vt:lpstr>2.5 数据字典</vt:lpstr>
      <vt:lpstr>2.5 数据字典</vt:lpstr>
      <vt:lpstr>2.5 数据字典</vt:lpstr>
      <vt:lpstr>2.5 数据字典</vt:lpstr>
      <vt:lpstr>2.5 数据字典</vt:lpstr>
      <vt:lpstr>数据词典实例-银行存折 </vt:lpstr>
      <vt:lpstr>数据词典实例-银行存折 </vt:lpstr>
      <vt:lpstr>数据词典实例-银行存折 </vt:lpstr>
      <vt:lpstr>数据字典实例</vt:lpstr>
      <vt:lpstr>成本估算的三种技术 </vt:lpstr>
      <vt:lpstr>主要内容</vt:lpstr>
      <vt:lpstr>2.6 成本/效益分析</vt:lpstr>
      <vt:lpstr>2.6 成本/效益分析</vt:lpstr>
      <vt:lpstr>2.6 成本/效益分析</vt:lpstr>
      <vt:lpstr>2.6 成本/效益分析</vt:lpstr>
      <vt:lpstr>2.6 成本/效益分析</vt:lpstr>
      <vt:lpstr>2.6 成本/效益分析</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xap</dc:creator>
  <cp:lastModifiedBy>Silentruman</cp:lastModifiedBy>
  <cp:revision>365</cp:revision>
  <dcterms:created xsi:type="dcterms:W3CDTF">2015-07-27T03:23:00Z</dcterms:created>
  <dcterms:modified xsi:type="dcterms:W3CDTF">2019-04-27T14:36:24Z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2052-11.3.0.8513</vt:lpwstr>
  </property>
</Properties>
</file>