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26" r:id="rId3"/>
    <p:sldId id="727" r:id="rId5"/>
    <p:sldId id="784" r:id="rId6"/>
    <p:sldId id="785" r:id="rId7"/>
    <p:sldId id="786" r:id="rId8"/>
    <p:sldId id="557" r:id="rId9"/>
    <p:sldId id="728" r:id="rId10"/>
    <p:sldId id="641" r:id="rId11"/>
    <p:sldId id="679" r:id="rId12"/>
    <p:sldId id="680" r:id="rId13"/>
    <p:sldId id="681" r:id="rId14"/>
    <p:sldId id="682" r:id="rId15"/>
    <p:sldId id="729" r:id="rId16"/>
    <p:sldId id="642" r:id="rId17"/>
    <p:sldId id="683" r:id="rId18"/>
    <p:sldId id="684" r:id="rId19"/>
    <p:sldId id="685" r:id="rId20"/>
    <p:sldId id="686" r:id="rId21"/>
    <p:sldId id="687" r:id="rId22"/>
    <p:sldId id="688" r:id="rId23"/>
    <p:sldId id="689" r:id="rId24"/>
    <p:sldId id="690" r:id="rId25"/>
    <p:sldId id="691" r:id="rId26"/>
    <p:sldId id="730" r:id="rId27"/>
    <p:sldId id="787" r:id="rId28"/>
    <p:sldId id="788" r:id="rId29"/>
    <p:sldId id="692" r:id="rId30"/>
    <p:sldId id="693" r:id="rId31"/>
    <p:sldId id="694" r:id="rId32"/>
    <p:sldId id="695" r:id="rId33"/>
    <p:sldId id="696" r:id="rId34"/>
    <p:sldId id="697" r:id="rId35"/>
    <p:sldId id="698" r:id="rId36"/>
    <p:sldId id="699" r:id="rId37"/>
    <p:sldId id="789" r:id="rId38"/>
    <p:sldId id="790" r:id="rId39"/>
    <p:sldId id="700" r:id="rId40"/>
    <p:sldId id="701" r:id="rId41"/>
    <p:sldId id="702" r:id="rId42"/>
    <p:sldId id="791" r:id="rId43"/>
    <p:sldId id="703" r:id="rId44"/>
    <p:sldId id="731" r:id="rId45"/>
    <p:sldId id="704" r:id="rId46"/>
    <p:sldId id="705" r:id="rId47"/>
    <p:sldId id="792" r:id="rId48"/>
    <p:sldId id="793" r:id="rId49"/>
    <p:sldId id="794" r:id="rId50"/>
    <p:sldId id="795" r:id="rId51"/>
    <p:sldId id="710" r:id="rId52"/>
    <p:sldId id="796" r:id="rId53"/>
    <p:sldId id="797" r:id="rId54"/>
    <p:sldId id="798" r:id="rId55"/>
    <p:sldId id="799" r:id="rId56"/>
    <p:sldId id="800" r:id="rId57"/>
    <p:sldId id="801" r:id="rId58"/>
    <p:sldId id="732" r:id="rId59"/>
    <p:sldId id="716" r:id="rId60"/>
    <p:sldId id="717" r:id="rId61"/>
    <p:sldId id="718" r:id="rId62"/>
    <p:sldId id="721" r:id="rId63"/>
    <p:sldId id="722" r:id="rId64"/>
    <p:sldId id="719" r:id="rId65"/>
    <p:sldId id="720" r:id="rId66"/>
    <p:sldId id="723" r:id="rId67"/>
    <p:sldId id="724" r:id="rId68"/>
    <p:sldId id="734" r:id="rId69"/>
    <p:sldId id="735" r:id="rId7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90811" autoAdjust="0"/>
  </p:normalViewPr>
  <p:slideViewPr>
    <p:cSldViewPr>
      <p:cViewPr varScale="1">
        <p:scale>
          <a:sx n="103" d="100"/>
          <a:sy n="103" d="100"/>
        </p:scale>
        <p:origin x="-1854" y="-90"/>
      </p:cViewPr>
      <p:guideLst>
        <p:guide orient="horz" pos="2134"/>
        <p:guide pos="289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E7C9DCC-63CD-4242-A6A7-C08408E05AA0}" type="doc">
      <dgm:prSet loTypeId="urn:microsoft.com/office/officeart/2005/8/layout/cycle8" loCatId="cycle" qsTypeId="urn:microsoft.com/office/officeart/2005/8/quickstyle/simple1" qsCatId="simple" csTypeId="urn:microsoft.com/office/officeart/2005/8/colors/accent1_3" csCatId="accent1" phldr="1"/>
      <dgm:spPr/>
    </dgm:pt>
    <dgm:pt modelId="{DF5F1B8D-A11F-46CB-AB4A-E49A1F7FBFD6}">
      <dgm:prSet phldrT="[文本]"/>
      <dgm:spPr/>
      <dgm:t>
        <a:bodyPr/>
        <a:lstStyle/>
        <a:p>
          <a:r>
            <a:rPr lang="zh-CN" altLang="en-US" dirty="0" smtClean="0"/>
            <a:t>用户试用并评估该原型，直接向设计者表述对界面的评价</a:t>
          </a:r>
          <a:endParaRPr lang="zh-CN" altLang="en-US" dirty="0"/>
        </a:p>
      </dgm:t>
    </dgm:pt>
    <dgm:pt modelId="{EA114AF8-4FD9-4009-9ED6-933A8DDE8E30}" cxnId="{C4FD2F0F-5ABD-4DC3-B290-97353C39D59C}" type="parTrans">
      <dgm:prSet/>
      <dgm:spPr/>
      <dgm:t>
        <a:bodyPr/>
        <a:lstStyle/>
        <a:p>
          <a:endParaRPr lang="zh-CN" altLang="en-US"/>
        </a:p>
      </dgm:t>
    </dgm:pt>
    <dgm:pt modelId="{0EBC35E7-EF8A-4925-8450-6129F4798EC8}" cxnId="{C4FD2F0F-5ABD-4DC3-B290-97353C39D59C}" type="sibTrans">
      <dgm:prSet/>
      <dgm:spPr/>
      <dgm:t>
        <a:bodyPr/>
        <a:lstStyle/>
        <a:p>
          <a:endParaRPr lang="zh-CN" altLang="en-US"/>
        </a:p>
      </dgm:t>
    </dgm:pt>
    <dgm:pt modelId="{8587A737-09EC-45CA-8AD2-011C100B8F95}">
      <dgm:prSet phldrT="[文本]"/>
      <dgm:spPr/>
      <dgm:t>
        <a:bodyPr/>
        <a:lstStyle/>
        <a:p>
          <a:r>
            <a:rPr lang="zh-CN" altLang="en-US" dirty="0" smtClean="0"/>
            <a:t>设计者根据用户意见修改设计并实现下一级原型</a:t>
          </a:r>
          <a:endParaRPr lang="zh-CN" altLang="en-US" dirty="0"/>
        </a:p>
      </dgm:t>
    </dgm:pt>
    <dgm:pt modelId="{54BA9F51-99DE-4E0C-B7F2-3D408CB34772}" cxnId="{CD84D63B-9647-44B8-B3CB-0D21B5595F51}" type="parTrans">
      <dgm:prSet/>
      <dgm:spPr/>
      <dgm:t>
        <a:bodyPr/>
        <a:lstStyle/>
        <a:p>
          <a:endParaRPr lang="zh-CN" altLang="en-US"/>
        </a:p>
      </dgm:t>
    </dgm:pt>
    <dgm:pt modelId="{3F8D2277-6B35-453D-ADF1-C99C31D0821F}" cxnId="{CD84D63B-9647-44B8-B3CB-0D21B5595F51}" type="sibTrans">
      <dgm:prSet/>
      <dgm:spPr/>
      <dgm:t>
        <a:bodyPr/>
        <a:lstStyle/>
        <a:p>
          <a:endParaRPr lang="zh-CN" altLang="en-US"/>
        </a:p>
      </dgm:t>
    </dgm:pt>
    <dgm:pt modelId="{B3C021CB-4599-4906-86BC-768A412859B5}">
      <dgm:prSet phldrT="[文本]"/>
      <dgm:spPr/>
      <dgm:t>
        <a:bodyPr/>
        <a:lstStyle/>
        <a:p>
          <a:r>
            <a:rPr lang="zh-CN" altLang="en-US" dirty="0" smtClean="0"/>
            <a:t>完成初步设计之后就创建第一级原型</a:t>
          </a:r>
          <a:endParaRPr lang="zh-CN" altLang="en-US" dirty="0"/>
        </a:p>
      </dgm:t>
    </dgm:pt>
    <dgm:pt modelId="{CA4FF8E8-01B4-42D5-8081-0E873A354839}" cxnId="{E2B41E58-A45B-4E9C-AC4A-ECA0688FE471}" type="parTrans">
      <dgm:prSet/>
      <dgm:spPr/>
      <dgm:t>
        <a:bodyPr/>
        <a:lstStyle/>
        <a:p>
          <a:endParaRPr lang="zh-CN" altLang="en-US"/>
        </a:p>
      </dgm:t>
    </dgm:pt>
    <dgm:pt modelId="{4A908995-24F7-46E2-AB41-278ECFBA7D7D}" cxnId="{E2B41E58-A45B-4E9C-AC4A-ECA0688FE471}" type="sibTrans">
      <dgm:prSet/>
      <dgm:spPr/>
      <dgm:t>
        <a:bodyPr/>
        <a:lstStyle/>
        <a:p>
          <a:endParaRPr lang="zh-CN" altLang="en-US"/>
        </a:p>
      </dgm:t>
    </dgm:pt>
    <dgm:pt modelId="{27E51608-7DDB-4D15-A24D-CDA06421D84A}" type="pres">
      <dgm:prSet presAssocID="{0E7C9DCC-63CD-4242-A6A7-C08408E05AA0}" presName="compositeShape" presStyleCnt="0">
        <dgm:presLayoutVars>
          <dgm:chMax val="7"/>
          <dgm:dir/>
          <dgm:resizeHandles val="exact"/>
        </dgm:presLayoutVars>
      </dgm:prSet>
      <dgm:spPr/>
    </dgm:pt>
    <dgm:pt modelId="{9EAD7992-02A3-4F7A-BEDE-B8356FF17D81}" type="pres">
      <dgm:prSet presAssocID="{0E7C9DCC-63CD-4242-A6A7-C08408E05AA0}" presName="wedge1" presStyleLbl="node1" presStyleIdx="0" presStyleCnt="3"/>
      <dgm:spPr/>
      <dgm:t>
        <a:bodyPr/>
        <a:lstStyle/>
        <a:p>
          <a:endParaRPr lang="zh-CN" altLang="en-US"/>
        </a:p>
      </dgm:t>
    </dgm:pt>
    <dgm:pt modelId="{B023CCF6-284C-4760-B8A2-0102D3EEAD6F}" type="pres">
      <dgm:prSet presAssocID="{0E7C9DCC-63CD-4242-A6A7-C08408E05AA0}" presName="dummy1a" presStyleCnt="0"/>
      <dgm:spPr/>
    </dgm:pt>
    <dgm:pt modelId="{AADA2384-1DEF-44F7-90DE-240DB327DDA1}" type="pres">
      <dgm:prSet presAssocID="{0E7C9DCC-63CD-4242-A6A7-C08408E05AA0}" presName="dummy1b" presStyleCnt="0"/>
      <dgm:spPr/>
    </dgm:pt>
    <dgm:pt modelId="{30986019-4538-4194-A4BC-5636994FA5F4}" type="pres">
      <dgm:prSet presAssocID="{0E7C9DCC-63CD-4242-A6A7-C08408E05AA0}" presName="wedge1Tx" presStyleLbl="node1" presStyleIdx="0" presStyleCnt="3">
        <dgm:presLayoutVars>
          <dgm:chMax val="0"/>
          <dgm:chPref val="0"/>
          <dgm:bulletEnabled val="1"/>
        </dgm:presLayoutVars>
      </dgm:prSet>
      <dgm:spPr/>
      <dgm:t>
        <a:bodyPr/>
        <a:lstStyle/>
        <a:p>
          <a:endParaRPr lang="zh-CN" altLang="en-US"/>
        </a:p>
      </dgm:t>
    </dgm:pt>
    <dgm:pt modelId="{1DD4C7EE-C3CE-49C9-8B6C-DF8E3BB46C0E}" type="pres">
      <dgm:prSet presAssocID="{0E7C9DCC-63CD-4242-A6A7-C08408E05AA0}" presName="wedge2" presStyleLbl="node1" presStyleIdx="1" presStyleCnt="3"/>
      <dgm:spPr/>
      <dgm:t>
        <a:bodyPr/>
        <a:lstStyle/>
        <a:p>
          <a:endParaRPr lang="zh-CN" altLang="en-US"/>
        </a:p>
      </dgm:t>
    </dgm:pt>
    <dgm:pt modelId="{29F4B4B1-6206-4523-B993-CD7ABE478FE4}" type="pres">
      <dgm:prSet presAssocID="{0E7C9DCC-63CD-4242-A6A7-C08408E05AA0}" presName="dummy2a" presStyleCnt="0"/>
      <dgm:spPr/>
    </dgm:pt>
    <dgm:pt modelId="{4F5300B8-F9A7-4436-9BD4-8785320DD1F5}" type="pres">
      <dgm:prSet presAssocID="{0E7C9DCC-63CD-4242-A6A7-C08408E05AA0}" presName="dummy2b" presStyleCnt="0"/>
      <dgm:spPr/>
    </dgm:pt>
    <dgm:pt modelId="{6DA4F578-0FEB-440A-89E2-A4A038E00A81}" type="pres">
      <dgm:prSet presAssocID="{0E7C9DCC-63CD-4242-A6A7-C08408E05AA0}" presName="wedge2Tx" presStyleLbl="node1" presStyleIdx="1" presStyleCnt="3">
        <dgm:presLayoutVars>
          <dgm:chMax val="0"/>
          <dgm:chPref val="0"/>
          <dgm:bulletEnabled val="1"/>
        </dgm:presLayoutVars>
      </dgm:prSet>
      <dgm:spPr/>
      <dgm:t>
        <a:bodyPr/>
        <a:lstStyle/>
        <a:p>
          <a:endParaRPr lang="zh-CN" altLang="en-US"/>
        </a:p>
      </dgm:t>
    </dgm:pt>
    <dgm:pt modelId="{55D7E656-2AB2-43CE-8E06-2D0794259E7C}" type="pres">
      <dgm:prSet presAssocID="{0E7C9DCC-63CD-4242-A6A7-C08408E05AA0}" presName="wedge3" presStyleLbl="node1" presStyleIdx="2" presStyleCnt="3"/>
      <dgm:spPr/>
      <dgm:t>
        <a:bodyPr/>
        <a:lstStyle/>
        <a:p>
          <a:endParaRPr lang="zh-CN" altLang="en-US"/>
        </a:p>
      </dgm:t>
    </dgm:pt>
    <dgm:pt modelId="{155322B8-738C-46B1-B1A4-D86F1917ED6A}" type="pres">
      <dgm:prSet presAssocID="{0E7C9DCC-63CD-4242-A6A7-C08408E05AA0}" presName="dummy3a" presStyleCnt="0"/>
      <dgm:spPr/>
    </dgm:pt>
    <dgm:pt modelId="{90F69BB9-E0C2-4001-B20D-2E79729F1F31}" type="pres">
      <dgm:prSet presAssocID="{0E7C9DCC-63CD-4242-A6A7-C08408E05AA0}" presName="dummy3b" presStyleCnt="0"/>
      <dgm:spPr/>
    </dgm:pt>
    <dgm:pt modelId="{F6A749A5-7B2E-46A9-AC14-57366B607912}" type="pres">
      <dgm:prSet presAssocID="{0E7C9DCC-63CD-4242-A6A7-C08408E05AA0}" presName="wedge3Tx" presStyleLbl="node1" presStyleIdx="2" presStyleCnt="3">
        <dgm:presLayoutVars>
          <dgm:chMax val="0"/>
          <dgm:chPref val="0"/>
          <dgm:bulletEnabled val="1"/>
        </dgm:presLayoutVars>
      </dgm:prSet>
      <dgm:spPr/>
      <dgm:t>
        <a:bodyPr/>
        <a:lstStyle/>
        <a:p>
          <a:endParaRPr lang="zh-CN" altLang="en-US"/>
        </a:p>
      </dgm:t>
    </dgm:pt>
    <dgm:pt modelId="{593C9C0D-93C7-42FB-A0FD-FA6F6393CB95}" type="pres">
      <dgm:prSet presAssocID="{0EBC35E7-EF8A-4925-8450-6129F4798EC8}" presName="arrowWedge1" presStyleLbl="fgSibTrans2D1" presStyleIdx="0" presStyleCnt="3"/>
      <dgm:spPr/>
    </dgm:pt>
    <dgm:pt modelId="{ABB82F4D-2044-40B6-AF91-B06BB5308881}" type="pres">
      <dgm:prSet presAssocID="{3F8D2277-6B35-453D-ADF1-C99C31D0821F}" presName="arrowWedge2" presStyleLbl="fgSibTrans2D1" presStyleIdx="1" presStyleCnt="3"/>
      <dgm:spPr/>
    </dgm:pt>
    <dgm:pt modelId="{29434E05-88B7-4791-9959-B4E3FF4E3942}" type="pres">
      <dgm:prSet presAssocID="{4A908995-24F7-46E2-AB41-278ECFBA7D7D}" presName="arrowWedge3" presStyleLbl="fgSibTrans2D1" presStyleIdx="2" presStyleCnt="3"/>
      <dgm:spPr/>
    </dgm:pt>
  </dgm:ptLst>
  <dgm:cxnLst>
    <dgm:cxn modelId="{37685B00-BAC7-4B81-8F20-7EA3F198C036}" type="presOf" srcId="{B3C021CB-4599-4906-86BC-768A412859B5}" destId="{55D7E656-2AB2-43CE-8E06-2D0794259E7C}" srcOrd="0" destOrd="0" presId="urn:microsoft.com/office/officeart/2005/8/layout/cycle8"/>
    <dgm:cxn modelId="{A5C41772-22DD-4A44-A134-9C1C35E09573}" type="presOf" srcId="{B3C021CB-4599-4906-86BC-768A412859B5}" destId="{F6A749A5-7B2E-46A9-AC14-57366B607912}" srcOrd="1" destOrd="0" presId="urn:microsoft.com/office/officeart/2005/8/layout/cycle8"/>
    <dgm:cxn modelId="{D3E5FA23-F823-4B08-A931-6DA7BD541CAE}" type="presOf" srcId="{DF5F1B8D-A11F-46CB-AB4A-E49A1F7FBFD6}" destId="{30986019-4538-4194-A4BC-5636994FA5F4}" srcOrd="1" destOrd="0" presId="urn:microsoft.com/office/officeart/2005/8/layout/cycle8"/>
    <dgm:cxn modelId="{E2B41E58-A45B-4E9C-AC4A-ECA0688FE471}" srcId="{0E7C9DCC-63CD-4242-A6A7-C08408E05AA0}" destId="{B3C021CB-4599-4906-86BC-768A412859B5}" srcOrd="2" destOrd="0" parTransId="{CA4FF8E8-01B4-42D5-8081-0E873A354839}" sibTransId="{4A908995-24F7-46E2-AB41-278ECFBA7D7D}"/>
    <dgm:cxn modelId="{A0AC3EA8-118E-4A6A-90CC-CC8AD8E6ACB8}" type="presOf" srcId="{DF5F1B8D-A11F-46CB-AB4A-E49A1F7FBFD6}" destId="{9EAD7992-02A3-4F7A-BEDE-B8356FF17D81}" srcOrd="0" destOrd="0" presId="urn:microsoft.com/office/officeart/2005/8/layout/cycle8"/>
    <dgm:cxn modelId="{E4E6891B-EBA4-429E-AC26-706FF9135918}" type="presOf" srcId="{8587A737-09EC-45CA-8AD2-011C100B8F95}" destId="{6DA4F578-0FEB-440A-89E2-A4A038E00A81}" srcOrd="1" destOrd="0" presId="urn:microsoft.com/office/officeart/2005/8/layout/cycle8"/>
    <dgm:cxn modelId="{B10818B1-F460-483D-B699-2EF6624AD371}" type="presOf" srcId="{0E7C9DCC-63CD-4242-A6A7-C08408E05AA0}" destId="{27E51608-7DDB-4D15-A24D-CDA06421D84A}" srcOrd="0" destOrd="0" presId="urn:microsoft.com/office/officeart/2005/8/layout/cycle8"/>
    <dgm:cxn modelId="{33120C62-2711-4EEE-AA4C-6B399308E416}" type="presOf" srcId="{8587A737-09EC-45CA-8AD2-011C100B8F95}" destId="{1DD4C7EE-C3CE-49C9-8B6C-DF8E3BB46C0E}" srcOrd="0" destOrd="0" presId="urn:microsoft.com/office/officeart/2005/8/layout/cycle8"/>
    <dgm:cxn modelId="{CD84D63B-9647-44B8-B3CB-0D21B5595F51}" srcId="{0E7C9DCC-63CD-4242-A6A7-C08408E05AA0}" destId="{8587A737-09EC-45CA-8AD2-011C100B8F95}" srcOrd="1" destOrd="0" parTransId="{54BA9F51-99DE-4E0C-B7F2-3D408CB34772}" sibTransId="{3F8D2277-6B35-453D-ADF1-C99C31D0821F}"/>
    <dgm:cxn modelId="{C4FD2F0F-5ABD-4DC3-B290-97353C39D59C}" srcId="{0E7C9DCC-63CD-4242-A6A7-C08408E05AA0}" destId="{DF5F1B8D-A11F-46CB-AB4A-E49A1F7FBFD6}" srcOrd="0" destOrd="0" parTransId="{EA114AF8-4FD9-4009-9ED6-933A8DDE8E30}" sibTransId="{0EBC35E7-EF8A-4925-8450-6129F4798EC8}"/>
    <dgm:cxn modelId="{093631E5-025F-47D9-966A-A3B2075F3CD0}" type="presParOf" srcId="{27E51608-7DDB-4D15-A24D-CDA06421D84A}" destId="{9EAD7992-02A3-4F7A-BEDE-B8356FF17D81}" srcOrd="0" destOrd="0" presId="urn:microsoft.com/office/officeart/2005/8/layout/cycle8"/>
    <dgm:cxn modelId="{7B7F5903-A18A-4180-AC3B-C819CF5B79D7}" type="presParOf" srcId="{27E51608-7DDB-4D15-A24D-CDA06421D84A}" destId="{B023CCF6-284C-4760-B8A2-0102D3EEAD6F}" srcOrd="1" destOrd="0" presId="urn:microsoft.com/office/officeart/2005/8/layout/cycle8"/>
    <dgm:cxn modelId="{086FAFF9-E65C-4B24-8BF3-71997DCB58C8}" type="presParOf" srcId="{27E51608-7DDB-4D15-A24D-CDA06421D84A}" destId="{AADA2384-1DEF-44F7-90DE-240DB327DDA1}" srcOrd="2" destOrd="0" presId="urn:microsoft.com/office/officeart/2005/8/layout/cycle8"/>
    <dgm:cxn modelId="{66A4C05F-7E34-4437-97A0-EC7D003DFAF2}" type="presParOf" srcId="{27E51608-7DDB-4D15-A24D-CDA06421D84A}" destId="{30986019-4538-4194-A4BC-5636994FA5F4}" srcOrd="3" destOrd="0" presId="urn:microsoft.com/office/officeart/2005/8/layout/cycle8"/>
    <dgm:cxn modelId="{3D313E94-2DE8-4C0F-AF0D-B0F0CED8B518}" type="presParOf" srcId="{27E51608-7DDB-4D15-A24D-CDA06421D84A}" destId="{1DD4C7EE-C3CE-49C9-8B6C-DF8E3BB46C0E}" srcOrd="4" destOrd="0" presId="urn:microsoft.com/office/officeart/2005/8/layout/cycle8"/>
    <dgm:cxn modelId="{79353079-F78E-4D76-8E02-2BD73F7B6AEA}" type="presParOf" srcId="{27E51608-7DDB-4D15-A24D-CDA06421D84A}" destId="{29F4B4B1-6206-4523-B993-CD7ABE478FE4}" srcOrd="5" destOrd="0" presId="urn:microsoft.com/office/officeart/2005/8/layout/cycle8"/>
    <dgm:cxn modelId="{BB456D5B-88AB-423E-9F4A-B54C6BD10AEF}" type="presParOf" srcId="{27E51608-7DDB-4D15-A24D-CDA06421D84A}" destId="{4F5300B8-F9A7-4436-9BD4-8785320DD1F5}" srcOrd="6" destOrd="0" presId="urn:microsoft.com/office/officeart/2005/8/layout/cycle8"/>
    <dgm:cxn modelId="{58A868A9-E066-4651-AF61-8E7E4B714F08}" type="presParOf" srcId="{27E51608-7DDB-4D15-A24D-CDA06421D84A}" destId="{6DA4F578-0FEB-440A-89E2-A4A038E00A81}" srcOrd="7" destOrd="0" presId="urn:microsoft.com/office/officeart/2005/8/layout/cycle8"/>
    <dgm:cxn modelId="{AF70BF8A-8F18-476A-85B3-486A10141B7F}" type="presParOf" srcId="{27E51608-7DDB-4D15-A24D-CDA06421D84A}" destId="{55D7E656-2AB2-43CE-8E06-2D0794259E7C}" srcOrd="8" destOrd="0" presId="urn:microsoft.com/office/officeart/2005/8/layout/cycle8"/>
    <dgm:cxn modelId="{AD0C40A1-5FDD-4BC0-9D59-8D87F133BCEA}" type="presParOf" srcId="{27E51608-7DDB-4D15-A24D-CDA06421D84A}" destId="{155322B8-738C-46B1-B1A4-D86F1917ED6A}" srcOrd="9" destOrd="0" presId="urn:microsoft.com/office/officeart/2005/8/layout/cycle8"/>
    <dgm:cxn modelId="{291E7624-2178-4A52-A2A5-7F2DE7B70178}" type="presParOf" srcId="{27E51608-7DDB-4D15-A24D-CDA06421D84A}" destId="{90F69BB9-E0C2-4001-B20D-2E79729F1F31}" srcOrd="10" destOrd="0" presId="urn:microsoft.com/office/officeart/2005/8/layout/cycle8"/>
    <dgm:cxn modelId="{448675EC-5EE8-4E45-A711-A40A903B43BB}" type="presParOf" srcId="{27E51608-7DDB-4D15-A24D-CDA06421D84A}" destId="{F6A749A5-7B2E-46A9-AC14-57366B607912}" srcOrd="11" destOrd="0" presId="urn:microsoft.com/office/officeart/2005/8/layout/cycle8"/>
    <dgm:cxn modelId="{87E6F2C3-CCBF-4B00-A8FD-30B4D3C1EC66}" type="presParOf" srcId="{27E51608-7DDB-4D15-A24D-CDA06421D84A}" destId="{593C9C0D-93C7-42FB-A0FD-FA6F6393CB95}" srcOrd="12" destOrd="0" presId="urn:microsoft.com/office/officeart/2005/8/layout/cycle8"/>
    <dgm:cxn modelId="{D5607809-D20B-4394-AB77-B1DEA84E714C}" type="presParOf" srcId="{27E51608-7DDB-4D15-A24D-CDA06421D84A}" destId="{ABB82F4D-2044-40B6-AF91-B06BB5308881}" srcOrd="13" destOrd="0" presId="urn:microsoft.com/office/officeart/2005/8/layout/cycle8"/>
    <dgm:cxn modelId="{6D98CFC9-43DC-4FBA-BBC7-1E62EDC72E2E}" type="presParOf" srcId="{27E51608-7DDB-4D15-A24D-CDA06421D84A}" destId="{29434E05-88B7-4791-9959-B4E3FF4E3942}" srcOrd="14" destOrd="0" presId="urn:microsoft.com/office/officeart/2005/8/layout/cycle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44168" cy="3544168"/>
        <a:chOff x="0" y="0"/>
        <a:chExt cx="3544168" cy="3544168"/>
      </a:xfrm>
    </dsp:grpSpPr>
    <dsp:sp modelId="{9EAD7992-02A3-4F7A-BEDE-B8356FF17D81}">
      <dsp:nvSpPr>
        <dsp:cNvPr id="3" name="饼形 2"/>
        <dsp:cNvSpPr/>
      </dsp:nvSpPr>
      <dsp:spPr bwMode="white">
        <a:xfrm>
          <a:off x="1525092" y="230371"/>
          <a:ext cx="2977101" cy="2977101"/>
        </a:xfrm>
        <a:prstGeom prst="pie">
          <a:avLst>
            <a:gd name="adj1" fmla="val 16200000"/>
            <a:gd name="adj2" fmla="val 1800000"/>
          </a:avLst>
        </a:prstGeom>
      </dsp:spPr>
      <dsp:style>
        <a:lnRef idx="2">
          <a:schemeClr val="lt1"/>
        </a:lnRef>
        <a:fillRef idx="1">
          <a:schemeClr val="accent1">
            <a:shade val="80000"/>
            <a:hueOff val="0"/>
            <a:satOff val="0"/>
            <a:lumOff val="0"/>
            <a:alpha val="100000"/>
          </a:schemeClr>
        </a:fillRef>
        <a:effectRef idx="0">
          <a:scrgbClr r="0" g="0" b="0"/>
        </a:effectRef>
        <a:fontRef idx="minor">
          <a:schemeClr val="lt1"/>
        </a:fontRef>
      </dsp:style>
      <dsp:txBody>
        <a:bodyPr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t>用户试用并评估该原型，直接向设计者表述对界面的评价</a:t>
          </a:r>
          <a:endParaRPr lang="zh-CN" altLang="en-US" dirty="0"/>
        </a:p>
      </dsp:txBody>
      <dsp:txXfrm>
        <a:off x="1525092" y="230371"/>
        <a:ext cx="2977101" cy="2977101"/>
      </dsp:txXfrm>
    </dsp:sp>
    <dsp:sp modelId="{1DD4C7EE-C3CE-49C9-8B6C-DF8E3BB46C0E}">
      <dsp:nvSpPr>
        <dsp:cNvPr id="4" name="饼形 3"/>
        <dsp:cNvSpPr/>
      </dsp:nvSpPr>
      <dsp:spPr bwMode="white">
        <a:xfrm>
          <a:off x="1463777" y="336696"/>
          <a:ext cx="2977101" cy="2977101"/>
        </a:xfrm>
        <a:prstGeom prst="pie">
          <a:avLst>
            <a:gd name="adj1" fmla="val 1800000"/>
            <a:gd name="adj2" fmla="val 9000000"/>
          </a:avLst>
        </a:prstGeom>
      </dsp:spPr>
      <dsp:style>
        <a:lnRef idx="2">
          <a:schemeClr val="lt1"/>
        </a:lnRef>
        <a:fillRef idx="1">
          <a:schemeClr val="accent1">
            <a:shade val="80000"/>
            <a:hueOff val="120000"/>
            <a:satOff val="-1960"/>
            <a:lumOff val="12941"/>
            <a:alpha val="100000"/>
          </a:schemeClr>
        </a:fillRef>
        <a:effectRef idx="0">
          <a:scrgbClr r="0" g="0" b="0"/>
        </a:effectRef>
        <a:fontRef idx="minor">
          <a:schemeClr val="lt1"/>
        </a:fontRef>
      </dsp:style>
      <dsp:txBody>
        <a:bodyPr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t>设计者根据用户意见修改设计并实现下一级原型</a:t>
          </a:r>
          <a:endParaRPr lang="zh-CN" altLang="en-US" dirty="0"/>
        </a:p>
      </dsp:txBody>
      <dsp:txXfrm>
        <a:off x="1463777" y="336696"/>
        <a:ext cx="2977101" cy="2977101"/>
      </dsp:txXfrm>
    </dsp:sp>
    <dsp:sp modelId="{55D7E656-2AB2-43CE-8E06-2D0794259E7C}">
      <dsp:nvSpPr>
        <dsp:cNvPr id="5" name="饼形 4"/>
        <dsp:cNvSpPr/>
      </dsp:nvSpPr>
      <dsp:spPr bwMode="white">
        <a:xfrm>
          <a:off x="1402463" y="230371"/>
          <a:ext cx="2977101" cy="2977101"/>
        </a:xfrm>
        <a:prstGeom prst="pie">
          <a:avLst>
            <a:gd name="adj1" fmla="val 9000000"/>
            <a:gd name="adj2" fmla="val 16200000"/>
          </a:avLst>
        </a:prstGeom>
      </dsp:spPr>
      <dsp:style>
        <a:lnRef idx="2">
          <a:schemeClr val="lt1"/>
        </a:lnRef>
        <a:fillRef idx="1">
          <a:schemeClr val="accent1">
            <a:shade val="80000"/>
            <a:hueOff val="240000"/>
            <a:satOff val="-3921"/>
            <a:lumOff val="25882"/>
            <a:alpha val="100000"/>
          </a:schemeClr>
        </a:fillRef>
        <a:effectRef idx="0">
          <a:scrgbClr r="0" g="0" b="0"/>
        </a:effectRef>
        <a:fontRef idx="minor">
          <a:schemeClr val="lt1"/>
        </a:fontRef>
      </dsp:style>
      <dsp:txBody>
        <a:bodyPr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t>完成初步设计之后就创建第一级原型</a:t>
          </a:r>
          <a:endParaRPr lang="zh-CN" altLang="en-US" dirty="0"/>
        </a:p>
      </dsp:txBody>
      <dsp:txXfrm>
        <a:off x="1402463" y="230371"/>
        <a:ext cx="2977101" cy="2977101"/>
      </dsp:txXfrm>
    </dsp:sp>
    <dsp:sp modelId="{593C9C0D-93C7-42FB-A0FD-FA6F6393CB95}">
      <dsp:nvSpPr>
        <dsp:cNvPr id="6" name="环形箭头 5"/>
        <dsp:cNvSpPr/>
      </dsp:nvSpPr>
      <dsp:spPr bwMode="white">
        <a:xfrm>
          <a:off x="1361597" y="66630"/>
          <a:ext cx="3304582" cy="3304582"/>
        </a:xfrm>
        <a:prstGeom prst="circularArrow">
          <a:avLst>
            <a:gd name="adj1" fmla="val 5000"/>
            <a:gd name="adj2" fmla="val 360000"/>
            <a:gd name="adj3" fmla="val 1440000"/>
            <a:gd name="adj4" fmla="val 16199432"/>
            <a:gd name="adj5" fmla="val 5500"/>
          </a:avLst>
        </a:prstGeom>
      </dsp:spPr>
      <dsp:style>
        <a:lnRef idx="0">
          <a:schemeClr val="accent1">
            <a:shade val="90000"/>
            <a:hueOff val="0"/>
            <a:satOff val="0"/>
            <a:lumOff val="0"/>
            <a:alpha val="100000"/>
          </a:schemeClr>
        </a:lnRef>
        <a:fillRef idx="1">
          <a:schemeClr val="accent1">
            <a:shade val="90000"/>
            <a:hueOff val="0"/>
            <a:satOff val="0"/>
            <a:lumOff val="0"/>
            <a:alpha val="100000"/>
          </a:schemeClr>
        </a:fillRef>
        <a:effectRef idx="0">
          <a:scrgbClr r="0" g="0" b="0"/>
        </a:effectRef>
        <a:fontRef idx="minor">
          <a:schemeClr val="lt1"/>
        </a:fontRef>
      </dsp:style>
      <dsp:txXfrm>
        <a:off x="1361597" y="66630"/>
        <a:ext cx="3304582" cy="3304582"/>
      </dsp:txXfrm>
    </dsp:sp>
    <dsp:sp modelId="{ABB82F4D-2044-40B6-AF91-B06BB5308881}">
      <dsp:nvSpPr>
        <dsp:cNvPr id="7" name="环形箭头 6"/>
        <dsp:cNvSpPr/>
      </dsp:nvSpPr>
      <dsp:spPr bwMode="white">
        <a:xfrm>
          <a:off x="1300037" y="172767"/>
          <a:ext cx="3304582" cy="3304582"/>
        </a:xfrm>
        <a:prstGeom prst="circularArrow">
          <a:avLst>
            <a:gd name="adj1" fmla="val 5000"/>
            <a:gd name="adj2" fmla="val 360000"/>
            <a:gd name="adj3" fmla="val 8639497"/>
            <a:gd name="adj4" fmla="val 1800502"/>
            <a:gd name="adj5" fmla="val 5500"/>
          </a:avLst>
        </a:prstGeom>
      </dsp:spPr>
      <dsp:style>
        <a:lnRef idx="0">
          <a:schemeClr val="accent1">
            <a:shade val="90000"/>
            <a:hueOff val="150000"/>
            <a:satOff val="-1960"/>
            <a:lumOff val="11569"/>
            <a:alpha val="100000"/>
          </a:schemeClr>
        </a:lnRef>
        <a:fillRef idx="1">
          <a:schemeClr val="accent1">
            <a:shade val="90000"/>
            <a:hueOff val="150000"/>
            <a:satOff val="-1960"/>
            <a:lumOff val="11569"/>
            <a:alpha val="100000"/>
          </a:schemeClr>
        </a:fillRef>
        <a:effectRef idx="0">
          <a:scrgbClr r="0" g="0" b="0"/>
        </a:effectRef>
        <a:fontRef idx="minor">
          <a:schemeClr val="lt1"/>
        </a:fontRef>
      </dsp:style>
      <dsp:txXfrm>
        <a:off x="1300037" y="172767"/>
        <a:ext cx="3304582" cy="3304582"/>
      </dsp:txXfrm>
    </dsp:sp>
    <dsp:sp modelId="{29434E05-88B7-4791-9959-B4E3FF4E3942}">
      <dsp:nvSpPr>
        <dsp:cNvPr id="8" name="环形箭头 7"/>
        <dsp:cNvSpPr/>
      </dsp:nvSpPr>
      <dsp:spPr bwMode="white">
        <a:xfrm>
          <a:off x="1238477" y="66630"/>
          <a:ext cx="3304582" cy="3304582"/>
        </a:xfrm>
        <a:prstGeom prst="circularArrow">
          <a:avLst>
            <a:gd name="adj1" fmla="val 5000"/>
            <a:gd name="adj2" fmla="val 360000"/>
            <a:gd name="adj3" fmla="val 15840567"/>
            <a:gd name="adj4" fmla="val 8999999"/>
            <a:gd name="adj5" fmla="val 5500"/>
          </a:avLst>
        </a:prstGeom>
      </dsp:spPr>
      <dsp:style>
        <a:lnRef idx="0">
          <a:schemeClr val="accent1">
            <a:shade val="90000"/>
            <a:hueOff val="300000"/>
            <a:satOff val="-3921"/>
            <a:lumOff val="23137"/>
            <a:alpha val="100000"/>
          </a:schemeClr>
        </a:lnRef>
        <a:fillRef idx="1">
          <a:schemeClr val="accent1">
            <a:shade val="90000"/>
            <a:hueOff val="300000"/>
            <a:satOff val="-3921"/>
            <a:lumOff val="23137"/>
            <a:alpha val="100000"/>
          </a:schemeClr>
        </a:fillRef>
        <a:effectRef idx="0">
          <a:scrgbClr r="0" g="0" b="0"/>
        </a:effectRef>
        <a:fontRef idx="minor">
          <a:schemeClr val="lt1"/>
        </a:fontRef>
      </dsp:style>
      <dsp:txXfrm>
        <a:off x="1238477" y="66630"/>
        <a:ext cx="3304582" cy="3304582"/>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29CB67FC-9584-44EE-9BD2-223CF5312A87}"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9C9567D3-672F-4B9F-BB73-91F517E7E7E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287A90AF-FD32-4A45-8C7D-BDE82FB6B1C7}"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72217D65-1F8C-4B4D-98C5-A2575AFDDB0A}"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1ED17B22-6FE2-43CF-BCBB-9F1C8DE7D0D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66FD865F-9FC9-403B-9460-2EB6BB323279}"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1A6718DF-6C35-4B62-9CA5-615EAB66AA23}"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DF058B0F-3496-4EA3-A55B-821C960F0D9C}"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8060267E-C86D-4B96-91C5-C6D3545C111A}"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91475D03-DA41-4F50-A67D-19A6FFD960DB}"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1AA0564B-79A4-4CF7-AD65-4627AD6FF5CA}"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906B005B-F36C-4A5B-BFD0-8EC2F20CA8CE}"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44AC7D3E-D1B9-4853-8687-A07B99DD5183}"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p:spPr>
      </p:sp>
      <p:sp>
        <p:nvSpPr>
          <p:cNvPr id="9219" name="备注占位符 2"/>
          <p:cNvSpPr>
            <a:spLocks noGrp="1"/>
          </p:cNvSpPr>
          <p:nvPr>
            <p:ph type="body" idx="1"/>
          </p:nvPr>
        </p:nvSpPr>
        <p:spPr bwMode="auto">
          <a:noFill/>
        </p:spPr>
        <p:txBody>
          <a:bodyPr wrap="square" numCol="1" anchor="t" anchorCtr="0" compatLnSpc="1"/>
          <a:lstStyle/>
          <a:p>
            <a:r>
              <a:rPr lang="zh-CN" altLang="en-US" smtClean="0"/>
              <a:t>二义性例子：“操作员标识由操作员姓名和密码组成，密码由</a:t>
            </a:r>
            <a:r>
              <a:rPr lang="en-US" altLang="zh-CN" smtClean="0"/>
              <a:t>6</a:t>
            </a:r>
            <a:r>
              <a:rPr lang="zh-CN" altLang="en-US" smtClean="0"/>
              <a:t>位数字构成。当操作员登录进系统时它被存放在注册文件中。”</a:t>
            </a:r>
            <a:endParaRPr lang="zh-CN" altLang="en-US" smtClean="0"/>
          </a:p>
          <a:p>
            <a:r>
              <a:rPr lang="zh-CN" altLang="en-US" smtClean="0"/>
              <a:t>在上面这段陈述中，“它”到底代表“密码”还是“操作员标识”，不同的人往往有不同的理解。</a:t>
            </a:r>
            <a:endParaRPr lang="zh-CN" altLang="en-US" smtClean="0"/>
          </a:p>
        </p:txBody>
      </p:sp>
      <p:sp>
        <p:nvSpPr>
          <p:cNvPr id="9220" name="灯片编号占位符 3"/>
          <p:cNvSpPr>
            <a:spLocks noGrp="1"/>
          </p:cNvSpPr>
          <p:nvPr>
            <p:ph type="sldNum" sz="quarter" idx="5"/>
          </p:nvPr>
        </p:nvSpPr>
        <p:spPr bwMode="auto">
          <a:noFill/>
          <a:ln>
            <a:miter lim="800000"/>
          </a:ln>
        </p:spPr>
        <p:txBody>
          <a:bodyPr/>
          <a:lstStyle/>
          <a:p>
            <a:fld id="{1C9449DB-A3F6-4317-A85E-18B8E6B6136B}"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0C21BC0D-38FA-4775-B5CB-DCC42B933A9F}"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E0AB5EE1-ABA2-4038-B16F-82E6DE889E72}"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B095EE29-221F-488A-B244-DFECAC1F5BD3}"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2228" name="灯片编号占位符 3"/>
          <p:cNvSpPr>
            <a:spLocks noGrp="1"/>
          </p:cNvSpPr>
          <p:nvPr>
            <p:ph type="sldNum" sz="quarter" idx="5"/>
          </p:nvPr>
        </p:nvSpPr>
        <p:spPr bwMode="auto">
          <a:noFill/>
          <a:ln>
            <a:miter lim="800000"/>
          </a:ln>
        </p:spPr>
        <p:txBody>
          <a:bodyPr/>
          <a:lstStyle/>
          <a:p>
            <a:fld id="{EC58092D-FCD2-4051-8DF4-099BECF32F28}"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83F0F24A-0642-4FE1-89FD-88B303C61892}"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72FDF9B5-A781-48AF-8815-9EE2DB3442C1}"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8372" name="灯片编号占位符 3"/>
          <p:cNvSpPr>
            <a:spLocks noGrp="1"/>
          </p:cNvSpPr>
          <p:nvPr>
            <p:ph type="sldNum" sz="quarter" idx="5"/>
          </p:nvPr>
        </p:nvSpPr>
        <p:spPr bwMode="auto">
          <a:noFill/>
          <a:ln>
            <a:miter lim="800000"/>
          </a:ln>
        </p:spPr>
        <p:txBody>
          <a:bodyPr/>
          <a:lstStyle/>
          <a:p>
            <a:fld id="{37FBE3FE-4883-4B2F-B8FA-95C9D57B44BD}"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EBE54145-80A6-49E2-BBD2-22BD066F7967}"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9840BC96-6D37-4D48-8669-8F21259ADEB5}"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p:spPr>
      </p:sp>
      <p:sp>
        <p:nvSpPr>
          <p:cNvPr id="645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4516" name="灯片编号占位符 3"/>
          <p:cNvSpPr>
            <a:spLocks noGrp="1"/>
          </p:cNvSpPr>
          <p:nvPr>
            <p:ph type="sldNum" sz="quarter" idx="5"/>
          </p:nvPr>
        </p:nvSpPr>
        <p:spPr bwMode="auto">
          <a:noFill/>
          <a:ln>
            <a:miter lim="800000"/>
          </a:ln>
        </p:spPr>
        <p:txBody>
          <a:bodyPr/>
          <a:lstStyle/>
          <a:p>
            <a:fld id="{7C5E6E48-6D80-4419-95FB-567FD6356E64}"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ln>
        </p:spPr>
        <p:txBody>
          <a:bodyPr/>
          <a:lstStyle/>
          <a:p>
            <a:fld id="{420D5B98-A637-426A-B793-0E06F225496D}"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p:spPr>
      </p:sp>
      <p:sp>
        <p:nvSpPr>
          <p:cNvPr id="66563" name="备注占位符 2"/>
          <p:cNvSpPr>
            <a:spLocks noGrp="1"/>
          </p:cNvSpPr>
          <p:nvPr>
            <p:ph type="body" idx="1"/>
          </p:nvPr>
        </p:nvSpPr>
        <p:spPr bwMode="auto">
          <a:noFill/>
        </p:spPr>
        <p:txBody>
          <a:bodyPr wrap="square" numCol="1" anchor="t" anchorCtr="0" compatLnSpc="1"/>
          <a:lstStyle/>
          <a:p>
            <a:r>
              <a:rPr lang="zh-CN" altLang="en-US" smtClean="0"/>
              <a:t>从表可以看出，只要行李重量不超过</a:t>
            </a:r>
            <a:r>
              <a:rPr lang="en-US" altLang="zh-CN" smtClean="0"/>
              <a:t>30kg</a:t>
            </a:r>
            <a:r>
              <a:rPr lang="zh-CN" altLang="en-US" smtClean="0"/>
              <a:t>，不论这位乘客持有何种机票，是中国人还是外国人，是残疾人还是正常人，一律免收行李费，这就是表右部第一列</a:t>
            </a:r>
            <a:r>
              <a:rPr lang="en-US" altLang="zh-CN" smtClean="0"/>
              <a:t>(</a:t>
            </a:r>
            <a:r>
              <a:rPr lang="zh-CN" altLang="en-US" smtClean="0"/>
              <a:t>规则</a:t>
            </a:r>
            <a:r>
              <a:rPr lang="en-US" altLang="zh-CN" smtClean="0"/>
              <a:t>1)</a:t>
            </a:r>
            <a:r>
              <a:rPr lang="zh-CN" altLang="en-US" smtClean="0"/>
              <a:t>表示的内容。当行李重量超过</a:t>
            </a:r>
            <a:r>
              <a:rPr lang="en-US" altLang="zh-CN" smtClean="0"/>
              <a:t>30kg</a:t>
            </a:r>
            <a:r>
              <a:rPr lang="zh-CN" altLang="en-US" smtClean="0"/>
              <a:t>时，根据乘客机票的等级、乘客国籍及是否残疾人而使用不同算法计算行李费，这就是从规则</a:t>
            </a:r>
            <a:r>
              <a:rPr lang="en-US" altLang="zh-CN" smtClean="0"/>
              <a:t>2</a:t>
            </a:r>
            <a:r>
              <a:rPr lang="zh-CN" altLang="en-US" smtClean="0"/>
              <a:t>到规则</a:t>
            </a:r>
            <a:r>
              <a:rPr lang="en-US" altLang="zh-CN" smtClean="0"/>
              <a:t>9</a:t>
            </a:r>
            <a:r>
              <a:rPr lang="zh-CN" altLang="en-US" smtClean="0"/>
              <a:t>所表示的内容。</a:t>
            </a:r>
            <a:endParaRPr lang="zh-CN" altLang="en-US" smtClean="0"/>
          </a:p>
          <a:p>
            <a:r>
              <a:rPr lang="zh-CN" altLang="en-US" smtClean="0"/>
              <a:t>从上面这个例子可以看出，判定表能够简洁而又无歧义地描述处理规则。</a:t>
            </a:r>
            <a:endParaRPr lang="zh-CN" altLang="en-US" smtClean="0"/>
          </a:p>
        </p:txBody>
      </p:sp>
      <p:sp>
        <p:nvSpPr>
          <p:cNvPr id="66564" name="灯片编号占位符 3"/>
          <p:cNvSpPr>
            <a:spLocks noGrp="1"/>
          </p:cNvSpPr>
          <p:nvPr>
            <p:ph type="sldNum" sz="quarter" idx="5"/>
          </p:nvPr>
        </p:nvSpPr>
        <p:spPr bwMode="auto">
          <a:noFill/>
          <a:ln>
            <a:miter lim="800000"/>
          </a:ln>
        </p:spPr>
        <p:txBody>
          <a:bodyPr/>
          <a:lstStyle/>
          <a:p>
            <a:fld id="{EF674F97-C02A-44CE-BEE3-6E7CB4542671}"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C794EEC8-57E8-47A9-84F1-5ADF89E54FEB}"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93F7C874-0808-45DC-B579-521F6FE29ED0}"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0349C080-B212-41B6-875A-ABA411D456A3}"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2E7A38E6-AA41-42F7-A098-7010BB7A714E}"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1ACFC50A-C5B7-4BB5-8412-94FD6D88B68F}"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397C7898-0E53-46D6-A803-AABCA71E991F}"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2C787B3D-9DC9-4DC3-8E2B-5DA1985CF273}"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A77E4D59-FFCF-405A-B9E6-1CBA8EB56DC4}"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E98C0838-C4D1-43D2-95F3-FAB1AF2FC280}"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p:spPr>
      </p:sp>
      <p:sp>
        <p:nvSpPr>
          <p:cNvPr id="133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ln>
        </p:spPr>
        <p:txBody>
          <a:bodyPr/>
          <a:lstStyle/>
          <a:p>
            <a:fld id="{9FFCE040-A718-49A1-8B43-94ABEC46B2B9}"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6033A031-630A-4B23-BFC3-4E221E7317BF}"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4A10A524-7043-4DE5-B965-F5212DAD0717}"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BA8A087C-77FE-447C-9A18-DBE753F9536C}"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51439573-33E4-4C8A-9A55-64A289BC883B}"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D4217536-B9B0-4711-B251-654B446EEDC6}"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960D799E-8609-48F1-9424-111A746233BA}" type="slidenum">
              <a:rPr lang="zh-CN" altLang="en-US"/>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117763"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7764" name="灯片编号占位符 3"/>
          <p:cNvSpPr>
            <a:spLocks noGrp="1"/>
          </p:cNvSpPr>
          <p:nvPr>
            <p:ph type="sldNum" sz="quarter" idx="5"/>
          </p:nvPr>
        </p:nvSpPr>
        <p:spPr bwMode="auto">
          <a:noFill/>
          <a:ln>
            <a:miter lim="800000"/>
          </a:ln>
        </p:spPr>
        <p:txBody>
          <a:bodyPr/>
          <a:lstStyle/>
          <a:p>
            <a:fld id="{29E8DFFB-108F-4B4B-BDC2-6DB90E0031EE}" type="slidenum">
              <a:rPr lang="zh-CN" altLang="en-US"/>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F66CF295-11F7-4B88-835B-82DFE7524094}" type="slidenum">
              <a:rPr lang="zh-CN" altLang="en-US"/>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p:spPr>
      </p:sp>
      <p:sp>
        <p:nvSpPr>
          <p:cNvPr id="1228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2884" name="灯片编号占位符 3"/>
          <p:cNvSpPr>
            <a:spLocks noGrp="1"/>
          </p:cNvSpPr>
          <p:nvPr>
            <p:ph type="sldNum" sz="quarter" idx="5"/>
          </p:nvPr>
        </p:nvSpPr>
        <p:spPr bwMode="auto">
          <a:noFill/>
          <a:ln>
            <a:miter lim="800000"/>
          </a:ln>
        </p:spPr>
        <p:txBody>
          <a:bodyPr/>
          <a:lstStyle/>
          <a:p>
            <a:fld id="{ED4D1B81-82E4-47A2-BD12-FF875F5A0FF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26245738-0385-49AC-B6F8-94A4A8217F72}"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p:spPr>
      </p:sp>
      <p:sp>
        <p:nvSpPr>
          <p:cNvPr id="174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412" name="灯片编号占位符 3"/>
          <p:cNvSpPr>
            <a:spLocks noGrp="1"/>
          </p:cNvSpPr>
          <p:nvPr>
            <p:ph type="sldNum" sz="quarter" idx="5"/>
          </p:nvPr>
        </p:nvSpPr>
        <p:spPr bwMode="auto">
          <a:noFill/>
          <a:ln>
            <a:miter lim="800000"/>
          </a:ln>
        </p:spPr>
        <p:txBody>
          <a:bodyPr/>
          <a:lstStyle/>
          <a:p>
            <a:fld id="{DD0FA59E-5A71-4196-B71F-90A542A3EA15}"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460" name="灯片编号占位符 3"/>
          <p:cNvSpPr>
            <a:spLocks noGrp="1"/>
          </p:cNvSpPr>
          <p:nvPr>
            <p:ph type="sldNum" sz="quarter" idx="5"/>
          </p:nvPr>
        </p:nvSpPr>
        <p:spPr bwMode="auto">
          <a:noFill/>
          <a:ln>
            <a:miter lim="800000"/>
          </a:ln>
        </p:spPr>
        <p:txBody>
          <a:bodyPr/>
          <a:lstStyle/>
          <a:p>
            <a:fld id="{37BCB013-BE71-41D2-804B-FB3148F33F86}"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1508" name="灯片编号占位符 3"/>
          <p:cNvSpPr>
            <a:spLocks noGrp="1"/>
          </p:cNvSpPr>
          <p:nvPr>
            <p:ph type="sldNum" sz="quarter" idx="5"/>
          </p:nvPr>
        </p:nvSpPr>
        <p:spPr bwMode="auto">
          <a:noFill/>
          <a:ln>
            <a:miter lim="800000"/>
          </a:ln>
        </p:spPr>
        <p:txBody>
          <a:bodyPr/>
          <a:lstStyle/>
          <a:p>
            <a:fld id="{4A52CF2B-6BCF-4662-8A71-C5D6A1266130}"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2442FECC-FB75-44B9-A670-70DE4275A401}"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B9C7D615-DD8A-42B1-9923-DEC7E5AB7809}"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82CB81B9-4312-485B-B67D-BA411F9419B3}"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85D84C62-10DA-492B-BBE8-B845C74332EE}"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5BA107C8-A346-40A5-9181-4635E2C7A1AF}"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27D25142-92B2-4585-B2BF-9A4F57F2F925}"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81CA01EF-6A5D-48B4-9C7C-0AA59432E44C}"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CE966991-1DB8-48C5-BBB0-C935FBD09CDC}"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FABA9ACD-D94C-4E2D-84F1-5656B263AFE2}"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7"/>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8"/>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slide" Target="slide6.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anose="02070A03080606020203" pitchFamily="18" charset="0"/>
              </a:rPr>
              <a:t>软件工程导论（第</a:t>
            </a:r>
            <a:r>
              <a:rPr lang="en-US" altLang="zh-CN" sz="5400" b="1" dirty="0" smtClean="0">
                <a:solidFill>
                  <a:schemeClr val="tx1"/>
                </a:solidFill>
                <a:latin typeface="Bodoni MT Black" panose="02070A03080606020203" pitchFamily="18" charset="0"/>
              </a:rPr>
              <a:t>6</a:t>
            </a:r>
            <a:r>
              <a:rPr lang="zh-CN" altLang="en-US" sz="5400" b="1" dirty="0" smtClean="0">
                <a:solidFill>
                  <a:schemeClr val="tx1"/>
                </a:solidFill>
                <a:latin typeface="Bodoni MT Black" panose="02070A03080606020203" pitchFamily="18" charset="0"/>
              </a:rPr>
              <a:t>版）</a:t>
            </a:r>
            <a:endParaRPr lang="es-ES" altLang="zh-CN" sz="5400" dirty="0" smtClean="0">
              <a:solidFill>
                <a:schemeClr val="tx1"/>
              </a:solidFill>
              <a:latin typeface="Bodoni MT Black" panose="02070A03080606020203"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anose="02070A03080606020203" pitchFamily="18" charset="0"/>
              </a:rPr>
              <a:t>清华大学出版社</a:t>
            </a:r>
            <a:endParaRPr lang="en-US" altLang="zh-CN" sz="2000">
              <a:solidFill>
                <a:schemeClr val="bg1"/>
              </a:solidFill>
              <a:latin typeface="Bodoni MT Black" panose="02070A03080606020203"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smtClean="0">
                <a:latin typeface="Bodoni MT Black" panose="02070A03080606020203" pitchFamily="18" charset="0"/>
                <a:ea typeface="+mn-ea"/>
              </a:rPr>
              <a:t>第</a:t>
            </a:r>
            <a:r>
              <a:rPr lang="en-US" altLang="zh-CN" sz="4000" b="1" dirty="0">
                <a:latin typeface="Bodoni MT Black" panose="02070A03080606020203" pitchFamily="18" charset="0"/>
                <a:ea typeface="+mn-ea"/>
              </a:rPr>
              <a:t>6</a:t>
            </a:r>
            <a:r>
              <a:rPr lang="zh-CN" altLang="en-US" sz="4000" b="1" dirty="0">
                <a:latin typeface="Bodoni MT Black" panose="02070A03080606020203" pitchFamily="18" charset="0"/>
                <a:ea typeface="+mn-ea"/>
              </a:rPr>
              <a:t>章  详细设计</a:t>
            </a:r>
            <a:endParaRPr lang="en-US" altLang="zh-CN" sz="4000" b="1" dirty="0">
              <a:latin typeface="Bodoni MT Black" panose="02070A03080606020203"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anose="02070A03080606020203" pitchFamily="18" charset="0"/>
                <a:ea typeface="+mn-ea"/>
              </a:rPr>
              <a:t>“十二五”普通高等教育本科国家级规划教材</a:t>
            </a:r>
            <a:endParaRPr lang="zh-CN" altLang="en-US" sz="2000" dirty="0">
              <a:latin typeface="Bodoni MT Black" panose="02070A03080606020203"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anose="02070A03080606020203" pitchFamily="18" charset="0"/>
              </a:rPr>
              <a:t>张海藩，牟永敏编著</a:t>
            </a:r>
            <a:endParaRPr lang="zh-CN" altLang="en-US" sz="2000">
              <a:solidFill>
                <a:schemeClr val="bg1"/>
              </a:solidFill>
              <a:latin typeface="Bodoni MT Black" panose="02070A03080606020203"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anose="02070A03080606020203" pitchFamily="18" charset="0"/>
                <a:ea typeface="+mn-ea"/>
              </a:rPr>
              <a:t>北京高等教育精品教材</a:t>
            </a:r>
            <a:endParaRPr lang="zh-CN" altLang="en-US" sz="2000" dirty="0">
              <a:latin typeface="Bodoni MT Black" panose="02070A03080606020203"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C00000"/>
                </a:solidFill>
                <a:latin typeface="Bodoni MT Black" panose="02070A03080606020203" pitchFamily="18" charset="0"/>
                <a:ea typeface="+mn-ea"/>
              </a:rPr>
              <a:t>21</a:t>
            </a:r>
            <a:r>
              <a:rPr lang="zh-CN" altLang="en-US" sz="2400" dirty="0" smtClean="0">
                <a:solidFill>
                  <a:srgbClr val="C00000"/>
                </a:solidFill>
                <a:latin typeface="Bodoni MT Black" panose="02070A03080606020203" pitchFamily="18" charset="0"/>
                <a:ea typeface="+mn-ea"/>
              </a:rPr>
              <a:t>世纪软件工程专业规划教材</a:t>
            </a:r>
            <a:endParaRPr lang="zh-CN" altLang="en-US" sz="2400" dirty="0">
              <a:solidFill>
                <a:srgbClr val="C00000"/>
              </a:solidFill>
              <a:latin typeface="Bodoni MT Black" panose="02070A03080606020203"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anose="02070A03080606020203" pitchFamily="18" charset="0"/>
                <a:ea typeface="+mn-ea"/>
              </a:rPr>
              <a:t>6.1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结构程序设计</a:t>
            </a:r>
            <a:endParaRPr lang="zh-CN" altLang="en-US" b="1" dirty="0" smtClean="0">
              <a:latin typeface="Bodoni MT Black" panose="02070A03080606020203" pitchFamily="18" charset="0"/>
            </a:endParaRPr>
          </a:p>
        </p:txBody>
      </p:sp>
      <p:sp>
        <p:nvSpPr>
          <p:cNvPr id="1843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6.1 </a:t>
            </a:r>
            <a:r>
              <a:rPr lang="zh-CN" altLang="en-US" sz="2400">
                <a:solidFill>
                  <a:srgbClr val="D9D9D9"/>
                </a:solidFill>
                <a:latin typeface="Bodoni MT Black" panose="02070A03080606020203" pitchFamily="18" charset="0"/>
              </a:rPr>
              <a:t>结构程序设计</a:t>
            </a:r>
            <a:endParaRPr lang="zh-CN" altLang="en-US" sz="2400">
              <a:solidFill>
                <a:srgbClr val="D9D9D9"/>
              </a:solidFill>
              <a:latin typeface="Bodoni MT Black" panose="02070A03080606020203" pitchFamily="18" charset="0"/>
            </a:endParaRPr>
          </a:p>
        </p:txBody>
      </p:sp>
      <p:sp>
        <p:nvSpPr>
          <p:cNvPr id="1843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8437" name="内容占位符 1"/>
          <p:cNvSpPr>
            <a:spLocks noGrp="1"/>
          </p:cNvSpPr>
          <p:nvPr>
            <p:ph idx="1"/>
          </p:nvPr>
        </p:nvSpPr>
        <p:spPr>
          <a:xfrm>
            <a:off x="457200" y="1196975"/>
            <a:ext cx="8229600" cy="4525963"/>
          </a:xfrm>
        </p:spPr>
        <p:txBody>
          <a:bodyPr/>
          <a:lstStyle/>
          <a:p>
            <a:pPr marL="0" indent="719455">
              <a:lnSpc>
                <a:spcPct val="150000"/>
              </a:lnSpc>
              <a:spcBef>
                <a:spcPct val="0"/>
              </a:spcBef>
              <a:buFont typeface="Arial" panose="020B0604020202020204" pitchFamily="34" charset="0"/>
              <a:buNone/>
            </a:pPr>
            <a:r>
              <a:rPr lang="zh-CN" altLang="en-US" sz="2400" dirty="0" smtClean="0">
                <a:latin typeface="Bodoni MT Black" panose="02070A03080606020203" pitchFamily="18" charset="0"/>
              </a:rPr>
              <a:t>结构程序设计经典定义：如果一个程序的代码块仅仅通过顺序、选择和循环这</a:t>
            </a:r>
            <a:r>
              <a:rPr lang="en-US" altLang="zh-CN" sz="2400" dirty="0" smtClean="0">
                <a:latin typeface="Bodoni MT Black" panose="02070A03080606020203" pitchFamily="18" charset="0"/>
              </a:rPr>
              <a:t>3</a:t>
            </a:r>
            <a:r>
              <a:rPr lang="zh-CN" altLang="en-US" sz="2400" dirty="0" smtClean="0">
                <a:latin typeface="Bodoni MT Black" panose="02070A03080606020203" pitchFamily="18" charset="0"/>
              </a:rPr>
              <a:t>种基本控制结构进行连接，并且每个代码块只有一个入口和一个出口，则称这个程序是</a:t>
            </a:r>
            <a:r>
              <a:rPr lang="zh-CN" altLang="en-US" sz="2400" dirty="0" smtClean="0">
                <a:solidFill>
                  <a:srgbClr val="FF0000"/>
                </a:solidFill>
                <a:latin typeface="Bodoni MT Black" panose="02070A03080606020203" pitchFamily="18" charset="0"/>
              </a:rPr>
              <a:t>结构化</a:t>
            </a:r>
            <a:r>
              <a:rPr lang="zh-CN" altLang="en-US" sz="2400" dirty="0" smtClean="0">
                <a:latin typeface="Bodoni MT Black" panose="02070A03080606020203" pitchFamily="18" charset="0"/>
              </a:rPr>
              <a:t>的。</a:t>
            </a:r>
            <a:endParaRPr lang="en-US" altLang="zh-CN" sz="2400" dirty="0" smtClean="0">
              <a:latin typeface="Bodoni MT Black" panose="02070A03080606020203" pitchFamily="18" charset="0"/>
            </a:endParaRPr>
          </a:p>
          <a:p>
            <a:pPr marL="0" indent="719455">
              <a:lnSpc>
                <a:spcPct val="150000"/>
              </a:lnSpc>
              <a:spcBef>
                <a:spcPct val="0"/>
              </a:spcBef>
              <a:buFont typeface="Arial" panose="020B0604020202020204" pitchFamily="34" charset="0"/>
              <a:buNone/>
            </a:pPr>
            <a:r>
              <a:rPr lang="zh-CN" altLang="en-US" sz="2400" dirty="0" smtClean="0">
                <a:latin typeface="Bodoni MT Black" panose="02070A03080606020203" pitchFamily="18" charset="0"/>
              </a:rPr>
              <a:t>结构程序设计更全面的定义：结构程序设计是尽可能少用</a:t>
            </a:r>
            <a:r>
              <a:rPr lang="en-US" altLang="zh-CN" sz="2400" dirty="0" smtClean="0">
                <a:latin typeface="Bodoni MT Black" panose="02070A03080606020203" pitchFamily="18" charset="0"/>
              </a:rPr>
              <a:t>GO TO</a:t>
            </a:r>
            <a:r>
              <a:rPr lang="zh-CN" altLang="en-US" sz="2400" dirty="0" smtClean="0">
                <a:latin typeface="Bodoni MT Black" panose="02070A03080606020203" pitchFamily="18" charset="0"/>
              </a:rPr>
              <a:t>语句的程序设计方法。最好仅在检测出错误时才使用</a:t>
            </a:r>
            <a:r>
              <a:rPr lang="en-US" altLang="zh-CN" sz="2400" dirty="0" smtClean="0">
                <a:latin typeface="Bodoni MT Black" panose="02070A03080606020203" pitchFamily="18" charset="0"/>
              </a:rPr>
              <a:t>GO TO</a:t>
            </a:r>
            <a:r>
              <a:rPr lang="zh-CN" altLang="en-US" sz="2400" dirty="0" smtClean="0">
                <a:latin typeface="Bodoni MT Black" panose="02070A03080606020203" pitchFamily="18" charset="0"/>
              </a:rPr>
              <a:t>语句，而且应该总是使用前向</a:t>
            </a:r>
            <a:r>
              <a:rPr lang="en-US" altLang="zh-CN" sz="2400" dirty="0" smtClean="0">
                <a:latin typeface="Bodoni MT Black" panose="02070A03080606020203" pitchFamily="18" charset="0"/>
              </a:rPr>
              <a:t>GO TO</a:t>
            </a:r>
            <a:r>
              <a:rPr lang="zh-CN" altLang="en-US" sz="2400" dirty="0" smtClean="0">
                <a:latin typeface="Bodoni MT Black" panose="02070A03080606020203" pitchFamily="18" charset="0"/>
              </a:rPr>
              <a:t>语句。</a:t>
            </a:r>
            <a:endParaRPr lang="zh-CN" altLang="en-US" sz="2400" dirty="0" smtClean="0">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结构程序设计</a:t>
            </a:r>
            <a:endParaRPr lang="zh-CN" altLang="en-US" b="1" dirty="0" smtClean="0">
              <a:latin typeface="Bodoni MT Black" panose="02070A03080606020203" pitchFamily="18" charset="0"/>
            </a:endParaRPr>
          </a:p>
        </p:txBody>
      </p:sp>
      <p:sp>
        <p:nvSpPr>
          <p:cNvPr id="2" name="内容占位符 1"/>
          <p:cNvSpPr>
            <a:spLocks noGrp="1"/>
          </p:cNvSpPr>
          <p:nvPr>
            <p:ph idx="1"/>
          </p:nvPr>
        </p:nvSpPr>
        <p:spPr>
          <a:xfrm>
            <a:off x="457200" y="981075"/>
            <a:ext cx="8229600" cy="4525963"/>
          </a:xfrm>
        </p:spPr>
        <p:txBody>
          <a:bodyPr/>
          <a:lstStyle/>
          <a:p>
            <a:pPr marL="0" indent="720090">
              <a:lnSpc>
                <a:spcPct val="150000"/>
              </a:lnSpc>
              <a:spcBef>
                <a:spcPts val="0"/>
              </a:spcBef>
              <a:buFont typeface="Arial" panose="020B0604020202020204" pitchFamily="34" charset="0"/>
              <a:buNone/>
              <a:defRPr/>
            </a:pPr>
            <a:r>
              <a:rPr lang="zh-CN" altLang="en-US" sz="2400" dirty="0">
                <a:latin typeface="Bodoni MT Black" panose="02070A03080606020203" pitchFamily="18" charset="0"/>
              </a:rPr>
              <a:t>从理论上说只用上述</a:t>
            </a:r>
            <a:r>
              <a:rPr lang="en-US" altLang="zh-CN" sz="2400" dirty="0">
                <a:latin typeface="Bodoni MT Black" panose="02070A03080606020203" pitchFamily="18" charset="0"/>
              </a:rPr>
              <a:t>3</a:t>
            </a:r>
            <a:r>
              <a:rPr lang="zh-CN" altLang="en-US" sz="2400" dirty="0">
                <a:latin typeface="Bodoni MT Black" panose="02070A03080606020203" pitchFamily="18" charset="0"/>
              </a:rPr>
              <a:t>种基本控制结构就可以实现任何单入口单出口的程序，但是为了实际使用方便起见，常常还允许使用</a:t>
            </a:r>
            <a:r>
              <a:rPr lang="en-US" altLang="zh-CN" sz="2400" dirty="0">
                <a:solidFill>
                  <a:srgbClr val="FF0000"/>
                </a:solidFill>
                <a:latin typeface="Bodoni MT Black" panose="02070A03080606020203" pitchFamily="18" charset="0"/>
              </a:rPr>
              <a:t>DO-UNTIL</a:t>
            </a:r>
            <a:r>
              <a:rPr lang="zh-CN" altLang="en-US" sz="2400" dirty="0">
                <a:latin typeface="Bodoni MT Black" panose="02070A03080606020203" pitchFamily="18" charset="0"/>
              </a:rPr>
              <a:t>和</a:t>
            </a:r>
            <a:r>
              <a:rPr lang="en-US" altLang="zh-CN" sz="2400" dirty="0">
                <a:solidFill>
                  <a:srgbClr val="FF0000"/>
                </a:solidFill>
                <a:latin typeface="Bodoni MT Black" panose="02070A03080606020203" pitchFamily="18" charset="0"/>
              </a:rPr>
              <a:t>DO-CASE</a:t>
            </a:r>
            <a:r>
              <a:rPr lang="zh-CN" altLang="en-US" sz="2400" dirty="0">
                <a:latin typeface="Bodoni MT Black" panose="02070A03080606020203" pitchFamily="18" charset="0"/>
              </a:rPr>
              <a:t>两种</a:t>
            </a:r>
            <a:r>
              <a:rPr lang="zh-CN" altLang="en-US" sz="2400" dirty="0" smtClean="0">
                <a:latin typeface="Bodoni MT Black" panose="02070A03080606020203" pitchFamily="18" charset="0"/>
              </a:rPr>
              <a:t>控制结构</a:t>
            </a:r>
            <a:endParaRPr lang="en-US" altLang="zh-CN" sz="2400" dirty="0" smtClean="0">
              <a:latin typeface="Bodoni MT Black" panose="02070A03080606020203" pitchFamily="18" charset="0"/>
            </a:endParaRPr>
          </a:p>
          <a:p>
            <a:pPr marL="0" indent="0">
              <a:lnSpc>
                <a:spcPct val="150000"/>
              </a:lnSpc>
              <a:buFont typeface="Arial" panose="020B0604020202020204" pitchFamily="34" charset="0"/>
              <a:buNone/>
              <a:defRPr/>
            </a:pPr>
            <a:endParaRPr lang="zh-CN" altLang="en-US" sz="2400" b="1" dirty="0">
              <a:latin typeface="Bodoni MT Black" panose="02070A03080606020203" pitchFamily="18" charset="0"/>
            </a:endParaRPr>
          </a:p>
        </p:txBody>
      </p:sp>
      <p:pic>
        <p:nvPicPr>
          <p:cNvPr id="20484" name="图片 2"/>
          <p:cNvPicPr>
            <a:picLocks noChangeAspect="1"/>
          </p:cNvPicPr>
          <p:nvPr/>
        </p:nvPicPr>
        <p:blipFill>
          <a:blip r:embed="rId1" cstate="print"/>
          <a:srcRect/>
          <a:stretch>
            <a:fillRect/>
          </a:stretch>
        </p:blipFill>
        <p:spPr bwMode="auto">
          <a:xfrm>
            <a:off x="1547813" y="2852738"/>
            <a:ext cx="6216650" cy="2938462"/>
          </a:xfrm>
          <a:prstGeom prst="rect">
            <a:avLst/>
          </a:prstGeom>
          <a:noFill/>
          <a:ln w="9525">
            <a:noFill/>
            <a:miter lim="800000"/>
            <a:headEnd/>
            <a:tailEnd/>
          </a:ln>
        </p:spPr>
      </p:pic>
      <p:sp>
        <p:nvSpPr>
          <p:cNvPr id="2048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6.1 </a:t>
            </a:r>
            <a:r>
              <a:rPr lang="zh-CN" altLang="en-US" sz="2400">
                <a:solidFill>
                  <a:srgbClr val="D9D9D9"/>
                </a:solidFill>
                <a:latin typeface="Bodoni MT Black" panose="02070A03080606020203" pitchFamily="18" charset="0"/>
              </a:rPr>
              <a:t>结构程序设计</a:t>
            </a:r>
            <a:endParaRPr lang="zh-CN" altLang="en-US" sz="2400">
              <a:solidFill>
                <a:srgbClr val="D9D9D9"/>
              </a:solidFill>
              <a:latin typeface="Bodoni MT Black" panose="02070A03080606020203" pitchFamily="18" charset="0"/>
            </a:endParaRPr>
          </a:p>
        </p:txBody>
      </p:sp>
      <p:sp>
        <p:nvSpPr>
          <p:cNvPr id="2048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结构程序设计</a:t>
            </a:r>
            <a:endParaRPr lang="zh-CN" altLang="en-US" b="1" dirty="0" smtClean="0">
              <a:latin typeface="Bodoni MT Black" panose="02070A03080606020203" pitchFamily="18" charset="0"/>
            </a:endParaRPr>
          </a:p>
        </p:txBody>
      </p:sp>
      <p:sp>
        <p:nvSpPr>
          <p:cNvPr id="22531" name="内容占位符 1"/>
          <p:cNvSpPr>
            <a:spLocks noGrp="1"/>
          </p:cNvSpPr>
          <p:nvPr>
            <p:ph idx="1"/>
          </p:nvPr>
        </p:nvSpPr>
        <p:spPr>
          <a:xfrm>
            <a:off x="457200" y="1125538"/>
            <a:ext cx="8229600" cy="4525962"/>
          </a:xfrm>
        </p:spPr>
        <p:txBody>
          <a:bodyPr/>
          <a:lstStyle/>
          <a:p>
            <a:pPr marL="0" indent="719455">
              <a:lnSpc>
                <a:spcPct val="150000"/>
              </a:lnSpc>
              <a:spcBef>
                <a:spcPct val="0"/>
              </a:spcBef>
              <a:buFont typeface="Arial" panose="020B0604020202020204" pitchFamily="34" charset="0"/>
              <a:buNone/>
            </a:pPr>
            <a:r>
              <a:rPr lang="zh-CN" altLang="en-US" sz="2400" dirty="0" smtClean="0">
                <a:latin typeface="Bodoni MT Black" panose="02070A03080606020203" pitchFamily="18" charset="0"/>
              </a:rPr>
              <a:t>如果只允许使用顺序、</a:t>
            </a:r>
            <a:r>
              <a:rPr lang="en-US" altLang="zh-CN" sz="2400" dirty="0" smtClean="0">
                <a:latin typeface="Bodoni MT Black" panose="02070A03080606020203" pitchFamily="18" charset="0"/>
              </a:rPr>
              <a:t>IF-THEN-ELSE</a:t>
            </a:r>
            <a:r>
              <a:rPr lang="zh-CN" altLang="en-US" sz="2400" dirty="0" smtClean="0">
                <a:latin typeface="Bodoni MT Black" panose="02070A03080606020203" pitchFamily="18" charset="0"/>
              </a:rPr>
              <a:t>型分支和</a:t>
            </a:r>
            <a:r>
              <a:rPr lang="en-US" altLang="zh-CN" sz="2400" dirty="0" smtClean="0">
                <a:latin typeface="Bodoni MT Black" panose="02070A03080606020203" pitchFamily="18" charset="0"/>
              </a:rPr>
              <a:t>DO-WHILE</a:t>
            </a:r>
            <a:r>
              <a:rPr lang="zh-CN" altLang="en-US" sz="2400" dirty="0" smtClean="0">
                <a:latin typeface="Bodoni MT Black" panose="02070A03080606020203" pitchFamily="18" charset="0"/>
              </a:rPr>
              <a:t>型循环这</a:t>
            </a:r>
            <a:r>
              <a:rPr lang="en-US" altLang="zh-CN" sz="2400" dirty="0" smtClean="0">
                <a:latin typeface="Bodoni MT Black" panose="02070A03080606020203" pitchFamily="18" charset="0"/>
              </a:rPr>
              <a:t>3</a:t>
            </a:r>
            <a:r>
              <a:rPr lang="zh-CN" altLang="en-US" sz="2400" dirty="0" smtClean="0">
                <a:latin typeface="Bodoni MT Black" panose="02070A03080606020203" pitchFamily="18" charset="0"/>
              </a:rPr>
              <a:t>种基本控制结构，则称为</a:t>
            </a:r>
            <a:r>
              <a:rPr lang="zh-CN" altLang="en-US" sz="2400" dirty="0" smtClean="0">
                <a:solidFill>
                  <a:srgbClr val="FF0000"/>
                </a:solidFill>
                <a:latin typeface="Bodoni MT Black" panose="02070A03080606020203" pitchFamily="18" charset="0"/>
              </a:rPr>
              <a:t>经典的结构程序设计</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719455">
              <a:lnSpc>
                <a:spcPct val="150000"/>
              </a:lnSpc>
              <a:spcBef>
                <a:spcPct val="0"/>
              </a:spcBef>
              <a:buFont typeface="Arial" panose="020B0604020202020204" pitchFamily="34" charset="0"/>
              <a:buNone/>
            </a:pPr>
            <a:r>
              <a:rPr lang="zh-CN" altLang="en-US" sz="2400" dirty="0" smtClean="0">
                <a:latin typeface="Bodoni MT Black" panose="02070A03080606020203" pitchFamily="18" charset="0"/>
              </a:rPr>
              <a:t>如果除了上述</a:t>
            </a:r>
            <a:r>
              <a:rPr lang="en-US" altLang="zh-CN" sz="2400" dirty="0" smtClean="0">
                <a:latin typeface="Bodoni MT Black" panose="02070A03080606020203" pitchFamily="18" charset="0"/>
              </a:rPr>
              <a:t>3</a:t>
            </a:r>
            <a:r>
              <a:rPr lang="zh-CN" altLang="en-US" sz="2400" dirty="0" smtClean="0">
                <a:latin typeface="Bodoni MT Black" panose="02070A03080606020203" pitchFamily="18" charset="0"/>
              </a:rPr>
              <a:t>种基本控制结构之外，还允许使用</a:t>
            </a:r>
            <a:r>
              <a:rPr lang="en-US" altLang="zh-CN" sz="2400" dirty="0" smtClean="0">
                <a:latin typeface="Bodoni MT Black" panose="02070A03080606020203" pitchFamily="18" charset="0"/>
              </a:rPr>
              <a:t>DO-CASE</a:t>
            </a:r>
            <a:r>
              <a:rPr lang="zh-CN" altLang="en-US" sz="2400" dirty="0" smtClean="0">
                <a:latin typeface="Bodoni MT Black" panose="02070A03080606020203" pitchFamily="18" charset="0"/>
              </a:rPr>
              <a:t>型多分支结构和</a:t>
            </a:r>
            <a:r>
              <a:rPr lang="en-US" altLang="zh-CN" sz="2400" dirty="0" smtClean="0">
                <a:latin typeface="Bodoni MT Black" panose="02070A03080606020203" pitchFamily="18" charset="0"/>
              </a:rPr>
              <a:t>DO-UNTIL</a:t>
            </a:r>
            <a:r>
              <a:rPr lang="zh-CN" altLang="en-US" sz="2400" dirty="0" smtClean="0">
                <a:latin typeface="Bodoni MT Black" panose="02070A03080606020203" pitchFamily="18" charset="0"/>
              </a:rPr>
              <a:t>型循环结构，则称为</a:t>
            </a:r>
            <a:r>
              <a:rPr lang="zh-CN" altLang="en-US" sz="2400" dirty="0" smtClean="0">
                <a:solidFill>
                  <a:srgbClr val="FF0000"/>
                </a:solidFill>
                <a:latin typeface="Bodoni MT Black" panose="02070A03080606020203" pitchFamily="18" charset="0"/>
              </a:rPr>
              <a:t>扩展的结构程序设计</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719455">
              <a:lnSpc>
                <a:spcPct val="150000"/>
              </a:lnSpc>
              <a:spcBef>
                <a:spcPct val="0"/>
              </a:spcBef>
              <a:buNone/>
            </a:pPr>
            <a:r>
              <a:rPr lang="zh-CN" altLang="en-US" sz="2400" dirty="0" smtClean="0">
                <a:latin typeface="Bodoni MT Black" panose="02070A03080606020203" pitchFamily="18" charset="0"/>
              </a:rPr>
              <a:t>如果再允许使用</a:t>
            </a:r>
            <a:r>
              <a:rPr lang="en-US" altLang="zh-CN" sz="2400" dirty="0" smtClean="0">
                <a:latin typeface="Bodoni MT Black" panose="02070A03080606020203" pitchFamily="18" charset="0"/>
              </a:rPr>
              <a:t>LEAVE</a:t>
            </a:r>
            <a:r>
              <a:rPr lang="zh-CN" altLang="en-US" sz="2400" dirty="0" smtClean="0">
                <a:latin typeface="Bodoni MT Black" panose="02070A03080606020203" pitchFamily="18" charset="0"/>
              </a:rPr>
              <a:t>（或</a:t>
            </a:r>
            <a:r>
              <a:rPr lang="en-US" altLang="zh-CN" sz="2400" dirty="0" smtClean="0">
                <a:latin typeface="Bodoni MT Black" panose="02070A03080606020203" pitchFamily="18" charset="0"/>
              </a:rPr>
              <a:t>BREAK </a:t>
            </a:r>
            <a:r>
              <a:rPr lang="zh-CN" altLang="en-US" sz="2400" dirty="0" smtClean="0">
                <a:latin typeface="Bodoni MT Black" panose="02070A03080606020203" pitchFamily="18" charset="0"/>
              </a:rPr>
              <a:t>）结构，则称为</a:t>
            </a:r>
            <a:r>
              <a:rPr lang="zh-CN" altLang="en-US" sz="2400" dirty="0" smtClean="0">
                <a:solidFill>
                  <a:srgbClr val="FF0000"/>
                </a:solidFill>
                <a:latin typeface="Bodoni MT Black" panose="02070A03080606020203" pitchFamily="18" charset="0"/>
              </a:rPr>
              <a:t>修正的结构程序设计</a:t>
            </a:r>
            <a:r>
              <a:rPr lang="zh-CN" altLang="en-US" sz="2400" dirty="0" smtClean="0">
                <a:latin typeface="Bodoni MT Black" panose="02070A03080606020203" pitchFamily="18" charset="0"/>
              </a:rPr>
              <a:t>。</a:t>
            </a:r>
            <a:endParaRPr lang="zh-CN" altLang="en-US" sz="2400" dirty="0" smtClean="0">
              <a:latin typeface="Bodoni MT Black" panose="02070A03080606020203" pitchFamily="18" charset="0"/>
            </a:endParaRPr>
          </a:p>
        </p:txBody>
      </p:sp>
      <p:sp>
        <p:nvSpPr>
          <p:cNvPr id="2253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6.1 </a:t>
            </a:r>
            <a:r>
              <a:rPr lang="zh-CN" altLang="en-US" sz="2400">
                <a:solidFill>
                  <a:srgbClr val="D9D9D9"/>
                </a:solidFill>
                <a:latin typeface="Bodoni MT Black" panose="02070A03080606020203" pitchFamily="18" charset="0"/>
              </a:rPr>
              <a:t>结构程序设计</a:t>
            </a:r>
            <a:endParaRPr lang="zh-CN" altLang="en-US" sz="2400">
              <a:solidFill>
                <a:srgbClr val="D9D9D9"/>
              </a:solidFill>
              <a:latin typeface="Bodoni MT Black" panose="02070A03080606020203" pitchFamily="18" charset="0"/>
            </a:endParaRPr>
          </a:p>
        </p:txBody>
      </p:sp>
      <p:sp>
        <p:nvSpPr>
          <p:cNvPr id="2253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anose="02070A03080606020203" pitchFamily="18" charset="0"/>
              </a:rPr>
              <a:t>主要内容</a:t>
            </a:r>
            <a:endParaRPr lang="es-HN" sz="5400" b="1">
              <a:latin typeface="Bodoni MT Black" panose="02070A03080606020203" pitchFamily="18" charset="0"/>
            </a:endParaRPr>
          </a:p>
        </p:txBody>
      </p:sp>
      <p:sp>
        <p:nvSpPr>
          <p:cNvPr id="24579"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2458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   </a:t>
            </a:r>
            <a:r>
              <a:rPr lang="zh-CN" altLang="en-US" sz="2400">
                <a:solidFill>
                  <a:srgbClr val="D9D9D9"/>
                </a:solidFill>
                <a:latin typeface="Bodoni MT Black" panose="02070A03080606020203" pitchFamily="18" charset="0"/>
              </a:rPr>
              <a:t>人机界面设计</a:t>
            </a:r>
            <a:endParaRPr lang="zh-CN" altLang="en-US" sz="2400">
              <a:solidFill>
                <a:srgbClr val="D9D9D9"/>
              </a:solidFill>
              <a:latin typeface="Bodoni MT Black" panose="02070A03080606020203" pitchFamily="18" charset="0"/>
            </a:endParaRPr>
          </a:p>
        </p:txBody>
      </p:sp>
      <p:pic>
        <p:nvPicPr>
          <p:cNvPr id="24581"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4582"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4583"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4584"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458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458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6.1   </a:t>
            </a:r>
            <a:r>
              <a:rPr kumimoji="1" lang="zh-CN" altLang="en-US" sz="2400" b="1" dirty="0" smtClean="0">
                <a:latin typeface="Bodoni MT Black" panose="02070A03080606020203" pitchFamily="18" charset="0"/>
              </a:rPr>
              <a:t>结构程序设计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6.2   </a:t>
            </a:r>
            <a:r>
              <a:rPr kumimoji="1" lang="zh-CN" altLang="en-US" sz="2400" b="1" dirty="0" smtClean="0">
                <a:latin typeface="Bodoni MT Black" panose="02070A03080606020203" pitchFamily="18" charset="0"/>
              </a:rPr>
              <a:t>人机界面</a:t>
            </a:r>
            <a:r>
              <a:rPr kumimoji="1" lang="zh-CN" altLang="en-US" sz="2400" b="1" dirty="0">
                <a:latin typeface="Bodoni MT Black" panose="02070A03080606020203" pitchFamily="18" charset="0"/>
              </a:rPr>
              <a:t>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6.3   </a:t>
            </a:r>
            <a:r>
              <a:rPr kumimoji="1" lang="zh-CN" altLang="en-US" sz="2400" b="1" dirty="0" smtClean="0">
                <a:latin typeface="Bodoni MT Black" panose="02070A03080606020203" pitchFamily="18" charset="0"/>
              </a:rPr>
              <a:t>过程</a:t>
            </a:r>
            <a:r>
              <a:rPr kumimoji="1" lang="zh-CN" altLang="en-US" sz="2400" b="1" dirty="0">
                <a:latin typeface="Bodoni MT Black" panose="02070A03080606020203" pitchFamily="18" charset="0"/>
              </a:rPr>
              <a:t>设计的工具</a:t>
            </a:r>
            <a:endParaRPr kumimoji="1" lang="zh-CN" altLang="en-US" sz="2400" b="1" dirty="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6.4   </a:t>
            </a:r>
            <a:r>
              <a:rPr kumimoji="1" lang="zh-CN" altLang="en-US" sz="2400" b="1" dirty="0" smtClean="0">
                <a:latin typeface="Bodoni MT Black" panose="02070A03080606020203" pitchFamily="18" charset="0"/>
              </a:rPr>
              <a:t>面向</a:t>
            </a:r>
            <a:r>
              <a:rPr kumimoji="1" lang="zh-CN" altLang="en-US" sz="2400" b="1" dirty="0">
                <a:latin typeface="Bodoni MT Black" panose="02070A03080606020203" pitchFamily="18" charset="0"/>
              </a:rPr>
              <a:t>数据结构的设计</a:t>
            </a:r>
            <a:r>
              <a:rPr kumimoji="1" lang="zh-CN" altLang="en-US" sz="2400" b="1" dirty="0" smtClean="0">
                <a:latin typeface="Bodoni MT Black" panose="02070A03080606020203" pitchFamily="18" charset="0"/>
              </a:rPr>
              <a:t>方法</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6.5   </a:t>
            </a:r>
            <a:r>
              <a:rPr kumimoji="1" lang="zh-CN" altLang="en-US" sz="2400" b="1" dirty="0" smtClean="0">
                <a:latin typeface="Bodoni MT Black" panose="02070A03080606020203" pitchFamily="18" charset="0"/>
              </a:rPr>
              <a:t>程序</a:t>
            </a:r>
            <a:r>
              <a:rPr kumimoji="1" lang="zh-CN" altLang="en-US" sz="2400" b="1" dirty="0">
                <a:latin typeface="Bodoni MT Black" panose="02070A03080606020203" pitchFamily="18" charset="0"/>
              </a:rPr>
              <a:t>复杂程度的定量</a:t>
            </a:r>
            <a:r>
              <a:rPr kumimoji="1" lang="zh-CN" altLang="en-US" sz="2400" b="1" dirty="0" smtClean="0">
                <a:latin typeface="Bodoni MT Black" panose="02070A03080606020203" pitchFamily="18" charset="0"/>
              </a:rPr>
              <a:t>度量</a:t>
            </a:r>
            <a:endParaRPr lang="zh-CN" altLang="zh-CN" kern="0" dirty="0">
              <a:solidFill>
                <a:srgbClr val="000000"/>
              </a:solidFill>
              <a:latin typeface="Bodoni MT Black" panose="02070A03080606020203" pitchFamily="18" charset="0"/>
            </a:endParaRPr>
          </a:p>
        </p:txBody>
      </p:sp>
      <p:sp>
        <p:nvSpPr>
          <p:cNvPr id="2458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4" name="矩形 13"/>
          <p:cNvSpPr/>
          <p:nvPr/>
        </p:nvSpPr>
        <p:spPr>
          <a:xfrm>
            <a:off x="862013" y="22098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269876" y="22955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6.2.1 </a:t>
            </a:r>
            <a:r>
              <a:rPr lang="zh-CN" altLang="en-US" b="1" dirty="0" smtClean="0">
                <a:latin typeface="Bodoni MT Black" panose="02070A03080606020203" pitchFamily="18" charset="0"/>
              </a:rPr>
              <a:t>设计问题</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844675"/>
            <a:ext cx="7850187"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dirty="0">
                <a:latin typeface="Bodoni MT Black" panose="02070A03080606020203" pitchFamily="18" charset="0"/>
              </a:rPr>
              <a:t>系统响应时间。</a:t>
            </a:r>
            <a:endParaRPr lang="en-US" altLang="zh-CN" sz="2400" dirty="0" smtClean="0">
              <a:latin typeface="Bodoni MT Black" panose="02070A03080606020203" pitchFamily="18" charset="0"/>
            </a:endParaRPr>
          </a:p>
          <a:p>
            <a:pPr marL="457200" indent="-457200" eaLnBrk="1" hangingPunct="1">
              <a:lnSpc>
                <a:spcPct val="150000"/>
              </a:lnSpc>
              <a:buFont typeface="+mj-ea"/>
              <a:buAutoNum type="circleNumDbPlain"/>
              <a:defRPr/>
            </a:pPr>
            <a:r>
              <a:rPr lang="zh-CN" altLang="en-US" sz="2400" dirty="0">
                <a:latin typeface="Bodoni MT Black" panose="02070A03080606020203" pitchFamily="18" charset="0"/>
              </a:rPr>
              <a:t>用户帮助设施。</a:t>
            </a:r>
            <a:endParaRPr lang="en-US" altLang="zh-CN" sz="2400" dirty="0" smtClean="0">
              <a:latin typeface="Bodoni MT Black" panose="02070A03080606020203" pitchFamily="18" charset="0"/>
            </a:endParaRPr>
          </a:p>
          <a:p>
            <a:pPr marL="457200" indent="-457200" eaLnBrk="1" hangingPunct="1">
              <a:lnSpc>
                <a:spcPct val="150000"/>
              </a:lnSpc>
              <a:buFont typeface="+mj-ea"/>
              <a:buAutoNum type="circleNumDbPlain"/>
              <a:defRPr/>
            </a:pPr>
            <a:r>
              <a:rPr lang="zh-CN" altLang="en-US" sz="2400" dirty="0">
                <a:latin typeface="Bodoni MT Black" panose="02070A03080606020203" pitchFamily="18" charset="0"/>
              </a:rPr>
              <a:t>出错信息处理。</a:t>
            </a:r>
            <a:endParaRPr lang="en-US" altLang="zh-CN" sz="2400" dirty="0" smtClean="0">
              <a:latin typeface="Bodoni MT Black" panose="02070A03080606020203" pitchFamily="18" charset="0"/>
            </a:endParaRPr>
          </a:p>
          <a:p>
            <a:pPr marL="457200" indent="-457200" eaLnBrk="1" hangingPunct="1">
              <a:lnSpc>
                <a:spcPct val="150000"/>
              </a:lnSpc>
              <a:buFont typeface="+mj-ea"/>
              <a:buAutoNum type="circleNumDbPlain"/>
              <a:defRPr/>
            </a:pPr>
            <a:r>
              <a:rPr lang="zh-CN" altLang="en-US" sz="2400" dirty="0">
                <a:latin typeface="Bodoni MT Black" panose="02070A03080606020203" pitchFamily="18" charset="0"/>
              </a:rPr>
              <a:t>命令交互。</a:t>
            </a:r>
            <a:endParaRPr lang="en-US" altLang="zh-CN" sz="2400" dirty="0" smtClean="0">
              <a:latin typeface="Bodoni MT Black" panose="02070A03080606020203" pitchFamily="18" charset="0"/>
            </a:endParaRPr>
          </a:p>
          <a:p>
            <a:pPr marL="0" indent="0" eaLnBrk="1" hangingPunct="1">
              <a:lnSpc>
                <a:spcPct val="125000"/>
              </a:lnSpc>
              <a:defRPr/>
            </a:pPr>
            <a:endParaRPr lang="zh-CN" altLang="en-US" sz="2000" b="1" dirty="0" smtClean="0">
              <a:latin typeface="Bodoni MT Black" panose="02070A03080606020203" pitchFamily="18" charset="0"/>
            </a:endParaRPr>
          </a:p>
        </p:txBody>
      </p:sp>
      <p:sp>
        <p:nvSpPr>
          <p:cNvPr id="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6.2.1 </a:t>
            </a:r>
            <a:r>
              <a:rPr lang="zh-CN" altLang="en-US" sz="2400">
                <a:solidFill>
                  <a:srgbClr val="D9D9D9"/>
                </a:solidFill>
                <a:latin typeface="Bodoni MT Black" panose="02070A03080606020203" pitchFamily="18" charset="0"/>
              </a:rPr>
              <a:t>设计问题</a:t>
            </a:r>
            <a:endParaRPr lang="zh-CN" altLang="en-US" sz="2400">
              <a:solidFill>
                <a:srgbClr val="D9D9D9"/>
              </a:solidFill>
              <a:latin typeface="Bodoni MT Black" panose="02070A03080606020203" pitchFamily="18" charset="0"/>
            </a:endParaRPr>
          </a:p>
        </p:txBody>
      </p:sp>
      <p:sp>
        <p:nvSpPr>
          <p:cNvPr id="2663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052513"/>
            <a:ext cx="842486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eaLnBrk="1" hangingPunct="1">
              <a:lnSpc>
                <a:spcPct val="125000"/>
              </a:lnSpc>
              <a:buFont typeface="+mj-ea"/>
              <a:buAutoNum type="circleNumDbPlain"/>
              <a:defRPr/>
            </a:pPr>
            <a:r>
              <a:rPr lang="zh-CN" altLang="en-US" sz="2400" dirty="0">
                <a:solidFill>
                  <a:srgbClr val="FF0000"/>
                </a:solidFill>
                <a:latin typeface="Bodoni MT Black" panose="02070A03080606020203" pitchFamily="18" charset="0"/>
              </a:rPr>
              <a:t>系统响应</a:t>
            </a:r>
            <a:r>
              <a:rPr lang="zh-CN" altLang="en-US" sz="2400" dirty="0" smtClean="0">
                <a:solidFill>
                  <a:srgbClr val="FF0000"/>
                </a:solidFill>
                <a:latin typeface="Bodoni MT Black" panose="02070A03080606020203" pitchFamily="18" charset="0"/>
              </a:rPr>
              <a:t>时间</a:t>
            </a:r>
            <a:endParaRPr lang="en-US" altLang="zh-CN" sz="2400" dirty="0" smtClean="0">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系统响应时间指从用户完成某个控制</a:t>
            </a:r>
            <a:r>
              <a:rPr lang="zh-CN" altLang="en-US" sz="2400" dirty="0" smtClean="0">
                <a:latin typeface="Bodoni MT Black" panose="02070A03080606020203" pitchFamily="18" charset="0"/>
              </a:rPr>
              <a:t>动作（例如，按回车键或单击鼠标），到</a:t>
            </a:r>
            <a:r>
              <a:rPr lang="zh-CN" altLang="en-US" sz="2400" dirty="0">
                <a:latin typeface="Bodoni MT Black" panose="02070A03080606020203" pitchFamily="18" charset="0"/>
              </a:rPr>
              <a:t>软件给出预期的</a:t>
            </a:r>
            <a:r>
              <a:rPr lang="zh-CN" altLang="en-US" sz="2400" dirty="0" smtClean="0">
                <a:latin typeface="Bodoni MT Black" panose="02070A03080606020203" pitchFamily="18" charset="0"/>
              </a:rPr>
              <a:t>响应（输出信息或做动作）之间</a:t>
            </a:r>
            <a:r>
              <a:rPr lang="zh-CN" altLang="en-US" sz="2400" dirty="0">
                <a:latin typeface="Bodoni MT Black" panose="02070A03080606020203" pitchFamily="18" charset="0"/>
              </a:rPr>
              <a:t>的这段时间</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系统响应时间有两个重要属性，分别是</a:t>
            </a:r>
            <a:r>
              <a:rPr lang="zh-CN" altLang="en-US" sz="2400" dirty="0">
                <a:solidFill>
                  <a:srgbClr val="FF0000"/>
                </a:solidFill>
                <a:latin typeface="Bodoni MT Black" panose="02070A03080606020203" pitchFamily="18" charset="0"/>
              </a:rPr>
              <a:t>长度</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易变性</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720090" eaLnBrk="1" hangingPunct="1">
              <a:lnSpc>
                <a:spcPct val="125000"/>
              </a:lnSpc>
              <a:defRPr/>
            </a:pPr>
            <a:r>
              <a:rPr lang="en-US" altLang="zh-CN" sz="2400" dirty="0" smtClean="0">
                <a:latin typeface="Bodoni MT Black" panose="02070A03080606020203" pitchFamily="18" charset="0"/>
              </a:rPr>
              <a:t>(1) </a:t>
            </a:r>
            <a:r>
              <a:rPr lang="zh-CN" altLang="en-US" sz="2400" dirty="0" smtClean="0">
                <a:latin typeface="Bodoni MT Black" panose="02070A03080606020203" pitchFamily="18" charset="0"/>
              </a:rPr>
              <a:t>长度：时间</a:t>
            </a:r>
            <a:r>
              <a:rPr lang="zh-CN" altLang="en-US" sz="2400" dirty="0">
                <a:latin typeface="Bodoni MT Black" panose="02070A03080606020203" pitchFamily="18" charset="0"/>
              </a:rPr>
              <a:t>过长，用户就会感到</a:t>
            </a:r>
            <a:r>
              <a:rPr lang="zh-CN" altLang="en-US" sz="2400" dirty="0" smtClean="0">
                <a:latin typeface="Bodoni MT Black" panose="02070A03080606020203" pitchFamily="18" charset="0"/>
              </a:rPr>
              <a:t>紧张，过短，加快 </a:t>
            </a:r>
            <a:endParaRPr lang="en-US" altLang="zh-CN" sz="2400" dirty="0" smtClean="0">
              <a:latin typeface="Bodoni MT Black" panose="02070A03080606020203" pitchFamily="18" charset="0"/>
            </a:endParaRPr>
          </a:p>
          <a:p>
            <a:pPr marL="0" indent="720090" eaLnBrk="1" hangingPunct="1">
              <a:lnSpc>
                <a:spcPct val="125000"/>
              </a:lnSpc>
              <a:defRPr/>
            </a:pPr>
            <a:r>
              <a:rPr lang="zh-CN" altLang="en-US" sz="2400" dirty="0" smtClean="0">
                <a:latin typeface="Bodoni MT Black" panose="02070A03080606020203" pitchFamily="18" charset="0"/>
              </a:rPr>
              <a:t>用户操作节奏，可能会犯错误。</a:t>
            </a:r>
            <a:endParaRPr lang="en-US" altLang="zh-CN" sz="2400" dirty="0" smtClean="0">
              <a:latin typeface="Bodoni MT Black" panose="02070A03080606020203" pitchFamily="18" charset="0"/>
            </a:endParaRPr>
          </a:p>
          <a:p>
            <a:pPr marL="0" indent="720090" eaLnBrk="1" hangingPunct="1">
              <a:lnSpc>
                <a:spcPct val="125000"/>
              </a:lnSpc>
              <a:defRPr/>
            </a:pPr>
            <a:r>
              <a:rPr lang="en-US" altLang="zh-CN" sz="2400" dirty="0" smtClean="0">
                <a:latin typeface="Bodoni MT Black" panose="02070A03080606020203" pitchFamily="18" charset="0"/>
              </a:rPr>
              <a:t>(2) </a:t>
            </a:r>
            <a:r>
              <a:rPr lang="zh-CN" altLang="en-US" sz="2400" dirty="0" smtClean="0">
                <a:latin typeface="Bodoni MT Black" panose="02070A03080606020203" pitchFamily="18" charset="0"/>
              </a:rPr>
              <a:t>易变性</a:t>
            </a:r>
            <a:r>
              <a:rPr lang="zh-CN" altLang="en-US" sz="2400" dirty="0">
                <a:latin typeface="Bodoni MT Black" panose="02070A03080606020203" pitchFamily="18" charset="0"/>
              </a:rPr>
              <a:t>：系统响应时间相对于平均响应时间的</a:t>
            </a:r>
            <a:r>
              <a:rPr lang="zh-CN" altLang="en-US" sz="2400" dirty="0" smtClean="0">
                <a:latin typeface="Bodoni MT Black" panose="02070A03080606020203" pitchFamily="18" charset="0"/>
              </a:rPr>
              <a:t>偏差</a:t>
            </a:r>
            <a:endParaRPr lang="en-US" altLang="zh-CN" sz="2400" dirty="0" smtClean="0">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即使系统响应时间较长，响应时间易变性低也有助于</a:t>
            </a:r>
            <a:r>
              <a:rPr lang="zh-CN" altLang="en-US" sz="2400" dirty="0" smtClean="0">
                <a:latin typeface="Bodoni MT Black" panose="02070A03080606020203" pitchFamily="18" charset="0"/>
              </a:rPr>
              <a:t>用</a:t>
            </a:r>
            <a:endParaRPr lang="en-US" altLang="zh-CN" sz="2400" dirty="0" smtClean="0">
              <a:latin typeface="Bodoni MT Black" panose="02070A03080606020203" pitchFamily="18" charset="0"/>
            </a:endParaRPr>
          </a:p>
          <a:p>
            <a:pPr marL="0" indent="720090" eaLnBrk="1" hangingPunct="1">
              <a:lnSpc>
                <a:spcPct val="125000"/>
              </a:lnSpc>
              <a:defRPr/>
            </a:pPr>
            <a:r>
              <a:rPr lang="zh-CN" altLang="en-US" sz="2400" dirty="0" smtClean="0">
                <a:latin typeface="Bodoni MT Black" panose="02070A03080606020203" pitchFamily="18" charset="0"/>
              </a:rPr>
              <a:t>户</a:t>
            </a:r>
            <a:r>
              <a:rPr lang="zh-CN" altLang="en-US" sz="2400" dirty="0">
                <a:latin typeface="Bodoni MT Black" panose="02070A03080606020203" pitchFamily="18" charset="0"/>
              </a:rPr>
              <a:t>建立起稳定的工作节奏。</a:t>
            </a:r>
            <a:endParaRPr lang="zh-CN" altLang="en-US" sz="2400" dirty="0" smtClean="0">
              <a:latin typeface="Bodoni MT Black" panose="02070A03080606020203" pitchFamily="18" charset="0"/>
            </a:endParaRPr>
          </a:p>
        </p:txBody>
      </p:sp>
      <p:sp>
        <p:nvSpPr>
          <p:cNvPr id="2867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6.2.1 </a:t>
            </a:r>
            <a:r>
              <a:rPr lang="zh-CN" altLang="en-US" sz="2400">
                <a:solidFill>
                  <a:srgbClr val="D9D9D9"/>
                </a:solidFill>
                <a:latin typeface="Bodoni MT Black" panose="02070A03080606020203" pitchFamily="18" charset="0"/>
              </a:rPr>
              <a:t>设计问题</a:t>
            </a:r>
            <a:endParaRPr lang="zh-CN" altLang="en-US" sz="2400">
              <a:solidFill>
                <a:srgbClr val="D9D9D9"/>
              </a:solidFill>
              <a:latin typeface="Bodoni MT Black" panose="02070A03080606020203" pitchFamily="18" charset="0"/>
            </a:endParaRPr>
          </a:p>
        </p:txBody>
      </p:sp>
      <p:sp>
        <p:nvSpPr>
          <p:cNvPr id="2867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23850" y="855663"/>
            <a:ext cx="856932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eaLnBrk="1" hangingPunct="1">
              <a:buFont typeface="+mj-ea"/>
              <a:buAutoNum type="circleNumDbPlain" startAt="2"/>
              <a:defRPr/>
            </a:pPr>
            <a:r>
              <a:rPr lang="zh-CN" altLang="en-US" sz="2400" dirty="0">
                <a:solidFill>
                  <a:srgbClr val="FF0000"/>
                </a:solidFill>
                <a:latin typeface="Bodoni MT Black" panose="02070A03080606020203" pitchFamily="18" charset="0"/>
              </a:rPr>
              <a:t>用户帮助</a:t>
            </a:r>
            <a:r>
              <a:rPr lang="zh-CN" altLang="en-US" sz="2400" dirty="0" smtClean="0">
                <a:solidFill>
                  <a:srgbClr val="FF0000"/>
                </a:solidFill>
                <a:latin typeface="Bodoni MT Black" panose="02070A03080606020203" pitchFamily="18" charset="0"/>
              </a:rPr>
              <a:t>设施</a:t>
            </a:r>
            <a:endParaRPr lang="en-US" altLang="zh-CN" sz="2400" dirty="0" smtClean="0">
              <a:solidFill>
                <a:srgbClr val="FF0000"/>
              </a:solidFill>
              <a:latin typeface="Bodoni MT Black" panose="02070A03080606020203" pitchFamily="18" charset="0"/>
            </a:endParaRPr>
          </a:p>
          <a:p>
            <a:pPr marL="0" indent="720090" eaLnBrk="1" hangingPunct="1">
              <a:defRPr/>
            </a:pPr>
            <a:r>
              <a:rPr lang="zh-CN" altLang="en-US" sz="2400" dirty="0">
                <a:latin typeface="Bodoni MT Black" panose="02070A03080606020203" pitchFamily="18" charset="0"/>
              </a:rPr>
              <a:t>常见的帮助设施可分为</a:t>
            </a:r>
            <a:r>
              <a:rPr lang="zh-CN" altLang="en-US" sz="2400" dirty="0">
                <a:solidFill>
                  <a:srgbClr val="FF0000"/>
                </a:solidFill>
                <a:latin typeface="Bodoni MT Black" panose="02070A03080606020203" pitchFamily="18" charset="0"/>
              </a:rPr>
              <a:t>集成的</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附加的</a:t>
            </a:r>
            <a:r>
              <a:rPr lang="zh-CN" altLang="en-US" sz="2400" dirty="0">
                <a:latin typeface="Bodoni MT Black" panose="02070A03080606020203" pitchFamily="18" charset="0"/>
              </a:rPr>
              <a:t>两类</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857250" lvl="1" indent="-457200" eaLnBrk="1" hangingPunct="1">
              <a:buFontTx/>
              <a:buAutoNum type="arabicParenBoth"/>
              <a:defRPr/>
            </a:pPr>
            <a:r>
              <a:rPr lang="zh-CN" altLang="en-US" sz="2400" dirty="0" smtClean="0">
                <a:latin typeface="Bodoni MT Black" panose="02070A03080606020203" pitchFamily="18" charset="0"/>
              </a:rPr>
              <a:t>在</a:t>
            </a:r>
            <a:r>
              <a:rPr lang="zh-CN" altLang="en-US" sz="2400" dirty="0">
                <a:latin typeface="Bodoni MT Black" panose="02070A03080606020203" pitchFamily="18" charset="0"/>
              </a:rPr>
              <a:t>用户与系统交互期间，是否在任何时候都能获得</a:t>
            </a:r>
            <a:r>
              <a:rPr lang="zh-CN" altLang="en-US" sz="2400" dirty="0" smtClean="0">
                <a:latin typeface="Bodoni MT Black" panose="02070A03080606020203" pitchFamily="18" charset="0"/>
              </a:rPr>
              <a:t>关于</a:t>
            </a:r>
            <a:r>
              <a:rPr lang="zh-CN" altLang="en-US" sz="2400" dirty="0">
                <a:latin typeface="Bodoni MT Black" panose="02070A03080606020203" pitchFamily="18" charset="0"/>
              </a:rPr>
              <a:t>系统任何功能的帮助</a:t>
            </a:r>
            <a:r>
              <a:rPr lang="zh-CN" altLang="en-US" sz="2400" dirty="0" smtClean="0">
                <a:latin typeface="Bodoni MT Black" panose="02070A03080606020203" pitchFamily="18" charset="0"/>
              </a:rPr>
              <a:t>信息？有</a:t>
            </a:r>
            <a:r>
              <a:rPr lang="zh-CN" altLang="en-US" sz="2400" dirty="0">
                <a:latin typeface="Bodoni MT Black" panose="02070A03080606020203" pitchFamily="18" charset="0"/>
              </a:rPr>
              <a:t>两种选择：提供部分功能的帮助信息和提供全部功能的帮助信息。</a:t>
            </a:r>
            <a:endParaRPr lang="zh-CN" altLang="en-US" sz="2400" dirty="0">
              <a:latin typeface="Bodoni MT Black" panose="02070A03080606020203" pitchFamily="18" charset="0"/>
            </a:endParaRPr>
          </a:p>
          <a:p>
            <a:pPr marL="857250" lvl="1" indent="-457200" eaLnBrk="1" hangingPunct="1">
              <a:buFontTx/>
              <a:buAutoNum type="arabicParenBoth"/>
              <a:defRPr/>
            </a:pPr>
            <a:r>
              <a:rPr lang="zh-CN" altLang="en-US" sz="2400" dirty="0" smtClean="0">
                <a:latin typeface="Bodoni MT Black" panose="02070A03080606020203" pitchFamily="18" charset="0"/>
              </a:rPr>
              <a:t>用户</a:t>
            </a:r>
            <a:r>
              <a:rPr lang="zh-CN" altLang="en-US" sz="2400" dirty="0">
                <a:latin typeface="Bodoni MT Black" panose="02070A03080606020203" pitchFamily="18" charset="0"/>
              </a:rPr>
              <a:t>怎样请求</a:t>
            </a:r>
            <a:r>
              <a:rPr lang="zh-CN" altLang="en-US" sz="2400" dirty="0" smtClean="0">
                <a:latin typeface="Bodoni MT Black" panose="02070A03080606020203" pitchFamily="18" charset="0"/>
              </a:rPr>
              <a:t>帮助？有</a:t>
            </a:r>
            <a:r>
              <a:rPr lang="en-US" altLang="zh-CN" sz="2400" dirty="0">
                <a:latin typeface="Bodoni MT Black" panose="02070A03080606020203" pitchFamily="18" charset="0"/>
              </a:rPr>
              <a:t>3</a:t>
            </a:r>
            <a:r>
              <a:rPr lang="zh-CN" altLang="en-US" sz="2400" dirty="0">
                <a:latin typeface="Bodoni MT Black" panose="02070A03080606020203" pitchFamily="18" charset="0"/>
              </a:rPr>
              <a:t>种选择：</a:t>
            </a:r>
            <a:r>
              <a:rPr lang="zh-CN" altLang="en-US" sz="2400" dirty="0">
                <a:solidFill>
                  <a:srgbClr val="FF0000"/>
                </a:solidFill>
                <a:latin typeface="Bodoni MT Black" panose="02070A03080606020203" pitchFamily="18" charset="0"/>
              </a:rPr>
              <a:t>帮助菜单</a:t>
            </a:r>
            <a:r>
              <a:rPr lang="zh-CN" altLang="en-US" sz="2400" dirty="0">
                <a:latin typeface="Bodoni MT Black" panose="02070A03080606020203" pitchFamily="18" charset="0"/>
              </a:rPr>
              <a:t>，</a:t>
            </a:r>
            <a:r>
              <a:rPr lang="zh-CN" altLang="en-US" sz="2400" dirty="0">
                <a:solidFill>
                  <a:srgbClr val="FF0000"/>
                </a:solidFill>
                <a:latin typeface="Bodoni MT Black" panose="02070A03080606020203" pitchFamily="18" charset="0"/>
              </a:rPr>
              <a:t>特殊功能键</a:t>
            </a:r>
            <a:r>
              <a:rPr lang="zh-CN" altLang="en-US" sz="2400" dirty="0">
                <a:latin typeface="Bodoni MT Black" panose="02070A03080606020203" pitchFamily="18" charset="0"/>
              </a:rPr>
              <a:t>和</a:t>
            </a:r>
            <a:r>
              <a:rPr lang="en-US" altLang="zh-CN" sz="2400" dirty="0">
                <a:solidFill>
                  <a:srgbClr val="FF0000"/>
                </a:solidFill>
                <a:latin typeface="Bodoni MT Black" panose="02070A03080606020203" pitchFamily="18" charset="0"/>
              </a:rPr>
              <a:t>HELP</a:t>
            </a:r>
            <a:r>
              <a:rPr lang="zh-CN" altLang="en-US" sz="2400" dirty="0">
                <a:solidFill>
                  <a:srgbClr val="FF0000"/>
                </a:solidFill>
                <a:latin typeface="Bodoni MT Black" panose="02070A03080606020203" pitchFamily="18" charset="0"/>
              </a:rPr>
              <a:t>命令</a:t>
            </a:r>
            <a:r>
              <a:rPr lang="zh-CN" altLang="en-US" sz="2400" dirty="0">
                <a:latin typeface="Bodoni MT Black" panose="02070A03080606020203" pitchFamily="18" charset="0"/>
              </a:rPr>
              <a:t>。</a:t>
            </a:r>
            <a:endParaRPr lang="zh-CN" altLang="en-US" sz="2400" dirty="0">
              <a:latin typeface="Bodoni MT Black" panose="02070A03080606020203" pitchFamily="18" charset="0"/>
            </a:endParaRPr>
          </a:p>
          <a:p>
            <a:pPr marL="857250" lvl="1" indent="-457200" eaLnBrk="1" hangingPunct="1">
              <a:buFontTx/>
              <a:buAutoNum type="arabicParenBoth"/>
              <a:defRPr/>
            </a:pPr>
            <a:r>
              <a:rPr lang="zh-CN" altLang="en-US" sz="2400" dirty="0" smtClean="0">
                <a:latin typeface="Bodoni MT Black" panose="02070A03080606020203" pitchFamily="18" charset="0"/>
              </a:rPr>
              <a:t>怎样</a:t>
            </a:r>
            <a:r>
              <a:rPr lang="zh-CN" altLang="en-US" sz="2400" dirty="0">
                <a:latin typeface="Bodoni MT Black" panose="02070A03080606020203" pitchFamily="18" charset="0"/>
              </a:rPr>
              <a:t>显示帮助</a:t>
            </a:r>
            <a:r>
              <a:rPr lang="zh-CN" altLang="en-US" sz="2400" dirty="0" smtClean="0">
                <a:latin typeface="Bodoni MT Black" panose="02070A03080606020203" pitchFamily="18" charset="0"/>
              </a:rPr>
              <a:t>信息？有</a:t>
            </a:r>
            <a:r>
              <a:rPr lang="en-US" altLang="zh-CN" sz="2400" dirty="0">
                <a:latin typeface="Bodoni MT Black" panose="02070A03080606020203" pitchFamily="18" charset="0"/>
              </a:rPr>
              <a:t>3</a:t>
            </a:r>
            <a:r>
              <a:rPr lang="zh-CN" altLang="en-US" sz="2400" dirty="0">
                <a:latin typeface="Bodoni MT Black" panose="02070A03080606020203" pitchFamily="18" charset="0"/>
              </a:rPr>
              <a:t>种选择：在独立的窗口中，指出参考某个</a:t>
            </a:r>
            <a:r>
              <a:rPr lang="zh-CN" altLang="en-US" sz="2400" dirty="0" smtClean="0">
                <a:latin typeface="Bodoni MT Black" panose="02070A03080606020203" pitchFamily="18" charset="0"/>
              </a:rPr>
              <a:t>文档（不理想）和</a:t>
            </a:r>
            <a:r>
              <a:rPr lang="zh-CN" altLang="en-US" sz="2400" dirty="0">
                <a:latin typeface="Bodoni MT Black" panose="02070A03080606020203" pitchFamily="18" charset="0"/>
              </a:rPr>
              <a:t>在屏幕固定位置显示简短提示。</a:t>
            </a:r>
            <a:endParaRPr lang="zh-CN" altLang="en-US" sz="2400" dirty="0">
              <a:latin typeface="Bodoni MT Black" panose="02070A03080606020203" pitchFamily="18" charset="0"/>
            </a:endParaRPr>
          </a:p>
          <a:p>
            <a:pPr marL="857250" lvl="1" indent="-457200" eaLnBrk="1" hangingPunct="1">
              <a:buFontTx/>
              <a:buAutoNum type="arabicParenBoth"/>
              <a:defRPr/>
            </a:pPr>
            <a:r>
              <a:rPr lang="zh-CN" altLang="en-US" sz="2400" dirty="0" smtClean="0">
                <a:latin typeface="Bodoni MT Black" panose="02070A03080606020203" pitchFamily="18" charset="0"/>
              </a:rPr>
              <a:t>用户</a:t>
            </a:r>
            <a:r>
              <a:rPr lang="zh-CN" altLang="en-US" sz="2400" dirty="0">
                <a:latin typeface="Bodoni MT Black" panose="02070A03080606020203" pitchFamily="18" charset="0"/>
              </a:rPr>
              <a:t>怎样返回到正常的交互方式</a:t>
            </a:r>
            <a:r>
              <a:rPr lang="zh-CN" altLang="en-US" sz="2400" dirty="0" smtClean="0">
                <a:latin typeface="Bodoni MT Black" panose="02070A03080606020203" pitchFamily="18" charset="0"/>
              </a:rPr>
              <a:t>中？有</a:t>
            </a:r>
            <a:r>
              <a:rPr lang="zh-CN" altLang="en-US" sz="2400" dirty="0">
                <a:latin typeface="Bodoni MT Black" panose="02070A03080606020203" pitchFamily="18" charset="0"/>
              </a:rPr>
              <a:t>两种选择：屏幕上的返回按钮和功能键。</a:t>
            </a:r>
            <a:endParaRPr lang="zh-CN" altLang="en-US" sz="2400" dirty="0">
              <a:latin typeface="Bodoni MT Black" panose="02070A03080606020203" pitchFamily="18" charset="0"/>
            </a:endParaRPr>
          </a:p>
          <a:p>
            <a:pPr marL="857250" lvl="1" indent="-457200" eaLnBrk="1" hangingPunct="1">
              <a:buFontTx/>
              <a:buAutoNum type="arabicParenBoth"/>
              <a:defRPr/>
            </a:pPr>
            <a:r>
              <a:rPr lang="zh-CN" altLang="en-US" sz="2400" dirty="0" smtClean="0">
                <a:latin typeface="Bodoni MT Black" panose="02070A03080606020203" pitchFamily="18" charset="0"/>
              </a:rPr>
              <a:t>怎样</a:t>
            </a:r>
            <a:r>
              <a:rPr lang="zh-CN" altLang="en-US" sz="2400" dirty="0">
                <a:latin typeface="Bodoni MT Black" panose="02070A03080606020203" pitchFamily="18" charset="0"/>
              </a:rPr>
              <a:t>组织帮助</a:t>
            </a:r>
            <a:r>
              <a:rPr lang="zh-CN" altLang="en-US" sz="2400" dirty="0" smtClean="0">
                <a:latin typeface="Bodoni MT Black" panose="02070A03080606020203" pitchFamily="18" charset="0"/>
              </a:rPr>
              <a:t>信息？有</a:t>
            </a:r>
            <a:r>
              <a:rPr lang="en-US" altLang="zh-CN" sz="2400" dirty="0">
                <a:latin typeface="Bodoni MT Black" panose="02070A03080606020203" pitchFamily="18" charset="0"/>
              </a:rPr>
              <a:t>3</a:t>
            </a:r>
            <a:r>
              <a:rPr lang="zh-CN" altLang="en-US" sz="2400" dirty="0">
                <a:latin typeface="Bodoni MT Black" panose="02070A03080606020203" pitchFamily="18" charset="0"/>
              </a:rPr>
              <a:t>种选择：</a:t>
            </a:r>
            <a:r>
              <a:rPr lang="zh-CN" altLang="en-US" sz="2400" dirty="0">
                <a:solidFill>
                  <a:srgbClr val="FF0000"/>
                </a:solidFill>
                <a:latin typeface="Bodoni MT Black" panose="02070A03080606020203" pitchFamily="18" charset="0"/>
              </a:rPr>
              <a:t>平面结构</a:t>
            </a:r>
            <a:r>
              <a:rPr lang="zh-CN" altLang="en-US" sz="2400" dirty="0">
                <a:latin typeface="Bodoni MT Black" panose="02070A03080606020203" pitchFamily="18" charset="0"/>
              </a:rPr>
              <a:t>，</a:t>
            </a:r>
            <a:r>
              <a:rPr lang="zh-CN" altLang="en-US" sz="2400" dirty="0">
                <a:solidFill>
                  <a:srgbClr val="FF0000"/>
                </a:solidFill>
                <a:latin typeface="Bodoni MT Black" panose="02070A03080606020203" pitchFamily="18" charset="0"/>
              </a:rPr>
              <a:t>信息的层次结构</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超文本结构</a:t>
            </a:r>
            <a:r>
              <a:rPr lang="zh-CN" altLang="en-US" sz="2400" dirty="0">
                <a:latin typeface="Bodoni MT Black" panose="02070A03080606020203" pitchFamily="18" charset="0"/>
              </a:rPr>
              <a:t>。</a:t>
            </a:r>
            <a:endParaRPr lang="zh-CN" altLang="en-US" sz="2400" dirty="0">
              <a:latin typeface="Bodoni MT Black" panose="02070A03080606020203" pitchFamily="18" charset="0"/>
            </a:endParaRPr>
          </a:p>
        </p:txBody>
      </p:sp>
      <p:sp>
        <p:nvSpPr>
          <p:cNvPr id="3072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6.2.1 </a:t>
            </a:r>
            <a:r>
              <a:rPr lang="zh-CN" altLang="en-US" sz="2400">
                <a:solidFill>
                  <a:srgbClr val="D9D9D9"/>
                </a:solidFill>
                <a:latin typeface="Bodoni MT Black" panose="02070A03080606020203" pitchFamily="18" charset="0"/>
              </a:rPr>
              <a:t>设计问题</a:t>
            </a:r>
            <a:endParaRPr lang="zh-CN" altLang="en-US" sz="2400">
              <a:solidFill>
                <a:srgbClr val="D9D9D9"/>
              </a:solidFill>
              <a:latin typeface="Bodoni MT Black" panose="02070A03080606020203" pitchFamily="18" charset="0"/>
            </a:endParaRPr>
          </a:p>
        </p:txBody>
      </p:sp>
      <p:sp>
        <p:nvSpPr>
          <p:cNvPr id="3072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23850" y="1177925"/>
            <a:ext cx="856932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eaLnBrk="1" hangingPunct="1">
              <a:lnSpc>
                <a:spcPct val="150000"/>
              </a:lnSpc>
              <a:buFont typeface="+mj-ea"/>
              <a:buAutoNum type="circleNumDbPlain" startAt="3"/>
              <a:defRPr/>
            </a:pPr>
            <a:r>
              <a:rPr lang="zh-CN" altLang="en-US" sz="2400" dirty="0">
                <a:solidFill>
                  <a:srgbClr val="FF0000"/>
                </a:solidFill>
                <a:latin typeface="Bodoni MT Black" panose="02070A03080606020203" pitchFamily="18" charset="0"/>
              </a:rPr>
              <a:t>出错</a:t>
            </a:r>
            <a:r>
              <a:rPr lang="zh-CN" altLang="en-US" sz="2400" dirty="0" smtClean="0">
                <a:solidFill>
                  <a:srgbClr val="FF0000"/>
                </a:solidFill>
                <a:latin typeface="Bodoni MT Black" panose="02070A03080606020203" pitchFamily="18" charset="0"/>
              </a:rPr>
              <a:t>信息处理</a:t>
            </a:r>
            <a:endParaRPr lang="en-US" altLang="zh-CN" sz="2400" dirty="0" smtClean="0">
              <a:solidFill>
                <a:srgbClr val="FF0000"/>
              </a:solidFill>
              <a:latin typeface="Bodoni MT Black" panose="02070A03080606020203" pitchFamily="18" charset="0"/>
            </a:endParaRPr>
          </a:p>
          <a:p>
            <a:pPr marL="0" indent="720090" eaLnBrk="1" hangingPunct="1">
              <a:spcBef>
                <a:spcPts val="0"/>
              </a:spcBef>
              <a:defRPr/>
            </a:pPr>
            <a:r>
              <a:rPr lang="zh-CN" altLang="en-US" sz="2400" dirty="0">
                <a:latin typeface="Bodoni MT Black" panose="02070A03080606020203" pitchFamily="18" charset="0"/>
              </a:rPr>
              <a:t>出错信息和警告信息，是出现问题时交互式系统给出的“坏消息”</a:t>
            </a:r>
            <a:r>
              <a:rPr lang="zh-CN" altLang="en-US" sz="2400" dirty="0" smtClean="0">
                <a:latin typeface="Bodoni MT Black" panose="02070A03080606020203" pitchFamily="18" charset="0"/>
              </a:rPr>
              <a:t>。一般说来</a:t>
            </a:r>
            <a:r>
              <a:rPr lang="zh-CN" altLang="en-US" sz="2400" dirty="0">
                <a:latin typeface="Bodoni MT Black" panose="02070A03080606020203" pitchFamily="18" charset="0"/>
              </a:rPr>
              <a:t>，交互式系统给出的出错信息或警告信息</a:t>
            </a:r>
            <a:r>
              <a:rPr lang="zh-CN" altLang="en-US" sz="2400" dirty="0" smtClean="0">
                <a:latin typeface="Bodoni MT Black" panose="02070A03080606020203" pitchFamily="18" charset="0"/>
              </a:rPr>
              <a:t>，具有</a:t>
            </a:r>
            <a:r>
              <a:rPr lang="zh-CN" altLang="en-US" sz="2400" dirty="0">
                <a:latin typeface="Bodoni MT Black" panose="02070A03080606020203" pitchFamily="18" charset="0"/>
              </a:rPr>
              <a:t>下述属性。</a:t>
            </a:r>
            <a:endParaRPr lang="zh-CN" altLang="en-US" sz="2400" dirty="0">
              <a:latin typeface="Bodoni MT Black" panose="02070A03080606020203" pitchFamily="18" charset="0"/>
            </a:endParaRPr>
          </a:p>
          <a:p>
            <a:pPr marL="0" indent="720090" eaLnBrk="1" hangingPunct="1">
              <a:spcBef>
                <a:spcPts val="0"/>
              </a:spcBef>
              <a:defRPr/>
            </a:pPr>
            <a:r>
              <a:rPr lang="en-US" altLang="zh-CN" sz="2400" dirty="0">
                <a:latin typeface="Bodoni MT Black" panose="02070A03080606020203" pitchFamily="18" charset="0"/>
              </a:rPr>
              <a:t>(1) </a:t>
            </a:r>
            <a:r>
              <a:rPr lang="zh-CN" altLang="en-US" sz="2400" dirty="0" smtClean="0">
                <a:latin typeface="Bodoni MT Black" panose="02070A03080606020203" pitchFamily="18" charset="0"/>
              </a:rPr>
              <a:t>用</a:t>
            </a:r>
            <a:r>
              <a:rPr lang="zh-CN" altLang="en-US" sz="2400" dirty="0">
                <a:latin typeface="Bodoni MT Black" panose="02070A03080606020203" pitchFamily="18" charset="0"/>
              </a:rPr>
              <a:t>用户可以理解的术语描述问题。</a:t>
            </a:r>
            <a:endParaRPr lang="zh-CN" altLang="en-US" sz="2400" dirty="0">
              <a:latin typeface="Bodoni MT Black" panose="02070A03080606020203" pitchFamily="18" charset="0"/>
            </a:endParaRPr>
          </a:p>
          <a:p>
            <a:pPr marL="0" indent="720090" eaLnBrk="1" hangingPunct="1">
              <a:spcBef>
                <a:spcPts val="0"/>
              </a:spcBef>
              <a:defRPr/>
            </a:pPr>
            <a:r>
              <a:rPr lang="en-US" altLang="zh-CN" sz="2400" dirty="0">
                <a:latin typeface="Bodoni MT Black" panose="02070A03080606020203" pitchFamily="18" charset="0"/>
              </a:rPr>
              <a:t>(2) </a:t>
            </a:r>
            <a:r>
              <a:rPr lang="zh-CN" altLang="en-US" sz="2400" dirty="0" smtClean="0">
                <a:latin typeface="Bodoni MT Black" panose="02070A03080606020203" pitchFamily="18" charset="0"/>
              </a:rPr>
              <a:t>提供</a:t>
            </a:r>
            <a:r>
              <a:rPr lang="zh-CN" altLang="en-US" sz="2400" dirty="0">
                <a:latin typeface="Bodoni MT Black" panose="02070A03080606020203" pitchFamily="18" charset="0"/>
              </a:rPr>
              <a:t>有助于从错误中恢复的建设性意见。</a:t>
            </a:r>
            <a:endParaRPr lang="zh-CN" altLang="en-US" sz="2400" dirty="0">
              <a:latin typeface="Bodoni MT Black" panose="02070A03080606020203" pitchFamily="18" charset="0"/>
            </a:endParaRPr>
          </a:p>
          <a:p>
            <a:pPr marL="0" indent="720090" eaLnBrk="1" hangingPunct="1">
              <a:spcBef>
                <a:spcPts val="0"/>
              </a:spcBef>
              <a:defRPr/>
            </a:pPr>
            <a:r>
              <a:rPr lang="en-US" altLang="zh-CN" sz="2400" dirty="0">
                <a:latin typeface="Bodoni MT Black" panose="02070A03080606020203" pitchFamily="18" charset="0"/>
              </a:rPr>
              <a:t>(3) </a:t>
            </a:r>
            <a:r>
              <a:rPr lang="zh-CN" altLang="en-US" sz="2400" dirty="0" smtClean="0">
                <a:latin typeface="Bodoni MT Black" panose="02070A03080606020203" pitchFamily="18" charset="0"/>
              </a:rPr>
              <a:t>指出</a:t>
            </a:r>
            <a:r>
              <a:rPr lang="zh-CN" altLang="en-US" sz="2400" dirty="0">
                <a:latin typeface="Bodoni MT Black" panose="02070A03080606020203" pitchFamily="18" charset="0"/>
              </a:rPr>
              <a:t>错误可能导致哪些负面</a:t>
            </a:r>
            <a:r>
              <a:rPr lang="zh-CN" altLang="en-US" sz="2400" dirty="0" smtClean="0">
                <a:latin typeface="Bodoni MT Black" panose="02070A03080606020203" pitchFamily="18" charset="0"/>
              </a:rPr>
              <a:t>后果（例如，破坏数据文</a:t>
            </a:r>
            <a:endParaRPr lang="en-US" altLang="zh-CN" sz="2400" dirty="0" smtClean="0">
              <a:latin typeface="Bodoni MT Black" panose="02070A03080606020203" pitchFamily="18" charset="0"/>
            </a:endParaRPr>
          </a:p>
          <a:p>
            <a:pPr marL="0" indent="720090" eaLnBrk="1" hangingPunct="1">
              <a:spcBef>
                <a:spcPts val="0"/>
              </a:spcBef>
              <a:defRPr/>
            </a:pPr>
            <a:r>
              <a:rPr lang="zh-CN" altLang="en-US" sz="2400" dirty="0" smtClean="0">
                <a:latin typeface="Bodoni MT Black" panose="02070A03080606020203" pitchFamily="18" charset="0"/>
              </a:rPr>
              <a:t>件），</a:t>
            </a:r>
            <a:r>
              <a:rPr lang="zh-CN" altLang="en-US" sz="2400" dirty="0">
                <a:latin typeface="Bodoni MT Black" panose="02070A03080606020203" pitchFamily="18" charset="0"/>
              </a:rPr>
              <a:t>以便用户检查是否出现了这些问题，并在确实</a:t>
            </a:r>
            <a:r>
              <a:rPr lang="zh-CN" altLang="en-US" sz="2400" dirty="0" smtClean="0">
                <a:latin typeface="Bodoni MT Black" panose="02070A03080606020203" pitchFamily="18" charset="0"/>
              </a:rPr>
              <a:t>出现</a:t>
            </a:r>
            <a:endParaRPr lang="en-US" altLang="zh-CN" sz="2400" dirty="0" smtClean="0">
              <a:latin typeface="Bodoni MT Black" panose="02070A03080606020203" pitchFamily="18" charset="0"/>
            </a:endParaRPr>
          </a:p>
          <a:p>
            <a:pPr marL="0" indent="720090" eaLnBrk="1" hangingPunct="1">
              <a:spcBef>
                <a:spcPts val="0"/>
              </a:spcBef>
              <a:defRPr/>
            </a:pPr>
            <a:r>
              <a:rPr lang="zh-CN" altLang="en-US" sz="2400" dirty="0" smtClean="0">
                <a:latin typeface="Bodoni MT Black" panose="02070A03080606020203" pitchFamily="18" charset="0"/>
              </a:rPr>
              <a:t>问题</a:t>
            </a:r>
            <a:r>
              <a:rPr lang="zh-CN" altLang="en-US" sz="2400" dirty="0">
                <a:latin typeface="Bodoni MT Black" panose="02070A03080606020203" pitchFamily="18" charset="0"/>
              </a:rPr>
              <a:t>时及时解决。</a:t>
            </a:r>
            <a:endParaRPr lang="zh-CN" altLang="en-US" sz="2400" dirty="0">
              <a:latin typeface="Bodoni MT Black" panose="02070A03080606020203" pitchFamily="18" charset="0"/>
            </a:endParaRPr>
          </a:p>
          <a:p>
            <a:pPr marL="0" indent="720090" eaLnBrk="1" hangingPunct="1">
              <a:spcBef>
                <a:spcPts val="0"/>
              </a:spcBef>
              <a:defRPr/>
            </a:pPr>
            <a:r>
              <a:rPr lang="en-US" altLang="zh-CN" sz="2400" dirty="0">
                <a:latin typeface="Bodoni MT Black" panose="02070A03080606020203" pitchFamily="18" charset="0"/>
              </a:rPr>
              <a:t>(4) </a:t>
            </a:r>
            <a:r>
              <a:rPr lang="zh-CN" altLang="en-US" sz="2400" dirty="0" smtClean="0">
                <a:latin typeface="Bodoni MT Black" panose="02070A03080606020203" pitchFamily="18" charset="0"/>
              </a:rPr>
              <a:t>伴随</a:t>
            </a:r>
            <a:r>
              <a:rPr lang="zh-CN" altLang="en-US" sz="2400" dirty="0">
                <a:latin typeface="Bodoni MT Black" panose="02070A03080606020203" pitchFamily="18" charset="0"/>
              </a:rPr>
              <a:t>着听觉上或视觉上的</a:t>
            </a:r>
            <a:r>
              <a:rPr lang="zh-CN" altLang="en-US" sz="2400" dirty="0" smtClean="0">
                <a:latin typeface="Bodoni MT Black" panose="02070A03080606020203" pitchFamily="18" charset="0"/>
              </a:rPr>
              <a:t>提示</a:t>
            </a:r>
            <a:endParaRPr lang="zh-CN" altLang="en-US" sz="2400" dirty="0">
              <a:latin typeface="Bodoni MT Black" panose="02070A03080606020203" pitchFamily="18" charset="0"/>
            </a:endParaRPr>
          </a:p>
          <a:p>
            <a:pPr marL="0" indent="720090" eaLnBrk="1" hangingPunct="1">
              <a:spcBef>
                <a:spcPts val="0"/>
              </a:spcBef>
              <a:defRPr/>
            </a:pPr>
            <a:r>
              <a:rPr lang="en-US" altLang="zh-CN" sz="2400" dirty="0">
                <a:latin typeface="Bodoni MT Black" panose="02070A03080606020203" pitchFamily="18" charset="0"/>
              </a:rPr>
              <a:t>(5) </a:t>
            </a:r>
            <a:r>
              <a:rPr lang="zh-CN" altLang="en-US" sz="2400" dirty="0" smtClean="0">
                <a:latin typeface="Bodoni MT Black" panose="02070A03080606020203" pitchFamily="18" charset="0"/>
              </a:rPr>
              <a:t>不能</a:t>
            </a:r>
            <a:r>
              <a:rPr lang="zh-CN" altLang="en-US" sz="2400" dirty="0">
                <a:latin typeface="Bodoni MT Black" panose="02070A03080606020203" pitchFamily="18" charset="0"/>
              </a:rPr>
              <a:t>带有指责色彩</a:t>
            </a:r>
            <a:r>
              <a:rPr lang="zh-CN" altLang="en-US" sz="2400" dirty="0" smtClean="0">
                <a:latin typeface="Bodoni MT Black" panose="02070A03080606020203" pitchFamily="18" charset="0"/>
              </a:rPr>
              <a:t>，不能</a:t>
            </a:r>
            <a:r>
              <a:rPr lang="zh-CN" altLang="en-US" sz="2400" dirty="0">
                <a:latin typeface="Bodoni MT Black" panose="02070A03080606020203" pitchFamily="18" charset="0"/>
              </a:rPr>
              <a:t>责怪用户。</a:t>
            </a:r>
            <a:endParaRPr lang="zh-CN" altLang="en-US" sz="2000" dirty="0" smtClean="0">
              <a:latin typeface="Bodoni MT Black" panose="02070A03080606020203" pitchFamily="18" charset="0"/>
            </a:endParaRPr>
          </a:p>
        </p:txBody>
      </p:sp>
      <p:sp>
        <p:nvSpPr>
          <p:cNvPr id="3277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6.2.1 </a:t>
            </a:r>
            <a:r>
              <a:rPr lang="zh-CN" altLang="en-US" sz="2400">
                <a:solidFill>
                  <a:srgbClr val="D9D9D9"/>
                </a:solidFill>
                <a:latin typeface="Bodoni MT Black" panose="02070A03080606020203" pitchFamily="18" charset="0"/>
              </a:rPr>
              <a:t>设计问题</a:t>
            </a:r>
            <a:endParaRPr lang="zh-CN" altLang="en-US" sz="2400">
              <a:solidFill>
                <a:srgbClr val="D9D9D9"/>
              </a:solidFill>
              <a:latin typeface="Bodoni MT Black" panose="02070A03080606020203" pitchFamily="18" charset="0"/>
            </a:endParaRPr>
          </a:p>
        </p:txBody>
      </p:sp>
      <p:sp>
        <p:nvSpPr>
          <p:cNvPr id="3277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287338" y="1109663"/>
            <a:ext cx="8569325"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eaLnBrk="1" hangingPunct="1">
              <a:lnSpc>
                <a:spcPct val="150000"/>
              </a:lnSpc>
              <a:buFont typeface="+mj-ea"/>
              <a:buAutoNum type="circleNumDbPlain" startAt="4"/>
              <a:defRPr/>
            </a:pPr>
            <a:r>
              <a:rPr lang="zh-CN" altLang="en-US" sz="2400" dirty="0">
                <a:solidFill>
                  <a:srgbClr val="FF0000"/>
                </a:solidFill>
                <a:latin typeface="Bodoni MT Black" panose="02070A03080606020203" pitchFamily="18" charset="0"/>
              </a:rPr>
              <a:t>命令</a:t>
            </a:r>
            <a:r>
              <a:rPr lang="zh-CN" altLang="en-US" sz="2400" dirty="0" smtClean="0">
                <a:solidFill>
                  <a:srgbClr val="FF0000"/>
                </a:solidFill>
                <a:latin typeface="Bodoni MT Black" panose="02070A03080606020203" pitchFamily="18" charset="0"/>
              </a:rPr>
              <a:t>交互</a:t>
            </a:r>
            <a:endParaRPr lang="en-US" altLang="zh-CN" sz="2400" dirty="0" smtClean="0">
              <a:solidFill>
                <a:srgbClr val="FF0000"/>
              </a:solidFill>
              <a:latin typeface="Bodoni MT Black" panose="02070A03080606020203" pitchFamily="18" charset="0"/>
            </a:endParaRPr>
          </a:p>
          <a:p>
            <a:pPr marL="0" indent="720090" eaLnBrk="1" hangingPunct="1">
              <a:defRPr/>
            </a:pPr>
            <a:r>
              <a:rPr lang="zh-CN" altLang="en-US" sz="2400" dirty="0">
                <a:latin typeface="Bodoni MT Black" panose="02070A03080606020203" pitchFamily="18" charset="0"/>
              </a:rPr>
              <a:t>许多高级用户仍然偏爱面向</a:t>
            </a:r>
            <a:r>
              <a:rPr lang="zh-CN" altLang="en-US" sz="2400" dirty="0">
                <a:solidFill>
                  <a:srgbClr val="FF0000"/>
                </a:solidFill>
                <a:latin typeface="Bodoni MT Black" panose="02070A03080606020203" pitchFamily="18" charset="0"/>
              </a:rPr>
              <a:t>命令行</a:t>
            </a:r>
            <a:r>
              <a:rPr lang="zh-CN" altLang="en-US" sz="2400" dirty="0">
                <a:latin typeface="Bodoni MT Black" panose="02070A03080606020203" pitchFamily="18" charset="0"/>
              </a:rPr>
              <a:t>的</a:t>
            </a:r>
            <a:r>
              <a:rPr lang="zh-CN" altLang="en-US" sz="2400" dirty="0" smtClean="0">
                <a:latin typeface="Bodoni MT Black" panose="02070A03080606020203" pitchFamily="18" charset="0"/>
              </a:rPr>
              <a:t>交互方式</a:t>
            </a:r>
            <a:endParaRPr lang="en-US" altLang="zh-CN" sz="2400" dirty="0" smtClean="0">
              <a:latin typeface="Bodoni MT Black" panose="02070A03080606020203" pitchFamily="18" charset="0"/>
            </a:endParaRPr>
          </a:p>
          <a:p>
            <a:pPr marL="0" indent="720090" eaLnBrk="1" hangingPunct="1">
              <a:defRPr/>
            </a:pPr>
            <a:r>
              <a:rPr lang="zh-CN" altLang="en-US" sz="2400" dirty="0">
                <a:latin typeface="Bodoni MT Black" panose="02070A03080606020203" pitchFamily="18" charset="0"/>
              </a:rPr>
              <a:t>在提供命令交互方式时，必须考虑下列设计问题。</a:t>
            </a:r>
            <a:endParaRPr lang="zh-CN" altLang="en-US" sz="2400" dirty="0">
              <a:latin typeface="Bodoni MT Black" panose="02070A03080606020203" pitchFamily="18" charset="0"/>
            </a:endParaRPr>
          </a:p>
          <a:p>
            <a:pPr marL="0" indent="720090" eaLnBrk="1" hangingPunct="1">
              <a:defRPr/>
            </a:pPr>
            <a:r>
              <a:rPr lang="en-US" altLang="zh-CN" sz="2400" dirty="0">
                <a:latin typeface="Bodoni MT Black" panose="02070A03080606020203" pitchFamily="18" charset="0"/>
              </a:rPr>
              <a:t>(1) </a:t>
            </a:r>
            <a:r>
              <a:rPr lang="zh-CN" altLang="en-US" sz="2400" dirty="0">
                <a:latin typeface="Bodoni MT Black" panose="02070A03080606020203" pitchFamily="18" charset="0"/>
              </a:rPr>
              <a:t>是否每个菜单选项都有对应的</a:t>
            </a:r>
            <a:r>
              <a:rPr lang="zh-CN" altLang="en-US" sz="2400" dirty="0" smtClean="0">
                <a:latin typeface="Bodoni MT Black" panose="02070A03080606020203" pitchFamily="18" charset="0"/>
              </a:rPr>
              <a:t>命令？</a:t>
            </a:r>
            <a:endParaRPr lang="en-US" altLang="zh-CN" sz="2400" dirty="0">
              <a:latin typeface="Bodoni MT Black" panose="02070A03080606020203" pitchFamily="18" charset="0"/>
            </a:endParaRPr>
          </a:p>
          <a:p>
            <a:pPr marL="0" indent="720090" eaLnBrk="1" hangingPunct="1">
              <a:defRPr/>
            </a:pPr>
            <a:r>
              <a:rPr lang="en-US" altLang="zh-CN" sz="2400" dirty="0">
                <a:latin typeface="Bodoni MT Black" panose="02070A03080606020203" pitchFamily="18" charset="0"/>
              </a:rPr>
              <a:t>(2) </a:t>
            </a:r>
            <a:r>
              <a:rPr lang="zh-CN" altLang="en-US" sz="2400" dirty="0">
                <a:latin typeface="Bodoni MT Black" panose="02070A03080606020203" pitchFamily="18" charset="0"/>
              </a:rPr>
              <a:t>采用何种命令</a:t>
            </a:r>
            <a:r>
              <a:rPr lang="zh-CN" altLang="en-US" sz="2400" dirty="0" smtClean="0">
                <a:latin typeface="Bodoni MT Black" panose="02070A03080606020203" pitchFamily="18" charset="0"/>
              </a:rPr>
              <a:t>形式？有</a:t>
            </a:r>
            <a:r>
              <a:rPr lang="en-US" altLang="zh-CN" sz="2400" dirty="0">
                <a:latin typeface="Bodoni MT Black" panose="02070A03080606020203" pitchFamily="18" charset="0"/>
              </a:rPr>
              <a:t>3</a:t>
            </a:r>
            <a:r>
              <a:rPr lang="zh-CN" altLang="en-US" sz="2400" dirty="0">
                <a:latin typeface="Bodoni MT Black" panose="02070A03080606020203" pitchFamily="18" charset="0"/>
              </a:rPr>
              <a:t>种选择：</a:t>
            </a:r>
            <a:r>
              <a:rPr lang="zh-CN" altLang="en-US" sz="2400" dirty="0" smtClean="0">
                <a:solidFill>
                  <a:srgbClr val="FF0000"/>
                </a:solidFill>
                <a:latin typeface="Bodoni MT Black" panose="02070A03080606020203" pitchFamily="18" charset="0"/>
              </a:rPr>
              <a:t>控制序列</a:t>
            </a:r>
            <a:r>
              <a:rPr lang="zh-CN" altLang="en-US" sz="2400" dirty="0" smtClean="0">
                <a:latin typeface="Bodoni MT Black" panose="02070A03080606020203" pitchFamily="18" charset="0"/>
              </a:rPr>
              <a:t>（例如，</a:t>
            </a:r>
            <a:endParaRPr lang="en-US" altLang="zh-CN" sz="2400" dirty="0" smtClean="0">
              <a:latin typeface="Bodoni MT Black" panose="02070A03080606020203" pitchFamily="18" charset="0"/>
            </a:endParaRPr>
          </a:p>
          <a:p>
            <a:pPr marL="0" indent="720090" eaLnBrk="1" hangingPunct="1">
              <a:defRPr/>
            </a:pPr>
            <a:r>
              <a:rPr lang="en-US" altLang="zh-CN" sz="2400" dirty="0" err="1" smtClean="0">
                <a:latin typeface="Bodoni MT Black" panose="02070A03080606020203" pitchFamily="18" charset="0"/>
              </a:rPr>
              <a:t>Ctrl+P</a:t>
            </a:r>
            <a:r>
              <a:rPr lang="zh-CN" altLang="en-US" sz="2400" dirty="0" smtClean="0">
                <a:latin typeface="Bodoni MT Black" panose="02070A03080606020203" pitchFamily="18" charset="0"/>
              </a:rPr>
              <a:t>），</a:t>
            </a:r>
            <a:r>
              <a:rPr lang="zh-CN" altLang="en-US" sz="2400" dirty="0">
                <a:solidFill>
                  <a:srgbClr val="FF0000"/>
                </a:solidFill>
                <a:latin typeface="Bodoni MT Black" panose="02070A03080606020203" pitchFamily="18" charset="0"/>
              </a:rPr>
              <a:t>功能键</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输入命令</a:t>
            </a:r>
            <a:r>
              <a:rPr lang="zh-CN" altLang="en-US" sz="2400" dirty="0">
                <a:latin typeface="Bodoni MT Black" panose="02070A03080606020203" pitchFamily="18" charset="0"/>
              </a:rPr>
              <a:t>。</a:t>
            </a:r>
            <a:endParaRPr lang="zh-CN" altLang="en-US" sz="2400" dirty="0">
              <a:latin typeface="Bodoni MT Black" panose="02070A03080606020203" pitchFamily="18" charset="0"/>
            </a:endParaRPr>
          </a:p>
          <a:p>
            <a:pPr marL="0" indent="720090" eaLnBrk="1" hangingPunct="1">
              <a:defRPr/>
            </a:pPr>
            <a:r>
              <a:rPr lang="en-US" altLang="zh-CN" sz="2400" dirty="0">
                <a:latin typeface="Bodoni MT Black" panose="02070A03080606020203" pitchFamily="18" charset="0"/>
              </a:rPr>
              <a:t>(3) </a:t>
            </a:r>
            <a:r>
              <a:rPr lang="zh-CN" altLang="en-US" sz="2400" dirty="0">
                <a:latin typeface="Bodoni MT Black" panose="02070A03080606020203" pitchFamily="18" charset="0"/>
              </a:rPr>
              <a:t>学习和记忆命令的难度有多</a:t>
            </a:r>
            <a:r>
              <a:rPr lang="zh-CN" altLang="en-US" sz="2400" dirty="0" smtClean="0">
                <a:latin typeface="Bodoni MT Black" panose="02070A03080606020203" pitchFamily="18" charset="0"/>
              </a:rPr>
              <a:t>大？忘记</a:t>
            </a:r>
            <a:r>
              <a:rPr lang="zh-CN" altLang="en-US" sz="2400" dirty="0">
                <a:latin typeface="Bodoni MT Black" panose="02070A03080606020203" pitchFamily="18" charset="0"/>
              </a:rPr>
              <a:t>了命令</a:t>
            </a:r>
            <a:r>
              <a:rPr lang="zh-CN" altLang="en-US" sz="2400" dirty="0" smtClean="0">
                <a:latin typeface="Bodoni MT Black" panose="02070A03080606020203" pitchFamily="18" charset="0"/>
              </a:rPr>
              <a:t>怎么办？</a:t>
            </a:r>
            <a:endParaRPr lang="en-US" altLang="zh-CN" sz="2400" dirty="0">
              <a:latin typeface="Bodoni MT Black" panose="02070A03080606020203" pitchFamily="18" charset="0"/>
            </a:endParaRPr>
          </a:p>
          <a:p>
            <a:pPr marL="0" indent="720090" eaLnBrk="1" hangingPunct="1">
              <a:defRPr/>
            </a:pPr>
            <a:r>
              <a:rPr lang="en-US" altLang="zh-CN" sz="2400" dirty="0">
                <a:latin typeface="Bodoni MT Black" panose="02070A03080606020203" pitchFamily="18" charset="0"/>
              </a:rPr>
              <a:t>(4) </a:t>
            </a:r>
            <a:r>
              <a:rPr lang="zh-CN" altLang="en-US" sz="2400" dirty="0">
                <a:latin typeface="Bodoni MT Black" panose="02070A03080606020203" pitchFamily="18" charset="0"/>
              </a:rPr>
              <a:t>用户是否可以定制或缩写</a:t>
            </a:r>
            <a:r>
              <a:rPr lang="zh-CN" altLang="en-US" sz="2400" dirty="0" smtClean="0">
                <a:latin typeface="Bodoni MT Black" panose="02070A03080606020203" pitchFamily="18" charset="0"/>
              </a:rPr>
              <a:t>命令？</a:t>
            </a:r>
            <a:endParaRPr lang="en-US" altLang="zh-CN" sz="2400" dirty="0" smtClean="0">
              <a:latin typeface="Bodoni MT Black" panose="02070A03080606020203" pitchFamily="18" charset="0"/>
            </a:endParaRPr>
          </a:p>
          <a:p>
            <a:pPr marL="0" indent="720090" eaLnBrk="1" hangingPunct="1">
              <a:defRPr/>
            </a:pPr>
            <a:r>
              <a:rPr lang="zh-CN" altLang="en-US" sz="2400" dirty="0">
                <a:latin typeface="Bodoni MT Black" panose="02070A03080606020203" pitchFamily="18" charset="0"/>
              </a:rPr>
              <a:t>在越来越多的应用软件中，人机界面设计者都提供了</a:t>
            </a:r>
            <a:r>
              <a:rPr lang="zh-CN" altLang="en-US" sz="2400" dirty="0" smtClean="0">
                <a:latin typeface="Bodoni MT Black" panose="02070A03080606020203" pitchFamily="18" charset="0"/>
              </a:rPr>
              <a:t>“</a:t>
            </a:r>
            <a:r>
              <a:rPr lang="zh-CN" altLang="en-US" sz="2400" dirty="0" smtClean="0">
                <a:solidFill>
                  <a:srgbClr val="FF0000"/>
                </a:solidFill>
                <a:latin typeface="Bodoni MT Black" panose="02070A03080606020203" pitchFamily="18" charset="0"/>
              </a:rPr>
              <a:t>命令宏机制</a:t>
            </a:r>
            <a:r>
              <a:rPr lang="zh-CN" altLang="en-US" sz="2400" dirty="0" smtClean="0">
                <a:latin typeface="Bodoni MT Black" panose="02070A03080606020203" pitchFamily="18" charset="0"/>
              </a:rPr>
              <a:t>”。在</a:t>
            </a:r>
            <a:r>
              <a:rPr lang="zh-CN" altLang="en-US" sz="2400" dirty="0">
                <a:latin typeface="Bodoni MT Black" panose="02070A03080606020203" pitchFamily="18" charset="0"/>
              </a:rPr>
              <a:t>理想的情况下，所有应用软件都有一致的命令使用</a:t>
            </a:r>
            <a:r>
              <a:rPr lang="zh-CN" altLang="en-US" sz="2400" dirty="0" smtClean="0">
                <a:latin typeface="Bodoni MT Black" panose="02070A03080606020203" pitchFamily="18" charset="0"/>
              </a:rPr>
              <a:t>方法。</a:t>
            </a:r>
            <a:endParaRPr lang="zh-CN" altLang="en-US" sz="2400" dirty="0" smtClean="0">
              <a:latin typeface="Bodoni MT Black" panose="02070A03080606020203" pitchFamily="18" charset="0"/>
            </a:endParaRPr>
          </a:p>
        </p:txBody>
      </p:sp>
      <p:sp>
        <p:nvSpPr>
          <p:cNvPr id="3482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6.2.1 </a:t>
            </a:r>
            <a:r>
              <a:rPr lang="zh-CN" altLang="en-US" sz="2400">
                <a:solidFill>
                  <a:srgbClr val="D9D9D9"/>
                </a:solidFill>
                <a:latin typeface="Bodoni MT Black" panose="02070A03080606020203" pitchFamily="18" charset="0"/>
              </a:rPr>
              <a:t>设计问题</a:t>
            </a:r>
            <a:endParaRPr lang="zh-CN" altLang="en-US" sz="2400">
              <a:solidFill>
                <a:srgbClr val="D9D9D9"/>
              </a:solidFill>
              <a:latin typeface="Bodoni MT Black" panose="02070A03080606020203" pitchFamily="18" charset="0"/>
            </a:endParaRPr>
          </a:p>
        </p:txBody>
      </p:sp>
      <p:sp>
        <p:nvSpPr>
          <p:cNvPr id="3482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6.2.2 </a:t>
            </a:r>
            <a:r>
              <a:rPr lang="zh-CN" altLang="en-US" b="1" dirty="0" smtClean="0">
                <a:latin typeface="Bodoni MT Black" panose="02070A03080606020203" pitchFamily="18" charset="0"/>
              </a:rPr>
              <a:t>设计过程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550988"/>
            <a:ext cx="4968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anose="02070A03080606020203" pitchFamily="18" charset="0"/>
              </a:rPr>
              <a:t>用户界面设计是一个</a:t>
            </a:r>
            <a:r>
              <a:rPr lang="zh-CN" altLang="en-US" sz="2400" dirty="0">
                <a:solidFill>
                  <a:srgbClr val="FF0000"/>
                </a:solidFill>
                <a:latin typeface="Bodoni MT Black" panose="02070A03080606020203" pitchFamily="18" charset="0"/>
              </a:rPr>
              <a:t>迭代</a:t>
            </a:r>
            <a:r>
              <a:rPr lang="zh-CN" altLang="en-US" sz="2400" dirty="0">
                <a:latin typeface="Bodoni MT Black" panose="02070A03080606020203" pitchFamily="18" charset="0"/>
              </a:rPr>
              <a:t>的</a:t>
            </a:r>
            <a:r>
              <a:rPr lang="zh-CN" altLang="en-US" sz="2400" dirty="0" smtClean="0">
                <a:latin typeface="Bodoni MT Black" panose="02070A03080606020203" pitchFamily="18" charset="0"/>
              </a:rPr>
              <a:t>过程，通常</a:t>
            </a:r>
            <a:r>
              <a:rPr lang="zh-CN" altLang="en-US" sz="2400" dirty="0">
                <a:latin typeface="Bodoni MT Black" panose="02070A03080606020203" pitchFamily="18" charset="0"/>
              </a:rPr>
              <a:t>先创建设计模型，再用原型实现这个设计模型，并由用户试用和评估，然后根据用户意见进行修改</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建立起用户界面的原型，就必须对它进行评估，评估可以是非正式</a:t>
            </a:r>
            <a:r>
              <a:rPr lang="zh-CN" altLang="en-US" sz="2400" dirty="0" smtClean="0">
                <a:latin typeface="Bodoni MT Black" panose="02070A03080606020203" pitchFamily="18" charset="0"/>
              </a:rPr>
              <a:t>的也可以使正式的。</a:t>
            </a:r>
            <a:endParaRPr lang="en-US" altLang="zh-CN" sz="2400" dirty="0" smtClean="0">
              <a:latin typeface="Bodoni MT Black" panose="02070A03080606020203" pitchFamily="18" charset="0"/>
            </a:endParaRPr>
          </a:p>
          <a:p>
            <a:pPr marL="0" indent="0" eaLnBrk="1" hangingPunct="1">
              <a:lnSpc>
                <a:spcPct val="125000"/>
              </a:lnSpc>
              <a:defRPr/>
            </a:pPr>
            <a:endParaRPr lang="zh-CN" altLang="en-US" sz="2000" dirty="0" smtClean="0">
              <a:latin typeface="Bodoni MT Black" panose="02070A03080606020203" pitchFamily="18" charset="0"/>
            </a:endParaRPr>
          </a:p>
        </p:txBody>
      </p:sp>
      <p:graphicFrame>
        <p:nvGraphicFramePr>
          <p:cNvPr id="2" name="图示 1"/>
          <p:cNvGraphicFramePr/>
          <p:nvPr/>
        </p:nvGraphicFramePr>
        <p:xfrm>
          <a:off x="4089957" y="2492896"/>
          <a:ext cx="5904656" cy="35441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圆角矩形 2"/>
          <p:cNvSpPr/>
          <p:nvPr/>
        </p:nvSpPr>
        <p:spPr>
          <a:xfrm>
            <a:off x="3148013" y="5103813"/>
            <a:ext cx="2335212" cy="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5000"/>
              </a:lnSpc>
              <a:defRPr/>
            </a:pPr>
            <a:r>
              <a:rPr lang="zh-CN" altLang="en-US" dirty="0">
                <a:latin typeface="Bodoni MT Black" panose="02070A03080606020203" pitchFamily="18" charset="0"/>
              </a:rPr>
              <a:t>用户界面的评估周期</a:t>
            </a:r>
            <a:endParaRPr lang="en-US" altLang="zh-CN" dirty="0">
              <a:latin typeface="Bodoni MT Black" panose="02070A03080606020203" pitchFamily="18" charset="0"/>
            </a:endParaRPr>
          </a:p>
        </p:txBody>
      </p:sp>
      <p:sp>
        <p:nvSpPr>
          <p:cNvPr id="3687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6.2.2 </a:t>
            </a:r>
            <a:r>
              <a:rPr lang="zh-CN" altLang="en-US" sz="2400">
                <a:solidFill>
                  <a:srgbClr val="D9D9D9"/>
                </a:solidFill>
                <a:latin typeface="Bodoni MT Black" panose="02070A03080606020203" pitchFamily="18" charset="0"/>
              </a:rPr>
              <a:t>设计过程</a:t>
            </a:r>
            <a:endParaRPr lang="zh-CN" altLang="en-US" sz="2400">
              <a:solidFill>
                <a:srgbClr val="D9D9D9"/>
              </a:solidFill>
              <a:latin typeface="Bodoni MT Black" panose="02070A03080606020203" pitchFamily="18" charset="0"/>
            </a:endParaRPr>
          </a:p>
        </p:txBody>
      </p:sp>
      <p:sp>
        <p:nvSpPr>
          <p:cNvPr id="3687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p:txBody>
          <a:bodyPr/>
          <a:lstStyle/>
          <a:p>
            <a:pPr eaLnBrk="1" hangingPunct="1"/>
            <a:r>
              <a:rPr lang="zh-CN" altLang="en-US" b="1" smtClean="0">
                <a:latin typeface="Bodoni MT Black" panose="02070A03080606020203" pitchFamily="18" charset="0"/>
              </a:rPr>
              <a:t>第</a:t>
            </a:r>
            <a:r>
              <a:rPr lang="en-US" altLang="zh-CN" b="1" smtClean="0">
                <a:latin typeface="Bodoni MT Black" panose="02070A03080606020203" pitchFamily="18" charset="0"/>
              </a:rPr>
              <a:t>6</a:t>
            </a:r>
            <a:r>
              <a:rPr lang="zh-CN" altLang="en-US" b="1" smtClean="0">
                <a:latin typeface="Bodoni MT Black" panose="02070A03080606020203" pitchFamily="18" charset="0"/>
              </a:rPr>
              <a:t>章  详细设计</a:t>
            </a:r>
            <a:endParaRPr lang="en-US" altLang="zh-CN" b="1" smtClean="0">
              <a:latin typeface="Bodoni MT Black" panose="02070A03080606020203" pitchFamily="18" charset="0"/>
            </a:endParaRPr>
          </a:p>
        </p:txBody>
      </p:sp>
      <p:sp>
        <p:nvSpPr>
          <p:cNvPr id="8195" name="TextBox 7"/>
          <p:cNvSpPr txBox="1">
            <a:spLocks noChangeArrowheads="1"/>
          </p:cNvSpPr>
          <p:nvPr/>
        </p:nvSpPr>
        <p:spPr bwMode="auto">
          <a:xfrm>
            <a:off x="611188" y="1970088"/>
            <a:ext cx="7850187" cy="1890712"/>
          </a:xfrm>
          <a:prstGeom prst="rect">
            <a:avLst/>
          </a:prstGeom>
          <a:noFill/>
          <a:ln w="9525">
            <a:noFill/>
            <a:miter lim="800000"/>
          </a:ln>
        </p:spPr>
        <p:txBody>
          <a:bodyPr>
            <a:spAutoFit/>
          </a:bodyPr>
          <a:lstStyle/>
          <a:p>
            <a:pPr eaLnBrk="1" hangingPunct="1">
              <a:lnSpc>
                <a:spcPct val="125000"/>
              </a:lnSpc>
            </a:pPr>
            <a:r>
              <a:rPr lang="zh-CN" altLang="en-US" sz="2400" dirty="0">
                <a:solidFill>
                  <a:srgbClr val="FF0000"/>
                </a:solidFill>
                <a:latin typeface="Bodoni MT Black" panose="02070A03080606020203" pitchFamily="18" charset="0"/>
              </a:rPr>
              <a:t>根本目标：</a:t>
            </a:r>
            <a:r>
              <a:rPr lang="zh-CN" altLang="en-US" sz="2400" dirty="0">
                <a:latin typeface="Bodoni MT Black" panose="02070A03080606020203" pitchFamily="18" charset="0"/>
              </a:rPr>
              <a:t>确定应该怎样</a:t>
            </a:r>
            <a:r>
              <a:rPr lang="zh-CN" altLang="en-US" sz="2400" dirty="0">
                <a:solidFill>
                  <a:srgbClr val="FF0000"/>
                </a:solidFill>
                <a:latin typeface="Bodoni MT Black" panose="02070A03080606020203" pitchFamily="18" charset="0"/>
              </a:rPr>
              <a:t>具体</a:t>
            </a:r>
            <a:r>
              <a:rPr lang="zh-CN" altLang="en-US" sz="2400" dirty="0">
                <a:latin typeface="Bodoni MT Black" panose="02070A03080606020203" pitchFamily="18" charset="0"/>
              </a:rPr>
              <a:t>地实现所要求的系统。</a:t>
            </a:r>
            <a:endParaRPr lang="en-US" altLang="zh-CN" sz="2400" dirty="0">
              <a:latin typeface="Bodoni MT Black" panose="02070A03080606020203" pitchFamily="18" charset="0"/>
            </a:endParaRPr>
          </a:p>
          <a:p>
            <a:pPr eaLnBrk="1" hangingPunct="1">
              <a:lnSpc>
                <a:spcPct val="125000"/>
              </a:lnSpc>
            </a:pPr>
            <a:r>
              <a:rPr lang="zh-CN" altLang="en-US" sz="2400" dirty="0">
                <a:latin typeface="Bodoni MT Black" panose="02070A03080606020203" pitchFamily="18" charset="0"/>
              </a:rPr>
              <a:t>详细设计阶段的任务不是具体地编写程序，而是要</a:t>
            </a:r>
            <a:r>
              <a:rPr lang="zh-CN" altLang="en-US" sz="2400" dirty="0">
                <a:solidFill>
                  <a:srgbClr val="FF0000"/>
                </a:solidFill>
                <a:latin typeface="Bodoni MT Black" panose="02070A03080606020203" pitchFamily="18" charset="0"/>
              </a:rPr>
              <a:t>设计出程序的“蓝图”</a:t>
            </a:r>
            <a:r>
              <a:rPr lang="zh-CN" altLang="en-US" sz="2400" dirty="0">
                <a:latin typeface="Bodoni MT Black" panose="02070A03080606020203" pitchFamily="18" charset="0"/>
              </a:rPr>
              <a:t>。</a:t>
            </a:r>
            <a:endParaRPr lang="en-US" altLang="zh-CN" sz="2400" dirty="0">
              <a:latin typeface="Bodoni MT Black" panose="02070A03080606020203" pitchFamily="18" charset="0"/>
            </a:endParaRPr>
          </a:p>
          <a:p>
            <a:pPr eaLnBrk="1" hangingPunct="1">
              <a:lnSpc>
                <a:spcPct val="125000"/>
              </a:lnSpc>
            </a:pPr>
            <a:r>
              <a:rPr lang="zh-CN" altLang="en-US" sz="2400" dirty="0">
                <a:latin typeface="Bodoni MT Black" panose="02070A03080606020203" pitchFamily="18" charset="0"/>
              </a:rPr>
              <a:t>详细设计的结果基本上决定了最终的程序代码的质量。</a:t>
            </a:r>
            <a:endParaRPr lang="zh-CN" altLang="en-US" sz="2400" dirty="0">
              <a:latin typeface="Bodoni MT Black" panose="02070A03080606020203" pitchFamily="18" charset="0"/>
            </a:endParaRPr>
          </a:p>
        </p:txBody>
      </p:sp>
      <p:sp>
        <p:nvSpPr>
          <p:cNvPr id="819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819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引言</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539750" y="1125538"/>
            <a:ext cx="80645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anose="02070A03080606020203" pitchFamily="18" charset="0"/>
              </a:rPr>
              <a:t>创建了用户界面的设计模型之后，可以运用下述评估标准对设计进行早期复审。</a:t>
            </a:r>
            <a:endParaRPr lang="zh-CN" altLang="en-US" sz="2400" dirty="0">
              <a:latin typeface="Bodoni MT Black" panose="02070A03080606020203" pitchFamily="18" charset="0"/>
            </a:endParaRPr>
          </a:p>
          <a:p>
            <a:pPr marL="0" indent="0" eaLnBrk="1" hangingPunct="1">
              <a:lnSpc>
                <a:spcPct val="125000"/>
              </a:lnSpc>
              <a:defRPr/>
            </a:pPr>
            <a:r>
              <a:rPr lang="en-US" altLang="zh-CN" sz="2400" dirty="0">
                <a:latin typeface="Bodoni MT Black" panose="02070A03080606020203" pitchFamily="18" charset="0"/>
              </a:rPr>
              <a:t>(1) </a:t>
            </a:r>
            <a:r>
              <a:rPr lang="zh-CN" altLang="en-US" sz="2400" dirty="0">
                <a:latin typeface="Bodoni MT Black" panose="02070A03080606020203" pitchFamily="18" charset="0"/>
              </a:rPr>
              <a:t>系统及其界面的规格说明书的长度和复杂程度，预示了用户学习使用该系统所需要的</a:t>
            </a:r>
            <a:r>
              <a:rPr lang="zh-CN" altLang="en-US" sz="2400" dirty="0">
                <a:solidFill>
                  <a:srgbClr val="FF0000"/>
                </a:solidFill>
                <a:latin typeface="Bodoni MT Black" panose="02070A03080606020203" pitchFamily="18" charset="0"/>
              </a:rPr>
              <a:t>工作量</a:t>
            </a:r>
            <a:r>
              <a:rPr lang="zh-CN" altLang="en-US" sz="2400" dirty="0">
                <a:latin typeface="Bodoni MT Black" panose="02070A03080606020203" pitchFamily="18" charset="0"/>
              </a:rPr>
              <a:t>。</a:t>
            </a:r>
            <a:endParaRPr lang="zh-CN" altLang="en-US" sz="2400" dirty="0">
              <a:latin typeface="Bodoni MT Black" panose="02070A03080606020203" pitchFamily="18" charset="0"/>
            </a:endParaRPr>
          </a:p>
          <a:p>
            <a:pPr marL="0" indent="0" eaLnBrk="1" hangingPunct="1">
              <a:lnSpc>
                <a:spcPct val="125000"/>
              </a:lnSpc>
              <a:defRPr/>
            </a:pPr>
            <a:r>
              <a:rPr lang="en-US" altLang="zh-CN" sz="2400" dirty="0">
                <a:latin typeface="Bodoni MT Black" panose="02070A03080606020203" pitchFamily="18" charset="0"/>
              </a:rPr>
              <a:t>(2) </a:t>
            </a:r>
            <a:r>
              <a:rPr lang="zh-CN" altLang="en-US" sz="2400" dirty="0">
                <a:latin typeface="Bodoni MT Black" panose="02070A03080606020203" pitchFamily="18" charset="0"/>
              </a:rPr>
              <a:t>命令或动作的数量、命令的平均参数个数或动作中单个操作的个数，预示了系统的</a:t>
            </a:r>
            <a:r>
              <a:rPr lang="zh-CN" altLang="en-US" sz="2400" dirty="0">
                <a:solidFill>
                  <a:srgbClr val="FF0000"/>
                </a:solidFill>
                <a:latin typeface="Bodoni MT Black" panose="02070A03080606020203" pitchFamily="18" charset="0"/>
              </a:rPr>
              <a:t>交互时间</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总体效率</a:t>
            </a:r>
            <a:r>
              <a:rPr lang="zh-CN" altLang="en-US" sz="2400" dirty="0">
                <a:latin typeface="Bodoni MT Black" panose="02070A03080606020203" pitchFamily="18" charset="0"/>
              </a:rPr>
              <a:t>。</a:t>
            </a:r>
            <a:endParaRPr lang="zh-CN" altLang="en-US" sz="2400" dirty="0">
              <a:latin typeface="Bodoni MT Black" panose="02070A03080606020203" pitchFamily="18" charset="0"/>
            </a:endParaRPr>
          </a:p>
          <a:p>
            <a:pPr marL="0" indent="0" eaLnBrk="1" hangingPunct="1">
              <a:lnSpc>
                <a:spcPct val="125000"/>
              </a:lnSpc>
              <a:defRPr/>
            </a:pPr>
            <a:r>
              <a:rPr lang="en-US" altLang="zh-CN" sz="2400" dirty="0">
                <a:latin typeface="Bodoni MT Black" panose="02070A03080606020203" pitchFamily="18" charset="0"/>
              </a:rPr>
              <a:t>(3) </a:t>
            </a:r>
            <a:r>
              <a:rPr lang="zh-CN" altLang="en-US" sz="2400" dirty="0">
                <a:latin typeface="Bodoni MT Black" panose="02070A03080606020203" pitchFamily="18" charset="0"/>
              </a:rPr>
              <a:t>设计模型中包含的动作、命令和系统状态的数量，预示了用户学习使用该系统时需要</a:t>
            </a:r>
            <a:r>
              <a:rPr lang="zh-CN" altLang="en-US" sz="2400" dirty="0">
                <a:solidFill>
                  <a:srgbClr val="FF0000"/>
                </a:solidFill>
                <a:latin typeface="Bodoni MT Black" panose="02070A03080606020203" pitchFamily="18" charset="0"/>
              </a:rPr>
              <a:t>记忆的内容的多少</a:t>
            </a:r>
            <a:r>
              <a:rPr lang="zh-CN" altLang="en-US" sz="2400" dirty="0">
                <a:latin typeface="Bodoni MT Black" panose="02070A03080606020203" pitchFamily="18" charset="0"/>
              </a:rPr>
              <a:t>。</a:t>
            </a:r>
            <a:endParaRPr lang="zh-CN" altLang="en-US" sz="2400" dirty="0">
              <a:latin typeface="Bodoni MT Black" panose="02070A03080606020203" pitchFamily="18" charset="0"/>
            </a:endParaRPr>
          </a:p>
          <a:p>
            <a:pPr marL="0" indent="0" eaLnBrk="1" hangingPunct="1">
              <a:lnSpc>
                <a:spcPct val="125000"/>
              </a:lnSpc>
              <a:defRPr/>
            </a:pPr>
            <a:r>
              <a:rPr lang="en-US" altLang="zh-CN" sz="2400" dirty="0">
                <a:latin typeface="Bodoni MT Black" panose="02070A03080606020203" pitchFamily="18" charset="0"/>
              </a:rPr>
              <a:t>(4) </a:t>
            </a:r>
            <a:r>
              <a:rPr lang="zh-CN" altLang="en-US" sz="2400" dirty="0">
                <a:latin typeface="Bodoni MT Black" panose="02070A03080606020203" pitchFamily="18" charset="0"/>
              </a:rPr>
              <a:t>界面风格、帮助设施和出错处理协议，预示了界面的</a:t>
            </a:r>
            <a:r>
              <a:rPr lang="zh-CN" altLang="en-US" sz="2400" dirty="0">
                <a:solidFill>
                  <a:srgbClr val="FF0000"/>
                </a:solidFill>
                <a:latin typeface="Bodoni MT Black" panose="02070A03080606020203" pitchFamily="18" charset="0"/>
              </a:rPr>
              <a:t>复杂程度</a:t>
            </a:r>
            <a:r>
              <a:rPr lang="zh-CN" altLang="en-US" sz="2400" dirty="0">
                <a:latin typeface="Bodoni MT Black" panose="02070A03080606020203" pitchFamily="18" charset="0"/>
              </a:rPr>
              <a:t>及用户</a:t>
            </a:r>
            <a:r>
              <a:rPr lang="zh-CN" altLang="en-US" sz="2400" dirty="0">
                <a:solidFill>
                  <a:srgbClr val="FF0000"/>
                </a:solidFill>
                <a:latin typeface="Bodoni MT Black" panose="02070A03080606020203" pitchFamily="18" charset="0"/>
              </a:rPr>
              <a:t>接受该界面的程度</a:t>
            </a:r>
            <a:r>
              <a:rPr lang="zh-CN" altLang="en-US" sz="2400" dirty="0" smtClean="0">
                <a:latin typeface="Bodoni MT Black" panose="02070A03080606020203" pitchFamily="18" charset="0"/>
              </a:rPr>
              <a:t>。</a:t>
            </a:r>
            <a:endParaRPr lang="zh-CN" altLang="en-US" sz="2000" dirty="0" smtClean="0">
              <a:latin typeface="Bodoni MT Black" panose="02070A03080606020203" pitchFamily="18" charset="0"/>
            </a:endParaRPr>
          </a:p>
        </p:txBody>
      </p:sp>
      <p:sp>
        <p:nvSpPr>
          <p:cNvPr id="3891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6.2.2 </a:t>
            </a:r>
            <a:r>
              <a:rPr lang="zh-CN" altLang="en-US" sz="2400">
                <a:solidFill>
                  <a:srgbClr val="D9D9D9"/>
                </a:solidFill>
                <a:latin typeface="Bodoni MT Black" panose="02070A03080606020203" pitchFamily="18" charset="0"/>
              </a:rPr>
              <a:t>设计过程</a:t>
            </a:r>
            <a:endParaRPr lang="zh-CN" altLang="en-US" sz="2400">
              <a:solidFill>
                <a:srgbClr val="D9D9D9"/>
              </a:solidFill>
              <a:latin typeface="Bodoni MT Black" panose="02070A03080606020203" pitchFamily="18" charset="0"/>
            </a:endParaRPr>
          </a:p>
        </p:txBody>
      </p:sp>
      <p:sp>
        <p:nvSpPr>
          <p:cNvPr id="3891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6.2.3 </a:t>
            </a:r>
            <a:r>
              <a:rPr lang="zh-CN" altLang="en-US" b="1" dirty="0" smtClean="0">
                <a:latin typeface="Bodoni MT Black" panose="02070A03080606020203" pitchFamily="18" charset="0"/>
              </a:rPr>
              <a:t>人机界面设计指南</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557338"/>
            <a:ext cx="84248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a:defRPr/>
            </a:pPr>
            <a:r>
              <a:rPr lang="zh-CN" altLang="en-US" sz="2400" b="1" dirty="0">
                <a:solidFill>
                  <a:srgbClr val="FF0000"/>
                </a:solidFill>
                <a:latin typeface="Bodoni MT Black" panose="02070A03080606020203" pitchFamily="18" charset="0"/>
              </a:rPr>
              <a:t>一般交互</a:t>
            </a:r>
            <a:r>
              <a:rPr lang="zh-CN" altLang="en-US" sz="2400" b="1" dirty="0" smtClean="0">
                <a:solidFill>
                  <a:srgbClr val="FF0000"/>
                </a:solidFill>
                <a:latin typeface="Bodoni MT Black" panose="02070A03080606020203" pitchFamily="18" charset="0"/>
              </a:rPr>
              <a:t>指南</a:t>
            </a:r>
            <a:r>
              <a:rPr lang="zh-CN" altLang="en-US" sz="2400" b="1" dirty="0" smtClean="0">
                <a:latin typeface="Bodoni MT Black" panose="02070A03080606020203" pitchFamily="18" charset="0"/>
              </a:rPr>
              <a:t>：</a:t>
            </a:r>
            <a:r>
              <a:rPr lang="zh-CN" altLang="en-US" sz="2400" dirty="0" smtClean="0">
                <a:latin typeface="Bodoni MT Black" panose="02070A03080606020203" pitchFamily="18" charset="0"/>
              </a:rPr>
              <a:t>涉及</a:t>
            </a:r>
            <a:r>
              <a:rPr lang="zh-CN" altLang="en-US" sz="2400" dirty="0">
                <a:latin typeface="Bodoni MT Black" panose="02070A03080606020203" pitchFamily="18" charset="0"/>
              </a:rPr>
              <a:t>信息显示、数据输入和系统整体</a:t>
            </a:r>
            <a:r>
              <a:rPr lang="zh-CN" altLang="en-US" sz="2400" dirty="0" smtClean="0">
                <a:latin typeface="Bodoni MT Black" panose="02070A03080606020203" pitchFamily="18" charset="0"/>
              </a:rPr>
              <a:t>控制</a:t>
            </a:r>
            <a:endParaRPr lang="en-US" altLang="zh-CN" sz="20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保持</a:t>
            </a:r>
            <a:r>
              <a:rPr lang="zh-CN" altLang="en-US" sz="2400" dirty="0">
                <a:latin typeface="Bodoni MT Black" panose="02070A03080606020203" pitchFamily="18" charset="0"/>
              </a:rPr>
              <a:t>一致性</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提供</a:t>
            </a:r>
            <a:r>
              <a:rPr lang="zh-CN" altLang="en-US" sz="2400" dirty="0">
                <a:latin typeface="Bodoni MT Black" panose="02070A03080606020203" pitchFamily="18" charset="0"/>
              </a:rPr>
              <a:t>有意义的反馈</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在</a:t>
            </a:r>
            <a:r>
              <a:rPr lang="zh-CN" altLang="en-US" sz="2400" dirty="0">
                <a:latin typeface="Bodoni MT Black" panose="02070A03080606020203" pitchFamily="18" charset="0"/>
              </a:rPr>
              <a:t>执行有较大破坏性的动作之前要求用户确认</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允许</a:t>
            </a:r>
            <a:r>
              <a:rPr lang="zh-CN" altLang="en-US" sz="2400" dirty="0">
                <a:latin typeface="Bodoni MT Black" panose="02070A03080606020203" pitchFamily="18" charset="0"/>
              </a:rPr>
              <a:t>取消绝大多数操作</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减少</a:t>
            </a:r>
            <a:r>
              <a:rPr lang="zh-CN" altLang="en-US" sz="2400" dirty="0">
                <a:latin typeface="Bodoni MT Black" panose="02070A03080606020203" pitchFamily="18" charset="0"/>
              </a:rPr>
              <a:t>在两次操作之间必须记忆的信息量</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提高</a:t>
            </a:r>
            <a:r>
              <a:rPr lang="zh-CN" altLang="en-US" sz="2400" dirty="0">
                <a:latin typeface="Bodoni MT Black" panose="02070A03080606020203" pitchFamily="18" charset="0"/>
              </a:rPr>
              <a:t>对话、移动和思考的效率</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允许</a:t>
            </a:r>
            <a:r>
              <a:rPr lang="zh-CN" altLang="en-US" sz="2400" dirty="0">
                <a:latin typeface="Bodoni MT Black" panose="02070A03080606020203" pitchFamily="18" charset="0"/>
              </a:rPr>
              <a:t>犯错误</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按</a:t>
            </a:r>
            <a:r>
              <a:rPr lang="zh-CN" altLang="en-US" sz="2400" dirty="0">
                <a:latin typeface="Bodoni MT Black" panose="02070A03080606020203" pitchFamily="18" charset="0"/>
              </a:rPr>
              <a:t>功能对动作分类，并据此设计屏幕布局</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提供</a:t>
            </a:r>
            <a:r>
              <a:rPr lang="zh-CN" altLang="en-US" sz="2400" dirty="0">
                <a:latin typeface="Bodoni MT Black" panose="02070A03080606020203" pitchFamily="18" charset="0"/>
              </a:rPr>
              <a:t>对用户工作内容敏感的帮助</a:t>
            </a:r>
            <a:r>
              <a:rPr lang="zh-CN" altLang="en-US" sz="2400" dirty="0" smtClean="0">
                <a:latin typeface="Bodoni MT Black" panose="02070A03080606020203" pitchFamily="18" charset="0"/>
              </a:rPr>
              <a:t>设施</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用</a:t>
            </a:r>
            <a:r>
              <a:rPr lang="zh-CN" altLang="en-US" sz="2400" dirty="0">
                <a:latin typeface="Bodoni MT Black" panose="02070A03080606020203" pitchFamily="18" charset="0"/>
              </a:rPr>
              <a:t>简单动词或动词短语作为命令名。</a:t>
            </a:r>
            <a:endParaRPr lang="zh-CN" altLang="en-US" sz="2400" dirty="0" smtClean="0">
              <a:latin typeface="Bodoni MT Black" panose="02070A03080606020203" pitchFamily="18" charset="0"/>
            </a:endParaRPr>
          </a:p>
        </p:txBody>
      </p:sp>
      <p:sp>
        <p:nvSpPr>
          <p:cNvPr id="4096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6.2.3 </a:t>
            </a:r>
            <a:r>
              <a:rPr lang="zh-CN" altLang="en-US" sz="2400">
                <a:solidFill>
                  <a:srgbClr val="D9D9D9"/>
                </a:solidFill>
                <a:latin typeface="Bodoni MT Black" panose="02070A03080606020203" pitchFamily="18" charset="0"/>
              </a:rPr>
              <a:t>人机界面设计指南</a:t>
            </a:r>
            <a:endParaRPr lang="zh-CN" altLang="en-US" sz="2400">
              <a:solidFill>
                <a:srgbClr val="D9D9D9"/>
              </a:solidFill>
              <a:latin typeface="Bodoni MT Black" panose="02070A03080606020203" pitchFamily="18" charset="0"/>
            </a:endParaRPr>
          </a:p>
        </p:txBody>
      </p:sp>
      <p:sp>
        <p:nvSpPr>
          <p:cNvPr id="4096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90488"/>
            <a:ext cx="8229600" cy="1143001"/>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179388" y="820738"/>
            <a:ext cx="871378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a:solidFill>
                  <a:srgbClr val="FF0000"/>
                </a:solidFill>
                <a:latin typeface="Bodoni MT Black" panose="02070A03080606020203" pitchFamily="18" charset="0"/>
              </a:rPr>
              <a:t>信息显示</a:t>
            </a:r>
            <a:r>
              <a:rPr lang="zh-CN" altLang="en-US" sz="2400" b="1" dirty="0" smtClean="0">
                <a:solidFill>
                  <a:srgbClr val="FF0000"/>
                </a:solidFill>
                <a:latin typeface="Bodoni MT Black" panose="02070A03080606020203" pitchFamily="18" charset="0"/>
              </a:rPr>
              <a:t>指南</a:t>
            </a:r>
            <a:r>
              <a:rPr lang="zh-CN" altLang="en-US" sz="2400" b="1" dirty="0" smtClean="0">
                <a:latin typeface="Bodoni MT Black" panose="02070A03080606020203" pitchFamily="18" charset="0"/>
              </a:rPr>
              <a:t>：</a:t>
            </a:r>
            <a:r>
              <a:rPr lang="zh-CN" altLang="en-US" sz="2400" dirty="0" smtClean="0">
                <a:latin typeface="Bodoni MT Black" panose="02070A03080606020203" pitchFamily="18" charset="0"/>
              </a:rPr>
              <a:t>多种</a:t>
            </a:r>
            <a:r>
              <a:rPr lang="zh-CN" altLang="en-US" sz="2400" dirty="0">
                <a:latin typeface="Bodoni MT Black" panose="02070A03080606020203" pitchFamily="18" charset="0"/>
              </a:rPr>
              <a:t>不同方式“显示”</a:t>
            </a:r>
            <a:r>
              <a:rPr lang="zh-CN" altLang="en-US" sz="2400" dirty="0" smtClean="0">
                <a:latin typeface="Bodoni MT Black" panose="02070A03080606020203" pitchFamily="18" charset="0"/>
              </a:rPr>
              <a:t>信息，用</a:t>
            </a:r>
            <a:r>
              <a:rPr lang="zh-CN" altLang="en-US" sz="2400" dirty="0">
                <a:latin typeface="Bodoni MT Black" panose="02070A03080606020203" pitchFamily="18" charset="0"/>
              </a:rPr>
              <a:t>文字、图形和声音；按位置、移动和大小；使用颜色、分辨率和省略</a:t>
            </a:r>
            <a:r>
              <a:rPr lang="zh-CN" altLang="en-US" sz="2400" dirty="0" smtClean="0">
                <a:latin typeface="Bodoni MT Black" panose="02070A03080606020203" pitchFamily="18" charset="0"/>
              </a:rPr>
              <a:t>。</a:t>
            </a:r>
            <a:endParaRPr lang="en-US" altLang="zh-CN" sz="20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只</a:t>
            </a:r>
            <a:r>
              <a:rPr lang="zh-CN" altLang="en-US" sz="2400" dirty="0">
                <a:latin typeface="Bodoni MT Black" panose="02070A03080606020203" pitchFamily="18" charset="0"/>
              </a:rPr>
              <a:t>显示与当前工作内容有关的</a:t>
            </a:r>
            <a:r>
              <a:rPr lang="zh-CN" altLang="en-US" sz="2400" dirty="0" smtClean="0">
                <a:latin typeface="Bodoni MT Black" panose="02070A03080606020203" pitchFamily="18" charset="0"/>
              </a:rPr>
              <a:t>信息。</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不要</a:t>
            </a:r>
            <a:r>
              <a:rPr lang="zh-CN" altLang="en-US" sz="2400" dirty="0">
                <a:latin typeface="Bodoni MT Black" panose="02070A03080606020203" pitchFamily="18" charset="0"/>
              </a:rPr>
              <a:t>用数据淹没用户，应该用便于用户迅速吸取信息的方式来表示数据。</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使用</a:t>
            </a:r>
            <a:r>
              <a:rPr lang="zh-CN" altLang="en-US" sz="2400" dirty="0">
                <a:latin typeface="Bodoni MT Black" panose="02070A03080606020203" pitchFamily="18" charset="0"/>
              </a:rPr>
              <a:t>一致的标记、标准的缩写和可预知的颜色。</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允许</a:t>
            </a:r>
            <a:r>
              <a:rPr lang="zh-CN" altLang="en-US" sz="2400" dirty="0">
                <a:latin typeface="Bodoni MT Black" panose="02070A03080606020203" pitchFamily="18" charset="0"/>
              </a:rPr>
              <a:t>用户保持可视化的语境。</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产生</a:t>
            </a:r>
            <a:r>
              <a:rPr lang="zh-CN" altLang="en-US" sz="2400" dirty="0">
                <a:latin typeface="Bodoni MT Black" panose="02070A03080606020203" pitchFamily="18" charset="0"/>
              </a:rPr>
              <a:t>有意义的出错信息。</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使用</a:t>
            </a:r>
            <a:r>
              <a:rPr lang="zh-CN" altLang="en-US" sz="2400" dirty="0">
                <a:latin typeface="Bodoni MT Black" panose="02070A03080606020203" pitchFamily="18" charset="0"/>
              </a:rPr>
              <a:t>大小写、缩进和文本分组以帮助理解。</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使用</a:t>
            </a:r>
            <a:r>
              <a:rPr lang="zh-CN" altLang="en-US" sz="2400" dirty="0">
                <a:latin typeface="Bodoni MT Black" panose="02070A03080606020203" pitchFamily="18" charset="0"/>
              </a:rPr>
              <a:t>窗口分隔不同类型的信息。</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smtClean="0">
                <a:latin typeface="Bodoni MT Black" panose="02070A03080606020203" pitchFamily="18" charset="0"/>
              </a:rPr>
              <a:t> 使用</a:t>
            </a:r>
            <a:r>
              <a:rPr lang="zh-CN" altLang="en-US" sz="2400" dirty="0">
                <a:latin typeface="Bodoni MT Black" panose="02070A03080606020203" pitchFamily="18" charset="0"/>
              </a:rPr>
              <a:t>“模拟”显示方式表示信息，以使信息</a:t>
            </a:r>
            <a:r>
              <a:rPr lang="zh-CN" altLang="en-US" sz="2400" dirty="0" smtClean="0">
                <a:latin typeface="Bodoni MT Black" panose="02070A03080606020203" pitchFamily="18" charset="0"/>
              </a:rPr>
              <a:t>更易</a:t>
            </a:r>
            <a:r>
              <a:rPr lang="zh-CN" altLang="en-US" sz="2400" dirty="0">
                <a:latin typeface="Bodoni MT Black" panose="02070A03080606020203" pitchFamily="18" charset="0"/>
              </a:rPr>
              <a:t>被用户</a:t>
            </a:r>
            <a:r>
              <a:rPr lang="zh-CN" altLang="en-US" sz="2400" dirty="0" smtClean="0">
                <a:latin typeface="Bodoni MT Black" panose="02070A03080606020203" pitchFamily="18" charset="0"/>
              </a:rPr>
              <a:t>提取。</a:t>
            </a:r>
            <a:endParaRPr lang="en-US" altLang="zh-CN" sz="2400" dirty="0" smtClean="0">
              <a:latin typeface="Bodoni MT Black" panose="02070A03080606020203" pitchFamily="18" charset="0"/>
            </a:endParaRPr>
          </a:p>
          <a:p>
            <a:pPr eaLnBrk="1" hangingPunct="1">
              <a:buFontTx/>
              <a:buAutoNum type="arabicParenBoth"/>
              <a:defRPr/>
            </a:pPr>
            <a:r>
              <a:rPr lang="zh-CN" altLang="en-US" sz="2400" dirty="0">
                <a:latin typeface="Bodoni MT Black" panose="02070A03080606020203" pitchFamily="18" charset="0"/>
              </a:rPr>
              <a:t> 高效率地使用显示屏。</a:t>
            </a:r>
            <a:endParaRPr lang="zh-CN" altLang="en-US" sz="2400" dirty="0" smtClean="0">
              <a:latin typeface="Bodoni MT Black" panose="02070A03080606020203" pitchFamily="18" charset="0"/>
            </a:endParaRPr>
          </a:p>
        </p:txBody>
      </p:sp>
      <p:sp>
        <p:nvSpPr>
          <p:cNvPr id="4301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6.2.3 </a:t>
            </a:r>
            <a:r>
              <a:rPr lang="zh-CN" altLang="en-US" sz="2400">
                <a:solidFill>
                  <a:srgbClr val="D9D9D9"/>
                </a:solidFill>
                <a:latin typeface="Bodoni MT Black" panose="02070A03080606020203" pitchFamily="18" charset="0"/>
              </a:rPr>
              <a:t>人机界面设计指南</a:t>
            </a:r>
            <a:endParaRPr lang="zh-CN" altLang="en-US" sz="2400">
              <a:solidFill>
                <a:srgbClr val="D9D9D9"/>
              </a:solidFill>
              <a:latin typeface="Bodoni MT Black" panose="02070A03080606020203" pitchFamily="18" charset="0"/>
            </a:endParaRPr>
          </a:p>
        </p:txBody>
      </p:sp>
      <p:sp>
        <p:nvSpPr>
          <p:cNvPr id="4301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人机界面设计</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981075"/>
            <a:ext cx="8424862"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3"/>
              <a:defRPr/>
            </a:pPr>
            <a:r>
              <a:rPr lang="zh-CN" altLang="en-US" sz="2400" b="1" dirty="0">
                <a:solidFill>
                  <a:srgbClr val="FF0000"/>
                </a:solidFill>
                <a:latin typeface="Bodoni MT Black" panose="02070A03080606020203" pitchFamily="18" charset="0"/>
              </a:rPr>
              <a:t>数据输入</a:t>
            </a:r>
            <a:r>
              <a:rPr lang="zh-CN" altLang="en-US" sz="2400" b="1" dirty="0" smtClean="0">
                <a:solidFill>
                  <a:srgbClr val="FF0000"/>
                </a:solidFill>
                <a:latin typeface="Bodoni MT Black" panose="02070A03080606020203" pitchFamily="18" charset="0"/>
              </a:rPr>
              <a:t>指南</a:t>
            </a:r>
            <a:r>
              <a:rPr lang="zh-CN" altLang="en-US" sz="2000" b="1" dirty="0" smtClean="0">
                <a:latin typeface="Bodoni MT Black" panose="02070A03080606020203" pitchFamily="18" charset="0"/>
              </a:rPr>
              <a:t>：</a:t>
            </a:r>
            <a:r>
              <a:rPr lang="zh-CN" altLang="en-US" sz="2400" dirty="0" smtClean="0">
                <a:latin typeface="Bodoni MT Black" panose="02070A03080606020203" pitchFamily="18" charset="0"/>
              </a:rPr>
              <a:t>用户</a:t>
            </a:r>
            <a:r>
              <a:rPr lang="zh-CN" altLang="en-US" sz="2400" dirty="0">
                <a:latin typeface="Bodoni MT Black" panose="02070A03080606020203" pitchFamily="18" charset="0"/>
              </a:rPr>
              <a:t>的大部分时间用在选择命令、输入数据和向系统提供输入。</a:t>
            </a:r>
            <a:endParaRPr lang="en-US" altLang="zh-CN" dirty="0" smtClean="0">
              <a:latin typeface="Bodoni MT Black" panose="02070A03080606020203" pitchFamily="18" charset="0"/>
            </a:endParaRPr>
          </a:p>
          <a:p>
            <a:pPr eaLnBrk="1" hangingPunct="1">
              <a:lnSpc>
                <a:spcPct val="125000"/>
              </a:lnSpc>
              <a:buFontTx/>
              <a:buAutoNum type="arabicParenBoth"/>
              <a:defRPr/>
            </a:pPr>
            <a:r>
              <a:rPr lang="zh-CN" altLang="en-US" sz="2400" dirty="0" smtClean="0">
                <a:latin typeface="Bodoni MT Black" panose="02070A03080606020203" pitchFamily="18" charset="0"/>
              </a:rPr>
              <a:t> 尽量</a:t>
            </a:r>
            <a:r>
              <a:rPr lang="zh-CN" altLang="en-US" sz="2400" dirty="0">
                <a:latin typeface="Bodoni MT Black" panose="02070A03080606020203" pitchFamily="18" charset="0"/>
              </a:rPr>
              <a:t>减少用户的输入动作。</a:t>
            </a:r>
            <a:endParaRPr lang="en-US" altLang="zh-CN" sz="2400" dirty="0" smtClean="0">
              <a:latin typeface="Bodoni MT Black" panose="02070A03080606020203" pitchFamily="18" charset="0"/>
            </a:endParaRPr>
          </a:p>
          <a:p>
            <a:pPr eaLnBrk="1" hangingPunct="1">
              <a:lnSpc>
                <a:spcPct val="125000"/>
              </a:lnSpc>
              <a:buFontTx/>
              <a:buAutoNum type="arabicParenBoth"/>
              <a:defRPr/>
            </a:pPr>
            <a:r>
              <a:rPr lang="zh-CN" altLang="en-US" sz="2400" dirty="0" smtClean="0">
                <a:latin typeface="Bodoni MT Black" panose="02070A03080606020203" pitchFamily="18" charset="0"/>
              </a:rPr>
              <a:t> 保持</a:t>
            </a:r>
            <a:r>
              <a:rPr lang="zh-CN" altLang="en-US" sz="2400" dirty="0">
                <a:latin typeface="Bodoni MT Black" panose="02070A03080606020203" pitchFamily="18" charset="0"/>
              </a:rPr>
              <a:t>信息显示和数据输入之间的一致性。</a:t>
            </a:r>
            <a:endParaRPr lang="en-US" altLang="zh-CN" sz="2400" dirty="0" smtClean="0">
              <a:latin typeface="Bodoni MT Black" panose="02070A03080606020203" pitchFamily="18" charset="0"/>
            </a:endParaRPr>
          </a:p>
          <a:p>
            <a:pPr eaLnBrk="1" hangingPunct="1">
              <a:lnSpc>
                <a:spcPct val="125000"/>
              </a:lnSpc>
              <a:buFontTx/>
              <a:buAutoNum type="arabicParenBoth"/>
              <a:defRPr/>
            </a:pPr>
            <a:r>
              <a:rPr lang="zh-CN" altLang="en-US" sz="2400" dirty="0" smtClean="0">
                <a:latin typeface="Bodoni MT Black" panose="02070A03080606020203" pitchFamily="18" charset="0"/>
              </a:rPr>
              <a:t> 允许</a:t>
            </a:r>
            <a:r>
              <a:rPr lang="zh-CN" altLang="en-US" sz="2400" dirty="0">
                <a:latin typeface="Bodoni MT Black" panose="02070A03080606020203" pitchFamily="18" charset="0"/>
              </a:rPr>
              <a:t>用户自定义输入。</a:t>
            </a:r>
            <a:endParaRPr lang="en-US" altLang="zh-CN" sz="2400" dirty="0" smtClean="0">
              <a:latin typeface="Bodoni MT Black" panose="02070A03080606020203" pitchFamily="18" charset="0"/>
            </a:endParaRPr>
          </a:p>
          <a:p>
            <a:pPr eaLnBrk="1" hangingPunct="1">
              <a:lnSpc>
                <a:spcPct val="125000"/>
              </a:lnSpc>
              <a:buFontTx/>
              <a:buAutoNum type="arabicParenBoth"/>
              <a:defRPr/>
            </a:pPr>
            <a:r>
              <a:rPr lang="zh-CN" altLang="en-US" sz="2400" dirty="0" smtClean="0">
                <a:latin typeface="Bodoni MT Black" panose="02070A03080606020203" pitchFamily="18" charset="0"/>
              </a:rPr>
              <a:t> 交互</a:t>
            </a:r>
            <a:r>
              <a:rPr lang="zh-CN" altLang="en-US" sz="2400" dirty="0">
                <a:latin typeface="Bodoni MT Black" panose="02070A03080606020203" pitchFamily="18" charset="0"/>
              </a:rPr>
              <a:t>应该是灵活的，并且可调整成用户最喜欢的输入方式。</a:t>
            </a:r>
            <a:endParaRPr lang="en-US" altLang="zh-CN" sz="2400" dirty="0" smtClean="0">
              <a:latin typeface="Bodoni MT Black" panose="02070A03080606020203" pitchFamily="18" charset="0"/>
            </a:endParaRPr>
          </a:p>
          <a:p>
            <a:pPr eaLnBrk="1" hangingPunct="1">
              <a:lnSpc>
                <a:spcPct val="125000"/>
              </a:lnSpc>
              <a:buFontTx/>
              <a:buAutoNum type="arabicParenBoth"/>
              <a:defRPr/>
            </a:pPr>
            <a:r>
              <a:rPr lang="zh-CN" altLang="en-US" sz="2400" dirty="0" smtClean="0">
                <a:latin typeface="Bodoni MT Black" panose="02070A03080606020203" pitchFamily="18" charset="0"/>
              </a:rPr>
              <a:t> 使</a:t>
            </a:r>
            <a:r>
              <a:rPr lang="zh-CN" altLang="en-US" sz="2400" dirty="0">
                <a:latin typeface="Bodoni MT Black" panose="02070A03080606020203" pitchFamily="18" charset="0"/>
              </a:rPr>
              <a:t>在当前动作语境中不适用的命令不起作用。</a:t>
            </a:r>
            <a:endParaRPr lang="en-US" altLang="zh-CN" sz="2400" dirty="0" smtClean="0">
              <a:latin typeface="Bodoni MT Black" panose="02070A03080606020203" pitchFamily="18" charset="0"/>
            </a:endParaRPr>
          </a:p>
          <a:p>
            <a:pPr eaLnBrk="1" hangingPunct="1">
              <a:lnSpc>
                <a:spcPct val="125000"/>
              </a:lnSpc>
              <a:buFontTx/>
              <a:buAutoNum type="arabicParenBoth"/>
              <a:defRPr/>
            </a:pPr>
            <a:r>
              <a:rPr lang="zh-CN" altLang="en-US" sz="2400" dirty="0" smtClean="0">
                <a:latin typeface="Bodoni MT Black" panose="02070A03080606020203" pitchFamily="18" charset="0"/>
              </a:rPr>
              <a:t> 让</a:t>
            </a:r>
            <a:r>
              <a:rPr lang="zh-CN" altLang="en-US" sz="2400" dirty="0">
                <a:latin typeface="Bodoni MT Black" panose="02070A03080606020203" pitchFamily="18" charset="0"/>
              </a:rPr>
              <a:t>用户控制交互流。</a:t>
            </a:r>
            <a:endParaRPr lang="en-US" altLang="zh-CN" sz="2400" dirty="0" smtClean="0">
              <a:latin typeface="Bodoni MT Black" panose="02070A03080606020203" pitchFamily="18" charset="0"/>
            </a:endParaRPr>
          </a:p>
          <a:p>
            <a:pPr eaLnBrk="1" hangingPunct="1">
              <a:lnSpc>
                <a:spcPct val="125000"/>
              </a:lnSpc>
              <a:buFontTx/>
              <a:buAutoNum type="arabicParenBoth"/>
              <a:defRPr/>
            </a:pPr>
            <a:r>
              <a:rPr lang="zh-CN" altLang="en-US" sz="2400" dirty="0" smtClean="0">
                <a:latin typeface="Bodoni MT Black" panose="02070A03080606020203" pitchFamily="18" charset="0"/>
              </a:rPr>
              <a:t> 对</a:t>
            </a:r>
            <a:r>
              <a:rPr lang="zh-CN" altLang="en-US" sz="2400" dirty="0">
                <a:latin typeface="Bodoni MT Black" panose="02070A03080606020203" pitchFamily="18" charset="0"/>
              </a:rPr>
              <a:t>所有输入动作都提供帮助。</a:t>
            </a:r>
            <a:endParaRPr lang="en-US" altLang="zh-CN" sz="2400" dirty="0" smtClean="0">
              <a:latin typeface="Bodoni MT Black" panose="02070A03080606020203" pitchFamily="18" charset="0"/>
            </a:endParaRPr>
          </a:p>
          <a:p>
            <a:pPr eaLnBrk="1" hangingPunct="1">
              <a:lnSpc>
                <a:spcPct val="125000"/>
              </a:lnSpc>
              <a:buFontTx/>
              <a:buAutoNum type="arabicParenBoth"/>
              <a:defRPr/>
            </a:pPr>
            <a:r>
              <a:rPr lang="zh-CN" altLang="en-US" sz="2400" dirty="0" smtClean="0">
                <a:latin typeface="Bodoni MT Black" panose="02070A03080606020203" pitchFamily="18" charset="0"/>
              </a:rPr>
              <a:t> 消除</a:t>
            </a:r>
            <a:r>
              <a:rPr lang="zh-CN" altLang="en-US" sz="2400" dirty="0">
                <a:latin typeface="Bodoni MT Black" panose="02070A03080606020203" pitchFamily="18" charset="0"/>
              </a:rPr>
              <a:t>冗余的输入。</a:t>
            </a:r>
            <a:endParaRPr lang="en-US" altLang="zh-CN" sz="2400" dirty="0" smtClean="0">
              <a:latin typeface="Bodoni MT Black" panose="02070A03080606020203" pitchFamily="18" charset="0"/>
            </a:endParaRPr>
          </a:p>
          <a:p>
            <a:pPr eaLnBrk="1" hangingPunct="1">
              <a:lnSpc>
                <a:spcPct val="125000"/>
              </a:lnSpc>
              <a:buFontTx/>
              <a:buAutoNum type="arabicParenBoth"/>
              <a:defRPr/>
            </a:pPr>
            <a:r>
              <a:rPr lang="zh-CN" altLang="en-US" sz="2400" dirty="0">
                <a:latin typeface="Bodoni MT Black" panose="02070A03080606020203" pitchFamily="18" charset="0"/>
              </a:rPr>
              <a:t> </a:t>
            </a:r>
            <a:r>
              <a:rPr lang="zh-CN" altLang="en-US" sz="2400" dirty="0" smtClean="0">
                <a:latin typeface="Bodoni MT Black" panose="02070A03080606020203" pitchFamily="18" charset="0"/>
              </a:rPr>
              <a:t>高效率</a:t>
            </a:r>
            <a:r>
              <a:rPr lang="zh-CN" altLang="en-US" sz="2400" dirty="0">
                <a:latin typeface="Bodoni MT Black" panose="02070A03080606020203" pitchFamily="18" charset="0"/>
              </a:rPr>
              <a:t>地使用显示屏。</a:t>
            </a:r>
            <a:endParaRPr lang="zh-CN" altLang="en-US" sz="2400" dirty="0" smtClean="0">
              <a:latin typeface="Bodoni MT Black" panose="02070A03080606020203" pitchFamily="18" charset="0"/>
            </a:endParaRPr>
          </a:p>
        </p:txBody>
      </p:sp>
      <p:sp>
        <p:nvSpPr>
          <p:cNvPr id="4506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6.2.3 </a:t>
            </a:r>
            <a:r>
              <a:rPr lang="zh-CN" altLang="en-US" sz="2400">
                <a:solidFill>
                  <a:srgbClr val="D9D9D9"/>
                </a:solidFill>
                <a:latin typeface="Bodoni MT Black" panose="02070A03080606020203" pitchFamily="18" charset="0"/>
              </a:rPr>
              <a:t>人机界面设计指南</a:t>
            </a:r>
            <a:endParaRPr lang="zh-CN" altLang="en-US" sz="2400">
              <a:solidFill>
                <a:srgbClr val="D9D9D9"/>
              </a:solidFill>
              <a:latin typeface="Bodoni MT Black" panose="02070A03080606020203" pitchFamily="18" charset="0"/>
            </a:endParaRPr>
          </a:p>
        </p:txBody>
      </p:sp>
      <p:sp>
        <p:nvSpPr>
          <p:cNvPr id="4506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anose="02070A03080606020203" pitchFamily="18" charset="0"/>
              </a:rPr>
              <a:t>主要内容</a:t>
            </a:r>
            <a:endParaRPr lang="es-HN" sz="5400" b="1">
              <a:latin typeface="Bodoni MT Black" panose="02070A03080606020203" pitchFamily="18" charset="0"/>
            </a:endParaRPr>
          </a:p>
        </p:txBody>
      </p:sp>
      <p:sp>
        <p:nvSpPr>
          <p:cNvPr id="4710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4710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   </a:t>
            </a:r>
            <a:r>
              <a:rPr lang="zh-CN" altLang="en-US" sz="2400">
                <a:solidFill>
                  <a:srgbClr val="D9D9D9"/>
                </a:solidFill>
                <a:latin typeface="Bodoni MT Black" panose="02070A03080606020203" pitchFamily="18" charset="0"/>
              </a:rPr>
              <a:t>过程设计的工具</a:t>
            </a:r>
            <a:endParaRPr lang="zh-CN" altLang="en-US" sz="2400">
              <a:solidFill>
                <a:srgbClr val="D9D9D9"/>
              </a:solidFill>
              <a:latin typeface="Bodoni MT Black" panose="02070A03080606020203" pitchFamily="18" charset="0"/>
            </a:endParaRPr>
          </a:p>
        </p:txBody>
      </p:sp>
      <p:pic>
        <p:nvPicPr>
          <p:cNvPr id="4710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4711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4711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4711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4711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4711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6.1   </a:t>
            </a:r>
            <a:r>
              <a:rPr kumimoji="1" lang="zh-CN" altLang="en-US" sz="2400" b="1" dirty="0" smtClean="0">
                <a:latin typeface="Bodoni MT Black" panose="02070A03080606020203" pitchFamily="18" charset="0"/>
              </a:rPr>
              <a:t>结构程序设计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6.2   </a:t>
            </a:r>
            <a:r>
              <a:rPr kumimoji="1" lang="zh-CN" altLang="en-US" sz="2400" b="1" dirty="0" smtClean="0">
                <a:latin typeface="Bodoni MT Black" panose="02070A03080606020203" pitchFamily="18" charset="0"/>
              </a:rPr>
              <a:t>人机界面</a:t>
            </a:r>
            <a:r>
              <a:rPr kumimoji="1" lang="zh-CN" altLang="en-US" sz="2400" b="1" dirty="0">
                <a:latin typeface="Bodoni MT Black" panose="02070A03080606020203" pitchFamily="18" charset="0"/>
              </a:rPr>
              <a:t>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6.3   </a:t>
            </a:r>
            <a:r>
              <a:rPr kumimoji="1" lang="zh-CN" altLang="en-US" sz="2400" b="1" dirty="0" smtClean="0">
                <a:latin typeface="Bodoni MT Black" panose="02070A03080606020203" pitchFamily="18" charset="0"/>
              </a:rPr>
              <a:t>过程</a:t>
            </a:r>
            <a:r>
              <a:rPr kumimoji="1" lang="zh-CN" altLang="en-US" sz="2400" b="1" dirty="0">
                <a:latin typeface="Bodoni MT Black" panose="02070A03080606020203" pitchFamily="18" charset="0"/>
              </a:rPr>
              <a:t>设计的工具</a:t>
            </a:r>
            <a:endParaRPr kumimoji="1" lang="zh-CN" altLang="en-US" sz="2400" b="1" dirty="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6.4   </a:t>
            </a:r>
            <a:r>
              <a:rPr kumimoji="1" lang="zh-CN" altLang="en-US" sz="2400" b="1" dirty="0" smtClean="0">
                <a:latin typeface="Bodoni MT Black" panose="02070A03080606020203" pitchFamily="18" charset="0"/>
              </a:rPr>
              <a:t>面向</a:t>
            </a:r>
            <a:r>
              <a:rPr kumimoji="1" lang="zh-CN" altLang="en-US" sz="2400" b="1" dirty="0">
                <a:latin typeface="Bodoni MT Black" panose="02070A03080606020203" pitchFamily="18" charset="0"/>
              </a:rPr>
              <a:t>数据结构的设计</a:t>
            </a:r>
            <a:r>
              <a:rPr kumimoji="1" lang="zh-CN" altLang="en-US" sz="2400" b="1" dirty="0" smtClean="0">
                <a:latin typeface="Bodoni MT Black" panose="02070A03080606020203" pitchFamily="18" charset="0"/>
              </a:rPr>
              <a:t>方法</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6.5   </a:t>
            </a:r>
            <a:r>
              <a:rPr kumimoji="1" lang="zh-CN" altLang="en-US" sz="2400" b="1" dirty="0" smtClean="0">
                <a:latin typeface="Bodoni MT Black" panose="02070A03080606020203" pitchFamily="18" charset="0"/>
              </a:rPr>
              <a:t>程序</a:t>
            </a:r>
            <a:r>
              <a:rPr kumimoji="1" lang="zh-CN" altLang="en-US" sz="2400" b="1" dirty="0">
                <a:latin typeface="Bodoni MT Black" panose="02070A03080606020203" pitchFamily="18" charset="0"/>
              </a:rPr>
              <a:t>复杂程度的定量</a:t>
            </a:r>
            <a:r>
              <a:rPr kumimoji="1" lang="zh-CN" altLang="en-US" sz="2400" b="1" dirty="0" smtClean="0">
                <a:latin typeface="Bodoni MT Black" panose="02070A03080606020203" pitchFamily="18" charset="0"/>
              </a:rPr>
              <a:t>度量</a:t>
            </a:r>
            <a:endParaRPr lang="zh-CN" altLang="zh-CN" kern="0" dirty="0">
              <a:solidFill>
                <a:srgbClr val="000000"/>
              </a:solidFill>
              <a:latin typeface="Bodoni MT Black" panose="02070A03080606020203" pitchFamily="18" charset="0"/>
            </a:endParaRPr>
          </a:p>
        </p:txBody>
      </p:sp>
      <p:sp>
        <p:nvSpPr>
          <p:cNvPr id="4711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4" name="矩形 13"/>
          <p:cNvSpPr/>
          <p:nvPr/>
        </p:nvSpPr>
        <p:spPr>
          <a:xfrm>
            <a:off x="862013" y="30734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269876" y="31591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4083" name="矩形 814082"/>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rgbClr val="000080"/>
                </a:solidFill>
                <a:effectLst>
                  <a:outerShdw blurRad="38100" dist="38100" dir="2700000">
                    <a:srgbClr val="000000"/>
                  </a:outerShdw>
                </a:effectLst>
                <a:latin typeface="宋体" panose="02010600030101010101" pitchFamily="2" charset="-122"/>
                <a:cs typeface="Times New Roman" panose="02020603050405020304" pitchFamily="18" charset="0"/>
              </a:rPr>
              <a:t>数据设计</a:t>
            </a:r>
            <a:r>
              <a:rPr lang="zh-CN" altLang="en-US" sz="3325" b="1" dirty="0">
                <a:solidFill>
                  <a:srgbClr val="000080"/>
                </a:solidFill>
                <a:effectLst>
                  <a:outerShdw blurRad="38100" dist="38100" dir="2700000">
                    <a:srgbClr val="000000"/>
                  </a:outerShdw>
                </a:effectLst>
                <a:latin typeface="宋体" panose="02010600030101010101" pitchFamily="2" charset="-122"/>
              </a:rPr>
              <a:t>工具 </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814084" name="矩形 814083"/>
          <p:cNvSpPr/>
          <p:nvPr/>
        </p:nvSpPr>
        <p:spPr>
          <a:xfrm>
            <a:off x="422031" y="2373923"/>
            <a:ext cx="8510954" cy="190944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图形工具（</a:t>
            </a:r>
            <a:r>
              <a:rPr lang="zh-CN" altLang="en-US" sz="2955" b="1" dirty="0">
                <a:latin typeface="宋体" panose="02010600030101010101" pitchFamily="2" charset="-122"/>
              </a:rPr>
              <a:t>程序流程图</a:t>
            </a:r>
            <a:r>
              <a:rPr lang="zh-CN" altLang="en-US" sz="2955" dirty="0">
                <a:latin typeface="宋体" panose="02010600030101010101" pitchFamily="2" charset="-122"/>
              </a:rPr>
              <a:t>、</a:t>
            </a:r>
            <a:r>
              <a:rPr lang="en-US" altLang="zh-CN" sz="2955" b="1" dirty="0">
                <a:latin typeface="宋体" panose="02010600030101010101" pitchFamily="2" charset="-122"/>
              </a:rPr>
              <a:t>N-S</a:t>
            </a:r>
            <a:r>
              <a:rPr lang="zh-CN" altLang="en-US" sz="2955" b="1" dirty="0">
                <a:latin typeface="宋体" panose="02010600030101010101" pitchFamily="2" charset="-122"/>
              </a:rPr>
              <a:t>图</a:t>
            </a:r>
            <a:r>
              <a:rPr lang="zh-CN" altLang="en-US" sz="2955" dirty="0">
                <a:latin typeface="宋体" panose="02010600030101010101" pitchFamily="2" charset="-122"/>
              </a:rPr>
              <a:t>、</a:t>
            </a:r>
            <a:r>
              <a:rPr lang="zh-CN" altLang="en-US" sz="2955" b="1" dirty="0">
                <a:latin typeface="宋体" panose="02010600030101010101" pitchFamily="2" charset="-122"/>
              </a:rPr>
              <a:t>问题分析图，</a:t>
            </a:r>
            <a:r>
              <a:rPr lang="en-US" altLang="zh-CN" sz="2955" b="1">
                <a:latin typeface="宋体" panose="02010600030101010101" pitchFamily="2" charset="-122"/>
              </a:rPr>
              <a:t>PAD</a:t>
            </a:r>
            <a:r>
              <a:rPr lang="zh-CN" altLang="en-US" sz="2955" b="1">
                <a:latin typeface="宋体" panose="02010600030101010101" pitchFamily="2" charset="-122"/>
              </a:rPr>
              <a:t>）</a:t>
            </a:r>
            <a:r>
              <a:rPr lang="zh-CN" altLang="en-US" sz="2955">
                <a:latin typeface="宋体" panose="02010600030101010101" pitchFamily="2" charset="-122"/>
              </a:rPr>
              <a:t> ；</a:t>
            </a:r>
            <a:endParaRPr lang="zh-CN" altLang="en-US" sz="2955">
              <a:latin typeface="宋体" panose="02010600030101010101" pitchFamily="2" charset="-122"/>
            </a:endParaRPr>
          </a:p>
          <a:p>
            <a:pPr eaLnBrk="1" hangingPunct="1"/>
            <a:r>
              <a:rPr lang="zh-CN" altLang="en-US" sz="2955" dirty="0">
                <a:latin typeface="宋体" panose="02010600030101010101" pitchFamily="2" charset="-122"/>
              </a:rPr>
              <a:t>表格工具（</a:t>
            </a:r>
            <a:r>
              <a:rPr lang="zh-CN" altLang="en-US" sz="2955" b="1" dirty="0">
                <a:latin typeface="宋体" panose="02010600030101010101" pitchFamily="2" charset="-122"/>
              </a:rPr>
              <a:t>判定表</a:t>
            </a:r>
            <a:r>
              <a:rPr lang="zh-CN" altLang="en-US" sz="2955" dirty="0">
                <a:latin typeface="宋体" panose="02010600030101010101" pitchFamily="2" charset="-122"/>
              </a:rPr>
              <a:t> ）；</a:t>
            </a:r>
            <a:endParaRPr lang="zh-CN" altLang="en-US" sz="2955" dirty="0">
              <a:latin typeface="宋体" panose="02010600030101010101" pitchFamily="2" charset="-122"/>
            </a:endParaRPr>
          </a:p>
          <a:p>
            <a:pPr eaLnBrk="1" hangingPunct="1"/>
            <a:r>
              <a:rPr lang="zh-CN" altLang="en-US" sz="2955" dirty="0">
                <a:latin typeface="宋体" panose="02010600030101010101" pitchFamily="2" charset="-122"/>
              </a:rPr>
              <a:t>语言工具</a:t>
            </a:r>
            <a:r>
              <a:rPr lang="zh-CN" altLang="en-US" sz="2955" dirty="0"/>
              <a:t>（</a:t>
            </a:r>
            <a:r>
              <a:rPr lang="en-US" altLang="zh-CN" sz="2955" b="1">
                <a:latin typeface="Times New Roman" panose="02020603050405020304" pitchFamily="18" charset="0"/>
              </a:rPr>
              <a:t>Progress Design Language</a:t>
            </a:r>
            <a:r>
              <a:rPr lang="zh-CN" altLang="en-US" sz="2955" b="1">
                <a:latin typeface="Times New Roman" panose="02020603050405020304" pitchFamily="18" charset="0"/>
              </a:rPr>
              <a:t>，</a:t>
            </a:r>
            <a:r>
              <a:rPr lang="en-US" altLang="zh-CN" sz="2955" b="1">
                <a:latin typeface="Times New Roman" panose="02020603050405020304" pitchFamily="18" charset="0"/>
              </a:rPr>
              <a:t>PDL</a:t>
            </a:r>
            <a:r>
              <a:rPr lang="zh-CN" altLang="en-US" sz="2955" b="1">
                <a:latin typeface="宋体" panose="02010600030101010101" pitchFamily="2" charset="-122"/>
              </a:rPr>
              <a:t>）</a:t>
            </a:r>
            <a:r>
              <a:rPr lang="zh-CN" altLang="en-US" sz="2955"/>
              <a:t> </a:t>
            </a:r>
            <a:endParaRPr lang="zh-CN" altLang="en-US" sz="2955"/>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5107" name="矩形 815106"/>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en-US" altLang="zh-CN" sz="3325" b="1">
                <a:solidFill>
                  <a:srgbClr val="000080"/>
                </a:solidFill>
                <a:effectLst>
                  <a:outerShdw blurRad="38100" dist="38100" dir="2700000">
                    <a:srgbClr val="000000"/>
                  </a:outerShdw>
                </a:effectLst>
                <a:latin typeface="宋体" panose="02010600030101010101" pitchFamily="2" charset="-122"/>
              </a:rPr>
              <a:t> </a:t>
            </a:r>
            <a:r>
              <a:rPr lang="en-US" altLang="zh-CN" sz="3325" b="1">
                <a:solidFill>
                  <a:schemeClr val="tx2"/>
                </a:solidFill>
                <a:effectLst>
                  <a:outerShdw blurRad="38100" dist="38100" dir="2700000">
                    <a:srgbClr val="000000"/>
                  </a:outerShdw>
                </a:effectLst>
                <a:latin typeface="宋体" panose="02010600030101010101" pitchFamily="2" charset="-122"/>
              </a:rPr>
              <a:t> </a:t>
            </a:r>
            <a:endParaRPr lang="en-US" altLang="zh-CN" sz="3325" b="1">
              <a:solidFill>
                <a:schemeClr val="tx2"/>
              </a:solidFill>
              <a:effectLst>
                <a:outerShdw blurRad="38100" dist="38100" dir="2700000">
                  <a:srgbClr val="000000"/>
                </a:outerShdw>
              </a:effectLst>
              <a:latin typeface="宋体" panose="02010600030101010101" pitchFamily="2" charset="-122"/>
            </a:endParaRPr>
          </a:p>
        </p:txBody>
      </p:sp>
      <p:sp>
        <p:nvSpPr>
          <p:cNvPr id="815109" name="矩形 815108"/>
          <p:cNvSpPr/>
          <p:nvPr/>
        </p:nvSpPr>
        <p:spPr>
          <a:xfrm>
            <a:off x="4321420" y="356089"/>
            <a:ext cx="4706815"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程序流程图</a:t>
            </a:r>
            <a:endParaRPr lang="zh-CN" altLang="en-US" sz="3325" b="1">
              <a:latin typeface="宋体" panose="02010600030101010101" pitchFamily="2" charset="-122"/>
            </a:endParaRPr>
          </a:p>
        </p:txBody>
      </p:sp>
      <p:pic>
        <p:nvPicPr>
          <p:cNvPr id="815110" name="图片 815109"/>
          <p:cNvPicPr>
            <a:picLocks noChangeAspect="1"/>
          </p:cNvPicPr>
          <p:nvPr/>
        </p:nvPicPr>
        <p:blipFill>
          <a:blip r:embed="rId1"/>
          <a:stretch>
            <a:fillRect/>
          </a:stretch>
        </p:blipFill>
        <p:spPr>
          <a:xfrm>
            <a:off x="844062" y="1178169"/>
            <a:ext cx="7596554" cy="478301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8366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6.3.1 </a:t>
            </a:r>
            <a:r>
              <a:rPr lang="zh-CN" altLang="en-US" b="1" dirty="0" smtClean="0">
                <a:latin typeface="Bodoni MT Black" panose="02070A03080606020203" pitchFamily="18" charset="0"/>
              </a:rPr>
              <a:t>程序流程图</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47663" y="1412875"/>
            <a:ext cx="847248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defRPr/>
            </a:pPr>
            <a:r>
              <a:rPr lang="zh-CN" altLang="en-US" sz="2400" b="1" dirty="0">
                <a:solidFill>
                  <a:srgbClr val="FF0000"/>
                </a:solidFill>
                <a:latin typeface="Bodoni MT Black" panose="02070A03080606020203" pitchFamily="18" charset="0"/>
              </a:rPr>
              <a:t>程序流程图</a:t>
            </a:r>
            <a:r>
              <a:rPr lang="zh-CN" altLang="en-US" sz="2400" b="1" dirty="0">
                <a:latin typeface="Bodoni MT Black" panose="02070A03080606020203" pitchFamily="18" charset="0"/>
              </a:rPr>
              <a:t>又称为程序框图</a:t>
            </a:r>
            <a:r>
              <a:rPr lang="zh-CN" altLang="en-US" sz="2400" dirty="0">
                <a:latin typeface="Bodoni MT Black" panose="02070A03080606020203" pitchFamily="18" charset="0"/>
              </a:rPr>
              <a:t>，它</a:t>
            </a:r>
            <a:r>
              <a:rPr lang="zh-CN" altLang="en-US" sz="2400" dirty="0" smtClean="0">
                <a:latin typeface="Bodoni MT Black" panose="02070A03080606020203" pitchFamily="18" charset="0"/>
              </a:rPr>
              <a:t>是使用</a:t>
            </a:r>
            <a:r>
              <a:rPr lang="zh-CN" altLang="en-US" sz="2400" dirty="0">
                <a:latin typeface="Bodoni MT Black" panose="02070A03080606020203" pitchFamily="18" charset="0"/>
              </a:rPr>
              <a:t>最广泛的描述过程设计的方法。程序流程图中使用的符号</a:t>
            </a:r>
            <a:r>
              <a:rPr lang="en-US" altLang="zh-CN" sz="2400" dirty="0">
                <a:latin typeface="Bodoni MT Black" panose="02070A03080606020203" pitchFamily="18" charset="0"/>
              </a:rPr>
              <a:t>(a) </a:t>
            </a:r>
            <a:r>
              <a:rPr lang="zh-CN" altLang="en-US" sz="2400" dirty="0" smtClean="0">
                <a:latin typeface="Bodoni MT Black" panose="02070A03080606020203" pitchFamily="18" charset="0"/>
              </a:rPr>
              <a:t>选择（分支）； </a:t>
            </a:r>
            <a:r>
              <a:rPr lang="en-US" altLang="zh-CN" sz="2400" dirty="0">
                <a:latin typeface="Bodoni MT Black" panose="02070A03080606020203" pitchFamily="18" charset="0"/>
              </a:rPr>
              <a:t>(b) </a:t>
            </a:r>
            <a:r>
              <a:rPr lang="zh-CN" altLang="en-US" sz="2400" dirty="0">
                <a:latin typeface="Bodoni MT Black" panose="02070A03080606020203" pitchFamily="18" charset="0"/>
              </a:rPr>
              <a:t>注释； </a:t>
            </a:r>
            <a:r>
              <a:rPr lang="en-US" altLang="zh-CN" sz="2400" dirty="0">
                <a:latin typeface="Bodoni MT Black" panose="02070A03080606020203" pitchFamily="18" charset="0"/>
              </a:rPr>
              <a:t>(c) </a:t>
            </a:r>
            <a:r>
              <a:rPr lang="zh-CN" altLang="en-US" sz="2400" dirty="0">
                <a:latin typeface="Bodoni MT Black" panose="02070A03080606020203" pitchFamily="18" charset="0"/>
              </a:rPr>
              <a:t>预先定义的处理； </a:t>
            </a:r>
            <a:r>
              <a:rPr lang="en-US" altLang="zh-CN" sz="2400" dirty="0">
                <a:latin typeface="Bodoni MT Black" panose="02070A03080606020203" pitchFamily="18" charset="0"/>
              </a:rPr>
              <a:t>(d) </a:t>
            </a:r>
            <a:r>
              <a:rPr lang="zh-CN" altLang="en-US" sz="2400" dirty="0">
                <a:latin typeface="Bodoni MT Black" panose="02070A03080606020203" pitchFamily="18" charset="0"/>
              </a:rPr>
              <a:t>多分支； </a:t>
            </a:r>
            <a:r>
              <a:rPr lang="en-US" altLang="zh-CN" sz="2400" dirty="0">
                <a:latin typeface="Bodoni MT Black" panose="02070A03080606020203" pitchFamily="18" charset="0"/>
              </a:rPr>
              <a:t>(e) </a:t>
            </a:r>
            <a:r>
              <a:rPr lang="zh-CN" altLang="en-US" sz="2400" dirty="0">
                <a:latin typeface="Bodoni MT Black" panose="02070A03080606020203" pitchFamily="18" charset="0"/>
              </a:rPr>
              <a:t>开始或停止； </a:t>
            </a:r>
            <a:r>
              <a:rPr lang="en-US" altLang="zh-CN" sz="2400" dirty="0">
                <a:latin typeface="Bodoni MT Black" panose="02070A03080606020203" pitchFamily="18" charset="0"/>
              </a:rPr>
              <a:t>(f) </a:t>
            </a:r>
            <a:r>
              <a:rPr lang="zh-CN" altLang="en-US" sz="2400" dirty="0">
                <a:latin typeface="Bodoni MT Black" panose="02070A03080606020203" pitchFamily="18" charset="0"/>
              </a:rPr>
              <a:t>准备； </a:t>
            </a:r>
            <a:r>
              <a:rPr lang="en-US" altLang="zh-CN" sz="2400" dirty="0">
                <a:latin typeface="Bodoni MT Black" panose="02070A03080606020203" pitchFamily="18" charset="0"/>
              </a:rPr>
              <a:t>(g) </a:t>
            </a:r>
            <a:r>
              <a:rPr lang="zh-CN" altLang="en-US" sz="2400" dirty="0">
                <a:latin typeface="Bodoni MT Black" panose="02070A03080606020203" pitchFamily="18" charset="0"/>
              </a:rPr>
              <a:t>循环上界限； </a:t>
            </a:r>
            <a:r>
              <a:rPr lang="en-US" altLang="zh-CN" sz="2400" dirty="0">
                <a:latin typeface="Bodoni MT Black" panose="02070A03080606020203" pitchFamily="18" charset="0"/>
              </a:rPr>
              <a:t>(h) </a:t>
            </a:r>
            <a:r>
              <a:rPr lang="zh-CN" altLang="en-US" sz="2400" dirty="0">
                <a:latin typeface="Bodoni MT Black" panose="02070A03080606020203" pitchFamily="18" charset="0"/>
              </a:rPr>
              <a:t>循环下界限； </a:t>
            </a:r>
            <a:r>
              <a:rPr lang="en-US" altLang="zh-CN" sz="2400" dirty="0">
                <a:latin typeface="Bodoni MT Black" panose="02070A03080606020203" pitchFamily="18" charset="0"/>
              </a:rPr>
              <a:t>(</a:t>
            </a:r>
            <a:r>
              <a:rPr lang="en-US" altLang="zh-CN" sz="2400" dirty="0" err="1">
                <a:latin typeface="Bodoni MT Black" panose="02070A03080606020203" pitchFamily="18" charset="0"/>
              </a:rPr>
              <a:t>i</a:t>
            </a:r>
            <a:r>
              <a:rPr lang="en-US" altLang="zh-CN" sz="2400" dirty="0">
                <a:latin typeface="Bodoni MT Black" panose="02070A03080606020203" pitchFamily="18" charset="0"/>
              </a:rPr>
              <a:t>) </a:t>
            </a:r>
            <a:r>
              <a:rPr lang="zh-CN" altLang="en-US" sz="2400" dirty="0">
                <a:latin typeface="Bodoni MT Black" panose="02070A03080606020203" pitchFamily="18" charset="0"/>
              </a:rPr>
              <a:t>虚线； </a:t>
            </a:r>
            <a:r>
              <a:rPr lang="en-US" altLang="zh-CN" sz="2400" dirty="0">
                <a:latin typeface="Bodoni MT Black" panose="02070A03080606020203" pitchFamily="18" charset="0"/>
              </a:rPr>
              <a:t>(j) </a:t>
            </a:r>
            <a:r>
              <a:rPr lang="zh-CN" altLang="en-US" sz="2400" dirty="0">
                <a:latin typeface="Bodoni MT Black" panose="02070A03080606020203" pitchFamily="18" charset="0"/>
              </a:rPr>
              <a:t>省略符； </a:t>
            </a:r>
            <a:r>
              <a:rPr lang="en-US" altLang="zh-CN" sz="2400" dirty="0">
                <a:latin typeface="Bodoni MT Black" panose="02070A03080606020203" pitchFamily="18" charset="0"/>
              </a:rPr>
              <a:t>(k) </a:t>
            </a:r>
            <a:r>
              <a:rPr lang="zh-CN" altLang="en-US" sz="2400" dirty="0">
                <a:latin typeface="Bodoni MT Black" panose="02070A03080606020203" pitchFamily="18" charset="0"/>
              </a:rPr>
              <a:t>并行方式； </a:t>
            </a:r>
            <a:r>
              <a:rPr lang="en-US" altLang="zh-CN" sz="2400" dirty="0">
                <a:latin typeface="Bodoni MT Black" panose="02070A03080606020203" pitchFamily="18" charset="0"/>
              </a:rPr>
              <a:t>(l) </a:t>
            </a:r>
            <a:r>
              <a:rPr lang="zh-CN" altLang="en-US" sz="2400" dirty="0">
                <a:latin typeface="Bodoni MT Black" panose="02070A03080606020203" pitchFamily="18" charset="0"/>
              </a:rPr>
              <a:t>处理； </a:t>
            </a:r>
            <a:r>
              <a:rPr lang="en-US" altLang="zh-CN" sz="2400" dirty="0">
                <a:latin typeface="Bodoni MT Black" panose="02070A03080606020203" pitchFamily="18" charset="0"/>
              </a:rPr>
              <a:t>(m) </a:t>
            </a:r>
            <a:r>
              <a:rPr lang="zh-CN" altLang="en-US" sz="2400" dirty="0">
                <a:latin typeface="Bodoni MT Black" panose="02070A03080606020203" pitchFamily="18" charset="0"/>
              </a:rPr>
              <a:t>输入输出；  </a:t>
            </a:r>
            <a:r>
              <a:rPr lang="en-US" altLang="zh-CN" sz="2400" dirty="0">
                <a:latin typeface="Bodoni MT Black" panose="02070A03080606020203" pitchFamily="18" charset="0"/>
              </a:rPr>
              <a:t>(n) </a:t>
            </a:r>
            <a:r>
              <a:rPr lang="zh-CN" altLang="en-US" sz="2400" dirty="0">
                <a:latin typeface="Bodoni MT Black" panose="02070A03080606020203" pitchFamily="18" charset="0"/>
              </a:rPr>
              <a:t>连接； </a:t>
            </a:r>
            <a:r>
              <a:rPr lang="en-US" altLang="zh-CN" sz="2400" dirty="0">
                <a:latin typeface="Bodoni MT Black" panose="02070A03080606020203" pitchFamily="18" charset="0"/>
              </a:rPr>
              <a:t>(o) </a:t>
            </a:r>
            <a:r>
              <a:rPr lang="zh-CN" altLang="en-US" sz="2400" dirty="0">
                <a:latin typeface="Bodoni MT Black" panose="02070A03080606020203" pitchFamily="18" charset="0"/>
              </a:rPr>
              <a:t>换页连接； </a:t>
            </a:r>
            <a:r>
              <a:rPr lang="en-US" altLang="zh-CN" sz="2400" dirty="0">
                <a:latin typeface="Bodoni MT Black" panose="02070A03080606020203" pitchFamily="18" charset="0"/>
              </a:rPr>
              <a:t>(p) </a:t>
            </a:r>
            <a:r>
              <a:rPr lang="zh-CN" altLang="en-US" sz="2400" dirty="0">
                <a:latin typeface="Bodoni MT Black" panose="02070A03080606020203" pitchFamily="18" charset="0"/>
              </a:rPr>
              <a:t>控制流</a:t>
            </a:r>
            <a:endParaRPr lang="en-US" altLang="zh-CN" sz="2400" dirty="0" smtClean="0">
              <a:latin typeface="Bodoni MT Black" panose="02070A03080606020203" pitchFamily="18" charset="0"/>
            </a:endParaRPr>
          </a:p>
          <a:p>
            <a:pPr marL="0" indent="0" eaLnBrk="1" hangingPunct="1">
              <a:defRPr/>
            </a:pPr>
            <a:endParaRPr lang="zh-CN" altLang="en-US" dirty="0" smtClean="0">
              <a:latin typeface="Bodoni MT Black" panose="02070A03080606020203" pitchFamily="18" charset="0"/>
            </a:endParaRPr>
          </a:p>
        </p:txBody>
      </p:sp>
      <p:pic>
        <p:nvPicPr>
          <p:cNvPr id="49157" name="图片 1"/>
          <p:cNvPicPr>
            <a:picLocks noChangeAspect="1"/>
          </p:cNvPicPr>
          <p:nvPr/>
        </p:nvPicPr>
        <p:blipFill>
          <a:blip r:embed="rId1" cstate="print"/>
          <a:srcRect/>
          <a:stretch>
            <a:fillRect/>
          </a:stretch>
        </p:blipFill>
        <p:spPr bwMode="auto">
          <a:xfrm>
            <a:off x="2857488" y="3786190"/>
            <a:ext cx="5400675" cy="2247900"/>
          </a:xfrm>
          <a:prstGeom prst="rect">
            <a:avLst/>
          </a:prstGeom>
          <a:noFill/>
          <a:ln w="9525">
            <a:noFill/>
            <a:miter lim="800000"/>
            <a:headEnd/>
            <a:tailEnd/>
          </a:ln>
        </p:spPr>
      </p:pic>
      <p:sp>
        <p:nvSpPr>
          <p:cNvPr id="4915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6.3.1 </a:t>
            </a:r>
            <a:r>
              <a:rPr lang="zh-CN" altLang="en-US" sz="2400">
                <a:solidFill>
                  <a:srgbClr val="D9D9D9"/>
                </a:solidFill>
                <a:latin typeface="Bodoni MT Black" panose="02070A03080606020203" pitchFamily="18" charset="0"/>
              </a:rPr>
              <a:t>程序流程图</a:t>
            </a:r>
            <a:endParaRPr lang="zh-CN" altLang="en-US" sz="2400">
              <a:solidFill>
                <a:srgbClr val="D9D9D9"/>
              </a:solidFill>
              <a:latin typeface="Bodoni MT Black" panose="02070A03080606020203" pitchFamily="18" charset="0"/>
            </a:endParaRPr>
          </a:p>
        </p:txBody>
      </p:sp>
      <p:sp>
        <p:nvSpPr>
          <p:cNvPr id="4915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51203" name="TextBox 7"/>
          <p:cNvSpPr txBox="1">
            <a:spLocks noChangeArrowheads="1"/>
          </p:cNvSpPr>
          <p:nvPr/>
        </p:nvSpPr>
        <p:spPr bwMode="auto">
          <a:xfrm>
            <a:off x="539750" y="942975"/>
            <a:ext cx="8064500" cy="5078413"/>
          </a:xfrm>
          <a:prstGeom prst="rect">
            <a:avLst/>
          </a:prstGeom>
          <a:noFill/>
          <a:ln w="9525">
            <a:noFill/>
            <a:miter lim="800000"/>
          </a:ln>
        </p:spPr>
        <p:txBody>
          <a:bodyPr>
            <a:spAutoFit/>
          </a:bodyPr>
          <a:lstStyle/>
          <a:p>
            <a:pPr indent="719455" eaLnBrk="1" hangingPunct="1">
              <a:lnSpc>
                <a:spcPct val="150000"/>
              </a:lnSpc>
            </a:pPr>
            <a:r>
              <a:rPr lang="zh-CN" altLang="en-US" sz="2400" dirty="0">
                <a:latin typeface="Bodoni MT Black" panose="02070A03080606020203" pitchFamily="18" charset="0"/>
              </a:rPr>
              <a:t>总的趋势是越来越多的人不再使用程序流程图了。</a:t>
            </a:r>
            <a:endParaRPr lang="zh-CN" altLang="en-US" sz="2000" dirty="0">
              <a:latin typeface="Bodoni MT Black" panose="02070A03080606020203" pitchFamily="18" charset="0"/>
            </a:endParaRPr>
          </a:p>
          <a:p>
            <a:pPr indent="719455" eaLnBrk="1" hangingPunct="1">
              <a:lnSpc>
                <a:spcPct val="150000"/>
              </a:lnSpc>
            </a:pPr>
            <a:r>
              <a:rPr lang="zh-CN" altLang="en-US" sz="2400" dirty="0">
                <a:latin typeface="Bodoni MT Black" panose="02070A03080606020203" pitchFamily="18" charset="0"/>
              </a:rPr>
              <a:t>程序流程图的主要缺点如下。</a:t>
            </a:r>
            <a:endParaRPr lang="zh-CN" altLang="en-US" sz="2400" dirty="0">
              <a:latin typeface="Bodoni MT Black" panose="02070A03080606020203" pitchFamily="18" charset="0"/>
            </a:endParaRPr>
          </a:p>
          <a:p>
            <a:pPr indent="719455" eaLnBrk="1" hangingPunct="1">
              <a:lnSpc>
                <a:spcPct val="150000"/>
              </a:lnSpc>
            </a:pPr>
            <a:r>
              <a:rPr lang="en-US" altLang="zh-CN" sz="2400" dirty="0">
                <a:latin typeface="Bodoni MT Black" panose="02070A03080606020203" pitchFamily="18" charset="0"/>
              </a:rPr>
              <a:t>(1) </a:t>
            </a:r>
            <a:r>
              <a:rPr lang="zh-CN" altLang="en-US" sz="2400" dirty="0">
                <a:solidFill>
                  <a:srgbClr val="FF0000"/>
                </a:solidFill>
                <a:latin typeface="Bodoni MT Black" panose="02070A03080606020203" pitchFamily="18" charset="0"/>
              </a:rPr>
              <a:t>程序流程图本质上不是逐步求精的好工具</a:t>
            </a:r>
            <a:r>
              <a:rPr lang="zh-CN" altLang="en-US" sz="2400" dirty="0">
                <a:latin typeface="Bodoni MT Black" panose="02070A03080606020203" pitchFamily="18" charset="0"/>
              </a:rPr>
              <a:t>，它诱使程序员过早地考虑程序的控制流程，而不去考虑程序的全局结构。</a:t>
            </a:r>
            <a:endParaRPr lang="zh-CN" altLang="en-US" sz="2400" dirty="0">
              <a:latin typeface="Bodoni MT Black" panose="02070A03080606020203" pitchFamily="18" charset="0"/>
            </a:endParaRPr>
          </a:p>
          <a:p>
            <a:pPr indent="719455" eaLnBrk="1" hangingPunct="1">
              <a:lnSpc>
                <a:spcPct val="150000"/>
              </a:lnSpc>
            </a:pPr>
            <a:r>
              <a:rPr lang="en-US" altLang="zh-CN" sz="2400" dirty="0">
                <a:latin typeface="Bodoni MT Black" panose="02070A03080606020203" pitchFamily="18" charset="0"/>
              </a:rPr>
              <a:t>(2) </a:t>
            </a:r>
            <a:r>
              <a:rPr lang="zh-CN" altLang="en-US" sz="2400" dirty="0">
                <a:solidFill>
                  <a:srgbClr val="FF0000"/>
                </a:solidFill>
                <a:latin typeface="Bodoni MT Black" panose="02070A03080606020203" pitchFamily="18" charset="0"/>
              </a:rPr>
              <a:t>程序流程图中用箭头代表控制流，因此程序员不受任何约束，</a:t>
            </a:r>
            <a:r>
              <a:rPr lang="zh-CN" altLang="en-US" sz="2400" dirty="0">
                <a:latin typeface="Bodoni MT Black" panose="02070A03080606020203" pitchFamily="18" charset="0"/>
              </a:rPr>
              <a:t>可以完全不顾结构程序设计的精神，随意转移控制。</a:t>
            </a:r>
            <a:endParaRPr lang="zh-CN" altLang="en-US" sz="2400" dirty="0">
              <a:latin typeface="Bodoni MT Black" panose="02070A03080606020203" pitchFamily="18" charset="0"/>
            </a:endParaRPr>
          </a:p>
          <a:p>
            <a:pPr indent="719455" eaLnBrk="1" hangingPunct="1">
              <a:lnSpc>
                <a:spcPct val="150000"/>
              </a:lnSpc>
            </a:pPr>
            <a:r>
              <a:rPr lang="en-US" altLang="zh-CN" sz="2400" dirty="0">
                <a:latin typeface="Bodoni MT Black" panose="02070A03080606020203" pitchFamily="18" charset="0"/>
              </a:rPr>
              <a:t>(3) </a:t>
            </a:r>
            <a:r>
              <a:rPr lang="zh-CN" altLang="en-US" sz="2400" dirty="0">
                <a:solidFill>
                  <a:srgbClr val="FF0000"/>
                </a:solidFill>
                <a:latin typeface="Bodoni MT Black" panose="02070A03080606020203" pitchFamily="18" charset="0"/>
              </a:rPr>
              <a:t>程序流程图不易表示数据结构</a:t>
            </a:r>
            <a:r>
              <a:rPr lang="zh-CN" altLang="en-US" sz="2400" dirty="0">
                <a:latin typeface="Bodoni MT Black" panose="02070A03080606020203" pitchFamily="18" charset="0"/>
              </a:rPr>
              <a:t>。</a:t>
            </a:r>
            <a:endParaRPr lang="zh-CN" altLang="en-US" sz="2400" dirty="0">
              <a:latin typeface="Bodoni MT Black" panose="02070A03080606020203" pitchFamily="18" charset="0"/>
            </a:endParaRPr>
          </a:p>
        </p:txBody>
      </p:sp>
      <p:sp>
        <p:nvSpPr>
          <p:cNvPr id="5120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6.3.1 </a:t>
            </a:r>
            <a:r>
              <a:rPr lang="zh-CN" altLang="en-US" sz="2400">
                <a:solidFill>
                  <a:srgbClr val="D9D9D9"/>
                </a:solidFill>
                <a:latin typeface="Bodoni MT Black" panose="02070A03080606020203" pitchFamily="18" charset="0"/>
              </a:rPr>
              <a:t>程序流程图</a:t>
            </a:r>
            <a:endParaRPr lang="zh-CN" altLang="en-US" sz="2400">
              <a:solidFill>
                <a:srgbClr val="D9D9D9"/>
              </a:solidFill>
              <a:latin typeface="Bodoni MT Black" panose="02070A03080606020203" pitchFamily="18" charset="0"/>
            </a:endParaRPr>
          </a:p>
        </p:txBody>
      </p:sp>
      <p:sp>
        <p:nvSpPr>
          <p:cNvPr id="5120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6.3.2 </a:t>
            </a:r>
            <a:r>
              <a:rPr lang="zh-CN" altLang="en-US" b="1" dirty="0" smtClean="0">
                <a:latin typeface="Bodoni MT Black" panose="02070A03080606020203" pitchFamily="18" charset="0"/>
              </a:rPr>
              <a:t>盒图</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53252" name="TextBox 7"/>
          <p:cNvSpPr txBox="1">
            <a:spLocks noChangeArrowheads="1"/>
          </p:cNvSpPr>
          <p:nvPr/>
        </p:nvSpPr>
        <p:spPr bwMode="auto">
          <a:xfrm>
            <a:off x="395288" y="1412875"/>
            <a:ext cx="8353425" cy="4524315"/>
          </a:xfrm>
          <a:prstGeom prst="rect">
            <a:avLst/>
          </a:prstGeom>
          <a:noFill/>
          <a:ln w="9525">
            <a:noFill/>
            <a:miter lim="800000"/>
          </a:ln>
        </p:spPr>
        <p:txBody>
          <a:bodyPr>
            <a:spAutoFit/>
          </a:bodyPr>
          <a:lstStyle/>
          <a:p>
            <a:pPr indent="719455" eaLnBrk="1" hangingPunct="1">
              <a:lnSpc>
                <a:spcPct val="150000"/>
              </a:lnSpc>
            </a:pPr>
            <a:r>
              <a:rPr lang="zh-CN" altLang="en-US" sz="2400" dirty="0">
                <a:latin typeface="Bodoni MT Black" panose="02070A03080606020203" pitchFamily="18" charset="0"/>
              </a:rPr>
              <a:t>出于要有一种不允许违背结构程序设计精神的图形工具的考虑，</a:t>
            </a:r>
            <a:r>
              <a:rPr lang="en-US" altLang="zh-CN" sz="2400" dirty="0" err="1">
                <a:latin typeface="Bodoni MT Black" panose="02070A03080606020203" pitchFamily="18" charset="0"/>
              </a:rPr>
              <a:t>Nassi</a:t>
            </a:r>
            <a:r>
              <a:rPr lang="zh-CN" altLang="en-US" sz="2400" dirty="0">
                <a:latin typeface="Bodoni MT Black" panose="02070A03080606020203" pitchFamily="18" charset="0"/>
              </a:rPr>
              <a:t>和</a:t>
            </a:r>
            <a:r>
              <a:rPr lang="en-US" altLang="zh-CN" sz="2400" dirty="0" err="1">
                <a:latin typeface="Bodoni MT Black" panose="02070A03080606020203" pitchFamily="18" charset="0"/>
              </a:rPr>
              <a:t>Shneiderman</a:t>
            </a:r>
            <a:r>
              <a:rPr lang="zh-CN" altLang="en-US" sz="2400" dirty="0">
                <a:latin typeface="Bodoni MT Black" panose="02070A03080606020203" pitchFamily="18" charset="0"/>
              </a:rPr>
              <a:t>提出了</a:t>
            </a:r>
            <a:r>
              <a:rPr lang="zh-CN" altLang="en-US" sz="2400" dirty="0">
                <a:solidFill>
                  <a:srgbClr val="FF0000"/>
                </a:solidFill>
                <a:latin typeface="Bodoni MT Black" panose="02070A03080606020203" pitchFamily="18" charset="0"/>
              </a:rPr>
              <a:t>盒图</a:t>
            </a:r>
            <a:r>
              <a:rPr lang="zh-CN" altLang="en-US" sz="2400" dirty="0">
                <a:latin typeface="Bodoni MT Black" panose="02070A03080606020203" pitchFamily="18" charset="0"/>
              </a:rPr>
              <a:t>，又称为</a:t>
            </a:r>
            <a:r>
              <a:rPr lang="en-US" altLang="zh-CN" sz="2400" dirty="0">
                <a:solidFill>
                  <a:srgbClr val="FF0000"/>
                </a:solidFill>
                <a:latin typeface="Bodoni MT Black" panose="02070A03080606020203" pitchFamily="18" charset="0"/>
              </a:rPr>
              <a:t>N-S</a:t>
            </a:r>
            <a:r>
              <a:rPr lang="zh-CN" altLang="en-US" sz="2400" dirty="0">
                <a:solidFill>
                  <a:srgbClr val="FF0000"/>
                </a:solidFill>
                <a:latin typeface="Bodoni MT Black" panose="02070A03080606020203" pitchFamily="18" charset="0"/>
              </a:rPr>
              <a:t>图</a:t>
            </a:r>
            <a:r>
              <a:rPr lang="zh-CN" altLang="en-US" sz="2400" dirty="0">
                <a:latin typeface="Bodoni MT Black" panose="02070A03080606020203" pitchFamily="18" charset="0"/>
              </a:rPr>
              <a:t>。它有下述特点。</a:t>
            </a:r>
            <a:endParaRPr lang="zh-CN" altLang="en-US" sz="2400" dirty="0">
              <a:latin typeface="Bodoni MT Black" panose="02070A03080606020203" pitchFamily="18" charset="0"/>
            </a:endParaRPr>
          </a:p>
          <a:p>
            <a:pPr indent="719455" eaLnBrk="1" hangingPunct="1">
              <a:lnSpc>
                <a:spcPct val="150000"/>
              </a:lnSpc>
            </a:pPr>
            <a:r>
              <a:rPr lang="en-US" altLang="zh-CN" sz="2400" dirty="0">
                <a:latin typeface="Bodoni MT Black" panose="02070A03080606020203" pitchFamily="18" charset="0"/>
              </a:rPr>
              <a:t>(1) </a:t>
            </a:r>
            <a:r>
              <a:rPr lang="zh-CN" altLang="en-US" sz="2400" dirty="0">
                <a:latin typeface="Bodoni MT Black" panose="02070A03080606020203" pitchFamily="18" charset="0"/>
              </a:rPr>
              <a:t>功能</a:t>
            </a:r>
            <a:r>
              <a:rPr lang="zh-CN" altLang="en-US" sz="2400" dirty="0" smtClean="0">
                <a:latin typeface="Bodoni MT Black" panose="02070A03080606020203" pitchFamily="18" charset="0"/>
              </a:rPr>
              <a:t>域（即一个特定控制结构的作用域）明确</a:t>
            </a:r>
            <a:r>
              <a:rPr lang="zh-CN" altLang="en-US" sz="2400" dirty="0">
                <a:latin typeface="Bodoni MT Black" panose="02070A03080606020203" pitchFamily="18" charset="0"/>
              </a:rPr>
              <a:t>，可以从盒图上一眼就看出来。</a:t>
            </a:r>
            <a:endParaRPr lang="zh-CN" altLang="en-US" sz="2400" dirty="0">
              <a:latin typeface="Bodoni MT Black" panose="02070A03080606020203" pitchFamily="18" charset="0"/>
            </a:endParaRPr>
          </a:p>
          <a:p>
            <a:pPr indent="719455" eaLnBrk="1" hangingPunct="1">
              <a:lnSpc>
                <a:spcPct val="150000"/>
              </a:lnSpc>
            </a:pPr>
            <a:r>
              <a:rPr lang="en-US" altLang="zh-CN" sz="2400" dirty="0">
                <a:latin typeface="Bodoni MT Black" panose="02070A03080606020203" pitchFamily="18" charset="0"/>
              </a:rPr>
              <a:t>(2) </a:t>
            </a:r>
            <a:r>
              <a:rPr lang="zh-CN" altLang="en-US" sz="2400" dirty="0">
                <a:latin typeface="Bodoni MT Black" panose="02070A03080606020203" pitchFamily="18" charset="0"/>
              </a:rPr>
              <a:t>不可能任意转移控制。</a:t>
            </a:r>
            <a:endParaRPr lang="zh-CN" altLang="en-US" sz="2400" dirty="0">
              <a:latin typeface="Bodoni MT Black" panose="02070A03080606020203" pitchFamily="18" charset="0"/>
            </a:endParaRPr>
          </a:p>
          <a:p>
            <a:pPr indent="719455" eaLnBrk="1" hangingPunct="1">
              <a:lnSpc>
                <a:spcPct val="150000"/>
              </a:lnSpc>
            </a:pPr>
            <a:r>
              <a:rPr lang="en-US" altLang="zh-CN" sz="2400" dirty="0">
                <a:latin typeface="Bodoni MT Black" panose="02070A03080606020203" pitchFamily="18" charset="0"/>
              </a:rPr>
              <a:t>(3) </a:t>
            </a:r>
            <a:r>
              <a:rPr lang="zh-CN" altLang="en-US" sz="2400" dirty="0">
                <a:latin typeface="Bodoni MT Black" panose="02070A03080606020203" pitchFamily="18" charset="0"/>
              </a:rPr>
              <a:t>很容易确定局部和全程数据的作用域。</a:t>
            </a:r>
            <a:endParaRPr lang="zh-CN" altLang="en-US" sz="2400" dirty="0">
              <a:latin typeface="Bodoni MT Black" panose="02070A03080606020203" pitchFamily="18" charset="0"/>
            </a:endParaRPr>
          </a:p>
          <a:p>
            <a:pPr indent="719455" eaLnBrk="1" hangingPunct="1">
              <a:lnSpc>
                <a:spcPct val="150000"/>
              </a:lnSpc>
            </a:pPr>
            <a:r>
              <a:rPr lang="en-US" altLang="zh-CN" sz="2400" dirty="0">
                <a:latin typeface="Bodoni MT Black" panose="02070A03080606020203" pitchFamily="18" charset="0"/>
              </a:rPr>
              <a:t>(4) </a:t>
            </a:r>
            <a:r>
              <a:rPr lang="zh-CN" altLang="en-US" sz="2400" dirty="0">
                <a:latin typeface="Bodoni MT Black" panose="02070A03080606020203" pitchFamily="18" charset="0"/>
              </a:rPr>
              <a:t>很容易表现嵌套关系，也可以表示模块的层次结构。</a:t>
            </a:r>
            <a:endParaRPr lang="zh-CN" altLang="en-US" sz="2400" dirty="0">
              <a:latin typeface="Bodoni MT Black" panose="02070A03080606020203" pitchFamily="18" charset="0"/>
            </a:endParaRPr>
          </a:p>
        </p:txBody>
      </p:sp>
      <p:sp>
        <p:nvSpPr>
          <p:cNvPr id="5325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6.3.2 </a:t>
            </a:r>
            <a:r>
              <a:rPr lang="zh-CN" altLang="en-US" sz="2400">
                <a:solidFill>
                  <a:srgbClr val="D9D9D9"/>
                </a:solidFill>
                <a:latin typeface="Bodoni MT Black" panose="02070A03080606020203" pitchFamily="18" charset="0"/>
              </a:rPr>
              <a:t>盒图</a:t>
            </a:r>
            <a:endParaRPr lang="zh-CN" altLang="en-US" sz="2400">
              <a:solidFill>
                <a:srgbClr val="D9D9D9"/>
              </a:solidFill>
              <a:latin typeface="Bodoni MT Black" panose="02070A03080606020203" pitchFamily="18" charset="0"/>
            </a:endParaRPr>
          </a:p>
        </p:txBody>
      </p:sp>
      <p:sp>
        <p:nvSpPr>
          <p:cNvPr id="5325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4932" name="标题 764931"/>
          <p:cNvSpPr>
            <a:spLocks noGrp="1"/>
          </p:cNvSpPr>
          <p:nvPr>
            <p:ph type="title"/>
          </p:nvPr>
        </p:nvSpPr>
        <p:spPr>
          <a:xfrm>
            <a:off x="3625362" y="422031"/>
            <a:ext cx="5417527" cy="530469"/>
          </a:xfrm>
        </p:spPr>
        <p:txBody>
          <a:bodyPr lIns="89030" tIns="44515" rIns="89030" bIns="44515" anchor="ctr"/>
          <a:p>
            <a:pPr algn="ctr"/>
            <a:r>
              <a:rPr lang="zh-CN" altLang="en-US" dirty="0">
                <a:solidFill>
                  <a:srgbClr val="993300"/>
                </a:solidFill>
                <a:latin typeface="宋体" panose="02010600030101010101" pitchFamily="2" charset="-122"/>
              </a:rPr>
              <a:t>详细设计 </a:t>
            </a:r>
            <a:endParaRPr lang="zh-CN" altLang="en-US">
              <a:solidFill>
                <a:srgbClr val="993300"/>
              </a:solidFill>
              <a:latin typeface="宋体" panose="02010600030101010101" pitchFamily="2" charset="-122"/>
            </a:endParaRPr>
          </a:p>
        </p:txBody>
      </p:sp>
      <p:sp>
        <p:nvSpPr>
          <p:cNvPr id="764934" name="矩形 764933"/>
          <p:cNvSpPr/>
          <p:nvPr/>
        </p:nvSpPr>
        <p:spPr>
          <a:xfrm>
            <a:off x="351692" y="2022231"/>
            <a:ext cx="8510954" cy="1909445"/>
          </a:xfrm>
          <a:prstGeom prst="rect">
            <a:avLst/>
          </a:prstGeom>
          <a:noFill/>
          <a:ln w="9525">
            <a:noFill/>
          </a:ln>
        </p:spPr>
        <p:txBody>
          <a:bodyPr lIns="89030" tIns="44515" rIns="89030" bIns="44515">
            <a:spAutoFit/>
          </a:bodyPr>
          <a:p>
            <a:pPr indent="133350" eaLnBrk="1" hangingPunct="1"/>
            <a:r>
              <a:rPr lang="en-US" altLang="zh-CN" sz="2955" dirty="0">
                <a:latin typeface="宋体" panose="02010600030101010101" pitchFamily="2" charset="-122"/>
              </a:rPr>
              <a:t>1.</a:t>
            </a:r>
            <a:r>
              <a:rPr lang="zh-CN" altLang="en-US" sz="2955" dirty="0">
                <a:latin typeface="宋体" panose="02010600030101010101" pitchFamily="2" charset="-122"/>
              </a:rPr>
              <a:t>确定软件各个组成部分内的算法以及各部分的内部数据组织；</a:t>
            </a:r>
            <a:endParaRPr lang="zh-CN" altLang="en-US" sz="2955" dirty="0">
              <a:latin typeface="Times New Roman" panose="02020603050405020304" pitchFamily="18" charset="0"/>
              <a:cs typeface="Times New Roman" panose="02020603050405020304" pitchFamily="18" charset="0"/>
            </a:endParaRPr>
          </a:p>
          <a:p>
            <a:pPr indent="133350"/>
            <a:r>
              <a:rPr lang="en-US" altLang="zh-CN" sz="2955" dirty="0">
                <a:latin typeface="宋体" panose="02010600030101010101" pitchFamily="2" charset="-122"/>
              </a:rPr>
              <a:t>2.</a:t>
            </a:r>
            <a:r>
              <a:rPr lang="zh-CN" altLang="en-US" sz="2955" dirty="0">
                <a:latin typeface="宋体" panose="02010600030101010101" pitchFamily="2" charset="-122"/>
              </a:rPr>
              <a:t>选定某种过程的表达形式来描述各种算法；</a:t>
            </a:r>
            <a:endParaRPr lang="zh-CN" altLang="en-US" sz="2955" dirty="0">
              <a:latin typeface="Times New Roman" panose="02020603050405020304" pitchFamily="18" charset="0"/>
              <a:cs typeface="Times New Roman" panose="02020603050405020304" pitchFamily="18" charset="0"/>
            </a:endParaRPr>
          </a:p>
          <a:p>
            <a:pPr indent="133350"/>
            <a:r>
              <a:rPr lang="en-US" altLang="zh-CN" sz="2955" dirty="0">
                <a:latin typeface="宋体" panose="02010600030101010101" pitchFamily="2" charset="-122"/>
              </a:rPr>
              <a:t>3.</a:t>
            </a:r>
            <a:r>
              <a:rPr lang="zh-CN" altLang="en-US" sz="2955" dirty="0">
                <a:latin typeface="宋体" panose="02010600030101010101" pitchFamily="2" charset="-122"/>
              </a:rPr>
              <a:t>进行详细设计的评审；</a:t>
            </a:r>
            <a:endParaRPr lang="zh-CN" altLang="en-US" sz="295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55299" name="TextBox 7"/>
          <p:cNvSpPr txBox="1">
            <a:spLocks noChangeArrowheads="1"/>
          </p:cNvSpPr>
          <p:nvPr/>
        </p:nvSpPr>
        <p:spPr bwMode="auto">
          <a:xfrm>
            <a:off x="241300" y="908050"/>
            <a:ext cx="2962275" cy="5122863"/>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anose="02070A03080606020203" pitchFamily="18" charset="0"/>
              </a:rPr>
              <a:t>图给出了结构化控制结构的盒图表示，也给出了调用子程序的盒图表示方法。</a:t>
            </a:r>
            <a:r>
              <a:rPr lang="zh-CN" altLang="en-US" sz="2400" dirty="0" smtClean="0">
                <a:latin typeface="Bodoni MT Black" panose="02070A03080606020203" pitchFamily="18" charset="0"/>
              </a:rPr>
              <a:t>其中：</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基本符号</a:t>
            </a:r>
            <a:r>
              <a:rPr lang="en-US" altLang="zh-CN" sz="2400" dirty="0">
                <a:latin typeface="Bodoni MT Black" panose="02070A03080606020203" pitchFamily="18" charset="0"/>
              </a:rPr>
              <a:t>(a) </a:t>
            </a:r>
            <a:r>
              <a:rPr lang="zh-CN" altLang="en-US" sz="2400" dirty="0">
                <a:latin typeface="Bodoni MT Black" panose="02070A03080606020203" pitchFamily="18" charset="0"/>
              </a:rPr>
              <a:t>顺序； </a:t>
            </a:r>
            <a:r>
              <a:rPr lang="en-US" altLang="zh-CN" sz="2400" dirty="0">
                <a:latin typeface="Bodoni MT Black" panose="02070A03080606020203" pitchFamily="18" charset="0"/>
              </a:rPr>
              <a:t>(b) IF_THEN_ELSE</a:t>
            </a:r>
            <a:r>
              <a:rPr lang="zh-CN" altLang="en-US" sz="2400" dirty="0">
                <a:latin typeface="Bodoni MT Black" panose="02070A03080606020203" pitchFamily="18" charset="0"/>
              </a:rPr>
              <a:t>型分支； </a:t>
            </a:r>
            <a:r>
              <a:rPr lang="en-US" altLang="zh-CN" sz="2400" dirty="0">
                <a:latin typeface="Bodoni MT Black" panose="02070A03080606020203" pitchFamily="18" charset="0"/>
              </a:rPr>
              <a:t>(c) CASE</a:t>
            </a:r>
            <a:r>
              <a:rPr lang="zh-CN" altLang="en-US" sz="2400" dirty="0">
                <a:latin typeface="Bodoni MT Black" panose="02070A03080606020203" pitchFamily="18" charset="0"/>
              </a:rPr>
              <a:t>型多分支； </a:t>
            </a:r>
            <a:r>
              <a:rPr lang="en-US" altLang="zh-CN" sz="2400" dirty="0">
                <a:latin typeface="Bodoni MT Black" panose="02070A03080606020203" pitchFamily="18" charset="0"/>
              </a:rPr>
              <a:t>(d) </a:t>
            </a:r>
            <a:r>
              <a:rPr lang="zh-CN" altLang="en-US" sz="2400" dirty="0">
                <a:latin typeface="Bodoni MT Black" panose="02070A03080606020203" pitchFamily="18" charset="0"/>
              </a:rPr>
              <a:t>循环； </a:t>
            </a:r>
            <a:r>
              <a:rPr lang="en-US" altLang="zh-CN" sz="2400" dirty="0">
                <a:latin typeface="Bodoni MT Black" panose="02070A03080606020203" pitchFamily="18" charset="0"/>
              </a:rPr>
              <a:t>(e) </a:t>
            </a:r>
            <a:r>
              <a:rPr lang="zh-CN" altLang="en-US" sz="2400" dirty="0">
                <a:latin typeface="Bodoni MT Black" panose="02070A03080606020203" pitchFamily="18" charset="0"/>
              </a:rPr>
              <a:t>调用子程序</a:t>
            </a:r>
            <a:r>
              <a:rPr lang="en-US" altLang="zh-CN" sz="2400" dirty="0">
                <a:latin typeface="Bodoni MT Black" panose="02070A03080606020203" pitchFamily="18" charset="0"/>
              </a:rPr>
              <a:t>A</a:t>
            </a:r>
            <a:endParaRPr lang="zh-CN" altLang="en-US" sz="2400" dirty="0">
              <a:latin typeface="Bodoni MT Black" panose="02070A03080606020203" pitchFamily="18" charset="0"/>
            </a:endParaRPr>
          </a:p>
        </p:txBody>
      </p:sp>
      <p:pic>
        <p:nvPicPr>
          <p:cNvPr id="55300" name="图片 1"/>
          <p:cNvPicPr>
            <a:picLocks noChangeAspect="1"/>
          </p:cNvPicPr>
          <p:nvPr/>
        </p:nvPicPr>
        <p:blipFill>
          <a:blip r:embed="rId1" cstate="print"/>
          <a:srcRect/>
          <a:stretch>
            <a:fillRect/>
          </a:stretch>
        </p:blipFill>
        <p:spPr bwMode="auto">
          <a:xfrm>
            <a:off x="3203575" y="1700213"/>
            <a:ext cx="5926138" cy="3600450"/>
          </a:xfrm>
          <a:prstGeom prst="rect">
            <a:avLst/>
          </a:prstGeom>
          <a:noFill/>
          <a:ln w="9525">
            <a:noFill/>
            <a:miter lim="800000"/>
            <a:headEnd/>
            <a:tailEnd/>
          </a:ln>
        </p:spPr>
      </p:pic>
      <p:sp>
        <p:nvSpPr>
          <p:cNvPr id="5530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6.3.2 </a:t>
            </a:r>
            <a:r>
              <a:rPr lang="zh-CN" altLang="en-US" sz="2400">
                <a:solidFill>
                  <a:srgbClr val="D9D9D9"/>
                </a:solidFill>
                <a:latin typeface="Bodoni MT Black" panose="02070A03080606020203" pitchFamily="18" charset="0"/>
              </a:rPr>
              <a:t>盒图</a:t>
            </a:r>
            <a:endParaRPr lang="zh-CN" altLang="en-US" sz="2400">
              <a:solidFill>
                <a:srgbClr val="D9D9D9"/>
              </a:solidFill>
              <a:latin typeface="Bodoni MT Black" panose="02070A03080606020203" pitchFamily="18" charset="0"/>
            </a:endParaRPr>
          </a:p>
        </p:txBody>
      </p:sp>
      <p:sp>
        <p:nvSpPr>
          <p:cNvPr id="5530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6.3.3</a:t>
            </a:r>
            <a:r>
              <a:rPr lang="en-US" altLang="zh-CN" b="1" dirty="0" smtClean="0">
                <a:latin typeface="Bodoni MT Black" panose="02070A03080606020203" pitchFamily="18" charset="0"/>
              </a:rPr>
              <a:t> PAD</a:t>
            </a:r>
            <a:r>
              <a:rPr lang="zh-CN" altLang="en-US" b="1" dirty="0" smtClean="0">
                <a:latin typeface="Bodoni MT Black" panose="02070A03080606020203" pitchFamily="18" charset="0"/>
              </a:rPr>
              <a:t>图</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0" y="1571612"/>
            <a:ext cx="500062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en-US" altLang="zh-CN" sz="2000" dirty="0">
                <a:solidFill>
                  <a:srgbClr val="FF0000"/>
                </a:solidFill>
                <a:latin typeface="Bodoni MT Black" panose="02070A03080606020203" pitchFamily="18" charset="0"/>
                <a:ea typeface="+mn-ea"/>
              </a:rPr>
              <a:t>PAD</a:t>
            </a:r>
            <a:r>
              <a:rPr lang="zh-CN" altLang="en-US" sz="2000" dirty="0">
                <a:latin typeface="Bodoni MT Black" panose="02070A03080606020203" pitchFamily="18" charset="0"/>
                <a:ea typeface="+mn-ea"/>
              </a:rPr>
              <a:t>是</a:t>
            </a:r>
            <a:r>
              <a:rPr lang="zh-CN" altLang="en-US" sz="2000" dirty="0">
                <a:solidFill>
                  <a:srgbClr val="FF0000"/>
                </a:solidFill>
                <a:latin typeface="Bodoni MT Black" panose="02070A03080606020203" pitchFamily="18" charset="0"/>
                <a:ea typeface="+mn-ea"/>
              </a:rPr>
              <a:t>问题分析</a:t>
            </a:r>
            <a:r>
              <a:rPr lang="zh-CN" altLang="en-US" sz="2000" dirty="0" smtClean="0">
                <a:solidFill>
                  <a:srgbClr val="FF0000"/>
                </a:solidFill>
                <a:latin typeface="Bodoni MT Black" panose="02070A03080606020203" pitchFamily="18" charset="0"/>
                <a:ea typeface="+mn-ea"/>
              </a:rPr>
              <a:t>图</a:t>
            </a:r>
            <a:r>
              <a:rPr lang="zh-CN" altLang="en-US" sz="2000" dirty="0" smtClean="0">
                <a:latin typeface="Bodoni MT Black" panose="02070A03080606020203" pitchFamily="18" charset="0"/>
                <a:ea typeface="+mn-ea"/>
              </a:rPr>
              <a:t>（</a:t>
            </a:r>
            <a:r>
              <a:rPr lang="en-US" altLang="zh-CN" sz="2000" dirty="0" smtClean="0">
                <a:latin typeface="Bodoni MT Black" panose="02070A03080606020203" pitchFamily="18" charset="0"/>
              </a:rPr>
              <a:t> problem analysis diagram </a:t>
            </a:r>
            <a:r>
              <a:rPr lang="zh-CN" altLang="en-US" sz="2000" dirty="0" smtClean="0">
                <a:latin typeface="Bodoni MT Black" panose="02070A03080606020203" pitchFamily="18" charset="0"/>
                <a:ea typeface="+mn-ea"/>
              </a:rPr>
              <a:t>）的</a:t>
            </a:r>
            <a:r>
              <a:rPr lang="zh-CN" altLang="en-US" sz="2000" dirty="0">
                <a:latin typeface="Bodoni MT Black" panose="02070A03080606020203" pitchFamily="18" charset="0"/>
                <a:ea typeface="+mn-ea"/>
              </a:rPr>
              <a:t>英文缩写，用二维树形结构的图来表示程序的控制流。</a:t>
            </a:r>
            <a:endParaRPr lang="en-US" altLang="zh-CN" sz="2000" dirty="0">
              <a:latin typeface="Bodoni MT Black" panose="02070A03080606020203" pitchFamily="18" charset="0"/>
              <a:ea typeface="+mn-ea"/>
            </a:endParaRPr>
          </a:p>
          <a:p>
            <a:pPr marL="457200" indent="-457200" eaLnBrk="1" hangingPunct="1">
              <a:lnSpc>
                <a:spcPct val="125000"/>
              </a:lnSpc>
              <a:buFontTx/>
              <a:buAutoNum type="alphaLcParenBoth"/>
              <a:defRPr/>
            </a:pPr>
            <a:r>
              <a:rPr lang="zh-CN" altLang="en-US" sz="2000" dirty="0" smtClean="0">
                <a:latin typeface="Bodoni MT Black" panose="02070A03080606020203" pitchFamily="18" charset="0"/>
                <a:ea typeface="+mn-ea"/>
              </a:rPr>
              <a:t>顺序（</a:t>
            </a:r>
            <a:r>
              <a:rPr lang="zh-CN" altLang="en-US" sz="2000" dirty="0" smtClean="0">
                <a:latin typeface="Bodoni MT Black" panose="02070A03080606020203" pitchFamily="18" charset="0"/>
              </a:rPr>
              <a:t>先执行</a:t>
            </a:r>
            <a:r>
              <a:rPr lang="en-US" altLang="zh-CN" sz="2000" dirty="0" smtClean="0">
                <a:latin typeface="Bodoni MT Black" panose="02070A03080606020203" pitchFamily="18" charset="0"/>
              </a:rPr>
              <a:t>P1</a:t>
            </a:r>
            <a:r>
              <a:rPr lang="zh-CN" altLang="en-US" sz="2000" dirty="0" smtClean="0">
                <a:latin typeface="Bodoni MT Black" panose="02070A03080606020203" pitchFamily="18" charset="0"/>
              </a:rPr>
              <a:t>后执行</a:t>
            </a:r>
            <a:r>
              <a:rPr lang="en-US" altLang="zh-CN" sz="2000" dirty="0" smtClean="0">
                <a:latin typeface="Bodoni MT Black" panose="02070A03080606020203" pitchFamily="18" charset="0"/>
              </a:rPr>
              <a:t>P2 </a:t>
            </a:r>
            <a:r>
              <a:rPr lang="zh-CN" altLang="en-US" sz="2000" dirty="0" smtClean="0">
                <a:latin typeface="Bodoni MT Black" panose="02070A03080606020203" pitchFamily="18" charset="0"/>
                <a:ea typeface="+mn-ea"/>
              </a:rPr>
              <a:t>）；</a:t>
            </a:r>
            <a:endParaRPr lang="en-US" altLang="zh-CN" sz="2000" dirty="0" smtClean="0">
              <a:latin typeface="Bodoni MT Black" panose="02070A03080606020203" pitchFamily="18" charset="0"/>
              <a:ea typeface="+mn-ea"/>
            </a:endParaRPr>
          </a:p>
          <a:p>
            <a:pPr marL="457200" indent="-457200" eaLnBrk="1" hangingPunct="1">
              <a:lnSpc>
                <a:spcPct val="125000"/>
              </a:lnSpc>
              <a:buFontTx/>
              <a:buAutoNum type="alphaLcParenBoth"/>
              <a:defRPr/>
            </a:pPr>
            <a:r>
              <a:rPr lang="zh-CN" altLang="en-US" sz="2000" dirty="0" smtClean="0">
                <a:latin typeface="Bodoni MT Black" panose="02070A03080606020203" pitchFamily="18" charset="0"/>
                <a:ea typeface="+mn-ea"/>
              </a:rPr>
              <a:t>选择（</a:t>
            </a:r>
            <a:r>
              <a:rPr lang="en-US" altLang="zh-CN" sz="2000" dirty="0" smtClean="0">
                <a:latin typeface="Bodoni MT Black" panose="02070A03080606020203" pitchFamily="18" charset="0"/>
              </a:rPr>
              <a:t> IF C THEN P1 ELSE P2</a:t>
            </a:r>
            <a:r>
              <a:rPr lang="zh-CN" altLang="en-US" sz="2000" dirty="0" smtClean="0">
                <a:latin typeface="Bodoni MT Black" panose="02070A03080606020203" pitchFamily="18" charset="0"/>
                <a:ea typeface="+mn-ea"/>
              </a:rPr>
              <a:t>）；</a:t>
            </a:r>
            <a:r>
              <a:rPr lang="en-US" altLang="zh-CN" sz="2000" dirty="0" smtClean="0">
                <a:latin typeface="Bodoni MT Black" panose="02070A03080606020203" pitchFamily="18" charset="0"/>
                <a:ea typeface="+mn-ea"/>
              </a:rPr>
              <a:t> </a:t>
            </a:r>
            <a:endParaRPr lang="en-US" altLang="zh-CN" sz="2000" dirty="0" smtClean="0">
              <a:latin typeface="Bodoni MT Black" panose="02070A03080606020203" pitchFamily="18" charset="0"/>
              <a:ea typeface="+mn-ea"/>
            </a:endParaRPr>
          </a:p>
          <a:p>
            <a:pPr marL="457200" indent="-457200" eaLnBrk="1" hangingPunct="1">
              <a:lnSpc>
                <a:spcPct val="125000"/>
              </a:lnSpc>
              <a:buFontTx/>
              <a:buAutoNum type="alphaLcParenBoth"/>
              <a:defRPr/>
            </a:pPr>
            <a:r>
              <a:rPr lang="en-US" altLang="zh-CN" sz="2000" dirty="0" smtClean="0">
                <a:latin typeface="Bodoni MT Black" panose="02070A03080606020203" pitchFamily="18" charset="0"/>
                <a:ea typeface="+mn-ea"/>
              </a:rPr>
              <a:t>CASE</a:t>
            </a:r>
            <a:r>
              <a:rPr lang="zh-CN" altLang="en-US" sz="2000" dirty="0">
                <a:latin typeface="Bodoni MT Black" panose="02070A03080606020203" pitchFamily="18" charset="0"/>
                <a:ea typeface="+mn-ea"/>
              </a:rPr>
              <a:t>型多分支</a:t>
            </a:r>
            <a:r>
              <a:rPr lang="zh-CN" altLang="en-US" sz="2000" dirty="0" smtClean="0">
                <a:latin typeface="Bodoni MT Black" panose="02070A03080606020203" pitchFamily="18" charset="0"/>
                <a:ea typeface="+mn-ea"/>
              </a:rPr>
              <a:t>；</a:t>
            </a:r>
            <a:endParaRPr lang="en-US" altLang="zh-CN" sz="2000" dirty="0" smtClean="0">
              <a:latin typeface="Bodoni MT Black" panose="02070A03080606020203" pitchFamily="18" charset="0"/>
              <a:ea typeface="+mn-ea"/>
            </a:endParaRPr>
          </a:p>
          <a:p>
            <a:pPr marL="457200" indent="-457200" eaLnBrk="1" hangingPunct="1">
              <a:lnSpc>
                <a:spcPct val="125000"/>
              </a:lnSpc>
              <a:buFontTx/>
              <a:buAutoNum type="alphaLcParenBoth"/>
              <a:defRPr/>
            </a:pPr>
            <a:r>
              <a:rPr lang="en-US" altLang="zh-CN" sz="2000" dirty="0" smtClean="0">
                <a:latin typeface="Bodoni MT Black" panose="02070A03080606020203" pitchFamily="18" charset="0"/>
                <a:ea typeface="+mn-ea"/>
              </a:rPr>
              <a:t>WHILE</a:t>
            </a:r>
            <a:r>
              <a:rPr lang="zh-CN" altLang="en-US" sz="2000" dirty="0">
                <a:latin typeface="Bodoni MT Black" panose="02070A03080606020203" pitchFamily="18" charset="0"/>
                <a:ea typeface="+mn-ea"/>
              </a:rPr>
              <a:t>型</a:t>
            </a:r>
            <a:r>
              <a:rPr lang="zh-CN" altLang="en-US" sz="2000" dirty="0" smtClean="0">
                <a:latin typeface="Bodoni MT Black" panose="02070A03080606020203" pitchFamily="18" charset="0"/>
                <a:ea typeface="+mn-ea"/>
              </a:rPr>
              <a:t>循环（</a:t>
            </a:r>
            <a:r>
              <a:rPr lang="en-US" altLang="zh-CN" sz="2000" dirty="0" smtClean="0">
                <a:latin typeface="Bodoni MT Black" panose="02070A03080606020203" pitchFamily="18" charset="0"/>
              </a:rPr>
              <a:t>WHILE C DO P </a:t>
            </a:r>
            <a:r>
              <a:rPr lang="zh-CN" altLang="en-US" sz="2000" dirty="0" smtClean="0">
                <a:latin typeface="Bodoni MT Black" panose="02070A03080606020203" pitchFamily="18" charset="0"/>
                <a:ea typeface="+mn-ea"/>
              </a:rPr>
              <a:t>）；</a:t>
            </a:r>
            <a:endParaRPr lang="en-US" altLang="zh-CN" sz="2000" dirty="0" smtClean="0">
              <a:latin typeface="Bodoni MT Black" panose="02070A03080606020203" pitchFamily="18" charset="0"/>
              <a:ea typeface="+mn-ea"/>
            </a:endParaRPr>
          </a:p>
          <a:p>
            <a:pPr marL="457200" indent="-457200" eaLnBrk="1" hangingPunct="1">
              <a:lnSpc>
                <a:spcPct val="125000"/>
              </a:lnSpc>
              <a:buFontTx/>
              <a:buAutoNum type="alphaLcParenBoth"/>
              <a:defRPr/>
            </a:pPr>
            <a:r>
              <a:rPr lang="en-US" altLang="zh-CN" sz="2000" dirty="0" smtClean="0">
                <a:latin typeface="Bodoni MT Black" panose="02070A03080606020203" pitchFamily="18" charset="0"/>
                <a:ea typeface="+mn-ea"/>
              </a:rPr>
              <a:t>UNTIL</a:t>
            </a:r>
            <a:r>
              <a:rPr lang="zh-CN" altLang="en-US" sz="2000" dirty="0">
                <a:latin typeface="Bodoni MT Black" panose="02070A03080606020203" pitchFamily="18" charset="0"/>
                <a:ea typeface="+mn-ea"/>
              </a:rPr>
              <a:t>型</a:t>
            </a:r>
            <a:r>
              <a:rPr lang="zh-CN" altLang="en-US" sz="2000" dirty="0" smtClean="0">
                <a:latin typeface="Bodoni MT Black" panose="02070A03080606020203" pitchFamily="18" charset="0"/>
                <a:ea typeface="+mn-ea"/>
              </a:rPr>
              <a:t>循环（</a:t>
            </a:r>
            <a:r>
              <a:rPr lang="en-US" altLang="zh-CN" sz="2000" dirty="0" smtClean="0">
                <a:latin typeface="Bodoni MT Black" panose="02070A03080606020203" pitchFamily="18" charset="0"/>
              </a:rPr>
              <a:t> REPEAT P UNTIL C </a:t>
            </a:r>
            <a:r>
              <a:rPr lang="zh-CN" altLang="en-US" sz="2000" dirty="0" smtClean="0">
                <a:latin typeface="Bodoni MT Black" panose="02070A03080606020203" pitchFamily="18" charset="0"/>
                <a:ea typeface="+mn-ea"/>
              </a:rPr>
              <a:t>）； </a:t>
            </a:r>
            <a:endParaRPr lang="en-US" altLang="zh-CN" sz="2000" dirty="0" smtClean="0">
              <a:latin typeface="Bodoni MT Black" panose="02070A03080606020203" pitchFamily="18" charset="0"/>
              <a:ea typeface="+mn-ea"/>
            </a:endParaRPr>
          </a:p>
          <a:p>
            <a:pPr marL="457200" indent="-457200" eaLnBrk="1" hangingPunct="1">
              <a:lnSpc>
                <a:spcPct val="125000"/>
              </a:lnSpc>
              <a:buFontTx/>
              <a:buAutoNum type="alphaLcParenBoth"/>
              <a:defRPr/>
            </a:pPr>
            <a:r>
              <a:rPr lang="zh-CN" altLang="en-US" sz="2000" dirty="0" smtClean="0">
                <a:latin typeface="Bodoni MT Black" panose="02070A03080606020203" pitchFamily="18" charset="0"/>
                <a:ea typeface="+mn-ea"/>
              </a:rPr>
              <a:t>语句</a:t>
            </a:r>
            <a:r>
              <a:rPr lang="zh-CN" altLang="en-US" sz="2000" dirty="0">
                <a:latin typeface="Bodoni MT Black" panose="02070A03080606020203" pitchFamily="18" charset="0"/>
                <a:ea typeface="+mn-ea"/>
              </a:rPr>
              <a:t>标号； </a:t>
            </a:r>
            <a:endParaRPr lang="en-US" altLang="zh-CN" sz="2000" dirty="0" smtClean="0">
              <a:latin typeface="Bodoni MT Black" panose="02070A03080606020203" pitchFamily="18" charset="0"/>
              <a:ea typeface="+mn-ea"/>
            </a:endParaRPr>
          </a:p>
          <a:p>
            <a:pPr marL="457200" indent="-457200" eaLnBrk="1" hangingPunct="1">
              <a:lnSpc>
                <a:spcPct val="125000"/>
              </a:lnSpc>
              <a:buFontTx/>
              <a:buAutoNum type="alphaLcParenBoth"/>
              <a:defRPr/>
            </a:pPr>
            <a:r>
              <a:rPr lang="zh-CN" altLang="en-US" sz="2000" dirty="0" smtClean="0">
                <a:latin typeface="Bodoni MT Black" panose="02070A03080606020203" pitchFamily="18" charset="0"/>
                <a:ea typeface="+mn-ea"/>
              </a:rPr>
              <a:t>定义</a:t>
            </a:r>
            <a:endParaRPr lang="zh-CN" altLang="en-US" sz="2000" dirty="0" smtClean="0">
              <a:latin typeface="Bodoni MT Black" panose="02070A03080606020203" pitchFamily="18" charset="0"/>
              <a:ea typeface="+mn-ea"/>
            </a:endParaRPr>
          </a:p>
        </p:txBody>
      </p:sp>
      <p:pic>
        <p:nvPicPr>
          <p:cNvPr id="57349" name="图片 2"/>
          <p:cNvPicPr>
            <a:picLocks noChangeAspect="1"/>
          </p:cNvPicPr>
          <p:nvPr/>
        </p:nvPicPr>
        <p:blipFill>
          <a:blip r:embed="rId1" cstate="print"/>
          <a:srcRect/>
          <a:stretch>
            <a:fillRect/>
          </a:stretch>
        </p:blipFill>
        <p:spPr bwMode="auto">
          <a:xfrm>
            <a:off x="5072066" y="1214422"/>
            <a:ext cx="4071934" cy="4822825"/>
          </a:xfrm>
          <a:prstGeom prst="rect">
            <a:avLst/>
          </a:prstGeom>
          <a:noFill/>
          <a:ln w="9525">
            <a:noFill/>
            <a:miter lim="800000"/>
            <a:headEnd/>
            <a:tailEnd/>
          </a:ln>
        </p:spPr>
      </p:pic>
      <p:sp>
        <p:nvSpPr>
          <p:cNvPr id="5735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6.3.3 PAD</a:t>
            </a:r>
            <a:r>
              <a:rPr lang="zh-CN" altLang="en-US" sz="2400">
                <a:solidFill>
                  <a:srgbClr val="D9D9D9"/>
                </a:solidFill>
                <a:latin typeface="Bodoni MT Black" panose="02070A03080606020203" pitchFamily="18" charset="0"/>
              </a:rPr>
              <a:t>图</a:t>
            </a:r>
            <a:endParaRPr lang="zh-CN" altLang="en-US" sz="2400">
              <a:solidFill>
                <a:srgbClr val="D9D9D9"/>
              </a:solidFill>
              <a:latin typeface="Bodoni MT Black" panose="02070A03080606020203" pitchFamily="18" charset="0"/>
            </a:endParaRPr>
          </a:p>
        </p:txBody>
      </p:sp>
      <p:sp>
        <p:nvSpPr>
          <p:cNvPr id="5735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1450"/>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59395" name="TextBox 7"/>
          <p:cNvSpPr txBox="1">
            <a:spLocks noChangeArrowheads="1"/>
          </p:cNvSpPr>
          <p:nvPr/>
        </p:nvSpPr>
        <p:spPr bwMode="auto">
          <a:xfrm>
            <a:off x="36543" y="783955"/>
            <a:ext cx="8964613" cy="5216813"/>
          </a:xfrm>
          <a:prstGeom prst="rect">
            <a:avLst/>
          </a:prstGeom>
          <a:noFill/>
          <a:ln w="9525">
            <a:noFill/>
            <a:miter lim="800000"/>
          </a:ln>
        </p:spPr>
        <p:txBody>
          <a:bodyPr>
            <a:spAutoFit/>
          </a:bodyPr>
          <a:lstStyle/>
          <a:p>
            <a:pPr indent="719455" eaLnBrk="1" hangingPunct="1">
              <a:lnSpc>
                <a:spcPct val="150000"/>
              </a:lnSpc>
            </a:pPr>
            <a:r>
              <a:rPr lang="en-US" altLang="zh-CN" sz="2400" dirty="0">
                <a:latin typeface="Bodoni MT Black" panose="02070A03080606020203" pitchFamily="18" charset="0"/>
              </a:rPr>
              <a:t>PAD</a:t>
            </a:r>
            <a:r>
              <a:rPr lang="zh-CN" altLang="en-US" sz="2400" dirty="0">
                <a:latin typeface="Bodoni MT Black" panose="02070A03080606020203" pitchFamily="18" charset="0"/>
              </a:rPr>
              <a:t>图的主要优点如下：</a:t>
            </a:r>
            <a:endParaRPr lang="zh-CN" altLang="en-US" sz="2400" dirty="0">
              <a:latin typeface="Bodoni MT Black" panose="02070A03080606020203" pitchFamily="18" charset="0"/>
            </a:endParaRPr>
          </a:p>
          <a:p>
            <a:pPr indent="719455" eaLnBrk="1" hangingPunct="1">
              <a:lnSpc>
                <a:spcPct val="150000"/>
              </a:lnSpc>
            </a:pPr>
            <a:r>
              <a:rPr lang="en-US" altLang="zh-CN" sz="2200" dirty="0">
                <a:latin typeface="Bodoni MT Black" panose="02070A03080606020203" pitchFamily="18" charset="0"/>
              </a:rPr>
              <a:t>(1) </a:t>
            </a:r>
            <a:r>
              <a:rPr lang="zh-CN" altLang="en-US" sz="2200" dirty="0">
                <a:latin typeface="Bodoni MT Black" panose="02070A03080606020203" pitchFamily="18" charset="0"/>
              </a:rPr>
              <a:t>使用表示</a:t>
            </a:r>
            <a:r>
              <a:rPr lang="zh-CN" altLang="en-US" sz="2200" dirty="0">
                <a:solidFill>
                  <a:srgbClr val="FF0000"/>
                </a:solidFill>
                <a:latin typeface="Bodoni MT Black" panose="02070A03080606020203" pitchFamily="18" charset="0"/>
              </a:rPr>
              <a:t>结构化控制结构</a:t>
            </a:r>
            <a:r>
              <a:rPr lang="zh-CN" altLang="en-US" sz="2200" dirty="0">
                <a:latin typeface="Bodoni MT Black" panose="02070A03080606020203" pitchFamily="18" charset="0"/>
              </a:rPr>
              <a:t>的</a:t>
            </a:r>
            <a:r>
              <a:rPr lang="en-US" altLang="zh-CN" sz="2200" dirty="0">
                <a:latin typeface="Bodoni MT Black" panose="02070A03080606020203" pitchFamily="18" charset="0"/>
              </a:rPr>
              <a:t>PAD</a:t>
            </a:r>
            <a:r>
              <a:rPr lang="zh-CN" altLang="en-US" sz="2200" dirty="0">
                <a:latin typeface="Bodoni MT Black" panose="02070A03080606020203" pitchFamily="18" charset="0"/>
              </a:rPr>
              <a:t>符号所设计出来的程序</a:t>
            </a:r>
            <a:endParaRPr lang="en-US" altLang="zh-CN" sz="2200" dirty="0">
              <a:latin typeface="Bodoni MT Black" panose="02070A03080606020203" pitchFamily="18" charset="0"/>
            </a:endParaRPr>
          </a:p>
          <a:p>
            <a:pPr indent="719455" eaLnBrk="1" hangingPunct="1">
              <a:lnSpc>
                <a:spcPct val="150000"/>
              </a:lnSpc>
            </a:pPr>
            <a:r>
              <a:rPr lang="zh-CN" altLang="en-US" sz="2200" dirty="0">
                <a:latin typeface="Bodoni MT Black" panose="02070A03080606020203" pitchFamily="18" charset="0"/>
              </a:rPr>
              <a:t>必然是</a:t>
            </a:r>
            <a:r>
              <a:rPr lang="zh-CN" altLang="en-US" sz="2200" dirty="0">
                <a:solidFill>
                  <a:srgbClr val="FF0000"/>
                </a:solidFill>
                <a:latin typeface="Bodoni MT Black" panose="02070A03080606020203" pitchFamily="18" charset="0"/>
              </a:rPr>
              <a:t>结构化程序</a:t>
            </a:r>
            <a:r>
              <a:rPr lang="zh-CN" altLang="en-US" sz="2200" dirty="0">
                <a:latin typeface="Bodoni MT Black" panose="02070A03080606020203" pitchFamily="18" charset="0"/>
              </a:rPr>
              <a:t>。</a:t>
            </a:r>
            <a:endParaRPr lang="zh-CN" altLang="en-US" sz="2200" dirty="0">
              <a:latin typeface="Bodoni MT Black" panose="02070A03080606020203" pitchFamily="18" charset="0"/>
            </a:endParaRPr>
          </a:p>
          <a:p>
            <a:pPr indent="719455" eaLnBrk="1" hangingPunct="1">
              <a:lnSpc>
                <a:spcPct val="150000"/>
              </a:lnSpc>
            </a:pPr>
            <a:r>
              <a:rPr lang="en-US" altLang="zh-CN" sz="2200" dirty="0">
                <a:latin typeface="Bodoni MT Black" panose="02070A03080606020203" pitchFamily="18" charset="0"/>
              </a:rPr>
              <a:t>(2) PAD</a:t>
            </a:r>
            <a:r>
              <a:rPr lang="zh-CN" altLang="en-US" sz="2200" dirty="0">
                <a:latin typeface="Bodoni MT Black" panose="02070A03080606020203" pitchFamily="18" charset="0"/>
              </a:rPr>
              <a:t>图所描绘的程序结构十分清晰。</a:t>
            </a:r>
            <a:endParaRPr lang="en-US" altLang="zh-CN" sz="2200" dirty="0">
              <a:latin typeface="Bodoni MT Black" panose="02070A03080606020203" pitchFamily="18" charset="0"/>
            </a:endParaRPr>
          </a:p>
          <a:p>
            <a:pPr indent="719455" eaLnBrk="1" hangingPunct="1">
              <a:lnSpc>
                <a:spcPct val="150000"/>
              </a:lnSpc>
            </a:pPr>
            <a:r>
              <a:rPr lang="en-US" altLang="zh-CN" sz="2200" dirty="0">
                <a:latin typeface="Bodoni MT Black" panose="02070A03080606020203" pitchFamily="18" charset="0"/>
              </a:rPr>
              <a:t>(3) </a:t>
            </a:r>
            <a:r>
              <a:rPr lang="zh-CN" altLang="en-US" sz="2200" dirty="0">
                <a:latin typeface="Bodoni MT Black" panose="02070A03080606020203" pitchFamily="18" charset="0"/>
              </a:rPr>
              <a:t>用</a:t>
            </a:r>
            <a:r>
              <a:rPr lang="en-US" altLang="zh-CN" sz="2200" dirty="0">
                <a:latin typeface="Bodoni MT Black" panose="02070A03080606020203" pitchFamily="18" charset="0"/>
              </a:rPr>
              <a:t>PAD</a:t>
            </a:r>
            <a:r>
              <a:rPr lang="zh-CN" altLang="en-US" sz="2200" dirty="0">
                <a:latin typeface="Bodoni MT Black" panose="02070A03080606020203" pitchFamily="18" charset="0"/>
              </a:rPr>
              <a:t>图表现程序逻辑，易读、易懂、易记。</a:t>
            </a:r>
            <a:endParaRPr lang="en-US" altLang="zh-CN" sz="2200" dirty="0">
              <a:latin typeface="Bodoni MT Black" panose="02070A03080606020203" pitchFamily="18" charset="0"/>
            </a:endParaRPr>
          </a:p>
          <a:p>
            <a:pPr indent="719455" eaLnBrk="1" hangingPunct="1">
              <a:lnSpc>
                <a:spcPct val="150000"/>
              </a:lnSpc>
            </a:pPr>
            <a:r>
              <a:rPr lang="en-US" altLang="zh-CN" sz="2200" dirty="0">
                <a:latin typeface="Bodoni MT Black" panose="02070A03080606020203" pitchFamily="18" charset="0"/>
              </a:rPr>
              <a:t>(4) </a:t>
            </a:r>
            <a:r>
              <a:rPr lang="zh-CN" altLang="en-US" sz="2200" dirty="0">
                <a:latin typeface="Bodoni MT Black" panose="02070A03080606020203" pitchFamily="18" charset="0"/>
              </a:rPr>
              <a:t>容易将</a:t>
            </a:r>
            <a:r>
              <a:rPr lang="en-US" altLang="zh-CN" sz="2200" dirty="0">
                <a:latin typeface="Bodoni MT Black" panose="02070A03080606020203" pitchFamily="18" charset="0"/>
              </a:rPr>
              <a:t>PAD</a:t>
            </a:r>
            <a:r>
              <a:rPr lang="zh-CN" altLang="en-US" sz="2200" dirty="0">
                <a:latin typeface="Bodoni MT Black" panose="02070A03080606020203" pitchFamily="18" charset="0"/>
              </a:rPr>
              <a:t>图转换成高级语言源程序，这种转换</a:t>
            </a:r>
            <a:r>
              <a:rPr lang="zh-CN" altLang="en-US" sz="2200" dirty="0" smtClean="0">
                <a:latin typeface="Bodoni MT Black" panose="02070A03080606020203" pitchFamily="18" charset="0"/>
              </a:rPr>
              <a:t>可用</a:t>
            </a:r>
            <a:r>
              <a:rPr lang="zh-CN" altLang="en-US" sz="2200" dirty="0">
                <a:solidFill>
                  <a:srgbClr val="FF0000"/>
                </a:solidFill>
                <a:latin typeface="Bodoni MT Black" panose="02070A03080606020203" pitchFamily="18" charset="0"/>
              </a:rPr>
              <a:t>软</a:t>
            </a:r>
            <a:endParaRPr lang="en-US" altLang="zh-CN" sz="2200" dirty="0">
              <a:solidFill>
                <a:srgbClr val="FF0000"/>
              </a:solidFill>
              <a:latin typeface="Bodoni MT Black" panose="02070A03080606020203" pitchFamily="18" charset="0"/>
            </a:endParaRPr>
          </a:p>
          <a:p>
            <a:pPr indent="719455" eaLnBrk="1" hangingPunct="1">
              <a:lnSpc>
                <a:spcPct val="150000"/>
              </a:lnSpc>
            </a:pPr>
            <a:r>
              <a:rPr lang="zh-CN" altLang="en-US" sz="2200" dirty="0">
                <a:solidFill>
                  <a:srgbClr val="FF0000"/>
                </a:solidFill>
                <a:latin typeface="Bodoni MT Black" panose="02070A03080606020203" pitchFamily="18" charset="0"/>
              </a:rPr>
              <a:t>件工具自动完成</a:t>
            </a:r>
            <a:r>
              <a:rPr lang="zh-CN" altLang="en-US" sz="2200" dirty="0">
                <a:latin typeface="Bodoni MT Black" panose="02070A03080606020203" pitchFamily="18" charset="0"/>
              </a:rPr>
              <a:t>，从而可省去人工编码的工作，有利于提高</a:t>
            </a:r>
            <a:endParaRPr lang="en-US" altLang="zh-CN" sz="2200" dirty="0">
              <a:latin typeface="Bodoni MT Black" panose="02070A03080606020203" pitchFamily="18" charset="0"/>
            </a:endParaRPr>
          </a:p>
          <a:p>
            <a:pPr indent="719455" eaLnBrk="1" hangingPunct="1">
              <a:lnSpc>
                <a:spcPct val="150000"/>
              </a:lnSpc>
            </a:pPr>
            <a:r>
              <a:rPr lang="zh-CN" altLang="en-US" sz="2200" dirty="0">
                <a:latin typeface="Bodoni MT Black" panose="02070A03080606020203" pitchFamily="18" charset="0"/>
              </a:rPr>
              <a:t>软件可靠性和软件生产率。</a:t>
            </a:r>
            <a:endParaRPr lang="zh-CN" altLang="en-US" sz="2200" dirty="0">
              <a:latin typeface="Bodoni MT Black" panose="02070A03080606020203" pitchFamily="18" charset="0"/>
            </a:endParaRPr>
          </a:p>
          <a:p>
            <a:pPr indent="719455" eaLnBrk="1" hangingPunct="1">
              <a:lnSpc>
                <a:spcPct val="150000"/>
              </a:lnSpc>
            </a:pPr>
            <a:r>
              <a:rPr lang="en-US" altLang="zh-CN" sz="2200" dirty="0">
                <a:latin typeface="Bodoni MT Black" panose="02070A03080606020203" pitchFamily="18" charset="0"/>
              </a:rPr>
              <a:t>(5) </a:t>
            </a:r>
            <a:r>
              <a:rPr lang="zh-CN" altLang="en-US" sz="2200" dirty="0" smtClean="0">
                <a:latin typeface="Bodoni MT Black" panose="02070A03080606020203" pitchFamily="18" charset="0"/>
              </a:rPr>
              <a:t>可用</a:t>
            </a:r>
            <a:r>
              <a:rPr lang="zh-CN" altLang="en-US" sz="2200" dirty="0">
                <a:latin typeface="Bodoni MT Black" panose="02070A03080606020203" pitchFamily="18" charset="0"/>
              </a:rPr>
              <a:t>于表示</a:t>
            </a:r>
            <a:r>
              <a:rPr lang="zh-CN" altLang="en-US" sz="2200" dirty="0">
                <a:solidFill>
                  <a:srgbClr val="FF0000"/>
                </a:solidFill>
                <a:latin typeface="Bodoni MT Black" panose="02070A03080606020203" pitchFamily="18" charset="0"/>
              </a:rPr>
              <a:t>程序逻辑</a:t>
            </a:r>
            <a:r>
              <a:rPr lang="zh-CN" altLang="en-US" sz="2200" dirty="0">
                <a:latin typeface="Bodoni MT Black" panose="02070A03080606020203" pitchFamily="18" charset="0"/>
              </a:rPr>
              <a:t>，也可用于描绘</a:t>
            </a:r>
            <a:r>
              <a:rPr lang="zh-CN" altLang="en-US" sz="2200" dirty="0">
                <a:solidFill>
                  <a:srgbClr val="FF0000"/>
                </a:solidFill>
                <a:latin typeface="Bodoni MT Black" panose="02070A03080606020203" pitchFamily="18" charset="0"/>
              </a:rPr>
              <a:t>数据结构</a:t>
            </a:r>
            <a:r>
              <a:rPr lang="zh-CN" altLang="en-US" sz="2200" dirty="0">
                <a:latin typeface="Bodoni MT Black" panose="02070A03080606020203" pitchFamily="18" charset="0"/>
              </a:rPr>
              <a:t>。</a:t>
            </a:r>
            <a:endParaRPr lang="zh-CN" altLang="en-US" sz="2200" dirty="0">
              <a:latin typeface="Bodoni MT Black" panose="02070A03080606020203" pitchFamily="18" charset="0"/>
            </a:endParaRPr>
          </a:p>
          <a:p>
            <a:pPr indent="719455" eaLnBrk="1" hangingPunct="1">
              <a:lnSpc>
                <a:spcPct val="150000"/>
              </a:lnSpc>
            </a:pPr>
            <a:r>
              <a:rPr lang="en-US" altLang="zh-CN" sz="2200" dirty="0">
                <a:latin typeface="Bodoni MT Black" panose="02070A03080606020203" pitchFamily="18" charset="0"/>
              </a:rPr>
              <a:t>(6) PAD</a:t>
            </a:r>
            <a:r>
              <a:rPr lang="zh-CN" altLang="en-US" sz="2200" dirty="0">
                <a:latin typeface="Bodoni MT Black" panose="02070A03080606020203" pitchFamily="18" charset="0"/>
              </a:rPr>
              <a:t>图的符号支持</a:t>
            </a:r>
            <a:r>
              <a:rPr lang="zh-CN" altLang="en-US" sz="2200" dirty="0">
                <a:solidFill>
                  <a:srgbClr val="FF0000"/>
                </a:solidFill>
                <a:latin typeface="Bodoni MT Black" panose="02070A03080606020203" pitchFamily="18" charset="0"/>
              </a:rPr>
              <a:t>自顶向下</a:t>
            </a:r>
            <a:r>
              <a:rPr lang="zh-CN" altLang="en-US" sz="2200" dirty="0">
                <a:latin typeface="Bodoni MT Black" panose="02070A03080606020203" pitchFamily="18" charset="0"/>
              </a:rPr>
              <a:t>、</a:t>
            </a:r>
            <a:r>
              <a:rPr lang="zh-CN" altLang="en-US" sz="2200" dirty="0">
                <a:solidFill>
                  <a:srgbClr val="FF0000"/>
                </a:solidFill>
                <a:latin typeface="Bodoni MT Black" panose="02070A03080606020203" pitchFamily="18" charset="0"/>
              </a:rPr>
              <a:t>逐步求精</a:t>
            </a:r>
            <a:r>
              <a:rPr lang="zh-CN" altLang="en-US" sz="2200" dirty="0">
                <a:latin typeface="Bodoni MT Black" panose="02070A03080606020203" pitchFamily="18" charset="0"/>
              </a:rPr>
              <a:t>方法的使用。</a:t>
            </a:r>
            <a:endParaRPr lang="zh-CN" altLang="en-US" sz="2200" dirty="0">
              <a:latin typeface="Bodoni MT Black" panose="02070A03080606020203" pitchFamily="18" charset="0"/>
            </a:endParaRPr>
          </a:p>
        </p:txBody>
      </p:sp>
      <p:sp>
        <p:nvSpPr>
          <p:cNvPr id="5939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6.3.3 PAD</a:t>
            </a:r>
            <a:r>
              <a:rPr lang="zh-CN" altLang="en-US" sz="2400">
                <a:solidFill>
                  <a:srgbClr val="D9D9D9"/>
                </a:solidFill>
                <a:latin typeface="Bodoni MT Black" panose="02070A03080606020203" pitchFamily="18" charset="0"/>
              </a:rPr>
              <a:t>图</a:t>
            </a:r>
            <a:endParaRPr lang="zh-CN" altLang="en-US" sz="2400">
              <a:solidFill>
                <a:srgbClr val="D9D9D9"/>
              </a:solidFill>
              <a:latin typeface="Bodoni MT Black" panose="02070A03080606020203" pitchFamily="18" charset="0"/>
            </a:endParaRPr>
          </a:p>
        </p:txBody>
      </p:sp>
      <p:sp>
        <p:nvSpPr>
          <p:cNvPr id="5939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61443" name="TextBox 7"/>
          <p:cNvSpPr txBox="1">
            <a:spLocks noChangeArrowheads="1"/>
          </p:cNvSpPr>
          <p:nvPr/>
        </p:nvSpPr>
        <p:spPr bwMode="auto">
          <a:xfrm>
            <a:off x="395288" y="1773238"/>
            <a:ext cx="8229600" cy="646331"/>
          </a:xfrm>
          <a:prstGeom prst="rect">
            <a:avLst/>
          </a:prstGeom>
          <a:noFill/>
          <a:ln w="9525">
            <a:noFill/>
            <a:miter lim="800000"/>
          </a:ln>
        </p:spPr>
        <p:txBody>
          <a:bodyPr>
            <a:spAutoFit/>
          </a:bodyPr>
          <a:lstStyle/>
          <a:p>
            <a:pPr eaLnBrk="1" hangingPunct="1">
              <a:lnSpc>
                <a:spcPct val="150000"/>
              </a:lnSpc>
            </a:pPr>
            <a:r>
              <a:rPr lang="zh-CN" altLang="en-US" sz="2400">
                <a:latin typeface="Bodoni MT Black" panose="02070A03080606020203" pitchFamily="18" charset="0"/>
              </a:rPr>
              <a:t>例子</a:t>
            </a:r>
            <a:endParaRPr lang="en-US" altLang="zh-CN" sz="2400">
              <a:latin typeface="Bodoni MT Black" panose="02070A03080606020203" pitchFamily="18" charset="0"/>
            </a:endParaRPr>
          </a:p>
        </p:txBody>
      </p:sp>
      <p:pic>
        <p:nvPicPr>
          <p:cNvPr id="61444" name="图片 1"/>
          <p:cNvPicPr>
            <a:picLocks noChangeAspect="1"/>
          </p:cNvPicPr>
          <p:nvPr/>
        </p:nvPicPr>
        <p:blipFill>
          <a:blip r:embed="rId1" cstate="print"/>
          <a:srcRect/>
          <a:stretch>
            <a:fillRect/>
          </a:stretch>
        </p:blipFill>
        <p:spPr bwMode="auto">
          <a:xfrm>
            <a:off x="1619250" y="1196975"/>
            <a:ext cx="7194550" cy="3157538"/>
          </a:xfrm>
          <a:prstGeom prst="rect">
            <a:avLst/>
          </a:prstGeom>
          <a:noFill/>
          <a:ln w="9525">
            <a:noFill/>
            <a:miter lim="800000"/>
            <a:headEnd/>
            <a:tailEnd/>
          </a:ln>
        </p:spPr>
      </p:pic>
      <p:sp>
        <p:nvSpPr>
          <p:cNvPr id="61445" name="TextBox 7"/>
          <p:cNvSpPr txBox="1">
            <a:spLocks noChangeArrowheads="1"/>
          </p:cNvSpPr>
          <p:nvPr/>
        </p:nvSpPr>
        <p:spPr bwMode="auto">
          <a:xfrm>
            <a:off x="1214414" y="4581525"/>
            <a:ext cx="7410474" cy="646331"/>
          </a:xfrm>
          <a:prstGeom prst="rect">
            <a:avLst/>
          </a:prstGeom>
          <a:noFill/>
          <a:ln w="9525">
            <a:noFill/>
            <a:miter lim="800000"/>
          </a:ln>
        </p:spPr>
        <p:txBody>
          <a:bodyPr wrap="square">
            <a:spAutoFit/>
          </a:bodyPr>
          <a:lstStyle/>
          <a:p>
            <a:pPr eaLnBrk="1" hangingPunct="1">
              <a:lnSpc>
                <a:spcPct val="150000"/>
              </a:lnSpc>
            </a:pPr>
            <a:r>
              <a:rPr lang="en-US" altLang="zh-CN" sz="2400" dirty="0">
                <a:latin typeface="Bodoni MT Black" panose="02070A03080606020203" pitchFamily="18" charset="0"/>
              </a:rPr>
              <a:t>(a) </a:t>
            </a:r>
            <a:r>
              <a:rPr lang="zh-CN" altLang="en-US" sz="2400" dirty="0">
                <a:latin typeface="Bodoni MT Black" panose="02070A03080606020203" pitchFamily="18" charset="0"/>
              </a:rPr>
              <a:t>初始的</a:t>
            </a:r>
            <a:r>
              <a:rPr lang="en-US" altLang="zh-CN" sz="2400" dirty="0">
                <a:latin typeface="Bodoni MT Black" panose="02070A03080606020203" pitchFamily="18" charset="0"/>
              </a:rPr>
              <a:t>PAD</a:t>
            </a:r>
            <a:r>
              <a:rPr lang="zh-CN" altLang="en-US" sz="2400" dirty="0">
                <a:latin typeface="Bodoni MT Black" panose="02070A03080606020203" pitchFamily="18" charset="0"/>
              </a:rPr>
              <a:t>图； </a:t>
            </a:r>
            <a:r>
              <a:rPr lang="en-US" altLang="zh-CN" sz="2400" dirty="0">
                <a:latin typeface="Bodoni MT Black" panose="02070A03080606020203" pitchFamily="18" charset="0"/>
              </a:rPr>
              <a:t>(b) </a:t>
            </a:r>
            <a:r>
              <a:rPr lang="zh-CN" altLang="en-US" sz="2400" dirty="0">
                <a:latin typeface="Bodoni MT Black" panose="02070A03080606020203" pitchFamily="18" charset="0"/>
              </a:rPr>
              <a:t>使用</a:t>
            </a:r>
            <a:r>
              <a:rPr lang="en-US" altLang="zh-CN" sz="2400" dirty="0">
                <a:latin typeface="Bodoni MT Black" panose="02070A03080606020203" pitchFamily="18" charset="0"/>
              </a:rPr>
              <a:t>def</a:t>
            </a:r>
            <a:r>
              <a:rPr lang="zh-CN" altLang="en-US" sz="2400" dirty="0">
                <a:latin typeface="Bodoni MT Black" panose="02070A03080606020203" pitchFamily="18" charset="0"/>
              </a:rPr>
              <a:t>符号细化处理框</a:t>
            </a:r>
            <a:r>
              <a:rPr lang="en-US" altLang="zh-CN" sz="2400" dirty="0">
                <a:latin typeface="Bodoni MT Black" panose="02070A03080606020203" pitchFamily="18" charset="0"/>
              </a:rPr>
              <a:t>P2</a:t>
            </a:r>
            <a:endParaRPr lang="en-US" altLang="zh-CN" sz="2400" dirty="0">
              <a:latin typeface="Bodoni MT Black" panose="02070A03080606020203" pitchFamily="18" charset="0"/>
            </a:endParaRPr>
          </a:p>
        </p:txBody>
      </p:sp>
      <p:sp>
        <p:nvSpPr>
          <p:cNvPr id="6144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6.3.3 PAD</a:t>
            </a:r>
            <a:r>
              <a:rPr lang="zh-CN" altLang="en-US" sz="2400">
                <a:solidFill>
                  <a:srgbClr val="D9D9D9"/>
                </a:solidFill>
                <a:latin typeface="Bodoni MT Black" panose="02070A03080606020203" pitchFamily="18" charset="0"/>
              </a:rPr>
              <a:t>图</a:t>
            </a:r>
            <a:endParaRPr lang="zh-CN" altLang="en-US" sz="2400">
              <a:solidFill>
                <a:srgbClr val="D9D9D9"/>
              </a:solidFill>
              <a:latin typeface="Bodoni MT Black" panose="02070A03080606020203" pitchFamily="18" charset="0"/>
            </a:endParaRPr>
          </a:p>
        </p:txBody>
      </p:sp>
      <p:sp>
        <p:nvSpPr>
          <p:cNvPr id="6144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6.3.4 </a:t>
            </a:r>
            <a:r>
              <a:rPr lang="zh-CN" altLang="en-US" b="1" dirty="0" smtClean="0">
                <a:latin typeface="Bodoni MT Black" panose="02070A03080606020203" pitchFamily="18" charset="0"/>
              </a:rPr>
              <a:t>判定表</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628775"/>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a:solidFill>
                  <a:srgbClr val="FF0000"/>
                </a:solidFill>
                <a:latin typeface="Bodoni MT Black" panose="02070A03080606020203" pitchFamily="18" charset="0"/>
              </a:rPr>
              <a:t>判定</a:t>
            </a:r>
            <a:r>
              <a:rPr lang="zh-CN" altLang="en-US" sz="2400" dirty="0" smtClean="0">
                <a:solidFill>
                  <a:srgbClr val="FF0000"/>
                </a:solidFill>
                <a:latin typeface="Bodoni MT Black" panose="02070A03080606020203" pitchFamily="18" charset="0"/>
              </a:rPr>
              <a:t>表</a:t>
            </a:r>
            <a:r>
              <a:rPr lang="zh-CN" altLang="en-US" sz="2400" dirty="0" smtClean="0">
                <a:latin typeface="Bodoni MT Black" panose="02070A03080606020203" pitchFamily="18" charset="0"/>
              </a:rPr>
              <a:t>能够</a:t>
            </a:r>
            <a:r>
              <a:rPr lang="zh-CN" altLang="en-US" sz="2400" dirty="0">
                <a:latin typeface="Bodoni MT Black" panose="02070A03080606020203" pitchFamily="18" charset="0"/>
              </a:rPr>
              <a:t>清晰地表示复杂的条件组合与应做的动作之间的对应关系</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defRPr/>
            </a:pPr>
            <a:r>
              <a:rPr lang="zh-CN" altLang="en-US" sz="2400" dirty="0">
                <a:latin typeface="Bodoni MT Black" panose="02070A03080606020203" pitchFamily="18" charset="0"/>
              </a:rPr>
              <a:t>判定表由</a:t>
            </a:r>
            <a:r>
              <a:rPr lang="en-US" altLang="zh-CN" sz="2400" dirty="0">
                <a:solidFill>
                  <a:srgbClr val="FF0000"/>
                </a:solidFill>
                <a:latin typeface="Bodoni MT Black" panose="02070A03080606020203" pitchFamily="18" charset="0"/>
              </a:rPr>
              <a:t>4</a:t>
            </a:r>
            <a:r>
              <a:rPr lang="zh-CN" altLang="en-US" sz="2400" dirty="0">
                <a:latin typeface="Bodoni MT Black" panose="02070A03080606020203" pitchFamily="18" charset="0"/>
              </a:rPr>
              <a:t>部分组成</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lnSpc>
                <a:spcPct val="125000"/>
              </a:lnSpc>
              <a:buFont typeface="Wingdings" panose="05000000000000000000" pitchFamily="2" charset="2"/>
              <a:buChar char="p"/>
              <a:defRPr/>
            </a:pPr>
            <a:r>
              <a:rPr lang="zh-CN" altLang="en-US" sz="2400" dirty="0" smtClean="0">
                <a:latin typeface="Bodoni MT Black" panose="02070A03080606020203" pitchFamily="18" charset="0"/>
              </a:rPr>
              <a:t>左</a:t>
            </a:r>
            <a:r>
              <a:rPr lang="zh-CN" altLang="en-US" sz="2400" dirty="0">
                <a:latin typeface="Bodoni MT Black" panose="02070A03080606020203" pitchFamily="18" charset="0"/>
              </a:rPr>
              <a:t>上部列出所有</a:t>
            </a:r>
            <a:r>
              <a:rPr lang="zh-CN" altLang="en-US" sz="2400" dirty="0" smtClean="0">
                <a:solidFill>
                  <a:srgbClr val="FF0000"/>
                </a:solidFill>
                <a:latin typeface="Bodoni MT Black" panose="02070A03080606020203" pitchFamily="18" charset="0"/>
              </a:rPr>
              <a:t>条件</a:t>
            </a:r>
            <a:endParaRPr lang="en-US" altLang="zh-CN" sz="2400" dirty="0" smtClean="0">
              <a:solidFill>
                <a:srgbClr val="FF0000"/>
              </a:solidFill>
              <a:latin typeface="Bodoni MT Black" panose="02070A03080606020203" pitchFamily="18" charset="0"/>
            </a:endParaRPr>
          </a:p>
          <a:p>
            <a:pPr eaLnBrk="1" hangingPunct="1">
              <a:lnSpc>
                <a:spcPct val="125000"/>
              </a:lnSpc>
              <a:buFont typeface="Wingdings" panose="05000000000000000000" pitchFamily="2" charset="2"/>
              <a:buChar char="p"/>
              <a:defRPr/>
            </a:pPr>
            <a:r>
              <a:rPr lang="zh-CN" altLang="en-US" sz="2400" dirty="0" smtClean="0">
                <a:latin typeface="Bodoni MT Black" panose="02070A03080606020203" pitchFamily="18" charset="0"/>
              </a:rPr>
              <a:t>左下</a:t>
            </a:r>
            <a:r>
              <a:rPr lang="zh-CN" altLang="en-US" sz="2400" dirty="0">
                <a:latin typeface="Bodoni MT Black" panose="02070A03080606020203" pitchFamily="18" charset="0"/>
              </a:rPr>
              <a:t>部是所有可能做的</a:t>
            </a:r>
            <a:r>
              <a:rPr lang="zh-CN" altLang="en-US" sz="2400" dirty="0" smtClean="0">
                <a:solidFill>
                  <a:srgbClr val="FF0000"/>
                </a:solidFill>
                <a:latin typeface="Bodoni MT Black" panose="02070A03080606020203" pitchFamily="18" charset="0"/>
              </a:rPr>
              <a:t>动作</a:t>
            </a:r>
            <a:endParaRPr lang="en-US" altLang="zh-CN" sz="2400" dirty="0" smtClean="0">
              <a:solidFill>
                <a:srgbClr val="FF0000"/>
              </a:solidFill>
              <a:latin typeface="Bodoni MT Black" panose="02070A03080606020203" pitchFamily="18" charset="0"/>
            </a:endParaRPr>
          </a:p>
          <a:p>
            <a:pPr eaLnBrk="1" hangingPunct="1">
              <a:lnSpc>
                <a:spcPct val="125000"/>
              </a:lnSpc>
              <a:buFont typeface="Wingdings" panose="05000000000000000000" pitchFamily="2" charset="2"/>
              <a:buChar char="p"/>
              <a:defRPr/>
            </a:pPr>
            <a:r>
              <a:rPr lang="zh-CN" altLang="en-US" sz="2400" dirty="0" smtClean="0">
                <a:latin typeface="Bodoni MT Black" panose="02070A03080606020203" pitchFamily="18" charset="0"/>
              </a:rPr>
              <a:t>右</a:t>
            </a:r>
            <a:r>
              <a:rPr lang="zh-CN" altLang="en-US" sz="2400" dirty="0">
                <a:latin typeface="Bodoni MT Black" panose="02070A03080606020203" pitchFamily="18" charset="0"/>
              </a:rPr>
              <a:t>上部是表示各种条件组合的一个</a:t>
            </a:r>
            <a:r>
              <a:rPr lang="zh-CN" altLang="en-US" sz="2400" dirty="0" smtClean="0">
                <a:solidFill>
                  <a:srgbClr val="FF0000"/>
                </a:solidFill>
                <a:latin typeface="Bodoni MT Black" panose="02070A03080606020203" pitchFamily="18" charset="0"/>
              </a:rPr>
              <a:t>矩阵</a:t>
            </a:r>
            <a:endParaRPr lang="en-US" altLang="zh-CN" sz="2400" dirty="0" smtClean="0">
              <a:solidFill>
                <a:srgbClr val="FF0000"/>
              </a:solidFill>
              <a:latin typeface="Bodoni MT Black" panose="02070A03080606020203" pitchFamily="18" charset="0"/>
            </a:endParaRPr>
          </a:p>
          <a:p>
            <a:pPr eaLnBrk="1" hangingPunct="1">
              <a:lnSpc>
                <a:spcPct val="125000"/>
              </a:lnSpc>
              <a:buFont typeface="Wingdings" panose="05000000000000000000" pitchFamily="2" charset="2"/>
              <a:buChar char="p"/>
              <a:defRPr/>
            </a:pPr>
            <a:r>
              <a:rPr lang="zh-CN" altLang="en-US" sz="2400" dirty="0" smtClean="0">
                <a:latin typeface="Bodoni MT Black" panose="02070A03080606020203" pitchFamily="18" charset="0"/>
              </a:rPr>
              <a:t>右</a:t>
            </a:r>
            <a:r>
              <a:rPr lang="zh-CN" altLang="en-US" sz="2400" dirty="0">
                <a:latin typeface="Bodoni MT Black" panose="02070A03080606020203" pitchFamily="18" charset="0"/>
              </a:rPr>
              <a:t>下部是和每种条件组合相对应的</a:t>
            </a:r>
            <a:r>
              <a:rPr lang="zh-CN" altLang="en-US" sz="2400" dirty="0">
                <a:solidFill>
                  <a:srgbClr val="FF0000"/>
                </a:solidFill>
                <a:latin typeface="Bodoni MT Black" panose="02070A03080606020203" pitchFamily="18" charset="0"/>
              </a:rPr>
              <a:t>动作</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720090" eaLnBrk="1" hangingPunct="1">
              <a:lnSpc>
                <a:spcPct val="150000"/>
              </a:lnSpc>
              <a:defRPr/>
            </a:pPr>
            <a:r>
              <a:rPr lang="zh-CN" altLang="en-US" sz="2400" dirty="0">
                <a:latin typeface="Bodoni MT Black" panose="02070A03080606020203" pitchFamily="18" charset="0"/>
              </a:rPr>
              <a:t>判定表右半部的每一列实质上是一条</a:t>
            </a:r>
            <a:r>
              <a:rPr lang="zh-CN" altLang="en-US" sz="2400" dirty="0">
                <a:solidFill>
                  <a:srgbClr val="FF0000"/>
                </a:solidFill>
                <a:latin typeface="Bodoni MT Black" panose="02070A03080606020203" pitchFamily="18" charset="0"/>
              </a:rPr>
              <a:t>规则</a:t>
            </a:r>
            <a:r>
              <a:rPr lang="zh-CN" altLang="en-US" sz="2400" dirty="0">
                <a:latin typeface="Bodoni MT Black" panose="02070A03080606020203" pitchFamily="18" charset="0"/>
              </a:rPr>
              <a:t>，规定了与特定的条件组合相对应的动作。</a:t>
            </a:r>
            <a:endParaRPr lang="en-US" altLang="zh-CN" sz="2400" dirty="0">
              <a:latin typeface="Bodoni MT Black" panose="02070A03080606020203" pitchFamily="18" charset="0"/>
            </a:endParaRPr>
          </a:p>
        </p:txBody>
      </p:sp>
      <p:sp>
        <p:nvSpPr>
          <p:cNvPr id="6349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6.3.4 </a:t>
            </a:r>
            <a:r>
              <a:rPr lang="zh-CN" altLang="en-US" sz="2400">
                <a:solidFill>
                  <a:srgbClr val="D9D9D9"/>
                </a:solidFill>
                <a:latin typeface="Bodoni MT Black" panose="02070A03080606020203" pitchFamily="18" charset="0"/>
              </a:rPr>
              <a:t>判定表</a:t>
            </a:r>
            <a:endParaRPr lang="zh-CN" altLang="en-US" sz="2400">
              <a:solidFill>
                <a:srgbClr val="D9D9D9"/>
              </a:solidFill>
              <a:latin typeface="Bodoni MT Black" panose="02070A03080606020203" pitchFamily="18" charset="0"/>
            </a:endParaRPr>
          </a:p>
        </p:txBody>
      </p:sp>
      <p:sp>
        <p:nvSpPr>
          <p:cNvPr id="6349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8179" name="矩形 818178"/>
          <p:cNvSpPr/>
          <p:nvPr/>
        </p:nvSpPr>
        <p:spPr>
          <a:xfrm>
            <a:off x="4321420" y="356089"/>
            <a:ext cx="4706815"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判定表 </a:t>
            </a:r>
            <a:endParaRPr lang="zh-CN" altLang="en-US" sz="3325" b="1">
              <a:latin typeface="宋体" panose="02010600030101010101" pitchFamily="2" charset="-122"/>
            </a:endParaRPr>
          </a:p>
        </p:txBody>
      </p:sp>
      <p:sp>
        <p:nvSpPr>
          <p:cNvPr id="818180" name="矩形 818179"/>
          <p:cNvSpPr/>
          <p:nvPr/>
        </p:nvSpPr>
        <p:spPr>
          <a:xfrm>
            <a:off x="281354" y="1178169"/>
            <a:ext cx="8440615" cy="942975"/>
          </a:xfrm>
          <a:prstGeom prst="rect">
            <a:avLst/>
          </a:prstGeom>
          <a:noFill/>
          <a:ln w="9525">
            <a:noFill/>
          </a:ln>
        </p:spPr>
        <p:txBody>
          <a:bodyPr lIns="89030" tIns="44515" rIns="89030" bIns="44515">
            <a:spAutoFit/>
          </a:bodyPr>
          <a:p>
            <a:pPr algn="just" eaLnBrk="1" hangingPunct="1"/>
            <a:r>
              <a:rPr lang="zh-CN" altLang="en-US" sz="1845" dirty="0">
                <a:latin typeface="宋体" panose="02010600030101010101" pitchFamily="2" charset="-122"/>
              </a:rPr>
              <a:t>判定表用于表示程序的</a:t>
            </a:r>
            <a:r>
              <a:rPr lang="zh-CN" altLang="en-US" sz="1845" dirty="0">
                <a:solidFill>
                  <a:srgbClr val="3333FF"/>
                </a:solidFill>
                <a:latin typeface="宋体" panose="02010600030101010101" pitchFamily="2" charset="-122"/>
              </a:rPr>
              <a:t>静态逻辑</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在判定表中的条件部分给出所有的</a:t>
            </a:r>
            <a:r>
              <a:rPr lang="zh-CN" altLang="en-US" sz="1845" dirty="0">
                <a:solidFill>
                  <a:srgbClr val="FF3300"/>
                </a:solidFill>
                <a:latin typeface="宋体" panose="02010600030101010101" pitchFamily="2" charset="-122"/>
              </a:rPr>
              <a:t>两分支判断</a:t>
            </a:r>
            <a:r>
              <a:rPr lang="zh-CN" altLang="en-US" sz="1845" dirty="0">
                <a:latin typeface="宋体" panose="02010600030101010101" pitchFamily="2" charset="-122"/>
              </a:rPr>
              <a:t>的列表，动作部分给出</a:t>
            </a:r>
            <a:r>
              <a:rPr lang="zh-CN" altLang="en-US" sz="1845" dirty="0">
                <a:solidFill>
                  <a:srgbClr val="FF3300"/>
                </a:solidFill>
                <a:latin typeface="宋体" panose="02010600030101010101" pitchFamily="2" charset="-122"/>
              </a:rPr>
              <a:t>相应的处理</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要求将程序流程图中的多分支判断都改成两分支判断</a:t>
            </a:r>
            <a:endParaRPr lang="zh-CN" altLang="en-US" sz="1845" dirty="0"/>
          </a:p>
        </p:txBody>
      </p:sp>
      <p:grpSp>
        <p:nvGrpSpPr>
          <p:cNvPr id="818181" name="组合 818180"/>
          <p:cNvGrpSpPr/>
          <p:nvPr/>
        </p:nvGrpSpPr>
        <p:grpSpPr>
          <a:xfrm>
            <a:off x="351692" y="2303585"/>
            <a:ext cx="8440615" cy="3868615"/>
            <a:chOff x="1830" y="8964"/>
            <a:chExt cx="7920" cy="5972"/>
          </a:xfrm>
        </p:grpSpPr>
        <p:pic>
          <p:nvPicPr>
            <p:cNvPr id="818182" name="图片 818181"/>
            <p:cNvPicPr>
              <a:picLocks noChangeAspect="1"/>
            </p:cNvPicPr>
            <p:nvPr/>
          </p:nvPicPr>
          <p:blipFill>
            <a:blip r:embed="rId1"/>
            <a:stretch>
              <a:fillRect/>
            </a:stretch>
          </p:blipFill>
          <p:spPr>
            <a:xfrm>
              <a:off x="1830" y="8964"/>
              <a:ext cx="7920" cy="2848"/>
            </a:xfrm>
            <a:prstGeom prst="rect">
              <a:avLst/>
            </a:prstGeom>
            <a:noFill/>
            <a:ln w="9525">
              <a:noFill/>
            </a:ln>
          </p:spPr>
        </p:pic>
        <p:pic>
          <p:nvPicPr>
            <p:cNvPr id="818183" name="图片 818182"/>
            <p:cNvPicPr>
              <a:picLocks noChangeAspect="1"/>
            </p:cNvPicPr>
            <p:nvPr/>
          </p:nvPicPr>
          <p:blipFill>
            <a:blip r:embed="rId2"/>
            <a:stretch>
              <a:fillRect/>
            </a:stretch>
          </p:blipFill>
          <p:spPr>
            <a:xfrm>
              <a:off x="1830" y="11810"/>
              <a:ext cx="7920" cy="3126"/>
            </a:xfrm>
            <a:prstGeom prst="rect">
              <a:avLst/>
            </a:prstGeom>
            <a:noFill/>
            <a:ln w="9525">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9203" name="矩形 819202"/>
          <p:cNvSpPr/>
          <p:nvPr/>
        </p:nvSpPr>
        <p:spPr>
          <a:xfrm>
            <a:off x="4321420" y="356089"/>
            <a:ext cx="4706815"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对应流程图的判定表 </a:t>
            </a:r>
            <a:endParaRPr lang="zh-CN" altLang="en-US" sz="3325" b="1">
              <a:latin typeface="宋体" panose="02010600030101010101" pitchFamily="2" charset="-122"/>
            </a:endParaRPr>
          </a:p>
        </p:txBody>
      </p:sp>
      <p:pic>
        <p:nvPicPr>
          <p:cNvPr id="819204" name="图片 819203"/>
          <p:cNvPicPr>
            <a:picLocks noChangeAspect="1"/>
          </p:cNvPicPr>
          <p:nvPr/>
        </p:nvPicPr>
        <p:blipFill>
          <a:blip r:embed="rId1"/>
          <a:stretch>
            <a:fillRect/>
          </a:stretch>
        </p:blipFill>
        <p:spPr>
          <a:xfrm>
            <a:off x="633046" y="1318846"/>
            <a:ext cx="7948246" cy="457200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graphicFrame>
        <p:nvGraphicFramePr>
          <p:cNvPr id="2" name="表格 1"/>
          <p:cNvGraphicFramePr>
            <a:graphicFrameLocks noGrp="1"/>
          </p:cNvGraphicFramePr>
          <p:nvPr/>
        </p:nvGraphicFramePr>
        <p:xfrm>
          <a:off x="457200" y="1196975"/>
          <a:ext cx="7772730" cy="4719320"/>
        </p:xfrm>
        <a:graphic>
          <a:graphicData uri="http://schemas.openxmlformats.org/drawingml/2006/table">
            <a:tbl>
              <a:tblPr firstRow="1" bandRow="1">
                <a:tableStyleId>{5C22544A-7EE6-4342-B048-85BDC9FD1C3A}</a:tableStyleId>
              </a:tblPr>
              <a:tblGrid>
                <a:gridCol w="1191438"/>
                <a:gridCol w="648072"/>
                <a:gridCol w="720080"/>
                <a:gridCol w="549502"/>
                <a:gridCol w="777273"/>
                <a:gridCol w="777273"/>
                <a:gridCol w="777273"/>
                <a:gridCol w="777273"/>
                <a:gridCol w="777273"/>
                <a:gridCol w="777273"/>
              </a:tblGrid>
              <a:tr h="370840">
                <a:tc>
                  <a:txBody>
                    <a:bodyPr/>
                    <a:lstStyle/>
                    <a:p>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r>
              <a:tr h="370840">
                <a:tc>
                  <a:txBody>
                    <a:bodyPr/>
                    <a:lstStyle/>
                    <a:p>
                      <a:r>
                        <a:rPr lang="zh-CN" altLang="en-US" dirty="0" smtClean="0"/>
                        <a:t>国内乘客</a:t>
                      </a:r>
                      <a:endParaRPr lang="zh-CN" altLang="en-US" dirty="0"/>
                    </a:p>
                  </a:txBody>
                  <a:tcPr/>
                </a:tc>
                <a:tc>
                  <a:txBody>
                    <a:bodyPr/>
                    <a:lstStyle/>
                    <a:p>
                      <a:endParaRPr lang="zh-CN" altLang="en-US"/>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r>
              <a:tr h="370840">
                <a:tc>
                  <a:txBody>
                    <a:bodyPr/>
                    <a:lstStyle/>
                    <a:p>
                      <a:r>
                        <a:rPr lang="zh-CN" altLang="en-US" dirty="0" smtClean="0"/>
                        <a:t>头等舱</a:t>
                      </a:r>
                      <a:endParaRPr lang="zh-CN" altLang="en-US" dirty="0"/>
                    </a:p>
                  </a:txBody>
                  <a:tcPr/>
                </a:tc>
                <a:tc>
                  <a:txBody>
                    <a:bodyPr/>
                    <a:lstStyle/>
                    <a:p>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T</a:t>
                      </a:r>
                      <a:endParaRPr lang="zh-CN" altLang="en-US" dirty="0" smtClean="0"/>
                    </a:p>
                  </a:txBody>
                  <a:tcPr/>
                </a:tc>
                <a:tc>
                  <a:txBody>
                    <a:bodyPr/>
                    <a:lstStyle/>
                    <a:p>
                      <a:r>
                        <a:rPr lang="en-US" altLang="zh-CN" dirty="0" smtClean="0"/>
                        <a:t>F</a:t>
                      </a:r>
                      <a:endParaRPr lang="zh-CN" altLang="en-US" dirty="0"/>
                    </a:p>
                  </a:txBody>
                  <a:tcPr/>
                </a:tc>
              </a:tr>
              <a:tr h="370840">
                <a:tc>
                  <a:txBody>
                    <a:bodyPr/>
                    <a:lstStyle/>
                    <a:p>
                      <a:r>
                        <a:rPr lang="zh-CN" altLang="en-US" dirty="0" smtClean="0"/>
                        <a:t>残疾乘客</a:t>
                      </a:r>
                      <a:endParaRPr lang="zh-CN" altLang="en-US" dirty="0"/>
                    </a:p>
                  </a:txBody>
                  <a:tcPr/>
                </a:tc>
                <a:tc>
                  <a:txBody>
                    <a:bodyPr/>
                    <a:lstStyle/>
                    <a:p>
                      <a:endParaRPr lang="zh-CN" altLang="en-US"/>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T</a:t>
                      </a:r>
                      <a:endParaRPr lang="zh-CN" altLang="en-US" dirty="0" smtClean="0"/>
                    </a:p>
                  </a:txBody>
                  <a:tcPr/>
                </a:tc>
              </a:tr>
              <a:tr h="370840">
                <a:tc>
                  <a:txBody>
                    <a:bodyPr/>
                    <a:lstStyle/>
                    <a:p>
                      <a:r>
                        <a:rPr lang="zh-CN" altLang="en-US" dirty="0" smtClean="0"/>
                        <a:t>行李重量</a:t>
                      </a:r>
                      <a:r>
                        <a:rPr lang="en-US" altLang="zh-CN" dirty="0" smtClean="0"/>
                        <a:t>W≤30kg</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r>
              <a:tr h="370840">
                <a:tc>
                  <a:txBody>
                    <a:bodyPr/>
                    <a:lstStyle/>
                    <a:p>
                      <a:r>
                        <a:rPr lang="zh-CN" altLang="en-US" dirty="0" smtClean="0"/>
                        <a:t>免费</a:t>
                      </a:r>
                      <a:endParaRPr lang="zh-CN" altLang="en-US" dirty="0"/>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(W-30)X2</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(W-30)X3</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(W-30)X4</a:t>
                      </a:r>
                      <a:endParaRPr lang="zh-CN" altLang="en-US" dirty="0" smtClean="0"/>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(W-30)X6</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(W-30)X8</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(W-30)X12</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6568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6.3.4 </a:t>
            </a:r>
            <a:r>
              <a:rPr lang="zh-CN" altLang="en-US" sz="2400">
                <a:solidFill>
                  <a:srgbClr val="D9D9D9"/>
                </a:solidFill>
                <a:latin typeface="Bodoni MT Black" panose="02070A03080606020203" pitchFamily="18" charset="0"/>
              </a:rPr>
              <a:t>判定表</a:t>
            </a:r>
            <a:endParaRPr lang="zh-CN" altLang="en-US" sz="2400">
              <a:solidFill>
                <a:srgbClr val="D9D9D9"/>
              </a:solidFill>
              <a:latin typeface="Bodoni MT Black" panose="02070A03080606020203" pitchFamily="18" charset="0"/>
            </a:endParaRPr>
          </a:p>
        </p:txBody>
      </p:sp>
      <p:sp>
        <p:nvSpPr>
          <p:cNvPr id="6568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88913"/>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12684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6.3.5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判定</a:t>
            </a:r>
            <a:r>
              <a:rPr lang="zh-CN" altLang="en-US" b="1" dirty="0">
                <a:latin typeface="Bodoni MT Black" panose="02070A03080606020203" pitchFamily="18" charset="0"/>
              </a:rPr>
              <a:t>树</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67588" name="TextBox 7"/>
          <p:cNvSpPr txBox="1">
            <a:spLocks noChangeArrowheads="1"/>
          </p:cNvSpPr>
          <p:nvPr/>
        </p:nvSpPr>
        <p:spPr bwMode="auto">
          <a:xfrm>
            <a:off x="395288" y="1844675"/>
            <a:ext cx="8229600" cy="1128713"/>
          </a:xfrm>
          <a:prstGeom prst="rect">
            <a:avLst/>
          </a:prstGeom>
          <a:noFill/>
          <a:ln w="9525">
            <a:noFill/>
            <a:miter lim="800000"/>
          </a:ln>
        </p:spPr>
        <p:txBody>
          <a:bodyPr>
            <a:spAutoFit/>
          </a:bodyPr>
          <a:lstStyle/>
          <a:p>
            <a:pPr indent="719455" eaLnBrk="1" hangingPunct="1">
              <a:lnSpc>
                <a:spcPct val="150000"/>
              </a:lnSpc>
            </a:pPr>
            <a:r>
              <a:rPr lang="zh-CN" altLang="en-US" sz="2400" dirty="0">
                <a:solidFill>
                  <a:srgbClr val="FF0000"/>
                </a:solidFill>
                <a:latin typeface="Bodoni MT Black" panose="02070A03080606020203" pitchFamily="18" charset="0"/>
              </a:rPr>
              <a:t>判定树</a:t>
            </a:r>
            <a:r>
              <a:rPr lang="zh-CN" altLang="en-US" sz="2400" dirty="0">
                <a:latin typeface="Bodoni MT Black" panose="02070A03080606020203" pitchFamily="18" charset="0"/>
              </a:rPr>
              <a:t>是判定表的变种，它也能清晰地表示复杂的条件组合与应做的动作之间的对应关系。</a:t>
            </a:r>
            <a:endParaRPr lang="en-US" altLang="zh-CN" sz="2400" dirty="0">
              <a:latin typeface="Bodoni MT Black" panose="02070A03080606020203" pitchFamily="18" charset="0"/>
            </a:endParaRPr>
          </a:p>
        </p:txBody>
      </p:sp>
      <p:pic>
        <p:nvPicPr>
          <p:cNvPr id="67589" name="图片 1"/>
          <p:cNvPicPr>
            <a:picLocks noChangeAspect="1"/>
          </p:cNvPicPr>
          <p:nvPr/>
        </p:nvPicPr>
        <p:blipFill>
          <a:blip r:embed="rId1" cstate="print"/>
          <a:srcRect/>
          <a:stretch>
            <a:fillRect/>
          </a:stretch>
        </p:blipFill>
        <p:spPr bwMode="auto">
          <a:xfrm>
            <a:off x="1576388" y="3068638"/>
            <a:ext cx="6003925" cy="2760662"/>
          </a:xfrm>
          <a:prstGeom prst="rect">
            <a:avLst/>
          </a:prstGeom>
          <a:noFill/>
          <a:ln w="9525">
            <a:noFill/>
            <a:miter lim="800000"/>
            <a:headEnd/>
            <a:tailEnd/>
          </a:ln>
        </p:spPr>
      </p:pic>
      <p:sp>
        <p:nvSpPr>
          <p:cNvPr id="6759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6.3.5 </a:t>
            </a:r>
            <a:r>
              <a:rPr lang="zh-CN" altLang="en-US" sz="2400">
                <a:solidFill>
                  <a:srgbClr val="D9D9D9"/>
                </a:solidFill>
                <a:latin typeface="Bodoni MT Black" panose="02070A03080606020203" pitchFamily="18" charset="0"/>
              </a:rPr>
              <a:t>判定树</a:t>
            </a:r>
            <a:endParaRPr lang="zh-CN" altLang="en-US" sz="2400">
              <a:solidFill>
                <a:srgbClr val="D9D9D9"/>
              </a:solidFill>
              <a:latin typeface="Bodoni MT Black" panose="02070A03080606020203" pitchFamily="18" charset="0"/>
            </a:endParaRPr>
          </a:p>
        </p:txBody>
      </p:sp>
      <p:sp>
        <p:nvSpPr>
          <p:cNvPr id="6759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8794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6.3.6</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过程设计语言</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412875"/>
            <a:ext cx="8229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spcBef>
                <a:spcPts val="0"/>
              </a:spcBef>
              <a:defRPr/>
            </a:pPr>
            <a:r>
              <a:rPr lang="zh-CN" altLang="en-US" sz="2400" dirty="0">
                <a:solidFill>
                  <a:srgbClr val="FF0000"/>
                </a:solidFill>
                <a:latin typeface="Bodoni MT Black" panose="02070A03080606020203" pitchFamily="18" charset="0"/>
              </a:rPr>
              <a:t>过程设计语言（</a:t>
            </a:r>
            <a:r>
              <a:rPr lang="en-US" altLang="zh-CN" sz="2400" dirty="0">
                <a:solidFill>
                  <a:srgbClr val="FF0000"/>
                </a:solidFill>
                <a:latin typeface="Bodoni MT Black" panose="02070A03080606020203" pitchFamily="18" charset="0"/>
              </a:rPr>
              <a:t>PDL</a:t>
            </a:r>
            <a:r>
              <a:rPr lang="zh-CN" altLang="en-US" sz="2400" dirty="0">
                <a:solidFill>
                  <a:srgbClr val="FF0000"/>
                </a:solidFill>
                <a:latin typeface="Bodoni MT Black" panose="02070A03080606020203" pitchFamily="18" charset="0"/>
              </a:rPr>
              <a:t>）</a:t>
            </a:r>
            <a:r>
              <a:rPr lang="zh-CN" altLang="en-US" sz="2400" dirty="0">
                <a:latin typeface="Bodoni MT Black" panose="02070A03080606020203" pitchFamily="18" charset="0"/>
              </a:rPr>
              <a:t>也称为</a:t>
            </a:r>
            <a:r>
              <a:rPr lang="zh-CN" altLang="en-US" sz="2400" dirty="0">
                <a:solidFill>
                  <a:srgbClr val="FF0000"/>
                </a:solidFill>
                <a:latin typeface="Bodoni MT Black" panose="02070A03080606020203" pitchFamily="18" charset="0"/>
              </a:rPr>
              <a:t>伪码</a:t>
            </a:r>
            <a:r>
              <a:rPr lang="zh-CN" altLang="en-US" sz="2400" dirty="0">
                <a:latin typeface="Bodoni MT Black" panose="02070A03080606020203" pitchFamily="18" charset="0"/>
              </a:rPr>
              <a:t>。是用</a:t>
            </a:r>
            <a:r>
              <a:rPr lang="zh-CN" altLang="en-US" sz="2400" dirty="0">
                <a:solidFill>
                  <a:srgbClr val="FF0000"/>
                </a:solidFill>
                <a:latin typeface="Bodoni MT Black" panose="02070A03080606020203" pitchFamily="18" charset="0"/>
              </a:rPr>
              <a:t>正文形式</a:t>
            </a:r>
            <a:r>
              <a:rPr lang="zh-CN" altLang="en-US" sz="2400" dirty="0">
                <a:latin typeface="Bodoni MT Black" panose="02070A03080606020203" pitchFamily="18" charset="0"/>
              </a:rPr>
              <a:t>表示数据和处理过程的设计工具</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25000"/>
              </a:lnSpc>
              <a:spcBef>
                <a:spcPts val="0"/>
              </a:spcBef>
              <a:defRPr/>
            </a:pPr>
            <a:r>
              <a:rPr lang="en-US" altLang="zh-CN" sz="2400" dirty="0" smtClean="0">
                <a:latin typeface="Bodoni MT Black" panose="02070A03080606020203" pitchFamily="18" charset="0"/>
              </a:rPr>
              <a:t>PDL</a:t>
            </a:r>
            <a:r>
              <a:rPr lang="zh-CN" altLang="en-US" sz="2400" dirty="0" smtClean="0">
                <a:latin typeface="Bodoni MT Black" panose="02070A03080606020203" pitchFamily="18" charset="0"/>
              </a:rPr>
              <a:t>有下述特点</a:t>
            </a:r>
            <a:r>
              <a:rPr lang="zh-CN" altLang="en-US" sz="2000" dirty="0" smtClean="0">
                <a:latin typeface="Bodoni MT Black" panose="02070A03080606020203" pitchFamily="18" charset="0"/>
              </a:rPr>
              <a:t>：</a:t>
            </a:r>
            <a:endParaRPr lang="en-US" altLang="zh-CN" sz="2000" dirty="0" smtClean="0">
              <a:latin typeface="Bodoni MT Black" panose="02070A03080606020203" pitchFamily="18" charset="0"/>
            </a:endParaRPr>
          </a:p>
          <a:p>
            <a:pPr marL="0" indent="0" eaLnBrk="1" hangingPunct="1">
              <a:lnSpc>
                <a:spcPct val="125000"/>
              </a:lnSpc>
              <a:spcBef>
                <a:spcPts val="0"/>
              </a:spcBef>
              <a:defRPr/>
            </a:pPr>
            <a:r>
              <a:rPr lang="en-US" altLang="zh-CN" sz="2400" dirty="0" smtClean="0">
                <a:latin typeface="Bodoni MT Black" panose="02070A03080606020203" pitchFamily="18" charset="0"/>
              </a:rPr>
              <a:t>(1) </a:t>
            </a:r>
            <a:r>
              <a:rPr lang="zh-CN" altLang="en-US" sz="2400" dirty="0" smtClean="0">
                <a:latin typeface="Bodoni MT Black" panose="02070A03080606020203" pitchFamily="18" charset="0"/>
              </a:rPr>
              <a:t>关键字</a:t>
            </a:r>
            <a:r>
              <a:rPr lang="zh-CN" altLang="en-US" sz="2400" dirty="0">
                <a:latin typeface="Bodoni MT Black" panose="02070A03080606020203" pitchFamily="18" charset="0"/>
              </a:rPr>
              <a:t>的固定语法，它提供了结构化控制结构、数据说明和模块化的特点。如，</a:t>
            </a:r>
            <a:r>
              <a:rPr lang="en-US" altLang="zh-CN" sz="2400" dirty="0" smtClean="0">
                <a:latin typeface="Bodoni MT Black" panose="02070A03080606020203" pitchFamily="18" charset="0"/>
              </a:rPr>
              <a:t>if…</a:t>
            </a:r>
            <a:r>
              <a:rPr lang="en-US" altLang="zh-CN" sz="2400" dirty="0" err="1" smtClean="0">
                <a:latin typeface="Bodoni MT Black" panose="02070A03080606020203" pitchFamily="18" charset="0"/>
              </a:rPr>
              <a:t>fi</a:t>
            </a:r>
            <a:r>
              <a:rPr lang="zh-CN" altLang="en-US" sz="2400" dirty="0" smtClean="0">
                <a:latin typeface="Bodoni MT Black" panose="02070A03080606020203" pitchFamily="18" charset="0"/>
              </a:rPr>
              <a:t>（或</a:t>
            </a:r>
            <a:r>
              <a:rPr lang="en-US" altLang="zh-CN" sz="2400" dirty="0" err="1" smtClean="0">
                <a:latin typeface="Bodoni MT Black" panose="02070A03080606020203" pitchFamily="18" charset="0"/>
              </a:rPr>
              <a:t>endif</a:t>
            </a:r>
            <a:r>
              <a:rPr lang="en-US" altLang="zh-CN" sz="2400" dirty="0" smtClean="0">
                <a:latin typeface="Bodoni MT Black" panose="02070A03080606020203" pitchFamily="18" charset="0"/>
              </a:rPr>
              <a:t> </a:t>
            </a:r>
            <a:r>
              <a:rPr lang="zh-CN" altLang="en-US" sz="2400" dirty="0" smtClean="0">
                <a:latin typeface="Bodoni MT Black" panose="02070A03080606020203" pitchFamily="18" charset="0"/>
              </a:rPr>
              <a:t>）等</a:t>
            </a:r>
            <a:endParaRPr lang="en-US" altLang="zh-CN" sz="2400" dirty="0" smtClean="0">
              <a:latin typeface="Bodoni MT Black" panose="02070A03080606020203" pitchFamily="18" charset="0"/>
            </a:endParaRPr>
          </a:p>
          <a:p>
            <a:pPr marL="0" indent="0" eaLnBrk="1" hangingPunct="1">
              <a:lnSpc>
                <a:spcPct val="125000"/>
              </a:lnSpc>
              <a:spcBef>
                <a:spcPts val="0"/>
              </a:spcBef>
              <a:defRPr/>
            </a:pPr>
            <a:r>
              <a:rPr lang="en-US" altLang="zh-CN" sz="2400" dirty="0" smtClean="0">
                <a:latin typeface="Bodoni MT Black" panose="02070A03080606020203" pitchFamily="18" charset="0"/>
              </a:rPr>
              <a:t>(</a:t>
            </a:r>
            <a:r>
              <a:rPr lang="en-US" altLang="zh-CN" sz="2400" dirty="0">
                <a:latin typeface="Bodoni MT Black" panose="02070A03080606020203" pitchFamily="18" charset="0"/>
              </a:rPr>
              <a:t>2) </a:t>
            </a:r>
            <a:r>
              <a:rPr lang="zh-CN" altLang="en-US" sz="2400" dirty="0">
                <a:latin typeface="Bodoni MT Black" panose="02070A03080606020203" pitchFamily="18" charset="0"/>
              </a:rPr>
              <a:t>自然语言的自由语法，它描述处理特点。</a:t>
            </a:r>
            <a:endParaRPr lang="zh-CN" altLang="en-US" sz="2400" dirty="0">
              <a:latin typeface="Bodoni MT Black" panose="02070A03080606020203" pitchFamily="18" charset="0"/>
            </a:endParaRPr>
          </a:p>
          <a:p>
            <a:pPr marL="0" indent="0" eaLnBrk="1" hangingPunct="1">
              <a:lnSpc>
                <a:spcPct val="125000"/>
              </a:lnSpc>
              <a:spcBef>
                <a:spcPts val="0"/>
              </a:spcBef>
              <a:defRPr/>
            </a:pPr>
            <a:r>
              <a:rPr lang="en-US" altLang="zh-CN" sz="2400" dirty="0">
                <a:latin typeface="Bodoni MT Black" panose="02070A03080606020203" pitchFamily="18" charset="0"/>
              </a:rPr>
              <a:t>(3) </a:t>
            </a:r>
            <a:r>
              <a:rPr lang="zh-CN" altLang="en-US" sz="2400" dirty="0">
                <a:latin typeface="Bodoni MT Black" panose="02070A03080606020203" pitchFamily="18" charset="0"/>
              </a:rPr>
              <a:t>数据说明的手段。应该既包括简单的</a:t>
            </a:r>
            <a:r>
              <a:rPr lang="zh-CN" altLang="en-US" sz="2400" dirty="0" smtClean="0">
                <a:latin typeface="Bodoni MT Black" panose="02070A03080606020203" pitchFamily="18" charset="0"/>
              </a:rPr>
              <a:t>数据结构（例如</a:t>
            </a:r>
            <a:r>
              <a:rPr lang="zh-CN" altLang="en-US" sz="2400" dirty="0">
                <a:latin typeface="Bodoni MT Black" panose="02070A03080606020203" pitchFamily="18" charset="0"/>
              </a:rPr>
              <a:t>纯量和</a:t>
            </a:r>
            <a:r>
              <a:rPr lang="zh-CN" altLang="en-US" sz="2400" dirty="0" smtClean="0">
                <a:latin typeface="Bodoni MT Black" panose="02070A03080606020203" pitchFamily="18" charset="0"/>
              </a:rPr>
              <a:t>数组），</a:t>
            </a:r>
            <a:r>
              <a:rPr lang="zh-CN" altLang="en-US" sz="2400" dirty="0">
                <a:latin typeface="Bodoni MT Black" panose="02070A03080606020203" pitchFamily="18" charset="0"/>
              </a:rPr>
              <a:t>又包括复杂的</a:t>
            </a:r>
            <a:r>
              <a:rPr lang="zh-CN" altLang="en-US" sz="2400" dirty="0" smtClean="0">
                <a:latin typeface="Bodoni MT Black" panose="02070A03080606020203" pitchFamily="18" charset="0"/>
              </a:rPr>
              <a:t>数据结构（例如</a:t>
            </a:r>
            <a:r>
              <a:rPr lang="zh-CN" altLang="en-US" sz="2400" dirty="0">
                <a:latin typeface="Bodoni MT Black" panose="02070A03080606020203" pitchFamily="18" charset="0"/>
              </a:rPr>
              <a:t>，链表或层次的</a:t>
            </a:r>
            <a:r>
              <a:rPr lang="zh-CN" altLang="en-US" sz="2400" dirty="0" smtClean="0">
                <a:latin typeface="Bodoni MT Black" panose="02070A03080606020203" pitchFamily="18" charset="0"/>
              </a:rPr>
              <a:t>数据结构）。</a:t>
            </a:r>
            <a:endParaRPr lang="zh-CN" altLang="en-US" sz="2400" dirty="0">
              <a:latin typeface="Bodoni MT Black" panose="02070A03080606020203" pitchFamily="18" charset="0"/>
            </a:endParaRPr>
          </a:p>
          <a:p>
            <a:pPr marL="0" indent="0" eaLnBrk="1" hangingPunct="1">
              <a:lnSpc>
                <a:spcPct val="125000"/>
              </a:lnSpc>
              <a:spcBef>
                <a:spcPts val="0"/>
              </a:spcBef>
              <a:defRPr/>
            </a:pPr>
            <a:r>
              <a:rPr lang="en-US" altLang="zh-CN" sz="2400" dirty="0">
                <a:latin typeface="Bodoni MT Black" panose="02070A03080606020203" pitchFamily="18" charset="0"/>
              </a:rPr>
              <a:t>(4) </a:t>
            </a:r>
            <a:r>
              <a:rPr lang="zh-CN" altLang="en-US" sz="2400" dirty="0">
                <a:latin typeface="Bodoni MT Black" panose="02070A03080606020203" pitchFamily="18" charset="0"/>
              </a:rPr>
              <a:t>模块定义和调用的技术，应该提供各种接口描述模式。</a:t>
            </a:r>
            <a:endParaRPr lang="en-US" altLang="zh-CN" sz="2800" dirty="0" smtClean="0">
              <a:latin typeface="Bodoni MT Black" panose="02070A03080606020203" pitchFamily="18" charset="0"/>
            </a:endParaRPr>
          </a:p>
        </p:txBody>
      </p:sp>
      <p:sp>
        <p:nvSpPr>
          <p:cNvPr id="6963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6.3.6 </a:t>
            </a:r>
            <a:r>
              <a:rPr lang="zh-CN" altLang="en-US" sz="2400">
                <a:solidFill>
                  <a:srgbClr val="D9D9D9"/>
                </a:solidFill>
                <a:latin typeface="Bodoni MT Black" panose="02070A03080606020203" pitchFamily="18" charset="0"/>
              </a:rPr>
              <a:t>过程设计语言</a:t>
            </a:r>
            <a:endParaRPr lang="zh-CN" altLang="en-US" sz="2400">
              <a:solidFill>
                <a:srgbClr val="D9D9D9"/>
              </a:solidFill>
              <a:latin typeface="Bodoni MT Black" panose="02070A03080606020203" pitchFamily="18" charset="0"/>
            </a:endParaRPr>
          </a:p>
        </p:txBody>
      </p:sp>
      <p:sp>
        <p:nvSpPr>
          <p:cNvPr id="6963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3058" name="矩形 813057"/>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rgbClr val="000080"/>
                </a:solidFill>
                <a:effectLst>
                  <a:outerShdw blurRad="38100" dist="38100" dir="2700000">
                    <a:srgbClr val="000000"/>
                  </a:outerShdw>
                </a:effectLst>
                <a:latin typeface="宋体" panose="02010600030101010101" pitchFamily="2" charset="-122"/>
                <a:cs typeface="Times New Roman" panose="02020603050405020304" pitchFamily="18" charset="0"/>
              </a:rPr>
              <a:t>数据设计</a:t>
            </a:r>
            <a:r>
              <a:rPr lang="zh-CN" altLang="en-US" sz="3325" b="1" dirty="0">
                <a:solidFill>
                  <a:srgbClr val="000080"/>
                </a:solidFill>
                <a:effectLst>
                  <a:outerShdw blurRad="38100" dist="38100" dir="2700000">
                    <a:srgbClr val="000000"/>
                  </a:outerShdw>
                </a:effectLst>
                <a:latin typeface="宋体" panose="02010600030101010101" pitchFamily="2" charset="-122"/>
              </a:rPr>
              <a:t>原则 </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813059" name="矩形 813058"/>
          <p:cNvSpPr/>
          <p:nvPr/>
        </p:nvSpPr>
        <p:spPr>
          <a:xfrm>
            <a:off x="492369" y="1459523"/>
            <a:ext cx="8229600" cy="2875915"/>
          </a:xfrm>
          <a:prstGeom prst="rect">
            <a:avLst/>
          </a:prstGeom>
          <a:noFill/>
          <a:ln w="9525">
            <a:noFill/>
          </a:ln>
        </p:spPr>
        <p:txBody>
          <a:bodyPr lIns="89030" tIns="44515" rIns="89030" bIns="44515">
            <a:spAutoFit/>
          </a:bodyPr>
          <a:p>
            <a:pPr algn="just" eaLnBrk="1" hangingPunct="1"/>
            <a:r>
              <a:rPr lang="en-US" altLang="zh-CN" sz="2585" dirty="0">
                <a:latin typeface="宋体" panose="02010600030101010101" pitchFamily="2" charset="-122"/>
              </a:rPr>
              <a:t>①</a:t>
            </a:r>
            <a:r>
              <a:rPr lang="en-US" altLang="zh-CN" sz="2585" dirty="0">
                <a:latin typeface="Times New Roman" panose="02020603050405020304" pitchFamily="18" charset="0"/>
              </a:rPr>
              <a:t> </a:t>
            </a:r>
            <a:r>
              <a:rPr lang="zh-CN" altLang="en-US" sz="2585" dirty="0">
                <a:latin typeface="宋体" panose="02010600030101010101" pitchFamily="2" charset="-122"/>
              </a:rPr>
              <a:t>为在需求分析阶段所确定的数据对象选择逻辑表示，需要对不同结构进行算法分析，以便选择一个最有效的结构；设计对于这种逻辑数据结构的一组操作，以实现各种所期望的运算。</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②</a:t>
            </a:r>
            <a:r>
              <a:rPr lang="en-US" altLang="zh-CN" sz="2585" dirty="0">
                <a:latin typeface="Times New Roman" panose="02020603050405020304" pitchFamily="18" charset="0"/>
              </a:rPr>
              <a:t> </a:t>
            </a:r>
            <a:r>
              <a:rPr lang="zh-CN" altLang="en-US" sz="2585" dirty="0">
                <a:latin typeface="宋体" panose="02010600030101010101" pitchFamily="2" charset="-122"/>
              </a:rPr>
              <a:t>确定对逻辑数据结构所必需的那些操作的程序模块</a:t>
            </a:r>
            <a:r>
              <a:rPr lang="en-US" altLang="zh-CN" sz="2585" b="1" dirty="0">
                <a:latin typeface="Times New Roman" panose="02020603050405020304" pitchFamily="18" charset="0"/>
              </a:rPr>
              <a:t>(</a:t>
            </a:r>
            <a:r>
              <a:rPr lang="zh-CN" altLang="en-US" sz="2585" dirty="0">
                <a:latin typeface="宋体" panose="02010600030101010101" pitchFamily="2" charset="-122"/>
              </a:rPr>
              <a:t>软件包</a:t>
            </a:r>
            <a:r>
              <a:rPr lang="en-US" altLang="zh-CN" sz="2585" b="1" dirty="0">
                <a:latin typeface="Times New Roman" panose="02020603050405020304" pitchFamily="18" charset="0"/>
              </a:rPr>
              <a:t>)</a:t>
            </a:r>
            <a:r>
              <a:rPr lang="zh-CN" altLang="en-US" sz="2585" dirty="0">
                <a:latin typeface="宋体" panose="02010600030101010101" pitchFamily="2" charset="-122"/>
              </a:rPr>
              <a:t>，以便限制或确定各个数据设计决策的影响范围。</a:t>
            </a:r>
            <a:r>
              <a:rPr lang="zh-CN" altLang="en-US" sz="2585" dirty="0"/>
              <a:t> </a:t>
            </a:r>
            <a:endParaRPr lang="zh-CN" altLang="en-US" sz="258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0227" name="矩形 820226"/>
          <p:cNvSpPr/>
          <p:nvPr/>
        </p:nvSpPr>
        <p:spPr>
          <a:xfrm>
            <a:off x="3165231" y="356089"/>
            <a:ext cx="5863004" cy="530469"/>
          </a:xfrm>
          <a:prstGeom prst="rect">
            <a:avLst/>
          </a:prstGeom>
          <a:noFill/>
          <a:ln w="9525">
            <a:noFill/>
          </a:ln>
        </p:spPr>
        <p:txBody>
          <a:bodyPr lIns="89030" tIns="44515" rIns="89030" bIns="44515" anchor="ctr"/>
          <a:p>
            <a:pPr algn="r" defTabSz="957580" eaLnBrk="1" hangingPunct="1"/>
            <a:r>
              <a:rPr lang="en-US" altLang="zh-CN" sz="3325" b="1" dirty="0">
                <a:latin typeface="宋体" panose="02010600030101010101" pitchFamily="2" charset="-122"/>
              </a:rPr>
              <a:t>PDL</a:t>
            </a:r>
            <a:r>
              <a:rPr lang="zh-CN" altLang="en-US" sz="3325" b="1" dirty="0">
                <a:latin typeface="宋体" panose="02010600030101010101" pitchFamily="2" charset="-122"/>
              </a:rPr>
              <a:t>语言 </a:t>
            </a:r>
            <a:endParaRPr lang="zh-CN" altLang="en-US" sz="3325" b="1">
              <a:latin typeface="宋体" panose="02010600030101010101" pitchFamily="2" charset="-122"/>
            </a:endParaRPr>
          </a:p>
        </p:txBody>
      </p:sp>
      <p:sp>
        <p:nvSpPr>
          <p:cNvPr id="820228" name="矩形 820227"/>
          <p:cNvSpPr/>
          <p:nvPr/>
        </p:nvSpPr>
        <p:spPr>
          <a:xfrm>
            <a:off x="351692" y="1178169"/>
            <a:ext cx="8440615" cy="2135505"/>
          </a:xfrm>
          <a:prstGeom prst="rect">
            <a:avLst/>
          </a:prstGeom>
          <a:noFill/>
          <a:ln w="9525">
            <a:noFill/>
          </a:ln>
        </p:spPr>
        <p:txBody>
          <a:bodyPr lIns="89030" tIns="44515" rIns="89030" bIns="44515">
            <a:spAutoFit/>
          </a:bodyPr>
          <a:p>
            <a:pPr algn="just" eaLnBrk="1" hangingPunct="1"/>
            <a:r>
              <a:rPr lang="en-US" altLang="zh-CN" sz="2215" dirty="0">
                <a:latin typeface="宋体" panose="02010600030101010101" pitchFamily="2" charset="-122"/>
              </a:rPr>
              <a:t>①</a:t>
            </a:r>
            <a:r>
              <a:rPr lang="en-US" altLang="zh-CN" sz="2215" dirty="0">
                <a:latin typeface="Times New Roman" panose="02020603050405020304" pitchFamily="18" charset="0"/>
              </a:rPr>
              <a:t> </a:t>
            </a:r>
            <a:r>
              <a:rPr lang="en-US" altLang="zh-CN" sz="2215">
                <a:cs typeface="Arial" panose="020B0604020202020204" pitchFamily="34" charset="0"/>
              </a:rPr>
              <a:t>PDL</a:t>
            </a:r>
            <a:r>
              <a:rPr lang="zh-CN" altLang="en-US" sz="2215" dirty="0">
                <a:latin typeface="宋体" panose="02010600030101010101" pitchFamily="2" charset="-122"/>
              </a:rPr>
              <a:t>是一种用于描述功能模块的</a:t>
            </a:r>
            <a:r>
              <a:rPr lang="zh-CN" altLang="en-US" sz="2215" dirty="0">
                <a:solidFill>
                  <a:srgbClr val="FF3300"/>
                </a:solidFill>
                <a:latin typeface="宋体" panose="02010600030101010101" pitchFamily="2" charset="-122"/>
              </a:rPr>
              <a:t>算法设计</a:t>
            </a:r>
            <a:r>
              <a:rPr lang="zh-CN" altLang="en-US" sz="2215" dirty="0">
                <a:latin typeface="宋体" panose="02010600030101010101" pitchFamily="2" charset="-122"/>
              </a:rPr>
              <a:t>和</a:t>
            </a:r>
            <a:r>
              <a:rPr lang="zh-CN" altLang="en-US" sz="2215" dirty="0">
                <a:solidFill>
                  <a:srgbClr val="FF3300"/>
                </a:solidFill>
                <a:latin typeface="宋体" panose="02010600030101010101" pitchFamily="2" charset="-122"/>
              </a:rPr>
              <a:t>加工细节</a:t>
            </a:r>
            <a:r>
              <a:rPr lang="zh-CN" altLang="en-US" sz="2215" dirty="0">
                <a:latin typeface="宋体" panose="02010600030101010101" pitchFamily="2" charset="-122"/>
              </a:rPr>
              <a:t>的语言。称为设计程序用语言。它是一种</a:t>
            </a:r>
            <a:r>
              <a:rPr lang="zh-CN" altLang="en-US" sz="2215" dirty="0">
                <a:solidFill>
                  <a:srgbClr val="FF0066"/>
                </a:solidFill>
                <a:latin typeface="宋体" panose="02010600030101010101" pitchFamily="2" charset="-122"/>
              </a:rPr>
              <a:t>伪码</a:t>
            </a:r>
            <a:r>
              <a:rPr lang="zh-CN" altLang="en-US" sz="2215" dirty="0">
                <a:latin typeface="宋体" panose="02010600030101010101" pitchFamily="2" charset="-122"/>
              </a:rPr>
              <a:t>。</a:t>
            </a:r>
            <a:endParaRPr lang="zh-CN" altLang="en-US" sz="2215" dirty="0">
              <a:latin typeface="Times New Roman" panose="02020603050405020304" pitchFamily="18" charset="0"/>
            </a:endParaRPr>
          </a:p>
          <a:p>
            <a:pPr algn="just"/>
            <a:r>
              <a:rPr lang="en-US" altLang="zh-CN" sz="2215" dirty="0">
                <a:latin typeface="宋体" panose="02010600030101010101" pitchFamily="2" charset="-122"/>
              </a:rPr>
              <a:t>②</a:t>
            </a:r>
            <a:r>
              <a:rPr lang="en-US" altLang="zh-CN" sz="2215" dirty="0">
                <a:latin typeface="Times New Roman" panose="02020603050405020304" pitchFamily="18" charset="0"/>
              </a:rPr>
              <a:t> </a:t>
            </a:r>
            <a:r>
              <a:rPr lang="zh-CN" altLang="en-US" sz="2215" dirty="0">
                <a:latin typeface="宋体" panose="02010600030101010101" pitchFamily="2" charset="-122"/>
              </a:rPr>
              <a:t>伪码的语法规则分为</a:t>
            </a:r>
            <a:r>
              <a:rPr lang="zh-CN" altLang="en-US" sz="2215" dirty="0">
                <a:latin typeface="Times New Roman" panose="02020603050405020304" pitchFamily="18" charset="0"/>
              </a:rPr>
              <a:t>“</a:t>
            </a:r>
            <a:r>
              <a:rPr lang="zh-CN" altLang="en-US" sz="2215" dirty="0">
                <a:latin typeface="宋体" panose="02010600030101010101" pitchFamily="2" charset="-122"/>
              </a:rPr>
              <a:t>外语法</a:t>
            </a:r>
            <a:r>
              <a:rPr lang="zh-CN" altLang="en-US" sz="2215" dirty="0">
                <a:latin typeface="Times New Roman" panose="02020603050405020304" pitchFamily="18" charset="0"/>
              </a:rPr>
              <a:t>”</a:t>
            </a:r>
            <a:r>
              <a:rPr lang="zh-CN" altLang="en-US" sz="2215" dirty="0">
                <a:latin typeface="宋体" panose="02010600030101010101" pitchFamily="2" charset="-122"/>
              </a:rPr>
              <a:t>和</a:t>
            </a:r>
            <a:r>
              <a:rPr lang="zh-CN" altLang="en-US" sz="2215" dirty="0">
                <a:latin typeface="Times New Roman" panose="02020603050405020304" pitchFamily="18" charset="0"/>
              </a:rPr>
              <a:t>“</a:t>
            </a:r>
            <a:r>
              <a:rPr lang="zh-CN" altLang="en-US" sz="2215" dirty="0">
                <a:latin typeface="宋体" panose="02010600030101010101" pitchFamily="2" charset="-122"/>
              </a:rPr>
              <a:t>内语法</a:t>
            </a:r>
            <a:r>
              <a:rPr lang="zh-CN" altLang="en-US" sz="2215" dirty="0">
                <a:latin typeface="Times New Roman" panose="02020603050405020304" pitchFamily="18" charset="0"/>
              </a:rPr>
              <a:t>”</a:t>
            </a:r>
            <a:r>
              <a:rPr lang="zh-CN" altLang="en-US" sz="2215" dirty="0">
                <a:latin typeface="宋体" panose="02010600030101010101" pitchFamily="2" charset="-122"/>
              </a:rPr>
              <a:t>。</a:t>
            </a:r>
            <a:endParaRPr lang="zh-CN" altLang="en-US" sz="2215" dirty="0">
              <a:latin typeface="Times New Roman" panose="02020603050405020304" pitchFamily="18" charset="0"/>
            </a:endParaRPr>
          </a:p>
          <a:p>
            <a:r>
              <a:rPr lang="en-US" altLang="zh-CN" sz="2215" dirty="0">
                <a:latin typeface="宋体" panose="02010600030101010101" pitchFamily="2" charset="-122"/>
              </a:rPr>
              <a:t>③</a:t>
            </a:r>
            <a:r>
              <a:rPr lang="en-US" altLang="zh-CN" sz="2215" dirty="0">
                <a:latin typeface="Times New Roman" panose="02020603050405020304" pitchFamily="18" charset="0"/>
              </a:rPr>
              <a:t> </a:t>
            </a:r>
            <a:r>
              <a:rPr lang="en-US" altLang="zh-CN" sz="2215"/>
              <a:t>PDL</a:t>
            </a:r>
            <a:r>
              <a:rPr lang="zh-CN" altLang="en-US" sz="2215" dirty="0">
                <a:latin typeface="宋体" panose="02010600030101010101" pitchFamily="2" charset="-122"/>
              </a:rPr>
              <a:t>具有严格的</a:t>
            </a:r>
            <a:r>
              <a:rPr lang="zh-CN" altLang="en-US" sz="2215" dirty="0">
                <a:solidFill>
                  <a:srgbClr val="3333FF"/>
                </a:solidFill>
                <a:latin typeface="宋体" panose="02010600030101010101" pitchFamily="2" charset="-122"/>
              </a:rPr>
              <a:t>关键字外语法</a:t>
            </a:r>
            <a:r>
              <a:rPr lang="zh-CN" altLang="en-US" sz="2215" dirty="0">
                <a:latin typeface="宋体" panose="02010600030101010101" pitchFamily="2" charset="-122"/>
              </a:rPr>
              <a:t>，用于定义控制结构和数据结构，同时它的</a:t>
            </a:r>
            <a:r>
              <a:rPr lang="zh-CN" altLang="en-US" sz="2215" dirty="0">
                <a:solidFill>
                  <a:srgbClr val="3333FF"/>
                </a:solidFill>
                <a:latin typeface="宋体" panose="02010600030101010101" pitchFamily="2" charset="-122"/>
              </a:rPr>
              <a:t>表示实际操作和条件的内语法</a:t>
            </a:r>
            <a:r>
              <a:rPr lang="zh-CN" altLang="en-US" sz="2215" dirty="0">
                <a:latin typeface="宋体" panose="02010600030101010101" pitchFamily="2" charset="-122"/>
              </a:rPr>
              <a:t>又是灵活自由的，可使用自然语言的词汇。</a:t>
            </a:r>
            <a:r>
              <a:rPr lang="zh-CN" altLang="en-US" sz="1110" dirty="0"/>
              <a:t> </a:t>
            </a:r>
            <a:endParaRPr lang="zh-CN" altLang="en-US" sz="1660" dirty="0"/>
          </a:p>
        </p:txBody>
      </p:sp>
      <p:sp>
        <p:nvSpPr>
          <p:cNvPr id="820229" name="矩形 820228"/>
          <p:cNvSpPr/>
          <p:nvPr/>
        </p:nvSpPr>
        <p:spPr>
          <a:xfrm>
            <a:off x="562708" y="3358662"/>
            <a:ext cx="7948246" cy="2817495"/>
          </a:xfrm>
          <a:prstGeom prst="rect">
            <a:avLst/>
          </a:prstGeom>
          <a:noFill/>
          <a:ln w="9525">
            <a:noFill/>
          </a:ln>
        </p:spPr>
        <p:txBody>
          <a:bodyPr lIns="89030" tIns="44515" rIns="89030" bIns="44515">
            <a:spAutoFit/>
          </a:bodyPr>
          <a:p>
            <a:pPr eaLnBrk="1" hangingPunct="1"/>
            <a:r>
              <a:rPr lang="zh-CN" altLang="en-US" sz="2215" u="sng" dirty="0">
                <a:solidFill>
                  <a:srgbClr val="FF0066"/>
                </a:solidFill>
                <a:latin typeface="宋体" panose="02010600030101010101" pitchFamily="2" charset="-122"/>
              </a:rPr>
              <a:t>示例</a:t>
            </a:r>
            <a:r>
              <a:rPr lang="en-US" altLang="zh-CN" sz="2215" u="sng" dirty="0">
                <a:solidFill>
                  <a:srgbClr val="FF0066"/>
                </a:solidFill>
                <a:latin typeface="Times New Roman" panose="02020603050405020304" pitchFamily="18" charset="0"/>
              </a:rPr>
              <a:t>: </a:t>
            </a:r>
            <a:r>
              <a:rPr lang="zh-CN" altLang="en-US" sz="2215" u="sng" dirty="0">
                <a:solidFill>
                  <a:srgbClr val="FF0066"/>
                </a:solidFill>
                <a:latin typeface="宋体" panose="02010600030101010101" pitchFamily="2" charset="-122"/>
              </a:rPr>
              <a:t>拼词检查程序</a:t>
            </a:r>
            <a:endParaRPr lang="zh-CN" altLang="en-US" sz="2215" dirty="0">
              <a:solidFill>
                <a:srgbClr val="FF0066"/>
              </a:solidFill>
              <a:latin typeface="Times New Roman" panose="02020603050405020304" pitchFamily="18" charset="0"/>
            </a:endParaRPr>
          </a:p>
          <a:p>
            <a:r>
              <a:rPr lang="en-US" altLang="zh-CN" sz="2215" err="1">
                <a:solidFill>
                  <a:srgbClr val="FF0066"/>
                </a:solidFill>
                <a:latin typeface="Times New Roman" panose="02020603050405020304" pitchFamily="18" charset="0"/>
                <a:cs typeface="Times New Roman" panose="02020603050405020304" pitchFamily="18" charset="0"/>
              </a:rPr>
              <a:t>PROCEDURE  spellcheck  IS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BEGIN</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   split document into single  words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   lood up words in dictionary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   display words which are not in dictionary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   create a new dictionary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END spellcheck</a:t>
            </a:r>
            <a:endParaRPr lang="en-US" altLang="zh-CN" sz="1660">
              <a:solidFill>
                <a:srgbClr val="FF00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6.3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过程设计的工具</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052513"/>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en-US" altLang="zh-CN" sz="2400" dirty="0" smtClean="0">
                <a:latin typeface="Bodoni MT Black" panose="02070A03080606020203" pitchFamily="18" charset="0"/>
              </a:rPr>
              <a:t>PDL</a:t>
            </a:r>
            <a:r>
              <a:rPr lang="zh-CN" altLang="en-US" sz="2400" dirty="0" smtClean="0">
                <a:latin typeface="Bodoni MT Black" panose="02070A03080606020203" pitchFamily="18" charset="0"/>
              </a:rPr>
              <a:t>有下述优点：</a:t>
            </a:r>
            <a:endParaRPr lang="en-US" altLang="zh-CN" sz="2400" dirty="0" smtClean="0">
              <a:latin typeface="Bodoni MT Black" panose="02070A03080606020203" pitchFamily="18" charset="0"/>
            </a:endParaRPr>
          </a:p>
          <a:p>
            <a:pPr marL="457200" indent="-457200" eaLnBrk="1" hangingPunct="1">
              <a:lnSpc>
                <a:spcPct val="150000"/>
              </a:lnSpc>
              <a:buFontTx/>
              <a:buAutoNum type="arabicParenBoth"/>
              <a:defRPr/>
            </a:pPr>
            <a:r>
              <a:rPr lang="zh-CN" altLang="en-US" sz="2400" dirty="0" smtClean="0">
                <a:latin typeface="Bodoni MT Black" panose="02070A03080606020203" pitchFamily="18" charset="0"/>
              </a:rPr>
              <a:t>可以作为注释直接插在源程序中间。</a:t>
            </a:r>
            <a:endParaRPr lang="en-US" altLang="zh-CN" sz="2400" dirty="0" smtClean="0">
              <a:latin typeface="Bodoni MT Black" panose="02070A03080606020203" pitchFamily="18" charset="0"/>
            </a:endParaRPr>
          </a:p>
          <a:p>
            <a:pPr marL="457200" indent="-457200" eaLnBrk="1" hangingPunct="1">
              <a:lnSpc>
                <a:spcPct val="150000"/>
              </a:lnSpc>
              <a:buFontTx/>
              <a:buAutoNum type="arabicParenBoth"/>
              <a:defRPr/>
            </a:pPr>
            <a:r>
              <a:rPr lang="zh-CN" altLang="en-US" sz="2400" dirty="0" smtClean="0">
                <a:latin typeface="Bodoni MT Black" panose="02070A03080606020203" pitchFamily="18" charset="0"/>
              </a:rPr>
              <a:t>可以</a:t>
            </a:r>
            <a:r>
              <a:rPr lang="zh-CN" altLang="en-US" sz="2400" dirty="0">
                <a:latin typeface="Bodoni MT Black" panose="02070A03080606020203" pitchFamily="18" charset="0"/>
              </a:rPr>
              <a:t>使用普通的正文编辑程序或文字处理系统，很方便地完成</a:t>
            </a:r>
            <a:r>
              <a:rPr lang="en-US" altLang="zh-CN" sz="2400" dirty="0">
                <a:latin typeface="Bodoni MT Black" panose="02070A03080606020203" pitchFamily="18" charset="0"/>
              </a:rPr>
              <a:t>PDL</a:t>
            </a:r>
            <a:r>
              <a:rPr lang="zh-CN" altLang="en-US" sz="2400" dirty="0">
                <a:latin typeface="Bodoni MT Black" panose="02070A03080606020203" pitchFamily="18" charset="0"/>
              </a:rPr>
              <a:t>的书写和编辑工作。</a:t>
            </a:r>
            <a:endParaRPr lang="zh-CN" altLang="en-US" sz="2400" dirty="0">
              <a:latin typeface="Bodoni MT Black" panose="02070A03080606020203" pitchFamily="18" charset="0"/>
            </a:endParaRPr>
          </a:p>
          <a:p>
            <a:pPr marL="457200" indent="-457200" eaLnBrk="1" hangingPunct="1">
              <a:lnSpc>
                <a:spcPct val="150000"/>
              </a:lnSpc>
              <a:buFontTx/>
              <a:buAutoNum type="arabicParenBoth"/>
              <a:defRPr/>
            </a:pPr>
            <a:r>
              <a:rPr lang="zh-CN" altLang="en-US" sz="2400" dirty="0" smtClean="0">
                <a:latin typeface="Bodoni MT Black" panose="02070A03080606020203" pitchFamily="18" charset="0"/>
              </a:rPr>
              <a:t>已经</a:t>
            </a:r>
            <a:r>
              <a:rPr lang="zh-CN" altLang="en-US" sz="2400" dirty="0">
                <a:latin typeface="Bodoni MT Black" panose="02070A03080606020203" pitchFamily="18" charset="0"/>
              </a:rPr>
              <a:t>有</a:t>
            </a:r>
            <a:r>
              <a:rPr lang="zh-CN" altLang="en-US" sz="2400" dirty="0">
                <a:solidFill>
                  <a:srgbClr val="FF0000"/>
                </a:solidFill>
                <a:latin typeface="Bodoni MT Black" panose="02070A03080606020203" pitchFamily="18" charset="0"/>
              </a:rPr>
              <a:t>自动处理</a:t>
            </a:r>
            <a:r>
              <a:rPr lang="en-US" altLang="zh-CN" sz="2400" dirty="0">
                <a:solidFill>
                  <a:srgbClr val="FF0000"/>
                </a:solidFill>
                <a:latin typeface="Bodoni MT Black" panose="02070A03080606020203" pitchFamily="18" charset="0"/>
              </a:rPr>
              <a:t>PDL</a:t>
            </a:r>
            <a:r>
              <a:rPr lang="zh-CN" altLang="en-US" sz="2400" dirty="0">
                <a:solidFill>
                  <a:srgbClr val="FF0000"/>
                </a:solidFill>
                <a:latin typeface="Bodoni MT Black" panose="02070A03080606020203" pitchFamily="18" charset="0"/>
              </a:rPr>
              <a:t>的程序</a:t>
            </a:r>
            <a:r>
              <a:rPr lang="zh-CN" altLang="en-US" sz="2400" dirty="0">
                <a:latin typeface="Bodoni MT Black" panose="02070A03080606020203" pitchFamily="18" charset="0"/>
              </a:rPr>
              <a:t>存在，而且可以自动由</a:t>
            </a:r>
            <a:r>
              <a:rPr lang="en-US" altLang="zh-CN" sz="2400" dirty="0">
                <a:latin typeface="Bodoni MT Black" panose="02070A03080606020203" pitchFamily="18" charset="0"/>
              </a:rPr>
              <a:t>PDL</a:t>
            </a:r>
            <a:r>
              <a:rPr lang="zh-CN" altLang="en-US" sz="2400" dirty="0">
                <a:latin typeface="Bodoni MT Black" panose="02070A03080606020203" pitchFamily="18" charset="0"/>
              </a:rPr>
              <a:t>生成程序代码</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720090" eaLnBrk="1" hangingPunct="1">
              <a:lnSpc>
                <a:spcPct val="150000"/>
              </a:lnSpc>
              <a:defRPr/>
            </a:pPr>
            <a:r>
              <a:rPr lang="en-US" altLang="zh-CN" sz="2400" dirty="0" smtClean="0">
                <a:latin typeface="Bodoni MT Black" panose="02070A03080606020203" pitchFamily="18" charset="0"/>
              </a:rPr>
              <a:t>PDL</a:t>
            </a:r>
            <a:r>
              <a:rPr lang="zh-CN" altLang="en-US" sz="2400" dirty="0">
                <a:latin typeface="Bodoni MT Black" panose="02070A03080606020203" pitchFamily="18" charset="0"/>
              </a:rPr>
              <a:t>的缺点是不如图形工具形象直观，描述复杂的条件组合与动作间的对应关系时，不如判定表清晰简单。</a:t>
            </a:r>
            <a:endParaRPr lang="en-US" altLang="zh-CN" sz="2400" dirty="0" smtClean="0">
              <a:latin typeface="Bodoni MT Black" panose="02070A03080606020203" pitchFamily="18" charset="0"/>
            </a:endParaRPr>
          </a:p>
        </p:txBody>
      </p:sp>
      <p:sp>
        <p:nvSpPr>
          <p:cNvPr id="7168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6.3.6 </a:t>
            </a:r>
            <a:r>
              <a:rPr lang="zh-CN" altLang="en-US" sz="2400">
                <a:solidFill>
                  <a:srgbClr val="D9D9D9"/>
                </a:solidFill>
                <a:latin typeface="Bodoni MT Black" panose="02070A03080606020203" pitchFamily="18" charset="0"/>
              </a:rPr>
              <a:t>过程设计语言</a:t>
            </a:r>
            <a:endParaRPr lang="zh-CN" altLang="en-US" sz="2400">
              <a:solidFill>
                <a:srgbClr val="D9D9D9"/>
              </a:solidFill>
              <a:latin typeface="Bodoni MT Black" panose="02070A03080606020203" pitchFamily="18" charset="0"/>
            </a:endParaRPr>
          </a:p>
        </p:txBody>
      </p:sp>
      <p:sp>
        <p:nvSpPr>
          <p:cNvPr id="7168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anose="02070A03080606020203" pitchFamily="18" charset="0"/>
              </a:rPr>
              <a:t>主要内容</a:t>
            </a:r>
            <a:endParaRPr lang="es-HN" sz="5400" b="1">
              <a:latin typeface="Bodoni MT Black" panose="02070A03080606020203" pitchFamily="18" charset="0"/>
            </a:endParaRPr>
          </a:p>
        </p:txBody>
      </p:sp>
      <p:sp>
        <p:nvSpPr>
          <p:cNvPr id="7373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7172" name="1 Título"/>
          <p:cNvSpPr txBox="1"/>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6.4 </a:t>
            </a:r>
            <a:r>
              <a:rPr lang="zh-CN" altLang="en-US" sz="2400" dirty="0" smtClean="0">
                <a:solidFill>
                  <a:srgbClr val="D9D9D9"/>
                </a:solidFill>
                <a:latin typeface="Bodoni MT Black" panose="02070A03080606020203" pitchFamily="18" charset="0"/>
                <a:ea typeface="+mn-ea"/>
              </a:rPr>
              <a:t>面向数据</a:t>
            </a:r>
            <a:endParaRPr lang="en-US" altLang="zh-CN" sz="2400" dirty="0" smtClean="0">
              <a:solidFill>
                <a:srgbClr val="D9D9D9"/>
              </a:solidFill>
              <a:latin typeface="Bodoni MT Black" panose="02070A03080606020203" pitchFamily="18" charset="0"/>
              <a:ea typeface="+mn-ea"/>
            </a:endParaRPr>
          </a:p>
          <a:p>
            <a:pPr algn="ctr" eaLnBrk="1" hangingPunct="1">
              <a:defRPr/>
            </a:pPr>
            <a:r>
              <a:rPr lang="zh-CN" altLang="en-US" sz="2400" dirty="0" smtClean="0">
                <a:solidFill>
                  <a:srgbClr val="D9D9D9"/>
                </a:solidFill>
                <a:latin typeface="Bodoni MT Black" panose="02070A03080606020203" pitchFamily="18" charset="0"/>
                <a:ea typeface="+mn-ea"/>
              </a:rPr>
              <a:t>结构的</a:t>
            </a:r>
            <a:r>
              <a:rPr lang="zh-CN" altLang="en-US" sz="2400" dirty="0">
                <a:solidFill>
                  <a:srgbClr val="D9D9D9"/>
                </a:solidFill>
                <a:latin typeface="Bodoni MT Black" panose="02070A03080606020203" pitchFamily="18" charset="0"/>
                <a:ea typeface="+mn-ea"/>
              </a:rPr>
              <a:t>设计方法</a:t>
            </a:r>
            <a:endParaRPr lang="zh-CN" altLang="en-US" sz="2400" dirty="0">
              <a:solidFill>
                <a:srgbClr val="D9D9D9"/>
              </a:solidFill>
              <a:latin typeface="Bodoni MT Black" panose="02070A03080606020203" pitchFamily="18" charset="0"/>
              <a:ea typeface="+mn-ea"/>
            </a:endParaRPr>
          </a:p>
        </p:txBody>
      </p:sp>
      <p:pic>
        <p:nvPicPr>
          <p:cNvPr id="73733"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73734"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73735"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73736"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7373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7373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6.1   </a:t>
            </a:r>
            <a:r>
              <a:rPr kumimoji="1" lang="zh-CN" altLang="en-US" sz="2400" b="1" dirty="0" smtClean="0">
                <a:latin typeface="Bodoni MT Black" panose="02070A03080606020203" pitchFamily="18" charset="0"/>
              </a:rPr>
              <a:t>结构程序设计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6.2   </a:t>
            </a:r>
            <a:r>
              <a:rPr kumimoji="1" lang="zh-CN" altLang="en-US" sz="2400" b="1" dirty="0" smtClean="0">
                <a:latin typeface="Bodoni MT Black" panose="02070A03080606020203" pitchFamily="18" charset="0"/>
              </a:rPr>
              <a:t>人机界面</a:t>
            </a:r>
            <a:r>
              <a:rPr kumimoji="1" lang="zh-CN" altLang="en-US" sz="2400" b="1" dirty="0">
                <a:latin typeface="Bodoni MT Black" panose="02070A03080606020203" pitchFamily="18" charset="0"/>
              </a:rPr>
              <a:t>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6.3   </a:t>
            </a:r>
            <a:r>
              <a:rPr kumimoji="1" lang="zh-CN" altLang="en-US" sz="2400" b="1" dirty="0" smtClean="0">
                <a:latin typeface="Bodoni MT Black" panose="02070A03080606020203" pitchFamily="18" charset="0"/>
              </a:rPr>
              <a:t>过程</a:t>
            </a:r>
            <a:r>
              <a:rPr kumimoji="1" lang="zh-CN" altLang="en-US" sz="2400" b="1" dirty="0">
                <a:latin typeface="Bodoni MT Black" panose="02070A03080606020203" pitchFamily="18" charset="0"/>
              </a:rPr>
              <a:t>设计的工具</a:t>
            </a:r>
            <a:endParaRPr kumimoji="1" lang="zh-CN" altLang="en-US" sz="2400" b="1" dirty="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6.4   </a:t>
            </a:r>
            <a:r>
              <a:rPr kumimoji="1" lang="zh-CN" altLang="en-US" sz="2400" b="1" dirty="0" smtClean="0">
                <a:latin typeface="Bodoni MT Black" panose="02070A03080606020203" pitchFamily="18" charset="0"/>
              </a:rPr>
              <a:t>面向</a:t>
            </a:r>
            <a:r>
              <a:rPr kumimoji="1" lang="zh-CN" altLang="en-US" sz="2400" b="1" dirty="0">
                <a:latin typeface="Bodoni MT Black" panose="02070A03080606020203" pitchFamily="18" charset="0"/>
              </a:rPr>
              <a:t>数据结构的设计</a:t>
            </a:r>
            <a:r>
              <a:rPr kumimoji="1" lang="zh-CN" altLang="en-US" sz="2400" b="1" dirty="0" smtClean="0">
                <a:latin typeface="Bodoni MT Black" panose="02070A03080606020203" pitchFamily="18" charset="0"/>
              </a:rPr>
              <a:t>方法</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6.5   </a:t>
            </a:r>
            <a:r>
              <a:rPr kumimoji="1" lang="zh-CN" altLang="en-US" sz="2400" b="1" dirty="0" smtClean="0">
                <a:latin typeface="Bodoni MT Black" panose="02070A03080606020203" pitchFamily="18" charset="0"/>
              </a:rPr>
              <a:t>程序</a:t>
            </a:r>
            <a:r>
              <a:rPr kumimoji="1" lang="zh-CN" altLang="en-US" sz="2400" b="1" dirty="0">
                <a:latin typeface="Bodoni MT Black" panose="02070A03080606020203" pitchFamily="18" charset="0"/>
              </a:rPr>
              <a:t>复杂程度的定量</a:t>
            </a:r>
            <a:r>
              <a:rPr kumimoji="1" lang="zh-CN" altLang="en-US" sz="2400" b="1" dirty="0" smtClean="0">
                <a:latin typeface="Bodoni MT Black" panose="02070A03080606020203" pitchFamily="18" charset="0"/>
              </a:rPr>
              <a:t>度量</a:t>
            </a:r>
            <a:endParaRPr kumimoji="1" lang="en-US" altLang="zh-CN" sz="2400" b="1" dirty="0" smtClean="0">
              <a:latin typeface="Bodoni MT Black" panose="02070A03080606020203" pitchFamily="18" charset="0"/>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anose="02070A03080606020203"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anose="02070A03080606020203"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ea typeface="黑体" panose="02010609060101010101" pitchFamily="2" charset="-122"/>
              </a:rPr>
              <a:t>      </a:t>
            </a:r>
            <a:endParaRPr kumimoji="1" lang="zh-CN" altLang="en-US" sz="2400" b="1" dirty="0" smtClean="0">
              <a:solidFill>
                <a:srgbClr val="9999CC">
                  <a:lumMod val="50000"/>
                </a:srgbClr>
              </a:solidFill>
              <a:latin typeface="Bodoni MT Black" panose="02070A03080606020203"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anose="02070A03080606020203" pitchFamily="18" charset="0"/>
            </a:endParaRPr>
          </a:p>
        </p:txBody>
      </p:sp>
      <p:sp>
        <p:nvSpPr>
          <p:cNvPr id="7374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4" name="矩形 13"/>
          <p:cNvSpPr/>
          <p:nvPr/>
        </p:nvSpPr>
        <p:spPr>
          <a:xfrm>
            <a:off x="862013" y="3937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269876" y="40227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6.4</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面向数据结构的设计方法</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6.4.1</a:t>
            </a:r>
            <a:r>
              <a:rPr lang="en-US" altLang="zh-CN" b="1" dirty="0" smtClean="0">
                <a:latin typeface="Bodoni MT Black" panose="02070A03080606020203" pitchFamily="18" charset="0"/>
              </a:rPr>
              <a:t> Jackson</a:t>
            </a:r>
            <a:r>
              <a:rPr lang="zh-CN" altLang="en-US" b="1" dirty="0" smtClean="0">
                <a:latin typeface="Bodoni MT Black" panose="02070A03080606020203" pitchFamily="18" charset="0"/>
              </a:rPr>
              <a:t>图</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75780" name="TextBox 7"/>
          <p:cNvSpPr txBox="1">
            <a:spLocks noChangeArrowheads="1"/>
          </p:cNvSpPr>
          <p:nvPr/>
        </p:nvSpPr>
        <p:spPr bwMode="auto">
          <a:xfrm>
            <a:off x="0" y="1557338"/>
            <a:ext cx="8929718" cy="553085"/>
          </a:xfrm>
          <a:prstGeom prst="rect">
            <a:avLst/>
          </a:prstGeom>
          <a:noFill/>
          <a:ln w="9525">
            <a:noFill/>
            <a:miter lim="800000"/>
          </a:ln>
        </p:spPr>
        <p:txBody>
          <a:bodyPr wrap="square">
            <a:spAutoFit/>
          </a:bodyPr>
          <a:lstStyle/>
          <a:p>
            <a:pPr eaLnBrk="1" hangingPunct="1">
              <a:lnSpc>
                <a:spcPct val="150000"/>
              </a:lnSpc>
            </a:pPr>
            <a:r>
              <a:rPr lang="zh-CN" altLang="en-US" sz="2000" b="1" dirty="0">
                <a:solidFill>
                  <a:srgbClr val="FF0000"/>
                </a:solidFill>
                <a:latin typeface="Bodoni MT Black" panose="02070A03080606020203" pitchFamily="18" charset="0"/>
              </a:rPr>
              <a:t>     顺序结构                        </a:t>
            </a:r>
            <a:r>
              <a:rPr lang="zh-CN" altLang="en-US" sz="2000" b="1" dirty="0" smtClean="0">
                <a:solidFill>
                  <a:srgbClr val="FF0000"/>
                </a:solidFill>
                <a:latin typeface="Bodoni MT Black" panose="02070A03080606020203" pitchFamily="18" charset="0"/>
              </a:rPr>
              <a:t>  选择</a:t>
            </a:r>
            <a:r>
              <a:rPr lang="zh-CN" altLang="en-US" sz="2000" b="1" dirty="0">
                <a:solidFill>
                  <a:srgbClr val="FF0000"/>
                </a:solidFill>
                <a:latin typeface="Bodoni MT Black" panose="02070A03080606020203" pitchFamily="18" charset="0"/>
              </a:rPr>
              <a:t>结构                     </a:t>
            </a:r>
            <a:r>
              <a:rPr lang="zh-CN" altLang="en-US" sz="2000" b="1" dirty="0" smtClean="0">
                <a:solidFill>
                  <a:srgbClr val="FF0000"/>
                </a:solidFill>
                <a:latin typeface="Bodoni MT Black" panose="02070A03080606020203" pitchFamily="18" charset="0"/>
              </a:rPr>
              <a:t> 重复</a:t>
            </a:r>
            <a:r>
              <a:rPr lang="zh-CN" altLang="en-US" sz="2000" b="1" dirty="0">
                <a:solidFill>
                  <a:srgbClr val="FF0000"/>
                </a:solidFill>
                <a:latin typeface="Bodoni MT Black" panose="02070A03080606020203" pitchFamily="18" charset="0"/>
              </a:rPr>
              <a:t>结构</a:t>
            </a:r>
            <a:endParaRPr lang="en-US" altLang="zh-CN" sz="2000" b="1" dirty="0">
              <a:solidFill>
                <a:srgbClr val="FF0000"/>
              </a:solidFill>
              <a:latin typeface="Bodoni MT Black" panose="02070A03080606020203" pitchFamily="18" charset="0"/>
            </a:endParaRPr>
          </a:p>
        </p:txBody>
      </p:sp>
      <p:pic>
        <p:nvPicPr>
          <p:cNvPr id="75781" name="图片 1"/>
          <p:cNvPicPr>
            <a:picLocks noChangeAspect="1"/>
          </p:cNvPicPr>
          <p:nvPr/>
        </p:nvPicPr>
        <p:blipFill>
          <a:blip r:embed="rId1" cstate="print"/>
          <a:srcRect/>
          <a:stretch>
            <a:fillRect/>
          </a:stretch>
        </p:blipFill>
        <p:spPr bwMode="auto">
          <a:xfrm>
            <a:off x="381000" y="2276475"/>
            <a:ext cx="2628900" cy="1463675"/>
          </a:xfrm>
          <a:prstGeom prst="rect">
            <a:avLst/>
          </a:prstGeom>
          <a:noFill/>
          <a:ln w="9525">
            <a:noFill/>
            <a:miter lim="800000"/>
            <a:headEnd/>
            <a:tailEnd/>
          </a:ln>
        </p:spPr>
      </p:pic>
      <p:pic>
        <p:nvPicPr>
          <p:cNvPr id="75782" name="图片 2"/>
          <p:cNvPicPr>
            <a:picLocks noChangeAspect="1"/>
          </p:cNvPicPr>
          <p:nvPr/>
        </p:nvPicPr>
        <p:blipFill>
          <a:blip r:embed="rId2" cstate="print"/>
          <a:srcRect/>
          <a:stretch>
            <a:fillRect/>
          </a:stretch>
        </p:blipFill>
        <p:spPr bwMode="auto">
          <a:xfrm>
            <a:off x="3276600" y="2349500"/>
            <a:ext cx="3095625" cy="1682750"/>
          </a:xfrm>
          <a:prstGeom prst="rect">
            <a:avLst/>
          </a:prstGeom>
          <a:noFill/>
          <a:ln w="9525">
            <a:noFill/>
            <a:miter lim="800000"/>
            <a:headEnd/>
            <a:tailEnd/>
          </a:ln>
        </p:spPr>
      </p:pic>
      <p:pic>
        <p:nvPicPr>
          <p:cNvPr id="75783" name="图片 3"/>
          <p:cNvPicPr>
            <a:picLocks noChangeAspect="1"/>
          </p:cNvPicPr>
          <p:nvPr/>
        </p:nvPicPr>
        <p:blipFill>
          <a:blip r:embed="rId3" cstate="print"/>
          <a:srcRect/>
          <a:stretch>
            <a:fillRect/>
          </a:stretch>
        </p:blipFill>
        <p:spPr bwMode="auto">
          <a:xfrm>
            <a:off x="7596505" y="1772920"/>
            <a:ext cx="1223963" cy="2019300"/>
          </a:xfrm>
          <a:prstGeom prst="rect">
            <a:avLst/>
          </a:prstGeom>
          <a:noFill/>
          <a:ln w="9525">
            <a:noFill/>
            <a:miter lim="800000"/>
            <a:headEnd/>
            <a:tailEnd/>
          </a:ln>
        </p:spPr>
      </p:pic>
      <p:sp>
        <p:nvSpPr>
          <p:cNvPr id="75784" name="TextBox 7"/>
          <p:cNvSpPr txBox="1">
            <a:spLocks noChangeArrowheads="1"/>
          </p:cNvSpPr>
          <p:nvPr/>
        </p:nvSpPr>
        <p:spPr bwMode="auto">
          <a:xfrm>
            <a:off x="488950" y="4292600"/>
            <a:ext cx="2498725" cy="1631950"/>
          </a:xfrm>
          <a:prstGeom prst="rect">
            <a:avLst/>
          </a:prstGeom>
          <a:noFill/>
          <a:ln w="9525">
            <a:noFill/>
            <a:miter lim="800000"/>
          </a:ln>
        </p:spPr>
        <p:txBody>
          <a:bodyPr>
            <a:spAutoFit/>
          </a:bodyPr>
          <a:lstStyle/>
          <a:p>
            <a:pPr eaLnBrk="1" hangingPunct="1"/>
            <a:r>
              <a:rPr lang="en-US" altLang="zh-CN" sz="2000" dirty="0">
                <a:latin typeface="Bodoni MT Black" panose="02070A03080606020203" pitchFamily="18" charset="0"/>
              </a:rPr>
              <a:t>A</a:t>
            </a:r>
            <a:r>
              <a:rPr lang="zh-CN" altLang="en-US" sz="2000" dirty="0">
                <a:latin typeface="Bodoni MT Black" panose="02070A03080606020203" pitchFamily="18" charset="0"/>
              </a:rPr>
              <a:t>由</a:t>
            </a:r>
            <a:r>
              <a:rPr lang="en-US" altLang="zh-CN" sz="2000" dirty="0">
                <a:latin typeface="Bodoni MT Black" panose="02070A03080606020203" pitchFamily="18" charset="0"/>
              </a:rPr>
              <a:t>B</a:t>
            </a:r>
            <a:r>
              <a:rPr lang="zh-CN" altLang="en-US" sz="2000" dirty="0">
                <a:latin typeface="Bodoni MT Black" panose="02070A03080606020203" pitchFamily="18" charset="0"/>
              </a:rPr>
              <a:t>、</a:t>
            </a:r>
            <a:r>
              <a:rPr lang="en-US" altLang="zh-CN" sz="2000" dirty="0">
                <a:latin typeface="Bodoni MT Black" panose="02070A03080606020203" pitchFamily="18" charset="0"/>
              </a:rPr>
              <a:t>C</a:t>
            </a:r>
            <a:r>
              <a:rPr lang="zh-CN" altLang="en-US" sz="2000" dirty="0">
                <a:latin typeface="Bodoni MT Black" panose="02070A03080606020203" pitchFamily="18" charset="0"/>
              </a:rPr>
              <a:t>、</a:t>
            </a:r>
            <a:r>
              <a:rPr lang="en-US" altLang="zh-CN" sz="2000" dirty="0">
                <a:latin typeface="Bodoni MT Black" panose="02070A03080606020203" pitchFamily="18" charset="0"/>
              </a:rPr>
              <a:t>D 3</a:t>
            </a:r>
            <a:r>
              <a:rPr lang="zh-CN" altLang="en-US" sz="2000" dirty="0">
                <a:latin typeface="Bodoni MT Black" panose="02070A03080606020203" pitchFamily="18" charset="0"/>
              </a:rPr>
              <a:t>个元素顺序</a:t>
            </a:r>
            <a:r>
              <a:rPr lang="zh-CN" altLang="en-US" sz="2000" dirty="0" smtClean="0">
                <a:latin typeface="Bodoni MT Black" panose="02070A03080606020203" pitchFamily="18" charset="0"/>
              </a:rPr>
              <a:t>组成（每个</a:t>
            </a:r>
            <a:r>
              <a:rPr lang="zh-CN" altLang="en-US" sz="2000" dirty="0">
                <a:latin typeface="Bodoni MT Black" panose="02070A03080606020203" pitchFamily="18" charset="0"/>
              </a:rPr>
              <a:t>元素只出现一次，出现的次序依次是</a:t>
            </a:r>
            <a:r>
              <a:rPr lang="en-US" altLang="zh-CN" sz="2000" dirty="0">
                <a:latin typeface="Bodoni MT Black" panose="02070A03080606020203" pitchFamily="18" charset="0"/>
              </a:rPr>
              <a:t>B</a:t>
            </a:r>
            <a:r>
              <a:rPr lang="zh-CN" altLang="en-US" sz="2000" dirty="0">
                <a:latin typeface="Bodoni MT Black" panose="02070A03080606020203" pitchFamily="18" charset="0"/>
              </a:rPr>
              <a:t>、</a:t>
            </a:r>
            <a:r>
              <a:rPr lang="en-US" altLang="zh-CN" sz="2000" dirty="0">
                <a:latin typeface="Bodoni MT Black" panose="02070A03080606020203" pitchFamily="18" charset="0"/>
              </a:rPr>
              <a:t>C</a:t>
            </a:r>
            <a:r>
              <a:rPr lang="zh-CN" altLang="en-US" sz="2000" dirty="0">
                <a:latin typeface="Bodoni MT Black" panose="02070A03080606020203" pitchFamily="18" charset="0"/>
              </a:rPr>
              <a:t>和</a:t>
            </a:r>
            <a:r>
              <a:rPr lang="en-US" altLang="zh-CN" sz="2000" dirty="0" smtClean="0">
                <a:latin typeface="Bodoni MT Black" panose="02070A03080606020203" pitchFamily="18" charset="0"/>
              </a:rPr>
              <a:t>D</a:t>
            </a:r>
            <a:r>
              <a:rPr lang="zh-CN" altLang="en-US" sz="2000" dirty="0" smtClean="0">
                <a:latin typeface="Bodoni MT Black" panose="02070A03080606020203" pitchFamily="18" charset="0"/>
              </a:rPr>
              <a:t>）</a:t>
            </a:r>
            <a:endParaRPr lang="en-US" altLang="zh-CN" sz="2000" dirty="0">
              <a:latin typeface="Bodoni MT Black" panose="02070A03080606020203" pitchFamily="18" charset="0"/>
            </a:endParaRPr>
          </a:p>
        </p:txBody>
      </p:sp>
      <p:sp>
        <p:nvSpPr>
          <p:cNvPr id="75785" name="TextBox 7"/>
          <p:cNvSpPr txBox="1">
            <a:spLocks noChangeArrowheads="1"/>
          </p:cNvSpPr>
          <p:nvPr/>
        </p:nvSpPr>
        <p:spPr bwMode="auto">
          <a:xfrm>
            <a:off x="3411538" y="4292600"/>
            <a:ext cx="2744787" cy="1323975"/>
          </a:xfrm>
          <a:prstGeom prst="rect">
            <a:avLst/>
          </a:prstGeom>
          <a:noFill/>
          <a:ln w="9525">
            <a:noFill/>
            <a:miter lim="800000"/>
          </a:ln>
        </p:spPr>
        <p:txBody>
          <a:bodyPr>
            <a:spAutoFit/>
          </a:bodyPr>
          <a:lstStyle/>
          <a:p>
            <a:pPr eaLnBrk="1" hangingPunct="1"/>
            <a:r>
              <a:rPr lang="zh-CN" altLang="en-US" sz="2000" dirty="0">
                <a:latin typeface="Bodoni MT Black" panose="02070A03080606020203" pitchFamily="18" charset="0"/>
              </a:rPr>
              <a:t>根据条件</a:t>
            </a:r>
            <a:r>
              <a:rPr lang="en-US" altLang="zh-CN" sz="2000" dirty="0">
                <a:latin typeface="Bodoni MT Black" panose="02070A03080606020203" pitchFamily="18" charset="0"/>
              </a:rPr>
              <a:t>A</a:t>
            </a:r>
            <a:r>
              <a:rPr lang="zh-CN" altLang="en-US" sz="2000" dirty="0">
                <a:latin typeface="Bodoni MT Black" panose="02070A03080606020203" pitchFamily="18" charset="0"/>
              </a:rPr>
              <a:t>是</a:t>
            </a:r>
            <a:r>
              <a:rPr lang="en-US" altLang="zh-CN" sz="2000" dirty="0">
                <a:latin typeface="Bodoni MT Black" panose="02070A03080606020203" pitchFamily="18" charset="0"/>
              </a:rPr>
              <a:t>B</a:t>
            </a:r>
            <a:r>
              <a:rPr lang="zh-CN" altLang="en-US" sz="2000" dirty="0">
                <a:latin typeface="Bodoni MT Black" panose="02070A03080606020203" pitchFamily="18" charset="0"/>
              </a:rPr>
              <a:t>或</a:t>
            </a:r>
            <a:r>
              <a:rPr lang="en-US" altLang="zh-CN" sz="2000" dirty="0">
                <a:latin typeface="Bodoni MT Black" panose="02070A03080606020203" pitchFamily="18" charset="0"/>
              </a:rPr>
              <a:t>C</a:t>
            </a:r>
            <a:r>
              <a:rPr lang="zh-CN" altLang="en-US" sz="2000" dirty="0">
                <a:latin typeface="Bodoni MT Black" panose="02070A03080606020203" pitchFamily="18" charset="0"/>
              </a:rPr>
              <a:t>或</a:t>
            </a:r>
            <a:r>
              <a:rPr lang="en-US" altLang="zh-CN" sz="2000" dirty="0">
                <a:latin typeface="Bodoni MT Black" panose="02070A03080606020203" pitchFamily="18" charset="0"/>
              </a:rPr>
              <a:t>D</a:t>
            </a:r>
            <a:r>
              <a:rPr lang="zh-CN" altLang="en-US" sz="2000" dirty="0">
                <a:latin typeface="Bodoni MT Black" panose="02070A03080606020203" pitchFamily="18" charset="0"/>
              </a:rPr>
              <a:t>中的某一</a:t>
            </a:r>
            <a:r>
              <a:rPr lang="zh-CN" altLang="en-US" sz="2000" dirty="0" smtClean="0">
                <a:latin typeface="Bodoni MT Black" panose="02070A03080606020203" pitchFamily="18" charset="0"/>
              </a:rPr>
              <a:t>个（注意</a:t>
            </a:r>
            <a:r>
              <a:rPr lang="zh-CN" altLang="en-US" sz="2000" dirty="0">
                <a:latin typeface="Bodoni MT Black" panose="02070A03080606020203" pitchFamily="18" charset="0"/>
              </a:rPr>
              <a:t>，在</a:t>
            </a:r>
            <a:r>
              <a:rPr lang="en-US" altLang="zh-CN" sz="2000" dirty="0">
                <a:latin typeface="Bodoni MT Black" panose="02070A03080606020203" pitchFamily="18" charset="0"/>
              </a:rPr>
              <a:t>B</a:t>
            </a:r>
            <a:r>
              <a:rPr lang="zh-CN" altLang="en-US" sz="2000" dirty="0">
                <a:latin typeface="Bodoni MT Black" panose="02070A03080606020203" pitchFamily="18" charset="0"/>
              </a:rPr>
              <a:t>、</a:t>
            </a:r>
            <a:r>
              <a:rPr lang="en-US" altLang="zh-CN" sz="2000" dirty="0">
                <a:latin typeface="Bodoni MT Black" panose="02070A03080606020203" pitchFamily="18" charset="0"/>
              </a:rPr>
              <a:t>C</a:t>
            </a:r>
            <a:r>
              <a:rPr lang="zh-CN" altLang="en-US" sz="2000" dirty="0">
                <a:latin typeface="Bodoni MT Black" panose="02070A03080606020203" pitchFamily="18" charset="0"/>
              </a:rPr>
              <a:t>和</a:t>
            </a:r>
            <a:r>
              <a:rPr lang="en-US" altLang="zh-CN" sz="2000" dirty="0">
                <a:latin typeface="Bodoni MT Black" panose="02070A03080606020203" pitchFamily="18" charset="0"/>
              </a:rPr>
              <a:t>D</a:t>
            </a:r>
            <a:r>
              <a:rPr lang="zh-CN" altLang="en-US" sz="2000" dirty="0">
                <a:latin typeface="Bodoni MT Black" panose="02070A03080606020203" pitchFamily="18" charset="0"/>
              </a:rPr>
              <a:t>的右上角有小圆圈做</a:t>
            </a:r>
            <a:r>
              <a:rPr lang="zh-CN" altLang="en-US" sz="2000" dirty="0" smtClean="0">
                <a:latin typeface="Bodoni MT Black" panose="02070A03080606020203" pitchFamily="18" charset="0"/>
              </a:rPr>
              <a:t>标记）</a:t>
            </a:r>
            <a:endParaRPr lang="en-US" altLang="zh-CN" sz="2000" dirty="0">
              <a:latin typeface="Bodoni MT Black" panose="02070A03080606020203" pitchFamily="18" charset="0"/>
            </a:endParaRPr>
          </a:p>
        </p:txBody>
      </p:sp>
      <p:sp>
        <p:nvSpPr>
          <p:cNvPr id="75786" name="TextBox 7"/>
          <p:cNvSpPr txBox="1">
            <a:spLocks noChangeArrowheads="1"/>
          </p:cNvSpPr>
          <p:nvPr/>
        </p:nvSpPr>
        <p:spPr bwMode="auto">
          <a:xfrm>
            <a:off x="6659563" y="4437063"/>
            <a:ext cx="2293937" cy="1323439"/>
          </a:xfrm>
          <a:prstGeom prst="rect">
            <a:avLst/>
          </a:prstGeom>
          <a:noFill/>
          <a:ln w="9525">
            <a:noFill/>
            <a:miter lim="800000"/>
          </a:ln>
        </p:spPr>
        <p:txBody>
          <a:bodyPr>
            <a:spAutoFit/>
          </a:bodyPr>
          <a:lstStyle/>
          <a:p>
            <a:pPr eaLnBrk="1" hangingPunct="1"/>
            <a:r>
              <a:rPr lang="en-US" altLang="zh-CN" sz="2000" dirty="0">
                <a:latin typeface="Bodoni MT Black" panose="02070A03080606020203" pitchFamily="18" charset="0"/>
              </a:rPr>
              <a:t>A</a:t>
            </a:r>
            <a:r>
              <a:rPr lang="zh-CN" altLang="en-US" sz="2000" dirty="0">
                <a:latin typeface="Bodoni MT Black" panose="02070A03080606020203" pitchFamily="18" charset="0"/>
              </a:rPr>
              <a:t>由</a:t>
            </a:r>
            <a:r>
              <a:rPr lang="en-US" altLang="zh-CN" sz="2000" dirty="0">
                <a:latin typeface="Bodoni MT Black" panose="02070A03080606020203" pitchFamily="18" charset="0"/>
              </a:rPr>
              <a:t>B</a:t>
            </a:r>
            <a:r>
              <a:rPr lang="zh-CN" altLang="en-US" sz="2000" dirty="0">
                <a:latin typeface="Bodoni MT Black" panose="02070A03080606020203" pitchFamily="18" charset="0"/>
              </a:rPr>
              <a:t>出现</a:t>
            </a:r>
            <a:r>
              <a:rPr lang="en-US" altLang="zh-CN" sz="2000" dirty="0">
                <a:latin typeface="Bodoni MT Black" panose="02070A03080606020203" pitchFamily="18" charset="0"/>
              </a:rPr>
              <a:t>N</a:t>
            </a:r>
            <a:r>
              <a:rPr lang="zh-CN" altLang="en-US" sz="2000" dirty="0">
                <a:latin typeface="Bodoni MT Black" panose="02070A03080606020203" pitchFamily="18" charset="0"/>
              </a:rPr>
              <a:t>次</a:t>
            </a:r>
            <a:r>
              <a:rPr lang="en-US" altLang="zh-CN" sz="2000" dirty="0">
                <a:latin typeface="Bodoni MT Black" panose="02070A03080606020203" pitchFamily="18" charset="0"/>
              </a:rPr>
              <a:t>(N≥0)</a:t>
            </a:r>
            <a:r>
              <a:rPr lang="zh-CN" altLang="en-US" sz="2000" dirty="0" smtClean="0">
                <a:latin typeface="Bodoni MT Black" panose="02070A03080606020203" pitchFamily="18" charset="0"/>
              </a:rPr>
              <a:t>组成（注意</a:t>
            </a:r>
            <a:r>
              <a:rPr lang="zh-CN" altLang="en-US" sz="2000" dirty="0">
                <a:latin typeface="Bodoni MT Black" panose="02070A03080606020203" pitchFamily="18" charset="0"/>
              </a:rPr>
              <a:t>，在</a:t>
            </a:r>
            <a:r>
              <a:rPr lang="en-US" altLang="zh-CN" sz="2000" dirty="0">
                <a:latin typeface="Bodoni MT Black" panose="02070A03080606020203" pitchFamily="18" charset="0"/>
              </a:rPr>
              <a:t>B</a:t>
            </a:r>
            <a:r>
              <a:rPr lang="zh-CN" altLang="en-US" sz="2000" dirty="0">
                <a:latin typeface="Bodoni MT Black" panose="02070A03080606020203" pitchFamily="18" charset="0"/>
              </a:rPr>
              <a:t>的右上角有星号</a:t>
            </a:r>
            <a:r>
              <a:rPr lang="zh-CN" altLang="en-US" sz="2000" dirty="0" smtClean="0">
                <a:latin typeface="Bodoni MT Black" panose="02070A03080606020203" pitchFamily="18" charset="0"/>
              </a:rPr>
              <a:t>标记）</a:t>
            </a:r>
            <a:endParaRPr lang="en-US" altLang="zh-CN" sz="2000" dirty="0">
              <a:latin typeface="Bodoni MT Black" panose="02070A03080606020203" pitchFamily="18" charset="0"/>
            </a:endParaRPr>
          </a:p>
        </p:txBody>
      </p:sp>
      <p:sp>
        <p:nvSpPr>
          <p:cNvPr id="7578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6.4.1 Jackson</a:t>
            </a:r>
            <a:r>
              <a:rPr lang="zh-CN" altLang="en-US" sz="2400">
                <a:solidFill>
                  <a:srgbClr val="D9D9D9"/>
                </a:solidFill>
                <a:latin typeface="Bodoni MT Black" panose="02070A03080606020203" pitchFamily="18" charset="0"/>
              </a:rPr>
              <a:t>图</a:t>
            </a:r>
            <a:endParaRPr lang="zh-CN" altLang="en-US" sz="2400">
              <a:solidFill>
                <a:srgbClr val="D9D9D9"/>
              </a:solidFill>
              <a:latin typeface="Bodoni MT Black" panose="02070A03080606020203" pitchFamily="18" charset="0"/>
            </a:endParaRPr>
          </a:p>
        </p:txBody>
      </p:sp>
      <p:sp>
        <p:nvSpPr>
          <p:cNvPr id="7578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6.4</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面向数据结构的设计方法</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6.4.2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改进的</a:t>
            </a:r>
            <a:r>
              <a:rPr lang="en-US" altLang="zh-CN" b="1" dirty="0" smtClean="0">
                <a:latin typeface="Bodoni MT Black" panose="02070A03080606020203" pitchFamily="18" charset="0"/>
              </a:rPr>
              <a:t>Jackson</a:t>
            </a:r>
            <a:r>
              <a:rPr lang="zh-CN" altLang="en-US" b="1" dirty="0" smtClean="0">
                <a:latin typeface="Bodoni MT Black" panose="02070A03080606020203" pitchFamily="18" charset="0"/>
              </a:rPr>
              <a:t>图</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77828" name="TextBox 7"/>
          <p:cNvSpPr txBox="1">
            <a:spLocks noChangeArrowheads="1"/>
          </p:cNvSpPr>
          <p:nvPr/>
        </p:nvSpPr>
        <p:spPr bwMode="auto">
          <a:xfrm>
            <a:off x="4500563" y="1384300"/>
            <a:ext cx="4124325" cy="4708525"/>
          </a:xfrm>
          <a:prstGeom prst="rect">
            <a:avLst/>
          </a:prstGeom>
          <a:noFill/>
          <a:ln w="9525">
            <a:noFill/>
            <a:miter lim="800000"/>
          </a:ln>
        </p:spPr>
        <p:txBody>
          <a:bodyPr>
            <a:spAutoFit/>
          </a:bodyPr>
          <a:lstStyle/>
          <a:p>
            <a:pPr marL="342900" indent="-342900" eaLnBrk="1" hangingPunct="1">
              <a:lnSpc>
                <a:spcPct val="150000"/>
              </a:lnSpc>
              <a:buFontTx/>
              <a:buAutoNum type="alphaLcParenBoth"/>
            </a:pPr>
            <a:r>
              <a:rPr lang="zh-CN" altLang="en-US" sz="2000" dirty="0">
                <a:latin typeface="Bodoni MT Black" panose="02070A03080606020203" pitchFamily="18" charset="0"/>
              </a:rPr>
              <a:t>顺序结构，</a:t>
            </a:r>
            <a:r>
              <a:rPr lang="en-US" altLang="zh-CN" sz="2000" dirty="0">
                <a:latin typeface="Bodoni MT Black" panose="02070A03080606020203" pitchFamily="18" charset="0"/>
              </a:rPr>
              <a:t>B</a:t>
            </a:r>
            <a:r>
              <a:rPr lang="zh-CN" altLang="en-US" sz="2000" dirty="0">
                <a:latin typeface="Bodoni MT Black" panose="02070A03080606020203" pitchFamily="18" charset="0"/>
              </a:rPr>
              <a:t>、</a:t>
            </a:r>
            <a:r>
              <a:rPr lang="en-US" altLang="zh-CN" sz="2000" dirty="0">
                <a:latin typeface="Bodoni MT Black" panose="02070A03080606020203" pitchFamily="18" charset="0"/>
              </a:rPr>
              <a:t>C</a:t>
            </a:r>
            <a:r>
              <a:rPr lang="zh-CN" altLang="en-US" sz="2000" dirty="0">
                <a:latin typeface="Bodoni MT Black" panose="02070A03080606020203" pitchFamily="18" charset="0"/>
              </a:rPr>
              <a:t>、</a:t>
            </a:r>
            <a:r>
              <a:rPr lang="en-US" altLang="zh-CN" sz="2000" dirty="0">
                <a:latin typeface="Bodoni MT Black" panose="02070A03080606020203" pitchFamily="18" charset="0"/>
              </a:rPr>
              <a:t>D</a:t>
            </a:r>
            <a:r>
              <a:rPr lang="zh-CN" altLang="en-US" sz="2000" dirty="0">
                <a:latin typeface="Bodoni MT Black" panose="02070A03080606020203" pitchFamily="18" charset="0"/>
              </a:rPr>
              <a:t>中任一个都不能是选择出现或重复出现的数据</a:t>
            </a:r>
            <a:r>
              <a:rPr lang="zh-CN" altLang="en-US" sz="2000" dirty="0" smtClean="0">
                <a:latin typeface="Bodoni MT Black" panose="02070A03080606020203" pitchFamily="18" charset="0"/>
              </a:rPr>
              <a:t>元素（即</a:t>
            </a:r>
            <a:r>
              <a:rPr lang="zh-CN" altLang="en-US" sz="2000" dirty="0">
                <a:latin typeface="Bodoni MT Black" panose="02070A03080606020203" pitchFamily="18" charset="0"/>
              </a:rPr>
              <a:t>不能是右上角有小圆圈或星号标记的</a:t>
            </a:r>
            <a:r>
              <a:rPr lang="zh-CN" altLang="en-US" sz="2000" dirty="0" smtClean="0">
                <a:latin typeface="Bodoni MT Black" panose="02070A03080606020203" pitchFamily="18" charset="0"/>
              </a:rPr>
              <a:t>元素）；</a:t>
            </a:r>
            <a:endParaRPr lang="en-US" altLang="zh-CN" sz="2000" dirty="0">
              <a:latin typeface="Bodoni MT Black" panose="02070A03080606020203" pitchFamily="18" charset="0"/>
            </a:endParaRPr>
          </a:p>
          <a:p>
            <a:pPr marL="342900" indent="-342900" eaLnBrk="1" hangingPunct="1">
              <a:lnSpc>
                <a:spcPct val="150000"/>
              </a:lnSpc>
              <a:buFontTx/>
              <a:buAutoNum type="alphaLcParenBoth"/>
            </a:pPr>
            <a:r>
              <a:rPr lang="en-US" altLang="zh-CN" sz="2000" dirty="0">
                <a:latin typeface="Bodoni MT Black" panose="02070A03080606020203" pitchFamily="18" charset="0"/>
              </a:rPr>
              <a:t> </a:t>
            </a:r>
            <a:r>
              <a:rPr lang="zh-CN" altLang="en-US" sz="2000" dirty="0">
                <a:latin typeface="Bodoni MT Black" panose="02070A03080606020203" pitchFamily="18" charset="0"/>
              </a:rPr>
              <a:t>选择结构，</a:t>
            </a:r>
            <a:r>
              <a:rPr lang="en-US" altLang="zh-CN" sz="2000" dirty="0">
                <a:latin typeface="Bodoni MT Black" panose="02070A03080606020203" pitchFamily="18" charset="0"/>
              </a:rPr>
              <a:t>S</a:t>
            </a:r>
            <a:r>
              <a:rPr lang="zh-CN" altLang="en-US" sz="2000" dirty="0">
                <a:latin typeface="Bodoni MT Black" panose="02070A03080606020203" pitchFamily="18" charset="0"/>
              </a:rPr>
              <a:t>右面括号中的</a:t>
            </a:r>
            <a:r>
              <a:rPr lang="zh-CN" altLang="en-US" sz="2000" dirty="0">
                <a:solidFill>
                  <a:srgbClr val="FF0000"/>
                </a:solidFill>
                <a:latin typeface="Bodoni MT Black" panose="02070A03080606020203" pitchFamily="18" charset="0"/>
              </a:rPr>
              <a:t>数字</a:t>
            </a:r>
            <a:r>
              <a:rPr lang="en-US" altLang="zh-CN" sz="2000" dirty="0" err="1">
                <a:solidFill>
                  <a:srgbClr val="FF0000"/>
                </a:solidFill>
                <a:latin typeface="Bodoni MT Black" panose="02070A03080606020203" pitchFamily="18" charset="0"/>
              </a:rPr>
              <a:t>i</a:t>
            </a:r>
            <a:r>
              <a:rPr lang="zh-CN" altLang="en-US" sz="2000" dirty="0">
                <a:latin typeface="Bodoni MT Black" panose="02070A03080606020203" pitchFamily="18" charset="0"/>
              </a:rPr>
              <a:t>是分支条件的编号；</a:t>
            </a:r>
            <a:endParaRPr lang="en-US" altLang="zh-CN" sz="2000" dirty="0">
              <a:latin typeface="Bodoni MT Black" panose="02070A03080606020203" pitchFamily="18" charset="0"/>
            </a:endParaRPr>
          </a:p>
          <a:p>
            <a:pPr marL="342900" indent="-342900" eaLnBrk="1" hangingPunct="1">
              <a:lnSpc>
                <a:spcPct val="150000"/>
              </a:lnSpc>
              <a:buFontTx/>
              <a:buAutoNum type="alphaLcParenBoth"/>
            </a:pPr>
            <a:r>
              <a:rPr lang="en-US" altLang="zh-CN" sz="2000" dirty="0">
                <a:latin typeface="Bodoni MT Black" panose="02070A03080606020203" pitchFamily="18" charset="0"/>
              </a:rPr>
              <a:t> </a:t>
            </a:r>
            <a:r>
              <a:rPr lang="zh-CN" altLang="en-US" sz="2000" dirty="0">
                <a:latin typeface="Bodoni MT Black" panose="02070A03080606020203" pitchFamily="18" charset="0"/>
              </a:rPr>
              <a:t>可选结构，</a:t>
            </a:r>
            <a:r>
              <a:rPr lang="en-US" altLang="zh-CN" sz="2000" dirty="0">
                <a:latin typeface="Bodoni MT Black" panose="02070A03080606020203" pitchFamily="18" charset="0"/>
              </a:rPr>
              <a:t>A</a:t>
            </a:r>
            <a:r>
              <a:rPr lang="zh-CN" altLang="en-US" sz="2000" dirty="0">
                <a:latin typeface="Bodoni MT Black" panose="02070A03080606020203" pitchFamily="18" charset="0"/>
              </a:rPr>
              <a:t>或者是元素</a:t>
            </a:r>
            <a:r>
              <a:rPr lang="en-US" altLang="zh-CN" sz="2000" dirty="0">
                <a:latin typeface="Bodoni MT Black" panose="02070A03080606020203" pitchFamily="18" charset="0"/>
              </a:rPr>
              <a:t>B</a:t>
            </a:r>
            <a:r>
              <a:rPr lang="zh-CN" altLang="en-US" sz="2000" dirty="0">
                <a:latin typeface="Bodoni MT Black" panose="02070A03080606020203" pitchFamily="18" charset="0"/>
              </a:rPr>
              <a:t>或者不出现；</a:t>
            </a:r>
            <a:endParaRPr lang="en-US" altLang="zh-CN" sz="2000" dirty="0">
              <a:latin typeface="Bodoni MT Black" panose="02070A03080606020203" pitchFamily="18" charset="0"/>
            </a:endParaRPr>
          </a:p>
          <a:p>
            <a:pPr marL="342900" indent="-342900" eaLnBrk="1" hangingPunct="1">
              <a:lnSpc>
                <a:spcPct val="150000"/>
              </a:lnSpc>
              <a:buFontTx/>
              <a:buAutoNum type="alphaLcParenBoth"/>
            </a:pPr>
            <a:r>
              <a:rPr lang="en-US" altLang="zh-CN" sz="2000" dirty="0">
                <a:latin typeface="Bodoni MT Black" panose="02070A03080606020203" pitchFamily="18" charset="0"/>
              </a:rPr>
              <a:t> </a:t>
            </a:r>
            <a:r>
              <a:rPr lang="zh-CN" altLang="en-US" sz="2000" dirty="0">
                <a:latin typeface="Bodoni MT Black" panose="02070A03080606020203" pitchFamily="18" charset="0"/>
              </a:rPr>
              <a:t>重复结构，</a:t>
            </a:r>
            <a:r>
              <a:rPr lang="zh-CN" altLang="en-US" sz="2000" dirty="0">
                <a:solidFill>
                  <a:srgbClr val="FF0000"/>
                </a:solidFill>
                <a:latin typeface="Bodoni MT Black" panose="02070A03080606020203" pitchFamily="18" charset="0"/>
              </a:rPr>
              <a:t>循环结束条件的编号为</a:t>
            </a:r>
            <a:r>
              <a:rPr lang="en-US" altLang="zh-CN" sz="2000" dirty="0" err="1">
                <a:solidFill>
                  <a:srgbClr val="FF0000"/>
                </a:solidFill>
                <a:latin typeface="Bodoni MT Black" panose="02070A03080606020203" pitchFamily="18" charset="0"/>
              </a:rPr>
              <a:t>i</a:t>
            </a:r>
            <a:r>
              <a:rPr lang="zh-CN" altLang="en-US" dirty="0">
                <a:latin typeface="Bodoni MT Black" panose="02070A03080606020203" pitchFamily="18" charset="0"/>
              </a:rPr>
              <a:t>。</a:t>
            </a:r>
            <a:endParaRPr lang="en-US" altLang="zh-CN" dirty="0">
              <a:latin typeface="Bodoni MT Black" panose="02070A03080606020203" pitchFamily="18" charset="0"/>
            </a:endParaRPr>
          </a:p>
        </p:txBody>
      </p:sp>
      <p:pic>
        <p:nvPicPr>
          <p:cNvPr id="77829" name="图片 4"/>
          <p:cNvPicPr>
            <a:picLocks noChangeAspect="1"/>
          </p:cNvPicPr>
          <p:nvPr/>
        </p:nvPicPr>
        <p:blipFill>
          <a:blip r:embed="rId1" cstate="print"/>
          <a:srcRect/>
          <a:stretch>
            <a:fillRect/>
          </a:stretch>
        </p:blipFill>
        <p:spPr bwMode="auto">
          <a:xfrm>
            <a:off x="333375" y="1628775"/>
            <a:ext cx="3957638" cy="4149725"/>
          </a:xfrm>
          <a:prstGeom prst="rect">
            <a:avLst/>
          </a:prstGeom>
          <a:noFill/>
          <a:ln w="9525">
            <a:noFill/>
            <a:miter lim="800000"/>
            <a:headEnd/>
            <a:tailEnd/>
          </a:ln>
        </p:spPr>
      </p:pic>
      <p:sp>
        <p:nvSpPr>
          <p:cNvPr id="7783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6.4.2 </a:t>
            </a:r>
            <a:r>
              <a:rPr lang="zh-CN" altLang="en-US" sz="2400">
                <a:solidFill>
                  <a:srgbClr val="D9D9D9"/>
                </a:solidFill>
                <a:latin typeface="Bodoni MT Black" panose="02070A03080606020203" pitchFamily="18" charset="0"/>
              </a:rPr>
              <a:t>改进的</a:t>
            </a:r>
            <a:r>
              <a:rPr lang="en-US" altLang="zh-CN" sz="2400">
                <a:solidFill>
                  <a:srgbClr val="D9D9D9"/>
                </a:solidFill>
                <a:latin typeface="Bodoni MT Black" panose="02070A03080606020203" pitchFamily="18" charset="0"/>
              </a:rPr>
              <a:t>Jackson</a:t>
            </a:r>
            <a:r>
              <a:rPr lang="zh-CN" altLang="en-US" sz="2400">
                <a:solidFill>
                  <a:srgbClr val="D9D9D9"/>
                </a:solidFill>
                <a:latin typeface="Bodoni MT Black" panose="02070A03080606020203" pitchFamily="18" charset="0"/>
              </a:rPr>
              <a:t>图</a:t>
            </a:r>
            <a:endParaRPr lang="zh-CN" altLang="en-US" sz="2400">
              <a:solidFill>
                <a:srgbClr val="D9D9D9"/>
              </a:solidFill>
              <a:latin typeface="Bodoni MT Black" panose="02070A03080606020203" pitchFamily="18" charset="0"/>
            </a:endParaRPr>
          </a:p>
        </p:txBody>
      </p:sp>
      <p:sp>
        <p:nvSpPr>
          <p:cNvPr id="7783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5347" name="文本占位符 825346"/>
          <p:cNvSpPr>
            <a:spLocks noGrp="1"/>
          </p:cNvSpPr>
          <p:nvPr>
            <p:ph type="body" idx="1"/>
          </p:nvPr>
        </p:nvSpPr>
        <p:spPr>
          <a:xfrm>
            <a:off x="984738" y="1811215"/>
            <a:ext cx="7239000" cy="2954215"/>
          </a:xfrm>
        </p:spPr>
        <p:txBody>
          <a:bodyPr lIns="89030" tIns="44515" rIns="89030" bIns="44515"/>
          <a:p>
            <a:r>
              <a:rPr lang="zh-CN" altLang="en-US" dirty="0"/>
              <a:t>便于表示层次结构</a:t>
            </a:r>
            <a:r>
              <a:rPr lang="en-US" altLang="zh-CN" dirty="0"/>
              <a:t>,</a:t>
            </a:r>
            <a:r>
              <a:rPr lang="zh-CN" altLang="en-US" dirty="0"/>
              <a:t>而且是对结构进行自顶向下分解的有力工具</a:t>
            </a:r>
            <a:r>
              <a:rPr lang="en-US" altLang="zh-CN"/>
              <a:t>;</a:t>
            </a:r>
            <a:endParaRPr lang="en-US" altLang="zh-CN"/>
          </a:p>
          <a:p>
            <a:r>
              <a:rPr lang="zh-CN" altLang="en-US" dirty="0"/>
              <a:t>形象直观可读性好</a:t>
            </a:r>
            <a:endParaRPr lang="zh-CN" altLang="en-US" dirty="0"/>
          </a:p>
          <a:p>
            <a:r>
              <a:rPr lang="zh-CN" altLang="en-US" dirty="0"/>
              <a:t>既能表示数据结构也能表示程序结构</a:t>
            </a:r>
            <a:endParaRPr lang="zh-CN" altLang="en-US"/>
          </a:p>
        </p:txBody>
      </p:sp>
      <p:sp>
        <p:nvSpPr>
          <p:cNvPr id="825348" name="矩形 825347"/>
          <p:cNvSpPr/>
          <p:nvPr/>
        </p:nvSpPr>
        <p:spPr>
          <a:xfrm>
            <a:off x="3165231" y="356089"/>
            <a:ext cx="5863004" cy="530469"/>
          </a:xfrm>
          <a:prstGeom prst="rect">
            <a:avLst/>
          </a:prstGeom>
          <a:noFill/>
          <a:ln w="9525">
            <a:noFill/>
          </a:ln>
        </p:spPr>
        <p:txBody>
          <a:bodyPr lIns="89030" tIns="44515" rIns="89030" bIns="44515" anchor="ctr"/>
          <a:p>
            <a:pPr algn="r" defTabSz="957580" eaLnBrk="1" hangingPunct="1"/>
            <a:r>
              <a:rPr lang="en-US" altLang="zh-CN" sz="3325" b="1" dirty="0"/>
              <a:t>Jackson</a:t>
            </a:r>
            <a:r>
              <a:rPr lang="zh-CN" altLang="en-US" sz="3325" b="1" dirty="0"/>
              <a:t>图特点</a:t>
            </a:r>
            <a:endParaRPr lang="zh-CN" altLang="en-US" sz="3325">
              <a:ea typeface="黑体" panose="0201060906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6371" name="文本占位符 826370"/>
          <p:cNvSpPr>
            <a:spLocks noGrp="1"/>
          </p:cNvSpPr>
          <p:nvPr>
            <p:ph type="body" idx="1"/>
          </p:nvPr>
        </p:nvSpPr>
        <p:spPr>
          <a:xfrm>
            <a:off x="844062" y="1670538"/>
            <a:ext cx="7520354" cy="4220308"/>
          </a:xfrm>
        </p:spPr>
        <p:txBody>
          <a:bodyPr lIns="89030" tIns="44515" rIns="89030" bIns="44515"/>
          <a:p>
            <a:r>
              <a:rPr lang="zh-CN" altLang="en-US" sz="2955" dirty="0"/>
              <a:t>数据流图是根据数据确定软件结构的方法</a:t>
            </a:r>
            <a:r>
              <a:rPr lang="en-US" altLang="zh-CN" sz="2955" dirty="0"/>
              <a:t>,</a:t>
            </a:r>
            <a:r>
              <a:rPr lang="zh-CN" altLang="en-US" sz="2955" dirty="0"/>
              <a:t>主要应用于需求分析和概要设计阶段</a:t>
            </a:r>
            <a:endParaRPr lang="zh-CN" altLang="en-US" sz="2955" dirty="0"/>
          </a:p>
          <a:p>
            <a:r>
              <a:rPr lang="en-US" altLang="zh-CN" sz="2955" dirty="0"/>
              <a:t>Jackson</a:t>
            </a:r>
            <a:r>
              <a:rPr lang="zh-CN" altLang="en-US" sz="2955" dirty="0"/>
              <a:t>图是根据数据结构设计程序处理过程的方法</a:t>
            </a:r>
            <a:endParaRPr lang="zh-CN" altLang="en-US" sz="2955" dirty="0"/>
          </a:p>
          <a:p>
            <a:r>
              <a:rPr lang="zh-CN" altLang="en-US" sz="2955" dirty="0"/>
              <a:t>层次框图与</a:t>
            </a:r>
            <a:r>
              <a:rPr lang="en-US" altLang="zh-CN" sz="2955" dirty="0"/>
              <a:t>Jackson</a:t>
            </a:r>
            <a:r>
              <a:rPr lang="zh-CN" altLang="en-US" sz="2955" dirty="0"/>
              <a:t>图虽然类似</a:t>
            </a:r>
            <a:r>
              <a:rPr lang="en-US" altLang="zh-CN" sz="2955" dirty="0"/>
              <a:t>,</a:t>
            </a:r>
            <a:r>
              <a:rPr lang="zh-CN" altLang="en-US" sz="2955" dirty="0"/>
              <a:t>但其中图形元素的含义不同</a:t>
            </a:r>
            <a:r>
              <a:rPr lang="en-US" altLang="zh-CN" sz="2955" dirty="0"/>
              <a:t>,</a:t>
            </a:r>
            <a:r>
              <a:rPr lang="zh-CN" altLang="en-US" sz="2955" dirty="0"/>
              <a:t>层次图主要用于描述模块及其之间的关系</a:t>
            </a:r>
            <a:r>
              <a:rPr lang="en-US" altLang="zh-CN" sz="2955" dirty="0"/>
              <a:t>.</a:t>
            </a:r>
            <a:r>
              <a:rPr lang="zh-CN" altLang="en-US" sz="2955" dirty="0"/>
              <a:t>但</a:t>
            </a:r>
            <a:r>
              <a:rPr lang="en-US" altLang="zh-CN" sz="2955" dirty="0"/>
              <a:t>Jackson</a:t>
            </a:r>
            <a:r>
              <a:rPr lang="zh-CN" altLang="en-US" sz="2955" dirty="0"/>
              <a:t>图描述的是程序结构</a:t>
            </a:r>
            <a:r>
              <a:rPr lang="en-US" altLang="zh-CN" sz="2955"/>
              <a:t>.</a:t>
            </a:r>
            <a:endParaRPr lang="en-US" altLang="zh-CN" sz="2955"/>
          </a:p>
        </p:txBody>
      </p:sp>
      <p:sp>
        <p:nvSpPr>
          <p:cNvPr id="826372" name="矩形 826371"/>
          <p:cNvSpPr/>
          <p:nvPr/>
        </p:nvSpPr>
        <p:spPr>
          <a:xfrm>
            <a:off x="3165231" y="356089"/>
            <a:ext cx="5978769" cy="822080"/>
          </a:xfrm>
          <a:prstGeom prst="rect">
            <a:avLst/>
          </a:prstGeom>
          <a:noFill/>
          <a:ln w="9525">
            <a:noFill/>
          </a:ln>
        </p:spPr>
        <p:txBody>
          <a:bodyPr lIns="89030" tIns="44515" rIns="89030" bIns="44515" anchor="ctr"/>
          <a:p>
            <a:pPr algn="r" defTabSz="957580" eaLnBrk="1" hangingPunct="1"/>
            <a:r>
              <a:rPr lang="en-US" altLang="zh-CN" sz="2955" b="1" dirty="0"/>
              <a:t>Jackson</a:t>
            </a:r>
            <a:r>
              <a:rPr lang="zh-CN" altLang="en-US" sz="2955" b="1" dirty="0"/>
              <a:t>图与数据流图和层次框图之间的区别</a:t>
            </a:r>
            <a:endParaRPr lang="zh-CN" altLang="en-US" sz="2955"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7395" name="文本占位符 827394"/>
          <p:cNvSpPr>
            <a:spLocks noGrp="1"/>
          </p:cNvSpPr>
          <p:nvPr>
            <p:ph type="body" idx="1"/>
          </p:nvPr>
        </p:nvSpPr>
        <p:spPr>
          <a:xfrm>
            <a:off x="281354" y="1459523"/>
            <a:ext cx="8458200" cy="4290646"/>
          </a:xfrm>
        </p:spPr>
        <p:txBody>
          <a:bodyPr lIns="89030" tIns="44515" rIns="89030" bIns="44515"/>
          <a:p>
            <a:pPr>
              <a:lnSpc>
                <a:spcPct val="90000"/>
              </a:lnSpc>
              <a:buNone/>
            </a:pPr>
            <a:endParaRPr lang="en-US" altLang="zh-CN" sz="2770" dirty="0">
              <a:solidFill>
                <a:srgbClr val="0000FF"/>
              </a:solidFill>
            </a:endParaRPr>
          </a:p>
          <a:p>
            <a:pPr>
              <a:lnSpc>
                <a:spcPct val="90000"/>
              </a:lnSpc>
            </a:pPr>
            <a:r>
              <a:rPr lang="zh-CN" altLang="en-US" sz="2770" dirty="0"/>
              <a:t>分析并确定输入数据和输出数据的逻辑结构</a:t>
            </a:r>
            <a:r>
              <a:rPr lang="en-US" altLang="zh-CN" sz="2770" dirty="0"/>
              <a:t>,</a:t>
            </a:r>
            <a:r>
              <a:rPr lang="zh-CN" altLang="en-US" sz="2770" dirty="0"/>
              <a:t>并使用</a:t>
            </a:r>
            <a:r>
              <a:rPr lang="en-US" altLang="zh-CN" sz="2770" dirty="0"/>
              <a:t>Jackson</a:t>
            </a:r>
            <a:r>
              <a:rPr lang="zh-CN" altLang="en-US" sz="2770" dirty="0"/>
              <a:t>图描绘这些数据结构</a:t>
            </a:r>
            <a:endParaRPr lang="zh-CN" altLang="en-US" sz="2770" dirty="0"/>
          </a:p>
          <a:p>
            <a:pPr>
              <a:lnSpc>
                <a:spcPct val="90000"/>
              </a:lnSpc>
            </a:pPr>
            <a:r>
              <a:rPr lang="zh-CN" altLang="en-US" sz="2770" dirty="0"/>
              <a:t>找出输入数据结构和输出数据结构有对应关系的数据单元</a:t>
            </a:r>
            <a:r>
              <a:rPr lang="en-US" altLang="zh-CN" sz="2770" dirty="0"/>
              <a:t>(</a:t>
            </a:r>
            <a:r>
              <a:rPr lang="zh-CN" altLang="en-US" sz="2770" dirty="0"/>
              <a:t>即程序中可以同时处理的数据单元</a:t>
            </a:r>
            <a:r>
              <a:rPr lang="en-US" altLang="zh-CN" sz="2770"/>
              <a:t>)</a:t>
            </a:r>
            <a:endParaRPr lang="en-US" altLang="zh-CN" sz="2770"/>
          </a:p>
          <a:p>
            <a:pPr>
              <a:lnSpc>
                <a:spcPct val="90000"/>
              </a:lnSpc>
            </a:pPr>
            <a:r>
              <a:rPr lang="zh-CN" altLang="en-US" sz="2770" dirty="0"/>
              <a:t>依据规则导出</a:t>
            </a:r>
            <a:r>
              <a:rPr lang="en-US" altLang="zh-CN" sz="2770" dirty="0"/>
              <a:t>Jackson</a:t>
            </a:r>
            <a:r>
              <a:rPr lang="zh-CN" altLang="en-US" sz="2770" dirty="0"/>
              <a:t>图</a:t>
            </a:r>
            <a:endParaRPr lang="zh-CN" altLang="en-US" sz="2770" dirty="0"/>
          </a:p>
          <a:p>
            <a:pPr>
              <a:lnSpc>
                <a:spcPct val="90000"/>
              </a:lnSpc>
            </a:pPr>
            <a:r>
              <a:rPr lang="zh-CN" altLang="en-US" sz="2770" dirty="0"/>
              <a:t>列出所有操作和条件</a:t>
            </a:r>
            <a:r>
              <a:rPr lang="en-US" altLang="zh-CN" sz="2770" dirty="0"/>
              <a:t>,</a:t>
            </a:r>
            <a:r>
              <a:rPr lang="zh-CN" altLang="en-US" sz="2770" dirty="0"/>
              <a:t>并把他们分配到程序结构图的适当位置</a:t>
            </a:r>
            <a:endParaRPr lang="zh-CN" altLang="en-US" sz="2770" dirty="0"/>
          </a:p>
          <a:p>
            <a:pPr>
              <a:lnSpc>
                <a:spcPct val="90000"/>
              </a:lnSpc>
            </a:pPr>
            <a:r>
              <a:rPr lang="zh-CN" altLang="en-US" sz="2770" dirty="0"/>
              <a:t>用伪码表示程序</a:t>
            </a:r>
            <a:endParaRPr lang="zh-CN" altLang="en-US" sz="2770"/>
          </a:p>
        </p:txBody>
      </p:sp>
      <p:sp>
        <p:nvSpPr>
          <p:cNvPr id="827396" name="矩形 827395"/>
          <p:cNvSpPr/>
          <p:nvPr/>
        </p:nvSpPr>
        <p:spPr>
          <a:xfrm>
            <a:off x="3165231" y="356089"/>
            <a:ext cx="5863004" cy="530469"/>
          </a:xfrm>
          <a:prstGeom prst="rect">
            <a:avLst/>
          </a:prstGeom>
          <a:noFill/>
          <a:ln w="9525">
            <a:noFill/>
          </a:ln>
        </p:spPr>
        <p:txBody>
          <a:bodyPr lIns="89030" tIns="44515" rIns="89030" bIns="44515" anchor="ctr"/>
          <a:p>
            <a:pPr algn="r" defTabSz="957580" eaLnBrk="1" hangingPunct="1"/>
            <a:r>
              <a:rPr lang="en-US" altLang="zh-CN" sz="3325" b="1" dirty="0"/>
              <a:t>Jackson</a:t>
            </a:r>
            <a:r>
              <a:rPr lang="zh-CN" altLang="en-US" sz="3325" b="1" dirty="0"/>
              <a:t>方法的基本步骤</a:t>
            </a:r>
            <a:endParaRPr lang="zh-CN" altLang="en-US" sz="3325"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8419" name="文本占位符 828418"/>
          <p:cNvSpPr>
            <a:spLocks noGrp="1"/>
          </p:cNvSpPr>
          <p:nvPr>
            <p:ph type="body" idx="1"/>
          </p:nvPr>
        </p:nvSpPr>
        <p:spPr>
          <a:xfrm>
            <a:off x="838200" y="1459523"/>
            <a:ext cx="7543800" cy="4642338"/>
          </a:xfrm>
        </p:spPr>
        <p:txBody>
          <a:bodyPr lIns="89030" tIns="44515" rIns="89030" bIns="44515"/>
          <a:p>
            <a:r>
              <a:rPr lang="zh-CN" altLang="en-US" sz="2955" dirty="0"/>
              <a:t>为每对有对应关系的数据单元</a:t>
            </a:r>
            <a:r>
              <a:rPr lang="en-US" altLang="zh-CN" sz="2955" dirty="0"/>
              <a:t>,</a:t>
            </a:r>
            <a:r>
              <a:rPr lang="zh-CN" altLang="en-US" sz="2955" dirty="0"/>
              <a:t>按照它们在数据结构图中的层次在程序结构图的相应层次画一个处理框</a:t>
            </a:r>
            <a:endParaRPr lang="zh-CN" altLang="en-US" sz="2955" dirty="0"/>
          </a:p>
          <a:p>
            <a:r>
              <a:rPr lang="zh-CN" altLang="en-US" sz="2955" dirty="0"/>
              <a:t>根据输入数据结构中剩余的每个数据单元所处的层次</a:t>
            </a:r>
            <a:r>
              <a:rPr lang="en-US" altLang="zh-CN" sz="2955" dirty="0"/>
              <a:t>,</a:t>
            </a:r>
            <a:r>
              <a:rPr lang="zh-CN" altLang="en-US" sz="2955" dirty="0"/>
              <a:t>在程序结构图的相应层次分别为它们画上对应的处理框</a:t>
            </a:r>
            <a:endParaRPr lang="zh-CN" altLang="en-US" sz="2955" dirty="0"/>
          </a:p>
          <a:p>
            <a:r>
              <a:rPr lang="zh-CN" altLang="en-US" sz="2955" dirty="0"/>
              <a:t>根据输出数据结构中剩余的每个数据单元所处的层次</a:t>
            </a:r>
            <a:r>
              <a:rPr lang="en-US" altLang="zh-CN" sz="2955" dirty="0"/>
              <a:t>,</a:t>
            </a:r>
            <a:r>
              <a:rPr lang="zh-CN" altLang="en-US" sz="2955" dirty="0"/>
              <a:t>在程序结构图的相应层次分别为它们画上对应的处理框</a:t>
            </a:r>
            <a:endParaRPr lang="zh-CN" altLang="en-US" sz="2955"/>
          </a:p>
        </p:txBody>
      </p:sp>
      <p:sp>
        <p:nvSpPr>
          <p:cNvPr id="828420" name="矩形 828419"/>
          <p:cNvSpPr/>
          <p:nvPr/>
        </p:nvSpPr>
        <p:spPr>
          <a:xfrm>
            <a:off x="3165231" y="356089"/>
            <a:ext cx="5863004" cy="530469"/>
          </a:xfrm>
          <a:prstGeom prst="rect">
            <a:avLst/>
          </a:prstGeom>
          <a:noFill/>
          <a:ln w="9525">
            <a:noFill/>
          </a:ln>
        </p:spPr>
        <p:txBody>
          <a:bodyPr lIns="89030" tIns="44515" rIns="89030" bIns="44515" anchor="ctr"/>
          <a:p>
            <a:pPr algn="r" defTabSz="957580" eaLnBrk="1" hangingPunct="1"/>
            <a:r>
              <a:rPr lang="zh-CN" altLang="en-US" sz="3325" b="1" dirty="0"/>
              <a:t>导出</a:t>
            </a:r>
            <a:r>
              <a:rPr lang="en-US" altLang="zh-CN" sz="3325" b="1" dirty="0"/>
              <a:t>Jackson</a:t>
            </a:r>
            <a:r>
              <a:rPr lang="zh-CN" altLang="en-US" sz="3325" b="1" dirty="0"/>
              <a:t>图的规则</a:t>
            </a:r>
            <a:endParaRPr lang="zh-CN" altLang="en-US" sz="3325"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6.4</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面向数据结构的设计方法</a:t>
            </a:r>
            <a:endParaRPr lang="zh-CN" altLang="en-US" b="1" dirty="0" smtClean="0">
              <a:latin typeface="Bodoni MT Black" panose="02070A03080606020203" pitchFamily="18" charset="0"/>
            </a:endParaRPr>
          </a:p>
        </p:txBody>
      </p:sp>
      <p:sp>
        <p:nvSpPr>
          <p:cNvPr id="88067" name="TextBox 7"/>
          <p:cNvSpPr txBox="1">
            <a:spLocks noChangeArrowheads="1"/>
          </p:cNvSpPr>
          <p:nvPr/>
        </p:nvSpPr>
        <p:spPr bwMode="auto">
          <a:xfrm>
            <a:off x="457200" y="1330325"/>
            <a:ext cx="8275638" cy="3970338"/>
          </a:xfrm>
          <a:prstGeom prst="rect">
            <a:avLst/>
          </a:prstGeom>
          <a:noFill/>
          <a:ln w="9525">
            <a:noFill/>
            <a:miter lim="800000"/>
          </a:ln>
        </p:spPr>
        <p:txBody>
          <a:bodyPr>
            <a:spAutoFit/>
          </a:bodyPr>
          <a:lstStyle/>
          <a:p>
            <a:pPr eaLnBrk="1" hangingPunct="1">
              <a:lnSpc>
                <a:spcPct val="150000"/>
              </a:lnSpc>
            </a:pPr>
            <a:r>
              <a:rPr lang="zh-CN" altLang="en-US" sz="2400" dirty="0">
                <a:latin typeface="Bodoni MT Black" panose="02070A03080606020203" pitchFamily="18" charset="0"/>
              </a:rPr>
              <a:t>       下面结合一个具体例子进一步说明</a:t>
            </a:r>
            <a:r>
              <a:rPr lang="en-US" altLang="zh-CN" sz="2400" dirty="0">
                <a:latin typeface="Bodoni MT Black" panose="02070A03080606020203" pitchFamily="18" charset="0"/>
              </a:rPr>
              <a:t>Jackson</a:t>
            </a:r>
            <a:r>
              <a:rPr lang="zh-CN" altLang="en-US" sz="2400" dirty="0">
                <a:latin typeface="Bodoni MT Black" panose="02070A03080606020203" pitchFamily="18" charset="0"/>
              </a:rPr>
              <a:t>结构程序设计方法。</a:t>
            </a:r>
            <a:endParaRPr lang="en-US" altLang="zh-CN" sz="2400" dirty="0">
              <a:latin typeface="Bodoni MT Black" panose="02070A03080606020203" pitchFamily="18" charset="0"/>
            </a:endParaRPr>
          </a:p>
          <a:p>
            <a:pPr eaLnBrk="1" hangingPunct="1">
              <a:lnSpc>
                <a:spcPct val="150000"/>
              </a:lnSpc>
            </a:pPr>
            <a:r>
              <a:rPr lang="zh-CN" altLang="en-US" sz="2400" dirty="0">
                <a:latin typeface="Bodoni MT Black" panose="02070A03080606020203" pitchFamily="18" charset="0"/>
              </a:rPr>
              <a:t>例：一个</a:t>
            </a:r>
            <a:r>
              <a:rPr lang="zh-CN" altLang="en-US" sz="2400" dirty="0">
                <a:solidFill>
                  <a:srgbClr val="FF0000"/>
                </a:solidFill>
                <a:latin typeface="Bodoni MT Black" panose="02070A03080606020203" pitchFamily="18" charset="0"/>
              </a:rPr>
              <a:t>正文文件</a:t>
            </a:r>
            <a:r>
              <a:rPr lang="zh-CN" altLang="en-US" sz="2400" dirty="0">
                <a:latin typeface="Bodoni MT Black" panose="02070A03080606020203" pitchFamily="18" charset="0"/>
              </a:rPr>
              <a:t>由若干个</a:t>
            </a:r>
            <a:r>
              <a:rPr lang="zh-CN" altLang="en-US" sz="2400" dirty="0">
                <a:solidFill>
                  <a:srgbClr val="FF0000"/>
                </a:solidFill>
                <a:latin typeface="Bodoni MT Black" panose="02070A03080606020203" pitchFamily="18" charset="0"/>
              </a:rPr>
              <a:t>记录</a:t>
            </a:r>
            <a:r>
              <a:rPr lang="zh-CN" altLang="en-US" sz="2400" dirty="0">
                <a:latin typeface="Bodoni MT Black" panose="02070A03080606020203" pitchFamily="18" charset="0"/>
              </a:rPr>
              <a:t>组成，每个记录是一个</a:t>
            </a:r>
            <a:r>
              <a:rPr lang="zh-CN" altLang="en-US" sz="2400" dirty="0">
                <a:solidFill>
                  <a:srgbClr val="FF0000"/>
                </a:solidFill>
                <a:latin typeface="Bodoni MT Black" panose="02070A03080606020203" pitchFamily="18" charset="0"/>
              </a:rPr>
              <a:t>字符串</a:t>
            </a:r>
            <a:r>
              <a:rPr lang="zh-CN" altLang="en-US" sz="2400" dirty="0">
                <a:latin typeface="Bodoni MT Black" panose="02070A03080606020203" pitchFamily="18" charset="0"/>
              </a:rPr>
              <a:t>。要求统计每个记录中</a:t>
            </a:r>
            <a:r>
              <a:rPr lang="zh-CN" altLang="en-US" sz="2400" dirty="0">
                <a:solidFill>
                  <a:srgbClr val="FF0000"/>
                </a:solidFill>
                <a:latin typeface="Bodoni MT Black" panose="02070A03080606020203" pitchFamily="18" charset="0"/>
              </a:rPr>
              <a:t>空格字符的个数</a:t>
            </a:r>
            <a:r>
              <a:rPr lang="zh-CN" altLang="en-US" sz="2400" dirty="0">
                <a:latin typeface="Bodoni MT Black" panose="02070A03080606020203" pitchFamily="18" charset="0"/>
              </a:rPr>
              <a:t>，以及文件中空格字符的总个数。要求的输出数据格式是，</a:t>
            </a:r>
            <a:r>
              <a:rPr lang="zh-CN" altLang="en-US" sz="2400" dirty="0">
                <a:solidFill>
                  <a:srgbClr val="FF0000"/>
                </a:solidFill>
                <a:latin typeface="Bodoni MT Black" panose="02070A03080606020203" pitchFamily="18" charset="0"/>
              </a:rPr>
              <a:t>每复制一行输入字符串之后，另起一行印出这个字符串中的空格数</a:t>
            </a:r>
            <a:r>
              <a:rPr lang="zh-CN" altLang="en-US" sz="2400" dirty="0">
                <a:latin typeface="Bodoni MT Black" panose="02070A03080606020203" pitchFamily="18" charset="0"/>
              </a:rPr>
              <a:t>，最后印出文件中空格的总个数。</a:t>
            </a:r>
            <a:endParaRPr lang="en-US" altLang="zh-CN" sz="2800" dirty="0">
              <a:latin typeface="Bodoni MT Black" panose="02070A03080606020203" pitchFamily="18" charset="0"/>
            </a:endParaRPr>
          </a:p>
        </p:txBody>
      </p:sp>
      <p:sp>
        <p:nvSpPr>
          <p:cNvPr id="8806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6.4.3 Jackson</a:t>
            </a:r>
            <a:r>
              <a:rPr lang="zh-CN" altLang="en-US" sz="2400">
                <a:solidFill>
                  <a:srgbClr val="D9D9D9"/>
                </a:solidFill>
                <a:latin typeface="Bodoni MT Black" panose="02070A03080606020203" pitchFamily="18" charset="0"/>
              </a:rPr>
              <a:t>法</a:t>
            </a:r>
            <a:endParaRPr lang="zh-CN" altLang="en-US" sz="2400">
              <a:solidFill>
                <a:srgbClr val="D9D9D9"/>
              </a:solidFill>
              <a:latin typeface="Bodoni MT Black" panose="02070A03080606020203" pitchFamily="18" charset="0"/>
            </a:endParaRPr>
          </a:p>
        </p:txBody>
      </p:sp>
      <p:sp>
        <p:nvSpPr>
          <p:cNvPr id="8806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5955" name="矩形 765954"/>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rgbClr val="000080"/>
                </a:solidFill>
                <a:effectLst>
                  <a:outerShdw blurRad="38100" dist="38100" dir="2700000">
                    <a:srgbClr val="000000"/>
                  </a:outerShdw>
                </a:effectLst>
                <a:latin typeface="宋体" panose="02010600030101010101" pitchFamily="2" charset="-122"/>
                <a:cs typeface="Times New Roman" panose="02020603050405020304" pitchFamily="18" charset="0"/>
              </a:rPr>
              <a:t>数据设计</a:t>
            </a:r>
            <a:r>
              <a:rPr lang="zh-CN" altLang="en-US" sz="3325" b="1" dirty="0">
                <a:solidFill>
                  <a:srgbClr val="000080"/>
                </a:solidFill>
                <a:effectLst>
                  <a:outerShdw blurRad="38100" dist="38100" dir="2700000">
                    <a:srgbClr val="000000"/>
                  </a:outerShdw>
                </a:effectLst>
                <a:latin typeface="宋体" panose="02010600030101010101" pitchFamily="2" charset="-122"/>
              </a:rPr>
              <a:t>过程</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5956" name="矩形 765955"/>
          <p:cNvSpPr/>
          <p:nvPr/>
        </p:nvSpPr>
        <p:spPr>
          <a:xfrm>
            <a:off x="492369" y="1459523"/>
            <a:ext cx="8229600" cy="4070350"/>
          </a:xfrm>
          <a:prstGeom prst="rect">
            <a:avLst/>
          </a:prstGeom>
          <a:noFill/>
          <a:ln w="9525">
            <a:noFill/>
          </a:ln>
        </p:spPr>
        <p:txBody>
          <a:bodyPr lIns="89030" tIns="44515" rIns="89030" bIns="44515">
            <a:spAutoFit/>
          </a:bodyPr>
          <a:p>
            <a:pPr algn="just" eaLnBrk="1" hangingPunct="1"/>
            <a:r>
              <a:rPr lang="en-US" altLang="zh-CN" sz="2585" dirty="0">
                <a:solidFill>
                  <a:srgbClr val="FF3300"/>
                </a:solidFill>
                <a:latin typeface="Times New Roman" panose="02020603050405020304" pitchFamily="18" charset="0"/>
              </a:rPr>
              <a:t>1.</a:t>
            </a:r>
            <a:r>
              <a:rPr lang="zh-CN" altLang="en-US" sz="2585" u="sng" dirty="0">
                <a:solidFill>
                  <a:srgbClr val="FF3300"/>
                </a:solidFill>
                <a:latin typeface="Times New Roman" panose="02020603050405020304" pitchFamily="18" charset="0"/>
              </a:rPr>
              <a:t>用于软件的系统化方法也适用于数据</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2.</a:t>
            </a:r>
            <a:r>
              <a:rPr lang="zh-CN" altLang="en-US" sz="2585" u="sng" dirty="0">
                <a:solidFill>
                  <a:srgbClr val="FF3300"/>
                </a:solidFill>
                <a:latin typeface="Times New Roman" panose="02020603050405020304" pitchFamily="18" charset="0"/>
              </a:rPr>
              <a:t>确定所有的数据结构和在每种数据结构上施加的操作</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3.</a:t>
            </a:r>
            <a:r>
              <a:rPr lang="zh-CN" altLang="en-US" sz="2585" u="sng" dirty="0">
                <a:solidFill>
                  <a:srgbClr val="FF3300"/>
                </a:solidFill>
                <a:latin typeface="Times New Roman" panose="02020603050405020304" pitchFamily="18" charset="0"/>
              </a:rPr>
              <a:t>应当建立一个数据词典并用它来定义数据和软件的设计</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4.</a:t>
            </a:r>
            <a:r>
              <a:rPr lang="zh-CN" altLang="en-US" sz="2585" u="sng" dirty="0">
                <a:solidFill>
                  <a:srgbClr val="FF3300"/>
                </a:solidFill>
                <a:latin typeface="Times New Roman" panose="02020603050405020304" pitchFamily="18" charset="0"/>
              </a:rPr>
              <a:t>低层数据设计的决策应推迟到设计过程的后期进行</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5.</a:t>
            </a:r>
            <a:r>
              <a:rPr lang="zh-CN" altLang="en-US" sz="2585" u="sng" dirty="0">
                <a:solidFill>
                  <a:srgbClr val="FF3300"/>
                </a:solidFill>
                <a:latin typeface="Times New Roman" panose="02020603050405020304" pitchFamily="18" charset="0"/>
              </a:rPr>
              <a:t>数据结构的表示只限于那些必须直接使用该数据结构内数据的模块才能知道</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6.</a:t>
            </a:r>
            <a:r>
              <a:rPr lang="zh-CN" altLang="en-US" sz="2585" u="sng" dirty="0">
                <a:solidFill>
                  <a:srgbClr val="FF3300"/>
                </a:solidFill>
                <a:latin typeface="Times New Roman" panose="02020603050405020304" pitchFamily="18" charset="0"/>
              </a:rPr>
              <a:t>应当建立一个存放有效数据结构及相关操作的库</a:t>
            </a:r>
            <a:r>
              <a:rPr lang="zh-CN" altLang="en-US" sz="2585" dirty="0">
                <a:solidFill>
                  <a:srgbClr val="FF3300"/>
                </a:solidFill>
                <a:latin typeface="Times New Roman" panose="02020603050405020304" pitchFamily="18" charset="0"/>
              </a:rPr>
              <a:t>。</a:t>
            </a:r>
            <a:endParaRPr lang="zh-CN" altLang="en-US" sz="2585" dirty="0">
              <a:solidFill>
                <a:srgbClr val="FF3300"/>
              </a:solidFill>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7.</a:t>
            </a:r>
            <a:r>
              <a:rPr lang="zh-CN" altLang="en-US" sz="2585" u="sng" dirty="0">
                <a:solidFill>
                  <a:srgbClr val="FF3300"/>
                </a:solidFill>
                <a:latin typeface="Times New Roman" panose="02020603050405020304" pitchFamily="18" charset="0"/>
              </a:rPr>
              <a:t>软件设计和程序设计语言应当支持抽象数据类型的定义和实现</a:t>
            </a:r>
            <a:r>
              <a:rPr lang="zh-CN" altLang="en-US" sz="2585" dirty="0">
                <a:solidFill>
                  <a:srgbClr val="FF3300"/>
                </a:solidFill>
                <a:latin typeface="Times New Roman" panose="02020603050405020304" pitchFamily="18" charset="0"/>
              </a:rPr>
              <a:t>。</a:t>
            </a:r>
            <a:endParaRPr lang="zh-CN" altLang="en-US" sz="2585" dirty="0">
              <a:solidFill>
                <a:srgbClr val="FF3300"/>
              </a:solidFill>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9443" name="文本占位符 829442"/>
          <p:cNvSpPr>
            <a:spLocks noGrp="1"/>
          </p:cNvSpPr>
          <p:nvPr>
            <p:ph type="body" idx="1"/>
          </p:nvPr>
        </p:nvSpPr>
        <p:spPr>
          <a:xfrm>
            <a:off x="762000" y="1389185"/>
            <a:ext cx="7620000" cy="492369"/>
          </a:xfrm>
        </p:spPr>
        <p:txBody>
          <a:bodyPr lIns="89030" tIns="44515" rIns="89030" bIns="44515"/>
          <a:p>
            <a:pPr>
              <a:lnSpc>
                <a:spcPct val="90000"/>
              </a:lnSpc>
              <a:buNone/>
            </a:pPr>
            <a:r>
              <a:rPr lang="zh-CN" altLang="en-US" sz="2770" dirty="0"/>
              <a:t>第一步</a:t>
            </a:r>
            <a:r>
              <a:rPr lang="en-US" altLang="zh-CN" sz="2770" dirty="0"/>
              <a:t>:</a:t>
            </a:r>
            <a:r>
              <a:rPr lang="zh-CN" altLang="en-US" sz="2770" dirty="0"/>
              <a:t>描绘输入输出数据结构</a:t>
            </a:r>
            <a:endParaRPr lang="zh-CN" altLang="en-US" sz="2770"/>
          </a:p>
        </p:txBody>
      </p:sp>
      <p:sp>
        <p:nvSpPr>
          <p:cNvPr id="829444" name="矩形 829443"/>
          <p:cNvSpPr/>
          <p:nvPr/>
        </p:nvSpPr>
        <p:spPr>
          <a:xfrm>
            <a:off x="1295400" y="2303585"/>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正文文件</a:t>
            </a:r>
            <a:endParaRPr lang="zh-CN" altLang="en-US" sz="2215">
              <a:latin typeface="Times New Roman" panose="02020603050405020304" pitchFamily="18" charset="0"/>
            </a:endParaRPr>
          </a:p>
        </p:txBody>
      </p:sp>
      <p:sp>
        <p:nvSpPr>
          <p:cNvPr id="829445" name="矩形 829444"/>
          <p:cNvSpPr/>
          <p:nvPr/>
        </p:nvSpPr>
        <p:spPr>
          <a:xfrm>
            <a:off x="1295400" y="3288323"/>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字符串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29446" name="矩形 829445"/>
          <p:cNvSpPr/>
          <p:nvPr/>
        </p:nvSpPr>
        <p:spPr>
          <a:xfrm>
            <a:off x="1295400" y="4202723"/>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字符</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29447" name="矩形 829446"/>
          <p:cNvSpPr/>
          <p:nvPr/>
        </p:nvSpPr>
        <p:spPr>
          <a:xfrm>
            <a:off x="438150" y="5609492"/>
            <a:ext cx="12954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29448" name="矩形 829447"/>
          <p:cNvSpPr/>
          <p:nvPr/>
        </p:nvSpPr>
        <p:spPr>
          <a:xfrm>
            <a:off x="2590800" y="560949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非空格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29449" name="直接连接符 829448"/>
          <p:cNvSpPr/>
          <p:nvPr/>
        </p:nvSpPr>
        <p:spPr>
          <a:xfrm>
            <a:off x="2209800" y="2866292"/>
            <a:ext cx="0" cy="422031"/>
          </a:xfrm>
          <a:prstGeom prst="line">
            <a:avLst/>
          </a:prstGeom>
          <a:ln w="9525" cap="flat" cmpd="sng">
            <a:solidFill>
              <a:schemeClr val="tx1"/>
            </a:solidFill>
            <a:prstDash val="solid"/>
            <a:headEnd type="none" w="med" len="med"/>
            <a:tailEnd type="none" w="med" len="med"/>
          </a:ln>
        </p:spPr>
      </p:sp>
      <p:sp>
        <p:nvSpPr>
          <p:cNvPr id="829450" name="直接连接符 829449"/>
          <p:cNvSpPr/>
          <p:nvPr/>
        </p:nvSpPr>
        <p:spPr>
          <a:xfrm>
            <a:off x="2209800" y="3851031"/>
            <a:ext cx="0" cy="351692"/>
          </a:xfrm>
          <a:prstGeom prst="line">
            <a:avLst/>
          </a:prstGeom>
          <a:ln w="9525" cap="flat" cmpd="sng">
            <a:solidFill>
              <a:schemeClr val="tx1"/>
            </a:solidFill>
            <a:prstDash val="solid"/>
            <a:headEnd type="none" w="med" len="med"/>
            <a:tailEnd type="none" w="med" len="med"/>
          </a:ln>
        </p:spPr>
      </p:sp>
      <p:sp>
        <p:nvSpPr>
          <p:cNvPr id="829451" name="直接连接符 829450"/>
          <p:cNvSpPr/>
          <p:nvPr/>
        </p:nvSpPr>
        <p:spPr>
          <a:xfrm>
            <a:off x="2209800" y="4765431"/>
            <a:ext cx="0" cy="351692"/>
          </a:xfrm>
          <a:prstGeom prst="line">
            <a:avLst/>
          </a:prstGeom>
          <a:ln w="9525" cap="flat" cmpd="sng">
            <a:solidFill>
              <a:schemeClr val="tx1"/>
            </a:solidFill>
            <a:prstDash val="solid"/>
            <a:headEnd type="none" w="med" len="med"/>
            <a:tailEnd type="none" w="med" len="med"/>
          </a:ln>
        </p:spPr>
      </p:sp>
      <p:sp>
        <p:nvSpPr>
          <p:cNvPr id="829452" name="直接连接符 829451"/>
          <p:cNvSpPr/>
          <p:nvPr/>
        </p:nvSpPr>
        <p:spPr>
          <a:xfrm>
            <a:off x="1066800" y="5117123"/>
            <a:ext cx="2362200" cy="0"/>
          </a:xfrm>
          <a:prstGeom prst="line">
            <a:avLst/>
          </a:prstGeom>
          <a:ln w="9525" cap="flat" cmpd="sng">
            <a:solidFill>
              <a:schemeClr val="tx1"/>
            </a:solidFill>
            <a:prstDash val="solid"/>
            <a:headEnd type="none" w="med" len="med"/>
            <a:tailEnd type="none" w="med" len="med"/>
          </a:ln>
        </p:spPr>
      </p:sp>
      <p:sp>
        <p:nvSpPr>
          <p:cNvPr id="829453" name="直接连接符 829452"/>
          <p:cNvSpPr/>
          <p:nvPr/>
        </p:nvSpPr>
        <p:spPr>
          <a:xfrm>
            <a:off x="1066800" y="5117123"/>
            <a:ext cx="0" cy="492369"/>
          </a:xfrm>
          <a:prstGeom prst="line">
            <a:avLst/>
          </a:prstGeom>
          <a:ln w="9525" cap="flat" cmpd="sng">
            <a:solidFill>
              <a:schemeClr val="tx1"/>
            </a:solidFill>
            <a:prstDash val="solid"/>
            <a:headEnd type="none" w="med" len="med"/>
            <a:tailEnd type="none" w="med" len="med"/>
          </a:ln>
        </p:spPr>
      </p:sp>
      <p:sp>
        <p:nvSpPr>
          <p:cNvPr id="829454" name="直接连接符 829453"/>
          <p:cNvSpPr/>
          <p:nvPr/>
        </p:nvSpPr>
        <p:spPr>
          <a:xfrm>
            <a:off x="3429000" y="5117123"/>
            <a:ext cx="0" cy="492369"/>
          </a:xfrm>
          <a:prstGeom prst="line">
            <a:avLst/>
          </a:prstGeom>
          <a:ln w="9525" cap="flat" cmpd="sng">
            <a:solidFill>
              <a:schemeClr val="tx1"/>
            </a:solidFill>
            <a:prstDash val="solid"/>
            <a:headEnd type="none" w="med" len="med"/>
            <a:tailEnd type="none" w="med" len="med"/>
          </a:ln>
        </p:spPr>
      </p:sp>
      <p:sp>
        <p:nvSpPr>
          <p:cNvPr id="829455" name="矩形 829454"/>
          <p:cNvSpPr/>
          <p:nvPr/>
        </p:nvSpPr>
        <p:spPr>
          <a:xfrm>
            <a:off x="6248400" y="1811215"/>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输出表格</a:t>
            </a:r>
            <a:endParaRPr lang="zh-CN" altLang="en-US" sz="2215">
              <a:latin typeface="Times New Roman" panose="02020603050405020304" pitchFamily="18" charset="0"/>
            </a:endParaRPr>
          </a:p>
        </p:txBody>
      </p:sp>
      <p:sp>
        <p:nvSpPr>
          <p:cNvPr id="829456" name="矩形 829455"/>
          <p:cNvSpPr/>
          <p:nvPr/>
        </p:nvSpPr>
        <p:spPr>
          <a:xfrm>
            <a:off x="5105400" y="3288323"/>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表格体</a:t>
            </a:r>
            <a:endParaRPr lang="zh-CN" altLang="en-US" sz="2215">
              <a:latin typeface="Times New Roman" panose="02020603050405020304" pitchFamily="18" charset="0"/>
            </a:endParaRPr>
          </a:p>
        </p:txBody>
      </p:sp>
      <p:sp>
        <p:nvSpPr>
          <p:cNvPr id="829457" name="矩形 829456"/>
          <p:cNvSpPr/>
          <p:nvPr/>
        </p:nvSpPr>
        <p:spPr>
          <a:xfrm>
            <a:off x="5105400" y="4202723"/>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串信息</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29458" name="矩形 829457"/>
          <p:cNvSpPr/>
          <p:nvPr/>
        </p:nvSpPr>
        <p:spPr>
          <a:xfrm>
            <a:off x="4419600" y="560949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字符串</a:t>
            </a:r>
            <a:endParaRPr lang="zh-CN" altLang="en-US" sz="2215">
              <a:latin typeface="Times New Roman" panose="02020603050405020304" pitchFamily="18" charset="0"/>
            </a:endParaRPr>
          </a:p>
        </p:txBody>
      </p:sp>
      <p:sp>
        <p:nvSpPr>
          <p:cNvPr id="829459" name="矩形 829458"/>
          <p:cNvSpPr/>
          <p:nvPr/>
        </p:nvSpPr>
        <p:spPr>
          <a:xfrm>
            <a:off x="6629400" y="560949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空格数</a:t>
            </a:r>
            <a:endParaRPr lang="zh-CN" altLang="en-US" sz="2215">
              <a:latin typeface="Times New Roman" panose="02020603050405020304" pitchFamily="18" charset="0"/>
            </a:endParaRPr>
          </a:p>
        </p:txBody>
      </p:sp>
      <p:sp>
        <p:nvSpPr>
          <p:cNvPr id="829460" name="直接连接符 829459"/>
          <p:cNvSpPr/>
          <p:nvPr/>
        </p:nvSpPr>
        <p:spPr>
          <a:xfrm>
            <a:off x="5867400" y="2866292"/>
            <a:ext cx="0" cy="422031"/>
          </a:xfrm>
          <a:prstGeom prst="line">
            <a:avLst/>
          </a:prstGeom>
          <a:ln w="9525" cap="flat" cmpd="sng">
            <a:solidFill>
              <a:schemeClr val="tx1"/>
            </a:solidFill>
            <a:prstDash val="solid"/>
            <a:headEnd type="none" w="med" len="med"/>
            <a:tailEnd type="none" w="med" len="med"/>
          </a:ln>
        </p:spPr>
      </p:sp>
      <p:sp>
        <p:nvSpPr>
          <p:cNvPr id="829461" name="直接连接符 829460"/>
          <p:cNvSpPr/>
          <p:nvPr/>
        </p:nvSpPr>
        <p:spPr>
          <a:xfrm>
            <a:off x="5867400" y="3851031"/>
            <a:ext cx="0" cy="351692"/>
          </a:xfrm>
          <a:prstGeom prst="line">
            <a:avLst/>
          </a:prstGeom>
          <a:ln w="9525" cap="flat" cmpd="sng">
            <a:solidFill>
              <a:schemeClr val="tx1"/>
            </a:solidFill>
            <a:prstDash val="solid"/>
            <a:headEnd type="none" w="med" len="med"/>
            <a:tailEnd type="none" w="med" len="med"/>
          </a:ln>
        </p:spPr>
      </p:sp>
      <p:sp>
        <p:nvSpPr>
          <p:cNvPr id="829462" name="直接连接符 829461"/>
          <p:cNvSpPr/>
          <p:nvPr/>
        </p:nvSpPr>
        <p:spPr>
          <a:xfrm>
            <a:off x="5943600" y="4765431"/>
            <a:ext cx="0" cy="351692"/>
          </a:xfrm>
          <a:prstGeom prst="line">
            <a:avLst/>
          </a:prstGeom>
          <a:ln w="9525" cap="flat" cmpd="sng">
            <a:solidFill>
              <a:schemeClr val="tx1"/>
            </a:solidFill>
            <a:prstDash val="solid"/>
            <a:headEnd type="none" w="med" len="med"/>
            <a:tailEnd type="none" w="med" len="med"/>
          </a:ln>
        </p:spPr>
      </p:sp>
      <p:sp>
        <p:nvSpPr>
          <p:cNvPr id="829463" name="直接连接符 829462"/>
          <p:cNvSpPr/>
          <p:nvPr/>
        </p:nvSpPr>
        <p:spPr>
          <a:xfrm>
            <a:off x="4953000" y="5117123"/>
            <a:ext cx="2362200" cy="0"/>
          </a:xfrm>
          <a:prstGeom prst="line">
            <a:avLst/>
          </a:prstGeom>
          <a:ln w="9525" cap="flat" cmpd="sng">
            <a:solidFill>
              <a:schemeClr val="tx1"/>
            </a:solidFill>
            <a:prstDash val="solid"/>
            <a:headEnd type="none" w="med" len="med"/>
            <a:tailEnd type="none" w="med" len="med"/>
          </a:ln>
        </p:spPr>
      </p:sp>
      <p:sp>
        <p:nvSpPr>
          <p:cNvPr id="829464" name="直接连接符 829463"/>
          <p:cNvSpPr/>
          <p:nvPr/>
        </p:nvSpPr>
        <p:spPr>
          <a:xfrm>
            <a:off x="4953000" y="5117123"/>
            <a:ext cx="0" cy="492369"/>
          </a:xfrm>
          <a:prstGeom prst="line">
            <a:avLst/>
          </a:prstGeom>
          <a:ln w="9525" cap="flat" cmpd="sng">
            <a:solidFill>
              <a:schemeClr val="tx1"/>
            </a:solidFill>
            <a:prstDash val="solid"/>
            <a:headEnd type="none" w="med" len="med"/>
            <a:tailEnd type="none" w="med" len="med"/>
          </a:ln>
        </p:spPr>
      </p:sp>
      <p:sp>
        <p:nvSpPr>
          <p:cNvPr id="829465" name="直接连接符 829464"/>
          <p:cNvSpPr/>
          <p:nvPr/>
        </p:nvSpPr>
        <p:spPr>
          <a:xfrm>
            <a:off x="7315200" y="5117123"/>
            <a:ext cx="0" cy="492369"/>
          </a:xfrm>
          <a:prstGeom prst="line">
            <a:avLst/>
          </a:prstGeom>
          <a:ln w="9525" cap="flat" cmpd="sng">
            <a:solidFill>
              <a:schemeClr val="tx1"/>
            </a:solidFill>
            <a:prstDash val="solid"/>
            <a:headEnd type="none" w="med" len="med"/>
            <a:tailEnd type="none" w="med" len="med"/>
          </a:ln>
        </p:spPr>
      </p:sp>
      <p:sp>
        <p:nvSpPr>
          <p:cNvPr id="829466" name="直接连接符 829465"/>
          <p:cNvSpPr/>
          <p:nvPr/>
        </p:nvSpPr>
        <p:spPr>
          <a:xfrm>
            <a:off x="5867400" y="2866292"/>
            <a:ext cx="2133600" cy="0"/>
          </a:xfrm>
          <a:prstGeom prst="line">
            <a:avLst/>
          </a:prstGeom>
          <a:ln w="9525" cap="flat" cmpd="sng">
            <a:solidFill>
              <a:schemeClr val="tx1"/>
            </a:solidFill>
            <a:prstDash val="solid"/>
            <a:headEnd type="none" w="med" len="med"/>
            <a:tailEnd type="none" w="med" len="med"/>
          </a:ln>
        </p:spPr>
      </p:sp>
      <p:sp>
        <p:nvSpPr>
          <p:cNvPr id="829467" name="矩形 829466"/>
          <p:cNvSpPr/>
          <p:nvPr/>
        </p:nvSpPr>
        <p:spPr>
          <a:xfrm>
            <a:off x="7315200" y="3288323"/>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空格总数</a:t>
            </a:r>
            <a:endParaRPr lang="zh-CN" altLang="en-US" sz="2215">
              <a:latin typeface="Times New Roman" panose="02020603050405020304" pitchFamily="18" charset="0"/>
            </a:endParaRPr>
          </a:p>
        </p:txBody>
      </p:sp>
      <p:sp>
        <p:nvSpPr>
          <p:cNvPr id="829468" name="直接连接符 829467"/>
          <p:cNvSpPr/>
          <p:nvPr/>
        </p:nvSpPr>
        <p:spPr>
          <a:xfrm>
            <a:off x="8001000" y="2892669"/>
            <a:ext cx="0" cy="395654"/>
          </a:xfrm>
          <a:prstGeom prst="line">
            <a:avLst/>
          </a:prstGeom>
          <a:ln w="9525" cap="flat" cmpd="sng">
            <a:solidFill>
              <a:schemeClr val="tx1"/>
            </a:solidFill>
            <a:prstDash val="solid"/>
            <a:headEnd type="none" w="med" len="med"/>
            <a:tailEnd type="none" w="med" len="med"/>
          </a:ln>
        </p:spPr>
      </p:sp>
      <p:sp>
        <p:nvSpPr>
          <p:cNvPr id="829469" name="直接连接符 829468"/>
          <p:cNvSpPr/>
          <p:nvPr/>
        </p:nvSpPr>
        <p:spPr>
          <a:xfrm>
            <a:off x="7239000" y="2373923"/>
            <a:ext cx="0" cy="492369"/>
          </a:xfrm>
          <a:prstGeom prst="line">
            <a:avLst/>
          </a:prstGeom>
          <a:ln w="9525" cap="flat" cmpd="sng">
            <a:solidFill>
              <a:schemeClr val="tx1"/>
            </a:solidFill>
            <a:prstDash val="solid"/>
            <a:headEnd type="none" w="med" len="med"/>
            <a:tailEnd type="none" w="med" len="med"/>
          </a:ln>
        </p:spPr>
      </p:sp>
      <p:sp>
        <p:nvSpPr>
          <p:cNvPr id="829470" name="直接连接符 829469"/>
          <p:cNvSpPr/>
          <p:nvPr/>
        </p:nvSpPr>
        <p:spPr>
          <a:xfrm flipV="1">
            <a:off x="3200400" y="2092569"/>
            <a:ext cx="3048000" cy="422031"/>
          </a:xfrm>
          <a:prstGeom prst="line">
            <a:avLst/>
          </a:prstGeom>
          <a:ln w="9525" cap="flat" cmpd="sng">
            <a:solidFill>
              <a:schemeClr val="tx1"/>
            </a:solidFill>
            <a:prstDash val="dash"/>
            <a:headEnd type="triangle" w="med" len="med"/>
            <a:tailEnd type="triangle" w="med" len="med"/>
          </a:ln>
        </p:spPr>
      </p:sp>
      <p:sp>
        <p:nvSpPr>
          <p:cNvPr id="829471" name="直接连接符 829470"/>
          <p:cNvSpPr/>
          <p:nvPr/>
        </p:nvSpPr>
        <p:spPr>
          <a:xfrm>
            <a:off x="3200400" y="3569677"/>
            <a:ext cx="1905000" cy="844062"/>
          </a:xfrm>
          <a:prstGeom prst="line">
            <a:avLst/>
          </a:prstGeom>
          <a:ln w="9525" cap="flat" cmpd="sng">
            <a:solidFill>
              <a:schemeClr val="tx1"/>
            </a:solidFill>
            <a:prstDash val="dash"/>
            <a:headEnd type="triangle" w="med" len="med"/>
            <a:tailEnd type="triangle" w="med" len="med"/>
          </a:ln>
        </p:spPr>
      </p:sp>
      <p:sp>
        <p:nvSpPr>
          <p:cNvPr id="829472" name="文本框 829471"/>
          <p:cNvSpPr txBox="1"/>
          <p:nvPr/>
        </p:nvSpPr>
        <p:spPr>
          <a:xfrm>
            <a:off x="6248400" y="3780692"/>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29473" name="文本框 829472"/>
          <p:cNvSpPr txBox="1"/>
          <p:nvPr/>
        </p:nvSpPr>
        <p:spPr>
          <a:xfrm>
            <a:off x="2438400" y="2866292"/>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29474" name="文本框 829473"/>
          <p:cNvSpPr txBox="1"/>
          <p:nvPr/>
        </p:nvSpPr>
        <p:spPr>
          <a:xfrm>
            <a:off x="2362200" y="3780692"/>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29475" name="文本框 829474"/>
          <p:cNvSpPr txBox="1"/>
          <p:nvPr/>
        </p:nvSpPr>
        <p:spPr>
          <a:xfrm>
            <a:off x="2362200" y="4765431"/>
            <a:ext cx="339725"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S</a:t>
            </a:r>
            <a:endParaRPr lang="en-US" altLang="zh-CN" sz="2215">
              <a:latin typeface="Times New Roman" panose="02020603050405020304" pitchFamily="18" charset="0"/>
            </a:endParaRPr>
          </a:p>
        </p:txBody>
      </p:sp>
      <p:sp>
        <p:nvSpPr>
          <p:cNvPr id="829476" name="矩形 829475"/>
          <p:cNvSpPr/>
          <p:nvPr/>
        </p:nvSpPr>
        <p:spPr>
          <a:xfrm>
            <a:off x="3165231" y="356089"/>
            <a:ext cx="5978769" cy="822080"/>
          </a:xfrm>
          <a:prstGeom prst="rect">
            <a:avLst/>
          </a:prstGeom>
          <a:noFill/>
          <a:ln w="9525">
            <a:noFill/>
          </a:ln>
        </p:spPr>
        <p:txBody>
          <a:bodyPr lIns="89030" tIns="44515" rIns="89030" bIns="44515" anchor="ctr"/>
          <a:p>
            <a:pPr algn="r" defTabSz="957580" eaLnBrk="1" hangingPunct="1"/>
            <a:r>
              <a:rPr lang="en-US" altLang="zh-CN" sz="2955" b="1" dirty="0"/>
              <a:t>Jackson</a:t>
            </a:r>
            <a:r>
              <a:rPr lang="zh-CN" altLang="en-US" sz="2955" b="1" dirty="0"/>
              <a:t>图的实例</a:t>
            </a:r>
            <a:endParaRPr lang="zh-CN" altLang="en-US" sz="2955" b="1" dirty="0"/>
          </a:p>
          <a:p>
            <a:pPr algn="r" defTabSz="957580" eaLnBrk="1" hangingPunct="1"/>
            <a:r>
              <a:rPr lang="zh-CN" altLang="en-US" sz="2955" b="1" dirty="0"/>
              <a:t>统计文件中的空格数</a:t>
            </a:r>
            <a:endParaRPr lang="zh-CN" altLang="en-US" sz="2955"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0466" name="文本占位符 830465"/>
          <p:cNvSpPr>
            <a:spLocks noGrp="1"/>
          </p:cNvSpPr>
          <p:nvPr>
            <p:ph type="body" idx="1"/>
          </p:nvPr>
        </p:nvSpPr>
        <p:spPr>
          <a:xfrm>
            <a:off x="351692" y="1107831"/>
            <a:ext cx="8153400" cy="492369"/>
          </a:xfrm>
        </p:spPr>
        <p:txBody>
          <a:bodyPr lIns="89030" tIns="44515" rIns="89030" bIns="44515"/>
          <a:p>
            <a:pPr>
              <a:lnSpc>
                <a:spcPct val="90000"/>
              </a:lnSpc>
              <a:buNone/>
            </a:pPr>
            <a:r>
              <a:rPr lang="zh-CN" altLang="en-US" sz="2770" dirty="0"/>
              <a:t>第二步</a:t>
            </a:r>
            <a:r>
              <a:rPr lang="en-US" altLang="zh-CN" sz="2770" dirty="0"/>
              <a:t>:</a:t>
            </a:r>
            <a:r>
              <a:rPr lang="zh-CN" altLang="en-US" sz="2770" dirty="0"/>
              <a:t>分析对应关系的数据单元</a:t>
            </a:r>
            <a:endParaRPr lang="zh-CN" altLang="en-US" sz="2770" dirty="0"/>
          </a:p>
        </p:txBody>
      </p:sp>
      <p:sp>
        <p:nvSpPr>
          <p:cNvPr id="830467" name="矩形 830466"/>
          <p:cNvSpPr/>
          <p:nvPr/>
        </p:nvSpPr>
        <p:spPr>
          <a:xfrm>
            <a:off x="1230923" y="2303585"/>
            <a:ext cx="2362200" cy="63304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正文文件</a:t>
            </a:r>
            <a:endParaRPr lang="zh-CN" altLang="en-US" sz="2215">
              <a:latin typeface="Times New Roman" panose="02020603050405020304" pitchFamily="18" charset="0"/>
            </a:endParaRPr>
          </a:p>
        </p:txBody>
      </p:sp>
      <p:sp>
        <p:nvSpPr>
          <p:cNvPr id="830468" name="矩形 830467"/>
          <p:cNvSpPr/>
          <p:nvPr/>
        </p:nvSpPr>
        <p:spPr>
          <a:xfrm>
            <a:off x="5345723" y="2303585"/>
            <a:ext cx="2362200" cy="63304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输出表格</a:t>
            </a:r>
            <a:endParaRPr lang="zh-CN" altLang="en-US" sz="2215">
              <a:latin typeface="Times New Roman" panose="02020603050405020304" pitchFamily="18" charset="0"/>
            </a:endParaRPr>
          </a:p>
        </p:txBody>
      </p:sp>
      <p:sp>
        <p:nvSpPr>
          <p:cNvPr id="830469" name="矩形 830468"/>
          <p:cNvSpPr/>
          <p:nvPr/>
        </p:nvSpPr>
        <p:spPr>
          <a:xfrm>
            <a:off x="1230923" y="4202723"/>
            <a:ext cx="2362200" cy="63304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字符串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0470" name="矩形 830469"/>
          <p:cNvSpPr/>
          <p:nvPr/>
        </p:nvSpPr>
        <p:spPr>
          <a:xfrm>
            <a:off x="5345723" y="4185138"/>
            <a:ext cx="2362200" cy="63304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信息串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0471" name="直接连接符 830470"/>
          <p:cNvSpPr/>
          <p:nvPr/>
        </p:nvSpPr>
        <p:spPr>
          <a:xfrm>
            <a:off x="3593123" y="2584938"/>
            <a:ext cx="1752600" cy="0"/>
          </a:xfrm>
          <a:prstGeom prst="line">
            <a:avLst/>
          </a:prstGeom>
          <a:ln w="9525" cap="flat" cmpd="sng">
            <a:solidFill>
              <a:schemeClr val="tx1"/>
            </a:solidFill>
            <a:prstDash val="dash"/>
            <a:headEnd type="triangle" w="med" len="med"/>
            <a:tailEnd type="triangle" w="med" len="med"/>
          </a:ln>
        </p:spPr>
      </p:sp>
      <p:sp>
        <p:nvSpPr>
          <p:cNvPr id="830472" name="直接连接符 830471"/>
          <p:cNvSpPr/>
          <p:nvPr/>
        </p:nvSpPr>
        <p:spPr>
          <a:xfrm>
            <a:off x="3593123" y="4554415"/>
            <a:ext cx="1752600" cy="0"/>
          </a:xfrm>
          <a:prstGeom prst="line">
            <a:avLst/>
          </a:prstGeom>
          <a:ln w="9525" cap="flat" cmpd="sng">
            <a:solidFill>
              <a:schemeClr val="tx1"/>
            </a:solidFill>
            <a:prstDash val="dash"/>
            <a:headEnd type="triangle" w="med" len="med"/>
            <a:tailEnd type="triangle" w="med" len="med"/>
          </a:ln>
        </p:spPr>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1490" name="文本占位符 831489"/>
          <p:cNvSpPr>
            <a:spLocks noGrp="1"/>
          </p:cNvSpPr>
          <p:nvPr>
            <p:ph type="body" idx="1"/>
          </p:nvPr>
        </p:nvSpPr>
        <p:spPr>
          <a:xfrm>
            <a:off x="211015" y="1318846"/>
            <a:ext cx="2209800" cy="1688123"/>
          </a:xfrm>
        </p:spPr>
        <p:txBody>
          <a:bodyPr lIns="89030" tIns="44515" rIns="89030" bIns="44515"/>
          <a:p>
            <a:pPr>
              <a:lnSpc>
                <a:spcPct val="90000"/>
              </a:lnSpc>
              <a:buNone/>
            </a:pPr>
            <a:r>
              <a:rPr lang="en-US" altLang="zh-CN" sz="2770" dirty="0"/>
              <a:t>    </a:t>
            </a:r>
            <a:r>
              <a:rPr lang="zh-CN" altLang="en-US" sz="2770" dirty="0"/>
              <a:t>第三步</a:t>
            </a:r>
            <a:r>
              <a:rPr lang="en-US" altLang="zh-CN" sz="2770" dirty="0"/>
              <a:t>:</a:t>
            </a:r>
            <a:r>
              <a:rPr lang="zh-CN" altLang="en-US" sz="2770" dirty="0"/>
              <a:t>数据结构图导出程序结构图</a:t>
            </a:r>
            <a:endParaRPr lang="zh-CN" altLang="en-US" sz="2770"/>
          </a:p>
        </p:txBody>
      </p:sp>
      <p:sp>
        <p:nvSpPr>
          <p:cNvPr id="831491" name="矩形 831490"/>
          <p:cNvSpPr/>
          <p:nvPr/>
        </p:nvSpPr>
        <p:spPr>
          <a:xfrm>
            <a:off x="4572000" y="545123"/>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统计空格</a:t>
            </a:r>
            <a:endParaRPr lang="zh-CN" altLang="en-US" sz="2215">
              <a:latin typeface="Times New Roman" panose="02020603050405020304" pitchFamily="18" charset="0"/>
            </a:endParaRPr>
          </a:p>
        </p:txBody>
      </p:sp>
      <p:sp>
        <p:nvSpPr>
          <p:cNvPr id="831492" name="矩形 831491"/>
          <p:cNvSpPr/>
          <p:nvPr/>
        </p:nvSpPr>
        <p:spPr>
          <a:xfrm>
            <a:off x="3505200" y="1600200"/>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程序体</a:t>
            </a:r>
            <a:endParaRPr lang="zh-CN" altLang="en-US" sz="2215">
              <a:latin typeface="Times New Roman" panose="02020603050405020304" pitchFamily="18" charset="0"/>
            </a:endParaRPr>
          </a:p>
        </p:txBody>
      </p:sp>
      <p:sp>
        <p:nvSpPr>
          <p:cNvPr id="831493" name="矩形 831492"/>
          <p:cNvSpPr/>
          <p:nvPr/>
        </p:nvSpPr>
        <p:spPr>
          <a:xfrm>
            <a:off x="3409950" y="2514600"/>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处理字符串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1494" name="矩形 831493"/>
          <p:cNvSpPr/>
          <p:nvPr/>
        </p:nvSpPr>
        <p:spPr>
          <a:xfrm>
            <a:off x="1676400" y="3640015"/>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印字符串</a:t>
            </a:r>
            <a:endParaRPr lang="zh-CN" altLang="en-US" sz="2215">
              <a:latin typeface="Times New Roman" panose="02020603050405020304" pitchFamily="18" charset="0"/>
            </a:endParaRPr>
          </a:p>
        </p:txBody>
      </p:sp>
      <p:sp>
        <p:nvSpPr>
          <p:cNvPr id="831495" name="矩形 831494"/>
          <p:cNvSpPr/>
          <p:nvPr/>
        </p:nvSpPr>
        <p:spPr>
          <a:xfrm>
            <a:off x="3524250" y="3640015"/>
            <a:ext cx="18288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分析字符数</a:t>
            </a:r>
            <a:endParaRPr lang="zh-CN" altLang="en-US" sz="2215">
              <a:latin typeface="Times New Roman" panose="02020603050405020304" pitchFamily="18" charset="0"/>
            </a:endParaRPr>
          </a:p>
        </p:txBody>
      </p:sp>
      <p:sp>
        <p:nvSpPr>
          <p:cNvPr id="831496" name="直接连接符 831495"/>
          <p:cNvSpPr/>
          <p:nvPr/>
        </p:nvSpPr>
        <p:spPr>
          <a:xfrm>
            <a:off x="4495800" y="1400908"/>
            <a:ext cx="0" cy="211015"/>
          </a:xfrm>
          <a:prstGeom prst="line">
            <a:avLst/>
          </a:prstGeom>
          <a:ln w="9525" cap="flat" cmpd="sng">
            <a:solidFill>
              <a:schemeClr val="tx1"/>
            </a:solidFill>
            <a:prstDash val="solid"/>
            <a:headEnd type="none" w="med" len="med"/>
            <a:tailEnd type="none" w="med" len="med"/>
          </a:ln>
        </p:spPr>
      </p:sp>
      <p:sp>
        <p:nvSpPr>
          <p:cNvPr id="831497" name="直接连接符 831496"/>
          <p:cNvSpPr/>
          <p:nvPr/>
        </p:nvSpPr>
        <p:spPr>
          <a:xfrm>
            <a:off x="4454769" y="2162908"/>
            <a:ext cx="0" cy="351692"/>
          </a:xfrm>
          <a:prstGeom prst="line">
            <a:avLst/>
          </a:prstGeom>
          <a:ln w="9525" cap="flat" cmpd="sng">
            <a:solidFill>
              <a:schemeClr val="tx1"/>
            </a:solidFill>
            <a:prstDash val="solid"/>
            <a:headEnd type="none" w="med" len="med"/>
            <a:tailEnd type="none" w="med" len="med"/>
          </a:ln>
        </p:spPr>
      </p:sp>
      <p:sp>
        <p:nvSpPr>
          <p:cNvPr id="831498" name="直接连接符 831497"/>
          <p:cNvSpPr/>
          <p:nvPr/>
        </p:nvSpPr>
        <p:spPr>
          <a:xfrm>
            <a:off x="4419600" y="3077308"/>
            <a:ext cx="0" cy="281354"/>
          </a:xfrm>
          <a:prstGeom prst="line">
            <a:avLst/>
          </a:prstGeom>
          <a:ln w="9525" cap="flat" cmpd="sng">
            <a:solidFill>
              <a:schemeClr val="tx1"/>
            </a:solidFill>
            <a:prstDash val="solid"/>
            <a:headEnd type="none" w="med" len="med"/>
            <a:tailEnd type="none" w="med" len="med"/>
          </a:ln>
        </p:spPr>
      </p:sp>
      <p:sp>
        <p:nvSpPr>
          <p:cNvPr id="831499" name="直接连接符 831498"/>
          <p:cNvSpPr/>
          <p:nvPr/>
        </p:nvSpPr>
        <p:spPr>
          <a:xfrm>
            <a:off x="2286000" y="3358662"/>
            <a:ext cx="4343400" cy="0"/>
          </a:xfrm>
          <a:prstGeom prst="line">
            <a:avLst/>
          </a:prstGeom>
          <a:ln w="9525" cap="flat" cmpd="sng">
            <a:solidFill>
              <a:schemeClr val="tx1"/>
            </a:solidFill>
            <a:prstDash val="solid"/>
            <a:headEnd type="none" w="med" len="med"/>
            <a:tailEnd type="none" w="med" len="med"/>
          </a:ln>
        </p:spPr>
      </p:sp>
      <p:sp>
        <p:nvSpPr>
          <p:cNvPr id="831500" name="直接连接符 831499"/>
          <p:cNvSpPr/>
          <p:nvPr/>
        </p:nvSpPr>
        <p:spPr>
          <a:xfrm>
            <a:off x="2286000" y="3358662"/>
            <a:ext cx="0" cy="281354"/>
          </a:xfrm>
          <a:prstGeom prst="line">
            <a:avLst/>
          </a:prstGeom>
          <a:ln w="9525" cap="flat" cmpd="sng">
            <a:solidFill>
              <a:schemeClr val="tx1"/>
            </a:solidFill>
            <a:prstDash val="solid"/>
            <a:headEnd type="none" w="med" len="med"/>
            <a:tailEnd type="none" w="med" len="med"/>
          </a:ln>
        </p:spPr>
      </p:sp>
      <p:sp>
        <p:nvSpPr>
          <p:cNvPr id="831501" name="直接连接符 831500"/>
          <p:cNvSpPr/>
          <p:nvPr/>
        </p:nvSpPr>
        <p:spPr>
          <a:xfrm>
            <a:off x="6629400" y="3358662"/>
            <a:ext cx="0" cy="281354"/>
          </a:xfrm>
          <a:prstGeom prst="line">
            <a:avLst/>
          </a:prstGeom>
          <a:ln w="9525" cap="flat" cmpd="sng">
            <a:solidFill>
              <a:schemeClr val="tx1"/>
            </a:solidFill>
            <a:prstDash val="solid"/>
            <a:headEnd type="none" w="med" len="med"/>
            <a:tailEnd type="none" w="med" len="med"/>
          </a:ln>
        </p:spPr>
      </p:sp>
      <p:sp>
        <p:nvSpPr>
          <p:cNvPr id="831502" name="直接连接符 831501"/>
          <p:cNvSpPr/>
          <p:nvPr/>
        </p:nvSpPr>
        <p:spPr>
          <a:xfrm>
            <a:off x="4495800" y="1389185"/>
            <a:ext cx="2133600" cy="0"/>
          </a:xfrm>
          <a:prstGeom prst="line">
            <a:avLst/>
          </a:prstGeom>
          <a:ln w="9525" cap="flat" cmpd="sng">
            <a:solidFill>
              <a:schemeClr val="tx1"/>
            </a:solidFill>
            <a:prstDash val="solid"/>
            <a:headEnd type="none" w="med" len="med"/>
            <a:tailEnd type="none" w="med" len="med"/>
          </a:ln>
        </p:spPr>
      </p:sp>
      <p:sp>
        <p:nvSpPr>
          <p:cNvPr id="831503" name="矩形 831502"/>
          <p:cNvSpPr/>
          <p:nvPr/>
        </p:nvSpPr>
        <p:spPr>
          <a:xfrm>
            <a:off x="5943600" y="1600200"/>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印总数</a:t>
            </a:r>
            <a:endParaRPr lang="zh-CN" altLang="en-US" sz="2215">
              <a:latin typeface="Times New Roman" panose="02020603050405020304" pitchFamily="18" charset="0"/>
            </a:endParaRPr>
          </a:p>
        </p:txBody>
      </p:sp>
      <p:sp>
        <p:nvSpPr>
          <p:cNvPr id="831504" name="直接连接符 831503"/>
          <p:cNvSpPr/>
          <p:nvPr/>
        </p:nvSpPr>
        <p:spPr>
          <a:xfrm>
            <a:off x="6629400" y="1400908"/>
            <a:ext cx="0" cy="184638"/>
          </a:xfrm>
          <a:prstGeom prst="line">
            <a:avLst/>
          </a:prstGeom>
          <a:ln w="9525" cap="flat" cmpd="sng">
            <a:solidFill>
              <a:schemeClr val="tx1"/>
            </a:solidFill>
            <a:prstDash val="solid"/>
            <a:headEnd type="none" w="med" len="med"/>
            <a:tailEnd type="none" w="med" len="med"/>
          </a:ln>
        </p:spPr>
      </p:sp>
      <p:sp>
        <p:nvSpPr>
          <p:cNvPr id="831505" name="直接连接符 831504"/>
          <p:cNvSpPr/>
          <p:nvPr/>
        </p:nvSpPr>
        <p:spPr>
          <a:xfrm>
            <a:off x="5562600" y="1107831"/>
            <a:ext cx="0" cy="281354"/>
          </a:xfrm>
          <a:prstGeom prst="line">
            <a:avLst/>
          </a:prstGeom>
          <a:ln w="9525" cap="flat" cmpd="sng">
            <a:solidFill>
              <a:schemeClr val="tx1"/>
            </a:solidFill>
            <a:prstDash val="solid"/>
            <a:headEnd type="none" w="med" len="med"/>
            <a:tailEnd type="none" w="med" len="med"/>
          </a:ln>
        </p:spPr>
      </p:sp>
      <p:sp>
        <p:nvSpPr>
          <p:cNvPr id="831506" name="文本框 831505"/>
          <p:cNvSpPr txBox="1"/>
          <p:nvPr/>
        </p:nvSpPr>
        <p:spPr>
          <a:xfrm>
            <a:off x="4572000" y="2162908"/>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31507" name="矩形 831506"/>
          <p:cNvSpPr/>
          <p:nvPr/>
        </p:nvSpPr>
        <p:spPr>
          <a:xfrm>
            <a:off x="5867400" y="3640015"/>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印空格串</a:t>
            </a:r>
            <a:endParaRPr lang="zh-CN" altLang="en-US" sz="2215">
              <a:latin typeface="Times New Roman" panose="02020603050405020304" pitchFamily="18" charset="0"/>
            </a:endParaRPr>
          </a:p>
        </p:txBody>
      </p:sp>
      <p:sp>
        <p:nvSpPr>
          <p:cNvPr id="831508" name="直接连接符 831507"/>
          <p:cNvSpPr/>
          <p:nvPr/>
        </p:nvSpPr>
        <p:spPr>
          <a:xfrm>
            <a:off x="4419600" y="3358662"/>
            <a:ext cx="0" cy="281354"/>
          </a:xfrm>
          <a:prstGeom prst="line">
            <a:avLst/>
          </a:prstGeom>
          <a:ln w="9525" cap="flat" cmpd="sng">
            <a:solidFill>
              <a:schemeClr val="tx1"/>
            </a:solidFill>
            <a:prstDash val="solid"/>
            <a:headEnd type="none" w="med" len="med"/>
            <a:tailEnd type="none" w="med" len="med"/>
          </a:ln>
        </p:spPr>
      </p:sp>
      <p:sp>
        <p:nvSpPr>
          <p:cNvPr id="831509" name="矩形 831508"/>
          <p:cNvSpPr/>
          <p:nvPr/>
        </p:nvSpPr>
        <p:spPr>
          <a:xfrm>
            <a:off x="3657600" y="4624754"/>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分析字符</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1510" name="矩形 831509"/>
          <p:cNvSpPr/>
          <p:nvPr/>
        </p:nvSpPr>
        <p:spPr>
          <a:xfrm>
            <a:off x="2362200" y="5820508"/>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31511" name="矩形 831510"/>
          <p:cNvSpPr/>
          <p:nvPr/>
        </p:nvSpPr>
        <p:spPr>
          <a:xfrm>
            <a:off x="5257800" y="5820508"/>
            <a:ext cx="1981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处理非空格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31512" name="直接连接符 831511"/>
          <p:cNvSpPr/>
          <p:nvPr/>
        </p:nvSpPr>
        <p:spPr>
          <a:xfrm>
            <a:off x="4419600" y="4202723"/>
            <a:ext cx="0" cy="422031"/>
          </a:xfrm>
          <a:prstGeom prst="line">
            <a:avLst/>
          </a:prstGeom>
          <a:ln w="9525" cap="flat" cmpd="sng">
            <a:solidFill>
              <a:schemeClr val="tx1"/>
            </a:solidFill>
            <a:prstDash val="solid"/>
            <a:headEnd type="none" w="med" len="med"/>
            <a:tailEnd type="none" w="med" len="med"/>
          </a:ln>
        </p:spPr>
      </p:sp>
      <p:sp>
        <p:nvSpPr>
          <p:cNvPr id="831513" name="直接连接符 831512"/>
          <p:cNvSpPr/>
          <p:nvPr/>
        </p:nvSpPr>
        <p:spPr>
          <a:xfrm>
            <a:off x="4432789" y="5187462"/>
            <a:ext cx="0" cy="211015"/>
          </a:xfrm>
          <a:prstGeom prst="line">
            <a:avLst/>
          </a:prstGeom>
          <a:ln w="9525" cap="flat" cmpd="sng">
            <a:solidFill>
              <a:schemeClr val="tx1"/>
            </a:solidFill>
            <a:prstDash val="solid"/>
            <a:headEnd type="none" w="med" len="med"/>
            <a:tailEnd type="none" w="med" len="med"/>
          </a:ln>
        </p:spPr>
      </p:sp>
      <p:sp>
        <p:nvSpPr>
          <p:cNvPr id="831514" name="直接连接符 831513"/>
          <p:cNvSpPr/>
          <p:nvPr/>
        </p:nvSpPr>
        <p:spPr>
          <a:xfrm>
            <a:off x="3048000" y="5424854"/>
            <a:ext cx="3048000" cy="0"/>
          </a:xfrm>
          <a:prstGeom prst="line">
            <a:avLst/>
          </a:prstGeom>
          <a:ln w="9525" cap="flat" cmpd="sng">
            <a:solidFill>
              <a:schemeClr val="tx1"/>
            </a:solidFill>
            <a:prstDash val="solid"/>
            <a:headEnd type="none" w="med" len="med"/>
            <a:tailEnd type="none" w="med" len="med"/>
          </a:ln>
        </p:spPr>
      </p:sp>
      <p:sp>
        <p:nvSpPr>
          <p:cNvPr id="831515" name="直接连接符 831514"/>
          <p:cNvSpPr/>
          <p:nvPr/>
        </p:nvSpPr>
        <p:spPr>
          <a:xfrm>
            <a:off x="3048000" y="5413131"/>
            <a:ext cx="0" cy="422031"/>
          </a:xfrm>
          <a:prstGeom prst="line">
            <a:avLst/>
          </a:prstGeom>
          <a:ln w="9525" cap="flat" cmpd="sng">
            <a:solidFill>
              <a:schemeClr val="tx1"/>
            </a:solidFill>
            <a:prstDash val="solid"/>
            <a:headEnd type="none" w="med" len="med"/>
            <a:tailEnd type="none" w="med" len="med"/>
          </a:ln>
        </p:spPr>
      </p:sp>
      <p:sp>
        <p:nvSpPr>
          <p:cNvPr id="831516" name="直接连接符 831515"/>
          <p:cNvSpPr/>
          <p:nvPr/>
        </p:nvSpPr>
        <p:spPr>
          <a:xfrm>
            <a:off x="6096000" y="5413131"/>
            <a:ext cx="0" cy="422031"/>
          </a:xfrm>
          <a:prstGeom prst="line">
            <a:avLst/>
          </a:prstGeom>
          <a:ln w="9525" cap="flat" cmpd="sng">
            <a:solidFill>
              <a:schemeClr val="tx1"/>
            </a:solidFill>
            <a:prstDash val="solid"/>
            <a:headEnd type="none" w="med" len="med"/>
            <a:tailEnd type="none" w="med" len="med"/>
          </a:ln>
        </p:spPr>
      </p:sp>
      <p:sp>
        <p:nvSpPr>
          <p:cNvPr id="831517" name="文本框 831516"/>
          <p:cNvSpPr txBox="1"/>
          <p:nvPr/>
        </p:nvSpPr>
        <p:spPr>
          <a:xfrm>
            <a:off x="4724400" y="4202723"/>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31518" name="文本框 831517"/>
          <p:cNvSpPr txBox="1"/>
          <p:nvPr/>
        </p:nvSpPr>
        <p:spPr>
          <a:xfrm>
            <a:off x="4448908" y="5090746"/>
            <a:ext cx="339725"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S</a:t>
            </a:r>
            <a:endParaRPr lang="en-US" altLang="zh-CN" sz="2215">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2514" name="文本占位符 832513"/>
          <p:cNvSpPr>
            <a:spLocks noGrp="1"/>
          </p:cNvSpPr>
          <p:nvPr>
            <p:ph type="body" idx="1"/>
          </p:nvPr>
        </p:nvSpPr>
        <p:spPr>
          <a:xfrm>
            <a:off x="211015" y="1248508"/>
            <a:ext cx="8932985" cy="492369"/>
          </a:xfrm>
        </p:spPr>
        <p:txBody>
          <a:bodyPr lIns="89030" tIns="44515" rIns="89030" bIns="44515"/>
          <a:p>
            <a:pPr marL="342900" indent="-342900" defTabSz="914400">
              <a:lnSpc>
                <a:spcPct val="90000"/>
              </a:lnSpc>
              <a:buNone/>
            </a:pPr>
            <a:r>
              <a:rPr lang="en-US" altLang="zh-CN" sz="2770" dirty="0"/>
              <a:t>   </a:t>
            </a:r>
            <a:r>
              <a:rPr lang="zh-CN" altLang="en-US" sz="2770" dirty="0"/>
              <a:t>第四步</a:t>
            </a:r>
            <a:r>
              <a:rPr lang="en-US" altLang="zh-CN" sz="2770" dirty="0"/>
              <a:t>:</a:t>
            </a:r>
            <a:r>
              <a:rPr lang="zh-CN" altLang="en-US" sz="2770" dirty="0"/>
              <a:t>列出所有操作和条件</a:t>
            </a:r>
            <a:r>
              <a:rPr lang="en-US" altLang="zh-CN" sz="2770" dirty="0"/>
              <a:t>,</a:t>
            </a:r>
            <a:r>
              <a:rPr lang="zh-CN" altLang="en-US" sz="2770" dirty="0"/>
              <a:t>并分配它们到程序结构图</a:t>
            </a:r>
            <a:endParaRPr lang="zh-CN" altLang="en-US" sz="2770" dirty="0"/>
          </a:p>
        </p:txBody>
      </p:sp>
      <p:sp>
        <p:nvSpPr>
          <p:cNvPr id="832515" name="文本框 832514"/>
          <p:cNvSpPr txBox="1"/>
          <p:nvPr/>
        </p:nvSpPr>
        <p:spPr>
          <a:xfrm>
            <a:off x="422031" y="2373923"/>
            <a:ext cx="8229600" cy="2820035"/>
          </a:xfrm>
          <a:prstGeom prst="rect">
            <a:avLst/>
          </a:prstGeom>
          <a:noFill/>
          <a:ln w="9525">
            <a:noFill/>
          </a:ln>
        </p:spPr>
        <p:txBody>
          <a:bodyPr>
            <a:spAutoFit/>
          </a:bodyPr>
          <a:p>
            <a:pPr eaLnBrk="1" hangingPunct="1"/>
            <a:r>
              <a:rPr lang="en-US" altLang="zh-CN" sz="2215" dirty="0">
                <a:latin typeface="Times New Roman" panose="02020603050405020304" pitchFamily="18" charset="0"/>
              </a:rPr>
              <a:t>(1)</a:t>
            </a:r>
            <a:r>
              <a:rPr lang="zh-CN" altLang="en-US" sz="2215" dirty="0">
                <a:latin typeface="Times New Roman" panose="02020603050405020304" pitchFamily="18" charset="0"/>
              </a:rPr>
              <a:t>停止                                                      </a:t>
            </a:r>
            <a:r>
              <a:rPr lang="en-US" altLang="zh-CN" sz="2215" dirty="0">
                <a:latin typeface="Times New Roman" panose="02020603050405020304" pitchFamily="18" charset="0"/>
              </a:rPr>
              <a:t>(2)</a:t>
            </a:r>
            <a:r>
              <a:rPr lang="zh-CN" altLang="en-US" sz="2215" dirty="0">
                <a:latin typeface="Times New Roman" panose="02020603050405020304" pitchFamily="18" charset="0"/>
              </a:rPr>
              <a:t>打开文件</a:t>
            </a:r>
            <a:endParaRPr lang="zh-CN" altLang="en-US" sz="2215" dirty="0">
              <a:latin typeface="Times New Roman" panose="02020603050405020304" pitchFamily="18" charset="0"/>
            </a:endParaRPr>
          </a:p>
          <a:p>
            <a:pPr eaLnBrk="1" hangingPunct="1"/>
            <a:r>
              <a:rPr lang="en-US" altLang="zh-CN" sz="2215" dirty="0">
                <a:latin typeface="Times New Roman" panose="02020603050405020304" pitchFamily="18" charset="0"/>
              </a:rPr>
              <a:t>(3)</a:t>
            </a:r>
            <a:r>
              <a:rPr lang="zh-CN" altLang="en-US" sz="2215" dirty="0">
                <a:latin typeface="Times New Roman" panose="02020603050405020304" pitchFamily="18" charset="0"/>
              </a:rPr>
              <a:t>关闭文件                                              </a:t>
            </a:r>
            <a:r>
              <a:rPr lang="en-US" altLang="zh-CN" sz="2215" dirty="0">
                <a:latin typeface="Times New Roman" panose="02020603050405020304" pitchFamily="18" charset="0"/>
              </a:rPr>
              <a:t>(4)</a:t>
            </a:r>
            <a:r>
              <a:rPr lang="zh-CN" altLang="en-US" sz="2215" dirty="0">
                <a:latin typeface="Times New Roman" panose="02020603050405020304" pitchFamily="18" charset="0"/>
              </a:rPr>
              <a:t>印出字符串</a:t>
            </a:r>
            <a:endParaRPr lang="zh-CN" altLang="en-US" sz="2215" dirty="0">
              <a:latin typeface="Times New Roman" panose="02020603050405020304" pitchFamily="18" charset="0"/>
            </a:endParaRPr>
          </a:p>
          <a:p>
            <a:pPr eaLnBrk="1" hangingPunct="1"/>
            <a:r>
              <a:rPr lang="en-US" altLang="zh-CN" sz="2215" dirty="0">
                <a:latin typeface="Times New Roman" panose="02020603050405020304" pitchFamily="18" charset="0"/>
              </a:rPr>
              <a:t>(5)</a:t>
            </a:r>
            <a:r>
              <a:rPr lang="zh-CN" altLang="en-US" sz="2215" dirty="0">
                <a:latin typeface="Times New Roman" panose="02020603050405020304" pitchFamily="18" charset="0"/>
              </a:rPr>
              <a:t>印出空格数目                                      </a:t>
            </a:r>
            <a:r>
              <a:rPr lang="en-US" altLang="zh-CN" sz="2215" dirty="0">
                <a:latin typeface="Times New Roman" panose="02020603050405020304" pitchFamily="18" charset="0"/>
              </a:rPr>
              <a:t>(6)</a:t>
            </a:r>
            <a:r>
              <a:rPr lang="zh-CN" altLang="en-US" sz="2215" dirty="0">
                <a:latin typeface="Times New Roman" panose="02020603050405020304" pitchFamily="18" charset="0"/>
              </a:rPr>
              <a:t>印出空格数目 </a:t>
            </a:r>
            <a:endParaRPr lang="zh-CN" altLang="en-US" sz="2215" dirty="0">
              <a:latin typeface="Times New Roman" panose="02020603050405020304" pitchFamily="18" charset="0"/>
            </a:endParaRPr>
          </a:p>
          <a:p>
            <a:pPr eaLnBrk="1" hangingPunct="1"/>
            <a:r>
              <a:rPr lang="en-US" altLang="zh-CN" sz="2215" dirty="0">
                <a:latin typeface="Times New Roman" panose="02020603050405020304" pitchFamily="18" charset="0"/>
              </a:rPr>
              <a:t>(7)</a:t>
            </a:r>
            <a:r>
              <a:rPr lang="en-US" altLang="zh-CN" sz="2215" err="1">
                <a:latin typeface="Times New Roman" panose="02020603050405020304" pitchFamily="18" charset="0"/>
              </a:rPr>
              <a:t>sum:=sum+1                                         (8)total:=totalsum</a:t>
            </a:r>
            <a:r>
              <a:rPr lang="en-US" altLang="zh-CN" sz="2215">
                <a:latin typeface="Times New Roman" panose="02020603050405020304" pitchFamily="18" charset="0"/>
              </a:rPr>
              <a:t>+sum</a:t>
            </a:r>
            <a:endParaRPr lang="en-US" altLang="zh-CN" sz="2215">
              <a:latin typeface="Times New Roman" panose="02020603050405020304" pitchFamily="18" charset="0"/>
            </a:endParaRPr>
          </a:p>
          <a:p>
            <a:pPr eaLnBrk="1" hangingPunct="1"/>
            <a:r>
              <a:rPr lang="en-US" altLang="zh-CN" sz="2215" dirty="0">
                <a:latin typeface="Times New Roman" panose="02020603050405020304" pitchFamily="18" charset="0"/>
              </a:rPr>
              <a:t>(9)</a:t>
            </a:r>
            <a:r>
              <a:rPr lang="zh-CN" altLang="en-US" sz="2215" dirty="0">
                <a:latin typeface="Times New Roman" panose="02020603050405020304" pitchFamily="18" charset="0"/>
              </a:rPr>
              <a:t>读入字符串                                          </a:t>
            </a:r>
            <a:r>
              <a:rPr lang="en-US" altLang="zh-CN" sz="2215" dirty="0">
                <a:latin typeface="Times New Roman" panose="02020603050405020304" pitchFamily="18" charset="0"/>
              </a:rPr>
              <a:t>(10)</a:t>
            </a:r>
            <a:r>
              <a:rPr lang="en-US" altLang="zh-CN" sz="2215">
                <a:latin typeface="Times New Roman" panose="02020603050405020304" pitchFamily="18" charset="0"/>
              </a:rPr>
              <a:t>sum:=0</a:t>
            </a:r>
            <a:endParaRPr lang="en-US" altLang="zh-CN" sz="2215">
              <a:latin typeface="Times New Roman" panose="02020603050405020304" pitchFamily="18" charset="0"/>
            </a:endParaRPr>
          </a:p>
          <a:p>
            <a:pPr eaLnBrk="1" hangingPunct="1"/>
            <a:r>
              <a:rPr lang="en-US" altLang="zh-CN" sz="2215" err="1">
                <a:latin typeface="Times New Roman" panose="02020603050405020304" pitchFamily="18" charset="0"/>
              </a:rPr>
              <a:t>(11)totalsum</a:t>
            </a:r>
            <a:r>
              <a:rPr lang="en-US" altLang="zh-CN" sz="2215">
                <a:latin typeface="Times New Roman" panose="02020603050405020304" pitchFamily="18" charset="0"/>
              </a:rPr>
              <a:t>:=0                                         (12)pointer:=1</a:t>
            </a:r>
            <a:endParaRPr lang="en-US" altLang="zh-CN" sz="2215">
              <a:latin typeface="Times New Roman" panose="02020603050405020304" pitchFamily="18" charset="0"/>
            </a:endParaRPr>
          </a:p>
          <a:p>
            <a:pPr eaLnBrk="1" hangingPunct="1"/>
            <a:r>
              <a:rPr lang="en-US" altLang="zh-CN" sz="2215" dirty="0">
                <a:latin typeface="Times New Roman" panose="02020603050405020304" pitchFamily="18" charset="0"/>
              </a:rPr>
              <a:t>(13)pointer:=pointer+1                              I(1)</a:t>
            </a:r>
            <a:r>
              <a:rPr lang="zh-CN" altLang="en-US" sz="2215" dirty="0">
                <a:latin typeface="Times New Roman" panose="02020603050405020304" pitchFamily="18" charset="0"/>
              </a:rPr>
              <a:t>文件结束</a:t>
            </a:r>
            <a:endParaRPr lang="zh-CN" altLang="en-US" sz="2215" dirty="0">
              <a:latin typeface="Times New Roman" panose="02020603050405020304" pitchFamily="18" charset="0"/>
            </a:endParaRPr>
          </a:p>
          <a:p>
            <a:pPr eaLnBrk="1" hangingPunct="1"/>
            <a:r>
              <a:rPr lang="en-US" altLang="zh-CN" sz="2215" dirty="0">
                <a:latin typeface="Times New Roman" panose="02020603050405020304" pitchFamily="18" charset="0"/>
              </a:rPr>
              <a:t>I(2)</a:t>
            </a:r>
            <a:r>
              <a:rPr lang="zh-CN" altLang="en-US" sz="2215" dirty="0">
                <a:latin typeface="Times New Roman" panose="02020603050405020304" pitchFamily="18" charset="0"/>
              </a:rPr>
              <a:t>字符串结束                                        </a:t>
            </a:r>
            <a:r>
              <a:rPr lang="en-US" altLang="zh-CN" sz="2215" dirty="0">
                <a:latin typeface="Times New Roman" panose="02020603050405020304" pitchFamily="18" charset="0"/>
              </a:rPr>
              <a:t>S(3)</a:t>
            </a:r>
            <a:r>
              <a:rPr lang="zh-CN" altLang="en-US" sz="2215" dirty="0">
                <a:latin typeface="Times New Roman" panose="02020603050405020304" pitchFamily="18" charset="0"/>
              </a:rPr>
              <a:t>字符是空格</a:t>
            </a:r>
            <a:endParaRPr lang="zh-CN" altLang="en-US" sz="2215"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3538" name="矩形 833537"/>
          <p:cNvSpPr/>
          <p:nvPr/>
        </p:nvSpPr>
        <p:spPr>
          <a:xfrm>
            <a:off x="4057650" y="474785"/>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统计空格</a:t>
            </a:r>
            <a:endParaRPr lang="zh-CN" altLang="en-US" sz="2215">
              <a:latin typeface="Times New Roman" panose="02020603050405020304" pitchFamily="18" charset="0"/>
            </a:endParaRPr>
          </a:p>
        </p:txBody>
      </p:sp>
      <p:sp>
        <p:nvSpPr>
          <p:cNvPr id="833539" name="矩形 833538"/>
          <p:cNvSpPr/>
          <p:nvPr/>
        </p:nvSpPr>
        <p:spPr>
          <a:xfrm>
            <a:off x="2990850" y="152986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程序体</a:t>
            </a:r>
            <a:endParaRPr lang="zh-CN" altLang="en-US" sz="2215">
              <a:latin typeface="Times New Roman" panose="02020603050405020304" pitchFamily="18" charset="0"/>
            </a:endParaRPr>
          </a:p>
        </p:txBody>
      </p:sp>
      <p:sp>
        <p:nvSpPr>
          <p:cNvPr id="833540" name="矩形 833539"/>
          <p:cNvSpPr/>
          <p:nvPr/>
        </p:nvSpPr>
        <p:spPr>
          <a:xfrm>
            <a:off x="2895600" y="2444262"/>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处理字符串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3541" name="矩形 833540"/>
          <p:cNvSpPr/>
          <p:nvPr/>
        </p:nvSpPr>
        <p:spPr>
          <a:xfrm>
            <a:off x="1162050" y="3569677"/>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印字符串</a:t>
            </a:r>
            <a:endParaRPr lang="zh-CN" altLang="en-US" sz="2215">
              <a:latin typeface="Times New Roman" panose="02020603050405020304" pitchFamily="18" charset="0"/>
            </a:endParaRPr>
          </a:p>
        </p:txBody>
      </p:sp>
      <p:sp>
        <p:nvSpPr>
          <p:cNvPr id="833542" name="矩形 833541"/>
          <p:cNvSpPr/>
          <p:nvPr/>
        </p:nvSpPr>
        <p:spPr>
          <a:xfrm>
            <a:off x="3009900" y="3569677"/>
            <a:ext cx="18288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分析字符数</a:t>
            </a:r>
            <a:endParaRPr lang="zh-CN" altLang="en-US" sz="2215">
              <a:latin typeface="Times New Roman" panose="02020603050405020304" pitchFamily="18" charset="0"/>
            </a:endParaRPr>
          </a:p>
        </p:txBody>
      </p:sp>
      <p:sp>
        <p:nvSpPr>
          <p:cNvPr id="833543" name="直接连接符 833542"/>
          <p:cNvSpPr/>
          <p:nvPr/>
        </p:nvSpPr>
        <p:spPr>
          <a:xfrm>
            <a:off x="3981450" y="1330569"/>
            <a:ext cx="0" cy="211015"/>
          </a:xfrm>
          <a:prstGeom prst="line">
            <a:avLst/>
          </a:prstGeom>
          <a:ln w="9525" cap="flat" cmpd="sng">
            <a:solidFill>
              <a:schemeClr val="tx1"/>
            </a:solidFill>
            <a:prstDash val="solid"/>
            <a:headEnd type="none" w="med" len="med"/>
            <a:tailEnd type="none" w="med" len="med"/>
          </a:ln>
        </p:spPr>
      </p:sp>
      <p:sp>
        <p:nvSpPr>
          <p:cNvPr id="833544" name="直接连接符 833543"/>
          <p:cNvSpPr/>
          <p:nvPr/>
        </p:nvSpPr>
        <p:spPr>
          <a:xfrm>
            <a:off x="3940420" y="2092569"/>
            <a:ext cx="0" cy="351692"/>
          </a:xfrm>
          <a:prstGeom prst="line">
            <a:avLst/>
          </a:prstGeom>
          <a:ln w="9525" cap="flat" cmpd="sng">
            <a:solidFill>
              <a:schemeClr val="tx1"/>
            </a:solidFill>
            <a:prstDash val="solid"/>
            <a:headEnd type="none" w="med" len="med"/>
            <a:tailEnd type="none" w="med" len="med"/>
          </a:ln>
        </p:spPr>
      </p:sp>
      <p:sp>
        <p:nvSpPr>
          <p:cNvPr id="833545" name="直接连接符 833544"/>
          <p:cNvSpPr/>
          <p:nvPr/>
        </p:nvSpPr>
        <p:spPr>
          <a:xfrm>
            <a:off x="3905250" y="3006969"/>
            <a:ext cx="0" cy="281354"/>
          </a:xfrm>
          <a:prstGeom prst="line">
            <a:avLst/>
          </a:prstGeom>
          <a:ln w="9525" cap="flat" cmpd="sng">
            <a:solidFill>
              <a:schemeClr val="tx1"/>
            </a:solidFill>
            <a:prstDash val="solid"/>
            <a:headEnd type="none" w="med" len="med"/>
            <a:tailEnd type="none" w="med" len="med"/>
          </a:ln>
        </p:spPr>
      </p:sp>
      <p:sp>
        <p:nvSpPr>
          <p:cNvPr id="833546" name="直接连接符 833545"/>
          <p:cNvSpPr/>
          <p:nvPr/>
        </p:nvSpPr>
        <p:spPr>
          <a:xfrm>
            <a:off x="1771650" y="3288323"/>
            <a:ext cx="4343400" cy="0"/>
          </a:xfrm>
          <a:prstGeom prst="line">
            <a:avLst/>
          </a:prstGeom>
          <a:ln w="9525" cap="flat" cmpd="sng">
            <a:solidFill>
              <a:schemeClr val="tx1"/>
            </a:solidFill>
            <a:prstDash val="solid"/>
            <a:headEnd type="none" w="med" len="med"/>
            <a:tailEnd type="none" w="med" len="med"/>
          </a:ln>
        </p:spPr>
      </p:sp>
      <p:sp>
        <p:nvSpPr>
          <p:cNvPr id="833547" name="直接连接符 833546"/>
          <p:cNvSpPr/>
          <p:nvPr/>
        </p:nvSpPr>
        <p:spPr>
          <a:xfrm>
            <a:off x="1771650" y="3288323"/>
            <a:ext cx="0" cy="281354"/>
          </a:xfrm>
          <a:prstGeom prst="line">
            <a:avLst/>
          </a:prstGeom>
          <a:ln w="9525" cap="flat" cmpd="sng">
            <a:solidFill>
              <a:schemeClr val="tx1"/>
            </a:solidFill>
            <a:prstDash val="solid"/>
            <a:headEnd type="none" w="med" len="med"/>
            <a:tailEnd type="none" w="med" len="med"/>
          </a:ln>
        </p:spPr>
      </p:sp>
      <p:sp>
        <p:nvSpPr>
          <p:cNvPr id="833548" name="直接连接符 833547"/>
          <p:cNvSpPr/>
          <p:nvPr/>
        </p:nvSpPr>
        <p:spPr>
          <a:xfrm>
            <a:off x="6115050" y="3288323"/>
            <a:ext cx="0" cy="281354"/>
          </a:xfrm>
          <a:prstGeom prst="line">
            <a:avLst/>
          </a:prstGeom>
          <a:ln w="9525" cap="flat" cmpd="sng">
            <a:solidFill>
              <a:schemeClr val="tx1"/>
            </a:solidFill>
            <a:prstDash val="solid"/>
            <a:headEnd type="none" w="med" len="med"/>
            <a:tailEnd type="none" w="med" len="med"/>
          </a:ln>
        </p:spPr>
      </p:sp>
      <p:sp>
        <p:nvSpPr>
          <p:cNvPr id="833549" name="直接连接符 833548"/>
          <p:cNvSpPr/>
          <p:nvPr/>
        </p:nvSpPr>
        <p:spPr>
          <a:xfrm>
            <a:off x="3981450" y="1318846"/>
            <a:ext cx="2133600" cy="0"/>
          </a:xfrm>
          <a:prstGeom prst="line">
            <a:avLst/>
          </a:prstGeom>
          <a:ln w="9525" cap="flat" cmpd="sng">
            <a:solidFill>
              <a:schemeClr val="tx1"/>
            </a:solidFill>
            <a:prstDash val="solid"/>
            <a:headEnd type="none" w="med" len="med"/>
            <a:tailEnd type="none" w="med" len="med"/>
          </a:ln>
        </p:spPr>
      </p:sp>
      <p:sp>
        <p:nvSpPr>
          <p:cNvPr id="833550" name="矩形 833549"/>
          <p:cNvSpPr/>
          <p:nvPr/>
        </p:nvSpPr>
        <p:spPr>
          <a:xfrm>
            <a:off x="5429250" y="152986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印总数</a:t>
            </a:r>
            <a:endParaRPr lang="zh-CN" altLang="en-US" sz="2215">
              <a:latin typeface="Times New Roman" panose="02020603050405020304" pitchFamily="18" charset="0"/>
            </a:endParaRPr>
          </a:p>
        </p:txBody>
      </p:sp>
      <p:sp>
        <p:nvSpPr>
          <p:cNvPr id="833551" name="直接连接符 833550"/>
          <p:cNvSpPr/>
          <p:nvPr/>
        </p:nvSpPr>
        <p:spPr>
          <a:xfrm>
            <a:off x="6115050" y="1330569"/>
            <a:ext cx="0" cy="184638"/>
          </a:xfrm>
          <a:prstGeom prst="line">
            <a:avLst/>
          </a:prstGeom>
          <a:ln w="9525" cap="flat" cmpd="sng">
            <a:solidFill>
              <a:schemeClr val="tx1"/>
            </a:solidFill>
            <a:prstDash val="solid"/>
            <a:headEnd type="none" w="med" len="med"/>
            <a:tailEnd type="none" w="med" len="med"/>
          </a:ln>
        </p:spPr>
      </p:sp>
      <p:sp>
        <p:nvSpPr>
          <p:cNvPr id="833552" name="直接连接符 833551"/>
          <p:cNvSpPr/>
          <p:nvPr/>
        </p:nvSpPr>
        <p:spPr>
          <a:xfrm>
            <a:off x="5048250" y="1037492"/>
            <a:ext cx="0" cy="281354"/>
          </a:xfrm>
          <a:prstGeom prst="line">
            <a:avLst/>
          </a:prstGeom>
          <a:ln w="9525" cap="flat" cmpd="sng">
            <a:solidFill>
              <a:schemeClr val="tx1"/>
            </a:solidFill>
            <a:prstDash val="solid"/>
            <a:headEnd type="none" w="med" len="med"/>
            <a:tailEnd type="none" w="med" len="med"/>
          </a:ln>
        </p:spPr>
      </p:sp>
      <p:sp>
        <p:nvSpPr>
          <p:cNvPr id="833553" name="文本框 833552"/>
          <p:cNvSpPr txBox="1"/>
          <p:nvPr/>
        </p:nvSpPr>
        <p:spPr>
          <a:xfrm>
            <a:off x="4057650" y="2092569"/>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33554" name="矩形 833553"/>
          <p:cNvSpPr/>
          <p:nvPr/>
        </p:nvSpPr>
        <p:spPr>
          <a:xfrm>
            <a:off x="5353050" y="3569677"/>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印空格串</a:t>
            </a:r>
            <a:endParaRPr lang="zh-CN" altLang="en-US" sz="2215">
              <a:latin typeface="Times New Roman" panose="02020603050405020304" pitchFamily="18" charset="0"/>
            </a:endParaRPr>
          </a:p>
        </p:txBody>
      </p:sp>
      <p:sp>
        <p:nvSpPr>
          <p:cNvPr id="833555" name="直接连接符 833554"/>
          <p:cNvSpPr/>
          <p:nvPr/>
        </p:nvSpPr>
        <p:spPr>
          <a:xfrm>
            <a:off x="3905250" y="3288323"/>
            <a:ext cx="0" cy="281354"/>
          </a:xfrm>
          <a:prstGeom prst="line">
            <a:avLst/>
          </a:prstGeom>
          <a:ln w="9525" cap="flat" cmpd="sng">
            <a:solidFill>
              <a:schemeClr val="tx1"/>
            </a:solidFill>
            <a:prstDash val="solid"/>
            <a:headEnd type="none" w="med" len="med"/>
            <a:tailEnd type="none" w="med" len="med"/>
          </a:ln>
        </p:spPr>
      </p:sp>
      <p:sp>
        <p:nvSpPr>
          <p:cNvPr id="833556" name="矩形 833555"/>
          <p:cNvSpPr/>
          <p:nvPr/>
        </p:nvSpPr>
        <p:spPr>
          <a:xfrm>
            <a:off x="3143250" y="4554415"/>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分析字符</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3557" name="矩形 833556"/>
          <p:cNvSpPr/>
          <p:nvPr/>
        </p:nvSpPr>
        <p:spPr>
          <a:xfrm>
            <a:off x="1847850" y="5750169"/>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33558" name="矩形 833557"/>
          <p:cNvSpPr/>
          <p:nvPr/>
        </p:nvSpPr>
        <p:spPr>
          <a:xfrm>
            <a:off x="4743450" y="5750169"/>
            <a:ext cx="1981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处理非空格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33559" name="直接连接符 833558"/>
          <p:cNvSpPr/>
          <p:nvPr/>
        </p:nvSpPr>
        <p:spPr>
          <a:xfrm>
            <a:off x="3905250" y="4132385"/>
            <a:ext cx="0" cy="422031"/>
          </a:xfrm>
          <a:prstGeom prst="line">
            <a:avLst/>
          </a:prstGeom>
          <a:ln w="9525" cap="flat" cmpd="sng">
            <a:solidFill>
              <a:schemeClr val="tx1"/>
            </a:solidFill>
            <a:prstDash val="solid"/>
            <a:headEnd type="none" w="med" len="med"/>
            <a:tailEnd type="none" w="med" len="med"/>
          </a:ln>
        </p:spPr>
      </p:sp>
      <p:sp>
        <p:nvSpPr>
          <p:cNvPr id="833560" name="直接连接符 833559"/>
          <p:cNvSpPr/>
          <p:nvPr/>
        </p:nvSpPr>
        <p:spPr>
          <a:xfrm>
            <a:off x="3918438" y="5117123"/>
            <a:ext cx="0" cy="211015"/>
          </a:xfrm>
          <a:prstGeom prst="line">
            <a:avLst/>
          </a:prstGeom>
          <a:ln w="9525" cap="flat" cmpd="sng">
            <a:solidFill>
              <a:schemeClr val="tx1"/>
            </a:solidFill>
            <a:prstDash val="solid"/>
            <a:headEnd type="none" w="med" len="med"/>
            <a:tailEnd type="none" w="med" len="med"/>
          </a:ln>
        </p:spPr>
      </p:sp>
      <p:sp>
        <p:nvSpPr>
          <p:cNvPr id="833561" name="直接连接符 833560"/>
          <p:cNvSpPr/>
          <p:nvPr/>
        </p:nvSpPr>
        <p:spPr>
          <a:xfrm>
            <a:off x="2533650" y="5354515"/>
            <a:ext cx="3048000" cy="0"/>
          </a:xfrm>
          <a:prstGeom prst="line">
            <a:avLst/>
          </a:prstGeom>
          <a:ln w="9525" cap="flat" cmpd="sng">
            <a:solidFill>
              <a:schemeClr val="tx1"/>
            </a:solidFill>
            <a:prstDash val="solid"/>
            <a:headEnd type="none" w="med" len="med"/>
            <a:tailEnd type="none" w="med" len="med"/>
          </a:ln>
        </p:spPr>
      </p:sp>
      <p:sp>
        <p:nvSpPr>
          <p:cNvPr id="833562" name="直接连接符 833561"/>
          <p:cNvSpPr/>
          <p:nvPr/>
        </p:nvSpPr>
        <p:spPr>
          <a:xfrm>
            <a:off x="2533650" y="5342792"/>
            <a:ext cx="0" cy="422031"/>
          </a:xfrm>
          <a:prstGeom prst="line">
            <a:avLst/>
          </a:prstGeom>
          <a:ln w="9525" cap="flat" cmpd="sng">
            <a:solidFill>
              <a:schemeClr val="tx1"/>
            </a:solidFill>
            <a:prstDash val="solid"/>
            <a:headEnd type="none" w="med" len="med"/>
            <a:tailEnd type="none" w="med" len="med"/>
          </a:ln>
        </p:spPr>
      </p:sp>
      <p:sp>
        <p:nvSpPr>
          <p:cNvPr id="833563" name="直接连接符 833562"/>
          <p:cNvSpPr/>
          <p:nvPr/>
        </p:nvSpPr>
        <p:spPr>
          <a:xfrm>
            <a:off x="5581650" y="5342792"/>
            <a:ext cx="0" cy="422031"/>
          </a:xfrm>
          <a:prstGeom prst="line">
            <a:avLst/>
          </a:prstGeom>
          <a:ln w="9525" cap="flat" cmpd="sng">
            <a:solidFill>
              <a:schemeClr val="tx1"/>
            </a:solidFill>
            <a:prstDash val="solid"/>
            <a:headEnd type="none" w="med" len="med"/>
            <a:tailEnd type="none" w="med" len="med"/>
          </a:ln>
        </p:spPr>
      </p:sp>
      <p:sp>
        <p:nvSpPr>
          <p:cNvPr id="833564" name="文本框 833563"/>
          <p:cNvSpPr txBox="1"/>
          <p:nvPr/>
        </p:nvSpPr>
        <p:spPr>
          <a:xfrm>
            <a:off x="4210050" y="4132385"/>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33565" name="文本框 833564"/>
          <p:cNvSpPr txBox="1"/>
          <p:nvPr/>
        </p:nvSpPr>
        <p:spPr>
          <a:xfrm>
            <a:off x="3934558" y="5020408"/>
            <a:ext cx="339725"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S</a:t>
            </a:r>
            <a:endParaRPr lang="en-US" altLang="zh-CN" sz="2215">
              <a:latin typeface="Times New Roman" panose="02020603050405020304" pitchFamily="18" charset="0"/>
            </a:endParaRPr>
          </a:p>
        </p:txBody>
      </p:sp>
      <p:sp>
        <p:nvSpPr>
          <p:cNvPr id="833566" name="矩形 833565"/>
          <p:cNvSpPr/>
          <p:nvPr/>
        </p:nvSpPr>
        <p:spPr>
          <a:xfrm>
            <a:off x="381000" y="15298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2</a:t>
            </a:r>
            <a:endParaRPr lang="en-US" altLang="zh-CN" sz="2215">
              <a:latin typeface="Times New Roman" panose="02020603050405020304" pitchFamily="18" charset="0"/>
            </a:endParaRPr>
          </a:p>
        </p:txBody>
      </p:sp>
      <p:sp>
        <p:nvSpPr>
          <p:cNvPr id="833567" name="矩形 833566"/>
          <p:cNvSpPr/>
          <p:nvPr/>
        </p:nvSpPr>
        <p:spPr>
          <a:xfrm>
            <a:off x="1143000" y="1526931"/>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9</a:t>
            </a:r>
            <a:endParaRPr lang="en-US" altLang="zh-CN" sz="2215">
              <a:latin typeface="Times New Roman" panose="02020603050405020304" pitchFamily="18" charset="0"/>
            </a:endParaRPr>
          </a:p>
        </p:txBody>
      </p:sp>
      <p:sp>
        <p:nvSpPr>
          <p:cNvPr id="833568" name="矩形 833567"/>
          <p:cNvSpPr/>
          <p:nvPr/>
        </p:nvSpPr>
        <p:spPr>
          <a:xfrm>
            <a:off x="1981200" y="15298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dirty="0">
                <a:latin typeface="Times New Roman" panose="02020603050405020304" pitchFamily="18" charset="0"/>
              </a:rPr>
              <a:t>11</a:t>
            </a:r>
            <a:endParaRPr lang="en-US" altLang="zh-CN" sz="2215">
              <a:latin typeface="Times New Roman" panose="02020603050405020304" pitchFamily="18" charset="0"/>
            </a:endParaRPr>
          </a:p>
        </p:txBody>
      </p:sp>
      <p:sp>
        <p:nvSpPr>
          <p:cNvPr id="833569" name="直接连接符 833568"/>
          <p:cNvSpPr/>
          <p:nvPr/>
        </p:nvSpPr>
        <p:spPr>
          <a:xfrm>
            <a:off x="609600" y="1529862"/>
            <a:ext cx="2438400" cy="0"/>
          </a:xfrm>
          <a:prstGeom prst="line">
            <a:avLst/>
          </a:prstGeom>
          <a:ln w="9525" cap="flat" cmpd="sng">
            <a:solidFill>
              <a:schemeClr val="tx1"/>
            </a:solidFill>
            <a:prstDash val="solid"/>
            <a:headEnd type="none" w="med" len="med"/>
            <a:tailEnd type="none" w="med" len="med"/>
          </a:ln>
        </p:spPr>
      </p:sp>
      <p:sp>
        <p:nvSpPr>
          <p:cNvPr id="833570" name="矩形 833569"/>
          <p:cNvSpPr/>
          <p:nvPr/>
        </p:nvSpPr>
        <p:spPr>
          <a:xfrm>
            <a:off x="7391400" y="15298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3</a:t>
            </a:r>
            <a:endParaRPr lang="en-US" altLang="zh-CN" sz="2215">
              <a:latin typeface="Times New Roman" panose="02020603050405020304" pitchFamily="18" charset="0"/>
            </a:endParaRPr>
          </a:p>
        </p:txBody>
      </p:sp>
      <p:sp>
        <p:nvSpPr>
          <p:cNvPr id="833571" name="矩形 833570"/>
          <p:cNvSpPr/>
          <p:nvPr/>
        </p:nvSpPr>
        <p:spPr>
          <a:xfrm>
            <a:off x="8153400" y="15298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1</a:t>
            </a:r>
            <a:endParaRPr lang="en-US" altLang="zh-CN" sz="2215">
              <a:latin typeface="Times New Roman" panose="02020603050405020304" pitchFamily="18" charset="0"/>
            </a:endParaRPr>
          </a:p>
        </p:txBody>
      </p:sp>
      <p:sp>
        <p:nvSpPr>
          <p:cNvPr id="833572" name="直接连接符 833571"/>
          <p:cNvSpPr/>
          <p:nvPr/>
        </p:nvSpPr>
        <p:spPr>
          <a:xfrm>
            <a:off x="6781800" y="1529862"/>
            <a:ext cx="1752600" cy="0"/>
          </a:xfrm>
          <a:prstGeom prst="line">
            <a:avLst/>
          </a:prstGeom>
          <a:ln w="9525" cap="flat" cmpd="sng">
            <a:solidFill>
              <a:schemeClr val="tx1"/>
            </a:solidFill>
            <a:prstDash val="solid"/>
            <a:headEnd type="none" w="med" len="med"/>
            <a:tailEnd type="none" w="med" len="med"/>
          </a:ln>
        </p:spPr>
      </p:sp>
      <p:sp>
        <p:nvSpPr>
          <p:cNvPr id="833573" name="矩形 833572"/>
          <p:cNvSpPr/>
          <p:nvPr/>
        </p:nvSpPr>
        <p:spPr>
          <a:xfrm>
            <a:off x="6019800" y="24442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6</a:t>
            </a:r>
            <a:endParaRPr lang="en-US" altLang="zh-CN" sz="2215">
              <a:latin typeface="Times New Roman" panose="02020603050405020304" pitchFamily="18" charset="0"/>
            </a:endParaRPr>
          </a:p>
        </p:txBody>
      </p:sp>
      <p:sp>
        <p:nvSpPr>
          <p:cNvPr id="833574" name="直接连接符 833573"/>
          <p:cNvSpPr/>
          <p:nvPr/>
        </p:nvSpPr>
        <p:spPr>
          <a:xfrm>
            <a:off x="6172200" y="2092569"/>
            <a:ext cx="0" cy="351692"/>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4562" name="文本占位符 834561"/>
          <p:cNvSpPr>
            <a:spLocks noGrp="1"/>
          </p:cNvSpPr>
          <p:nvPr>
            <p:ph type="body" idx="1"/>
          </p:nvPr>
        </p:nvSpPr>
        <p:spPr>
          <a:xfrm>
            <a:off x="492369" y="1248508"/>
            <a:ext cx="6096000" cy="492369"/>
          </a:xfrm>
        </p:spPr>
        <p:txBody>
          <a:bodyPr lIns="89030" tIns="44515" rIns="89030" bIns="44515"/>
          <a:p>
            <a:pPr>
              <a:lnSpc>
                <a:spcPct val="90000"/>
              </a:lnSpc>
              <a:buNone/>
            </a:pPr>
            <a:r>
              <a:rPr lang="zh-CN" altLang="en-US" sz="2770" dirty="0"/>
              <a:t>第五步</a:t>
            </a:r>
            <a:r>
              <a:rPr lang="en-US" altLang="zh-CN" sz="2770" dirty="0"/>
              <a:t>:</a:t>
            </a:r>
            <a:r>
              <a:rPr lang="zh-CN" altLang="en-US" sz="2770" dirty="0"/>
              <a:t>使用伪码表示程序处理过程</a:t>
            </a:r>
            <a:endParaRPr lang="zh-CN" altLang="en-US" sz="2770"/>
          </a:p>
        </p:txBody>
      </p:sp>
      <p:sp>
        <p:nvSpPr>
          <p:cNvPr id="834563" name="文本框 834562"/>
          <p:cNvSpPr txBox="1"/>
          <p:nvPr/>
        </p:nvSpPr>
        <p:spPr>
          <a:xfrm>
            <a:off x="4360985" y="2162908"/>
            <a:ext cx="3752850" cy="3502660"/>
          </a:xfrm>
          <a:prstGeom prst="rect">
            <a:avLst/>
          </a:prstGeom>
          <a:noFill/>
          <a:ln w="9525">
            <a:noFill/>
          </a:ln>
        </p:spPr>
        <p:txBody>
          <a:bodyPr wrap="none" anchor="t">
            <a:spAutoFit/>
          </a:bodyPr>
          <a:p>
            <a:pPr eaLnBrk="1" hangingPunct="1"/>
            <a:r>
              <a:rPr lang="zh-CN" altLang="en-US" sz="2215" dirty="0">
                <a:latin typeface="Times New Roman" panose="02020603050405020304" pitchFamily="18" charset="0"/>
              </a:rPr>
              <a:t>统计空格</a:t>
            </a:r>
            <a:r>
              <a:rPr lang="en-US" altLang="zh-CN" sz="2215" err="1">
                <a:latin typeface="Times New Roman" panose="02020603050405020304" pitchFamily="18" charset="0"/>
              </a:rPr>
              <a:t>seq</a:t>
            </a:r>
            <a:endParaRPr lang="en-US" altLang="zh-CN" sz="2215" err="1">
              <a:latin typeface="Times New Roman" panose="02020603050405020304" pitchFamily="18" charset="0"/>
            </a:endParaRPr>
          </a:p>
          <a:p>
            <a:pPr eaLnBrk="1" hangingPunct="1"/>
            <a:r>
              <a:rPr lang="en-US" altLang="zh-CN" sz="2215" err="1">
                <a:latin typeface="Times New Roman" panose="02020603050405020304" pitchFamily="18" charset="0"/>
              </a:rPr>
              <a:t>        </a:t>
            </a:r>
            <a:r>
              <a:rPr lang="zh-CN" altLang="en-US" sz="2215" dirty="0">
                <a:latin typeface="Times New Roman" panose="02020603050405020304" pitchFamily="18" charset="0"/>
              </a:rPr>
              <a:t>打开文件</a:t>
            </a:r>
            <a:endParaRPr lang="zh-CN" altLang="en-US" sz="2215" dirty="0">
              <a:latin typeface="Times New Roman" panose="02020603050405020304" pitchFamily="18" charset="0"/>
            </a:endParaRPr>
          </a:p>
          <a:p>
            <a:pPr eaLnBrk="1" hangingPunct="1"/>
            <a:r>
              <a:rPr lang="zh-CN" altLang="en-US" sz="2215" dirty="0">
                <a:latin typeface="Times New Roman" panose="02020603050405020304" pitchFamily="18" charset="0"/>
              </a:rPr>
              <a:t>        读入字符串</a:t>
            </a:r>
            <a:endParaRPr lang="zh-CN" altLang="en-US" sz="2215" dirty="0">
              <a:latin typeface="Times New Roman" panose="02020603050405020304" pitchFamily="18" charset="0"/>
            </a:endParaRPr>
          </a:p>
          <a:p>
            <a:pPr eaLnBrk="1" hangingPunct="1"/>
            <a:r>
              <a:rPr lang="zh-CN" altLang="en-US" sz="2215" dirty="0">
                <a:latin typeface="Times New Roman" panose="02020603050405020304" pitchFamily="18" charset="0"/>
              </a:rPr>
              <a:t>        </a:t>
            </a:r>
            <a:r>
              <a:rPr lang="en-US" altLang="zh-CN" sz="2215" err="1">
                <a:latin typeface="Times New Roman" panose="02020603050405020304" pitchFamily="18" charset="0"/>
              </a:rPr>
              <a:t>totalsum</a:t>
            </a:r>
            <a:r>
              <a:rPr lang="en-US" altLang="zh-CN" sz="2215">
                <a:latin typeface="Times New Roman" panose="02020603050405020304" pitchFamily="18" charset="0"/>
              </a:rPr>
              <a:t>:=0</a:t>
            </a:r>
            <a:endParaRPr lang="en-US" altLang="zh-CN" sz="2215">
              <a:latin typeface="Times New Roman" panose="02020603050405020304" pitchFamily="18" charset="0"/>
            </a:endParaRPr>
          </a:p>
          <a:p>
            <a:pPr eaLnBrk="1" hangingPunct="1"/>
            <a:r>
              <a:rPr lang="en-US" altLang="zh-CN" sz="2215" dirty="0">
                <a:latin typeface="Times New Roman" panose="02020603050405020304" pitchFamily="18" charset="0"/>
              </a:rPr>
              <a:t>        </a:t>
            </a:r>
            <a:r>
              <a:rPr lang="zh-CN" altLang="en-US" sz="2215" dirty="0">
                <a:latin typeface="Times New Roman" panose="02020603050405020304" pitchFamily="18" charset="0"/>
              </a:rPr>
              <a:t>程序体</a:t>
            </a:r>
            <a:r>
              <a:rPr lang="en-US" altLang="zh-CN" sz="2215" err="1">
                <a:latin typeface="Times New Roman" panose="02020603050405020304" pitchFamily="18" charset="0"/>
              </a:rPr>
              <a:t>iter </a:t>
            </a:r>
            <a:r>
              <a:rPr lang="en-US" altLang="zh-CN" sz="2215" dirty="0">
                <a:latin typeface="Times New Roman" panose="02020603050405020304" pitchFamily="18" charset="0"/>
              </a:rPr>
              <a:t>until </a:t>
            </a:r>
            <a:r>
              <a:rPr lang="zh-CN" altLang="en-US" sz="2215" dirty="0">
                <a:latin typeface="Times New Roman" panose="02020603050405020304" pitchFamily="18" charset="0"/>
              </a:rPr>
              <a:t>文件结束</a:t>
            </a:r>
            <a:endParaRPr lang="zh-CN" altLang="en-US" sz="2215" dirty="0">
              <a:latin typeface="Times New Roman" panose="02020603050405020304" pitchFamily="18" charset="0"/>
            </a:endParaRPr>
          </a:p>
          <a:p>
            <a:pPr eaLnBrk="1" hangingPunct="1"/>
            <a:r>
              <a:rPr lang="zh-CN" altLang="en-US" sz="2215" dirty="0">
                <a:latin typeface="Times New Roman" panose="02020603050405020304" pitchFamily="18" charset="0"/>
              </a:rPr>
              <a:t>            处理字符串</a:t>
            </a:r>
            <a:r>
              <a:rPr lang="en-US" altLang="zh-CN" sz="2215" err="1">
                <a:latin typeface="Times New Roman" panose="02020603050405020304" pitchFamily="18" charset="0"/>
              </a:rPr>
              <a:t>seq</a:t>
            </a:r>
            <a:endParaRPr lang="en-US" altLang="zh-CN" sz="2215" err="1">
              <a:latin typeface="Times New Roman" panose="02020603050405020304" pitchFamily="18" charset="0"/>
            </a:endParaRPr>
          </a:p>
          <a:p>
            <a:pPr eaLnBrk="1" hangingPunct="1"/>
            <a:r>
              <a:rPr lang="en-US" altLang="zh-CN" sz="2215" err="1">
                <a:latin typeface="Times New Roman" panose="02020603050405020304" pitchFamily="18" charset="0"/>
              </a:rPr>
              <a:t>        </a:t>
            </a:r>
            <a:r>
              <a:rPr lang="zh-CN" altLang="en-US" sz="2215" dirty="0">
                <a:latin typeface="Times New Roman" panose="02020603050405020304" pitchFamily="18" charset="0"/>
              </a:rPr>
              <a:t>印字符串 </a:t>
            </a:r>
            <a:r>
              <a:rPr lang="en-US" altLang="zh-CN" sz="2215">
                <a:latin typeface="Times New Roman" panose="02020603050405020304" pitchFamily="18" charset="0"/>
              </a:rPr>
              <a:t>end</a:t>
            </a:r>
            <a:endParaRPr lang="en-US" altLang="zh-CN" sz="2215">
              <a:latin typeface="Times New Roman" panose="02020603050405020304" pitchFamily="18" charset="0"/>
            </a:endParaRPr>
          </a:p>
          <a:p>
            <a:pPr eaLnBrk="1" hangingPunct="1"/>
            <a:r>
              <a:rPr lang="en-US" altLang="zh-CN" sz="2215">
                <a:latin typeface="Times New Roman" panose="02020603050405020304" pitchFamily="18" charset="0"/>
              </a:rPr>
              <a:t>….</a:t>
            </a:r>
            <a:endParaRPr lang="en-US" altLang="zh-CN" sz="2215">
              <a:latin typeface="Times New Roman" panose="02020603050405020304" pitchFamily="18" charset="0"/>
            </a:endParaRPr>
          </a:p>
          <a:p>
            <a:pPr eaLnBrk="1" hangingPunct="1"/>
            <a:r>
              <a:rPr lang="zh-CN" altLang="en-US" sz="2215" dirty="0">
                <a:latin typeface="Times New Roman" panose="02020603050405020304" pitchFamily="18" charset="0"/>
              </a:rPr>
              <a:t>统计空格</a:t>
            </a:r>
            <a:r>
              <a:rPr lang="en-US" altLang="zh-CN" sz="2215">
                <a:latin typeface="Times New Roman" panose="02020603050405020304" pitchFamily="18" charset="0"/>
              </a:rPr>
              <a:t>end</a:t>
            </a:r>
            <a:endParaRPr lang="en-US" altLang="zh-CN" sz="2215">
              <a:latin typeface="Times New Roman" panose="02020603050405020304" pitchFamily="18" charset="0"/>
            </a:endParaRPr>
          </a:p>
          <a:p>
            <a:pPr eaLnBrk="1" hangingPunct="1"/>
            <a:endParaRPr lang="en-US" altLang="zh-CN" sz="2215">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anose="02070A03080606020203" pitchFamily="18" charset="0"/>
              </a:rPr>
              <a:t>主要内容</a:t>
            </a:r>
            <a:endParaRPr lang="es-HN" sz="5400" b="1">
              <a:latin typeface="Bodoni MT Black" panose="02070A03080606020203" pitchFamily="18" charset="0"/>
            </a:endParaRPr>
          </a:p>
        </p:txBody>
      </p:sp>
      <p:sp>
        <p:nvSpPr>
          <p:cNvPr id="100355"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0035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 </a:t>
            </a:r>
            <a:r>
              <a:rPr lang="zh-CN" altLang="en-US" sz="2400">
                <a:solidFill>
                  <a:srgbClr val="D9D9D9"/>
                </a:solidFill>
                <a:latin typeface="Bodoni MT Black" panose="02070A03080606020203" pitchFamily="18" charset="0"/>
              </a:rPr>
              <a:t>程序复杂</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程度的定量度量</a:t>
            </a:r>
            <a:endParaRPr lang="zh-CN" altLang="en-US" sz="2400">
              <a:solidFill>
                <a:srgbClr val="D9D9D9"/>
              </a:solidFill>
              <a:latin typeface="Bodoni MT Black" panose="02070A03080606020203" pitchFamily="18" charset="0"/>
            </a:endParaRPr>
          </a:p>
        </p:txBody>
      </p:sp>
      <p:pic>
        <p:nvPicPr>
          <p:cNvPr id="100357"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0358"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0359"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0360"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0361"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0362"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6.1   </a:t>
            </a:r>
            <a:r>
              <a:rPr kumimoji="1" lang="zh-CN" altLang="en-US" sz="2400" b="1" dirty="0" smtClean="0">
                <a:latin typeface="Bodoni MT Black" panose="02070A03080606020203" pitchFamily="18" charset="0"/>
              </a:rPr>
              <a:t>结构程序设计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6.2   </a:t>
            </a:r>
            <a:r>
              <a:rPr kumimoji="1" lang="zh-CN" altLang="en-US" sz="2400" b="1" dirty="0" smtClean="0">
                <a:latin typeface="Bodoni MT Black" panose="02070A03080606020203" pitchFamily="18" charset="0"/>
              </a:rPr>
              <a:t>人机界面</a:t>
            </a:r>
            <a:r>
              <a:rPr kumimoji="1" lang="zh-CN" altLang="en-US" sz="2400" b="1" dirty="0">
                <a:latin typeface="Bodoni MT Black" panose="02070A03080606020203" pitchFamily="18" charset="0"/>
              </a:rPr>
              <a:t>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6.3   </a:t>
            </a:r>
            <a:r>
              <a:rPr kumimoji="1" lang="zh-CN" altLang="en-US" sz="2400" b="1" dirty="0" smtClean="0">
                <a:latin typeface="Bodoni MT Black" panose="02070A03080606020203" pitchFamily="18" charset="0"/>
              </a:rPr>
              <a:t>过程</a:t>
            </a:r>
            <a:r>
              <a:rPr kumimoji="1" lang="zh-CN" altLang="en-US" sz="2400" b="1" dirty="0">
                <a:latin typeface="Bodoni MT Black" panose="02070A03080606020203" pitchFamily="18" charset="0"/>
              </a:rPr>
              <a:t>设计的工具</a:t>
            </a:r>
            <a:endParaRPr kumimoji="1" lang="zh-CN" altLang="en-US" sz="2400" b="1" dirty="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6.4   </a:t>
            </a:r>
            <a:r>
              <a:rPr kumimoji="1" lang="zh-CN" altLang="en-US" sz="2400" b="1" dirty="0" smtClean="0">
                <a:latin typeface="Bodoni MT Black" panose="02070A03080606020203" pitchFamily="18" charset="0"/>
              </a:rPr>
              <a:t>面向</a:t>
            </a:r>
            <a:r>
              <a:rPr kumimoji="1" lang="zh-CN" altLang="en-US" sz="2400" b="1" dirty="0">
                <a:latin typeface="Bodoni MT Black" panose="02070A03080606020203" pitchFamily="18" charset="0"/>
              </a:rPr>
              <a:t>数据结构的设计</a:t>
            </a:r>
            <a:r>
              <a:rPr kumimoji="1" lang="zh-CN" altLang="en-US" sz="2400" b="1" dirty="0" smtClean="0">
                <a:latin typeface="Bodoni MT Black" panose="02070A03080606020203" pitchFamily="18" charset="0"/>
              </a:rPr>
              <a:t>方法</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6.5   </a:t>
            </a:r>
            <a:r>
              <a:rPr kumimoji="1" lang="zh-CN" altLang="en-US" sz="2400" b="1" dirty="0" smtClean="0">
                <a:latin typeface="Bodoni MT Black" panose="02070A03080606020203" pitchFamily="18" charset="0"/>
              </a:rPr>
              <a:t>程序</a:t>
            </a:r>
            <a:r>
              <a:rPr kumimoji="1" lang="zh-CN" altLang="en-US" sz="2400" b="1" dirty="0">
                <a:latin typeface="Bodoni MT Black" panose="02070A03080606020203" pitchFamily="18" charset="0"/>
              </a:rPr>
              <a:t>复杂程度的定量</a:t>
            </a:r>
            <a:r>
              <a:rPr kumimoji="1" lang="zh-CN" altLang="en-US" sz="2400" b="1" dirty="0" smtClean="0">
                <a:latin typeface="Bodoni MT Black" panose="02070A03080606020203" pitchFamily="18" charset="0"/>
              </a:rPr>
              <a:t>度量</a:t>
            </a:r>
            <a:endParaRPr kumimoji="1" lang="en-US" altLang="zh-CN" sz="2400" b="1" dirty="0" smtClean="0">
              <a:latin typeface="Bodoni MT Black" panose="02070A03080606020203" pitchFamily="18" charset="0"/>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anose="02070A03080606020203"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anose="02070A03080606020203"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ea typeface="黑体" panose="02010609060101010101" pitchFamily="2" charset="-122"/>
              </a:rPr>
              <a:t>      </a:t>
            </a:r>
            <a:endParaRPr kumimoji="1" lang="zh-CN" altLang="en-US" sz="2400" b="1" dirty="0" smtClean="0">
              <a:solidFill>
                <a:srgbClr val="9999CC">
                  <a:lumMod val="50000"/>
                </a:srgbClr>
              </a:solidFill>
              <a:latin typeface="Bodoni MT Black" panose="02070A03080606020203"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anose="02070A03080606020203" pitchFamily="18" charset="0"/>
            </a:endParaRPr>
          </a:p>
        </p:txBody>
      </p:sp>
      <p:sp>
        <p:nvSpPr>
          <p:cNvPr id="10036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4" name="矩形 13"/>
          <p:cNvSpPr/>
          <p:nvPr/>
        </p:nvSpPr>
        <p:spPr>
          <a:xfrm>
            <a:off x="862013"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269875" y="488791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程序复杂程度的定量度量</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484313"/>
            <a:ext cx="8362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a:latin typeface="Bodoni MT Black" panose="02070A03080606020203" pitchFamily="18" charset="0"/>
              </a:rPr>
              <a:t>定量度量程序复杂程度的方法很有价值</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457200" indent="-457200" eaLnBrk="1" hangingPunct="1">
              <a:lnSpc>
                <a:spcPct val="150000"/>
              </a:lnSpc>
              <a:buFont typeface="+mj-lt"/>
              <a:buAutoNum type="alphaLcParenR"/>
              <a:defRPr/>
            </a:pPr>
            <a:r>
              <a:rPr lang="zh-CN" altLang="en-US" sz="2400" dirty="0" smtClean="0">
                <a:latin typeface="Bodoni MT Black" panose="02070A03080606020203" pitchFamily="18" charset="0"/>
              </a:rPr>
              <a:t>把</a:t>
            </a:r>
            <a:r>
              <a:rPr lang="zh-CN" altLang="en-US" sz="2400" dirty="0">
                <a:solidFill>
                  <a:srgbClr val="FF0000"/>
                </a:solidFill>
                <a:latin typeface="Bodoni MT Black" panose="02070A03080606020203" pitchFamily="18" charset="0"/>
              </a:rPr>
              <a:t>程序的复杂程度</a:t>
            </a:r>
            <a:r>
              <a:rPr lang="zh-CN" altLang="en-US" sz="2400" dirty="0">
                <a:latin typeface="Bodoni MT Black" panose="02070A03080606020203" pitchFamily="18" charset="0"/>
              </a:rPr>
              <a:t>乘以适当常数即可估算出软件中</a:t>
            </a:r>
            <a:r>
              <a:rPr lang="zh-CN" altLang="en-US" sz="2400" dirty="0">
                <a:solidFill>
                  <a:srgbClr val="FF0000"/>
                </a:solidFill>
                <a:latin typeface="Bodoni MT Black" panose="02070A03080606020203" pitchFamily="18" charset="0"/>
              </a:rPr>
              <a:t>错误的数量</a:t>
            </a:r>
            <a:r>
              <a:rPr lang="zh-CN" altLang="en-US" sz="2400" dirty="0">
                <a:latin typeface="Bodoni MT Black" panose="02070A03080606020203" pitchFamily="18" charset="0"/>
              </a:rPr>
              <a:t>以及软件开发需要用的</a:t>
            </a:r>
            <a:r>
              <a:rPr lang="zh-CN" altLang="en-US" sz="2400" dirty="0" smtClean="0">
                <a:solidFill>
                  <a:srgbClr val="FF0000"/>
                </a:solidFill>
                <a:latin typeface="Bodoni MT Black" panose="02070A03080606020203" pitchFamily="18" charset="0"/>
              </a:rPr>
              <a:t>工作量</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457200" indent="-457200" eaLnBrk="1" hangingPunct="1">
              <a:lnSpc>
                <a:spcPct val="150000"/>
              </a:lnSpc>
              <a:buFont typeface="+mj-lt"/>
              <a:buAutoNum type="alphaLcParenR"/>
              <a:defRPr/>
            </a:pPr>
            <a:r>
              <a:rPr lang="zh-CN" altLang="en-US" sz="2400" dirty="0" smtClean="0">
                <a:latin typeface="Bodoni MT Black" panose="02070A03080606020203" pitchFamily="18" charset="0"/>
              </a:rPr>
              <a:t>定量</a:t>
            </a:r>
            <a:r>
              <a:rPr lang="zh-CN" altLang="en-US" sz="2400" dirty="0">
                <a:latin typeface="Bodoni MT Black" panose="02070A03080606020203" pitchFamily="18" charset="0"/>
              </a:rPr>
              <a:t>度量的结果可以用来比较两个不同的设计或两个不同算法的优劣</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457200" indent="-457200" eaLnBrk="1" hangingPunct="1">
              <a:lnSpc>
                <a:spcPct val="150000"/>
              </a:lnSpc>
              <a:buFont typeface="+mj-lt"/>
              <a:buAutoNum type="alphaLcParenR"/>
              <a:defRPr/>
            </a:pPr>
            <a:r>
              <a:rPr lang="zh-CN" altLang="en-US" sz="2400" dirty="0" smtClean="0">
                <a:latin typeface="Bodoni MT Black" panose="02070A03080606020203" pitchFamily="18" charset="0"/>
              </a:rPr>
              <a:t>程序</a:t>
            </a:r>
            <a:r>
              <a:rPr lang="zh-CN" altLang="en-US" sz="2400" dirty="0">
                <a:latin typeface="Bodoni MT Black" panose="02070A03080606020203" pitchFamily="18" charset="0"/>
              </a:rPr>
              <a:t>的定量的复杂程度可以作为</a:t>
            </a:r>
            <a:r>
              <a:rPr lang="zh-CN" altLang="en-US" sz="2400" dirty="0">
                <a:solidFill>
                  <a:srgbClr val="FF0000"/>
                </a:solidFill>
                <a:latin typeface="Bodoni MT Black" panose="02070A03080606020203" pitchFamily="18" charset="0"/>
              </a:rPr>
              <a:t>模块规模</a:t>
            </a:r>
            <a:r>
              <a:rPr lang="zh-CN" altLang="en-US" sz="2400" dirty="0">
                <a:latin typeface="Bodoni MT Black" panose="02070A03080606020203" pitchFamily="18" charset="0"/>
              </a:rPr>
              <a:t>的精确限度。</a:t>
            </a:r>
            <a:endParaRPr lang="en-US" altLang="zh-CN" sz="2400" dirty="0">
              <a:latin typeface="Bodoni MT Black" panose="02070A03080606020203" pitchFamily="18" charset="0"/>
            </a:endParaRPr>
          </a:p>
        </p:txBody>
      </p:sp>
      <p:sp>
        <p:nvSpPr>
          <p:cNvPr id="10240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0240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a:t>
            </a:r>
            <a:r>
              <a:rPr lang="zh-CN" altLang="en-US" sz="2400">
                <a:solidFill>
                  <a:srgbClr val="D9D9D9"/>
                </a:solidFill>
                <a:latin typeface="Bodoni MT Black" panose="02070A03080606020203" pitchFamily="18" charset="0"/>
              </a:rPr>
              <a:t>程序复杂</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程度的定量度量</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程序复杂程度</a:t>
            </a:r>
            <a:r>
              <a:rPr lang="zh-CN" altLang="en-US" b="1" dirty="0">
                <a:latin typeface="Bodoni MT Black" panose="02070A03080606020203" pitchFamily="18" charset="0"/>
              </a:rPr>
              <a:t>的定量</a:t>
            </a:r>
            <a:r>
              <a:rPr lang="zh-CN" altLang="en-US" b="1" dirty="0" smtClean="0">
                <a:latin typeface="Bodoni MT Black" panose="02070A03080606020203" pitchFamily="18" charset="0"/>
              </a:rPr>
              <a:t>度量</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6.5.1 McCabe</a:t>
            </a:r>
            <a:r>
              <a:rPr lang="zh-CN" altLang="en-US" b="1" dirty="0" smtClean="0">
                <a:latin typeface="Bodoni MT Black" panose="02070A03080606020203" pitchFamily="18" charset="0"/>
              </a:rPr>
              <a:t>方法</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277813" y="1914525"/>
            <a:ext cx="86868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b="1" dirty="0" smtClean="0">
                <a:solidFill>
                  <a:srgbClr val="FF0000"/>
                </a:solidFill>
                <a:latin typeface="Bodoni MT Black" panose="02070A03080606020203" pitchFamily="18" charset="0"/>
              </a:rPr>
              <a:t>流图</a:t>
            </a:r>
            <a:endParaRPr lang="en-US" altLang="zh-CN" sz="2400" b="1" dirty="0" smtClean="0">
              <a:solidFill>
                <a:srgbClr val="FF0000"/>
              </a:solidFill>
              <a:latin typeface="Bodoni MT Black" panose="02070A03080606020203" pitchFamily="18" charset="0"/>
            </a:endParaRPr>
          </a:p>
          <a:p>
            <a:pPr marL="0" indent="720090" eaLnBrk="1" hangingPunct="1">
              <a:lnSpc>
                <a:spcPct val="150000"/>
              </a:lnSpc>
              <a:defRPr/>
            </a:pPr>
            <a:r>
              <a:rPr lang="en-US" altLang="zh-CN" sz="2400" dirty="0" smtClean="0">
                <a:latin typeface="Bodoni MT Black" panose="02070A03080606020203" pitchFamily="18" charset="0"/>
              </a:rPr>
              <a:t>McCabe</a:t>
            </a:r>
            <a:r>
              <a:rPr lang="zh-CN" altLang="en-US" sz="2400" dirty="0">
                <a:latin typeface="Bodoni MT Black" panose="02070A03080606020203" pitchFamily="18" charset="0"/>
              </a:rPr>
              <a:t>方法根据程序控制流的复杂程度定量度量程序的复杂程度，这样度量出的结果称为程序的环形复杂</a:t>
            </a:r>
            <a:r>
              <a:rPr lang="zh-CN" altLang="en-US" sz="2400" dirty="0" smtClean="0">
                <a:latin typeface="Bodoni MT Black" panose="02070A03080606020203" pitchFamily="18" charset="0"/>
              </a:rPr>
              <a:t>度。</a:t>
            </a:r>
            <a:endParaRPr lang="en-US" altLang="zh-CN" sz="2400" dirty="0" smtClean="0">
              <a:latin typeface="Bodoni MT Black" panose="02070A03080606020203" pitchFamily="18" charset="0"/>
            </a:endParaRPr>
          </a:p>
          <a:p>
            <a:pPr marL="0" indent="720090" eaLnBrk="1" hangingPunct="1">
              <a:lnSpc>
                <a:spcPct val="150000"/>
              </a:lnSpc>
              <a:defRPr/>
            </a:pPr>
            <a:r>
              <a:rPr lang="zh-CN" altLang="en-US" sz="2400" dirty="0">
                <a:solidFill>
                  <a:srgbClr val="FF0000"/>
                </a:solidFill>
                <a:latin typeface="Bodoni MT Black" panose="02070A03080606020203" pitchFamily="18" charset="0"/>
              </a:rPr>
              <a:t>流图实质上是“退化了的”程序流程图</a:t>
            </a:r>
            <a:r>
              <a:rPr lang="zh-CN" altLang="en-US" sz="2400" dirty="0" smtClean="0">
                <a:latin typeface="Bodoni MT Black" panose="02070A03080606020203" pitchFamily="18" charset="0"/>
              </a:rPr>
              <a:t>，描绘</a:t>
            </a:r>
            <a:r>
              <a:rPr lang="zh-CN" altLang="en-US" sz="2400" dirty="0">
                <a:latin typeface="Bodoni MT Black" panose="02070A03080606020203" pitchFamily="18" charset="0"/>
              </a:rPr>
              <a:t>程序的控制流程</a:t>
            </a:r>
            <a:r>
              <a:rPr lang="zh-CN" altLang="en-US" sz="2400" dirty="0" smtClean="0">
                <a:latin typeface="Bodoni MT Black" panose="02070A03080606020203" pitchFamily="18" charset="0"/>
              </a:rPr>
              <a:t>，</a:t>
            </a:r>
            <a:r>
              <a:rPr lang="zh-CN" altLang="en-US" sz="2400" dirty="0" smtClean="0">
                <a:solidFill>
                  <a:srgbClr val="FF0000"/>
                </a:solidFill>
                <a:latin typeface="Bodoni MT Black" panose="02070A03080606020203" pitchFamily="18" charset="0"/>
              </a:rPr>
              <a:t>不</a:t>
            </a:r>
            <a:r>
              <a:rPr lang="zh-CN" altLang="en-US" sz="2400" dirty="0">
                <a:solidFill>
                  <a:srgbClr val="FF0000"/>
                </a:solidFill>
                <a:latin typeface="Bodoni MT Black" panose="02070A03080606020203" pitchFamily="18" charset="0"/>
              </a:rPr>
              <a:t>表现对数据的具体操作以及分支或循环的具体</a:t>
            </a:r>
            <a:r>
              <a:rPr lang="zh-CN" altLang="en-US" sz="2400" dirty="0" smtClean="0">
                <a:solidFill>
                  <a:srgbClr val="FF0000"/>
                </a:solidFill>
                <a:latin typeface="Bodoni MT Black" panose="02070A03080606020203" pitchFamily="18" charset="0"/>
              </a:rPr>
              <a:t>条件</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p:txBody>
      </p:sp>
      <p:sp>
        <p:nvSpPr>
          <p:cNvPr id="10445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0445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6.5.1 McCabe</a:t>
            </a:r>
            <a:r>
              <a:rPr lang="zh-CN" altLang="en-US" sz="2400">
                <a:solidFill>
                  <a:srgbClr val="D9D9D9"/>
                </a:solidFill>
                <a:latin typeface="Bodoni MT Black" panose="02070A03080606020203" pitchFamily="18" charset="0"/>
              </a:rPr>
              <a:t>方法</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程序复杂程度</a:t>
            </a:r>
            <a:r>
              <a:rPr lang="zh-CN" altLang="en-US" b="1" dirty="0">
                <a:latin typeface="Bodoni MT Black" panose="02070A03080606020203" pitchFamily="18" charset="0"/>
              </a:rPr>
              <a:t>的定量</a:t>
            </a:r>
            <a:r>
              <a:rPr lang="zh-CN" altLang="en-US" b="1" dirty="0" smtClean="0">
                <a:latin typeface="Bodoni MT Black" panose="02070A03080606020203" pitchFamily="18" charset="0"/>
              </a:rPr>
              <a:t>度量</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206500"/>
            <a:ext cx="39703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b="1" dirty="0" smtClean="0">
                <a:latin typeface="Bodoni MT Black" panose="02070A03080606020203" pitchFamily="18" charset="0"/>
              </a:rPr>
              <a:t>流图</a:t>
            </a:r>
            <a:endParaRPr lang="en-US" altLang="zh-CN" sz="2400" b="1" dirty="0" smtClean="0">
              <a:latin typeface="Bodoni MT Black" panose="02070A03080606020203" pitchFamily="18" charset="0"/>
            </a:endParaRPr>
          </a:p>
          <a:p>
            <a:pPr marL="0" indent="0" eaLnBrk="1" hangingPunct="1">
              <a:lnSpc>
                <a:spcPct val="150000"/>
              </a:lnSpc>
              <a:defRPr/>
            </a:pPr>
            <a:r>
              <a:rPr lang="zh-CN" altLang="en-US" sz="2400" dirty="0">
                <a:latin typeface="Bodoni MT Black" panose="02070A03080606020203" pitchFamily="18" charset="0"/>
              </a:rPr>
              <a:t>一个圆代表一条或多条</a:t>
            </a:r>
            <a:r>
              <a:rPr lang="zh-CN" altLang="en-US" sz="2400" dirty="0" smtClean="0">
                <a:latin typeface="Bodoni MT Black" panose="02070A03080606020203" pitchFamily="18" charset="0"/>
              </a:rPr>
              <a:t>语句；</a:t>
            </a:r>
            <a:endParaRPr lang="en-US" altLang="zh-CN" sz="2400" dirty="0" smtClean="0">
              <a:latin typeface="Bodoni MT Black" panose="02070A03080606020203" pitchFamily="18" charset="0"/>
            </a:endParaRPr>
          </a:p>
          <a:p>
            <a:pPr marL="0" indent="0" eaLnBrk="1" hangingPunct="1">
              <a:lnSpc>
                <a:spcPct val="150000"/>
              </a:lnSpc>
              <a:defRPr/>
            </a:pPr>
            <a:r>
              <a:rPr lang="zh-CN" altLang="en-US" sz="2400" dirty="0">
                <a:latin typeface="Bodoni MT Black" panose="02070A03080606020203" pitchFamily="18" charset="0"/>
              </a:rPr>
              <a:t>一</a:t>
            </a:r>
            <a:r>
              <a:rPr lang="zh-CN" altLang="en-US" sz="2400" dirty="0" smtClean="0">
                <a:latin typeface="Bodoni MT Black" panose="02070A03080606020203" pitchFamily="18" charset="0"/>
              </a:rPr>
              <a:t>个顺序结构可以合并一个结点；</a:t>
            </a:r>
            <a:endParaRPr lang="en-US" altLang="zh-CN" sz="2400" dirty="0" smtClean="0">
              <a:latin typeface="Bodoni MT Black" panose="02070A03080606020203" pitchFamily="18" charset="0"/>
            </a:endParaRPr>
          </a:p>
          <a:p>
            <a:pPr marL="0" indent="0" eaLnBrk="1" hangingPunct="1">
              <a:lnSpc>
                <a:spcPct val="150000"/>
              </a:lnSpc>
              <a:defRPr/>
            </a:pPr>
            <a:r>
              <a:rPr lang="zh-CN" altLang="en-US" sz="2400" dirty="0">
                <a:latin typeface="Bodoni MT Black" panose="02070A03080606020203" pitchFamily="18" charset="0"/>
              </a:rPr>
              <a:t>流图中的箭头线称为边，代表</a:t>
            </a:r>
            <a:r>
              <a:rPr lang="zh-CN" altLang="en-US" sz="2400" dirty="0" smtClean="0">
                <a:latin typeface="Bodoni MT Black" panose="02070A03080606020203" pitchFamily="18" charset="0"/>
              </a:rPr>
              <a:t>控制流；</a:t>
            </a:r>
            <a:endParaRPr lang="en-US" altLang="zh-CN" sz="2400" dirty="0" smtClean="0">
              <a:latin typeface="Bodoni MT Black" panose="02070A03080606020203" pitchFamily="18" charset="0"/>
            </a:endParaRPr>
          </a:p>
          <a:p>
            <a:pPr marL="0" indent="0" eaLnBrk="1" hangingPunct="1">
              <a:lnSpc>
                <a:spcPct val="150000"/>
              </a:lnSpc>
              <a:defRPr/>
            </a:pPr>
            <a:r>
              <a:rPr lang="zh-CN" altLang="en-US" sz="2400" dirty="0">
                <a:latin typeface="Bodoni MT Black" panose="02070A03080606020203" pitchFamily="18" charset="0"/>
              </a:rPr>
              <a:t>在流图中一条边必须终止于一个</a:t>
            </a:r>
            <a:r>
              <a:rPr lang="zh-CN" altLang="en-US" sz="2400" dirty="0" smtClean="0">
                <a:latin typeface="Bodoni MT Black" panose="02070A03080606020203" pitchFamily="18" charset="0"/>
              </a:rPr>
              <a:t>结点。</a:t>
            </a:r>
            <a:endParaRPr lang="en-US" altLang="zh-CN" sz="2400" dirty="0" smtClean="0">
              <a:latin typeface="Bodoni MT Black" panose="02070A03080606020203" pitchFamily="18" charset="0"/>
            </a:endParaRPr>
          </a:p>
        </p:txBody>
      </p:sp>
      <p:pic>
        <p:nvPicPr>
          <p:cNvPr id="106500" name="图片 2"/>
          <p:cNvPicPr>
            <a:picLocks noChangeAspect="1"/>
          </p:cNvPicPr>
          <p:nvPr/>
        </p:nvPicPr>
        <p:blipFill>
          <a:blip r:embed="rId1" cstate="print"/>
          <a:srcRect/>
          <a:stretch>
            <a:fillRect/>
          </a:stretch>
        </p:blipFill>
        <p:spPr bwMode="auto">
          <a:xfrm>
            <a:off x="4594225" y="908050"/>
            <a:ext cx="3543300" cy="5140325"/>
          </a:xfrm>
          <a:prstGeom prst="rect">
            <a:avLst/>
          </a:prstGeom>
          <a:noFill/>
          <a:ln w="9525">
            <a:noFill/>
            <a:miter lim="800000"/>
            <a:headEnd/>
            <a:tailEnd/>
          </a:ln>
        </p:spPr>
      </p:pic>
      <p:sp>
        <p:nvSpPr>
          <p:cNvPr id="10650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0650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6.5.1 McCabe</a:t>
            </a:r>
            <a:r>
              <a:rPr lang="zh-CN" altLang="en-US" sz="2400">
                <a:solidFill>
                  <a:srgbClr val="D9D9D9"/>
                </a:solidFill>
                <a:latin typeface="Bodoni MT Black" panose="02070A03080606020203" pitchFamily="18" charset="0"/>
              </a:rPr>
              <a:t>方法</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anose="02070A03080606020203" pitchFamily="18" charset="0"/>
              </a:rPr>
              <a:t>主要内容</a:t>
            </a:r>
            <a:endParaRPr lang="es-HN" sz="5400" b="1">
              <a:latin typeface="Bodoni MT Black" panose="02070A03080606020203" pitchFamily="18" charset="0"/>
            </a:endParaRPr>
          </a:p>
        </p:txBody>
      </p:sp>
      <p:sp>
        <p:nvSpPr>
          <p:cNvPr id="102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02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主要内容</a:t>
            </a:r>
            <a:endParaRPr lang="zh-CN" altLang="en-US" sz="2400">
              <a:solidFill>
                <a:srgbClr val="D9D9D9"/>
              </a:solidFill>
              <a:latin typeface="Bodoni MT Black" panose="02070A03080606020203" pitchFamily="18" charset="0"/>
            </a:endParaRPr>
          </a:p>
        </p:txBody>
      </p:sp>
      <p:pic>
        <p:nvPicPr>
          <p:cNvPr id="102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sp>
        <p:nvSpPr>
          <p:cNvPr id="10247"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6.1   </a:t>
            </a:r>
            <a:r>
              <a:rPr kumimoji="1" lang="zh-CN" altLang="en-US" sz="2400" b="1" dirty="0" smtClean="0">
                <a:latin typeface="Bodoni MT Black" panose="02070A03080606020203" pitchFamily="18" charset="0"/>
              </a:rPr>
              <a:t>结构程序设计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6.2   </a:t>
            </a:r>
            <a:r>
              <a:rPr kumimoji="1" lang="zh-CN" altLang="en-US" sz="2400" b="1" dirty="0" smtClean="0">
                <a:latin typeface="Bodoni MT Black" panose="02070A03080606020203" pitchFamily="18" charset="0"/>
              </a:rPr>
              <a:t>人机界面</a:t>
            </a:r>
            <a:r>
              <a:rPr kumimoji="1" lang="zh-CN" altLang="en-US" sz="2400" b="1" dirty="0">
                <a:latin typeface="Bodoni MT Black" panose="02070A03080606020203" pitchFamily="18" charset="0"/>
              </a:rPr>
              <a:t>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6.3   </a:t>
            </a:r>
            <a:r>
              <a:rPr kumimoji="1" lang="zh-CN" altLang="en-US" sz="2400" b="1" dirty="0" smtClean="0">
                <a:latin typeface="Bodoni MT Black" panose="02070A03080606020203" pitchFamily="18" charset="0"/>
              </a:rPr>
              <a:t>过程</a:t>
            </a:r>
            <a:r>
              <a:rPr kumimoji="1" lang="zh-CN" altLang="en-US" sz="2400" b="1" dirty="0">
                <a:latin typeface="Bodoni MT Black" panose="02070A03080606020203" pitchFamily="18" charset="0"/>
              </a:rPr>
              <a:t>设计的工具</a:t>
            </a:r>
            <a:endParaRPr kumimoji="1" lang="zh-CN" altLang="en-US" sz="2400" b="1" dirty="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6.4   </a:t>
            </a:r>
            <a:r>
              <a:rPr kumimoji="1" lang="zh-CN" altLang="en-US" sz="2400" b="1" dirty="0" smtClean="0">
                <a:latin typeface="Bodoni MT Black" panose="02070A03080606020203" pitchFamily="18" charset="0"/>
              </a:rPr>
              <a:t>面向</a:t>
            </a:r>
            <a:r>
              <a:rPr kumimoji="1" lang="zh-CN" altLang="en-US" sz="2400" b="1" dirty="0">
                <a:latin typeface="Bodoni MT Black" panose="02070A03080606020203" pitchFamily="18" charset="0"/>
              </a:rPr>
              <a:t>数据结构的设计</a:t>
            </a:r>
            <a:r>
              <a:rPr kumimoji="1" lang="zh-CN" altLang="en-US" sz="2400" b="1" dirty="0" smtClean="0">
                <a:latin typeface="Bodoni MT Black" panose="02070A03080606020203" pitchFamily="18" charset="0"/>
              </a:rPr>
              <a:t>方法</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6.5   </a:t>
            </a:r>
            <a:r>
              <a:rPr kumimoji="1" lang="zh-CN" altLang="en-US" sz="2400" b="1" dirty="0" smtClean="0">
                <a:latin typeface="Bodoni MT Black" panose="02070A03080606020203" pitchFamily="18" charset="0"/>
              </a:rPr>
              <a:t>程序</a:t>
            </a:r>
            <a:r>
              <a:rPr kumimoji="1" lang="zh-CN" altLang="en-US" sz="2400" b="1" dirty="0">
                <a:latin typeface="Bodoni MT Black" panose="02070A03080606020203" pitchFamily="18" charset="0"/>
              </a:rPr>
              <a:t>复杂程度的定量</a:t>
            </a:r>
            <a:r>
              <a:rPr kumimoji="1" lang="zh-CN" altLang="en-US" sz="2400" b="1" dirty="0" smtClean="0">
                <a:latin typeface="Bodoni MT Black" panose="02070A03080606020203" pitchFamily="18" charset="0"/>
              </a:rPr>
              <a:t>度量</a:t>
            </a:r>
            <a:endParaRPr lang="zh-CN" altLang="zh-CN" kern="0" dirty="0">
              <a:solidFill>
                <a:srgbClr val="000000"/>
              </a:solidFill>
              <a:latin typeface="Bodoni MT Black" panose="02070A03080606020203" pitchFamily="18" charset="0"/>
            </a:endParaRPr>
          </a:p>
        </p:txBody>
      </p:sp>
      <p:sp>
        <p:nvSpPr>
          <p:cNvPr id="1025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程序复杂程度</a:t>
            </a:r>
            <a:r>
              <a:rPr lang="zh-CN" altLang="en-US" b="1" dirty="0">
                <a:latin typeface="Bodoni MT Black" panose="02070A03080606020203" pitchFamily="18" charset="0"/>
              </a:rPr>
              <a:t>的定量</a:t>
            </a:r>
            <a:r>
              <a:rPr lang="zh-CN" altLang="en-US" b="1" dirty="0" smtClean="0">
                <a:latin typeface="Bodoni MT Black" panose="02070A03080606020203" pitchFamily="18" charset="0"/>
              </a:rPr>
              <a:t>度量</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844675"/>
            <a:ext cx="17383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b="1" dirty="0" smtClean="0">
                <a:latin typeface="Bodoni MT Black" panose="02070A03080606020203" pitchFamily="18" charset="0"/>
              </a:rPr>
              <a:t>流图</a:t>
            </a:r>
            <a:endParaRPr lang="en-US" altLang="zh-CN" sz="2400" b="1" dirty="0" smtClean="0">
              <a:latin typeface="Bodoni MT Black" panose="02070A03080606020203" pitchFamily="18" charset="0"/>
            </a:endParaRPr>
          </a:p>
          <a:p>
            <a:pPr marL="0" indent="0" eaLnBrk="1" hangingPunct="1">
              <a:lnSpc>
                <a:spcPct val="150000"/>
              </a:lnSpc>
              <a:defRPr/>
            </a:pPr>
            <a:r>
              <a:rPr lang="zh-CN" altLang="en-US" sz="2400" dirty="0" smtClean="0">
                <a:latin typeface="Bodoni MT Black" panose="02070A03080606020203" pitchFamily="18" charset="0"/>
              </a:rPr>
              <a:t>由</a:t>
            </a:r>
            <a:r>
              <a:rPr lang="en-US" altLang="zh-CN" sz="2400" dirty="0" smtClean="0">
                <a:latin typeface="Bodoni MT Black" panose="02070A03080606020203" pitchFamily="18" charset="0"/>
              </a:rPr>
              <a:t>PDL</a:t>
            </a:r>
            <a:r>
              <a:rPr lang="zh-CN" altLang="en-US" sz="2400" dirty="0" smtClean="0">
                <a:latin typeface="Bodoni MT Black" panose="02070A03080606020203" pitchFamily="18" charset="0"/>
              </a:rPr>
              <a:t>翻译成的流图</a:t>
            </a:r>
            <a:endParaRPr lang="en-US" altLang="zh-CN" sz="2400" dirty="0" smtClean="0">
              <a:latin typeface="Bodoni MT Black" panose="02070A03080606020203" pitchFamily="18" charset="0"/>
            </a:endParaRPr>
          </a:p>
        </p:txBody>
      </p:sp>
      <p:pic>
        <p:nvPicPr>
          <p:cNvPr id="108548" name="图片 9"/>
          <p:cNvPicPr>
            <a:picLocks noChangeAspect="1"/>
          </p:cNvPicPr>
          <p:nvPr/>
        </p:nvPicPr>
        <p:blipFill>
          <a:blip r:embed="rId1" cstate="print"/>
          <a:srcRect/>
          <a:stretch>
            <a:fillRect/>
          </a:stretch>
        </p:blipFill>
        <p:spPr bwMode="auto">
          <a:xfrm>
            <a:off x="2484438" y="1341438"/>
            <a:ext cx="6043612" cy="4391025"/>
          </a:xfrm>
          <a:prstGeom prst="rect">
            <a:avLst/>
          </a:prstGeom>
          <a:noFill/>
          <a:ln w="9525">
            <a:noFill/>
            <a:miter lim="800000"/>
            <a:headEnd/>
            <a:tailEnd/>
          </a:ln>
        </p:spPr>
      </p:pic>
      <p:sp>
        <p:nvSpPr>
          <p:cNvPr id="10854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0855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6.5.1 McCabe</a:t>
            </a:r>
            <a:r>
              <a:rPr lang="zh-CN" altLang="en-US" sz="2400">
                <a:solidFill>
                  <a:srgbClr val="D9D9D9"/>
                </a:solidFill>
                <a:latin typeface="Bodoni MT Black" panose="02070A03080606020203" pitchFamily="18" charset="0"/>
              </a:rPr>
              <a:t>方法</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程序复杂程度</a:t>
            </a:r>
            <a:r>
              <a:rPr lang="zh-CN" altLang="en-US" b="1" dirty="0">
                <a:latin typeface="Bodoni MT Black" panose="02070A03080606020203" pitchFamily="18" charset="0"/>
              </a:rPr>
              <a:t>的定量</a:t>
            </a:r>
            <a:r>
              <a:rPr lang="zh-CN" altLang="en-US" b="1" dirty="0" smtClean="0">
                <a:latin typeface="Bodoni MT Black" panose="02070A03080606020203" pitchFamily="18" charset="0"/>
              </a:rPr>
              <a:t>度量</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196975"/>
            <a:ext cx="27463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b="1" dirty="0" smtClean="0">
                <a:latin typeface="Bodoni MT Black" panose="02070A03080606020203" pitchFamily="18" charset="0"/>
              </a:rPr>
              <a:t>流图</a:t>
            </a:r>
            <a:endParaRPr lang="en-US" altLang="zh-CN" sz="2400" b="1" dirty="0" smtClean="0">
              <a:latin typeface="Bodoni MT Black" panose="02070A03080606020203" pitchFamily="18" charset="0"/>
            </a:endParaRPr>
          </a:p>
          <a:p>
            <a:pPr marL="0" indent="0" eaLnBrk="1" hangingPunct="1">
              <a:lnSpc>
                <a:spcPct val="150000"/>
              </a:lnSpc>
              <a:defRPr/>
            </a:pPr>
            <a:r>
              <a:rPr lang="zh-CN" altLang="en-US" sz="2400" dirty="0">
                <a:latin typeface="Bodoni MT Black" panose="02070A03080606020203" pitchFamily="18" charset="0"/>
              </a:rPr>
              <a:t>复合条件，就是在条件中包含了一个或多个布尔运算</a:t>
            </a:r>
            <a:r>
              <a:rPr lang="zh-CN" altLang="en-US" sz="2400" dirty="0" smtClean="0">
                <a:latin typeface="Bodoni MT Black" panose="02070A03080606020203" pitchFamily="18" charset="0"/>
              </a:rPr>
              <a:t>符（逻辑</a:t>
            </a:r>
            <a:r>
              <a:rPr lang="en-US" altLang="zh-CN" sz="2400" dirty="0" smtClean="0">
                <a:latin typeface="Bodoni MT Black" panose="02070A03080606020203" pitchFamily="18" charset="0"/>
              </a:rPr>
              <a:t>OR,AND,NAND,NOR</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p:txBody>
      </p:sp>
      <p:pic>
        <p:nvPicPr>
          <p:cNvPr id="110596" name="图片 1"/>
          <p:cNvPicPr>
            <a:picLocks noChangeAspect="1"/>
          </p:cNvPicPr>
          <p:nvPr/>
        </p:nvPicPr>
        <p:blipFill>
          <a:blip r:embed="rId1" cstate="print"/>
          <a:srcRect/>
          <a:stretch>
            <a:fillRect/>
          </a:stretch>
        </p:blipFill>
        <p:spPr bwMode="auto">
          <a:xfrm>
            <a:off x="3708400" y="1163638"/>
            <a:ext cx="4248150" cy="4625975"/>
          </a:xfrm>
          <a:prstGeom prst="rect">
            <a:avLst/>
          </a:prstGeom>
          <a:noFill/>
          <a:ln w="9525">
            <a:noFill/>
            <a:miter lim="800000"/>
            <a:headEnd/>
            <a:tailEnd/>
          </a:ln>
        </p:spPr>
      </p:pic>
      <p:sp>
        <p:nvSpPr>
          <p:cNvPr id="11059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1059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6.5.1 McCabe</a:t>
            </a:r>
            <a:r>
              <a:rPr lang="zh-CN" altLang="en-US" sz="2400">
                <a:solidFill>
                  <a:srgbClr val="D9D9D9"/>
                </a:solidFill>
                <a:latin typeface="Bodoni MT Black" panose="02070A03080606020203" pitchFamily="18" charset="0"/>
              </a:rPr>
              <a:t>方法</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a:latin typeface="Bodoni MT Black" panose="02070A03080606020203" pitchFamily="18" charset="0"/>
                <a:ea typeface="+mn-ea"/>
              </a:rPr>
              <a:t>6.5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程序复杂程度</a:t>
            </a:r>
            <a:r>
              <a:rPr lang="zh-CN" altLang="en-US" b="1" dirty="0">
                <a:latin typeface="Bodoni MT Black" panose="02070A03080606020203" pitchFamily="18" charset="0"/>
              </a:rPr>
              <a:t>的定量</a:t>
            </a:r>
            <a:r>
              <a:rPr lang="zh-CN" altLang="en-US" b="1" dirty="0" smtClean="0">
                <a:latin typeface="Bodoni MT Black" panose="02070A03080606020203" pitchFamily="18" charset="0"/>
              </a:rPr>
              <a:t>度量</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412875"/>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startAt="2"/>
              <a:defRPr/>
            </a:pPr>
            <a:r>
              <a:rPr lang="zh-CN" altLang="en-US" sz="2400" b="1" dirty="0">
                <a:latin typeface="Bodoni MT Black" panose="02070A03080606020203" pitchFamily="18" charset="0"/>
              </a:rPr>
              <a:t>计算环形复杂度的</a:t>
            </a:r>
            <a:r>
              <a:rPr lang="zh-CN" altLang="en-US" sz="2400" b="1" dirty="0" smtClean="0">
                <a:latin typeface="Bodoni MT Black" panose="02070A03080606020203" pitchFamily="18" charset="0"/>
              </a:rPr>
              <a:t>方法</a:t>
            </a:r>
            <a:endParaRPr lang="en-US" altLang="zh-CN" sz="2400" b="1" dirty="0" smtClean="0">
              <a:latin typeface="Bodoni MT Black" panose="02070A03080606020203" pitchFamily="18" charset="0"/>
            </a:endParaRPr>
          </a:p>
          <a:p>
            <a:pPr marL="0" indent="0" eaLnBrk="1" hangingPunct="1">
              <a:lnSpc>
                <a:spcPct val="150000"/>
              </a:lnSpc>
              <a:defRPr/>
            </a:pPr>
            <a:r>
              <a:rPr lang="en-US" altLang="zh-CN" sz="2400" dirty="0">
                <a:latin typeface="Bodoni MT Black" panose="02070A03080606020203" pitchFamily="18" charset="0"/>
              </a:rPr>
              <a:t>(1) </a:t>
            </a:r>
            <a:r>
              <a:rPr lang="zh-CN" altLang="en-US" sz="2400" dirty="0">
                <a:latin typeface="Bodoni MT Black" panose="02070A03080606020203" pitchFamily="18" charset="0"/>
              </a:rPr>
              <a:t>流图中线性无关的区域数等于环形复杂度。</a:t>
            </a:r>
            <a:endParaRPr lang="zh-CN" altLang="en-US" sz="2400" dirty="0">
              <a:latin typeface="Bodoni MT Black" panose="02070A03080606020203" pitchFamily="18" charset="0"/>
            </a:endParaRPr>
          </a:p>
          <a:p>
            <a:pPr marL="0" indent="0" eaLnBrk="1" hangingPunct="1">
              <a:lnSpc>
                <a:spcPct val="150000"/>
              </a:lnSpc>
              <a:defRPr/>
            </a:pPr>
            <a:r>
              <a:rPr lang="en-US" altLang="zh-CN" sz="2400" dirty="0">
                <a:latin typeface="Bodoni MT Black" panose="02070A03080606020203" pitchFamily="18" charset="0"/>
              </a:rPr>
              <a:t>(2) </a:t>
            </a:r>
            <a:r>
              <a:rPr lang="zh-CN" altLang="en-US" sz="2400" dirty="0">
                <a:latin typeface="Bodoni MT Black" panose="02070A03080606020203" pitchFamily="18" charset="0"/>
              </a:rPr>
              <a:t>流图</a:t>
            </a:r>
            <a:r>
              <a:rPr lang="en-US" altLang="zh-CN" sz="2400" dirty="0">
                <a:latin typeface="Bodoni MT Black" panose="02070A03080606020203" pitchFamily="18" charset="0"/>
              </a:rPr>
              <a:t>G</a:t>
            </a:r>
            <a:r>
              <a:rPr lang="zh-CN" altLang="en-US" sz="2400" dirty="0">
                <a:latin typeface="Bodoni MT Black" panose="02070A03080606020203" pitchFamily="18" charset="0"/>
              </a:rPr>
              <a:t>的环形复杂度</a:t>
            </a:r>
            <a:r>
              <a:rPr lang="en-US" altLang="zh-CN" sz="2400" dirty="0">
                <a:solidFill>
                  <a:srgbClr val="FF0000"/>
                </a:solidFill>
                <a:latin typeface="Bodoni MT Black" panose="02070A03080606020203" pitchFamily="18" charset="0"/>
              </a:rPr>
              <a:t>V(G)=</a:t>
            </a:r>
            <a:r>
              <a:rPr lang="en-US" altLang="zh-CN" sz="2400" dirty="0" smtClean="0">
                <a:solidFill>
                  <a:srgbClr val="FF0000"/>
                </a:solidFill>
                <a:latin typeface="Bodoni MT Black" panose="02070A03080606020203" pitchFamily="18" charset="0"/>
              </a:rPr>
              <a:t>E-N+2</a:t>
            </a:r>
            <a:r>
              <a:rPr lang="zh-CN" altLang="en-US" sz="2400" dirty="0" smtClean="0">
                <a:solidFill>
                  <a:srgbClr val="FF0000"/>
                </a:solidFill>
                <a:latin typeface="Bodoni MT Black" panose="02070A03080606020203" pitchFamily="18" charset="0"/>
              </a:rPr>
              <a:t> </a:t>
            </a:r>
            <a:r>
              <a:rPr lang="zh-CN" altLang="en-US" sz="2400" dirty="0" smtClean="0">
                <a:latin typeface="Bodoni MT Black" panose="02070A03080606020203" pitchFamily="18" charset="0"/>
              </a:rPr>
              <a:t>，其中</a:t>
            </a:r>
            <a:r>
              <a:rPr lang="zh-CN" altLang="en-US" sz="2400" dirty="0">
                <a:latin typeface="Bodoni MT Black" panose="02070A03080606020203" pitchFamily="18" charset="0"/>
              </a:rPr>
              <a:t>，</a:t>
            </a:r>
            <a:r>
              <a:rPr lang="en-US" altLang="zh-CN" sz="2400" dirty="0">
                <a:latin typeface="Bodoni MT Black" panose="02070A03080606020203" pitchFamily="18" charset="0"/>
              </a:rPr>
              <a:t>E</a:t>
            </a:r>
            <a:r>
              <a:rPr lang="zh-CN" altLang="en-US" sz="2400" dirty="0">
                <a:latin typeface="Bodoni MT Black" panose="02070A03080606020203" pitchFamily="18" charset="0"/>
              </a:rPr>
              <a:t>是流图中边的条数，</a:t>
            </a:r>
            <a:r>
              <a:rPr lang="en-US" altLang="zh-CN" sz="2400" dirty="0">
                <a:latin typeface="Bodoni MT Black" panose="02070A03080606020203" pitchFamily="18" charset="0"/>
              </a:rPr>
              <a:t>N</a:t>
            </a:r>
            <a:r>
              <a:rPr lang="zh-CN" altLang="en-US" sz="2400" dirty="0">
                <a:latin typeface="Bodoni MT Black" panose="02070A03080606020203" pitchFamily="18" charset="0"/>
              </a:rPr>
              <a:t>是结点数。</a:t>
            </a:r>
            <a:endParaRPr lang="zh-CN" altLang="en-US" sz="2400" dirty="0">
              <a:latin typeface="Bodoni MT Black" panose="02070A03080606020203" pitchFamily="18" charset="0"/>
            </a:endParaRPr>
          </a:p>
          <a:p>
            <a:pPr marL="0" indent="0" eaLnBrk="1" hangingPunct="1">
              <a:lnSpc>
                <a:spcPct val="150000"/>
              </a:lnSpc>
              <a:defRPr/>
            </a:pPr>
            <a:r>
              <a:rPr lang="en-US" altLang="zh-CN" sz="2400" dirty="0">
                <a:latin typeface="Bodoni MT Black" panose="02070A03080606020203" pitchFamily="18" charset="0"/>
              </a:rPr>
              <a:t>(3) </a:t>
            </a:r>
            <a:r>
              <a:rPr lang="zh-CN" altLang="en-US" sz="2400" dirty="0">
                <a:latin typeface="Bodoni MT Black" panose="02070A03080606020203" pitchFamily="18" charset="0"/>
              </a:rPr>
              <a:t>流图</a:t>
            </a:r>
            <a:r>
              <a:rPr lang="en-US" altLang="zh-CN" sz="2400" dirty="0">
                <a:latin typeface="Bodoni MT Black" panose="02070A03080606020203" pitchFamily="18" charset="0"/>
              </a:rPr>
              <a:t>G</a:t>
            </a:r>
            <a:r>
              <a:rPr lang="zh-CN" altLang="en-US" sz="2400" dirty="0">
                <a:latin typeface="Bodoni MT Black" panose="02070A03080606020203" pitchFamily="18" charset="0"/>
              </a:rPr>
              <a:t>的环形复杂度</a:t>
            </a:r>
            <a:r>
              <a:rPr lang="en-US" altLang="zh-CN" sz="2400" dirty="0">
                <a:solidFill>
                  <a:srgbClr val="FF0000"/>
                </a:solidFill>
                <a:latin typeface="Bodoni MT Black" panose="02070A03080606020203" pitchFamily="18" charset="0"/>
              </a:rPr>
              <a:t>V(G)=P+1</a:t>
            </a:r>
            <a:r>
              <a:rPr lang="zh-CN" altLang="en-US" sz="2400" dirty="0">
                <a:latin typeface="Bodoni MT Black" panose="02070A03080606020203" pitchFamily="18" charset="0"/>
              </a:rPr>
              <a:t>，其中，</a:t>
            </a:r>
            <a:r>
              <a:rPr lang="en-US" altLang="zh-CN" sz="2400" dirty="0">
                <a:latin typeface="Bodoni MT Black" panose="02070A03080606020203" pitchFamily="18" charset="0"/>
              </a:rPr>
              <a:t>P</a:t>
            </a:r>
            <a:r>
              <a:rPr lang="zh-CN" altLang="en-US" sz="2400" dirty="0">
                <a:latin typeface="Bodoni MT Black" panose="02070A03080606020203" pitchFamily="18" charset="0"/>
              </a:rPr>
              <a:t>是流图中判定结点的数目</a:t>
            </a:r>
            <a:r>
              <a:rPr lang="zh-CN" altLang="en-US" sz="2400" dirty="0" smtClean="0">
                <a:latin typeface="Bodoni MT Black" panose="02070A03080606020203" pitchFamily="18" charset="0"/>
              </a:rPr>
              <a:t>。</a:t>
            </a:r>
            <a:endParaRPr lang="en-US" altLang="zh-CN" sz="2400" dirty="0">
              <a:latin typeface="Bodoni MT Black" panose="02070A03080606020203" pitchFamily="18" charset="0"/>
            </a:endParaRPr>
          </a:p>
          <a:p>
            <a:pPr marL="0" indent="0" eaLnBrk="1" hangingPunct="1">
              <a:lnSpc>
                <a:spcPct val="150000"/>
              </a:lnSpc>
              <a:defRPr/>
            </a:pPr>
            <a:r>
              <a:rPr lang="zh-CN" altLang="en-US" sz="2400" dirty="0" smtClean="0">
                <a:latin typeface="Bodoni MT Black" panose="02070A03080606020203" pitchFamily="18" charset="0"/>
              </a:rPr>
              <a:t>上述流</a:t>
            </a:r>
            <a:r>
              <a:rPr lang="zh-CN" altLang="en-US" sz="2400" dirty="0">
                <a:latin typeface="Bodoni MT Black" panose="02070A03080606020203" pitchFamily="18" charset="0"/>
              </a:rPr>
              <a:t>图的环形复杂度为</a:t>
            </a:r>
            <a:r>
              <a:rPr lang="en-US" altLang="zh-CN" sz="2400" dirty="0">
                <a:latin typeface="Bodoni MT Black" panose="02070A03080606020203" pitchFamily="18" charset="0"/>
              </a:rPr>
              <a:t>4</a:t>
            </a:r>
            <a:r>
              <a:rPr lang="zh-CN" altLang="en-US" sz="2400" dirty="0">
                <a:latin typeface="Bodoni MT Black" panose="02070A03080606020203" pitchFamily="18" charset="0"/>
              </a:rPr>
              <a:t>。</a:t>
            </a:r>
            <a:endParaRPr lang="en-US" altLang="zh-CN" sz="2400" dirty="0" smtClean="0">
              <a:latin typeface="Bodoni MT Black" panose="02070A03080606020203" pitchFamily="18" charset="0"/>
            </a:endParaRPr>
          </a:p>
        </p:txBody>
      </p:sp>
      <p:sp>
        <p:nvSpPr>
          <p:cNvPr id="11264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1264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6.5.1 McCabe</a:t>
            </a:r>
            <a:r>
              <a:rPr lang="zh-CN" altLang="en-US" sz="2400">
                <a:solidFill>
                  <a:srgbClr val="D9D9D9"/>
                </a:solidFill>
                <a:latin typeface="Bodoni MT Black" panose="02070A03080606020203" pitchFamily="18" charset="0"/>
              </a:rPr>
              <a:t>方法</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程序复杂程度</a:t>
            </a:r>
            <a:r>
              <a:rPr lang="zh-CN" altLang="en-US" b="1" dirty="0">
                <a:latin typeface="Bodoni MT Black" panose="02070A03080606020203" pitchFamily="18" charset="0"/>
              </a:rPr>
              <a:t>的定量</a:t>
            </a:r>
            <a:r>
              <a:rPr lang="zh-CN" altLang="en-US" b="1" dirty="0" smtClean="0">
                <a:latin typeface="Bodoni MT Black" panose="02070A03080606020203" pitchFamily="18" charset="0"/>
              </a:rPr>
              <a:t>度量</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457200" y="1484313"/>
            <a:ext cx="8229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startAt="3"/>
              <a:defRPr/>
            </a:pPr>
            <a:r>
              <a:rPr lang="zh-CN" altLang="en-US" sz="2400" b="1" dirty="0">
                <a:latin typeface="Bodoni MT Black" panose="02070A03080606020203" pitchFamily="18" charset="0"/>
              </a:rPr>
              <a:t>环形复杂度的</a:t>
            </a:r>
            <a:r>
              <a:rPr lang="zh-CN" altLang="en-US" sz="2400" b="1" dirty="0" smtClean="0">
                <a:latin typeface="Bodoni MT Black" panose="02070A03080606020203" pitchFamily="18" charset="0"/>
              </a:rPr>
              <a:t>用途</a:t>
            </a:r>
            <a:endParaRPr lang="en-US" altLang="zh-CN" sz="2400" b="1" dirty="0" smtClean="0">
              <a:latin typeface="Bodoni MT Black" panose="02070A03080606020203" pitchFamily="18" charset="0"/>
            </a:endParaRPr>
          </a:p>
          <a:p>
            <a:pPr marL="0" indent="0" eaLnBrk="1" hangingPunct="1">
              <a:lnSpc>
                <a:spcPct val="150000"/>
              </a:lnSpc>
              <a:defRPr/>
            </a:pPr>
            <a:r>
              <a:rPr lang="zh-CN" altLang="en-US" sz="2400" dirty="0">
                <a:latin typeface="Bodoni MT Black" panose="02070A03080606020203" pitchFamily="18" charset="0"/>
              </a:rPr>
              <a:t>对测试难度的一种定量度量，也能对软件最终的可靠性给出某种预测</a:t>
            </a:r>
            <a:r>
              <a:rPr lang="zh-CN" altLang="en-US" sz="2400" dirty="0" smtClean="0">
                <a:latin typeface="Bodoni MT Black" panose="02070A03080606020203" pitchFamily="18" charset="0"/>
              </a:rPr>
              <a:t>。实践</a:t>
            </a:r>
            <a:r>
              <a:rPr lang="zh-CN" altLang="en-US" sz="2400" dirty="0">
                <a:latin typeface="Bodoni MT Black" panose="02070A03080606020203" pitchFamily="18" charset="0"/>
              </a:rPr>
              <a:t>表明，模块规模以</a:t>
            </a:r>
            <a:r>
              <a:rPr lang="en-US" altLang="zh-CN" sz="2400" dirty="0">
                <a:solidFill>
                  <a:srgbClr val="FF0000"/>
                </a:solidFill>
                <a:latin typeface="Bodoni MT Black" panose="02070A03080606020203" pitchFamily="18" charset="0"/>
              </a:rPr>
              <a:t>V(G)≤10</a:t>
            </a:r>
            <a:r>
              <a:rPr lang="zh-CN" altLang="en-US" sz="2400" dirty="0" smtClean="0">
                <a:latin typeface="Bodoni MT Black" panose="02070A03080606020203" pitchFamily="18" charset="0"/>
              </a:rPr>
              <a:t>为宜。</a:t>
            </a:r>
            <a:endParaRPr lang="en-US" altLang="zh-CN" sz="2400" dirty="0" smtClean="0">
              <a:latin typeface="Bodoni MT Black" panose="02070A03080606020203" pitchFamily="18" charset="0"/>
            </a:endParaRPr>
          </a:p>
        </p:txBody>
      </p:sp>
      <p:sp>
        <p:nvSpPr>
          <p:cNvPr id="11469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1469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6.5.1 McCabe</a:t>
            </a:r>
            <a:r>
              <a:rPr lang="zh-CN" altLang="en-US" sz="2400">
                <a:solidFill>
                  <a:srgbClr val="D9D9D9"/>
                </a:solidFill>
                <a:latin typeface="Bodoni MT Black" panose="02070A03080606020203" pitchFamily="18" charset="0"/>
              </a:rPr>
              <a:t>方法</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程序复杂程度</a:t>
            </a:r>
            <a:r>
              <a:rPr lang="zh-CN" altLang="en-US" b="1" dirty="0">
                <a:latin typeface="Bodoni MT Black" panose="02070A03080606020203" pitchFamily="18" charset="0"/>
              </a:rPr>
              <a:t>的定量</a:t>
            </a:r>
            <a:r>
              <a:rPr lang="zh-CN" altLang="en-US" b="1" dirty="0" smtClean="0">
                <a:latin typeface="Bodoni MT Black" panose="02070A03080606020203" pitchFamily="18" charset="0"/>
              </a:rPr>
              <a:t>度量</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2. Halstead</a:t>
            </a:r>
            <a:r>
              <a:rPr lang="zh-CN" altLang="en-US" b="1" dirty="0" smtClean="0">
                <a:latin typeface="Bodoni MT Black" panose="02070A03080606020203" pitchFamily="18" charset="0"/>
              </a:rPr>
              <a:t>方法</a:t>
            </a:r>
            <a:endParaRPr lang="zh-CN" altLang="en-US" b="1" dirty="0">
              <a:latin typeface="Bodoni MT Black" panose="02070A03080606020203" pitchFamily="18" charset="0"/>
            </a:endParaRPr>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179388" y="1484313"/>
            <a:ext cx="8785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algn="just" eaLnBrk="1" hangingPunct="1">
              <a:lnSpc>
                <a:spcPct val="150000"/>
              </a:lnSpc>
              <a:defRPr/>
            </a:pPr>
            <a:r>
              <a:rPr lang="zh-CN" altLang="en-US" sz="2400" dirty="0">
                <a:latin typeface="Bodoni MT Black" panose="02070A03080606020203" pitchFamily="18" charset="0"/>
              </a:rPr>
              <a:t>根据程序中运算符和操作数的总数来度量程序的复杂程度</a:t>
            </a:r>
            <a:r>
              <a:rPr lang="zh-CN" altLang="en-US" sz="2400" dirty="0" smtClean="0">
                <a:latin typeface="Bodoni MT Black" panose="02070A03080606020203" pitchFamily="18" charset="0"/>
              </a:rPr>
              <a:t>。</a:t>
            </a:r>
            <a:r>
              <a:rPr lang="en-US" altLang="zh-CN" sz="2400" dirty="0">
                <a:latin typeface="Bodoni MT Black" panose="02070A03080606020203" pitchFamily="18" charset="0"/>
              </a:rPr>
              <a:t> </a:t>
            </a:r>
            <a:r>
              <a:rPr lang="en-US" altLang="zh-CN" sz="2400" dirty="0" smtClean="0">
                <a:latin typeface="Bodoni MT Black" panose="02070A03080606020203" pitchFamily="18" charset="0"/>
              </a:rPr>
              <a:t>        </a:t>
            </a:r>
            <a:r>
              <a:rPr lang="zh-CN" altLang="en-US" sz="2400" dirty="0" smtClean="0">
                <a:latin typeface="Bodoni MT Black" panose="02070A03080606020203" pitchFamily="18" charset="0"/>
              </a:rPr>
              <a:t>令</a:t>
            </a:r>
            <a:r>
              <a:rPr lang="en-US" altLang="zh-CN" sz="2400" dirty="0">
                <a:latin typeface="Bodoni MT Black" panose="02070A03080606020203" pitchFamily="18" charset="0"/>
              </a:rPr>
              <a:t>N1</a:t>
            </a:r>
            <a:r>
              <a:rPr lang="zh-CN" altLang="en-US" sz="2400" dirty="0">
                <a:latin typeface="Bodoni MT Black" panose="02070A03080606020203" pitchFamily="18" charset="0"/>
              </a:rPr>
              <a:t>为程序中</a:t>
            </a:r>
            <a:r>
              <a:rPr lang="zh-CN" altLang="en-US" sz="2400" dirty="0">
                <a:solidFill>
                  <a:srgbClr val="FF0000"/>
                </a:solidFill>
                <a:latin typeface="Bodoni MT Black" panose="02070A03080606020203" pitchFamily="18" charset="0"/>
              </a:rPr>
              <a:t>运算符</a:t>
            </a:r>
            <a:r>
              <a:rPr lang="zh-CN" altLang="en-US" sz="2400" dirty="0">
                <a:latin typeface="Bodoni MT Black" panose="02070A03080606020203" pitchFamily="18" charset="0"/>
              </a:rPr>
              <a:t>出现的总次数，</a:t>
            </a:r>
            <a:r>
              <a:rPr lang="en-US" altLang="zh-CN" sz="2400" dirty="0">
                <a:latin typeface="Bodoni MT Black" panose="02070A03080606020203" pitchFamily="18" charset="0"/>
              </a:rPr>
              <a:t>N2</a:t>
            </a:r>
            <a:r>
              <a:rPr lang="zh-CN" altLang="en-US" sz="2400" dirty="0">
                <a:latin typeface="Bodoni MT Black" panose="02070A03080606020203" pitchFamily="18" charset="0"/>
              </a:rPr>
              <a:t>为</a:t>
            </a:r>
            <a:r>
              <a:rPr lang="zh-CN" altLang="en-US" sz="2400" dirty="0">
                <a:solidFill>
                  <a:srgbClr val="FF0000"/>
                </a:solidFill>
                <a:latin typeface="Bodoni MT Black" panose="02070A03080606020203" pitchFamily="18" charset="0"/>
              </a:rPr>
              <a:t>操作数</a:t>
            </a:r>
            <a:r>
              <a:rPr lang="zh-CN" altLang="en-US" sz="2400" dirty="0" smtClean="0">
                <a:latin typeface="Bodoni MT Black" panose="02070A03080606020203" pitchFamily="18" charset="0"/>
              </a:rPr>
              <a:t>出现的</a:t>
            </a:r>
            <a:r>
              <a:rPr lang="zh-CN" altLang="en-US" sz="2400" dirty="0">
                <a:latin typeface="Bodoni MT Black" panose="02070A03080606020203" pitchFamily="18" charset="0"/>
              </a:rPr>
              <a:t>总次数，程序长度</a:t>
            </a:r>
            <a:r>
              <a:rPr lang="en-US" altLang="zh-CN" sz="2400" dirty="0">
                <a:latin typeface="Bodoni MT Black" panose="02070A03080606020203" pitchFamily="18" charset="0"/>
              </a:rPr>
              <a:t>N</a:t>
            </a:r>
            <a:r>
              <a:rPr lang="zh-CN" altLang="en-US" sz="2400" dirty="0">
                <a:latin typeface="Bodoni MT Black" panose="02070A03080606020203" pitchFamily="18" charset="0"/>
              </a:rPr>
              <a:t>定义为</a:t>
            </a:r>
            <a:r>
              <a:rPr lang="zh-CN" altLang="en-US" sz="2400" dirty="0" smtClean="0">
                <a:latin typeface="Bodoni MT Black" panose="02070A03080606020203" pitchFamily="18" charset="0"/>
              </a:rPr>
              <a:t>：</a:t>
            </a:r>
            <a:endParaRPr lang="en-US" altLang="zh-CN" sz="2400" dirty="0">
              <a:latin typeface="Bodoni MT Black" panose="02070A03080606020203" pitchFamily="18" charset="0"/>
            </a:endParaRPr>
          </a:p>
          <a:p>
            <a:pPr marL="0" indent="720090" algn="just" eaLnBrk="1" hangingPunct="1">
              <a:lnSpc>
                <a:spcPct val="150000"/>
              </a:lnSpc>
              <a:defRPr/>
            </a:pPr>
            <a:r>
              <a:rPr lang="en-US" altLang="zh-CN" sz="2400" dirty="0" smtClean="0">
                <a:latin typeface="Bodoni MT Black" panose="02070A03080606020203" pitchFamily="18" charset="0"/>
              </a:rPr>
              <a:t>                                N=N1+N2</a:t>
            </a:r>
            <a:endParaRPr lang="en-US" altLang="zh-CN" sz="2400" dirty="0" smtClean="0">
              <a:latin typeface="Bodoni MT Black" panose="02070A03080606020203" pitchFamily="18" charset="0"/>
            </a:endParaRPr>
          </a:p>
          <a:p>
            <a:pPr marL="0" indent="0" algn="just" eaLnBrk="1" hangingPunct="1">
              <a:lnSpc>
                <a:spcPct val="150000"/>
              </a:lnSpc>
              <a:defRPr/>
            </a:pPr>
            <a:r>
              <a:rPr lang="zh-CN" altLang="en-US" sz="2400" dirty="0" smtClean="0">
                <a:latin typeface="Bodoni MT Black" panose="02070A03080606020203" pitchFamily="18" charset="0"/>
              </a:rPr>
              <a:t>       程序中使用</a:t>
            </a:r>
            <a:r>
              <a:rPr lang="zh-CN" altLang="en-US" sz="2400" dirty="0">
                <a:latin typeface="Bodoni MT Black" panose="02070A03080606020203" pitchFamily="18" charset="0"/>
              </a:rPr>
              <a:t>的</a:t>
            </a:r>
            <a:r>
              <a:rPr lang="zh-CN" altLang="en-US" sz="2400" dirty="0">
                <a:solidFill>
                  <a:srgbClr val="FF0000"/>
                </a:solidFill>
                <a:latin typeface="Bodoni MT Black" panose="02070A03080606020203" pitchFamily="18" charset="0"/>
              </a:rPr>
              <a:t>不同</a:t>
            </a:r>
            <a:r>
              <a:rPr lang="zh-CN" altLang="en-US" sz="2400" dirty="0" smtClean="0">
                <a:solidFill>
                  <a:srgbClr val="FF0000"/>
                </a:solidFill>
                <a:latin typeface="Bodoni MT Black" panose="02070A03080606020203" pitchFamily="18" charset="0"/>
              </a:rPr>
              <a:t>运算符</a:t>
            </a:r>
            <a:r>
              <a:rPr lang="zh-CN" altLang="en-US" sz="2400" dirty="0" smtClean="0">
                <a:latin typeface="Bodoni MT Black" panose="02070A03080606020203" pitchFamily="18" charset="0"/>
              </a:rPr>
              <a:t>（包括关键字）的</a:t>
            </a:r>
            <a:r>
              <a:rPr lang="zh-CN" altLang="en-US" sz="2400" dirty="0">
                <a:latin typeface="Bodoni MT Black" panose="02070A03080606020203" pitchFamily="18" charset="0"/>
              </a:rPr>
              <a:t>个数</a:t>
            </a:r>
            <a:r>
              <a:rPr lang="en-US" altLang="zh-CN" sz="2400" dirty="0">
                <a:latin typeface="Bodoni MT Black" panose="02070A03080606020203" pitchFamily="18" charset="0"/>
              </a:rPr>
              <a:t>n</a:t>
            </a:r>
            <a:r>
              <a:rPr lang="en-US" altLang="zh-CN" sz="2400" baseline="-25000" dirty="0">
                <a:latin typeface="Bodoni MT Black" panose="02070A03080606020203" pitchFamily="18" charset="0"/>
              </a:rPr>
              <a:t>1</a:t>
            </a:r>
            <a:r>
              <a:rPr lang="zh-CN" altLang="en-US" sz="2400" dirty="0">
                <a:latin typeface="Bodoni MT Black" panose="02070A03080606020203" pitchFamily="18" charset="0"/>
              </a:rPr>
              <a:t>，以及</a:t>
            </a:r>
            <a:r>
              <a:rPr lang="zh-CN" altLang="en-US" sz="2400" dirty="0">
                <a:solidFill>
                  <a:srgbClr val="FF0000"/>
                </a:solidFill>
                <a:latin typeface="Bodoni MT Black" panose="02070A03080606020203" pitchFamily="18" charset="0"/>
              </a:rPr>
              <a:t>不同</a:t>
            </a:r>
            <a:r>
              <a:rPr lang="zh-CN" altLang="en-US" sz="2400" dirty="0" smtClean="0">
                <a:solidFill>
                  <a:srgbClr val="FF0000"/>
                </a:solidFill>
                <a:latin typeface="Bodoni MT Black" panose="02070A03080606020203" pitchFamily="18" charset="0"/>
              </a:rPr>
              <a:t>操作数</a:t>
            </a:r>
            <a:r>
              <a:rPr lang="zh-CN" altLang="en-US" sz="2400" dirty="0" smtClean="0">
                <a:latin typeface="Bodoni MT Black" panose="02070A03080606020203" pitchFamily="18" charset="0"/>
              </a:rPr>
              <a:t>（变量</a:t>
            </a:r>
            <a:r>
              <a:rPr lang="zh-CN" altLang="en-US" sz="2400" dirty="0">
                <a:latin typeface="Bodoni MT Black" panose="02070A03080606020203" pitchFamily="18" charset="0"/>
              </a:rPr>
              <a:t>和</a:t>
            </a:r>
            <a:r>
              <a:rPr lang="zh-CN" altLang="en-US" sz="2400" dirty="0" smtClean="0">
                <a:latin typeface="Bodoni MT Black" panose="02070A03080606020203" pitchFamily="18" charset="0"/>
              </a:rPr>
              <a:t>常数）的</a:t>
            </a:r>
            <a:r>
              <a:rPr lang="zh-CN" altLang="en-US" sz="2400" dirty="0">
                <a:latin typeface="Bodoni MT Black" panose="02070A03080606020203" pitchFamily="18" charset="0"/>
              </a:rPr>
              <a:t>个数</a:t>
            </a:r>
            <a:r>
              <a:rPr lang="en-US" altLang="zh-CN" sz="2400" dirty="0">
                <a:latin typeface="Bodoni MT Black" panose="02070A03080606020203" pitchFamily="18" charset="0"/>
              </a:rPr>
              <a:t>n</a:t>
            </a:r>
            <a:r>
              <a:rPr lang="en-US" altLang="zh-CN" sz="2400" baseline="-25000" dirty="0">
                <a:latin typeface="Bodoni MT Black" panose="02070A03080606020203" pitchFamily="18" charset="0"/>
              </a:rPr>
              <a:t>2</a:t>
            </a:r>
            <a:r>
              <a:rPr lang="zh-CN" altLang="en-US" sz="2400" dirty="0" smtClean="0">
                <a:latin typeface="Bodoni MT Black" panose="02070A03080606020203" pitchFamily="18" charset="0"/>
              </a:rPr>
              <a:t>。</a:t>
            </a:r>
            <a:r>
              <a:rPr lang="en-US" altLang="zh-CN" sz="2400" dirty="0" smtClean="0">
                <a:latin typeface="Bodoni MT Black" panose="02070A03080606020203" pitchFamily="18" charset="0"/>
              </a:rPr>
              <a:t>Halstead</a:t>
            </a:r>
            <a:r>
              <a:rPr lang="zh-CN" altLang="en-US" sz="2400" dirty="0">
                <a:latin typeface="Bodoni MT Black" panose="02070A03080606020203" pitchFamily="18" charset="0"/>
              </a:rPr>
              <a:t>给出预测程序长度的公式如下</a:t>
            </a:r>
            <a:r>
              <a:rPr lang="zh-CN" altLang="en-US" sz="2400" dirty="0" smtClean="0">
                <a:latin typeface="Bodoni MT Black" panose="02070A03080606020203" pitchFamily="18" charset="0"/>
              </a:rPr>
              <a:t>：</a:t>
            </a:r>
            <a:endParaRPr lang="en-US" altLang="zh-CN" sz="2400" dirty="0">
              <a:latin typeface="Bodoni MT Black" panose="02070A03080606020203" pitchFamily="18" charset="0"/>
            </a:endParaRPr>
          </a:p>
          <a:p>
            <a:pPr marL="0" indent="0" algn="just" eaLnBrk="1" hangingPunct="1">
              <a:lnSpc>
                <a:spcPct val="150000"/>
              </a:lnSpc>
              <a:defRPr/>
            </a:pPr>
            <a:r>
              <a:rPr lang="en-US" altLang="zh-CN" sz="2400" dirty="0" smtClean="0">
                <a:latin typeface="Bodoni MT Black" panose="02070A03080606020203" pitchFamily="18" charset="0"/>
              </a:rPr>
              <a:t>                                 </a:t>
            </a:r>
            <a:r>
              <a:rPr lang="en-US" altLang="zh-CN" sz="2400" dirty="0" smtClean="0">
                <a:solidFill>
                  <a:srgbClr val="FF0000"/>
                </a:solidFill>
                <a:latin typeface="Bodoni MT Black" panose="02070A03080606020203" pitchFamily="18" charset="0"/>
              </a:rPr>
              <a:t> H=n</a:t>
            </a:r>
            <a:r>
              <a:rPr lang="en-US" altLang="zh-CN" sz="2400" baseline="-25000" dirty="0" smtClean="0">
                <a:solidFill>
                  <a:srgbClr val="FF0000"/>
                </a:solidFill>
                <a:latin typeface="Bodoni MT Black" panose="02070A03080606020203" pitchFamily="18" charset="0"/>
              </a:rPr>
              <a:t>1</a:t>
            </a:r>
            <a:r>
              <a:rPr lang="en-US" altLang="zh-CN" sz="2400" dirty="0" smtClean="0">
                <a:solidFill>
                  <a:srgbClr val="FF0000"/>
                </a:solidFill>
                <a:latin typeface="Bodoni MT Black" panose="02070A03080606020203" pitchFamily="18" charset="0"/>
              </a:rPr>
              <a:t> </a:t>
            </a:r>
            <a:r>
              <a:rPr lang="en-US" altLang="zh-CN" sz="2400" dirty="0">
                <a:solidFill>
                  <a:srgbClr val="FF0000"/>
                </a:solidFill>
                <a:latin typeface="Bodoni MT Black" panose="02070A03080606020203" pitchFamily="18" charset="0"/>
              </a:rPr>
              <a:t>log</a:t>
            </a:r>
            <a:r>
              <a:rPr lang="en-US" altLang="zh-CN" sz="2400" baseline="-25000" dirty="0">
                <a:solidFill>
                  <a:srgbClr val="FF0000"/>
                </a:solidFill>
                <a:latin typeface="Bodoni MT Black" panose="02070A03080606020203" pitchFamily="18" charset="0"/>
              </a:rPr>
              <a:t>2</a:t>
            </a:r>
            <a:r>
              <a:rPr lang="en-US" altLang="zh-CN" sz="2400" dirty="0">
                <a:solidFill>
                  <a:srgbClr val="FF0000"/>
                </a:solidFill>
                <a:latin typeface="Bodoni MT Black" panose="02070A03080606020203" pitchFamily="18" charset="0"/>
              </a:rPr>
              <a:t>  n</a:t>
            </a:r>
            <a:r>
              <a:rPr lang="en-US" altLang="zh-CN" sz="2400" baseline="-25000" dirty="0">
                <a:solidFill>
                  <a:srgbClr val="FF0000"/>
                </a:solidFill>
                <a:latin typeface="Bodoni MT Black" panose="02070A03080606020203" pitchFamily="18" charset="0"/>
              </a:rPr>
              <a:t>1</a:t>
            </a:r>
            <a:r>
              <a:rPr lang="en-US" altLang="zh-CN" sz="2400" dirty="0">
                <a:solidFill>
                  <a:srgbClr val="FF0000"/>
                </a:solidFill>
                <a:latin typeface="Bodoni MT Black" panose="02070A03080606020203" pitchFamily="18" charset="0"/>
              </a:rPr>
              <a:t>+n</a:t>
            </a:r>
            <a:r>
              <a:rPr lang="en-US" altLang="zh-CN" sz="2400" baseline="-25000" dirty="0">
                <a:solidFill>
                  <a:srgbClr val="FF0000"/>
                </a:solidFill>
                <a:latin typeface="Bodoni MT Black" panose="02070A03080606020203" pitchFamily="18" charset="0"/>
              </a:rPr>
              <a:t>2</a:t>
            </a:r>
            <a:r>
              <a:rPr lang="en-US" altLang="zh-CN" sz="2400" dirty="0">
                <a:solidFill>
                  <a:srgbClr val="FF0000"/>
                </a:solidFill>
                <a:latin typeface="Bodoni MT Black" panose="02070A03080606020203" pitchFamily="18" charset="0"/>
              </a:rPr>
              <a:t> log</a:t>
            </a:r>
            <a:r>
              <a:rPr lang="en-US" altLang="zh-CN" sz="2400" baseline="-25000" dirty="0">
                <a:solidFill>
                  <a:srgbClr val="FF0000"/>
                </a:solidFill>
                <a:latin typeface="Bodoni MT Black" panose="02070A03080606020203" pitchFamily="18" charset="0"/>
              </a:rPr>
              <a:t>2</a:t>
            </a:r>
            <a:r>
              <a:rPr lang="en-US" altLang="zh-CN" sz="2400" dirty="0">
                <a:solidFill>
                  <a:srgbClr val="FF0000"/>
                </a:solidFill>
                <a:latin typeface="Bodoni MT Black" panose="02070A03080606020203" pitchFamily="18" charset="0"/>
              </a:rPr>
              <a:t>n</a:t>
            </a:r>
            <a:r>
              <a:rPr lang="en-US" altLang="zh-CN" sz="2400" baseline="-25000" dirty="0">
                <a:solidFill>
                  <a:srgbClr val="FF0000"/>
                </a:solidFill>
                <a:latin typeface="Bodoni MT Black" panose="02070A03080606020203" pitchFamily="18" charset="0"/>
              </a:rPr>
              <a:t>2</a:t>
            </a:r>
            <a:r>
              <a:rPr lang="en-US" altLang="zh-CN" sz="2400" dirty="0">
                <a:solidFill>
                  <a:srgbClr val="FF0000"/>
                </a:solidFill>
                <a:latin typeface="Bodoni MT Black" panose="02070A03080606020203" pitchFamily="18" charset="0"/>
              </a:rPr>
              <a:t> </a:t>
            </a:r>
            <a:r>
              <a:rPr lang="en-US" altLang="zh-CN" sz="2400" dirty="0" smtClean="0">
                <a:solidFill>
                  <a:srgbClr val="FF0000"/>
                </a:solidFill>
                <a:latin typeface="Bodoni MT Black" panose="02070A03080606020203" pitchFamily="18" charset="0"/>
              </a:rPr>
              <a:t> </a:t>
            </a:r>
            <a:endParaRPr lang="en-US" altLang="zh-CN" sz="2400" dirty="0" smtClean="0">
              <a:solidFill>
                <a:srgbClr val="FF0000"/>
              </a:solidFill>
              <a:latin typeface="Bodoni MT Black" panose="02070A03080606020203" pitchFamily="18" charset="0"/>
            </a:endParaRPr>
          </a:p>
        </p:txBody>
      </p:sp>
      <p:sp>
        <p:nvSpPr>
          <p:cNvPr id="11674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1674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6.5.2 Halstead</a:t>
            </a:r>
            <a:r>
              <a:rPr lang="zh-CN" altLang="en-US" sz="2400">
                <a:solidFill>
                  <a:srgbClr val="D9D9D9"/>
                </a:solidFill>
                <a:latin typeface="Bodoni MT Black" panose="02070A03080606020203" pitchFamily="18" charset="0"/>
              </a:rPr>
              <a:t>方法</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6.5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程序复杂程度</a:t>
            </a:r>
            <a:r>
              <a:rPr lang="zh-CN" altLang="en-US" b="1" dirty="0">
                <a:latin typeface="Bodoni MT Black" panose="02070A03080606020203" pitchFamily="18" charset="0"/>
              </a:rPr>
              <a:t>的定量</a:t>
            </a:r>
            <a:r>
              <a:rPr lang="zh-CN" altLang="en-US" b="1" dirty="0" smtClean="0">
                <a:latin typeface="Bodoni MT Black" panose="02070A03080606020203" pitchFamily="18" charset="0"/>
              </a:rPr>
              <a:t>度量</a:t>
            </a:r>
            <a:endParaRPr lang="zh-CN" altLang="en-US" b="1" dirty="0" smtClean="0">
              <a:latin typeface="Bodoni MT Black" panose="02070A03080606020203" pitchFamily="18" charset="0"/>
            </a:endParaRPr>
          </a:p>
        </p:txBody>
      </p:sp>
      <p:sp>
        <p:nvSpPr>
          <p:cNvPr id="118787" name="TextBox 7"/>
          <p:cNvSpPr txBox="1">
            <a:spLocks noChangeArrowheads="1"/>
          </p:cNvSpPr>
          <p:nvPr/>
        </p:nvSpPr>
        <p:spPr bwMode="auto">
          <a:xfrm>
            <a:off x="457200" y="1700213"/>
            <a:ext cx="8229600" cy="1754187"/>
          </a:xfrm>
          <a:prstGeom prst="rect">
            <a:avLst/>
          </a:prstGeom>
          <a:noFill/>
          <a:ln w="9525">
            <a:noFill/>
            <a:miter lim="800000"/>
          </a:ln>
        </p:spPr>
        <p:txBody>
          <a:bodyPr>
            <a:spAutoFit/>
          </a:bodyPr>
          <a:lstStyle/>
          <a:p>
            <a:pPr algn="ctr" eaLnBrk="1" hangingPunct="1">
              <a:lnSpc>
                <a:spcPct val="150000"/>
              </a:lnSpc>
            </a:pPr>
            <a:r>
              <a:rPr lang="zh-CN" altLang="en-US" sz="2400" dirty="0">
                <a:latin typeface="Bodoni MT Black" panose="02070A03080606020203" pitchFamily="18" charset="0"/>
              </a:rPr>
              <a:t>多次验证都表明，预测的长度</a:t>
            </a:r>
            <a:r>
              <a:rPr lang="en-US" altLang="zh-CN" sz="2400" dirty="0">
                <a:latin typeface="Bodoni MT Black" panose="02070A03080606020203" pitchFamily="18" charset="0"/>
              </a:rPr>
              <a:t>H</a:t>
            </a:r>
            <a:r>
              <a:rPr lang="zh-CN" altLang="en-US" sz="2400" dirty="0">
                <a:latin typeface="Bodoni MT Black" panose="02070A03080606020203" pitchFamily="18" charset="0"/>
              </a:rPr>
              <a:t>与实际长度</a:t>
            </a:r>
            <a:r>
              <a:rPr lang="en-US" altLang="zh-CN" sz="2400" dirty="0">
                <a:latin typeface="Bodoni MT Black" panose="02070A03080606020203" pitchFamily="18" charset="0"/>
              </a:rPr>
              <a:t>N</a:t>
            </a:r>
            <a:r>
              <a:rPr lang="zh-CN" altLang="en-US" sz="2400" dirty="0">
                <a:latin typeface="Bodoni MT Black" panose="02070A03080606020203" pitchFamily="18" charset="0"/>
              </a:rPr>
              <a:t>非常接近。</a:t>
            </a:r>
            <a:endParaRPr lang="zh-CN" altLang="en-US" sz="2400" dirty="0">
              <a:latin typeface="Bodoni MT Black" panose="02070A03080606020203" pitchFamily="18" charset="0"/>
            </a:endParaRPr>
          </a:p>
          <a:p>
            <a:pPr algn="ctr" eaLnBrk="1" hangingPunct="1">
              <a:lnSpc>
                <a:spcPct val="150000"/>
              </a:lnSpc>
            </a:pPr>
            <a:r>
              <a:rPr lang="en-US" altLang="zh-CN" sz="2400" dirty="0">
                <a:latin typeface="Bodoni MT Black" panose="02070A03080606020203" pitchFamily="18" charset="0"/>
              </a:rPr>
              <a:t>Halstead</a:t>
            </a:r>
            <a:r>
              <a:rPr lang="zh-CN" altLang="en-US" sz="2400" dirty="0">
                <a:latin typeface="Bodoni MT Black" panose="02070A03080606020203" pitchFamily="18" charset="0"/>
              </a:rPr>
              <a:t>还给出了预测程序中包含错误的个数的公式如下：</a:t>
            </a:r>
            <a:r>
              <a:rPr lang="en-US" altLang="zh-CN" sz="2400" dirty="0">
                <a:solidFill>
                  <a:srgbClr val="FF0000"/>
                </a:solidFill>
                <a:latin typeface="Bodoni MT Black" panose="02070A03080606020203" pitchFamily="18" charset="0"/>
              </a:rPr>
              <a:t>E=N log</a:t>
            </a:r>
            <a:r>
              <a:rPr lang="en-US" altLang="zh-CN" sz="2400" baseline="-25000" dirty="0">
                <a:solidFill>
                  <a:srgbClr val="FF0000"/>
                </a:solidFill>
                <a:latin typeface="Bodoni MT Black" panose="02070A03080606020203" pitchFamily="18" charset="0"/>
              </a:rPr>
              <a:t>2</a:t>
            </a:r>
            <a:r>
              <a:rPr lang="en-US" altLang="zh-CN" sz="2400" dirty="0">
                <a:solidFill>
                  <a:srgbClr val="FF0000"/>
                </a:solidFill>
                <a:latin typeface="Bodoni MT Black" panose="02070A03080606020203" pitchFamily="18" charset="0"/>
              </a:rPr>
              <a:t> (n</a:t>
            </a:r>
            <a:r>
              <a:rPr lang="en-US" altLang="zh-CN" sz="2400" baseline="-25000" dirty="0">
                <a:solidFill>
                  <a:srgbClr val="FF0000"/>
                </a:solidFill>
                <a:latin typeface="Bodoni MT Black" panose="02070A03080606020203" pitchFamily="18" charset="0"/>
              </a:rPr>
              <a:t>1</a:t>
            </a:r>
            <a:r>
              <a:rPr lang="en-US" altLang="zh-CN" sz="2400" dirty="0">
                <a:solidFill>
                  <a:srgbClr val="FF0000"/>
                </a:solidFill>
                <a:latin typeface="Bodoni MT Black" panose="02070A03080606020203" pitchFamily="18" charset="0"/>
              </a:rPr>
              <a:t>+n</a:t>
            </a:r>
            <a:r>
              <a:rPr lang="en-US" altLang="zh-CN" sz="2400" baseline="-25000" dirty="0">
                <a:solidFill>
                  <a:srgbClr val="FF0000"/>
                </a:solidFill>
                <a:latin typeface="Bodoni MT Black" panose="02070A03080606020203" pitchFamily="18" charset="0"/>
              </a:rPr>
              <a:t>2</a:t>
            </a:r>
            <a:r>
              <a:rPr lang="en-US" altLang="zh-CN" sz="2400" dirty="0">
                <a:solidFill>
                  <a:srgbClr val="FF0000"/>
                </a:solidFill>
                <a:latin typeface="Bodoni MT Black" panose="02070A03080606020203" pitchFamily="18" charset="0"/>
              </a:rPr>
              <a:t>)/3000</a:t>
            </a:r>
            <a:endParaRPr lang="en-US" altLang="zh-CN" sz="2400" dirty="0">
              <a:solidFill>
                <a:srgbClr val="FF0000"/>
              </a:solidFill>
              <a:latin typeface="Bodoni MT Black" panose="02070A03080606020203" pitchFamily="18" charset="0"/>
            </a:endParaRPr>
          </a:p>
        </p:txBody>
      </p:sp>
      <p:sp>
        <p:nvSpPr>
          <p:cNvPr id="11878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1878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6.5.2 Halstead</a:t>
            </a:r>
            <a:r>
              <a:rPr lang="zh-CN" altLang="en-US" sz="2400">
                <a:solidFill>
                  <a:srgbClr val="D9D9D9"/>
                </a:solidFill>
                <a:latin typeface="Bodoni MT Black" panose="02070A03080606020203" pitchFamily="18" charset="0"/>
              </a:rPr>
              <a:t>方法</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a:xfrm>
            <a:off x="457200" y="44450"/>
            <a:ext cx="8229600" cy="1143000"/>
          </a:xfrm>
        </p:spPr>
        <p:txBody>
          <a:bodyPr/>
          <a:lstStyle/>
          <a:p>
            <a:r>
              <a:rPr lang="zh-CN" altLang="en-US" b="1" smtClean="0">
                <a:latin typeface="Bodoni MT Black" panose="02070A03080606020203" pitchFamily="18" charset="0"/>
              </a:rPr>
              <a:t>本章小结</a:t>
            </a:r>
            <a:endParaRPr lang="zh-CN" altLang="en-US" b="1" smtClean="0">
              <a:latin typeface="Bodoni MT Black" panose="02070A03080606020203" pitchFamily="18" charset="0"/>
            </a:endParaRPr>
          </a:p>
        </p:txBody>
      </p:sp>
      <p:sp>
        <p:nvSpPr>
          <p:cNvPr id="120835" name="内容占位符 2"/>
          <p:cNvSpPr>
            <a:spLocks noGrp="1"/>
          </p:cNvSpPr>
          <p:nvPr>
            <p:ph idx="1"/>
          </p:nvPr>
        </p:nvSpPr>
        <p:spPr>
          <a:xfrm>
            <a:off x="611188" y="1341438"/>
            <a:ext cx="8229600" cy="4525962"/>
          </a:xfrm>
        </p:spPr>
        <p:txBody>
          <a:bodyPr/>
          <a:lstStyle/>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1. </a:t>
            </a:r>
            <a:r>
              <a:rPr lang="zh-CN" altLang="en-US" sz="2400" dirty="0" smtClean="0">
                <a:solidFill>
                  <a:srgbClr val="FF0000"/>
                </a:solidFill>
                <a:latin typeface="Bodoni MT Black" panose="02070A03080606020203" pitchFamily="18" charset="0"/>
              </a:rPr>
              <a:t>结构程序设计技术</a:t>
            </a:r>
            <a:r>
              <a:rPr lang="zh-CN" altLang="en-US" sz="2400" dirty="0" smtClean="0">
                <a:latin typeface="Bodoni MT Black" panose="02070A03080606020203" pitchFamily="18" charset="0"/>
              </a:rPr>
              <a:t>是进行详细设计的逻辑基础。</a:t>
            </a:r>
            <a:endParaRPr lang="en-US" altLang="zh-CN" sz="2400" dirty="0" smtClean="0">
              <a:latin typeface="Bodoni MT Black" panose="02070A03080606020203"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2. </a:t>
            </a:r>
            <a:r>
              <a:rPr lang="zh-CN" altLang="en-US" sz="2400" dirty="0" smtClean="0">
                <a:solidFill>
                  <a:srgbClr val="FF0000"/>
                </a:solidFill>
                <a:latin typeface="Bodoni MT Black" panose="02070A03080606020203" pitchFamily="18" charset="0"/>
              </a:rPr>
              <a:t>人机界面</a:t>
            </a:r>
            <a:r>
              <a:rPr lang="zh-CN" altLang="en-US" sz="2400" dirty="0" smtClean="0">
                <a:latin typeface="Bodoni MT Black" panose="02070A03080606020203" pitchFamily="18" charset="0"/>
              </a:rPr>
              <a:t>设计必须重视。</a:t>
            </a:r>
            <a:endParaRPr lang="en-US" altLang="zh-CN" sz="2400" dirty="0" smtClean="0">
              <a:latin typeface="Bodoni MT Black" panose="02070A03080606020203"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3. </a:t>
            </a:r>
            <a:r>
              <a:rPr lang="zh-CN" altLang="en-US" sz="2400" dirty="0" smtClean="0">
                <a:solidFill>
                  <a:srgbClr val="FF0000"/>
                </a:solidFill>
                <a:latin typeface="Bodoni MT Black" panose="02070A03080606020203" pitchFamily="18" charset="0"/>
              </a:rPr>
              <a:t>过程设计</a:t>
            </a:r>
            <a:r>
              <a:rPr lang="zh-CN" altLang="en-US" sz="2400" dirty="0" smtClean="0">
                <a:latin typeface="Bodoni MT Black" panose="02070A03080606020203" pitchFamily="18" charset="0"/>
              </a:rPr>
              <a:t>是详细设计阶段完成的主要工作。</a:t>
            </a:r>
            <a:endParaRPr lang="en-US" altLang="zh-CN" sz="2400" dirty="0" smtClean="0">
              <a:latin typeface="Bodoni MT Black" panose="02070A03080606020203"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4. </a:t>
            </a:r>
            <a:r>
              <a:rPr lang="zh-CN" altLang="en-US" sz="2400" dirty="0" smtClean="0">
                <a:latin typeface="Bodoni MT Black" panose="02070A03080606020203" pitchFamily="18" charset="0"/>
              </a:rPr>
              <a:t>在开发有清楚的层次结构时可采用</a:t>
            </a:r>
            <a:r>
              <a:rPr lang="zh-CN" altLang="en-US" sz="2400" dirty="0" smtClean="0">
                <a:solidFill>
                  <a:srgbClr val="FF0000"/>
                </a:solidFill>
                <a:latin typeface="Bodoni MT Black" panose="02070A03080606020203" pitchFamily="18" charset="0"/>
              </a:rPr>
              <a:t>面向数据结构</a:t>
            </a:r>
            <a:r>
              <a:rPr lang="zh-CN" altLang="en-US" sz="2400" dirty="0" smtClean="0">
                <a:latin typeface="Bodoni MT Black" panose="02070A03080606020203" pitchFamily="18" charset="0"/>
              </a:rPr>
              <a:t>的设计方法完成设计过程设计。</a:t>
            </a:r>
            <a:endParaRPr lang="en-US" altLang="zh-CN" sz="2400" dirty="0" smtClean="0">
              <a:latin typeface="Bodoni MT Black" panose="02070A03080606020203"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5. </a:t>
            </a:r>
            <a:r>
              <a:rPr lang="zh-CN" altLang="en-US" sz="2400" dirty="0" smtClean="0">
                <a:latin typeface="Bodoni MT Black" panose="02070A03080606020203" pitchFamily="18" charset="0"/>
              </a:rPr>
              <a:t>使用</a:t>
            </a:r>
            <a:r>
              <a:rPr lang="zh-CN" altLang="en-US" sz="2400" dirty="0" smtClean="0">
                <a:solidFill>
                  <a:srgbClr val="FF0000"/>
                </a:solidFill>
                <a:latin typeface="Bodoni MT Black" panose="02070A03080606020203" pitchFamily="18" charset="0"/>
              </a:rPr>
              <a:t>环形复杂度</a:t>
            </a:r>
            <a:r>
              <a:rPr lang="zh-CN" altLang="en-US" sz="2400" dirty="0" smtClean="0">
                <a:latin typeface="Bodoni MT Black" panose="02070A03080606020203" pitchFamily="18" charset="0"/>
              </a:rPr>
              <a:t>可以定量度量程序的复杂程度。</a:t>
            </a:r>
            <a:endParaRPr lang="zh-CN" altLang="en-US" sz="2400" dirty="0" smtClean="0">
              <a:latin typeface="Bodoni MT Black" panose="02070A03080606020203" pitchFamily="18" charset="0"/>
            </a:endParaRPr>
          </a:p>
        </p:txBody>
      </p:sp>
      <p:sp>
        <p:nvSpPr>
          <p:cNvPr id="12083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本章小结</a:t>
            </a:r>
            <a:endParaRPr lang="zh-CN" altLang="en-US" sz="2400">
              <a:solidFill>
                <a:srgbClr val="D9D9D9"/>
              </a:solidFill>
              <a:latin typeface="Bodoni MT Black" panose="02070A03080606020203" pitchFamily="18" charset="0"/>
            </a:endParaRPr>
          </a:p>
        </p:txBody>
      </p:sp>
      <p:sp>
        <p:nvSpPr>
          <p:cNvPr id="12083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anose="02070A03080606020203" pitchFamily="18" charset="0"/>
              </a:rPr>
              <a:t>主要内容</a:t>
            </a:r>
            <a:endParaRPr lang="es-HN" sz="5400" b="1">
              <a:latin typeface="Bodoni MT Black" panose="02070A03080606020203" pitchFamily="18" charset="0"/>
            </a:endParaRPr>
          </a:p>
        </p:txBody>
      </p:sp>
      <p:sp>
        <p:nvSpPr>
          <p:cNvPr id="1229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22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6.1   </a:t>
            </a:r>
            <a:r>
              <a:rPr lang="zh-CN" altLang="en-US" sz="2400">
                <a:solidFill>
                  <a:srgbClr val="D9D9D9"/>
                </a:solidFill>
                <a:latin typeface="Bodoni MT Black" panose="02070A03080606020203" pitchFamily="18" charset="0"/>
              </a:rPr>
              <a:t>结构程序设计</a:t>
            </a:r>
            <a:endParaRPr lang="zh-CN" altLang="en-US" sz="2400">
              <a:solidFill>
                <a:srgbClr val="D9D9D9"/>
              </a:solidFill>
              <a:latin typeface="Bodoni MT Black" panose="02070A03080606020203" pitchFamily="18" charset="0"/>
            </a:endParaRPr>
          </a:p>
        </p:txBody>
      </p:sp>
      <p:pic>
        <p:nvPicPr>
          <p:cNvPr id="12293"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6.1   </a:t>
            </a:r>
            <a:r>
              <a:rPr kumimoji="1" lang="zh-CN" altLang="en-US" sz="2400" b="1" dirty="0" smtClean="0">
                <a:latin typeface="Bodoni MT Black" panose="02070A03080606020203" pitchFamily="18" charset="0"/>
              </a:rPr>
              <a:t>结构程序设计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6.2   </a:t>
            </a:r>
            <a:r>
              <a:rPr kumimoji="1" lang="zh-CN" altLang="en-US" sz="2400" b="1" dirty="0" smtClean="0">
                <a:latin typeface="Bodoni MT Black" panose="02070A03080606020203" pitchFamily="18" charset="0"/>
              </a:rPr>
              <a:t>人机界面</a:t>
            </a:r>
            <a:r>
              <a:rPr kumimoji="1" lang="zh-CN" altLang="en-US" sz="2400" b="1" dirty="0">
                <a:latin typeface="Bodoni MT Black" panose="02070A03080606020203" pitchFamily="18" charset="0"/>
              </a:rPr>
              <a:t>设计</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6.3   </a:t>
            </a:r>
            <a:r>
              <a:rPr kumimoji="1" lang="zh-CN" altLang="en-US" sz="2400" b="1" dirty="0" smtClean="0">
                <a:latin typeface="Bodoni MT Black" panose="02070A03080606020203" pitchFamily="18" charset="0"/>
              </a:rPr>
              <a:t>过程</a:t>
            </a:r>
            <a:r>
              <a:rPr kumimoji="1" lang="zh-CN" altLang="en-US" sz="2400" b="1" dirty="0">
                <a:latin typeface="Bodoni MT Black" panose="02070A03080606020203" pitchFamily="18" charset="0"/>
              </a:rPr>
              <a:t>设计的工具</a:t>
            </a:r>
            <a:endParaRPr kumimoji="1" lang="zh-CN" altLang="en-US" sz="2400" b="1" dirty="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6.4   </a:t>
            </a:r>
            <a:r>
              <a:rPr kumimoji="1" lang="zh-CN" altLang="en-US" sz="2400" b="1" dirty="0" smtClean="0">
                <a:latin typeface="Bodoni MT Black" panose="02070A03080606020203" pitchFamily="18" charset="0"/>
              </a:rPr>
              <a:t>面向</a:t>
            </a:r>
            <a:r>
              <a:rPr kumimoji="1" lang="zh-CN" altLang="en-US" sz="2400" b="1" dirty="0">
                <a:latin typeface="Bodoni MT Black" panose="02070A03080606020203" pitchFamily="18" charset="0"/>
              </a:rPr>
              <a:t>数据结构的设计</a:t>
            </a:r>
            <a:r>
              <a:rPr kumimoji="1" lang="zh-CN" altLang="en-US" sz="2400" b="1" dirty="0" smtClean="0">
                <a:latin typeface="Bodoni MT Black" panose="02070A03080606020203" pitchFamily="18" charset="0"/>
              </a:rPr>
              <a:t>方法</a:t>
            </a:r>
            <a:endParaRPr kumimoji="1" lang="en-US" altLang="zh-CN" sz="2400" b="1" dirty="0" smtClean="0">
              <a:latin typeface="Bodoni MT Black" panose="02070A03080606020203"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6.5   </a:t>
            </a:r>
            <a:r>
              <a:rPr kumimoji="1" lang="zh-CN" altLang="en-US" sz="2400" b="1" dirty="0" smtClean="0">
                <a:latin typeface="Bodoni MT Black" panose="02070A03080606020203" pitchFamily="18" charset="0"/>
              </a:rPr>
              <a:t>程序</a:t>
            </a:r>
            <a:r>
              <a:rPr kumimoji="1" lang="zh-CN" altLang="en-US" sz="2400" b="1" dirty="0">
                <a:latin typeface="Bodoni MT Black" panose="02070A03080606020203" pitchFamily="18" charset="0"/>
              </a:rPr>
              <a:t>复杂程度的定量</a:t>
            </a:r>
            <a:r>
              <a:rPr kumimoji="1" lang="zh-CN" altLang="en-US" sz="2400" b="1" dirty="0" smtClean="0">
                <a:latin typeface="Bodoni MT Black" panose="02070A03080606020203" pitchFamily="18" charset="0"/>
              </a:rPr>
              <a:t>度量</a:t>
            </a:r>
            <a:endParaRPr lang="zh-CN" altLang="zh-CN" kern="0" dirty="0">
              <a:solidFill>
                <a:srgbClr val="000000"/>
              </a:solidFill>
              <a:latin typeface="Bodoni MT Black" panose="02070A03080606020203" pitchFamily="18" charset="0"/>
            </a:endParaRPr>
          </a:p>
        </p:txBody>
      </p:sp>
      <p:sp>
        <p:nvSpPr>
          <p:cNvPr id="1230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14" name="矩形 13"/>
          <p:cNvSpPr/>
          <p:nvPr/>
        </p:nvSpPr>
        <p:spPr>
          <a:xfrm>
            <a:off x="862013" y="1417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5" name="等腰三角形 14"/>
          <p:cNvSpPr/>
          <p:nvPr/>
        </p:nvSpPr>
        <p:spPr>
          <a:xfrm rot="5400000">
            <a:off x="269875" y="1503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anose="02070A03080606020203" pitchFamily="18" charset="0"/>
                <a:ea typeface="+mn-ea"/>
              </a:rPr>
              <a:t>6.1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结构程序设计</a:t>
            </a:r>
            <a:endParaRPr lang="zh-CN" altLang="en-US" b="1" dirty="0" smtClean="0">
              <a:latin typeface="Bodoni MT Black" panose="02070A03080606020203" pitchFamily="18" charset="0"/>
            </a:endParaRPr>
          </a:p>
        </p:txBody>
      </p:sp>
      <p:sp>
        <p:nvSpPr>
          <p:cNvPr id="1433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6.1 </a:t>
            </a:r>
            <a:r>
              <a:rPr lang="zh-CN" altLang="en-US" sz="2400">
                <a:solidFill>
                  <a:srgbClr val="D9D9D9"/>
                </a:solidFill>
                <a:latin typeface="Bodoni MT Black" panose="02070A03080606020203" pitchFamily="18" charset="0"/>
              </a:rPr>
              <a:t>结构程序设计</a:t>
            </a:r>
            <a:endParaRPr lang="zh-CN" altLang="en-US" sz="2400">
              <a:solidFill>
                <a:srgbClr val="D9D9D9"/>
              </a:solidFill>
              <a:latin typeface="Bodoni MT Black" panose="02070A03080606020203" pitchFamily="18" charset="0"/>
            </a:endParaRPr>
          </a:p>
        </p:txBody>
      </p:sp>
      <p:sp>
        <p:nvSpPr>
          <p:cNvPr id="1434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2" name="内容占位符 1"/>
          <p:cNvSpPr>
            <a:spLocks noGrp="1"/>
          </p:cNvSpPr>
          <p:nvPr>
            <p:ph idx="1"/>
          </p:nvPr>
        </p:nvSpPr>
        <p:spPr>
          <a:xfrm>
            <a:off x="457200" y="1268413"/>
            <a:ext cx="3754438" cy="4525962"/>
          </a:xfrm>
        </p:spPr>
        <p:txBody>
          <a:bodyPr/>
          <a:lstStyle/>
          <a:p>
            <a:pPr>
              <a:defRPr/>
            </a:pPr>
            <a:r>
              <a:rPr lang="en-US" altLang="zh-CN" sz="2400" dirty="0">
                <a:latin typeface="Bodoni MT Black" panose="02070A03080606020203" pitchFamily="18" charset="0"/>
              </a:rPr>
              <a:t>1965</a:t>
            </a:r>
            <a:r>
              <a:rPr lang="zh-CN" altLang="en-US" sz="2400" dirty="0">
                <a:latin typeface="Bodoni MT Black" panose="02070A03080606020203" pitchFamily="18" charset="0"/>
              </a:rPr>
              <a:t>年</a:t>
            </a:r>
            <a:r>
              <a:rPr lang="zh-CN" altLang="en-US" sz="2400" dirty="0" smtClean="0">
                <a:latin typeface="Bodoni MT Black" panose="02070A03080606020203" pitchFamily="18" charset="0"/>
              </a:rPr>
              <a:t>结构</a:t>
            </a:r>
            <a:r>
              <a:rPr lang="zh-CN" altLang="en-US" sz="2400" dirty="0">
                <a:latin typeface="Bodoni MT Black" panose="02070A03080606020203" pitchFamily="18" charset="0"/>
              </a:rPr>
              <a:t>程序设计的概念最早由</a:t>
            </a:r>
            <a:r>
              <a:rPr lang="en-US" altLang="zh-CN" sz="2400" dirty="0" err="1">
                <a:latin typeface="Bodoni MT Black" panose="02070A03080606020203" pitchFamily="18" charset="0"/>
              </a:rPr>
              <a:t>E.W.Dijkstra</a:t>
            </a:r>
            <a:r>
              <a:rPr lang="zh-CN" altLang="en-US" sz="2400" dirty="0">
                <a:latin typeface="Bodoni MT Black" panose="02070A03080606020203" pitchFamily="18" charset="0"/>
              </a:rPr>
              <a:t>提出：程序的质量与程序中所包含的</a:t>
            </a:r>
            <a:r>
              <a:rPr lang="en-US" altLang="zh-CN" sz="2400" dirty="0">
                <a:latin typeface="Bodoni MT Black" panose="02070A03080606020203" pitchFamily="18" charset="0"/>
              </a:rPr>
              <a:t>GO TO </a:t>
            </a:r>
            <a:r>
              <a:rPr lang="zh-CN" altLang="en-US" sz="2400" dirty="0">
                <a:latin typeface="Bodoni MT Black" panose="02070A03080606020203" pitchFamily="18" charset="0"/>
              </a:rPr>
              <a:t>语句的数量成</a:t>
            </a:r>
            <a:r>
              <a:rPr lang="zh-CN" altLang="en-US" sz="2400" dirty="0" smtClean="0">
                <a:latin typeface="Bodoni MT Black" panose="02070A03080606020203" pitchFamily="18" charset="0"/>
              </a:rPr>
              <a:t>反比。</a:t>
            </a:r>
            <a:endParaRPr lang="en-US" altLang="zh-CN" sz="2400" dirty="0" smtClean="0">
              <a:latin typeface="Bodoni MT Black" panose="02070A03080606020203" pitchFamily="18" charset="0"/>
            </a:endParaRPr>
          </a:p>
          <a:p>
            <a:pPr>
              <a:defRPr/>
            </a:pPr>
            <a:r>
              <a:rPr lang="en-US" altLang="zh-CN" sz="2400" dirty="0">
                <a:latin typeface="Bodoni MT Black" panose="02070A03080606020203" pitchFamily="18" charset="0"/>
              </a:rPr>
              <a:t>1966</a:t>
            </a:r>
            <a:r>
              <a:rPr lang="zh-CN" altLang="en-US" sz="2400" dirty="0">
                <a:latin typeface="Bodoni MT Black" panose="02070A03080606020203" pitchFamily="18" charset="0"/>
              </a:rPr>
              <a:t>年</a:t>
            </a:r>
            <a:r>
              <a:rPr lang="en-US" altLang="zh-CN" sz="2400" dirty="0" err="1" smtClean="0">
                <a:latin typeface="Bodoni MT Black" panose="02070A03080606020203" pitchFamily="18" charset="0"/>
              </a:rPr>
              <a:t>Bohm</a:t>
            </a:r>
            <a:r>
              <a:rPr lang="zh-CN" altLang="en-US" sz="2400" dirty="0">
                <a:latin typeface="Bodoni MT Black" panose="02070A03080606020203" pitchFamily="18" charset="0"/>
              </a:rPr>
              <a:t>和</a:t>
            </a:r>
            <a:r>
              <a:rPr lang="en-US" altLang="zh-CN" sz="2400" dirty="0" err="1">
                <a:latin typeface="Bodoni MT Black" panose="02070A03080606020203" pitchFamily="18" charset="0"/>
              </a:rPr>
              <a:t>Jacopini</a:t>
            </a:r>
            <a:r>
              <a:rPr lang="zh-CN" altLang="en-US" sz="2400" dirty="0">
                <a:latin typeface="Bodoni MT Black" panose="02070A03080606020203" pitchFamily="18" charset="0"/>
              </a:rPr>
              <a:t>证明</a:t>
            </a:r>
            <a:r>
              <a:rPr lang="zh-CN" altLang="en-US" sz="2400" dirty="0" smtClean="0">
                <a:latin typeface="Bodoni MT Black" panose="02070A03080606020203" pitchFamily="18" charset="0"/>
              </a:rPr>
              <a:t>了只用</a:t>
            </a:r>
            <a:r>
              <a:rPr lang="zh-CN" altLang="en-US" sz="2400" dirty="0">
                <a:latin typeface="Bodoni MT Black" panose="02070A03080606020203" pitchFamily="18" charset="0"/>
              </a:rPr>
              <a:t>“</a:t>
            </a:r>
            <a:r>
              <a:rPr lang="zh-CN" altLang="en-US" sz="2400" dirty="0">
                <a:solidFill>
                  <a:srgbClr val="FF0000"/>
                </a:solidFill>
                <a:latin typeface="Bodoni MT Black" panose="02070A03080606020203" pitchFamily="18" charset="0"/>
              </a:rPr>
              <a:t>顺序</a:t>
            </a:r>
            <a:r>
              <a:rPr lang="zh-CN" altLang="en-US" sz="2400" dirty="0">
                <a:latin typeface="Bodoni MT Black" panose="02070A03080606020203" pitchFamily="18" charset="0"/>
              </a:rPr>
              <a:t>”、“</a:t>
            </a:r>
            <a:r>
              <a:rPr lang="zh-CN" altLang="en-US" sz="2400" dirty="0">
                <a:solidFill>
                  <a:srgbClr val="FF0000"/>
                </a:solidFill>
                <a:latin typeface="Bodoni MT Black" panose="02070A03080606020203" pitchFamily="18" charset="0"/>
              </a:rPr>
              <a:t>选择</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循环</a:t>
            </a:r>
            <a:r>
              <a:rPr lang="zh-CN" altLang="en-US" sz="2400" dirty="0">
                <a:latin typeface="Bodoni MT Black" panose="02070A03080606020203" pitchFamily="18" charset="0"/>
              </a:rPr>
              <a:t>”控制结构就能实现任何单入口单出口的程序</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a:buFont typeface="Arial" panose="020B0604020202020204" pitchFamily="34" charset="0"/>
              <a:buNone/>
              <a:defRPr/>
            </a:pPr>
            <a:endParaRPr lang="zh-CN" altLang="en-US" sz="2400" dirty="0">
              <a:latin typeface="Bodoni MT Black" panose="02070A03080606020203" pitchFamily="18" charset="0"/>
            </a:endParaRPr>
          </a:p>
        </p:txBody>
      </p:sp>
      <p:pic>
        <p:nvPicPr>
          <p:cNvPr id="14342" name="图片 2"/>
          <p:cNvPicPr>
            <a:picLocks noChangeAspect="1"/>
          </p:cNvPicPr>
          <p:nvPr/>
        </p:nvPicPr>
        <p:blipFill>
          <a:blip r:embed="rId1" cstate="print"/>
          <a:srcRect/>
          <a:stretch>
            <a:fillRect/>
          </a:stretch>
        </p:blipFill>
        <p:spPr bwMode="auto">
          <a:xfrm>
            <a:off x="4195763" y="1341438"/>
            <a:ext cx="4679950" cy="431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anose="02070A03080606020203" pitchFamily="18" charset="0"/>
                <a:ea typeface="+mn-ea"/>
              </a:rPr>
              <a:t>6.1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结构程序设计</a:t>
            </a:r>
            <a:endParaRPr lang="zh-CN" altLang="en-US" b="1" dirty="0" smtClean="0">
              <a:latin typeface="Bodoni MT Black" panose="02070A03080606020203" pitchFamily="18" charset="0"/>
            </a:endParaRPr>
          </a:p>
        </p:txBody>
      </p:sp>
      <p:sp>
        <p:nvSpPr>
          <p:cNvPr id="1638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6.1 </a:t>
            </a:r>
            <a:r>
              <a:rPr lang="zh-CN" altLang="en-US" sz="2400">
                <a:solidFill>
                  <a:srgbClr val="D9D9D9"/>
                </a:solidFill>
                <a:latin typeface="Bodoni MT Black" panose="02070A03080606020203" pitchFamily="18" charset="0"/>
              </a:rPr>
              <a:t>结构程序设计</a:t>
            </a:r>
            <a:endParaRPr lang="zh-CN" altLang="en-US" sz="2400">
              <a:solidFill>
                <a:srgbClr val="D9D9D9"/>
              </a:solidFill>
              <a:latin typeface="Bodoni MT Black" panose="02070A03080606020203" pitchFamily="18" charset="0"/>
            </a:endParaRPr>
          </a:p>
        </p:txBody>
      </p:sp>
      <p:sp>
        <p:nvSpPr>
          <p:cNvPr id="1638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6</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详细设计</a:t>
            </a:r>
            <a:endParaRPr lang="zh-CN" altLang="en-US" sz="2400">
              <a:solidFill>
                <a:srgbClr val="D9D9D9"/>
              </a:solidFill>
              <a:latin typeface="Bodoni MT Black" panose="02070A03080606020203" pitchFamily="18" charset="0"/>
            </a:endParaRPr>
          </a:p>
        </p:txBody>
      </p:sp>
      <p:sp>
        <p:nvSpPr>
          <p:cNvPr id="2" name="内容占位符 1"/>
          <p:cNvSpPr>
            <a:spLocks noGrp="1"/>
          </p:cNvSpPr>
          <p:nvPr>
            <p:ph idx="1"/>
          </p:nvPr>
        </p:nvSpPr>
        <p:spPr>
          <a:xfrm>
            <a:off x="457200" y="981075"/>
            <a:ext cx="8229600" cy="4525963"/>
          </a:xfrm>
        </p:spPr>
        <p:txBody>
          <a:bodyPr/>
          <a:lstStyle/>
          <a:p>
            <a:pPr marL="0" indent="720090">
              <a:lnSpc>
                <a:spcPct val="125000"/>
              </a:lnSpc>
              <a:spcBef>
                <a:spcPts val="0"/>
              </a:spcBef>
              <a:buNone/>
              <a:defRPr/>
            </a:pPr>
            <a:r>
              <a:rPr lang="zh-CN" altLang="en-US" sz="2400" dirty="0">
                <a:latin typeface="Bodoni MT Black" panose="02070A03080606020203" pitchFamily="18" charset="0"/>
              </a:rPr>
              <a:t>实际上用</a:t>
            </a:r>
            <a:r>
              <a:rPr lang="zh-CN" altLang="en-US" sz="2400" dirty="0">
                <a:solidFill>
                  <a:srgbClr val="FF0000"/>
                </a:solidFill>
                <a:latin typeface="Bodoni MT Black" panose="02070A03080606020203" pitchFamily="18" charset="0"/>
              </a:rPr>
              <a:t>顺序结构</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循环</a:t>
            </a:r>
            <a:r>
              <a:rPr lang="zh-CN" altLang="en-US" sz="2400" dirty="0" smtClean="0">
                <a:solidFill>
                  <a:srgbClr val="FF0000"/>
                </a:solidFill>
                <a:latin typeface="Bodoni MT Black" panose="02070A03080606020203" pitchFamily="18" charset="0"/>
              </a:rPr>
              <a:t>结构</a:t>
            </a:r>
            <a:r>
              <a:rPr lang="zh-CN" altLang="en-US" sz="2400" dirty="0" smtClean="0">
                <a:latin typeface="Bodoni MT Black" panose="02070A03080606020203" pitchFamily="18" charset="0"/>
              </a:rPr>
              <a:t>（又称</a:t>
            </a:r>
            <a:r>
              <a:rPr lang="en-US" altLang="zh-CN" sz="2400" dirty="0" smtClean="0">
                <a:latin typeface="Bodoni MT Black" panose="02070A03080606020203" pitchFamily="18" charset="0"/>
              </a:rPr>
              <a:t>DO-WHILE</a:t>
            </a:r>
            <a:r>
              <a:rPr lang="zh-CN" altLang="en-US" sz="2400" dirty="0" smtClean="0">
                <a:latin typeface="Bodoni MT Black" panose="02070A03080606020203" pitchFamily="18" charset="0"/>
              </a:rPr>
              <a:t>结构）完全</a:t>
            </a:r>
            <a:r>
              <a:rPr lang="zh-CN" altLang="en-US" sz="2400" dirty="0">
                <a:latin typeface="Bodoni MT Black" panose="02070A03080606020203" pitchFamily="18" charset="0"/>
              </a:rPr>
              <a:t>可以实现选择</a:t>
            </a:r>
            <a:r>
              <a:rPr lang="zh-CN" altLang="en-US" sz="2400" dirty="0" smtClean="0">
                <a:latin typeface="Bodoni MT Black" panose="02070A03080606020203" pitchFamily="18" charset="0"/>
              </a:rPr>
              <a:t>结构（又称</a:t>
            </a:r>
            <a:r>
              <a:rPr lang="en-US" altLang="zh-CN" sz="2400" dirty="0" smtClean="0">
                <a:latin typeface="Bodoni MT Black" panose="02070A03080606020203" pitchFamily="18" charset="0"/>
              </a:rPr>
              <a:t>IF-THEN-ELSE</a:t>
            </a:r>
            <a:r>
              <a:rPr lang="zh-CN" altLang="en-US" sz="2400" dirty="0" smtClean="0">
                <a:latin typeface="Bodoni MT Black" panose="02070A03080606020203" pitchFamily="18" charset="0"/>
              </a:rPr>
              <a:t>结构），</a:t>
            </a:r>
            <a:r>
              <a:rPr lang="zh-CN" altLang="en-US" sz="2400" dirty="0">
                <a:latin typeface="Bodoni MT Black" panose="02070A03080606020203" pitchFamily="18" charset="0"/>
              </a:rPr>
              <a:t>因此，理论上最基本的控制结构只有</a:t>
            </a:r>
            <a:r>
              <a:rPr lang="zh-CN" altLang="en-US" sz="2400" dirty="0">
                <a:solidFill>
                  <a:srgbClr val="FF0000"/>
                </a:solidFill>
                <a:latin typeface="Bodoni MT Black" panose="02070A03080606020203" pitchFamily="18" charset="0"/>
              </a:rPr>
              <a:t>两</a:t>
            </a:r>
            <a:r>
              <a:rPr lang="zh-CN" altLang="en-US" sz="2400" dirty="0">
                <a:latin typeface="Bodoni MT Black" panose="02070A03080606020203" pitchFamily="18" charset="0"/>
              </a:rPr>
              <a:t>种</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a:lnSpc>
                <a:spcPct val="125000"/>
              </a:lnSpc>
              <a:spcBef>
                <a:spcPts val="0"/>
              </a:spcBef>
              <a:defRPr/>
            </a:pPr>
            <a:r>
              <a:rPr lang="en-US" altLang="zh-CN" sz="2400" dirty="0">
                <a:latin typeface="Bodoni MT Black" panose="02070A03080606020203" pitchFamily="18" charset="0"/>
              </a:rPr>
              <a:t>1968</a:t>
            </a:r>
            <a:r>
              <a:rPr lang="zh-CN" altLang="en-US" sz="2400" dirty="0">
                <a:latin typeface="Bodoni MT Black" panose="02070A03080606020203" pitchFamily="18" charset="0"/>
              </a:rPr>
              <a:t>年</a:t>
            </a:r>
            <a:r>
              <a:rPr lang="en-US" altLang="zh-CN" sz="2400" dirty="0" err="1">
                <a:latin typeface="Bodoni MT Black" panose="02070A03080606020203" pitchFamily="18" charset="0"/>
              </a:rPr>
              <a:t>Dijkstra</a:t>
            </a:r>
            <a:r>
              <a:rPr lang="zh-CN" altLang="en-US" sz="2400" dirty="0">
                <a:latin typeface="Bodoni MT Black" panose="02070A03080606020203" pitchFamily="18" charset="0"/>
              </a:rPr>
              <a:t>再次建议从一切高级语言中取消</a:t>
            </a:r>
            <a:r>
              <a:rPr lang="en-US" altLang="zh-CN" sz="2400" dirty="0">
                <a:latin typeface="Bodoni MT Black" panose="02070A03080606020203" pitchFamily="18" charset="0"/>
              </a:rPr>
              <a:t>GO TO</a:t>
            </a:r>
            <a:r>
              <a:rPr lang="zh-CN" altLang="en-US" sz="2400" dirty="0">
                <a:latin typeface="Bodoni MT Black" panose="02070A03080606020203" pitchFamily="18" charset="0"/>
              </a:rPr>
              <a:t>语句，只使用</a:t>
            </a:r>
            <a:r>
              <a:rPr lang="en-US" altLang="zh-CN" sz="2400" dirty="0">
                <a:latin typeface="Bodoni MT Black" panose="02070A03080606020203" pitchFamily="18" charset="0"/>
              </a:rPr>
              <a:t>3</a:t>
            </a:r>
            <a:r>
              <a:rPr lang="zh-CN" altLang="en-US" sz="2400" dirty="0">
                <a:latin typeface="Bodoni MT Black" panose="02070A03080606020203" pitchFamily="18" charset="0"/>
              </a:rPr>
              <a:t>种基本控制结构写程序</a:t>
            </a:r>
            <a:r>
              <a:rPr lang="zh-CN" altLang="en-US" sz="2400" dirty="0" smtClean="0">
                <a:latin typeface="Bodoni MT Black" panose="02070A03080606020203" pitchFamily="18" charset="0"/>
              </a:rPr>
              <a:t>。学界认识到不是</a:t>
            </a:r>
            <a:r>
              <a:rPr lang="zh-CN" altLang="en-US" sz="2400" dirty="0">
                <a:latin typeface="Bodoni MT Black" panose="02070A03080606020203" pitchFamily="18" charset="0"/>
              </a:rPr>
              <a:t>简单地去掉</a:t>
            </a:r>
            <a:r>
              <a:rPr lang="en-US" altLang="zh-CN" sz="2400" dirty="0">
                <a:latin typeface="Bodoni MT Black" panose="02070A03080606020203" pitchFamily="18" charset="0"/>
              </a:rPr>
              <a:t>GO TO </a:t>
            </a:r>
            <a:r>
              <a:rPr lang="zh-CN" altLang="en-US" sz="2400" dirty="0">
                <a:latin typeface="Bodoni MT Black" panose="02070A03080606020203" pitchFamily="18" charset="0"/>
              </a:rPr>
              <a:t>语句的问题，而是要创立一种新的程序设计思想、方法和</a:t>
            </a:r>
            <a:r>
              <a:rPr lang="zh-CN" altLang="en-US" sz="2400" dirty="0" smtClean="0">
                <a:latin typeface="Bodoni MT Black" panose="02070A03080606020203" pitchFamily="18" charset="0"/>
              </a:rPr>
              <a:t>风格。</a:t>
            </a:r>
            <a:endParaRPr lang="en-US" altLang="zh-CN" sz="2400" dirty="0" smtClean="0">
              <a:latin typeface="Bodoni MT Black" panose="02070A03080606020203" pitchFamily="18" charset="0"/>
            </a:endParaRPr>
          </a:p>
          <a:p>
            <a:pPr>
              <a:lnSpc>
                <a:spcPct val="125000"/>
              </a:lnSpc>
              <a:spcBef>
                <a:spcPts val="0"/>
              </a:spcBef>
              <a:defRPr/>
            </a:pPr>
            <a:r>
              <a:rPr lang="en-US" altLang="zh-CN" sz="2400" dirty="0" smtClean="0">
                <a:latin typeface="Bodoni MT Black" panose="02070A03080606020203" pitchFamily="18" charset="0"/>
              </a:rPr>
              <a:t>1971</a:t>
            </a:r>
            <a:r>
              <a:rPr lang="zh-CN" altLang="en-US" sz="2400" dirty="0" smtClean="0">
                <a:latin typeface="Bodoni MT Black" panose="02070A03080606020203" pitchFamily="18" charset="0"/>
              </a:rPr>
              <a:t>年</a:t>
            </a:r>
            <a:r>
              <a:rPr lang="en-US" altLang="zh-CN" sz="2400" dirty="0">
                <a:latin typeface="Bodoni MT Black" panose="02070A03080606020203" pitchFamily="18" charset="0"/>
              </a:rPr>
              <a:t>IBM</a:t>
            </a:r>
            <a:r>
              <a:rPr lang="zh-CN" altLang="en-US" sz="2400" dirty="0">
                <a:latin typeface="Bodoni MT Black" panose="02070A03080606020203" pitchFamily="18" charset="0"/>
              </a:rPr>
              <a:t>公司在纽约时报信息库管理系统的设计中成功地使用了结构</a:t>
            </a:r>
            <a:r>
              <a:rPr lang="zh-CN" altLang="en-US" sz="2400" dirty="0" smtClean="0">
                <a:latin typeface="Bodoni MT Black" panose="02070A03080606020203" pitchFamily="18" charset="0"/>
              </a:rPr>
              <a:t>程序设计技术</a:t>
            </a:r>
            <a:endParaRPr lang="en-US" altLang="zh-CN" sz="2400" dirty="0" smtClean="0">
              <a:latin typeface="Bodoni MT Black" panose="02070A03080606020203" pitchFamily="18" charset="0"/>
            </a:endParaRPr>
          </a:p>
          <a:p>
            <a:pPr>
              <a:lnSpc>
                <a:spcPct val="125000"/>
              </a:lnSpc>
              <a:spcBef>
                <a:spcPts val="0"/>
              </a:spcBef>
              <a:defRPr/>
            </a:pPr>
            <a:r>
              <a:rPr lang="en-US" altLang="zh-CN" sz="2400" dirty="0" smtClean="0">
                <a:latin typeface="Bodoni MT Black" panose="02070A03080606020203" pitchFamily="18" charset="0"/>
              </a:rPr>
              <a:t>1972</a:t>
            </a:r>
            <a:r>
              <a:rPr lang="zh-CN" altLang="en-US" sz="2400" dirty="0" smtClean="0">
                <a:latin typeface="Bodoni MT Black" panose="02070A03080606020203" pitchFamily="18" charset="0"/>
              </a:rPr>
              <a:t>年</a:t>
            </a:r>
            <a:r>
              <a:rPr lang="en-US" altLang="zh-CN" sz="2400" dirty="0">
                <a:latin typeface="Bodoni MT Black" panose="02070A03080606020203" pitchFamily="18" charset="0"/>
              </a:rPr>
              <a:t>IBM</a:t>
            </a:r>
            <a:r>
              <a:rPr lang="zh-CN" altLang="en-US" sz="2400" dirty="0">
                <a:latin typeface="Bodoni MT Black" panose="02070A03080606020203" pitchFamily="18" charset="0"/>
              </a:rPr>
              <a:t>公司的</a:t>
            </a:r>
            <a:r>
              <a:rPr lang="en-US" altLang="zh-CN" sz="2400" dirty="0">
                <a:latin typeface="Bodoni MT Black" panose="02070A03080606020203" pitchFamily="18" charset="0"/>
              </a:rPr>
              <a:t>Mills</a:t>
            </a:r>
            <a:r>
              <a:rPr lang="zh-CN" altLang="en-US" sz="2400" dirty="0">
                <a:latin typeface="Bodoni MT Black" panose="02070A03080606020203" pitchFamily="18" charset="0"/>
              </a:rPr>
              <a:t>进一步提出，程序应该</a:t>
            </a:r>
            <a:r>
              <a:rPr lang="zh-CN" altLang="en-US" sz="2400" dirty="0">
                <a:solidFill>
                  <a:srgbClr val="FF0000"/>
                </a:solidFill>
                <a:latin typeface="Bodoni MT Black" panose="02070A03080606020203" pitchFamily="18" charset="0"/>
              </a:rPr>
              <a:t>只有一个入口和一个出口</a:t>
            </a:r>
            <a:r>
              <a:rPr lang="zh-CN" altLang="en-US" sz="2400" dirty="0" smtClean="0">
                <a:latin typeface="Bodoni MT Black" panose="02070A03080606020203" pitchFamily="18" charset="0"/>
              </a:rPr>
              <a:t>，补充</a:t>
            </a:r>
            <a:r>
              <a:rPr lang="zh-CN" altLang="en-US" sz="2400" dirty="0">
                <a:latin typeface="Bodoni MT Black" panose="02070A03080606020203" pitchFamily="18" charset="0"/>
              </a:rPr>
              <a:t>了结构程序设计的规则。</a:t>
            </a:r>
            <a:endParaRPr lang="zh-CN" altLang="en-US" sz="2400" dirty="0">
              <a:latin typeface="Bodoni MT Black" panose="02070A03080606020203"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11021</Words>
  <Application>WPS 演示</Application>
  <PresentationFormat>全屏显示(4:3)</PresentationFormat>
  <Paragraphs>1034</Paragraphs>
  <Slides>67</Slides>
  <Notes>57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67</vt:i4>
      </vt:variant>
    </vt:vector>
  </HeadingPairs>
  <TitlesOfParts>
    <vt:vector size="79" baseType="lpstr">
      <vt:lpstr>Arial</vt:lpstr>
      <vt:lpstr>宋体</vt:lpstr>
      <vt:lpstr>Wingdings</vt:lpstr>
      <vt:lpstr>Calibri</vt:lpstr>
      <vt:lpstr>楷体_GB2312</vt:lpstr>
      <vt:lpstr>新宋体</vt:lpstr>
      <vt:lpstr>Bodoni MT Black</vt:lpstr>
      <vt:lpstr>Times New Roman</vt:lpstr>
      <vt:lpstr>微软雅黑</vt:lpstr>
      <vt:lpstr>Arial Unicode MS</vt:lpstr>
      <vt:lpstr>黑体</vt:lpstr>
      <vt:lpstr>Tema de Office</vt:lpstr>
      <vt:lpstr>PowerPoint 演示文稿</vt:lpstr>
      <vt:lpstr>第6章  详细设计</vt:lpstr>
      <vt:lpstr>详细设计 </vt:lpstr>
      <vt:lpstr>PowerPoint 演示文稿</vt:lpstr>
      <vt:lpstr>PowerPoint 演示文稿</vt:lpstr>
      <vt:lpstr>PowerPoint 演示文稿</vt:lpstr>
      <vt:lpstr>PowerPoint 演示文稿</vt:lpstr>
      <vt:lpstr>6.1  结构程序设计</vt:lpstr>
      <vt:lpstr>6.1  结构程序设计</vt:lpstr>
      <vt:lpstr>6.1  结构程序设计</vt:lpstr>
      <vt:lpstr>6.1  结构程序设计</vt:lpstr>
      <vt:lpstr>6.1  结构程序设计</vt:lpstr>
      <vt:lpstr>PowerPoint 演示文稿</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PowerPoint 演示文稿</vt:lpstr>
      <vt:lpstr>PowerPoint 演示文稿</vt:lpstr>
      <vt:lpstr>PowerPoint 演示文稿</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PowerPoint 演示文稿</vt:lpstr>
      <vt:lpstr>PowerPoint 演示文稿</vt:lpstr>
      <vt:lpstr>6.3 过程设计的工具</vt:lpstr>
      <vt:lpstr>6.3 过程设计的工具</vt:lpstr>
      <vt:lpstr>6.3 过程设计的工具</vt:lpstr>
      <vt:lpstr>PowerPoint 演示文稿</vt:lpstr>
      <vt:lpstr>6.3 过程设计的工具</vt:lpstr>
      <vt:lpstr>PowerPoint 演示文稿</vt:lpstr>
      <vt:lpstr>6.4 面向数据结构的设计方法</vt:lpstr>
      <vt:lpstr>6.4 面向数据结构的设计方法</vt:lpstr>
      <vt:lpstr>PowerPoint 演示文稿</vt:lpstr>
      <vt:lpstr>PowerPoint 演示文稿</vt:lpstr>
      <vt:lpstr>PowerPoint 演示文稿</vt:lpstr>
      <vt:lpstr>PowerPoint 演示文稿</vt:lpstr>
      <vt:lpstr>6.4 面向数据结构的设计方法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Silentruman</cp:lastModifiedBy>
  <cp:revision>755</cp:revision>
  <dcterms:created xsi:type="dcterms:W3CDTF">2010-06-24T19:27:00Z</dcterms:created>
  <dcterms:modified xsi:type="dcterms:W3CDTF">2022-04-19T09:56:12Z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A330345E392B45929E4E55A010B583FE</vt:lpwstr>
  </property>
</Properties>
</file>