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4"/>
  </p:notesMasterIdLst>
  <p:sldIdLst>
    <p:sldId id="750" r:id="rId3"/>
    <p:sldId id="663" r:id="rId5"/>
    <p:sldId id="557" r:id="rId6"/>
    <p:sldId id="749" r:id="rId7"/>
    <p:sldId id="868" r:id="rId8"/>
    <p:sldId id="640" r:id="rId9"/>
    <p:sldId id="641" r:id="rId10"/>
    <p:sldId id="642" r:id="rId11"/>
    <p:sldId id="869" r:id="rId12"/>
    <p:sldId id="643" r:id="rId13"/>
    <p:sldId id="644" r:id="rId14"/>
    <p:sldId id="645" r:id="rId15"/>
    <p:sldId id="646" r:id="rId16"/>
    <p:sldId id="647" r:id="rId17"/>
    <p:sldId id="648" r:id="rId18"/>
    <p:sldId id="649" r:id="rId19"/>
    <p:sldId id="650" r:id="rId20"/>
    <p:sldId id="751" r:id="rId21"/>
    <p:sldId id="870" r:id="rId22"/>
    <p:sldId id="871" r:id="rId23"/>
    <p:sldId id="872" r:id="rId24"/>
    <p:sldId id="873" r:id="rId25"/>
    <p:sldId id="874" r:id="rId26"/>
    <p:sldId id="875" r:id="rId27"/>
    <p:sldId id="876" r:id="rId28"/>
    <p:sldId id="877" r:id="rId29"/>
    <p:sldId id="878" r:id="rId30"/>
    <p:sldId id="879" r:id="rId31"/>
    <p:sldId id="880" r:id="rId32"/>
    <p:sldId id="881" r:id="rId33"/>
    <p:sldId id="882" r:id="rId34"/>
    <p:sldId id="883" r:id="rId35"/>
    <p:sldId id="884" r:id="rId36"/>
    <p:sldId id="885" r:id="rId37"/>
    <p:sldId id="886" r:id="rId38"/>
    <p:sldId id="887" r:id="rId39"/>
    <p:sldId id="888" r:id="rId40"/>
    <p:sldId id="752" r:id="rId41"/>
    <p:sldId id="664" r:id="rId42"/>
    <p:sldId id="665" r:id="rId43"/>
    <p:sldId id="666" r:id="rId44"/>
    <p:sldId id="667" r:id="rId45"/>
    <p:sldId id="668" r:id="rId46"/>
    <p:sldId id="670" r:id="rId47"/>
    <p:sldId id="671" r:id="rId48"/>
    <p:sldId id="672" r:id="rId49"/>
    <p:sldId id="674" r:id="rId50"/>
    <p:sldId id="675" r:id="rId51"/>
    <p:sldId id="676" r:id="rId52"/>
    <p:sldId id="753" r:id="rId53"/>
    <p:sldId id="677" r:id="rId54"/>
    <p:sldId id="678" r:id="rId55"/>
    <p:sldId id="679" r:id="rId56"/>
    <p:sldId id="680" r:id="rId57"/>
    <p:sldId id="681" r:id="rId58"/>
    <p:sldId id="682" r:id="rId59"/>
    <p:sldId id="683" r:id="rId60"/>
    <p:sldId id="686" r:id="rId61"/>
    <p:sldId id="687" r:id="rId62"/>
    <p:sldId id="688" r:id="rId63"/>
    <p:sldId id="689" r:id="rId64"/>
    <p:sldId id="690" r:id="rId65"/>
    <p:sldId id="754" r:id="rId66"/>
    <p:sldId id="691" r:id="rId67"/>
    <p:sldId id="692" r:id="rId68"/>
    <p:sldId id="693" r:id="rId69"/>
    <p:sldId id="694" r:id="rId70"/>
    <p:sldId id="755" r:id="rId71"/>
    <p:sldId id="889" r:id="rId72"/>
    <p:sldId id="890" r:id="rId73"/>
    <p:sldId id="696" r:id="rId74"/>
    <p:sldId id="697" r:id="rId75"/>
    <p:sldId id="698" r:id="rId76"/>
    <p:sldId id="699" r:id="rId77"/>
    <p:sldId id="700" r:id="rId78"/>
    <p:sldId id="701" r:id="rId79"/>
    <p:sldId id="702" r:id="rId80"/>
    <p:sldId id="703" r:id="rId81"/>
    <p:sldId id="704" r:id="rId82"/>
    <p:sldId id="705" r:id="rId83"/>
    <p:sldId id="891" r:id="rId84"/>
    <p:sldId id="892" r:id="rId85"/>
    <p:sldId id="706" r:id="rId86"/>
    <p:sldId id="707" r:id="rId87"/>
    <p:sldId id="708" r:id="rId88"/>
    <p:sldId id="709" r:id="rId89"/>
    <p:sldId id="710" r:id="rId90"/>
    <p:sldId id="711" r:id="rId91"/>
    <p:sldId id="712" r:id="rId92"/>
    <p:sldId id="713" r:id="rId93"/>
    <p:sldId id="714" r:id="rId94"/>
    <p:sldId id="715" r:id="rId95"/>
    <p:sldId id="716" r:id="rId96"/>
    <p:sldId id="717" r:id="rId97"/>
    <p:sldId id="718" r:id="rId98"/>
    <p:sldId id="719" r:id="rId99"/>
    <p:sldId id="720" r:id="rId100"/>
    <p:sldId id="756" r:id="rId101"/>
    <p:sldId id="893" r:id="rId102"/>
    <p:sldId id="894" r:id="rId103"/>
    <p:sldId id="722" r:id="rId104"/>
    <p:sldId id="723" r:id="rId105"/>
    <p:sldId id="724" r:id="rId106"/>
    <p:sldId id="761" r:id="rId107"/>
    <p:sldId id="725" r:id="rId108"/>
    <p:sldId id="726" r:id="rId109"/>
    <p:sldId id="727" r:id="rId110"/>
    <p:sldId id="728" r:id="rId111"/>
    <p:sldId id="729" r:id="rId112"/>
    <p:sldId id="730" r:id="rId113"/>
    <p:sldId id="731" r:id="rId114"/>
    <p:sldId id="732" r:id="rId115"/>
    <p:sldId id="733" r:id="rId116"/>
    <p:sldId id="734" r:id="rId117"/>
    <p:sldId id="757" r:id="rId118"/>
    <p:sldId id="735" r:id="rId119"/>
    <p:sldId id="736" r:id="rId120"/>
    <p:sldId id="737" r:id="rId121"/>
    <p:sldId id="738" r:id="rId122"/>
    <p:sldId id="739" r:id="rId123"/>
    <p:sldId id="740" r:id="rId124"/>
    <p:sldId id="758" r:id="rId125"/>
    <p:sldId id="741" r:id="rId126"/>
    <p:sldId id="742" r:id="rId127"/>
    <p:sldId id="743" r:id="rId128"/>
    <p:sldId id="744" r:id="rId129"/>
    <p:sldId id="745" r:id="rId130"/>
    <p:sldId id="746" r:id="rId131"/>
    <p:sldId id="747" r:id="rId132"/>
    <p:sldId id="759" r:id="rId133"/>
    <p:sldId id="760" r:id="rId134"/>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E73D"/>
    <a:srgbClr val="702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3" autoAdjust="0"/>
    <p:restoredTop sz="87568" autoAdjust="0"/>
  </p:normalViewPr>
  <p:slideViewPr>
    <p:cSldViewPr showGuides="1">
      <p:cViewPr varScale="1">
        <p:scale>
          <a:sx n="79" d="100"/>
          <a:sy n="79" d="100"/>
        </p:scale>
        <p:origin x="1344" y="3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7" Type="http://schemas.openxmlformats.org/officeDocument/2006/relationships/tableStyles" Target="tableStyles.xml"/><Relationship Id="rId136" Type="http://schemas.openxmlformats.org/officeDocument/2006/relationships/viewProps" Target="viewProps.xml"/><Relationship Id="rId135" Type="http://schemas.openxmlformats.org/officeDocument/2006/relationships/presProps" Target="presProps.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3B87CC0-35DA-4B6C-9A66-EED73E7A2B4E}" type="doc">
      <dgm:prSet loTypeId="urn:microsoft.com/office/officeart/2005/8/layout/vList4#1" loCatId="list" qsTypeId="urn:microsoft.com/office/officeart/2005/8/quickstyle/simple1#2" qsCatId="simple" csTypeId="urn:microsoft.com/office/officeart/2005/8/colors/accent1_2#2" csCatId="accent1" phldr="0"/>
      <dgm:spPr/>
      <dgm:t>
        <a:bodyPr/>
        <a:lstStyle/>
        <a:p>
          <a:endParaRPr lang="zh-CN" altLang="en-US"/>
        </a:p>
      </dgm:t>
    </dgm:pt>
    <dgm:pt modelId="{39C12F7F-0C70-45FD-9E06-85177A18AA15}" type="pres">
      <dgm:prSet presAssocID="{53B87CC0-35DA-4B6C-9A66-EED73E7A2B4E}" presName="linear" presStyleCnt="0">
        <dgm:presLayoutVars>
          <dgm:dir/>
          <dgm:resizeHandles val="exact"/>
        </dgm:presLayoutVars>
      </dgm:prSet>
      <dgm:spPr/>
    </dgm:pt>
  </dgm:ptLst>
  <dgm:cxnLst>
    <dgm:cxn modelId="{69BD16AA-6228-44EF-A2F9-E74690449398}" type="presOf" srcId="{53B87CC0-35DA-4B6C-9A66-EED73E7A2B4E}" destId="{39C12F7F-0C70-45FD-9E06-85177A18AA15}" srcOrd="0" destOrd="0" presId="urn:microsoft.com/office/officeart/2005/8/layout/vList4#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D469B9-EB9D-4FA5-BE56-47AA41E9BE48}" type="doc">
      <dgm:prSet loTypeId="urn:microsoft.com/office/officeart/2008/layout/HorizontalMultiLevelHierarchy#1" loCatId="hierarchy" qsTypeId="urn:microsoft.com/office/officeart/2005/8/quickstyle/simple1#3" qsCatId="simple" csTypeId="urn:microsoft.com/office/officeart/2005/8/colors/accent1_2#3" csCatId="accent1" phldr="1"/>
      <dgm:spPr/>
      <dgm:t>
        <a:bodyPr/>
        <a:lstStyle/>
        <a:p>
          <a:endParaRPr lang="zh-CN" altLang="en-US"/>
        </a:p>
      </dgm:t>
    </dgm:pt>
    <dgm:pt modelId="{3E7FF75C-7A63-4C39-B317-6B3D96307543}">
      <dgm:prSet phldrT="[文本]" custT="1"/>
      <dgm:spPr/>
      <dgm:t>
        <a:bodyPr/>
        <a:lstStyle/>
        <a:p>
          <a:r>
            <a:rPr lang="zh-CN" altLang="en-US" sz="3600" dirty="0"/>
            <a:t>实现</a:t>
          </a:r>
        </a:p>
      </dgm:t>
    </dgm:pt>
    <dgm:pt modelId="{4EAA9E22-A802-43BB-9A38-3DFDCBB81B33}" cxnId="{DE727059-FB8D-402E-8B74-4D997FDE25F0}" type="parTrans">
      <dgm:prSet/>
      <dgm:spPr/>
      <dgm:t>
        <a:bodyPr/>
        <a:lstStyle/>
        <a:p>
          <a:endParaRPr lang="zh-CN" altLang="en-US"/>
        </a:p>
      </dgm:t>
    </dgm:pt>
    <dgm:pt modelId="{4BEC2E03-9E61-4FEA-90C0-FAD4B3A901EB}" cxnId="{DE727059-FB8D-402E-8B74-4D997FDE25F0}" type="sibTrans">
      <dgm:prSet/>
      <dgm:spPr/>
      <dgm:t>
        <a:bodyPr/>
        <a:lstStyle/>
        <a:p>
          <a:endParaRPr lang="zh-CN" altLang="en-US"/>
        </a:p>
      </dgm:t>
    </dgm:pt>
    <dgm:pt modelId="{BACE1264-CD59-446D-BDF7-1D8B6396E2DC}">
      <dgm:prSet phldrT="[文本]" custT="1"/>
      <dgm:spPr/>
      <dgm:t>
        <a:bodyPr/>
        <a:lstStyle/>
        <a:p>
          <a:r>
            <a:rPr lang="zh-CN" altLang="en-US" sz="3600" dirty="0"/>
            <a:t>编码</a:t>
          </a:r>
        </a:p>
      </dgm:t>
    </dgm:pt>
    <dgm:pt modelId="{4B54AF0B-C027-495B-86A1-B5505693FC70}" cxnId="{70A963D1-9454-4C0B-8964-A3C2CEF3EAFE}" type="parTrans">
      <dgm:prSet/>
      <dgm:spPr/>
      <dgm:t>
        <a:bodyPr/>
        <a:lstStyle/>
        <a:p>
          <a:endParaRPr lang="zh-CN" altLang="en-US"/>
        </a:p>
      </dgm:t>
    </dgm:pt>
    <dgm:pt modelId="{23DAB2F2-5B9C-4BA6-8089-ACA7E82EA48F}" cxnId="{70A963D1-9454-4C0B-8964-A3C2CEF3EAFE}" type="sibTrans">
      <dgm:prSet/>
      <dgm:spPr/>
      <dgm:t>
        <a:bodyPr/>
        <a:lstStyle/>
        <a:p>
          <a:endParaRPr lang="zh-CN" altLang="en-US"/>
        </a:p>
      </dgm:t>
    </dgm:pt>
    <dgm:pt modelId="{2B72F6B7-E121-4E04-9370-048715A76D6E}">
      <dgm:prSet phldrT="[文本]" custT="1"/>
      <dgm:spPr/>
      <dgm:t>
        <a:bodyPr/>
        <a:lstStyle/>
        <a:p>
          <a:r>
            <a:rPr lang="zh-CN" altLang="en-US" sz="3600" dirty="0"/>
            <a:t>测试</a:t>
          </a:r>
        </a:p>
      </dgm:t>
    </dgm:pt>
    <dgm:pt modelId="{8BB68D91-6682-4AFA-BDF9-5D50A860E54A}" cxnId="{83179A15-301A-4427-9F7F-0ECD9198D7BA}" type="sibTrans">
      <dgm:prSet/>
      <dgm:spPr/>
      <dgm:t>
        <a:bodyPr/>
        <a:lstStyle/>
        <a:p>
          <a:endParaRPr lang="zh-CN" altLang="en-US"/>
        </a:p>
      </dgm:t>
    </dgm:pt>
    <dgm:pt modelId="{EDF171D7-545F-4CE6-8ACB-4A6A598B7A55}" cxnId="{83179A15-301A-4427-9F7F-0ECD9198D7BA}" type="parTrans">
      <dgm:prSet/>
      <dgm:spPr/>
      <dgm:t>
        <a:bodyPr/>
        <a:lstStyle/>
        <a:p>
          <a:endParaRPr lang="zh-CN" altLang="en-US"/>
        </a:p>
      </dgm:t>
    </dgm:pt>
    <dgm:pt modelId="{BC116D3D-0E38-45BD-9B47-A8A53F36B858}" type="pres">
      <dgm:prSet presAssocID="{E4D469B9-EB9D-4FA5-BE56-47AA41E9BE48}" presName="Name0" presStyleCnt="0">
        <dgm:presLayoutVars>
          <dgm:chPref val="1"/>
          <dgm:dir/>
          <dgm:animOne val="branch"/>
          <dgm:animLvl val="lvl"/>
          <dgm:resizeHandles val="exact"/>
        </dgm:presLayoutVars>
      </dgm:prSet>
      <dgm:spPr/>
    </dgm:pt>
    <dgm:pt modelId="{00144B44-3C8A-429B-A187-4584829ED1D5}" type="pres">
      <dgm:prSet presAssocID="{3E7FF75C-7A63-4C39-B317-6B3D96307543}" presName="root1" presStyleCnt="0"/>
      <dgm:spPr/>
    </dgm:pt>
    <dgm:pt modelId="{0A07C1A2-4A79-4B57-AE16-290E656142CE}" type="pres">
      <dgm:prSet presAssocID="{3E7FF75C-7A63-4C39-B317-6B3D96307543}" presName="LevelOneTextNode" presStyleLbl="node0" presStyleIdx="0" presStyleCnt="1" custAng="5400000" custScaleX="73577" custScaleY="29476" custLinFactX="-100000" custLinFactNeighborX="-187584" custLinFactNeighborY="3594">
        <dgm:presLayoutVars>
          <dgm:chPref val="3"/>
        </dgm:presLayoutVars>
      </dgm:prSet>
      <dgm:spPr/>
    </dgm:pt>
    <dgm:pt modelId="{C77EEF1A-AC53-4F6C-A69E-FD07DD3B80AD}" type="pres">
      <dgm:prSet presAssocID="{3E7FF75C-7A63-4C39-B317-6B3D96307543}" presName="level2hierChild" presStyleCnt="0"/>
      <dgm:spPr/>
    </dgm:pt>
    <dgm:pt modelId="{2172A1CE-371E-4853-93D6-3A1B5B0B7BB9}" type="pres">
      <dgm:prSet presAssocID="{4B54AF0B-C027-495B-86A1-B5505693FC70}" presName="conn2-1" presStyleLbl="parChTrans1D2" presStyleIdx="0" presStyleCnt="2"/>
      <dgm:spPr/>
    </dgm:pt>
    <dgm:pt modelId="{82A43EC3-F612-4D60-99E4-B23C92A9AB25}" type="pres">
      <dgm:prSet presAssocID="{4B54AF0B-C027-495B-86A1-B5505693FC70}" presName="connTx" presStyleLbl="parChTrans1D2" presStyleIdx="0" presStyleCnt="2"/>
      <dgm:spPr/>
    </dgm:pt>
    <dgm:pt modelId="{CBB387EE-8121-4B29-B603-15C045DC433F}" type="pres">
      <dgm:prSet presAssocID="{BACE1264-CD59-446D-BDF7-1D8B6396E2DC}" presName="root2" presStyleCnt="0"/>
      <dgm:spPr/>
    </dgm:pt>
    <dgm:pt modelId="{DB0500EC-2328-4CA6-BB6A-824FB9F92690}" type="pres">
      <dgm:prSet presAssocID="{BACE1264-CD59-446D-BDF7-1D8B6396E2DC}" presName="LevelTwoTextNode" presStyleLbl="node2" presStyleIdx="0" presStyleCnt="2" custScaleX="45746" custScaleY="87630" custLinFactNeighborX="-77083" custLinFactNeighborY="-25615">
        <dgm:presLayoutVars>
          <dgm:chPref val="3"/>
        </dgm:presLayoutVars>
      </dgm:prSet>
      <dgm:spPr/>
    </dgm:pt>
    <dgm:pt modelId="{76D231B0-23E2-4B7B-833A-95FBF4D9E443}" type="pres">
      <dgm:prSet presAssocID="{BACE1264-CD59-446D-BDF7-1D8B6396E2DC}" presName="level3hierChild" presStyleCnt="0"/>
      <dgm:spPr/>
    </dgm:pt>
    <dgm:pt modelId="{5A344A2B-9937-46B2-88D8-56C8D9A7236A}" type="pres">
      <dgm:prSet presAssocID="{EDF171D7-545F-4CE6-8ACB-4A6A598B7A55}" presName="conn2-1" presStyleLbl="parChTrans1D2" presStyleIdx="1" presStyleCnt="2"/>
      <dgm:spPr/>
    </dgm:pt>
    <dgm:pt modelId="{3FF46B0E-4F35-4A08-88C3-E0CE21336AF4}" type="pres">
      <dgm:prSet presAssocID="{EDF171D7-545F-4CE6-8ACB-4A6A598B7A55}" presName="connTx" presStyleLbl="parChTrans1D2" presStyleIdx="1" presStyleCnt="2"/>
      <dgm:spPr/>
    </dgm:pt>
    <dgm:pt modelId="{8253C515-A9DD-42EA-B8D5-28429945E874}" type="pres">
      <dgm:prSet presAssocID="{2B72F6B7-E121-4E04-9370-048715A76D6E}" presName="root2" presStyleCnt="0"/>
      <dgm:spPr/>
    </dgm:pt>
    <dgm:pt modelId="{04A6545A-32A3-405C-8753-ABBC1D2C3B96}" type="pres">
      <dgm:prSet presAssocID="{2B72F6B7-E121-4E04-9370-048715A76D6E}" presName="LevelTwoTextNode" presStyleLbl="node2" presStyleIdx="1" presStyleCnt="2" custScaleX="46502" custScaleY="82621" custLinFactNeighborX="-77083" custLinFactNeighborY="60150">
        <dgm:presLayoutVars>
          <dgm:chPref val="3"/>
        </dgm:presLayoutVars>
      </dgm:prSet>
      <dgm:spPr/>
    </dgm:pt>
    <dgm:pt modelId="{4A48D512-AFA0-4AED-85D2-CADFC0A386CF}" type="pres">
      <dgm:prSet presAssocID="{2B72F6B7-E121-4E04-9370-048715A76D6E}" presName="level3hierChild" presStyleCnt="0"/>
      <dgm:spPr/>
    </dgm:pt>
  </dgm:ptLst>
  <dgm:cxnLst>
    <dgm:cxn modelId="{83179A15-301A-4427-9F7F-0ECD9198D7BA}" srcId="{3E7FF75C-7A63-4C39-B317-6B3D96307543}" destId="{2B72F6B7-E121-4E04-9370-048715A76D6E}" srcOrd="1" destOrd="0" parTransId="{EDF171D7-545F-4CE6-8ACB-4A6A598B7A55}" sibTransId="{8BB68D91-6682-4AFA-BDF9-5D50A860E54A}"/>
    <dgm:cxn modelId="{4770A61B-03B6-4E8B-B367-49B5C3D11E03}" type="presOf" srcId="{BACE1264-CD59-446D-BDF7-1D8B6396E2DC}" destId="{DB0500EC-2328-4CA6-BB6A-824FB9F92690}" srcOrd="0" destOrd="0" presId="urn:microsoft.com/office/officeart/2008/layout/HorizontalMultiLevelHierarchy#1"/>
    <dgm:cxn modelId="{848DFD20-8086-4C99-9454-26E89FDCEB00}" type="presOf" srcId="{E4D469B9-EB9D-4FA5-BE56-47AA41E9BE48}" destId="{BC116D3D-0E38-45BD-9B47-A8A53F36B858}" srcOrd="0" destOrd="0" presId="urn:microsoft.com/office/officeart/2008/layout/HorizontalMultiLevelHierarchy#1"/>
    <dgm:cxn modelId="{E72E5E61-163A-4A53-A3B0-1219B767612C}" type="presOf" srcId="{4B54AF0B-C027-495B-86A1-B5505693FC70}" destId="{82A43EC3-F612-4D60-99E4-B23C92A9AB25}" srcOrd="1" destOrd="0" presId="urn:microsoft.com/office/officeart/2008/layout/HorizontalMultiLevelHierarchy#1"/>
    <dgm:cxn modelId="{A9587769-30F4-4EAB-826E-95FE97276091}" type="presOf" srcId="{EDF171D7-545F-4CE6-8ACB-4A6A598B7A55}" destId="{5A344A2B-9937-46B2-88D8-56C8D9A7236A}" srcOrd="0" destOrd="0" presId="urn:microsoft.com/office/officeart/2008/layout/HorizontalMultiLevelHierarchy#1"/>
    <dgm:cxn modelId="{4C08D475-90F4-470A-9C22-9EA7A718398D}" type="presOf" srcId="{2B72F6B7-E121-4E04-9370-048715A76D6E}" destId="{04A6545A-32A3-405C-8753-ABBC1D2C3B96}" srcOrd="0" destOrd="0" presId="urn:microsoft.com/office/officeart/2008/layout/HorizontalMultiLevelHierarchy#1"/>
    <dgm:cxn modelId="{DE727059-FB8D-402E-8B74-4D997FDE25F0}" srcId="{E4D469B9-EB9D-4FA5-BE56-47AA41E9BE48}" destId="{3E7FF75C-7A63-4C39-B317-6B3D96307543}" srcOrd="0" destOrd="0" parTransId="{4EAA9E22-A802-43BB-9A38-3DFDCBB81B33}" sibTransId="{4BEC2E03-9E61-4FEA-90C0-FAD4B3A901EB}"/>
    <dgm:cxn modelId="{224BBA7F-1A74-4B9E-9239-093CBF00F093}" type="presOf" srcId="{4B54AF0B-C027-495B-86A1-B5505693FC70}" destId="{2172A1CE-371E-4853-93D6-3A1B5B0B7BB9}" srcOrd="0" destOrd="0" presId="urn:microsoft.com/office/officeart/2008/layout/HorizontalMultiLevelHierarchy#1"/>
    <dgm:cxn modelId="{E555A4BE-68CE-4C70-B3BE-A1EC8C6D2F6B}" type="presOf" srcId="{3E7FF75C-7A63-4C39-B317-6B3D96307543}" destId="{0A07C1A2-4A79-4B57-AE16-290E656142CE}" srcOrd="0" destOrd="0" presId="urn:microsoft.com/office/officeart/2008/layout/HorizontalMultiLevelHierarchy#1"/>
    <dgm:cxn modelId="{70A963D1-9454-4C0B-8964-A3C2CEF3EAFE}" srcId="{3E7FF75C-7A63-4C39-B317-6B3D96307543}" destId="{BACE1264-CD59-446D-BDF7-1D8B6396E2DC}" srcOrd="0" destOrd="0" parTransId="{4B54AF0B-C027-495B-86A1-B5505693FC70}" sibTransId="{23DAB2F2-5B9C-4BA6-8089-ACA7E82EA48F}"/>
    <dgm:cxn modelId="{7CA93AE6-0B93-48FF-B2BE-85CAF791A0AC}" type="presOf" srcId="{EDF171D7-545F-4CE6-8ACB-4A6A598B7A55}" destId="{3FF46B0E-4F35-4A08-88C3-E0CE21336AF4}" srcOrd="1" destOrd="0" presId="urn:microsoft.com/office/officeart/2008/layout/HorizontalMultiLevelHierarchy#1"/>
    <dgm:cxn modelId="{F5B23B1A-5547-49AD-AE8E-7DB77DC299AE}" type="presParOf" srcId="{BC116D3D-0E38-45BD-9B47-A8A53F36B858}" destId="{00144B44-3C8A-429B-A187-4584829ED1D5}" srcOrd="0" destOrd="0" presId="urn:microsoft.com/office/officeart/2008/layout/HorizontalMultiLevelHierarchy#1"/>
    <dgm:cxn modelId="{D4975F33-3E51-4B10-89A6-4902653EE4D7}" type="presParOf" srcId="{00144B44-3C8A-429B-A187-4584829ED1D5}" destId="{0A07C1A2-4A79-4B57-AE16-290E656142CE}" srcOrd="0" destOrd="0" presId="urn:microsoft.com/office/officeart/2008/layout/HorizontalMultiLevelHierarchy#1"/>
    <dgm:cxn modelId="{6F4F272C-169C-4ED5-B677-F7A8023533BF}" type="presParOf" srcId="{00144B44-3C8A-429B-A187-4584829ED1D5}" destId="{C77EEF1A-AC53-4F6C-A69E-FD07DD3B80AD}" srcOrd="1" destOrd="0" presId="urn:microsoft.com/office/officeart/2008/layout/HorizontalMultiLevelHierarchy#1"/>
    <dgm:cxn modelId="{0D0BBEAF-24FB-4B06-A716-3905D5A012A9}" type="presParOf" srcId="{C77EEF1A-AC53-4F6C-A69E-FD07DD3B80AD}" destId="{2172A1CE-371E-4853-93D6-3A1B5B0B7BB9}" srcOrd="0" destOrd="0" presId="urn:microsoft.com/office/officeart/2008/layout/HorizontalMultiLevelHierarchy#1"/>
    <dgm:cxn modelId="{85A7C619-F35A-43A9-A01C-C28B8CB3C341}" type="presParOf" srcId="{2172A1CE-371E-4853-93D6-3A1B5B0B7BB9}" destId="{82A43EC3-F612-4D60-99E4-B23C92A9AB25}" srcOrd="0" destOrd="0" presId="urn:microsoft.com/office/officeart/2008/layout/HorizontalMultiLevelHierarchy#1"/>
    <dgm:cxn modelId="{60168464-0120-4BE1-B8C0-10A6962DBCB6}" type="presParOf" srcId="{C77EEF1A-AC53-4F6C-A69E-FD07DD3B80AD}" destId="{CBB387EE-8121-4B29-B603-15C045DC433F}" srcOrd="1" destOrd="0" presId="urn:microsoft.com/office/officeart/2008/layout/HorizontalMultiLevelHierarchy#1"/>
    <dgm:cxn modelId="{9C6AF470-3C11-4588-8387-3BBF5B3C18E3}" type="presParOf" srcId="{CBB387EE-8121-4B29-B603-15C045DC433F}" destId="{DB0500EC-2328-4CA6-BB6A-824FB9F92690}" srcOrd="0" destOrd="0" presId="urn:microsoft.com/office/officeart/2008/layout/HorizontalMultiLevelHierarchy#1"/>
    <dgm:cxn modelId="{F70585D5-5884-48A5-88B7-AF041EB57809}" type="presParOf" srcId="{CBB387EE-8121-4B29-B603-15C045DC433F}" destId="{76D231B0-23E2-4B7B-833A-95FBF4D9E443}" srcOrd="1" destOrd="0" presId="urn:microsoft.com/office/officeart/2008/layout/HorizontalMultiLevelHierarchy#1"/>
    <dgm:cxn modelId="{9C747992-75E8-4D3C-88FD-310A70BB3C42}" type="presParOf" srcId="{C77EEF1A-AC53-4F6C-A69E-FD07DD3B80AD}" destId="{5A344A2B-9937-46B2-88D8-56C8D9A7236A}" srcOrd="2" destOrd="0" presId="urn:microsoft.com/office/officeart/2008/layout/HorizontalMultiLevelHierarchy#1"/>
    <dgm:cxn modelId="{E2525B06-8B10-46CA-A1D0-426C438566E5}" type="presParOf" srcId="{5A344A2B-9937-46B2-88D8-56C8D9A7236A}" destId="{3FF46B0E-4F35-4A08-88C3-E0CE21336AF4}" srcOrd="0" destOrd="0" presId="urn:microsoft.com/office/officeart/2008/layout/HorizontalMultiLevelHierarchy#1"/>
    <dgm:cxn modelId="{27D927B5-1FA8-4D11-B041-9D04F614234B}" type="presParOf" srcId="{C77EEF1A-AC53-4F6C-A69E-FD07DD3B80AD}" destId="{8253C515-A9DD-42EA-B8D5-28429945E874}" srcOrd="3" destOrd="0" presId="urn:microsoft.com/office/officeart/2008/layout/HorizontalMultiLevelHierarchy#1"/>
    <dgm:cxn modelId="{5782DD0A-8B32-4556-BF99-BE73FC414F16}" type="presParOf" srcId="{8253C515-A9DD-42EA-B8D5-28429945E874}" destId="{04A6545A-32A3-405C-8753-ABBC1D2C3B96}" srcOrd="0" destOrd="0" presId="urn:microsoft.com/office/officeart/2008/layout/HorizontalMultiLevelHierarchy#1"/>
    <dgm:cxn modelId="{EB2DF58B-4E33-4AE0-B70C-9D9A861F0F75}" type="presParOf" srcId="{8253C515-A9DD-42EA-B8D5-28429945E874}" destId="{4A48D512-AFA0-4AED-85D2-CADFC0A386CF}" srcOrd="1" destOrd="0" presId="urn:microsoft.com/office/officeart/2008/layout/HorizontalMultiLevelHierarchy#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229600" cy="4315617"/>
        <a:chOff x="0" y="0"/>
        <a:chExt cx="8229600" cy="4315617"/>
      </a:xfrm>
    </dsp:grpSpPr>
    <dsp:sp modelId="{2172A1CE-371E-4853-93D6-3A1B5B0B7BB9}">
      <dsp:nvSpPr>
        <dsp:cNvPr id="4" name="任意多边形 3"/>
        <dsp:cNvSpPr/>
      </dsp:nvSpPr>
      <dsp:spPr bwMode="white">
        <a:xfrm>
          <a:off x="1164076" y="1506545"/>
          <a:ext cx="822852" cy="806366"/>
        </a:xfrm>
        <a:custGeom>
          <a:avLst/>
          <a:gdLst/>
          <a:ahLst/>
          <a:cxnLst/>
          <a:pathLst>
            <a:path w="1296" h="1270">
              <a:moveTo>
                <a:pt x="0" y="1270"/>
              </a:moveTo>
              <a:lnTo>
                <a:pt x="648" y="1270"/>
              </a:lnTo>
              <a:lnTo>
                <a:pt x="648" y="0"/>
              </a:lnTo>
              <a:lnTo>
                <a:pt x="1296"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solidFill>
              <a:schemeClr val="tx1"/>
            </a:solidFill>
          </a:endParaRPr>
        </a:p>
      </dsp:txBody>
      <dsp:txXfrm>
        <a:off x="1164076" y="1506545"/>
        <a:ext cx="822852" cy="806366"/>
      </dsp:txXfrm>
    </dsp:sp>
    <dsp:sp modelId="{5A344A2B-9937-46B2-88D8-56C8D9A7236A}">
      <dsp:nvSpPr>
        <dsp:cNvPr id="6" name="任意多边形 5"/>
        <dsp:cNvSpPr/>
      </dsp:nvSpPr>
      <dsp:spPr bwMode="white">
        <a:xfrm>
          <a:off x="1164076" y="2312912"/>
          <a:ext cx="822852" cy="799872"/>
        </a:xfrm>
        <a:custGeom>
          <a:avLst/>
          <a:gdLst/>
          <a:ahLst/>
          <a:cxnLst/>
          <a:pathLst>
            <a:path w="1296" h="1260">
              <a:moveTo>
                <a:pt x="0" y="0"/>
              </a:moveTo>
              <a:lnTo>
                <a:pt x="648" y="0"/>
              </a:lnTo>
              <a:lnTo>
                <a:pt x="648" y="1260"/>
              </a:lnTo>
              <a:lnTo>
                <a:pt x="1296" y="126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solidFill>
              <a:schemeClr val="tx1"/>
            </a:solidFill>
          </a:endParaRPr>
        </a:p>
      </dsp:txBody>
      <dsp:txXfrm>
        <a:off x="1164076" y="2312912"/>
        <a:ext cx="822852" cy="799872"/>
      </dsp:txXfrm>
    </dsp:sp>
    <dsp:sp modelId="{0A07C1A2-4A79-4B57-AE16-290E656142CE}">
      <dsp:nvSpPr>
        <dsp:cNvPr id="3" name="矩形 2"/>
        <dsp:cNvSpPr/>
      </dsp:nvSpPr>
      <dsp:spPr bwMode="white">
        <a:xfrm rot="21600000">
          <a:off x="226387" y="2011258"/>
          <a:ext cx="1272071" cy="603307"/>
        </a:xfrm>
        <a:prstGeom prst="rect">
          <a:avLst/>
        </a:prstGeom>
      </dsp:spPr>
      <dsp:style>
        <a:lnRef idx="2">
          <a:schemeClr val="lt1"/>
        </a:lnRef>
        <a:fillRef idx="1">
          <a:schemeClr val="accent1"/>
        </a:fillRef>
        <a:effectRef idx="0">
          <a:scrgbClr r="0" g="0" b="0"/>
        </a:effectRef>
        <a:fontRef idx="minor">
          <a:schemeClr val="lt1"/>
        </a:fontRef>
      </dsp:style>
      <dsp:txBody>
        <a:bodyPr lIns="22860" tIns="22860" rIns="22860" bIns="228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600" dirty="0"/>
            <a:t>实现</a:t>
          </a:r>
        </a:p>
      </dsp:txBody>
      <dsp:txXfrm rot="21600000">
        <a:off x="226387" y="2011258"/>
        <a:ext cx="1272071" cy="603307"/>
      </dsp:txXfrm>
    </dsp:sp>
    <dsp:sp modelId="{DB0500EC-2328-4CA6-BB6A-824FB9F92690}">
      <dsp:nvSpPr>
        <dsp:cNvPr id="5" name="矩形 4"/>
        <dsp:cNvSpPr/>
      </dsp:nvSpPr>
      <dsp:spPr bwMode="white">
        <a:xfrm>
          <a:off x="1986927" y="1147277"/>
          <a:ext cx="1230335" cy="718537"/>
        </a:xfrm>
        <a:prstGeom prst="rect">
          <a:avLst/>
        </a:prstGeom>
      </dsp:spPr>
      <dsp:style>
        <a:lnRef idx="2">
          <a:schemeClr val="lt1"/>
        </a:lnRef>
        <a:fillRef idx="1">
          <a:schemeClr val="accent1"/>
        </a:fillRef>
        <a:effectRef idx="0">
          <a:scrgbClr r="0" g="0" b="0"/>
        </a:effectRef>
        <a:fontRef idx="minor">
          <a:schemeClr val="lt1"/>
        </a:fontRef>
      </dsp:style>
      <dsp:txBody>
        <a:bodyPr lIns="22860" tIns="22860" rIns="22860" bIns="228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600" dirty="0"/>
            <a:t>编码</a:t>
          </a:r>
        </a:p>
      </dsp:txBody>
      <dsp:txXfrm>
        <a:off x="1986927" y="1147277"/>
        <a:ext cx="1230335" cy="718537"/>
      </dsp:txXfrm>
    </dsp:sp>
    <dsp:sp modelId="{04A6545A-32A3-405C-8753-ABBC1D2C3B96}">
      <dsp:nvSpPr>
        <dsp:cNvPr id="7" name="矩形 6"/>
        <dsp:cNvSpPr/>
      </dsp:nvSpPr>
      <dsp:spPr bwMode="white">
        <a:xfrm>
          <a:off x="1986927" y="2774051"/>
          <a:ext cx="1250668" cy="677465"/>
        </a:xfrm>
        <a:prstGeom prst="rect">
          <a:avLst/>
        </a:prstGeom>
      </dsp:spPr>
      <dsp:style>
        <a:lnRef idx="2">
          <a:schemeClr val="lt1"/>
        </a:lnRef>
        <a:fillRef idx="1">
          <a:schemeClr val="accent1"/>
        </a:fillRef>
        <a:effectRef idx="0">
          <a:scrgbClr r="0" g="0" b="0"/>
        </a:effectRef>
        <a:fontRef idx="minor">
          <a:schemeClr val="lt1"/>
        </a:fontRef>
      </dsp:style>
      <dsp:txBody>
        <a:bodyPr lIns="22860" tIns="22860" rIns="22860" bIns="228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3600" dirty="0"/>
            <a:t>测试</a:t>
          </a:r>
        </a:p>
      </dsp:txBody>
      <dsp:txXfrm>
        <a:off x="1986927" y="2774051"/>
        <a:ext cx="1250668" cy="677465"/>
      </dsp:txXfrm>
    </dsp:sp>
  </dsp:spTree>
</dsp:drawing>
</file>

<file path=ppt/diagrams/layout1.xml><?xml version="1.0" encoding="utf-8"?>
<dgm:layoutDef xmlns:dgm="http://schemas.openxmlformats.org/drawingml/2006/diagram" xmlns:a="http://schemas.openxmlformats.org/drawingml/2006/main" uniqueId="urn:microsoft.com/office/officeart/2005/8/layout/vList4#1">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1">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a:defRPr/>
            </a:pPr>
            <a:fld id="{3C1F09A8-A019-4DAF-9D45-39217EB51C32}"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fld id="{810CBB93-EE03-4978-B6EE-CF9F7FE47E18}"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ln>
        </p:spPr>
      </p:sp>
      <p:sp>
        <p:nvSpPr>
          <p:cNvPr id="7171" name="备注占位符 2"/>
          <p:cNvSpPr>
            <a:spLocks noGrp="1"/>
          </p:cNvSpPr>
          <p:nvPr>
            <p:ph type="body" idx="1"/>
          </p:nvPr>
        </p:nvSpPr>
        <p:spPr bwMode="auto">
          <a:noFill/>
        </p:spPr>
        <p:txBody>
          <a:bodyPr wrap="square" numCol="1" anchor="t" anchorCtr="0" compatLnSpc="1"/>
          <a:lstStyle/>
          <a:p>
            <a:endParaRPr lang="zh-CN" altLang="en-US"/>
          </a:p>
        </p:txBody>
      </p:sp>
      <p:sp>
        <p:nvSpPr>
          <p:cNvPr id="7172" name="灯片编号占位符 3"/>
          <p:cNvSpPr>
            <a:spLocks noGrp="1"/>
          </p:cNvSpPr>
          <p:nvPr>
            <p:ph type="sldNum" sz="quarter" idx="5"/>
          </p:nvPr>
        </p:nvSpPr>
        <p:spPr bwMode="auto">
          <a:noFill/>
          <a:ln>
            <a:miter lim="800000"/>
          </a:ln>
        </p:spPr>
        <p:txBody>
          <a:bodyPr/>
          <a:lstStyle/>
          <a:p>
            <a:fld id="{41033F8B-B88D-43B1-BBC0-8A5C465642DB}" type="slidenum">
              <a:rPr lang="zh-CN"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ln>
        </p:spPr>
      </p:sp>
      <p:sp>
        <p:nvSpPr>
          <p:cNvPr id="26627" name="备注占位符 2"/>
          <p:cNvSpPr>
            <a:spLocks noGrp="1"/>
          </p:cNvSpPr>
          <p:nvPr>
            <p:ph type="body" idx="1"/>
          </p:nvPr>
        </p:nvSpPr>
        <p:spPr bwMode="auto">
          <a:noFill/>
        </p:spPr>
        <p:txBody>
          <a:bodyPr wrap="square" numCol="1" anchor="t" anchorCtr="0" compatLnSpc="1"/>
          <a:lstStyle/>
          <a:p>
            <a:endParaRPr lang="zh-CN" altLang="en-US"/>
          </a:p>
        </p:txBody>
      </p:sp>
      <p:sp>
        <p:nvSpPr>
          <p:cNvPr id="26628" name="灯片编号占位符 3"/>
          <p:cNvSpPr>
            <a:spLocks noGrp="1"/>
          </p:cNvSpPr>
          <p:nvPr>
            <p:ph type="sldNum" sz="quarter" idx="5"/>
          </p:nvPr>
        </p:nvSpPr>
        <p:spPr bwMode="auto">
          <a:noFill/>
          <a:ln>
            <a:miter lim="800000"/>
          </a:ln>
        </p:spPr>
        <p:txBody>
          <a:bodyPr/>
          <a:lstStyle/>
          <a:p>
            <a:fld id="{FF30B180-5D0C-40F5-8414-5AC5090095CD}" type="slidenum">
              <a:rPr lang="zh-CN" altLang="en-US"/>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幻灯片图像占位符 1"/>
          <p:cNvSpPr>
            <a:spLocks noGrp="1" noRot="1" noChangeAspect="1" noTextEdit="1"/>
          </p:cNvSpPr>
          <p:nvPr>
            <p:ph type="sldImg"/>
          </p:nvPr>
        </p:nvSpPr>
        <p:spPr bwMode="auto">
          <a:noFill/>
          <a:ln>
            <a:solidFill>
              <a:srgbClr val="000000"/>
            </a:solidFill>
            <a:miter lim="800000"/>
          </a:ln>
        </p:spPr>
      </p:sp>
      <p:sp>
        <p:nvSpPr>
          <p:cNvPr id="239619" name="备注占位符 2"/>
          <p:cNvSpPr>
            <a:spLocks noGrp="1"/>
          </p:cNvSpPr>
          <p:nvPr>
            <p:ph type="body" idx="1"/>
          </p:nvPr>
        </p:nvSpPr>
        <p:spPr bwMode="auto">
          <a:noFill/>
        </p:spPr>
        <p:txBody>
          <a:bodyPr wrap="square" numCol="1" anchor="t" anchorCtr="0" compatLnSpc="1"/>
          <a:lstStyle/>
          <a:p>
            <a:r>
              <a:rPr lang="en-US" altLang="zh-CN"/>
              <a:t>1</a:t>
            </a:r>
            <a:r>
              <a:rPr lang="zh-CN" altLang="en-US"/>
              <a:t>、</a:t>
            </a:r>
            <a:r>
              <a:rPr lang="zh-CN" altLang="zh-CN"/>
              <a:t>如果有办法随机地把程序中一部分原有的错误加上标记，然后根据测试过程中发现的有标记错误和无标记错误的比例，估计程序中的错误总数，则这样得出的结果比用植入错误法得到的结果更可信一些。</a:t>
            </a:r>
            <a:endParaRPr lang="zh-CN" altLang="en-US"/>
          </a:p>
        </p:txBody>
      </p:sp>
      <p:sp>
        <p:nvSpPr>
          <p:cNvPr id="239620" name="灯片编号占位符 3"/>
          <p:cNvSpPr>
            <a:spLocks noGrp="1"/>
          </p:cNvSpPr>
          <p:nvPr>
            <p:ph type="sldNum" sz="quarter" idx="5"/>
          </p:nvPr>
        </p:nvSpPr>
        <p:spPr bwMode="auto">
          <a:noFill/>
          <a:ln>
            <a:miter lim="800000"/>
          </a:ln>
        </p:spPr>
        <p:txBody>
          <a:bodyPr/>
          <a:lstStyle/>
          <a:p>
            <a:fld id="{7F318A91-CBBB-40E8-8A31-C3823785420C}" type="slidenum">
              <a:rPr lang="zh-CN" altLang="en-US"/>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幻灯片图像占位符 1"/>
          <p:cNvSpPr>
            <a:spLocks noGrp="1" noRot="1" noChangeAspect="1" noTextEdit="1"/>
          </p:cNvSpPr>
          <p:nvPr>
            <p:ph type="sldImg"/>
          </p:nvPr>
        </p:nvSpPr>
        <p:spPr bwMode="auto">
          <a:noFill/>
          <a:ln>
            <a:solidFill>
              <a:srgbClr val="000000"/>
            </a:solidFill>
            <a:miter lim="800000"/>
          </a:ln>
        </p:spPr>
      </p:sp>
      <p:sp>
        <p:nvSpPr>
          <p:cNvPr id="241667" name="备注占位符 2"/>
          <p:cNvSpPr>
            <a:spLocks noGrp="1"/>
          </p:cNvSpPr>
          <p:nvPr>
            <p:ph type="body" idx="1"/>
          </p:nvPr>
        </p:nvSpPr>
        <p:spPr bwMode="auto">
          <a:noFill/>
        </p:spPr>
        <p:txBody>
          <a:bodyPr wrap="square" numCol="1" anchor="t" anchorCtr="0" compatLnSpc="1"/>
          <a:lstStyle/>
          <a:p>
            <a:endParaRPr lang="zh-CN" altLang="en-US"/>
          </a:p>
        </p:txBody>
      </p:sp>
      <p:sp>
        <p:nvSpPr>
          <p:cNvPr id="241668" name="灯片编号占位符 3"/>
          <p:cNvSpPr>
            <a:spLocks noGrp="1"/>
          </p:cNvSpPr>
          <p:nvPr>
            <p:ph type="sldNum" sz="quarter" idx="5"/>
          </p:nvPr>
        </p:nvSpPr>
        <p:spPr bwMode="auto">
          <a:noFill/>
          <a:ln>
            <a:miter lim="800000"/>
          </a:ln>
        </p:spPr>
        <p:txBody>
          <a:bodyPr/>
          <a:lstStyle/>
          <a:p>
            <a:fld id="{6316FC42-3DDE-4590-8560-3F9DEA32CB1B}" type="slidenum">
              <a:rPr lang="zh-CN" altLang="en-US"/>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幻灯片图像占位符 1"/>
          <p:cNvSpPr>
            <a:spLocks noGrp="1" noRot="1" noChangeAspect="1" noTextEdit="1"/>
          </p:cNvSpPr>
          <p:nvPr>
            <p:ph type="sldImg"/>
          </p:nvPr>
        </p:nvSpPr>
        <p:spPr bwMode="auto">
          <a:noFill/>
          <a:ln>
            <a:solidFill>
              <a:srgbClr val="000000"/>
            </a:solidFill>
            <a:miter lim="800000"/>
          </a:ln>
        </p:spPr>
      </p:sp>
      <p:sp>
        <p:nvSpPr>
          <p:cNvPr id="244739" name="备注占位符 2"/>
          <p:cNvSpPr>
            <a:spLocks noGrp="1"/>
          </p:cNvSpPr>
          <p:nvPr>
            <p:ph type="body" idx="1"/>
          </p:nvPr>
        </p:nvSpPr>
        <p:spPr bwMode="auto">
          <a:noFill/>
        </p:spPr>
        <p:txBody>
          <a:bodyPr wrap="square" numCol="1" anchor="t" anchorCtr="0" compatLnSpc="1"/>
          <a:lstStyle/>
          <a:p>
            <a:endParaRPr lang="zh-CN" altLang="en-US"/>
          </a:p>
        </p:txBody>
      </p:sp>
      <p:sp>
        <p:nvSpPr>
          <p:cNvPr id="244740" name="灯片编号占位符 3"/>
          <p:cNvSpPr>
            <a:spLocks noGrp="1"/>
          </p:cNvSpPr>
          <p:nvPr>
            <p:ph type="sldNum" sz="quarter" idx="5"/>
          </p:nvPr>
        </p:nvSpPr>
        <p:spPr bwMode="auto">
          <a:noFill/>
          <a:ln>
            <a:miter lim="800000"/>
          </a:ln>
        </p:spPr>
        <p:txBody>
          <a:bodyPr/>
          <a:lstStyle/>
          <a:p>
            <a:fld id="{956B96DF-10F5-4764-8E57-E4486C29FA4C}"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ln>
        </p:spPr>
      </p:sp>
      <p:sp>
        <p:nvSpPr>
          <p:cNvPr id="28675" name="备注占位符 2"/>
          <p:cNvSpPr>
            <a:spLocks noGrp="1"/>
          </p:cNvSpPr>
          <p:nvPr>
            <p:ph type="body" idx="1"/>
          </p:nvPr>
        </p:nvSpPr>
        <p:spPr bwMode="auto">
          <a:noFill/>
        </p:spPr>
        <p:txBody>
          <a:bodyPr wrap="square" numCol="1" anchor="t" anchorCtr="0" compatLnSpc="1"/>
          <a:lstStyle/>
          <a:p>
            <a:endParaRPr lang="zh-CN" altLang="en-US"/>
          </a:p>
        </p:txBody>
      </p:sp>
      <p:sp>
        <p:nvSpPr>
          <p:cNvPr id="28676" name="灯片编号占位符 3"/>
          <p:cNvSpPr>
            <a:spLocks noGrp="1"/>
          </p:cNvSpPr>
          <p:nvPr>
            <p:ph type="sldNum" sz="quarter" idx="5"/>
          </p:nvPr>
        </p:nvSpPr>
        <p:spPr bwMode="auto">
          <a:noFill/>
          <a:ln>
            <a:miter lim="800000"/>
          </a:ln>
        </p:spPr>
        <p:txBody>
          <a:bodyPr/>
          <a:lstStyle/>
          <a:p>
            <a:fld id="{16C9776D-067C-407B-B92A-61DF1E360147}"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ln>
        </p:spPr>
      </p:sp>
      <p:sp>
        <p:nvSpPr>
          <p:cNvPr id="30723" name="备注占位符 2"/>
          <p:cNvSpPr>
            <a:spLocks noGrp="1"/>
          </p:cNvSpPr>
          <p:nvPr>
            <p:ph type="body" idx="1"/>
          </p:nvPr>
        </p:nvSpPr>
        <p:spPr bwMode="auto">
          <a:noFill/>
        </p:spPr>
        <p:txBody>
          <a:bodyPr wrap="square" numCol="1" anchor="t" anchorCtr="0" compatLnSpc="1"/>
          <a:lstStyle/>
          <a:p>
            <a:endParaRPr lang="zh-CN" altLang="en-US"/>
          </a:p>
        </p:txBody>
      </p:sp>
      <p:sp>
        <p:nvSpPr>
          <p:cNvPr id="30724" name="灯片编号占位符 3"/>
          <p:cNvSpPr>
            <a:spLocks noGrp="1"/>
          </p:cNvSpPr>
          <p:nvPr>
            <p:ph type="sldNum" sz="quarter" idx="5"/>
          </p:nvPr>
        </p:nvSpPr>
        <p:spPr bwMode="auto">
          <a:noFill/>
          <a:ln>
            <a:miter lim="800000"/>
          </a:ln>
        </p:spPr>
        <p:txBody>
          <a:bodyPr/>
          <a:lstStyle/>
          <a:p>
            <a:fld id="{55E3AD4E-430D-4AC7-B8CE-9E40B09BE187}" type="slidenum">
              <a:rPr lang="zh-CN"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noFill/>
          <a:ln>
            <a:solidFill>
              <a:srgbClr val="000000"/>
            </a:solidFill>
            <a:miter lim="800000"/>
          </a:ln>
        </p:spPr>
      </p:sp>
      <p:sp>
        <p:nvSpPr>
          <p:cNvPr id="32771" name="备注占位符 2"/>
          <p:cNvSpPr>
            <a:spLocks noGrp="1"/>
          </p:cNvSpPr>
          <p:nvPr>
            <p:ph type="body" idx="1"/>
          </p:nvPr>
        </p:nvSpPr>
        <p:spPr bwMode="auto">
          <a:noFill/>
        </p:spPr>
        <p:txBody>
          <a:bodyPr wrap="square" numCol="1" anchor="t" anchorCtr="0" compatLnSpc="1"/>
          <a:lstStyle/>
          <a:p>
            <a:endParaRPr lang="zh-CN" altLang="en-US"/>
          </a:p>
        </p:txBody>
      </p:sp>
      <p:sp>
        <p:nvSpPr>
          <p:cNvPr id="32772" name="灯片编号占位符 3"/>
          <p:cNvSpPr>
            <a:spLocks noGrp="1"/>
          </p:cNvSpPr>
          <p:nvPr>
            <p:ph type="sldNum" sz="quarter" idx="5"/>
          </p:nvPr>
        </p:nvSpPr>
        <p:spPr bwMode="auto">
          <a:noFill/>
          <a:ln>
            <a:miter lim="800000"/>
          </a:ln>
        </p:spPr>
        <p:txBody>
          <a:bodyPr/>
          <a:lstStyle/>
          <a:p>
            <a:fld id="{72D5701C-3DC2-4C3B-B54C-CEA52F700A3D}" type="slidenum">
              <a:rPr lang="zh-CN" altLang="en-US"/>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ln>
        </p:spPr>
      </p:sp>
      <p:sp>
        <p:nvSpPr>
          <p:cNvPr id="34819" name="备注占位符 2"/>
          <p:cNvSpPr>
            <a:spLocks noGrp="1"/>
          </p:cNvSpPr>
          <p:nvPr>
            <p:ph type="body" idx="1"/>
          </p:nvPr>
        </p:nvSpPr>
        <p:spPr bwMode="auto">
          <a:noFill/>
        </p:spPr>
        <p:txBody>
          <a:bodyPr wrap="square" numCol="1" anchor="t" anchorCtr="0" compatLnSpc="1"/>
          <a:lstStyle/>
          <a:p>
            <a:endParaRPr lang="zh-CN" altLang="en-US"/>
          </a:p>
        </p:txBody>
      </p:sp>
      <p:sp>
        <p:nvSpPr>
          <p:cNvPr id="34820" name="灯片编号占位符 3"/>
          <p:cNvSpPr>
            <a:spLocks noGrp="1"/>
          </p:cNvSpPr>
          <p:nvPr>
            <p:ph type="sldNum" sz="quarter" idx="5"/>
          </p:nvPr>
        </p:nvSpPr>
        <p:spPr bwMode="auto">
          <a:noFill/>
          <a:ln>
            <a:miter lim="800000"/>
          </a:ln>
        </p:spPr>
        <p:txBody>
          <a:bodyPr/>
          <a:lstStyle/>
          <a:p>
            <a:fld id="{0F87448B-B255-4DF9-B92E-80E85E37FF47}" type="slidenum">
              <a:rPr lang="zh-CN" altLang="en-US"/>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p:spPr>
      </p:sp>
      <p:sp>
        <p:nvSpPr>
          <p:cNvPr id="3686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36868" name="灯片编号占位符 3"/>
          <p:cNvSpPr>
            <a:spLocks noGrp="1"/>
          </p:cNvSpPr>
          <p:nvPr>
            <p:ph type="sldNum" sz="quarter" idx="5"/>
          </p:nvPr>
        </p:nvSpPr>
        <p:spPr bwMode="auto">
          <a:noFill/>
          <a:ln>
            <a:miter lim="800000"/>
          </a:ln>
        </p:spPr>
        <p:txBody>
          <a:bodyPr/>
          <a:lstStyle/>
          <a:p>
            <a:fld id="{10C3C6B5-0ED4-4E99-AD43-BB7EF5DAE2A3}" type="slidenum">
              <a:rPr lang="zh-CN" altLang="en-US"/>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ln>
        </p:spPr>
      </p:sp>
      <p:sp>
        <p:nvSpPr>
          <p:cNvPr id="6349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63492" name="灯片编号占位符 3"/>
          <p:cNvSpPr>
            <a:spLocks noGrp="1"/>
          </p:cNvSpPr>
          <p:nvPr>
            <p:ph type="sldNum" sz="quarter" idx="5"/>
          </p:nvPr>
        </p:nvSpPr>
        <p:spPr bwMode="auto">
          <a:noFill/>
          <a:ln>
            <a:miter lim="800000"/>
          </a:ln>
        </p:spPr>
        <p:txBody>
          <a:bodyPr/>
          <a:lstStyle/>
          <a:p>
            <a:fld id="{D086E701-AA9F-4000-9162-A3D8DE9B1CE0}" type="slidenum">
              <a:rPr lang="zh-CN" altLang="en-US"/>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ln>
        </p:spPr>
      </p:sp>
      <p:sp>
        <p:nvSpPr>
          <p:cNvPr id="65539" name="备注占位符 2"/>
          <p:cNvSpPr>
            <a:spLocks noGrp="1"/>
          </p:cNvSpPr>
          <p:nvPr>
            <p:ph type="body" idx="1"/>
          </p:nvPr>
        </p:nvSpPr>
        <p:spPr bwMode="auto">
          <a:noFill/>
        </p:spPr>
        <p:txBody>
          <a:bodyPr wrap="square" numCol="1" anchor="t" anchorCtr="0" compatLnSpc="1"/>
          <a:lstStyle/>
          <a:p>
            <a:endParaRPr lang="zh-CN" altLang="en-US"/>
          </a:p>
        </p:txBody>
      </p:sp>
      <p:sp>
        <p:nvSpPr>
          <p:cNvPr id="65540" name="灯片编号占位符 3"/>
          <p:cNvSpPr>
            <a:spLocks noGrp="1"/>
          </p:cNvSpPr>
          <p:nvPr>
            <p:ph type="sldNum" sz="quarter" idx="5"/>
          </p:nvPr>
        </p:nvSpPr>
        <p:spPr bwMode="auto">
          <a:noFill/>
          <a:ln>
            <a:miter lim="800000"/>
          </a:ln>
        </p:spPr>
        <p:txBody>
          <a:bodyPr/>
          <a:lstStyle/>
          <a:p>
            <a:fld id="{90AE3CB9-E204-4B64-9025-80C651D37518}" type="slidenum">
              <a:rPr lang="zh-CN" altLang="en-US"/>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noFill/>
          <a:ln>
            <a:solidFill>
              <a:srgbClr val="000000"/>
            </a:solidFill>
            <a:miter lim="800000"/>
          </a:ln>
        </p:spPr>
      </p:sp>
      <p:sp>
        <p:nvSpPr>
          <p:cNvPr id="67587" name="备注占位符 2"/>
          <p:cNvSpPr>
            <a:spLocks noGrp="1"/>
          </p:cNvSpPr>
          <p:nvPr>
            <p:ph type="body" idx="1"/>
          </p:nvPr>
        </p:nvSpPr>
        <p:spPr bwMode="auto">
          <a:noFill/>
        </p:spPr>
        <p:txBody>
          <a:bodyPr wrap="square" numCol="1" anchor="t" anchorCtr="0" compatLnSpc="1"/>
          <a:lstStyle/>
          <a:p>
            <a:r>
              <a:rPr lang="en-US" altLang="zh-CN"/>
              <a:t>1</a:t>
            </a:r>
            <a:r>
              <a:rPr lang="zh-CN" altLang="en-US"/>
              <a:t>、</a:t>
            </a:r>
            <a:r>
              <a:rPr lang="zh-CN" altLang="zh-CN"/>
              <a:t>首先应该对通过模块接口的数据流进行测试，如果数据不能正确地进出，所有其他测试都是不切实际的。</a:t>
            </a:r>
            <a:endParaRPr lang="zh-CN" altLang="en-US"/>
          </a:p>
        </p:txBody>
      </p:sp>
      <p:sp>
        <p:nvSpPr>
          <p:cNvPr id="67588" name="灯片编号占位符 3"/>
          <p:cNvSpPr>
            <a:spLocks noGrp="1"/>
          </p:cNvSpPr>
          <p:nvPr>
            <p:ph type="sldNum" sz="quarter" idx="5"/>
          </p:nvPr>
        </p:nvSpPr>
        <p:spPr bwMode="auto">
          <a:noFill/>
          <a:ln>
            <a:miter lim="800000"/>
          </a:ln>
        </p:spPr>
        <p:txBody>
          <a:bodyPr/>
          <a:lstStyle/>
          <a:p>
            <a:fld id="{DB4F164F-DB80-45D0-8643-C174679F56F2}" type="slidenum">
              <a:rPr lang="zh-CN" altLang="en-US"/>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ln>
        </p:spPr>
      </p:sp>
      <p:sp>
        <p:nvSpPr>
          <p:cNvPr id="69635" name="备注占位符 2"/>
          <p:cNvSpPr>
            <a:spLocks noGrp="1"/>
          </p:cNvSpPr>
          <p:nvPr>
            <p:ph type="body" idx="1"/>
          </p:nvPr>
        </p:nvSpPr>
        <p:spPr bwMode="auto">
          <a:noFill/>
        </p:spPr>
        <p:txBody>
          <a:bodyPr wrap="square" numCol="1" anchor="t" anchorCtr="0" compatLnSpc="1"/>
          <a:lstStyle/>
          <a:p>
            <a:endParaRPr lang="zh-CN" altLang="en-US"/>
          </a:p>
        </p:txBody>
      </p:sp>
      <p:sp>
        <p:nvSpPr>
          <p:cNvPr id="69636" name="灯片编号占位符 3"/>
          <p:cNvSpPr>
            <a:spLocks noGrp="1"/>
          </p:cNvSpPr>
          <p:nvPr>
            <p:ph type="sldNum" sz="quarter" idx="5"/>
          </p:nvPr>
        </p:nvSpPr>
        <p:spPr bwMode="auto">
          <a:noFill/>
          <a:ln>
            <a:miter lim="800000"/>
          </a:ln>
        </p:spPr>
        <p:txBody>
          <a:bodyPr/>
          <a:lstStyle/>
          <a:p>
            <a:fld id="{324CEED1-BE0F-4AC7-BA4F-D6E68A7DAD07}"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ln>
        </p:spPr>
      </p:sp>
      <p:sp>
        <p:nvSpPr>
          <p:cNvPr id="9219" name="备注占位符 2"/>
          <p:cNvSpPr>
            <a:spLocks noGrp="1"/>
          </p:cNvSpPr>
          <p:nvPr>
            <p:ph type="body" idx="1"/>
          </p:nvPr>
        </p:nvSpPr>
        <p:spPr bwMode="auto">
          <a:noFill/>
        </p:spPr>
        <p:txBody>
          <a:bodyPr wrap="square" numCol="1" anchor="t" anchorCtr="0" compatLnSpc="1"/>
          <a:lstStyle/>
          <a:p>
            <a:r>
              <a:rPr lang="zh-CN" altLang="en-US"/>
              <a:t>通常把编码和测试统称为实现。</a:t>
            </a:r>
            <a:endParaRPr lang="zh-CN" altLang="en-US"/>
          </a:p>
        </p:txBody>
      </p:sp>
      <p:sp>
        <p:nvSpPr>
          <p:cNvPr id="9220" name="灯片编号占位符 3"/>
          <p:cNvSpPr>
            <a:spLocks noGrp="1"/>
          </p:cNvSpPr>
          <p:nvPr>
            <p:ph type="sldNum" sz="quarter" idx="5"/>
          </p:nvPr>
        </p:nvSpPr>
        <p:spPr bwMode="auto">
          <a:noFill/>
          <a:ln>
            <a:miter lim="800000"/>
          </a:ln>
        </p:spPr>
        <p:txBody>
          <a:bodyPr/>
          <a:lstStyle/>
          <a:p>
            <a:fld id="{D3D0F569-00E5-4AD9-8836-90E096E8D75B}" type="slidenum">
              <a:rPr lang="zh-CN" altLang="en-US"/>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ln>
        </p:spPr>
      </p:sp>
      <p:sp>
        <p:nvSpPr>
          <p:cNvPr id="71683" name="备注占位符 2"/>
          <p:cNvSpPr>
            <a:spLocks noGrp="1"/>
          </p:cNvSpPr>
          <p:nvPr>
            <p:ph type="body" idx="1"/>
          </p:nvPr>
        </p:nvSpPr>
        <p:spPr bwMode="auto">
          <a:noFill/>
        </p:spPr>
        <p:txBody>
          <a:bodyPr wrap="square" numCol="1" anchor="t" anchorCtr="0" compatLnSpc="1"/>
          <a:lstStyle/>
          <a:p>
            <a:endParaRPr lang="zh-CN" altLang="en-US"/>
          </a:p>
        </p:txBody>
      </p:sp>
      <p:sp>
        <p:nvSpPr>
          <p:cNvPr id="71684" name="灯片编号占位符 3"/>
          <p:cNvSpPr>
            <a:spLocks noGrp="1"/>
          </p:cNvSpPr>
          <p:nvPr>
            <p:ph type="sldNum" sz="quarter" idx="5"/>
          </p:nvPr>
        </p:nvSpPr>
        <p:spPr bwMode="auto">
          <a:noFill/>
          <a:ln>
            <a:miter lim="800000"/>
          </a:ln>
        </p:spPr>
        <p:txBody>
          <a:bodyPr/>
          <a:lstStyle/>
          <a:p>
            <a:fld id="{08AFE581-5DFD-46C2-956B-BE440C2995E4}" type="slidenum">
              <a:rPr lang="zh-CN" altLang="en-US"/>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ln>
        </p:spPr>
      </p:sp>
      <p:sp>
        <p:nvSpPr>
          <p:cNvPr id="73731" name="备注占位符 2"/>
          <p:cNvSpPr>
            <a:spLocks noGrp="1"/>
          </p:cNvSpPr>
          <p:nvPr>
            <p:ph type="body" idx="1"/>
          </p:nvPr>
        </p:nvSpPr>
        <p:spPr bwMode="auto">
          <a:noFill/>
        </p:spPr>
        <p:txBody>
          <a:bodyPr wrap="square" numCol="1" anchor="t" anchorCtr="0" compatLnSpc="1"/>
          <a:lstStyle/>
          <a:p>
            <a:endParaRPr lang="zh-CN" altLang="en-US"/>
          </a:p>
        </p:txBody>
      </p:sp>
      <p:sp>
        <p:nvSpPr>
          <p:cNvPr id="73732" name="灯片编号占位符 3"/>
          <p:cNvSpPr>
            <a:spLocks noGrp="1"/>
          </p:cNvSpPr>
          <p:nvPr>
            <p:ph type="sldNum" sz="quarter" idx="5"/>
          </p:nvPr>
        </p:nvSpPr>
        <p:spPr bwMode="auto">
          <a:noFill/>
          <a:ln>
            <a:miter lim="800000"/>
          </a:ln>
        </p:spPr>
        <p:txBody>
          <a:bodyPr/>
          <a:lstStyle/>
          <a:p>
            <a:fld id="{BF289D26-5F03-453C-88E4-179B0A952778}" type="slidenum">
              <a:rPr lang="zh-CN" altLang="en-US"/>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ln>
        </p:spPr>
      </p:sp>
      <p:sp>
        <p:nvSpPr>
          <p:cNvPr id="75779" name="备注占位符 2"/>
          <p:cNvSpPr>
            <a:spLocks noGrp="1"/>
          </p:cNvSpPr>
          <p:nvPr>
            <p:ph type="body" idx="1"/>
          </p:nvPr>
        </p:nvSpPr>
        <p:spPr bwMode="auto">
          <a:noFill/>
        </p:spPr>
        <p:txBody>
          <a:bodyPr wrap="square" numCol="1" anchor="t" anchorCtr="0" compatLnSpc="1"/>
          <a:lstStyle/>
          <a:p>
            <a:r>
              <a:rPr lang="en-US" altLang="zh-CN"/>
              <a:t>1</a:t>
            </a:r>
            <a:r>
              <a:rPr lang="zh-CN" altLang="en-US"/>
              <a:t>、</a:t>
            </a:r>
            <a:r>
              <a:rPr lang="zh-CN" altLang="zh-CN"/>
              <a:t>如果一个人既是程序的设计者又是编写者，或既是编写者又是测试者，则审查小组中应该再增加一个程序员。</a:t>
            </a:r>
            <a:endParaRPr lang="zh-CN" altLang="en-US"/>
          </a:p>
        </p:txBody>
      </p:sp>
      <p:sp>
        <p:nvSpPr>
          <p:cNvPr id="75780" name="灯片编号占位符 3"/>
          <p:cNvSpPr>
            <a:spLocks noGrp="1"/>
          </p:cNvSpPr>
          <p:nvPr>
            <p:ph type="sldNum" sz="quarter" idx="5"/>
          </p:nvPr>
        </p:nvSpPr>
        <p:spPr bwMode="auto">
          <a:noFill/>
          <a:ln>
            <a:miter lim="800000"/>
          </a:ln>
        </p:spPr>
        <p:txBody>
          <a:bodyPr/>
          <a:lstStyle/>
          <a:p>
            <a:fld id="{4908C047-594B-4FE1-8C1B-EC9F71FEFA69}" type="slidenum">
              <a:rPr lang="zh-CN" altLang="en-US"/>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ln>
        </p:spPr>
      </p:sp>
      <p:sp>
        <p:nvSpPr>
          <p:cNvPr id="77827" name="备注占位符 2"/>
          <p:cNvSpPr>
            <a:spLocks noGrp="1"/>
          </p:cNvSpPr>
          <p:nvPr>
            <p:ph type="body" idx="1"/>
          </p:nvPr>
        </p:nvSpPr>
        <p:spPr bwMode="auto">
          <a:noFill/>
        </p:spPr>
        <p:txBody>
          <a:bodyPr wrap="square" numCol="1" anchor="t" anchorCtr="0" compatLnSpc="1"/>
          <a:lstStyle/>
          <a:p>
            <a:endParaRPr lang="zh-CN" altLang="en-US"/>
          </a:p>
        </p:txBody>
      </p:sp>
      <p:sp>
        <p:nvSpPr>
          <p:cNvPr id="77828" name="灯片编号占位符 3"/>
          <p:cNvSpPr>
            <a:spLocks noGrp="1"/>
          </p:cNvSpPr>
          <p:nvPr>
            <p:ph type="sldNum" sz="quarter" idx="5"/>
          </p:nvPr>
        </p:nvSpPr>
        <p:spPr bwMode="auto">
          <a:noFill/>
          <a:ln>
            <a:miter lim="800000"/>
          </a:ln>
        </p:spPr>
        <p:txBody>
          <a:bodyPr/>
          <a:lstStyle/>
          <a:p>
            <a:fld id="{2B320E29-2841-4CF5-9726-6F72D59FBC1C}" type="slidenum">
              <a:rPr lang="zh-CN" altLang="en-US"/>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p:spPr>
      </p:sp>
      <p:sp>
        <p:nvSpPr>
          <p:cNvPr id="79875" name="备注占位符 2"/>
          <p:cNvSpPr>
            <a:spLocks noGrp="1"/>
          </p:cNvSpPr>
          <p:nvPr>
            <p:ph type="body" idx="1"/>
          </p:nvPr>
        </p:nvSpPr>
        <p:spPr bwMode="auto">
          <a:noFill/>
        </p:spPr>
        <p:txBody>
          <a:bodyPr wrap="square" numCol="1" anchor="t" anchorCtr="0" compatLnSpc="1"/>
          <a:lstStyle/>
          <a:p>
            <a:endParaRPr lang="zh-CN" altLang="en-US"/>
          </a:p>
        </p:txBody>
      </p:sp>
      <p:sp>
        <p:nvSpPr>
          <p:cNvPr id="79876" name="灯片编号占位符 3"/>
          <p:cNvSpPr>
            <a:spLocks noGrp="1"/>
          </p:cNvSpPr>
          <p:nvPr>
            <p:ph type="sldNum" sz="quarter" idx="5"/>
          </p:nvPr>
        </p:nvSpPr>
        <p:spPr bwMode="auto">
          <a:noFill/>
          <a:ln>
            <a:miter lim="800000"/>
          </a:ln>
        </p:spPr>
        <p:txBody>
          <a:bodyPr/>
          <a:lstStyle/>
          <a:p>
            <a:fld id="{E9331733-C9D0-466E-9CC3-5BF0A106F766}" type="slidenum">
              <a:rPr lang="zh-CN" altLang="en-US"/>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ln>
        </p:spPr>
      </p:sp>
      <p:sp>
        <p:nvSpPr>
          <p:cNvPr id="81923" name="备注占位符 2"/>
          <p:cNvSpPr>
            <a:spLocks noGrp="1"/>
          </p:cNvSpPr>
          <p:nvPr>
            <p:ph type="body" idx="1"/>
          </p:nvPr>
        </p:nvSpPr>
        <p:spPr bwMode="auto">
          <a:noFill/>
        </p:spPr>
        <p:txBody>
          <a:bodyPr wrap="square" numCol="1" anchor="t" anchorCtr="0" compatLnSpc="1"/>
          <a:lstStyle/>
          <a:p>
            <a:endParaRPr lang="zh-CN" altLang="en-US"/>
          </a:p>
        </p:txBody>
      </p:sp>
      <p:sp>
        <p:nvSpPr>
          <p:cNvPr id="81924" name="灯片编号占位符 3"/>
          <p:cNvSpPr>
            <a:spLocks noGrp="1"/>
          </p:cNvSpPr>
          <p:nvPr>
            <p:ph type="sldNum" sz="quarter" idx="5"/>
          </p:nvPr>
        </p:nvSpPr>
        <p:spPr bwMode="auto">
          <a:noFill/>
          <a:ln>
            <a:miter lim="800000"/>
          </a:ln>
        </p:spPr>
        <p:txBody>
          <a:bodyPr/>
          <a:lstStyle/>
          <a:p>
            <a:fld id="{FA8A6FF0-48F9-4CFB-8898-696BE11B328B}" type="slidenum">
              <a:rPr lang="zh-CN" altLang="en-US"/>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ln>
        </p:spPr>
      </p:sp>
      <p:sp>
        <p:nvSpPr>
          <p:cNvPr id="83971" name="备注占位符 2"/>
          <p:cNvSpPr>
            <a:spLocks noGrp="1"/>
          </p:cNvSpPr>
          <p:nvPr>
            <p:ph type="body" idx="1"/>
          </p:nvPr>
        </p:nvSpPr>
        <p:spPr bwMode="auto">
          <a:noFill/>
        </p:spPr>
        <p:txBody>
          <a:bodyPr wrap="square" numCol="1" anchor="t" anchorCtr="0" compatLnSpc="1"/>
          <a:lstStyle/>
          <a:p>
            <a:endParaRPr lang="zh-CN" altLang="en-US"/>
          </a:p>
        </p:txBody>
      </p:sp>
      <p:sp>
        <p:nvSpPr>
          <p:cNvPr id="83972" name="灯片编号占位符 3"/>
          <p:cNvSpPr>
            <a:spLocks noGrp="1"/>
          </p:cNvSpPr>
          <p:nvPr>
            <p:ph type="sldNum" sz="quarter" idx="5"/>
          </p:nvPr>
        </p:nvSpPr>
        <p:spPr bwMode="auto">
          <a:noFill/>
          <a:ln>
            <a:miter lim="800000"/>
          </a:ln>
        </p:spPr>
        <p:txBody>
          <a:bodyPr/>
          <a:lstStyle/>
          <a:p>
            <a:fld id="{E3845569-0CB9-4E07-A1EF-68090B467835}" type="slidenum">
              <a:rPr lang="zh-CN" altLang="en-US"/>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ln>
        </p:spPr>
      </p:sp>
      <p:sp>
        <p:nvSpPr>
          <p:cNvPr id="86019" name="备注占位符 2"/>
          <p:cNvSpPr>
            <a:spLocks noGrp="1"/>
          </p:cNvSpPr>
          <p:nvPr>
            <p:ph type="body" idx="1"/>
          </p:nvPr>
        </p:nvSpPr>
        <p:spPr bwMode="auto">
          <a:noFill/>
        </p:spPr>
        <p:txBody>
          <a:bodyPr wrap="square" numCol="1" anchor="t" anchorCtr="0" compatLnSpc="1"/>
          <a:lstStyle/>
          <a:p>
            <a:endParaRPr lang="zh-CN" altLang="en-US"/>
          </a:p>
        </p:txBody>
      </p:sp>
      <p:sp>
        <p:nvSpPr>
          <p:cNvPr id="86020" name="灯片编号占位符 3"/>
          <p:cNvSpPr>
            <a:spLocks noGrp="1"/>
          </p:cNvSpPr>
          <p:nvPr>
            <p:ph type="sldNum" sz="quarter" idx="5"/>
          </p:nvPr>
        </p:nvSpPr>
        <p:spPr bwMode="auto">
          <a:noFill/>
          <a:ln>
            <a:miter lim="800000"/>
          </a:ln>
        </p:spPr>
        <p:txBody>
          <a:bodyPr/>
          <a:lstStyle/>
          <a:p>
            <a:fld id="{92914A13-AE34-4577-96C9-2314F4683C07}" type="slidenum">
              <a:rPr lang="zh-CN" altLang="en-US"/>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ln>
        </p:spPr>
      </p:sp>
      <p:sp>
        <p:nvSpPr>
          <p:cNvPr id="8806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88068" name="灯片编号占位符 3"/>
          <p:cNvSpPr>
            <a:spLocks noGrp="1"/>
          </p:cNvSpPr>
          <p:nvPr>
            <p:ph type="sldNum" sz="quarter" idx="5"/>
          </p:nvPr>
        </p:nvSpPr>
        <p:spPr bwMode="auto">
          <a:noFill/>
          <a:ln>
            <a:miter lim="800000"/>
          </a:ln>
        </p:spPr>
        <p:txBody>
          <a:bodyPr/>
          <a:lstStyle/>
          <a:p>
            <a:fld id="{88B696BF-AE4A-45DD-8066-E0D15487D428}" type="slidenum">
              <a:rPr lang="zh-CN" altLang="en-US"/>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ln>
        </p:spPr>
      </p:sp>
      <p:sp>
        <p:nvSpPr>
          <p:cNvPr id="90115" name="备注占位符 2"/>
          <p:cNvSpPr>
            <a:spLocks noGrp="1"/>
          </p:cNvSpPr>
          <p:nvPr>
            <p:ph type="body" idx="1"/>
          </p:nvPr>
        </p:nvSpPr>
        <p:spPr bwMode="auto">
          <a:noFill/>
        </p:spPr>
        <p:txBody>
          <a:bodyPr wrap="square" numCol="1" anchor="t" anchorCtr="0" compatLnSpc="1"/>
          <a:lstStyle/>
          <a:p>
            <a:r>
              <a:rPr lang="en-US" altLang="zh-CN"/>
              <a:t>1</a:t>
            </a:r>
            <a:r>
              <a:rPr lang="zh-CN" altLang="en-US"/>
              <a:t>、集成测试举例：</a:t>
            </a:r>
            <a:r>
              <a:rPr lang="zh-CN" altLang="zh-CN"/>
              <a:t>子系统测试即是在把模块按照设计要求组装起来的同时进行测试，主要目标是发现与接口有关的问题</a:t>
            </a:r>
            <a:r>
              <a:rPr lang="en-US" altLang="zh-CN"/>
              <a:t>(</a:t>
            </a:r>
            <a:r>
              <a:rPr lang="zh-CN" altLang="zh-CN"/>
              <a:t>系统测试与此类似</a:t>
            </a:r>
            <a:r>
              <a:rPr lang="en-US" altLang="zh-CN"/>
              <a:t>)</a:t>
            </a:r>
            <a:r>
              <a:rPr lang="zh-CN" altLang="en-US"/>
              <a:t>。</a:t>
            </a:r>
            <a:endParaRPr lang="en-US" altLang="zh-CN"/>
          </a:p>
          <a:p>
            <a:r>
              <a:rPr lang="en-US" altLang="zh-CN"/>
              <a:t>2</a:t>
            </a:r>
            <a:r>
              <a:rPr lang="zh-CN" altLang="en-US"/>
              <a:t>、与接口有关的问题举例：</a:t>
            </a:r>
            <a:r>
              <a:rPr lang="zh-CN" altLang="zh-CN"/>
              <a:t>数据穿过接口时可能丢失；一个模块对另一个模块可能由于疏忽而造成有害影响；把子功能组合起来可能不产生预期的主功能；个别看来是可以接受的误差可能积累到不能接受的程度；全程数据结构可能有问题等。</a:t>
            </a:r>
            <a:endParaRPr lang="zh-CN" altLang="en-US"/>
          </a:p>
        </p:txBody>
      </p:sp>
      <p:sp>
        <p:nvSpPr>
          <p:cNvPr id="90116" name="灯片编号占位符 3"/>
          <p:cNvSpPr>
            <a:spLocks noGrp="1"/>
          </p:cNvSpPr>
          <p:nvPr>
            <p:ph type="sldNum" sz="quarter" idx="5"/>
          </p:nvPr>
        </p:nvSpPr>
        <p:spPr bwMode="auto">
          <a:noFill/>
          <a:ln>
            <a:miter lim="800000"/>
          </a:ln>
        </p:spPr>
        <p:txBody>
          <a:bodyPr/>
          <a:lstStyle/>
          <a:p>
            <a:fld id="{5697B2F5-C194-4F2B-AC45-82DF112D4B5E}"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11268" name="灯片编号占位符 3"/>
          <p:cNvSpPr>
            <a:spLocks noGrp="1"/>
          </p:cNvSpPr>
          <p:nvPr>
            <p:ph type="sldNum" sz="quarter" idx="5"/>
          </p:nvPr>
        </p:nvSpPr>
        <p:spPr bwMode="auto">
          <a:noFill/>
          <a:ln>
            <a:miter lim="800000"/>
          </a:ln>
        </p:spPr>
        <p:txBody>
          <a:bodyPr/>
          <a:lstStyle/>
          <a:p>
            <a:fld id="{598F2F7A-6B03-4103-A88D-9680F4D35692}" type="slidenum">
              <a:rPr lang="zh-CN" altLang="en-US"/>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ln>
        </p:spPr>
      </p:sp>
      <p:sp>
        <p:nvSpPr>
          <p:cNvPr id="92163" name="备注占位符 2"/>
          <p:cNvSpPr>
            <a:spLocks noGrp="1"/>
          </p:cNvSpPr>
          <p:nvPr>
            <p:ph type="body" idx="1"/>
          </p:nvPr>
        </p:nvSpPr>
        <p:spPr bwMode="auto">
          <a:noFill/>
        </p:spPr>
        <p:txBody>
          <a:bodyPr wrap="square" numCol="1" anchor="t" anchorCtr="0" compatLnSpc="1"/>
          <a:lstStyle/>
          <a:p>
            <a:endParaRPr lang="zh-CN" altLang="en-US"/>
          </a:p>
        </p:txBody>
      </p:sp>
      <p:sp>
        <p:nvSpPr>
          <p:cNvPr id="92164" name="灯片编号占位符 3"/>
          <p:cNvSpPr>
            <a:spLocks noGrp="1"/>
          </p:cNvSpPr>
          <p:nvPr>
            <p:ph type="sldNum" sz="quarter" idx="5"/>
          </p:nvPr>
        </p:nvSpPr>
        <p:spPr bwMode="auto">
          <a:noFill/>
          <a:ln>
            <a:miter lim="800000"/>
          </a:ln>
        </p:spPr>
        <p:txBody>
          <a:bodyPr/>
          <a:lstStyle/>
          <a:p>
            <a:fld id="{2AA115E5-6E84-426D-826D-FE7D861F9954}" type="slidenum">
              <a:rPr lang="zh-CN" altLang="en-US"/>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ln>
        </p:spPr>
      </p:sp>
      <p:sp>
        <p:nvSpPr>
          <p:cNvPr id="94211" name="备注占位符 2"/>
          <p:cNvSpPr>
            <a:spLocks noGrp="1"/>
          </p:cNvSpPr>
          <p:nvPr>
            <p:ph type="body" idx="1"/>
          </p:nvPr>
        </p:nvSpPr>
        <p:spPr bwMode="auto">
          <a:noFill/>
        </p:spPr>
        <p:txBody>
          <a:bodyPr wrap="square" numCol="1" anchor="t" anchorCtr="0" compatLnSpc="1"/>
          <a:lstStyle/>
          <a:p>
            <a:endParaRPr lang="zh-CN" altLang="en-US"/>
          </a:p>
        </p:txBody>
      </p:sp>
      <p:sp>
        <p:nvSpPr>
          <p:cNvPr id="94212" name="灯片编号占位符 3"/>
          <p:cNvSpPr>
            <a:spLocks noGrp="1"/>
          </p:cNvSpPr>
          <p:nvPr>
            <p:ph type="sldNum" sz="quarter" idx="5"/>
          </p:nvPr>
        </p:nvSpPr>
        <p:spPr bwMode="auto">
          <a:noFill/>
          <a:ln>
            <a:miter lim="800000"/>
          </a:ln>
        </p:spPr>
        <p:txBody>
          <a:bodyPr/>
          <a:lstStyle/>
          <a:p>
            <a:fld id="{A97FB67D-3902-45F4-8329-35129A9924B5}" type="slidenum">
              <a:rPr lang="zh-CN" altLang="en-US"/>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ln>
        </p:spPr>
      </p:sp>
      <p:sp>
        <p:nvSpPr>
          <p:cNvPr id="96259" name="备注占位符 2"/>
          <p:cNvSpPr>
            <a:spLocks noGrp="1"/>
          </p:cNvSpPr>
          <p:nvPr>
            <p:ph type="body" idx="1"/>
          </p:nvPr>
        </p:nvSpPr>
        <p:spPr bwMode="auto">
          <a:noFill/>
        </p:spPr>
        <p:txBody>
          <a:bodyPr wrap="square" numCol="1" anchor="t" anchorCtr="0" compatLnSpc="1"/>
          <a:lstStyle/>
          <a:p>
            <a:endParaRPr lang="zh-CN" altLang="en-US"/>
          </a:p>
        </p:txBody>
      </p:sp>
      <p:sp>
        <p:nvSpPr>
          <p:cNvPr id="96260" name="灯片编号占位符 3"/>
          <p:cNvSpPr>
            <a:spLocks noGrp="1"/>
          </p:cNvSpPr>
          <p:nvPr>
            <p:ph type="sldNum" sz="quarter" idx="5"/>
          </p:nvPr>
        </p:nvSpPr>
        <p:spPr bwMode="auto">
          <a:noFill/>
          <a:ln>
            <a:miter lim="800000"/>
          </a:ln>
        </p:spPr>
        <p:txBody>
          <a:bodyPr/>
          <a:lstStyle/>
          <a:p>
            <a:fld id="{2AFE9306-D167-4625-BD4D-F2E362284134}" type="slidenum">
              <a:rPr lang="zh-CN" altLang="en-US"/>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ln>
        </p:spPr>
      </p:sp>
      <p:sp>
        <p:nvSpPr>
          <p:cNvPr id="98307" name="备注占位符 2"/>
          <p:cNvSpPr>
            <a:spLocks noGrp="1"/>
          </p:cNvSpPr>
          <p:nvPr>
            <p:ph type="body" idx="1"/>
          </p:nvPr>
        </p:nvSpPr>
        <p:spPr bwMode="auto">
          <a:noFill/>
        </p:spPr>
        <p:txBody>
          <a:bodyPr wrap="square" numCol="1" anchor="t" anchorCtr="0" compatLnSpc="1"/>
          <a:lstStyle/>
          <a:p>
            <a:endParaRPr lang="zh-CN" altLang="en-US"/>
          </a:p>
        </p:txBody>
      </p:sp>
      <p:sp>
        <p:nvSpPr>
          <p:cNvPr id="98308" name="灯片编号占位符 3"/>
          <p:cNvSpPr>
            <a:spLocks noGrp="1"/>
          </p:cNvSpPr>
          <p:nvPr>
            <p:ph type="sldNum" sz="quarter" idx="5"/>
          </p:nvPr>
        </p:nvSpPr>
        <p:spPr bwMode="auto">
          <a:noFill/>
          <a:ln>
            <a:miter lim="800000"/>
          </a:ln>
        </p:spPr>
        <p:txBody>
          <a:bodyPr/>
          <a:lstStyle/>
          <a:p>
            <a:fld id="{374D0ECB-4109-4BC1-9708-47A64D2A6CBC}" type="slidenum">
              <a:rPr lang="zh-CN" altLang="en-US"/>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ln>
        </p:spPr>
      </p:sp>
      <p:sp>
        <p:nvSpPr>
          <p:cNvPr id="100355" name="备注占位符 2"/>
          <p:cNvSpPr>
            <a:spLocks noGrp="1"/>
          </p:cNvSpPr>
          <p:nvPr>
            <p:ph type="body" idx="1"/>
          </p:nvPr>
        </p:nvSpPr>
        <p:spPr bwMode="auto">
          <a:noFill/>
        </p:spPr>
        <p:txBody>
          <a:bodyPr wrap="square" numCol="1" anchor="t" anchorCtr="0" compatLnSpc="1"/>
          <a:lstStyle/>
          <a:p>
            <a:r>
              <a:rPr lang="en-US" altLang="zh-CN" dirty="0"/>
              <a:t>1</a:t>
            </a:r>
            <a:r>
              <a:rPr lang="zh-CN" altLang="en-US" dirty="0"/>
              <a:t>、</a:t>
            </a:r>
            <a:r>
              <a:rPr lang="zh-CN" altLang="zh-CN" dirty="0"/>
              <a:t>方法①失去了在特定的测试和组装特定的模块之间的精确对应关系，这可能导致在确定错误的位置和原因时发生困难。方法②称为自底向上的测试</a:t>
            </a:r>
            <a:r>
              <a:rPr lang="zh-CN" altLang="en-US" dirty="0"/>
              <a:t>，就是下面要讲的自底向上集成。</a:t>
            </a:r>
            <a:endParaRPr lang="zh-CN" altLang="en-US" dirty="0"/>
          </a:p>
        </p:txBody>
      </p:sp>
      <p:sp>
        <p:nvSpPr>
          <p:cNvPr id="100356" name="灯片编号占位符 3"/>
          <p:cNvSpPr>
            <a:spLocks noGrp="1"/>
          </p:cNvSpPr>
          <p:nvPr>
            <p:ph type="sldNum" sz="quarter" idx="5"/>
          </p:nvPr>
        </p:nvSpPr>
        <p:spPr bwMode="auto">
          <a:noFill/>
          <a:ln>
            <a:miter lim="800000"/>
          </a:ln>
        </p:spPr>
        <p:txBody>
          <a:bodyPr/>
          <a:lstStyle/>
          <a:p>
            <a:fld id="{35AF9C7A-7074-4AE9-8E61-5A67A5926CB5}" type="slidenum">
              <a:rPr lang="zh-CN" altLang="en-US"/>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ln>
        </p:spPr>
      </p:sp>
      <p:sp>
        <p:nvSpPr>
          <p:cNvPr id="102403" name="备注占位符 2"/>
          <p:cNvSpPr>
            <a:spLocks noGrp="1"/>
          </p:cNvSpPr>
          <p:nvPr>
            <p:ph type="body" idx="1"/>
          </p:nvPr>
        </p:nvSpPr>
        <p:spPr bwMode="auto">
          <a:noFill/>
        </p:spPr>
        <p:txBody>
          <a:bodyPr wrap="square" numCol="1" anchor="t" anchorCtr="0" compatLnSpc="1"/>
          <a:lstStyle/>
          <a:p>
            <a:endParaRPr lang="zh-CN" altLang="en-US"/>
          </a:p>
        </p:txBody>
      </p:sp>
      <p:sp>
        <p:nvSpPr>
          <p:cNvPr id="102404" name="灯片编号占位符 3"/>
          <p:cNvSpPr>
            <a:spLocks noGrp="1"/>
          </p:cNvSpPr>
          <p:nvPr>
            <p:ph type="sldNum" sz="quarter" idx="5"/>
          </p:nvPr>
        </p:nvSpPr>
        <p:spPr bwMode="auto">
          <a:noFill/>
          <a:ln>
            <a:miter lim="800000"/>
          </a:ln>
        </p:spPr>
        <p:txBody>
          <a:bodyPr/>
          <a:lstStyle/>
          <a:p>
            <a:fld id="{A513ED82-BBEE-43FE-ADE8-8B25C4D17FBB}" type="slidenum">
              <a:rPr lang="zh-CN" altLang="en-US"/>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ln>
        </p:spPr>
      </p:sp>
      <p:sp>
        <p:nvSpPr>
          <p:cNvPr id="3" name="备注占位符 2"/>
          <p:cNvSpPr>
            <a:spLocks noGrp="1"/>
          </p:cNvSpPr>
          <p:nvPr>
            <p:ph type="body" idx="1"/>
          </p:nvPr>
        </p:nvSpPr>
        <p:spPr/>
        <p:txBody>
          <a:bodyPr/>
          <a:lstStyle/>
          <a:p>
            <a:pPr>
              <a:defRPr/>
            </a:pPr>
            <a:r>
              <a:rPr lang="en-US" altLang="zh-CN" dirty="0"/>
              <a:t>1</a:t>
            </a:r>
            <a:r>
              <a:rPr lang="zh-CN" altLang="en-US" dirty="0"/>
              <a:t>、</a:t>
            </a:r>
            <a:r>
              <a:rPr lang="zh-CN" altLang="zh-CN" dirty="0">
                <a:latin typeface="+mn-ea"/>
              </a:rPr>
              <a:t>事实上，如果软件结构的顶部两层用自顶向下的方法组装，可以明显减少驱动程序的数目，而且族的结合也将大大简化。</a:t>
            </a:r>
            <a:endParaRPr lang="en-US" altLang="zh-CN" dirty="0">
              <a:latin typeface="+mn-ea"/>
            </a:endParaRPr>
          </a:p>
          <a:p>
            <a:pPr>
              <a:defRPr/>
            </a:pPr>
            <a:endParaRPr lang="zh-CN" altLang="en-US" dirty="0"/>
          </a:p>
        </p:txBody>
      </p:sp>
      <p:sp>
        <p:nvSpPr>
          <p:cNvPr id="104452" name="灯片编号占位符 3"/>
          <p:cNvSpPr>
            <a:spLocks noGrp="1"/>
          </p:cNvSpPr>
          <p:nvPr>
            <p:ph type="sldNum" sz="quarter" idx="5"/>
          </p:nvPr>
        </p:nvSpPr>
        <p:spPr bwMode="auto">
          <a:noFill/>
          <a:ln>
            <a:miter lim="800000"/>
          </a:ln>
        </p:spPr>
        <p:txBody>
          <a:bodyPr/>
          <a:lstStyle/>
          <a:p>
            <a:fld id="{B6D08324-4EC3-4604-8B30-427EE038FA06}" type="slidenum">
              <a:rPr lang="zh-CN" altLang="en-US"/>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ln>
        </p:spPr>
      </p:sp>
      <p:sp>
        <p:nvSpPr>
          <p:cNvPr id="106499" name="备注占位符 2"/>
          <p:cNvSpPr>
            <a:spLocks noGrp="1"/>
          </p:cNvSpPr>
          <p:nvPr>
            <p:ph type="body" idx="1"/>
          </p:nvPr>
        </p:nvSpPr>
        <p:spPr bwMode="auto">
          <a:noFill/>
        </p:spPr>
        <p:txBody>
          <a:bodyPr wrap="square" numCol="1" anchor="t" anchorCtr="0" compatLnSpc="1"/>
          <a:lstStyle/>
          <a:p>
            <a:r>
              <a:rPr lang="en-US" altLang="zh-CN"/>
              <a:t>1</a:t>
            </a:r>
            <a:r>
              <a:rPr lang="zh-CN" altLang="en-US"/>
              <a:t>、</a:t>
            </a:r>
            <a:r>
              <a:rPr lang="zh-CN" altLang="zh-CN"/>
              <a:t>一般说来，一种方法的优点正好对应于另一种方法的缺点。</a:t>
            </a:r>
            <a:endParaRPr lang="zh-CN" altLang="en-US"/>
          </a:p>
        </p:txBody>
      </p:sp>
      <p:sp>
        <p:nvSpPr>
          <p:cNvPr id="106500" name="灯片编号占位符 3"/>
          <p:cNvSpPr>
            <a:spLocks noGrp="1"/>
          </p:cNvSpPr>
          <p:nvPr>
            <p:ph type="sldNum" sz="quarter" idx="5"/>
          </p:nvPr>
        </p:nvSpPr>
        <p:spPr bwMode="auto">
          <a:noFill/>
          <a:ln>
            <a:miter lim="800000"/>
          </a:ln>
        </p:spPr>
        <p:txBody>
          <a:bodyPr/>
          <a:lstStyle/>
          <a:p>
            <a:fld id="{21D25894-6328-4DF4-A593-CD26C12D75D7}" type="slidenum">
              <a:rPr lang="zh-CN" altLang="en-US"/>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ln>
        </p:spPr>
      </p:sp>
      <p:sp>
        <p:nvSpPr>
          <p:cNvPr id="108547" name="备注占位符 2"/>
          <p:cNvSpPr>
            <a:spLocks noGrp="1"/>
          </p:cNvSpPr>
          <p:nvPr>
            <p:ph type="body" idx="1"/>
          </p:nvPr>
        </p:nvSpPr>
        <p:spPr bwMode="auto">
          <a:noFill/>
        </p:spPr>
        <p:txBody>
          <a:bodyPr wrap="square" numCol="1" anchor="t" anchorCtr="0" compatLnSpc="1"/>
          <a:lstStyle/>
          <a:p>
            <a:endParaRPr lang="zh-CN" altLang="en-US"/>
          </a:p>
        </p:txBody>
      </p:sp>
      <p:sp>
        <p:nvSpPr>
          <p:cNvPr id="108548" name="灯片编号占位符 3"/>
          <p:cNvSpPr>
            <a:spLocks noGrp="1"/>
          </p:cNvSpPr>
          <p:nvPr>
            <p:ph type="sldNum" sz="quarter" idx="5"/>
          </p:nvPr>
        </p:nvSpPr>
        <p:spPr bwMode="auto">
          <a:noFill/>
          <a:ln>
            <a:miter lim="800000"/>
          </a:ln>
        </p:spPr>
        <p:txBody>
          <a:bodyPr/>
          <a:lstStyle/>
          <a:p>
            <a:fld id="{D37672E6-2EA8-48B3-9FDD-5A65B2647698}" type="slidenum">
              <a:rPr lang="zh-CN" altLang="en-US"/>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ln>
        </p:spPr>
      </p:sp>
      <p:sp>
        <p:nvSpPr>
          <p:cNvPr id="110595" name="备注占位符 2"/>
          <p:cNvSpPr>
            <a:spLocks noGrp="1"/>
          </p:cNvSpPr>
          <p:nvPr>
            <p:ph type="body" idx="1"/>
          </p:nvPr>
        </p:nvSpPr>
        <p:spPr bwMode="auto">
          <a:noFill/>
        </p:spPr>
        <p:txBody>
          <a:bodyPr wrap="square" numCol="1" anchor="t" anchorCtr="0" compatLnSpc="1"/>
          <a:lstStyle/>
          <a:p>
            <a:endParaRPr lang="zh-CN" altLang="en-US"/>
          </a:p>
        </p:txBody>
      </p:sp>
      <p:sp>
        <p:nvSpPr>
          <p:cNvPr id="110596" name="灯片编号占位符 3"/>
          <p:cNvSpPr>
            <a:spLocks noGrp="1"/>
          </p:cNvSpPr>
          <p:nvPr>
            <p:ph type="sldNum" sz="quarter" idx="5"/>
          </p:nvPr>
        </p:nvSpPr>
        <p:spPr bwMode="auto">
          <a:noFill/>
          <a:ln>
            <a:miter lim="800000"/>
          </a:ln>
        </p:spPr>
        <p:txBody>
          <a:bodyPr/>
          <a:lstStyle/>
          <a:p>
            <a:fld id="{CDDD66A5-D12C-4942-9AD9-DDE4468C5FB9}"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ln>
        </p:spPr>
      </p:sp>
      <p:sp>
        <p:nvSpPr>
          <p:cNvPr id="133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13316" name="灯片编号占位符 3"/>
          <p:cNvSpPr>
            <a:spLocks noGrp="1"/>
          </p:cNvSpPr>
          <p:nvPr>
            <p:ph type="sldNum" sz="quarter" idx="5"/>
          </p:nvPr>
        </p:nvSpPr>
        <p:spPr bwMode="auto">
          <a:noFill/>
          <a:ln>
            <a:miter lim="800000"/>
          </a:ln>
        </p:spPr>
        <p:txBody>
          <a:bodyPr/>
          <a:lstStyle/>
          <a:p>
            <a:fld id="{6EA74E2A-5AF0-4352-8DAD-049D27273970}" type="slidenum">
              <a:rPr lang="zh-CN" altLang="en-US"/>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ln>
        </p:spPr>
      </p:sp>
      <p:sp>
        <p:nvSpPr>
          <p:cNvPr id="112643" name="备注占位符 2"/>
          <p:cNvSpPr>
            <a:spLocks noGrp="1"/>
          </p:cNvSpPr>
          <p:nvPr>
            <p:ph type="body" idx="1"/>
          </p:nvPr>
        </p:nvSpPr>
        <p:spPr bwMode="auto">
          <a:noFill/>
        </p:spPr>
        <p:txBody>
          <a:bodyPr wrap="square" numCol="1" anchor="t" anchorCtr="0" compatLnSpc="1"/>
          <a:lstStyle/>
          <a:p>
            <a:endParaRPr lang="zh-CN" altLang="en-US"/>
          </a:p>
        </p:txBody>
      </p:sp>
      <p:sp>
        <p:nvSpPr>
          <p:cNvPr id="112644" name="灯片编号占位符 3"/>
          <p:cNvSpPr>
            <a:spLocks noGrp="1"/>
          </p:cNvSpPr>
          <p:nvPr>
            <p:ph type="sldNum" sz="quarter" idx="5"/>
          </p:nvPr>
        </p:nvSpPr>
        <p:spPr bwMode="auto">
          <a:noFill/>
          <a:ln>
            <a:miter lim="800000"/>
          </a:ln>
        </p:spPr>
        <p:txBody>
          <a:bodyPr/>
          <a:lstStyle/>
          <a:p>
            <a:fld id="{AC8FC90F-60B2-4F82-A5A1-F25B3AE00E20}" type="slidenum">
              <a:rPr lang="zh-CN" altLang="en-US"/>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ln>
        </p:spPr>
      </p:sp>
      <p:sp>
        <p:nvSpPr>
          <p:cNvPr id="11469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114692" name="灯片编号占位符 3"/>
          <p:cNvSpPr>
            <a:spLocks noGrp="1"/>
          </p:cNvSpPr>
          <p:nvPr>
            <p:ph type="sldNum" sz="quarter" idx="5"/>
          </p:nvPr>
        </p:nvSpPr>
        <p:spPr bwMode="auto">
          <a:noFill/>
          <a:ln>
            <a:miter lim="800000"/>
          </a:ln>
        </p:spPr>
        <p:txBody>
          <a:bodyPr/>
          <a:lstStyle/>
          <a:p>
            <a:fld id="{46324E36-201D-4A6B-92DE-853F0DCFEA10}" type="slidenum">
              <a:rPr lang="zh-CN" altLang="en-US"/>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noFill/>
          <a:ln>
            <a:solidFill>
              <a:srgbClr val="000000"/>
            </a:solidFill>
            <a:miter lim="800000"/>
          </a:ln>
        </p:spPr>
      </p:sp>
      <p:sp>
        <p:nvSpPr>
          <p:cNvPr id="116739" name="备注占位符 2"/>
          <p:cNvSpPr>
            <a:spLocks noGrp="1"/>
          </p:cNvSpPr>
          <p:nvPr>
            <p:ph type="body" idx="1"/>
          </p:nvPr>
        </p:nvSpPr>
        <p:spPr bwMode="auto">
          <a:noFill/>
        </p:spPr>
        <p:txBody>
          <a:bodyPr wrap="square" numCol="1" anchor="t" anchorCtr="0" compatLnSpc="1"/>
          <a:lstStyle/>
          <a:p>
            <a:endParaRPr lang="zh-CN" altLang="en-US"/>
          </a:p>
        </p:txBody>
      </p:sp>
      <p:sp>
        <p:nvSpPr>
          <p:cNvPr id="116740" name="灯片编号占位符 3"/>
          <p:cNvSpPr>
            <a:spLocks noGrp="1"/>
          </p:cNvSpPr>
          <p:nvPr>
            <p:ph type="sldNum" sz="quarter" idx="5"/>
          </p:nvPr>
        </p:nvSpPr>
        <p:spPr bwMode="auto">
          <a:noFill/>
          <a:ln>
            <a:miter lim="800000"/>
          </a:ln>
        </p:spPr>
        <p:txBody>
          <a:bodyPr/>
          <a:lstStyle/>
          <a:p>
            <a:fld id="{38E29E0D-1BE0-4A86-AF61-EF45A7E11A4D}" type="slidenum">
              <a:rPr lang="zh-CN" altLang="en-US"/>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ln>
        </p:spPr>
      </p:sp>
      <p:sp>
        <p:nvSpPr>
          <p:cNvPr id="118787" name="备注占位符 2"/>
          <p:cNvSpPr>
            <a:spLocks noGrp="1"/>
          </p:cNvSpPr>
          <p:nvPr>
            <p:ph type="body" idx="1"/>
          </p:nvPr>
        </p:nvSpPr>
        <p:spPr bwMode="auto">
          <a:noFill/>
        </p:spPr>
        <p:txBody>
          <a:bodyPr wrap="square" numCol="1" anchor="t" anchorCtr="0" compatLnSpc="1"/>
          <a:lstStyle/>
          <a:p>
            <a:r>
              <a:rPr lang="en-US" altLang="zh-CN"/>
              <a:t>1</a:t>
            </a:r>
            <a:r>
              <a:rPr lang="zh-CN" altLang="en-US"/>
              <a:t>、</a:t>
            </a:r>
            <a:r>
              <a:rPr lang="zh-CN" altLang="zh-CN"/>
              <a:t>在这个阶段发现的问题往往和需求分析阶段的差错有关，涉及的面通常比较广，因此解决起来也比较困难。为了制定解决确认测试过程中发现的软件缺陷或错误的策略，通常需要和用户充分协商。</a:t>
            </a:r>
            <a:endParaRPr lang="zh-CN" altLang="en-US"/>
          </a:p>
        </p:txBody>
      </p:sp>
      <p:sp>
        <p:nvSpPr>
          <p:cNvPr id="118788" name="灯片编号占位符 3"/>
          <p:cNvSpPr>
            <a:spLocks noGrp="1"/>
          </p:cNvSpPr>
          <p:nvPr>
            <p:ph type="sldNum" sz="quarter" idx="5"/>
          </p:nvPr>
        </p:nvSpPr>
        <p:spPr bwMode="auto">
          <a:noFill/>
          <a:ln>
            <a:miter lim="800000"/>
          </a:ln>
        </p:spPr>
        <p:txBody>
          <a:bodyPr/>
          <a:lstStyle/>
          <a:p>
            <a:fld id="{747BBC43-FDE9-4D6B-884C-D534B8554FC4}" type="slidenum">
              <a:rPr lang="zh-CN" altLang="en-US"/>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noFill/>
          <a:ln>
            <a:solidFill>
              <a:srgbClr val="000000"/>
            </a:solidFill>
            <a:miter lim="800000"/>
          </a:ln>
        </p:spPr>
      </p:sp>
      <p:sp>
        <p:nvSpPr>
          <p:cNvPr id="120835" name="备注占位符 2"/>
          <p:cNvSpPr>
            <a:spLocks noGrp="1"/>
          </p:cNvSpPr>
          <p:nvPr>
            <p:ph type="body" idx="1"/>
          </p:nvPr>
        </p:nvSpPr>
        <p:spPr bwMode="auto">
          <a:noFill/>
        </p:spPr>
        <p:txBody>
          <a:bodyPr wrap="square" numCol="1" anchor="t" anchorCtr="0" compatLnSpc="1"/>
          <a:lstStyle/>
          <a:p>
            <a:endParaRPr lang="zh-CN" altLang="en-US"/>
          </a:p>
        </p:txBody>
      </p:sp>
      <p:sp>
        <p:nvSpPr>
          <p:cNvPr id="120836" name="灯片编号占位符 3"/>
          <p:cNvSpPr>
            <a:spLocks noGrp="1"/>
          </p:cNvSpPr>
          <p:nvPr>
            <p:ph type="sldNum" sz="quarter" idx="5"/>
          </p:nvPr>
        </p:nvSpPr>
        <p:spPr bwMode="auto">
          <a:noFill/>
          <a:ln>
            <a:miter lim="800000"/>
          </a:ln>
        </p:spPr>
        <p:txBody>
          <a:bodyPr/>
          <a:lstStyle/>
          <a:p>
            <a:fld id="{A60EC21D-6D8A-4DEE-8C36-18F33BF3BB16}" type="slidenum">
              <a:rPr lang="zh-CN" altLang="en-US"/>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ln>
        </p:spPr>
      </p:sp>
      <p:sp>
        <p:nvSpPr>
          <p:cNvPr id="3" name="备注占位符 2"/>
          <p:cNvSpPr>
            <a:spLocks noGrp="1"/>
          </p:cNvSpPr>
          <p:nvPr>
            <p:ph type="body" idx="1"/>
          </p:nvPr>
        </p:nvSpPr>
        <p:spPr/>
        <p:txBody>
          <a:bodyPr/>
          <a:lstStyle/>
          <a:p>
            <a:pPr>
              <a:defRPr/>
            </a:pPr>
            <a:r>
              <a:rPr lang="en-US" altLang="zh-CN" dirty="0"/>
              <a:t>1</a:t>
            </a:r>
            <a:r>
              <a:rPr lang="zh-CN" altLang="en-US" dirty="0"/>
              <a:t>、</a:t>
            </a:r>
            <a:r>
              <a:rPr lang="zh-CN" altLang="zh-CN" dirty="0">
                <a:latin typeface="+mn-ea"/>
              </a:rPr>
              <a:t>用户记录在</a:t>
            </a:r>
            <a:r>
              <a:rPr lang="en-US" altLang="zh-CN" dirty="0">
                <a:latin typeface="+mn-ea"/>
              </a:rPr>
              <a:t>Beta</a:t>
            </a:r>
            <a:r>
              <a:rPr lang="zh-CN" altLang="zh-CN" dirty="0">
                <a:latin typeface="+mn-ea"/>
              </a:rPr>
              <a:t>测试过程中遇到的一切问题（真实的或想象的），并且定期把这些问题报告给开发者。接收到在</a:t>
            </a:r>
            <a:r>
              <a:rPr lang="en-US" altLang="zh-CN" dirty="0">
                <a:latin typeface="+mn-ea"/>
              </a:rPr>
              <a:t>Beta</a:t>
            </a:r>
            <a:r>
              <a:rPr lang="zh-CN" altLang="zh-CN" dirty="0">
                <a:latin typeface="+mn-ea"/>
              </a:rPr>
              <a:t>测试期间报告的问题之后，开发者对软件产品进行必要的修改，并准备向全体客户发布最终的软件产品。</a:t>
            </a:r>
            <a:endParaRPr lang="zh-CN" altLang="zh-CN" dirty="0">
              <a:latin typeface="+mn-ea"/>
            </a:endParaRPr>
          </a:p>
          <a:p>
            <a:pPr>
              <a:defRPr/>
            </a:pPr>
            <a:endParaRPr lang="zh-CN" altLang="en-US" dirty="0"/>
          </a:p>
        </p:txBody>
      </p:sp>
      <p:sp>
        <p:nvSpPr>
          <p:cNvPr id="122884" name="灯片编号占位符 3"/>
          <p:cNvSpPr>
            <a:spLocks noGrp="1"/>
          </p:cNvSpPr>
          <p:nvPr>
            <p:ph type="sldNum" sz="quarter" idx="5"/>
          </p:nvPr>
        </p:nvSpPr>
        <p:spPr bwMode="auto">
          <a:noFill/>
          <a:ln>
            <a:miter lim="800000"/>
          </a:ln>
        </p:spPr>
        <p:txBody>
          <a:bodyPr/>
          <a:lstStyle/>
          <a:p>
            <a:fld id="{36A1099F-3485-4D2B-8A7B-64A604676746}" type="slidenum">
              <a:rPr lang="zh-CN" altLang="en-US"/>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bwMode="auto">
          <a:noFill/>
          <a:ln>
            <a:solidFill>
              <a:srgbClr val="000000"/>
            </a:solidFill>
            <a:miter lim="800000"/>
          </a:ln>
        </p:spPr>
      </p:sp>
      <p:sp>
        <p:nvSpPr>
          <p:cNvPr id="12493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124932" name="灯片编号占位符 3"/>
          <p:cNvSpPr>
            <a:spLocks noGrp="1"/>
          </p:cNvSpPr>
          <p:nvPr>
            <p:ph type="sldNum" sz="quarter" idx="5"/>
          </p:nvPr>
        </p:nvSpPr>
        <p:spPr bwMode="auto">
          <a:noFill/>
          <a:ln>
            <a:miter lim="800000"/>
          </a:ln>
        </p:spPr>
        <p:txBody>
          <a:bodyPr/>
          <a:lstStyle/>
          <a:p>
            <a:fld id="{D26E74AE-AD53-4573-8B8E-67727FBF1BEF}" type="slidenum">
              <a:rPr lang="zh-CN" altLang="en-US"/>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ln>
        </p:spPr>
      </p:sp>
      <p:sp>
        <p:nvSpPr>
          <p:cNvPr id="129027" name="备注占位符 2"/>
          <p:cNvSpPr>
            <a:spLocks noGrp="1"/>
          </p:cNvSpPr>
          <p:nvPr>
            <p:ph type="body" idx="1"/>
          </p:nvPr>
        </p:nvSpPr>
        <p:spPr bwMode="auto">
          <a:noFill/>
        </p:spPr>
        <p:txBody>
          <a:bodyPr wrap="square" numCol="1" anchor="t" anchorCtr="0" compatLnSpc="1"/>
          <a:lstStyle/>
          <a:p>
            <a:endParaRPr lang="zh-CN" altLang="en-US"/>
          </a:p>
        </p:txBody>
      </p:sp>
      <p:sp>
        <p:nvSpPr>
          <p:cNvPr id="129028" name="灯片编号占位符 3"/>
          <p:cNvSpPr>
            <a:spLocks noGrp="1"/>
          </p:cNvSpPr>
          <p:nvPr>
            <p:ph type="sldNum" sz="quarter" idx="5"/>
          </p:nvPr>
        </p:nvSpPr>
        <p:spPr bwMode="auto">
          <a:noFill/>
          <a:ln>
            <a:miter lim="800000"/>
          </a:ln>
        </p:spPr>
        <p:txBody>
          <a:bodyPr/>
          <a:lstStyle/>
          <a:p>
            <a:fld id="{BB6CBD1B-971A-4ECD-A104-E1828BA71369}" type="slidenum">
              <a:rPr lang="zh-CN" altLang="en-US"/>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bwMode="auto">
          <a:noFill/>
          <a:ln>
            <a:solidFill>
              <a:srgbClr val="000000"/>
            </a:solidFill>
            <a:miter lim="800000"/>
          </a:ln>
        </p:spPr>
      </p:sp>
      <p:sp>
        <p:nvSpPr>
          <p:cNvPr id="131075" name="备注占位符 2"/>
          <p:cNvSpPr>
            <a:spLocks noGrp="1"/>
          </p:cNvSpPr>
          <p:nvPr>
            <p:ph type="body" idx="1"/>
          </p:nvPr>
        </p:nvSpPr>
        <p:spPr bwMode="auto">
          <a:noFill/>
        </p:spPr>
        <p:txBody>
          <a:bodyPr wrap="square" numCol="1" anchor="t" anchorCtr="0" compatLnSpc="1"/>
          <a:lstStyle/>
          <a:p>
            <a:endParaRPr lang="zh-CN" altLang="en-US"/>
          </a:p>
        </p:txBody>
      </p:sp>
      <p:sp>
        <p:nvSpPr>
          <p:cNvPr id="131076" name="灯片编号占位符 3"/>
          <p:cNvSpPr>
            <a:spLocks noGrp="1"/>
          </p:cNvSpPr>
          <p:nvPr>
            <p:ph type="sldNum" sz="quarter" idx="5"/>
          </p:nvPr>
        </p:nvSpPr>
        <p:spPr bwMode="auto">
          <a:noFill/>
          <a:ln>
            <a:miter lim="800000"/>
          </a:ln>
        </p:spPr>
        <p:txBody>
          <a:bodyPr/>
          <a:lstStyle/>
          <a:p>
            <a:fld id="{DD6784F8-9F00-428C-86E4-5E657DF974BF}" type="slidenum">
              <a:rPr lang="zh-CN" altLang="en-US"/>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bwMode="auto">
          <a:noFill/>
          <a:ln>
            <a:solidFill>
              <a:srgbClr val="000000"/>
            </a:solidFill>
            <a:miter lim="800000"/>
          </a:ln>
        </p:spPr>
      </p:sp>
      <p:sp>
        <p:nvSpPr>
          <p:cNvPr id="133123" name="备注占位符 2"/>
          <p:cNvSpPr>
            <a:spLocks noGrp="1"/>
          </p:cNvSpPr>
          <p:nvPr>
            <p:ph type="body" idx="1"/>
          </p:nvPr>
        </p:nvSpPr>
        <p:spPr bwMode="auto">
          <a:noFill/>
        </p:spPr>
        <p:txBody>
          <a:bodyPr wrap="square" numCol="1" anchor="t" anchorCtr="0" compatLnSpc="1"/>
          <a:lstStyle/>
          <a:p>
            <a:endParaRPr lang="zh-CN" altLang="en-US"/>
          </a:p>
        </p:txBody>
      </p:sp>
      <p:sp>
        <p:nvSpPr>
          <p:cNvPr id="133124" name="灯片编号占位符 3"/>
          <p:cNvSpPr>
            <a:spLocks noGrp="1"/>
          </p:cNvSpPr>
          <p:nvPr>
            <p:ph type="sldNum" sz="quarter" idx="5"/>
          </p:nvPr>
        </p:nvSpPr>
        <p:spPr bwMode="auto">
          <a:noFill/>
          <a:ln>
            <a:miter lim="800000"/>
          </a:ln>
        </p:spPr>
        <p:txBody>
          <a:bodyPr/>
          <a:lstStyle/>
          <a:p>
            <a:fld id="{8BCD8D25-323A-4A4D-9A51-6118332284AD}" type="slidenum">
              <a:rPr lang="zh-CN" altLang="en-US"/>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ln>
        </p:spPr>
      </p:sp>
      <p:sp>
        <p:nvSpPr>
          <p:cNvPr id="16387" name="备注占位符 2"/>
          <p:cNvSpPr>
            <a:spLocks noGrp="1"/>
          </p:cNvSpPr>
          <p:nvPr>
            <p:ph type="body" idx="1"/>
          </p:nvPr>
        </p:nvSpPr>
        <p:spPr bwMode="auto">
          <a:noFill/>
        </p:spPr>
        <p:txBody>
          <a:bodyPr wrap="square" numCol="1" anchor="t" anchorCtr="0" compatLnSpc="1"/>
          <a:lstStyle/>
          <a:p>
            <a:r>
              <a:rPr lang="en-US" altLang="zh-CN"/>
              <a:t>1</a:t>
            </a:r>
            <a:r>
              <a:rPr lang="zh-CN" altLang="en-US"/>
              <a:t>、</a:t>
            </a:r>
            <a:r>
              <a:rPr lang="zh-CN" altLang="zh-CN"/>
              <a:t>高级语言一般都容许用户给程序变量和子程序赋予含义鲜明的名字，通过名字很容易把程序对象和它们所代表的实体联系起来；此外，高级语言使用的符号和概念更符合人的习惯。</a:t>
            </a:r>
            <a:endParaRPr lang="en-US" altLang="zh-CN"/>
          </a:p>
          <a:p>
            <a:r>
              <a:rPr lang="en-US" altLang="zh-CN"/>
              <a:t>2</a:t>
            </a:r>
            <a:r>
              <a:rPr lang="zh-CN" altLang="en-US"/>
              <a:t>、使用汇编语言的情况：</a:t>
            </a:r>
            <a:endParaRPr lang="en-US" altLang="zh-CN"/>
          </a:p>
          <a:p>
            <a:r>
              <a:rPr lang="en-US" altLang="zh-CN"/>
              <a:t>     1)</a:t>
            </a:r>
            <a:r>
              <a:rPr lang="zh-CN" altLang="en-US"/>
              <a:t>、</a:t>
            </a:r>
            <a:r>
              <a:rPr lang="zh-CN" altLang="zh-CN"/>
              <a:t>对程序执行时间和使用的空间都有很严格限制的情况；</a:t>
            </a:r>
            <a:endParaRPr lang="en-US" altLang="zh-CN"/>
          </a:p>
          <a:p>
            <a:r>
              <a:rPr lang="en-US" altLang="zh-CN"/>
              <a:t>     2)</a:t>
            </a:r>
            <a:r>
              <a:rPr lang="zh-CN" altLang="en-US"/>
              <a:t>、</a:t>
            </a:r>
            <a:r>
              <a:rPr lang="zh-CN" altLang="zh-CN"/>
              <a:t>需要产生任意的甚至非法的指令序列；</a:t>
            </a:r>
            <a:endParaRPr lang="en-US" altLang="zh-CN"/>
          </a:p>
          <a:p>
            <a:r>
              <a:rPr lang="en-US" altLang="zh-CN"/>
              <a:t>     3)</a:t>
            </a:r>
            <a:r>
              <a:rPr lang="zh-CN" altLang="en-US"/>
              <a:t>、</a:t>
            </a:r>
            <a:r>
              <a:rPr lang="zh-CN" altLang="zh-CN"/>
              <a:t>体系结构特殊的微处理机，以致在这类机器上通常不能实现高级语言编译程序</a:t>
            </a:r>
            <a:r>
              <a:rPr lang="zh-CN" altLang="en-US"/>
              <a:t>；</a:t>
            </a:r>
            <a:endParaRPr lang="en-US" altLang="zh-CN"/>
          </a:p>
          <a:p>
            <a:r>
              <a:rPr lang="en-US" altLang="zh-CN"/>
              <a:t>     4)</a:t>
            </a:r>
            <a:r>
              <a:rPr lang="zh-CN" altLang="en-US"/>
              <a:t>、</a:t>
            </a:r>
            <a:r>
              <a:rPr lang="zh-CN" altLang="zh-CN"/>
              <a:t>大型系统中执行时间非常关键的</a:t>
            </a:r>
            <a:r>
              <a:rPr lang="en-US" altLang="zh-CN"/>
              <a:t>(</a:t>
            </a:r>
            <a:r>
              <a:rPr lang="zh-CN" altLang="zh-CN"/>
              <a:t>或直接依赖于硬件的</a:t>
            </a:r>
            <a:r>
              <a:rPr lang="en-US" altLang="zh-CN"/>
              <a:t>)</a:t>
            </a:r>
            <a:r>
              <a:rPr lang="zh-CN" altLang="zh-CN"/>
              <a:t>一小部分代码需要用汇编语言书写</a:t>
            </a:r>
            <a:r>
              <a:rPr lang="zh-CN" altLang="en-US"/>
              <a:t>。</a:t>
            </a:r>
            <a:endParaRPr lang="zh-CN" altLang="en-US"/>
          </a:p>
        </p:txBody>
      </p:sp>
      <p:sp>
        <p:nvSpPr>
          <p:cNvPr id="16388" name="灯片编号占位符 3"/>
          <p:cNvSpPr>
            <a:spLocks noGrp="1"/>
          </p:cNvSpPr>
          <p:nvPr>
            <p:ph type="sldNum" sz="quarter" idx="5"/>
          </p:nvPr>
        </p:nvSpPr>
        <p:spPr bwMode="auto">
          <a:noFill/>
          <a:ln>
            <a:miter lim="800000"/>
          </a:ln>
        </p:spPr>
        <p:txBody>
          <a:bodyPr/>
          <a:lstStyle/>
          <a:p>
            <a:fld id="{4F0EC8B5-F701-4D8A-BF3F-5A9E72710898}" type="slidenum">
              <a:rPr lang="zh-CN" altLang="en-US"/>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ln>
        </p:spPr>
      </p:sp>
      <p:sp>
        <p:nvSpPr>
          <p:cNvPr id="135171" name="备注占位符 2"/>
          <p:cNvSpPr>
            <a:spLocks noGrp="1"/>
          </p:cNvSpPr>
          <p:nvPr>
            <p:ph type="body" idx="1"/>
          </p:nvPr>
        </p:nvSpPr>
        <p:spPr bwMode="auto">
          <a:noFill/>
        </p:spPr>
        <p:txBody>
          <a:bodyPr wrap="square" numCol="1" anchor="t" anchorCtr="0" compatLnSpc="1"/>
          <a:lstStyle/>
          <a:p>
            <a:endParaRPr lang="zh-CN" altLang="en-US"/>
          </a:p>
        </p:txBody>
      </p:sp>
      <p:sp>
        <p:nvSpPr>
          <p:cNvPr id="135172" name="灯片编号占位符 3"/>
          <p:cNvSpPr>
            <a:spLocks noGrp="1"/>
          </p:cNvSpPr>
          <p:nvPr>
            <p:ph type="sldNum" sz="quarter" idx="5"/>
          </p:nvPr>
        </p:nvSpPr>
        <p:spPr bwMode="auto">
          <a:noFill/>
          <a:ln>
            <a:miter lim="800000"/>
          </a:ln>
        </p:spPr>
        <p:txBody>
          <a:bodyPr/>
          <a:lstStyle/>
          <a:p>
            <a:fld id="{91B6A0D7-14F6-46AC-82C7-B358C830C3DA}" type="slidenum">
              <a:rPr lang="zh-CN" altLang="en-US"/>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bwMode="auto">
          <a:noFill/>
          <a:ln>
            <a:solidFill>
              <a:srgbClr val="000000"/>
            </a:solidFill>
            <a:miter lim="800000"/>
          </a:ln>
        </p:spPr>
      </p:sp>
      <p:sp>
        <p:nvSpPr>
          <p:cNvPr id="137219" name="备注占位符 2"/>
          <p:cNvSpPr>
            <a:spLocks noGrp="1"/>
          </p:cNvSpPr>
          <p:nvPr>
            <p:ph type="body" idx="1"/>
          </p:nvPr>
        </p:nvSpPr>
        <p:spPr bwMode="auto">
          <a:noFill/>
        </p:spPr>
        <p:txBody>
          <a:bodyPr wrap="square" numCol="1" anchor="t" anchorCtr="0" compatLnSpc="1"/>
          <a:lstStyle/>
          <a:p>
            <a:endParaRPr lang="zh-CN" altLang="en-US"/>
          </a:p>
        </p:txBody>
      </p:sp>
      <p:sp>
        <p:nvSpPr>
          <p:cNvPr id="137220" name="灯片编号占位符 3"/>
          <p:cNvSpPr>
            <a:spLocks noGrp="1"/>
          </p:cNvSpPr>
          <p:nvPr>
            <p:ph type="sldNum" sz="quarter" idx="5"/>
          </p:nvPr>
        </p:nvSpPr>
        <p:spPr bwMode="auto">
          <a:noFill/>
          <a:ln>
            <a:miter lim="800000"/>
          </a:ln>
        </p:spPr>
        <p:txBody>
          <a:bodyPr/>
          <a:lstStyle/>
          <a:p>
            <a:fld id="{19BE2243-9164-4BD2-984B-B52AD8733906}" type="slidenum">
              <a:rPr lang="zh-CN" altLang="en-US"/>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bwMode="auto">
          <a:noFill/>
          <a:ln>
            <a:solidFill>
              <a:srgbClr val="000000"/>
            </a:solidFill>
            <a:miter lim="800000"/>
          </a:ln>
        </p:spPr>
      </p:sp>
      <p:sp>
        <p:nvSpPr>
          <p:cNvPr id="139267" name="备注占位符 2"/>
          <p:cNvSpPr>
            <a:spLocks noGrp="1"/>
          </p:cNvSpPr>
          <p:nvPr>
            <p:ph type="body" idx="1"/>
          </p:nvPr>
        </p:nvSpPr>
        <p:spPr bwMode="auto">
          <a:noFill/>
        </p:spPr>
        <p:txBody>
          <a:bodyPr wrap="square" numCol="1" anchor="t" anchorCtr="0" compatLnSpc="1"/>
          <a:lstStyle/>
          <a:p>
            <a:endParaRPr lang="zh-CN" altLang="en-US"/>
          </a:p>
        </p:txBody>
      </p:sp>
      <p:sp>
        <p:nvSpPr>
          <p:cNvPr id="139268" name="灯片编号占位符 3"/>
          <p:cNvSpPr>
            <a:spLocks noGrp="1"/>
          </p:cNvSpPr>
          <p:nvPr>
            <p:ph type="sldNum" sz="quarter" idx="5"/>
          </p:nvPr>
        </p:nvSpPr>
        <p:spPr bwMode="auto">
          <a:noFill/>
          <a:ln>
            <a:miter lim="800000"/>
          </a:ln>
        </p:spPr>
        <p:txBody>
          <a:bodyPr/>
          <a:lstStyle/>
          <a:p>
            <a:fld id="{CC6F83DB-C313-4134-A51A-54300F4F4D6F}" type="slidenum">
              <a:rPr lang="zh-CN" altLang="en-US"/>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bwMode="auto">
          <a:noFill/>
          <a:ln>
            <a:solidFill>
              <a:srgbClr val="000000"/>
            </a:solidFill>
            <a:miter lim="800000"/>
          </a:ln>
        </p:spPr>
      </p:sp>
      <p:sp>
        <p:nvSpPr>
          <p:cNvPr id="141315" name="备注占位符 2"/>
          <p:cNvSpPr>
            <a:spLocks noGrp="1"/>
          </p:cNvSpPr>
          <p:nvPr>
            <p:ph type="body" idx="1"/>
          </p:nvPr>
        </p:nvSpPr>
        <p:spPr bwMode="auto">
          <a:noFill/>
        </p:spPr>
        <p:txBody>
          <a:bodyPr wrap="square" numCol="1" anchor="t" anchorCtr="0" compatLnSpc="1"/>
          <a:lstStyle/>
          <a:p>
            <a:endParaRPr lang="zh-CN" altLang="en-US"/>
          </a:p>
        </p:txBody>
      </p:sp>
      <p:sp>
        <p:nvSpPr>
          <p:cNvPr id="141316" name="灯片编号占位符 3"/>
          <p:cNvSpPr>
            <a:spLocks noGrp="1"/>
          </p:cNvSpPr>
          <p:nvPr>
            <p:ph type="sldNum" sz="quarter" idx="5"/>
          </p:nvPr>
        </p:nvSpPr>
        <p:spPr bwMode="auto">
          <a:noFill/>
          <a:ln>
            <a:miter lim="800000"/>
          </a:ln>
        </p:spPr>
        <p:txBody>
          <a:bodyPr/>
          <a:lstStyle/>
          <a:p>
            <a:fld id="{B6C8BA08-1A5B-4523-9732-D89320D5A256}" type="slidenum">
              <a:rPr lang="zh-CN" altLang="en-US"/>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bwMode="auto">
          <a:noFill/>
          <a:ln>
            <a:solidFill>
              <a:srgbClr val="000000"/>
            </a:solidFill>
            <a:miter lim="800000"/>
          </a:ln>
        </p:spPr>
      </p:sp>
      <p:sp>
        <p:nvSpPr>
          <p:cNvPr id="143363" name="备注占位符 2"/>
          <p:cNvSpPr>
            <a:spLocks noGrp="1"/>
          </p:cNvSpPr>
          <p:nvPr>
            <p:ph type="body" idx="1"/>
          </p:nvPr>
        </p:nvSpPr>
        <p:spPr bwMode="auto">
          <a:noFill/>
        </p:spPr>
        <p:txBody>
          <a:bodyPr wrap="square" numCol="1" anchor="t" anchorCtr="0" compatLnSpc="1"/>
          <a:lstStyle/>
          <a:p>
            <a:endParaRPr lang="zh-CN" altLang="en-US"/>
          </a:p>
        </p:txBody>
      </p:sp>
      <p:sp>
        <p:nvSpPr>
          <p:cNvPr id="143364" name="灯片编号占位符 3"/>
          <p:cNvSpPr>
            <a:spLocks noGrp="1"/>
          </p:cNvSpPr>
          <p:nvPr>
            <p:ph type="sldNum" sz="quarter" idx="5"/>
          </p:nvPr>
        </p:nvSpPr>
        <p:spPr bwMode="auto">
          <a:noFill/>
          <a:ln>
            <a:miter lim="800000"/>
          </a:ln>
        </p:spPr>
        <p:txBody>
          <a:bodyPr/>
          <a:lstStyle/>
          <a:p>
            <a:fld id="{A718AAA8-5EBA-4535-8B5F-FDA30B7B8190}" type="slidenum">
              <a:rPr lang="zh-CN" altLang="en-US"/>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bwMode="auto">
          <a:noFill/>
          <a:ln>
            <a:solidFill>
              <a:srgbClr val="000000"/>
            </a:solidFill>
            <a:miter lim="800000"/>
          </a:ln>
        </p:spPr>
      </p:sp>
      <p:sp>
        <p:nvSpPr>
          <p:cNvPr id="145411" name="备注占位符 2"/>
          <p:cNvSpPr>
            <a:spLocks noGrp="1"/>
          </p:cNvSpPr>
          <p:nvPr>
            <p:ph type="body" idx="1"/>
          </p:nvPr>
        </p:nvSpPr>
        <p:spPr bwMode="auto">
          <a:noFill/>
        </p:spPr>
        <p:txBody>
          <a:bodyPr wrap="square" numCol="1" anchor="t" anchorCtr="0" compatLnSpc="1"/>
          <a:lstStyle/>
          <a:p>
            <a:endParaRPr lang="zh-CN" altLang="en-US"/>
          </a:p>
        </p:txBody>
      </p:sp>
      <p:sp>
        <p:nvSpPr>
          <p:cNvPr id="145412" name="灯片编号占位符 3"/>
          <p:cNvSpPr>
            <a:spLocks noGrp="1"/>
          </p:cNvSpPr>
          <p:nvPr>
            <p:ph type="sldNum" sz="quarter" idx="5"/>
          </p:nvPr>
        </p:nvSpPr>
        <p:spPr bwMode="auto">
          <a:noFill/>
          <a:ln>
            <a:miter lim="800000"/>
          </a:ln>
        </p:spPr>
        <p:txBody>
          <a:bodyPr/>
          <a:lstStyle/>
          <a:p>
            <a:fld id="{E8E52F10-D95A-4054-9689-013377251177}" type="slidenum">
              <a:rPr lang="zh-CN" altLang="en-US"/>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bwMode="auto">
          <a:noFill/>
          <a:ln>
            <a:solidFill>
              <a:srgbClr val="000000"/>
            </a:solidFill>
            <a:miter lim="800000"/>
          </a:ln>
        </p:spPr>
      </p:sp>
      <p:sp>
        <p:nvSpPr>
          <p:cNvPr id="147459" name="备注占位符 2"/>
          <p:cNvSpPr>
            <a:spLocks noGrp="1"/>
          </p:cNvSpPr>
          <p:nvPr>
            <p:ph type="body" idx="1"/>
          </p:nvPr>
        </p:nvSpPr>
        <p:spPr bwMode="auto">
          <a:noFill/>
        </p:spPr>
        <p:txBody>
          <a:bodyPr wrap="square" numCol="1" anchor="t" anchorCtr="0" compatLnSpc="1"/>
          <a:lstStyle/>
          <a:p>
            <a:endParaRPr lang="zh-CN" altLang="en-US"/>
          </a:p>
        </p:txBody>
      </p:sp>
      <p:sp>
        <p:nvSpPr>
          <p:cNvPr id="147460" name="灯片编号占位符 3"/>
          <p:cNvSpPr>
            <a:spLocks noGrp="1"/>
          </p:cNvSpPr>
          <p:nvPr>
            <p:ph type="sldNum" sz="quarter" idx="5"/>
          </p:nvPr>
        </p:nvSpPr>
        <p:spPr bwMode="auto">
          <a:noFill/>
          <a:ln>
            <a:miter lim="800000"/>
          </a:ln>
        </p:spPr>
        <p:txBody>
          <a:bodyPr/>
          <a:lstStyle/>
          <a:p>
            <a:fld id="{9E2F3092-D845-41CE-A3E1-6D3D41F292AB}" type="slidenum">
              <a:rPr lang="zh-CN" altLang="en-US"/>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bwMode="auto">
          <a:noFill/>
          <a:ln>
            <a:solidFill>
              <a:srgbClr val="000000"/>
            </a:solidFill>
            <a:miter lim="800000"/>
          </a:ln>
        </p:spPr>
      </p:sp>
      <p:sp>
        <p:nvSpPr>
          <p:cNvPr id="149507" name="备注占位符 2"/>
          <p:cNvSpPr>
            <a:spLocks noGrp="1"/>
          </p:cNvSpPr>
          <p:nvPr>
            <p:ph type="body" idx="1"/>
          </p:nvPr>
        </p:nvSpPr>
        <p:spPr bwMode="auto">
          <a:noFill/>
        </p:spPr>
        <p:txBody>
          <a:bodyPr wrap="square" numCol="1" anchor="t" anchorCtr="0" compatLnSpc="1"/>
          <a:lstStyle/>
          <a:p>
            <a:endParaRPr lang="zh-CN" altLang="en-US"/>
          </a:p>
        </p:txBody>
      </p:sp>
      <p:sp>
        <p:nvSpPr>
          <p:cNvPr id="149508" name="灯片编号占位符 3"/>
          <p:cNvSpPr>
            <a:spLocks noGrp="1"/>
          </p:cNvSpPr>
          <p:nvPr>
            <p:ph type="sldNum" sz="quarter" idx="5"/>
          </p:nvPr>
        </p:nvSpPr>
        <p:spPr bwMode="auto">
          <a:noFill/>
          <a:ln>
            <a:miter lim="800000"/>
          </a:ln>
        </p:spPr>
        <p:txBody>
          <a:bodyPr/>
          <a:lstStyle/>
          <a:p>
            <a:fld id="{B2017995-CE77-4F9F-B679-514BCE9A0EED}" type="slidenum">
              <a:rPr lang="zh-CN" altLang="en-US"/>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bwMode="auto">
          <a:noFill/>
          <a:ln>
            <a:solidFill>
              <a:srgbClr val="000000"/>
            </a:solidFill>
            <a:miter lim="800000"/>
          </a:ln>
        </p:spPr>
      </p:sp>
      <p:sp>
        <p:nvSpPr>
          <p:cNvPr id="151555" name="备注占位符 2"/>
          <p:cNvSpPr>
            <a:spLocks noGrp="1"/>
          </p:cNvSpPr>
          <p:nvPr>
            <p:ph type="body" idx="1"/>
          </p:nvPr>
        </p:nvSpPr>
        <p:spPr bwMode="auto">
          <a:noFill/>
        </p:spPr>
        <p:txBody>
          <a:bodyPr wrap="square" numCol="1" anchor="t" anchorCtr="0" compatLnSpc="1"/>
          <a:lstStyle/>
          <a:p>
            <a:endParaRPr lang="zh-CN" altLang="en-US"/>
          </a:p>
        </p:txBody>
      </p:sp>
      <p:sp>
        <p:nvSpPr>
          <p:cNvPr id="151556" name="灯片编号占位符 3"/>
          <p:cNvSpPr>
            <a:spLocks noGrp="1"/>
          </p:cNvSpPr>
          <p:nvPr>
            <p:ph type="sldNum" sz="quarter" idx="5"/>
          </p:nvPr>
        </p:nvSpPr>
        <p:spPr bwMode="auto">
          <a:noFill/>
          <a:ln>
            <a:miter lim="800000"/>
          </a:ln>
        </p:spPr>
        <p:txBody>
          <a:bodyPr/>
          <a:lstStyle/>
          <a:p>
            <a:fld id="{549ACE9B-7EA4-4059-B916-9BB371F7AC40}" type="slidenum">
              <a:rPr lang="zh-CN" altLang="en-US"/>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p:cNvSpPr>
            <a:spLocks noGrp="1" noRot="1" noChangeAspect="1" noTextEdit="1"/>
          </p:cNvSpPr>
          <p:nvPr>
            <p:ph type="sldImg"/>
          </p:nvPr>
        </p:nvSpPr>
        <p:spPr bwMode="auto">
          <a:noFill/>
          <a:ln>
            <a:solidFill>
              <a:srgbClr val="000000"/>
            </a:solidFill>
            <a:miter lim="800000"/>
          </a:ln>
        </p:spPr>
      </p:sp>
      <p:sp>
        <p:nvSpPr>
          <p:cNvPr id="3" name="备注占位符 2"/>
          <p:cNvSpPr>
            <a:spLocks noGrp="1"/>
          </p:cNvSpPr>
          <p:nvPr>
            <p:ph type="body" idx="1"/>
          </p:nvPr>
        </p:nvSpPr>
        <p:spPr/>
        <p:txBody>
          <a:bodyPr/>
          <a:lstStyle/>
          <a:p>
            <a:pPr>
              <a:defRPr/>
            </a:pPr>
            <a:r>
              <a:rPr lang="zh-CN" altLang="zh-CN" dirty="0">
                <a:latin typeface="+mn-ea"/>
              </a:rPr>
              <a:t>通常在设计测试用例时，识别出判定结点是很有必要的。本例中结点</a:t>
            </a:r>
            <a:r>
              <a:rPr lang="en-US" altLang="zh-CN" dirty="0">
                <a:latin typeface="+mn-ea"/>
              </a:rPr>
              <a:t>2</a:t>
            </a:r>
            <a:r>
              <a:rPr lang="zh-CN" altLang="zh-CN" dirty="0">
                <a:latin typeface="+mn-ea"/>
              </a:rPr>
              <a:t>、</a:t>
            </a:r>
            <a:r>
              <a:rPr lang="en-US" altLang="zh-CN" dirty="0">
                <a:latin typeface="+mn-ea"/>
              </a:rPr>
              <a:t>3</a:t>
            </a:r>
            <a:r>
              <a:rPr lang="zh-CN" altLang="zh-CN" dirty="0">
                <a:latin typeface="+mn-ea"/>
              </a:rPr>
              <a:t>、</a:t>
            </a:r>
            <a:r>
              <a:rPr lang="en-US" altLang="zh-CN" dirty="0">
                <a:latin typeface="+mn-ea"/>
              </a:rPr>
              <a:t>5</a:t>
            </a:r>
            <a:r>
              <a:rPr lang="zh-CN" altLang="zh-CN" dirty="0">
                <a:latin typeface="+mn-ea"/>
              </a:rPr>
              <a:t>、</a:t>
            </a:r>
            <a:r>
              <a:rPr lang="en-US" altLang="zh-CN" dirty="0">
                <a:latin typeface="+mn-ea"/>
              </a:rPr>
              <a:t>6</a:t>
            </a:r>
            <a:r>
              <a:rPr lang="zh-CN" altLang="zh-CN" dirty="0">
                <a:latin typeface="+mn-ea"/>
              </a:rPr>
              <a:t>和</a:t>
            </a:r>
            <a:r>
              <a:rPr lang="en-US" altLang="zh-CN" dirty="0">
                <a:latin typeface="+mn-ea"/>
              </a:rPr>
              <a:t>10</a:t>
            </a:r>
            <a:r>
              <a:rPr lang="zh-CN" altLang="zh-CN" dirty="0">
                <a:latin typeface="+mn-ea"/>
              </a:rPr>
              <a:t>是判定结点。</a:t>
            </a:r>
            <a:endParaRPr lang="zh-CN" altLang="zh-CN" b="1" dirty="0">
              <a:latin typeface="+mn-ea"/>
            </a:endParaRPr>
          </a:p>
          <a:p>
            <a:pPr>
              <a:defRPr/>
            </a:pPr>
            <a:endParaRPr lang="zh-CN" altLang="en-US" dirty="0"/>
          </a:p>
        </p:txBody>
      </p:sp>
      <p:sp>
        <p:nvSpPr>
          <p:cNvPr id="153604" name="灯片编号占位符 3"/>
          <p:cNvSpPr>
            <a:spLocks noGrp="1"/>
          </p:cNvSpPr>
          <p:nvPr>
            <p:ph type="sldNum" sz="quarter" idx="5"/>
          </p:nvPr>
        </p:nvSpPr>
        <p:spPr bwMode="auto">
          <a:noFill/>
          <a:ln>
            <a:miter lim="800000"/>
          </a:ln>
        </p:spPr>
        <p:txBody>
          <a:bodyPr/>
          <a:lstStyle/>
          <a:p>
            <a:fld id="{43B35A39-92B0-489F-BE58-B9C148E4225B}" type="slidenum">
              <a:rPr lang="zh-CN"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ln>
        </p:spPr>
      </p:sp>
      <p:sp>
        <p:nvSpPr>
          <p:cNvPr id="18435" name="备注占位符 2"/>
          <p:cNvSpPr>
            <a:spLocks noGrp="1"/>
          </p:cNvSpPr>
          <p:nvPr>
            <p:ph type="body" idx="1"/>
          </p:nvPr>
        </p:nvSpPr>
        <p:spPr bwMode="auto">
          <a:noFill/>
        </p:spPr>
        <p:txBody>
          <a:bodyPr wrap="square" numCol="1" anchor="t" anchorCtr="0" compatLnSpc="1"/>
          <a:lstStyle/>
          <a:p>
            <a:endParaRPr lang="zh-CN" altLang="en-US"/>
          </a:p>
        </p:txBody>
      </p:sp>
      <p:sp>
        <p:nvSpPr>
          <p:cNvPr id="18436" name="灯片编号占位符 3"/>
          <p:cNvSpPr>
            <a:spLocks noGrp="1"/>
          </p:cNvSpPr>
          <p:nvPr>
            <p:ph type="sldNum" sz="quarter" idx="5"/>
          </p:nvPr>
        </p:nvSpPr>
        <p:spPr bwMode="auto">
          <a:noFill/>
          <a:ln>
            <a:miter lim="800000"/>
          </a:ln>
        </p:spPr>
        <p:txBody>
          <a:bodyPr/>
          <a:lstStyle/>
          <a:p>
            <a:fld id="{56387DA1-A48E-4D5D-8904-8F25EA91C268}" type="slidenum">
              <a:rPr lang="zh-CN" altLang="en-US"/>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bwMode="auto">
          <a:noFill/>
          <a:ln>
            <a:solidFill>
              <a:srgbClr val="000000"/>
            </a:solidFill>
            <a:miter lim="800000"/>
          </a:ln>
        </p:spPr>
      </p:sp>
      <p:sp>
        <p:nvSpPr>
          <p:cNvPr id="155651" name="备注占位符 2"/>
          <p:cNvSpPr>
            <a:spLocks noGrp="1"/>
          </p:cNvSpPr>
          <p:nvPr>
            <p:ph type="body" idx="1"/>
          </p:nvPr>
        </p:nvSpPr>
        <p:spPr bwMode="auto">
          <a:noFill/>
        </p:spPr>
        <p:txBody>
          <a:bodyPr wrap="square" numCol="1" anchor="t" anchorCtr="0" compatLnSpc="1"/>
          <a:lstStyle/>
          <a:p>
            <a:endParaRPr lang="zh-CN" altLang="en-US"/>
          </a:p>
        </p:txBody>
      </p:sp>
      <p:sp>
        <p:nvSpPr>
          <p:cNvPr id="155652" name="灯片编号占位符 3"/>
          <p:cNvSpPr>
            <a:spLocks noGrp="1"/>
          </p:cNvSpPr>
          <p:nvPr>
            <p:ph type="sldNum" sz="quarter" idx="5"/>
          </p:nvPr>
        </p:nvSpPr>
        <p:spPr bwMode="auto">
          <a:noFill/>
          <a:ln>
            <a:miter lim="800000"/>
          </a:ln>
        </p:spPr>
        <p:txBody>
          <a:bodyPr/>
          <a:lstStyle/>
          <a:p>
            <a:fld id="{6E53C8AA-C893-4129-9F26-2AFF2485B3B2}" type="slidenum">
              <a:rPr lang="zh-CN" altLang="en-US"/>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bwMode="auto">
          <a:noFill/>
          <a:ln>
            <a:solidFill>
              <a:srgbClr val="000000"/>
            </a:solidFill>
            <a:miter lim="800000"/>
          </a:ln>
        </p:spPr>
      </p:sp>
      <p:sp>
        <p:nvSpPr>
          <p:cNvPr id="157699" name="备注占位符 2"/>
          <p:cNvSpPr>
            <a:spLocks noGrp="1"/>
          </p:cNvSpPr>
          <p:nvPr>
            <p:ph type="body" idx="1"/>
          </p:nvPr>
        </p:nvSpPr>
        <p:spPr bwMode="auto">
          <a:noFill/>
        </p:spPr>
        <p:txBody>
          <a:bodyPr wrap="square" numCol="1" anchor="t" anchorCtr="0" compatLnSpc="1"/>
          <a:lstStyle/>
          <a:p>
            <a:endParaRPr lang="zh-CN" altLang="en-US"/>
          </a:p>
        </p:txBody>
      </p:sp>
      <p:sp>
        <p:nvSpPr>
          <p:cNvPr id="157700" name="灯片编号占位符 3"/>
          <p:cNvSpPr>
            <a:spLocks noGrp="1"/>
          </p:cNvSpPr>
          <p:nvPr>
            <p:ph type="sldNum" sz="quarter" idx="5"/>
          </p:nvPr>
        </p:nvSpPr>
        <p:spPr bwMode="auto">
          <a:noFill/>
          <a:ln>
            <a:miter lim="800000"/>
          </a:ln>
        </p:spPr>
        <p:txBody>
          <a:bodyPr/>
          <a:lstStyle/>
          <a:p>
            <a:fld id="{419E2648-16E0-4193-92A6-84C8A59103B3}" type="slidenum">
              <a:rPr lang="zh-CN" altLang="en-US"/>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bwMode="auto">
          <a:noFill/>
          <a:ln>
            <a:solidFill>
              <a:srgbClr val="000000"/>
            </a:solidFill>
            <a:miter lim="800000"/>
          </a:ln>
        </p:spPr>
      </p:sp>
      <p:sp>
        <p:nvSpPr>
          <p:cNvPr id="159747" name="备注占位符 2"/>
          <p:cNvSpPr>
            <a:spLocks noGrp="1"/>
          </p:cNvSpPr>
          <p:nvPr>
            <p:ph type="body" idx="1"/>
          </p:nvPr>
        </p:nvSpPr>
        <p:spPr bwMode="auto">
          <a:noFill/>
        </p:spPr>
        <p:txBody>
          <a:bodyPr wrap="square" numCol="1" anchor="t" anchorCtr="0" compatLnSpc="1"/>
          <a:lstStyle/>
          <a:p>
            <a:endParaRPr lang="zh-CN" altLang="en-US"/>
          </a:p>
        </p:txBody>
      </p:sp>
      <p:sp>
        <p:nvSpPr>
          <p:cNvPr id="159748" name="灯片编号占位符 3"/>
          <p:cNvSpPr>
            <a:spLocks noGrp="1"/>
          </p:cNvSpPr>
          <p:nvPr>
            <p:ph type="sldNum" sz="quarter" idx="5"/>
          </p:nvPr>
        </p:nvSpPr>
        <p:spPr bwMode="auto">
          <a:noFill/>
          <a:ln>
            <a:miter lim="800000"/>
          </a:ln>
        </p:spPr>
        <p:txBody>
          <a:bodyPr/>
          <a:lstStyle/>
          <a:p>
            <a:fld id="{63A5BBBC-AA99-4851-83E0-6F6733C7B6FC}" type="slidenum">
              <a:rPr lang="zh-CN" altLang="en-US"/>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p:cNvSpPr>
            <a:spLocks noGrp="1" noRot="1" noChangeAspect="1" noTextEdit="1"/>
          </p:cNvSpPr>
          <p:nvPr>
            <p:ph type="sldImg"/>
          </p:nvPr>
        </p:nvSpPr>
        <p:spPr bwMode="auto">
          <a:noFill/>
          <a:ln>
            <a:solidFill>
              <a:srgbClr val="000000"/>
            </a:solidFill>
            <a:miter lim="800000"/>
          </a:ln>
        </p:spPr>
      </p:sp>
      <p:sp>
        <p:nvSpPr>
          <p:cNvPr id="161795" name="备注占位符 2"/>
          <p:cNvSpPr>
            <a:spLocks noGrp="1"/>
          </p:cNvSpPr>
          <p:nvPr>
            <p:ph type="body" idx="1"/>
          </p:nvPr>
        </p:nvSpPr>
        <p:spPr bwMode="auto">
          <a:noFill/>
        </p:spPr>
        <p:txBody>
          <a:bodyPr wrap="square" numCol="1" anchor="t" anchorCtr="0" compatLnSpc="1"/>
          <a:lstStyle/>
          <a:p>
            <a:endParaRPr lang="zh-CN" altLang="en-US"/>
          </a:p>
        </p:txBody>
      </p:sp>
      <p:sp>
        <p:nvSpPr>
          <p:cNvPr id="161796" name="灯片编号占位符 3"/>
          <p:cNvSpPr>
            <a:spLocks noGrp="1"/>
          </p:cNvSpPr>
          <p:nvPr>
            <p:ph type="sldNum" sz="quarter" idx="5"/>
          </p:nvPr>
        </p:nvSpPr>
        <p:spPr bwMode="auto">
          <a:noFill/>
          <a:ln>
            <a:miter lim="800000"/>
          </a:ln>
        </p:spPr>
        <p:txBody>
          <a:bodyPr/>
          <a:lstStyle/>
          <a:p>
            <a:fld id="{CF1D9851-A07B-4D7A-AB11-E46CAE45636F}" type="slidenum">
              <a:rPr lang="zh-CN" altLang="en-US"/>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p:cNvSpPr>
            <a:spLocks noGrp="1" noRot="1" noChangeAspect="1" noTextEdit="1"/>
          </p:cNvSpPr>
          <p:nvPr>
            <p:ph type="sldImg"/>
          </p:nvPr>
        </p:nvSpPr>
        <p:spPr bwMode="auto">
          <a:noFill/>
          <a:ln>
            <a:solidFill>
              <a:srgbClr val="000000"/>
            </a:solidFill>
            <a:miter lim="800000"/>
          </a:ln>
        </p:spPr>
      </p:sp>
      <p:sp>
        <p:nvSpPr>
          <p:cNvPr id="163843" name="备注占位符 2"/>
          <p:cNvSpPr>
            <a:spLocks noGrp="1"/>
          </p:cNvSpPr>
          <p:nvPr>
            <p:ph type="body" idx="1"/>
          </p:nvPr>
        </p:nvSpPr>
        <p:spPr bwMode="auto">
          <a:noFill/>
        </p:spPr>
        <p:txBody>
          <a:bodyPr wrap="square" numCol="1" anchor="t" anchorCtr="0" compatLnSpc="1"/>
          <a:lstStyle/>
          <a:p>
            <a:r>
              <a:rPr lang="en-US" altLang="zh-CN"/>
              <a:t>1</a:t>
            </a:r>
            <a:r>
              <a:rPr lang="zh-CN" altLang="en-US"/>
              <a:t>、分支测试：</a:t>
            </a:r>
            <a:r>
              <a:rPr lang="zh-CN" altLang="zh-CN"/>
              <a:t>分支测试可能是最简单的条件测试策略：对于复合条件</a:t>
            </a:r>
            <a:r>
              <a:rPr lang="en-US" altLang="zh-CN"/>
              <a:t>C</a:t>
            </a:r>
            <a:r>
              <a:rPr lang="zh-CN" altLang="zh-CN"/>
              <a:t>来说，</a:t>
            </a:r>
            <a:r>
              <a:rPr lang="en-US" altLang="zh-CN"/>
              <a:t>C</a:t>
            </a:r>
            <a:r>
              <a:rPr lang="zh-CN" altLang="zh-CN"/>
              <a:t>的真分支和假分支以及</a:t>
            </a:r>
            <a:r>
              <a:rPr lang="en-US" altLang="zh-CN"/>
              <a:t>C</a:t>
            </a:r>
            <a:r>
              <a:rPr lang="zh-CN" altLang="zh-CN"/>
              <a:t>中的每个简单条件，都应该至少执行一次。</a:t>
            </a:r>
            <a:endParaRPr lang="en-US" altLang="zh-CN"/>
          </a:p>
          <a:p>
            <a:r>
              <a:rPr lang="en-US" altLang="zh-CN"/>
              <a:t>2</a:t>
            </a:r>
            <a:r>
              <a:rPr lang="zh-CN" altLang="en-US"/>
              <a:t>、域测试：</a:t>
            </a:r>
            <a:r>
              <a:rPr lang="zh-CN" altLang="zh-CN"/>
              <a:t>域测试要求对一个关系表达式执行</a:t>
            </a:r>
            <a:r>
              <a:rPr lang="en-US" altLang="zh-CN"/>
              <a:t>3</a:t>
            </a:r>
            <a:r>
              <a:rPr lang="zh-CN" altLang="zh-CN"/>
              <a:t>个或</a:t>
            </a:r>
            <a:r>
              <a:rPr lang="en-US" altLang="zh-CN"/>
              <a:t>4</a:t>
            </a:r>
            <a:r>
              <a:rPr lang="zh-CN" altLang="zh-CN"/>
              <a:t>个测试。对于形式为</a:t>
            </a:r>
            <a:r>
              <a:rPr lang="zh-CN" altLang="en-US"/>
              <a:t>“</a:t>
            </a:r>
            <a:r>
              <a:rPr lang="en-US" altLang="zh-CN"/>
              <a:t>E1&lt;</a:t>
            </a:r>
            <a:r>
              <a:rPr lang="zh-CN" altLang="zh-CN"/>
              <a:t>关系算符</a:t>
            </a:r>
            <a:r>
              <a:rPr lang="en-US" altLang="zh-CN"/>
              <a:t>&gt;E2</a:t>
            </a:r>
            <a:r>
              <a:rPr lang="zh-CN" altLang="en-US"/>
              <a:t>”</a:t>
            </a:r>
            <a:r>
              <a:rPr lang="zh-CN" altLang="zh-CN"/>
              <a:t>的关系表达式来说，需要</a:t>
            </a:r>
            <a:r>
              <a:rPr lang="en-US" altLang="zh-CN"/>
              <a:t>3</a:t>
            </a:r>
            <a:r>
              <a:rPr lang="zh-CN" altLang="zh-CN"/>
              <a:t>个测试分别使</a:t>
            </a:r>
            <a:r>
              <a:rPr lang="en-US" altLang="zh-CN"/>
              <a:t>E1</a:t>
            </a:r>
            <a:r>
              <a:rPr lang="zh-CN" altLang="zh-CN"/>
              <a:t>的值大于、等于或小于</a:t>
            </a:r>
            <a:r>
              <a:rPr lang="en-US" altLang="zh-CN"/>
              <a:t>E2</a:t>
            </a:r>
            <a:r>
              <a:rPr lang="zh-CN" altLang="zh-CN"/>
              <a:t>的值。如果</a:t>
            </a:r>
            <a:r>
              <a:rPr lang="en-US" altLang="zh-CN"/>
              <a:t>&lt;</a:t>
            </a:r>
            <a:r>
              <a:rPr lang="zh-CN" altLang="zh-CN"/>
              <a:t>关系算符</a:t>
            </a:r>
            <a:r>
              <a:rPr lang="en-US" altLang="zh-CN"/>
              <a:t>&gt;</a:t>
            </a:r>
            <a:r>
              <a:rPr lang="zh-CN" altLang="zh-CN"/>
              <a:t>错误而</a:t>
            </a:r>
            <a:r>
              <a:rPr lang="en-US" altLang="zh-CN"/>
              <a:t>E1</a:t>
            </a:r>
            <a:r>
              <a:rPr lang="zh-CN" altLang="zh-CN"/>
              <a:t>和</a:t>
            </a:r>
            <a:r>
              <a:rPr lang="en-US" altLang="zh-CN"/>
              <a:t>E2</a:t>
            </a:r>
            <a:r>
              <a:rPr lang="zh-CN" altLang="zh-CN"/>
              <a:t>正确，则这</a:t>
            </a:r>
            <a:r>
              <a:rPr lang="en-US" altLang="zh-CN"/>
              <a:t>3</a:t>
            </a:r>
            <a:r>
              <a:rPr lang="zh-CN" altLang="zh-CN"/>
              <a:t>个测试能够发现关系算符的错误。为了发现</a:t>
            </a:r>
            <a:r>
              <a:rPr lang="en-US" altLang="zh-CN"/>
              <a:t>E1</a:t>
            </a:r>
            <a:r>
              <a:rPr lang="zh-CN" altLang="zh-CN"/>
              <a:t>和</a:t>
            </a:r>
            <a:r>
              <a:rPr lang="en-US" altLang="zh-CN"/>
              <a:t>E2</a:t>
            </a:r>
            <a:r>
              <a:rPr lang="zh-CN" altLang="zh-CN"/>
              <a:t>中的错误，让</a:t>
            </a:r>
            <a:r>
              <a:rPr lang="en-US" altLang="zh-CN"/>
              <a:t>E1</a:t>
            </a:r>
            <a:r>
              <a:rPr lang="zh-CN" altLang="zh-CN"/>
              <a:t>值大于或小于</a:t>
            </a:r>
            <a:r>
              <a:rPr lang="en-US" altLang="zh-CN"/>
              <a:t>E2</a:t>
            </a:r>
            <a:r>
              <a:rPr lang="zh-CN" altLang="zh-CN"/>
              <a:t>值的测试数据应该使这两个值之间的差别尽可能小。</a:t>
            </a:r>
            <a:endParaRPr lang="zh-CN" altLang="en-US"/>
          </a:p>
          <a:p>
            <a:endParaRPr lang="zh-CN" altLang="en-US"/>
          </a:p>
        </p:txBody>
      </p:sp>
      <p:sp>
        <p:nvSpPr>
          <p:cNvPr id="163844" name="灯片编号占位符 3"/>
          <p:cNvSpPr>
            <a:spLocks noGrp="1"/>
          </p:cNvSpPr>
          <p:nvPr>
            <p:ph type="sldNum" sz="quarter" idx="5"/>
          </p:nvPr>
        </p:nvSpPr>
        <p:spPr bwMode="auto">
          <a:noFill/>
          <a:ln>
            <a:miter lim="800000"/>
          </a:ln>
        </p:spPr>
        <p:txBody>
          <a:bodyPr/>
          <a:lstStyle/>
          <a:p>
            <a:fld id="{75B32A60-9CE9-4096-A661-F2B110EAF9F1}" type="slidenum">
              <a:rPr lang="zh-CN" altLang="en-US"/>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TextEdit="1"/>
          </p:cNvSpPr>
          <p:nvPr>
            <p:ph type="sldImg"/>
          </p:nvPr>
        </p:nvSpPr>
        <p:spPr bwMode="auto">
          <a:noFill/>
          <a:ln>
            <a:solidFill>
              <a:srgbClr val="000000"/>
            </a:solidFill>
            <a:miter lim="800000"/>
          </a:ln>
        </p:spPr>
      </p:sp>
      <p:sp>
        <p:nvSpPr>
          <p:cNvPr id="165891" name="备注占位符 2"/>
          <p:cNvSpPr>
            <a:spLocks noGrp="1"/>
          </p:cNvSpPr>
          <p:nvPr>
            <p:ph type="body" idx="1"/>
          </p:nvPr>
        </p:nvSpPr>
        <p:spPr bwMode="auto">
          <a:noFill/>
        </p:spPr>
        <p:txBody>
          <a:bodyPr wrap="square" numCol="1" anchor="t" anchorCtr="0" compatLnSpc="1"/>
          <a:lstStyle/>
          <a:p>
            <a:endParaRPr lang="zh-CN" altLang="en-US"/>
          </a:p>
        </p:txBody>
      </p:sp>
      <p:sp>
        <p:nvSpPr>
          <p:cNvPr id="165892" name="灯片编号占位符 3"/>
          <p:cNvSpPr>
            <a:spLocks noGrp="1"/>
          </p:cNvSpPr>
          <p:nvPr>
            <p:ph type="sldNum" sz="quarter" idx="5"/>
          </p:nvPr>
        </p:nvSpPr>
        <p:spPr bwMode="auto">
          <a:noFill/>
          <a:ln>
            <a:miter lim="800000"/>
          </a:ln>
        </p:spPr>
        <p:txBody>
          <a:bodyPr/>
          <a:lstStyle/>
          <a:p>
            <a:fld id="{8D0E604B-7B55-4E54-9FA3-3C54D1C80C30}" type="slidenum">
              <a:rPr lang="zh-CN" altLang="en-US"/>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幻灯片图像占位符 1"/>
          <p:cNvSpPr>
            <a:spLocks noGrp="1" noRot="1" noChangeAspect="1" noTextEdit="1"/>
          </p:cNvSpPr>
          <p:nvPr>
            <p:ph type="sldImg"/>
          </p:nvPr>
        </p:nvSpPr>
        <p:spPr bwMode="auto">
          <a:noFill/>
          <a:ln>
            <a:solidFill>
              <a:srgbClr val="000000"/>
            </a:solidFill>
            <a:miter lim="800000"/>
          </a:ln>
        </p:spPr>
      </p:sp>
      <p:sp>
        <p:nvSpPr>
          <p:cNvPr id="167939" name="备注占位符 2"/>
          <p:cNvSpPr>
            <a:spLocks noGrp="1"/>
          </p:cNvSpPr>
          <p:nvPr>
            <p:ph type="body" idx="1"/>
          </p:nvPr>
        </p:nvSpPr>
        <p:spPr bwMode="auto">
          <a:noFill/>
        </p:spPr>
        <p:txBody>
          <a:bodyPr wrap="square" numCol="1" anchor="t" anchorCtr="0" compatLnSpc="1"/>
          <a:lstStyle/>
          <a:p>
            <a:endParaRPr lang="zh-CN" altLang="en-US"/>
          </a:p>
        </p:txBody>
      </p:sp>
      <p:sp>
        <p:nvSpPr>
          <p:cNvPr id="167940" name="灯片编号占位符 3"/>
          <p:cNvSpPr>
            <a:spLocks noGrp="1"/>
          </p:cNvSpPr>
          <p:nvPr>
            <p:ph type="sldNum" sz="quarter" idx="5"/>
          </p:nvPr>
        </p:nvSpPr>
        <p:spPr bwMode="auto">
          <a:noFill/>
          <a:ln>
            <a:miter lim="800000"/>
          </a:ln>
        </p:spPr>
        <p:txBody>
          <a:bodyPr/>
          <a:lstStyle/>
          <a:p>
            <a:fld id="{4B0DBE4F-12E4-4FA9-987F-B6B17428D4FD}" type="slidenum">
              <a:rPr lang="zh-CN" altLang="en-US"/>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p:cNvSpPr>
            <a:spLocks noGrp="1" noRot="1" noChangeAspect="1" noTextEdit="1"/>
          </p:cNvSpPr>
          <p:nvPr>
            <p:ph type="sldImg"/>
          </p:nvPr>
        </p:nvSpPr>
        <p:spPr bwMode="auto">
          <a:noFill/>
          <a:ln>
            <a:solidFill>
              <a:srgbClr val="000000"/>
            </a:solidFill>
            <a:miter lim="800000"/>
          </a:ln>
        </p:spPr>
      </p:sp>
      <p:sp>
        <p:nvSpPr>
          <p:cNvPr id="169987" name="备注占位符 2"/>
          <p:cNvSpPr>
            <a:spLocks noGrp="1"/>
          </p:cNvSpPr>
          <p:nvPr>
            <p:ph type="body" idx="1"/>
          </p:nvPr>
        </p:nvSpPr>
        <p:spPr bwMode="auto">
          <a:noFill/>
        </p:spPr>
        <p:txBody>
          <a:bodyPr wrap="square" numCol="1" anchor="t" anchorCtr="0" compatLnSpc="1"/>
          <a:lstStyle/>
          <a:p>
            <a:endParaRPr lang="zh-CN" altLang="en-US"/>
          </a:p>
        </p:txBody>
      </p:sp>
      <p:sp>
        <p:nvSpPr>
          <p:cNvPr id="169988" name="灯片编号占位符 3"/>
          <p:cNvSpPr>
            <a:spLocks noGrp="1"/>
          </p:cNvSpPr>
          <p:nvPr>
            <p:ph type="sldNum" sz="quarter" idx="5"/>
          </p:nvPr>
        </p:nvSpPr>
        <p:spPr bwMode="auto">
          <a:noFill/>
          <a:ln>
            <a:miter lim="800000"/>
          </a:ln>
        </p:spPr>
        <p:txBody>
          <a:bodyPr/>
          <a:lstStyle/>
          <a:p>
            <a:fld id="{1C3B7E9E-74E5-44C6-BE0A-A7753B025EE1}" type="slidenum">
              <a:rPr lang="zh-CN" altLang="en-US"/>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bwMode="auto">
          <a:noFill/>
          <a:ln>
            <a:solidFill>
              <a:srgbClr val="000000"/>
            </a:solidFill>
            <a:miter lim="800000"/>
          </a:ln>
        </p:spPr>
      </p:sp>
      <p:sp>
        <p:nvSpPr>
          <p:cNvPr id="172035" name="备注占位符 2"/>
          <p:cNvSpPr>
            <a:spLocks noGrp="1"/>
          </p:cNvSpPr>
          <p:nvPr>
            <p:ph type="body" idx="1"/>
          </p:nvPr>
        </p:nvSpPr>
        <p:spPr bwMode="auto">
          <a:noFill/>
        </p:spPr>
        <p:txBody>
          <a:bodyPr wrap="square" numCol="1" anchor="t" anchorCtr="0" compatLnSpc="1"/>
          <a:lstStyle/>
          <a:p>
            <a:endParaRPr lang="zh-CN" altLang="en-US"/>
          </a:p>
        </p:txBody>
      </p:sp>
      <p:sp>
        <p:nvSpPr>
          <p:cNvPr id="172036" name="灯片编号占位符 3"/>
          <p:cNvSpPr>
            <a:spLocks noGrp="1"/>
          </p:cNvSpPr>
          <p:nvPr>
            <p:ph type="sldNum" sz="quarter" idx="5"/>
          </p:nvPr>
        </p:nvSpPr>
        <p:spPr bwMode="auto">
          <a:noFill/>
          <a:ln>
            <a:miter lim="800000"/>
          </a:ln>
        </p:spPr>
        <p:txBody>
          <a:bodyPr/>
          <a:lstStyle/>
          <a:p>
            <a:fld id="{1340E637-7F58-4F6C-9A61-9B572BA9DDFE}" type="slidenum">
              <a:rPr lang="zh-CN" altLang="en-US"/>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幻灯片图像占位符 1"/>
          <p:cNvSpPr>
            <a:spLocks noGrp="1" noRot="1" noChangeAspect="1" noTextEdit="1"/>
          </p:cNvSpPr>
          <p:nvPr>
            <p:ph type="sldImg"/>
          </p:nvPr>
        </p:nvSpPr>
        <p:spPr bwMode="auto">
          <a:noFill/>
          <a:ln>
            <a:solidFill>
              <a:srgbClr val="000000"/>
            </a:solidFill>
            <a:miter lim="800000"/>
          </a:ln>
        </p:spPr>
      </p:sp>
      <p:sp>
        <p:nvSpPr>
          <p:cNvPr id="174083" name="备注占位符 2"/>
          <p:cNvSpPr>
            <a:spLocks noGrp="1"/>
          </p:cNvSpPr>
          <p:nvPr>
            <p:ph type="body" idx="1"/>
          </p:nvPr>
        </p:nvSpPr>
        <p:spPr bwMode="auto">
          <a:noFill/>
        </p:spPr>
        <p:txBody>
          <a:bodyPr wrap="square" numCol="1" anchor="t" anchorCtr="0" compatLnSpc="1"/>
          <a:lstStyle/>
          <a:p>
            <a:endParaRPr lang="zh-CN" altLang="en-US"/>
          </a:p>
        </p:txBody>
      </p:sp>
      <p:sp>
        <p:nvSpPr>
          <p:cNvPr id="174084" name="灯片编号占位符 3"/>
          <p:cNvSpPr>
            <a:spLocks noGrp="1"/>
          </p:cNvSpPr>
          <p:nvPr>
            <p:ph type="sldNum" sz="quarter" idx="5"/>
          </p:nvPr>
        </p:nvSpPr>
        <p:spPr bwMode="auto">
          <a:noFill/>
          <a:ln>
            <a:miter lim="800000"/>
          </a:ln>
        </p:spPr>
        <p:txBody>
          <a:bodyPr/>
          <a:lstStyle/>
          <a:p>
            <a:fld id="{7056B062-CB62-418F-9DBF-ECFC5E79BA7E}" type="slidenum">
              <a:rPr lang="zh-CN"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ln>
        </p:spPr>
      </p:sp>
      <p:sp>
        <p:nvSpPr>
          <p:cNvPr id="20483" name="备注占位符 2"/>
          <p:cNvSpPr>
            <a:spLocks noGrp="1"/>
          </p:cNvSpPr>
          <p:nvPr>
            <p:ph type="body" idx="1"/>
          </p:nvPr>
        </p:nvSpPr>
        <p:spPr bwMode="auto">
          <a:noFill/>
        </p:spPr>
        <p:txBody>
          <a:bodyPr wrap="square" numCol="1" anchor="t" anchorCtr="0" compatLnSpc="1"/>
          <a:lstStyle/>
          <a:p>
            <a:endParaRPr lang="zh-CN" altLang="en-US"/>
          </a:p>
        </p:txBody>
      </p:sp>
      <p:sp>
        <p:nvSpPr>
          <p:cNvPr id="20484" name="灯片编号占位符 3"/>
          <p:cNvSpPr>
            <a:spLocks noGrp="1"/>
          </p:cNvSpPr>
          <p:nvPr>
            <p:ph type="sldNum" sz="quarter" idx="5"/>
          </p:nvPr>
        </p:nvSpPr>
        <p:spPr bwMode="auto">
          <a:noFill/>
          <a:ln>
            <a:miter lim="800000"/>
          </a:ln>
        </p:spPr>
        <p:txBody>
          <a:bodyPr/>
          <a:lstStyle/>
          <a:p>
            <a:fld id="{F83A7978-62CF-4817-A2D7-25D0D2D27D54}" type="slidenum">
              <a:rPr lang="zh-CN" altLang="en-US"/>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幻灯片图像占位符 1"/>
          <p:cNvSpPr>
            <a:spLocks noGrp="1" noRot="1" noChangeAspect="1" noTextEdit="1"/>
          </p:cNvSpPr>
          <p:nvPr>
            <p:ph type="sldImg"/>
          </p:nvPr>
        </p:nvSpPr>
        <p:spPr bwMode="auto">
          <a:noFill/>
          <a:ln>
            <a:solidFill>
              <a:srgbClr val="000000"/>
            </a:solidFill>
            <a:miter lim="800000"/>
          </a:ln>
        </p:spPr>
      </p:sp>
      <p:sp>
        <p:nvSpPr>
          <p:cNvPr id="176131" name="备注占位符 2"/>
          <p:cNvSpPr>
            <a:spLocks noGrp="1"/>
          </p:cNvSpPr>
          <p:nvPr>
            <p:ph type="body" idx="1"/>
          </p:nvPr>
        </p:nvSpPr>
        <p:spPr bwMode="auto">
          <a:noFill/>
        </p:spPr>
        <p:txBody>
          <a:bodyPr wrap="square" numCol="1" anchor="t" anchorCtr="0" compatLnSpc="1"/>
          <a:lstStyle/>
          <a:p>
            <a:endParaRPr lang="zh-CN" altLang="en-US"/>
          </a:p>
        </p:txBody>
      </p:sp>
      <p:sp>
        <p:nvSpPr>
          <p:cNvPr id="176132" name="灯片编号占位符 3"/>
          <p:cNvSpPr>
            <a:spLocks noGrp="1"/>
          </p:cNvSpPr>
          <p:nvPr>
            <p:ph type="sldNum" sz="quarter" idx="5"/>
          </p:nvPr>
        </p:nvSpPr>
        <p:spPr bwMode="auto">
          <a:noFill/>
          <a:ln>
            <a:miter lim="800000"/>
          </a:ln>
        </p:spPr>
        <p:txBody>
          <a:bodyPr/>
          <a:lstStyle/>
          <a:p>
            <a:fld id="{B14337AA-D9C1-4322-A158-2EE877C3645A}" type="slidenum">
              <a:rPr lang="zh-CN" altLang="en-US"/>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幻灯片图像占位符 1"/>
          <p:cNvSpPr>
            <a:spLocks noGrp="1" noRot="1" noChangeAspect="1" noTextEdit="1"/>
          </p:cNvSpPr>
          <p:nvPr>
            <p:ph type="sldImg"/>
          </p:nvPr>
        </p:nvSpPr>
        <p:spPr bwMode="auto">
          <a:noFill/>
          <a:ln>
            <a:solidFill>
              <a:srgbClr val="000000"/>
            </a:solidFill>
            <a:miter lim="800000"/>
          </a:ln>
        </p:spPr>
      </p:sp>
      <p:sp>
        <p:nvSpPr>
          <p:cNvPr id="178179" name="备注占位符 2"/>
          <p:cNvSpPr>
            <a:spLocks noGrp="1"/>
          </p:cNvSpPr>
          <p:nvPr>
            <p:ph type="body" idx="1"/>
          </p:nvPr>
        </p:nvSpPr>
        <p:spPr bwMode="auto">
          <a:noFill/>
        </p:spPr>
        <p:txBody>
          <a:bodyPr wrap="square" numCol="1" anchor="t" anchorCtr="0" compatLnSpc="1"/>
          <a:lstStyle/>
          <a:p>
            <a:endParaRPr lang="zh-CN" altLang="en-US"/>
          </a:p>
        </p:txBody>
      </p:sp>
      <p:sp>
        <p:nvSpPr>
          <p:cNvPr id="178180" name="灯片编号占位符 3"/>
          <p:cNvSpPr>
            <a:spLocks noGrp="1"/>
          </p:cNvSpPr>
          <p:nvPr>
            <p:ph type="sldNum" sz="quarter" idx="5"/>
          </p:nvPr>
        </p:nvSpPr>
        <p:spPr bwMode="auto">
          <a:noFill/>
          <a:ln>
            <a:miter lim="800000"/>
          </a:ln>
        </p:spPr>
        <p:txBody>
          <a:bodyPr/>
          <a:lstStyle/>
          <a:p>
            <a:fld id="{FF6B375E-4996-438F-86CE-DFCDF66F3FA7}" type="slidenum">
              <a:rPr lang="zh-CN" altLang="en-US"/>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bwMode="auto">
          <a:noFill/>
          <a:ln>
            <a:solidFill>
              <a:srgbClr val="000000"/>
            </a:solidFill>
            <a:miter lim="800000"/>
          </a:ln>
        </p:spPr>
      </p:sp>
      <p:sp>
        <p:nvSpPr>
          <p:cNvPr id="18022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180228" name="灯片编号占位符 3"/>
          <p:cNvSpPr>
            <a:spLocks noGrp="1"/>
          </p:cNvSpPr>
          <p:nvPr>
            <p:ph type="sldNum" sz="quarter" idx="5"/>
          </p:nvPr>
        </p:nvSpPr>
        <p:spPr bwMode="auto">
          <a:noFill/>
          <a:ln>
            <a:miter lim="800000"/>
          </a:ln>
        </p:spPr>
        <p:txBody>
          <a:bodyPr/>
          <a:lstStyle/>
          <a:p>
            <a:fld id="{0F31CC50-B7CC-46D9-9FC2-5C0AEBD1C46C}" type="slidenum">
              <a:rPr lang="zh-CN" altLang="en-US"/>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bwMode="auto">
          <a:noFill/>
          <a:ln>
            <a:solidFill>
              <a:srgbClr val="000000"/>
            </a:solidFill>
            <a:miter lim="800000"/>
          </a:ln>
        </p:spPr>
      </p:sp>
      <p:sp>
        <p:nvSpPr>
          <p:cNvPr id="184323" name="备注占位符 2"/>
          <p:cNvSpPr>
            <a:spLocks noGrp="1"/>
          </p:cNvSpPr>
          <p:nvPr>
            <p:ph type="body" idx="1"/>
          </p:nvPr>
        </p:nvSpPr>
        <p:spPr bwMode="auto">
          <a:noFill/>
        </p:spPr>
        <p:txBody>
          <a:bodyPr wrap="square" numCol="1" anchor="t" anchorCtr="0" compatLnSpc="1"/>
          <a:lstStyle/>
          <a:p>
            <a:endParaRPr lang="zh-CN" altLang="en-US"/>
          </a:p>
        </p:txBody>
      </p:sp>
      <p:sp>
        <p:nvSpPr>
          <p:cNvPr id="184324" name="灯片编号占位符 3"/>
          <p:cNvSpPr>
            <a:spLocks noGrp="1"/>
          </p:cNvSpPr>
          <p:nvPr>
            <p:ph type="sldNum" sz="quarter" idx="5"/>
          </p:nvPr>
        </p:nvSpPr>
        <p:spPr bwMode="auto">
          <a:noFill/>
          <a:ln>
            <a:miter lim="800000"/>
          </a:ln>
        </p:spPr>
        <p:txBody>
          <a:bodyPr/>
          <a:lstStyle/>
          <a:p>
            <a:fld id="{55BD4D7E-211D-4352-A6F5-3A1FE54C6F6A}" type="slidenum">
              <a:rPr lang="zh-CN" altLang="en-US"/>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bwMode="auto">
          <a:noFill/>
          <a:ln>
            <a:solidFill>
              <a:srgbClr val="000000"/>
            </a:solidFill>
            <a:miter lim="800000"/>
          </a:ln>
        </p:spPr>
      </p:sp>
      <p:sp>
        <p:nvSpPr>
          <p:cNvPr id="186371" name="备注占位符 2"/>
          <p:cNvSpPr>
            <a:spLocks noGrp="1"/>
          </p:cNvSpPr>
          <p:nvPr>
            <p:ph type="body" idx="1"/>
          </p:nvPr>
        </p:nvSpPr>
        <p:spPr bwMode="auto">
          <a:noFill/>
        </p:spPr>
        <p:txBody>
          <a:bodyPr wrap="square" numCol="1" anchor="t" anchorCtr="0" compatLnSpc="1"/>
          <a:lstStyle/>
          <a:p>
            <a:endParaRPr lang="zh-CN" altLang="en-US"/>
          </a:p>
        </p:txBody>
      </p:sp>
      <p:sp>
        <p:nvSpPr>
          <p:cNvPr id="186372" name="灯片编号占位符 3"/>
          <p:cNvSpPr>
            <a:spLocks noGrp="1"/>
          </p:cNvSpPr>
          <p:nvPr>
            <p:ph type="sldNum" sz="quarter" idx="5"/>
          </p:nvPr>
        </p:nvSpPr>
        <p:spPr bwMode="auto">
          <a:noFill/>
          <a:ln>
            <a:miter lim="800000"/>
          </a:ln>
        </p:spPr>
        <p:txBody>
          <a:bodyPr/>
          <a:lstStyle/>
          <a:p>
            <a:fld id="{75F3C7F1-9826-4B57-9A65-B7CF4A332E3E}" type="slidenum">
              <a:rPr lang="zh-CN" altLang="en-US"/>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p:cNvSpPr>
            <a:spLocks noGrp="1" noRot="1" noChangeAspect="1" noTextEdit="1"/>
          </p:cNvSpPr>
          <p:nvPr>
            <p:ph type="sldImg"/>
          </p:nvPr>
        </p:nvSpPr>
        <p:spPr bwMode="auto">
          <a:noFill/>
          <a:ln>
            <a:solidFill>
              <a:srgbClr val="000000"/>
            </a:solidFill>
            <a:miter lim="800000"/>
          </a:ln>
        </p:spPr>
      </p:sp>
      <p:sp>
        <p:nvSpPr>
          <p:cNvPr id="188419" name="备注占位符 2"/>
          <p:cNvSpPr>
            <a:spLocks noGrp="1"/>
          </p:cNvSpPr>
          <p:nvPr>
            <p:ph type="body" idx="1"/>
          </p:nvPr>
        </p:nvSpPr>
        <p:spPr bwMode="auto">
          <a:noFill/>
        </p:spPr>
        <p:txBody>
          <a:bodyPr wrap="square" numCol="1" anchor="t" anchorCtr="0" compatLnSpc="1"/>
          <a:lstStyle/>
          <a:p>
            <a:r>
              <a:rPr lang="en-US" altLang="zh-CN"/>
              <a:t>1</a:t>
            </a:r>
            <a:r>
              <a:rPr lang="zh-CN" altLang="en-US"/>
              <a:t>、</a:t>
            </a:r>
            <a:r>
              <a:rPr lang="zh-CN" altLang="zh-CN"/>
              <a:t>以上列出的启发式规则只是测试时可能遇到的情况中的很小一部分，实际情况千变万化，根本无法一一列出。为了正确划分等价类，一是要注意积累经验，二是要正确分析被测程序的功能。此外，在划分无效的等价类时还必须考虑编译程序的检错功能，一般说来，不需要设计测试数据来暴露编译程序肯定能发现的错误。最后说明一点，上面列出的启发式规则虽然都是针对输入数据说的，但是其中绝大部分也同样适用于输出数据。</a:t>
            </a:r>
            <a:endParaRPr lang="zh-CN" altLang="en-US"/>
          </a:p>
        </p:txBody>
      </p:sp>
      <p:sp>
        <p:nvSpPr>
          <p:cNvPr id="188420" name="灯片编号占位符 3"/>
          <p:cNvSpPr>
            <a:spLocks noGrp="1"/>
          </p:cNvSpPr>
          <p:nvPr>
            <p:ph type="sldNum" sz="quarter" idx="5"/>
          </p:nvPr>
        </p:nvSpPr>
        <p:spPr bwMode="auto">
          <a:noFill/>
          <a:ln>
            <a:miter lim="800000"/>
          </a:ln>
        </p:spPr>
        <p:txBody>
          <a:bodyPr/>
          <a:lstStyle/>
          <a:p>
            <a:fld id="{E9A1323A-5F9F-4788-99AC-77067FE80908}" type="slidenum">
              <a:rPr lang="zh-CN" altLang="en-US"/>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bwMode="auto">
          <a:noFill/>
          <a:ln>
            <a:solidFill>
              <a:srgbClr val="000000"/>
            </a:solidFill>
            <a:miter lim="800000"/>
          </a:ln>
        </p:spPr>
      </p:sp>
      <p:sp>
        <p:nvSpPr>
          <p:cNvPr id="190467" name="备注占位符 2"/>
          <p:cNvSpPr>
            <a:spLocks noGrp="1"/>
          </p:cNvSpPr>
          <p:nvPr>
            <p:ph type="body" idx="1"/>
          </p:nvPr>
        </p:nvSpPr>
        <p:spPr bwMode="auto">
          <a:noFill/>
        </p:spPr>
        <p:txBody>
          <a:bodyPr wrap="square" numCol="1" anchor="t" anchorCtr="0" compatLnSpc="1"/>
          <a:lstStyle/>
          <a:p>
            <a:endParaRPr lang="zh-CN" altLang="en-US"/>
          </a:p>
        </p:txBody>
      </p:sp>
      <p:sp>
        <p:nvSpPr>
          <p:cNvPr id="190468" name="灯片编号占位符 3"/>
          <p:cNvSpPr>
            <a:spLocks noGrp="1"/>
          </p:cNvSpPr>
          <p:nvPr>
            <p:ph type="sldNum" sz="quarter" idx="5"/>
          </p:nvPr>
        </p:nvSpPr>
        <p:spPr bwMode="auto">
          <a:noFill/>
          <a:ln>
            <a:miter lim="800000"/>
          </a:ln>
        </p:spPr>
        <p:txBody>
          <a:bodyPr/>
          <a:lstStyle/>
          <a:p>
            <a:fld id="{94527A63-5546-4101-B8B4-8A32FFA5BDF7}" type="slidenum">
              <a:rPr lang="zh-CN" altLang="en-US"/>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
          <p:cNvSpPr>
            <a:spLocks noGrp="1" noRot="1" noChangeAspect="1" noTextEdit="1"/>
          </p:cNvSpPr>
          <p:nvPr>
            <p:ph type="sldImg"/>
          </p:nvPr>
        </p:nvSpPr>
        <p:spPr bwMode="auto">
          <a:noFill/>
          <a:ln>
            <a:solidFill>
              <a:srgbClr val="000000"/>
            </a:solidFill>
            <a:miter lim="800000"/>
          </a:ln>
        </p:spPr>
      </p:sp>
      <p:sp>
        <p:nvSpPr>
          <p:cNvPr id="192515" name="备注占位符 2"/>
          <p:cNvSpPr>
            <a:spLocks noGrp="1"/>
          </p:cNvSpPr>
          <p:nvPr>
            <p:ph type="body" idx="1"/>
          </p:nvPr>
        </p:nvSpPr>
        <p:spPr bwMode="auto">
          <a:noFill/>
        </p:spPr>
        <p:txBody>
          <a:bodyPr wrap="square" numCol="1" anchor="t" anchorCtr="0" compatLnSpc="1"/>
          <a:lstStyle/>
          <a:p>
            <a:endParaRPr lang="zh-CN" altLang="en-US"/>
          </a:p>
        </p:txBody>
      </p:sp>
      <p:sp>
        <p:nvSpPr>
          <p:cNvPr id="192516" name="灯片编号占位符 3"/>
          <p:cNvSpPr>
            <a:spLocks noGrp="1"/>
          </p:cNvSpPr>
          <p:nvPr>
            <p:ph type="sldNum" sz="quarter" idx="5"/>
          </p:nvPr>
        </p:nvSpPr>
        <p:spPr bwMode="auto">
          <a:noFill/>
          <a:ln>
            <a:miter lim="800000"/>
          </a:ln>
        </p:spPr>
        <p:txBody>
          <a:bodyPr/>
          <a:lstStyle/>
          <a:p>
            <a:fld id="{578C2ACB-0C6E-4D3C-B6F3-322D4AE218DB}" type="slidenum">
              <a:rPr lang="zh-CN" altLang="en-US"/>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幻灯片图像占位符 1"/>
          <p:cNvSpPr>
            <a:spLocks noGrp="1" noRot="1" noChangeAspect="1" noTextEdit="1"/>
          </p:cNvSpPr>
          <p:nvPr>
            <p:ph type="sldImg"/>
          </p:nvPr>
        </p:nvSpPr>
        <p:spPr bwMode="auto">
          <a:noFill/>
          <a:ln>
            <a:solidFill>
              <a:srgbClr val="000000"/>
            </a:solidFill>
            <a:miter lim="800000"/>
          </a:ln>
        </p:spPr>
      </p:sp>
      <p:sp>
        <p:nvSpPr>
          <p:cNvPr id="194563" name="备注占位符 2"/>
          <p:cNvSpPr>
            <a:spLocks noGrp="1"/>
          </p:cNvSpPr>
          <p:nvPr>
            <p:ph type="body" idx="1"/>
          </p:nvPr>
        </p:nvSpPr>
        <p:spPr bwMode="auto">
          <a:noFill/>
        </p:spPr>
        <p:txBody>
          <a:bodyPr wrap="square" numCol="1" anchor="t" anchorCtr="0" compatLnSpc="1"/>
          <a:lstStyle/>
          <a:p>
            <a:endParaRPr lang="zh-CN" altLang="en-US"/>
          </a:p>
        </p:txBody>
      </p:sp>
      <p:sp>
        <p:nvSpPr>
          <p:cNvPr id="194564" name="灯片编号占位符 3"/>
          <p:cNvSpPr>
            <a:spLocks noGrp="1"/>
          </p:cNvSpPr>
          <p:nvPr>
            <p:ph type="sldNum" sz="quarter" idx="5"/>
          </p:nvPr>
        </p:nvSpPr>
        <p:spPr bwMode="auto">
          <a:noFill/>
          <a:ln>
            <a:miter lim="800000"/>
          </a:ln>
        </p:spPr>
        <p:txBody>
          <a:bodyPr/>
          <a:lstStyle/>
          <a:p>
            <a:fld id="{EFD26494-A8A1-4705-908E-80667F39F016}" type="slidenum">
              <a:rPr lang="zh-CN" altLang="en-US"/>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幻灯片图像占位符 1"/>
          <p:cNvSpPr>
            <a:spLocks noGrp="1" noRot="1" noChangeAspect="1" noTextEdit="1"/>
          </p:cNvSpPr>
          <p:nvPr>
            <p:ph type="sldImg"/>
          </p:nvPr>
        </p:nvSpPr>
        <p:spPr bwMode="auto">
          <a:noFill/>
          <a:ln>
            <a:solidFill>
              <a:srgbClr val="000000"/>
            </a:solidFill>
            <a:miter lim="800000"/>
          </a:ln>
        </p:spPr>
      </p:sp>
      <p:sp>
        <p:nvSpPr>
          <p:cNvPr id="196611" name="备注占位符 2"/>
          <p:cNvSpPr>
            <a:spLocks noGrp="1"/>
          </p:cNvSpPr>
          <p:nvPr>
            <p:ph type="body" idx="1"/>
          </p:nvPr>
        </p:nvSpPr>
        <p:spPr bwMode="auto">
          <a:noFill/>
        </p:spPr>
        <p:txBody>
          <a:bodyPr wrap="square" numCol="1" anchor="t" anchorCtr="0" compatLnSpc="1"/>
          <a:lstStyle/>
          <a:p>
            <a:endParaRPr lang="zh-CN" altLang="en-US"/>
          </a:p>
        </p:txBody>
      </p:sp>
      <p:sp>
        <p:nvSpPr>
          <p:cNvPr id="196612" name="灯片编号占位符 3"/>
          <p:cNvSpPr>
            <a:spLocks noGrp="1"/>
          </p:cNvSpPr>
          <p:nvPr>
            <p:ph type="sldNum" sz="quarter" idx="5"/>
          </p:nvPr>
        </p:nvSpPr>
        <p:spPr bwMode="auto">
          <a:noFill/>
          <a:ln>
            <a:miter lim="800000"/>
          </a:ln>
        </p:spPr>
        <p:txBody>
          <a:bodyPr/>
          <a:lstStyle/>
          <a:p>
            <a:fld id="{EF5E18DB-E984-4066-8FCD-2C5861A93429}"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ln>
        </p:spPr>
      </p:sp>
      <p:sp>
        <p:nvSpPr>
          <p:cNvPr id="22531" name="备注占位符 2"/>
          <p:cNvSpPr>
            <a:spLocks noGrp="1"/>
          </p:cNvSpPr>
          <p:nvPr>
            <p:ph type="body" idx="1"/>
          </p:nvPr>
        </p:nvSpPr>
        <p:spPr bwMode="auto">
          <a:noFill/>
        </p:spPr>
        <p:txBody>
          <a:bodyPr wrap="square" numCol="1" anchor="t" anchorCtr="0" compatLnSpc="1"/>
          <a:lstStyle/>
          <a:p>
            <a:r>
              <a:rPr lang="en-US" altLang="zh-CN"/>
              <a:t>1</a:t>
            </a:r>
            <a:r>
              <a:rPr lang="zh-CN" altLang="en-US"/>
              <a:t>、</a:t>
            </a:r>
            <a:r>
              <a:rPr lang="zh-CN" altLang="zh-CN"/>
              <a:t>有次序</a:t>
            </a:r>
            <a:r>
              <a:rPr lang="zh-CN" altLang="en-US"/>
              <a:t>的数据说明</a:t>
            </a:r>
            <a:r>
              <a:rPr lang="zh-CN" altLang="zh-CN"/>
              <a:t>容易查阅，因此能够加速测试、调试和维护的过程。</a:t>
            </a:r>
            <a:endParaRPr lang="zh-CN" altLang="en-US"/>
          </a:p>
        </p:txBody>
      </p:sp>
      <p:sp>
        <p:nvSpPr>
          <p:cNvPr id="22532" name="灯片编号占位符 3"/>
          <p:cNvSpPr>
            <a:spLocks noGrp="1"/>
          </p:cNvSpPr>
          <p:nvPr>
            <p:ph type="sldNum" sz="quarter" idx="5"/>
          </p:nvPr>
        </p:nvSpPr>
        <p:spPr bwMode="auto">
          <a:noFill/>
          <a:ln>
            <a:miter lim="800000"/>
          </a:ln>
        </p:spPr>
        <p:txBody>
          <a:bodyPr/>
          <a:lstStyle/>
          <a:p>
            <a:fld id="{5996FC52-53BE-4E70-A871-260095F7ED8C}" type="slidenum">
              <a:rPr lang="zh-CN" altLang="en-US"/>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幻灯片图像占位符 1"/>
          <p:cNvSpPr>
            <a:spLocks noGrp="1" noRot="1" noChangeAspect="1" noTextEdit="1"/>
          </p:cNvSpPr>
          <p:nvPr>
            <p:ph type="sldImg"/>
          </p:nvPr>
        </p:nvSpPr>
        <p:spPr bwMode="auto">
          <a:noFill/>
          <a:ln>
            <a:solidFill>
              <a:srgbClr val="000000"/>
            </a:solidFill>
            <a:miter lim="800000"/>
          </a:ln>
        </p:spPr>
      </p:sp>
      <p:sp>
        <p:nvSpPr>
          <p:cNvPr id="198659" name="备注占位符 2"/>
          <p:cNvSpPr>
            <a:spLocks noGrp="1"/>
          </p:cNvSpPr>
          <p:nvPr>
            <p:ph type="body" idx="1"/>
          </p:nvPr>
        </p:nvSpPr>
        <p:spPr bwMode="auto">
          <a:noFill/>
        </p:spPr>
        <p:txBody>
          <a:bodyPr wrap="square" numCol="1" anchor="t" anchorCtr="0" compatLnSpc="1"/>
          <a:lstStyle/>
          <a:p>
            <a:endParaRPr lang="zh-CN" altLang="en-US"/>
          </a:p>
        </p:txBody>
      </p:sp>
      <p:sp>
        <p:nvSpPr>
          <p:cNvPr id="198660" name="灯片编号占位符 3"/>
          <p:cNvSpPr>
            <a:spLocks noGrp="1"/>
          </p:cNvSpPr>
          <p:nvPr>
            <p:ph type="sldNum" sz="quarter" idx="5"/>
          </p:nvPr>
        </p:nvSpPr>
        <p:spPr bwMode="auto">
          <a:noFill/>
          <a:ln>
            <a:miter lim="800000"/>
          </a:ln>
        </p:spPr>
        <p:txBody>
          <a:bodyPr/>
          <a:lstStyle/>
          <a:p>
            <a:fld id="{FBAD77BE-330D-4DE8-A7AC-0AC2E00C5D39}" type="slidenum">
              <a:rPr lang="zh-CN" altLang="en-US"/>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幻灯片图像占位符 1"/>
          <p:cNvSpPr>
            <a:spLocks noGrp="1" noRot="1" noChangeAspect="1" noTextEdit="1"/>
          </p:cNvSpPr>
          <p:nvPr>
            <p:ph type="sldImg"/>
          </p:nvPr>
        </p:nvSpPr>
        <p:spPr bwMode="auto">
          <a:noFill/>
          <a:ln>
            <a:solidFill>
              <a:srgbClr val="000000"/>
            </a:solidFill>
            <a:miter lim="800000"/>
          </a:ln>
        </p:spPr>
      </p:sp>
      <p:sp>
        <p:nvSpPr>
          <p:cNvPr id="200707" name="备注占位符 2"/>
          <p:cNvSpPr>
            <a:spLocks noGrp="1"/>
          </p:cNvSpPr>
          <p:nvPr>
            <p:ph type="body" idx="1"/>
          </p:nvPr>
        </p:nvSpPr>
        <p:spPr bwMode="auto">
          <a:noFill/>
        </p:spPr>
        <p:txBody>
          <a:bodyPr wrap="square" numCol="1" anchor="t" anchorCtr="0" compatLnSpc="1"/>
          <a:lstStyle/>
          <a:p>
            <a:endParaRPr lang="zh-CN" altLang="en-US"/>
          </a:p>
        </p:txBody>
      </p:sp>
      <p:sp>
        <p:nvSpPr>
          <p:cNvPr id="200708" name="灯片编号占位符 3"/>
          <p:cNvSpPr>
            <a:spLocks noGrp="1"/>
          </p:cNvSpPr>
          <p:nvPr>
            <p:ph type="sldNum" sz="quarter" idx="5"/>
          </p:nvPr>
        </p:nvSpPr>
        <p:spPr bwMode="auto">
          <a:noFill/>
          <a:ln>
            <a:miter lim="800000"/>
          </a:ln>
        </p:spPr>
        <p:txBody>
          <a:bodyPr/>
          <a:lstStyle/>
          <a:p>
            <a:fld id="{C125249D-84EB-4481-A1D5-B1322AD29CF9}" type="slidenum">
              <a:rPr lang="zh-CN" altLang="en-US"/>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幻灯片图像占位符 1"/>
          <p:cNvSpPr>
            <a:spLocks noGrp="1" noRot="1" noChangeAspect="1" noTextEdit="1"/>
          </p:cNvSpPr>
          <p:nvPr>
            <p:ph type="sldImg"/>
          </p:nvPr>
        </p:nvSpPr>
        <p:spPr bwMode="auto">
          <a:noFill/>
          <a:ln>
            <a:solidFill>
              <a:srgbClr val="000000"/>
            </a:solidFill>
            <a:miter lim="800000"/>
          </a:ln>
        </p:spPr>
      </p:sp>
      <p:sp>
        <p:nvSpPr>
          <p:cNvPr id="202755" name="备注占位符 2"/>
          <p:cNvSpPr>
            <a:spLocks noGrp="1"/>
          </p:cNvSpPr>
          <p:nvPr>
            <p:ph type="body" idx="1"/>
          </p:nvPr>
        </p:nvSpPr>
        <p:spPr bwMode="auto">
          <a:noFill/>
        </p:spPr>
        <p:txBody>
          <a:bodyPr wrap="square" numCol="1" anchor="t" anchorCtr="0" compatLnSpc="1"/>
          <a:lstStyle/>
          <a:p>
            <a:endParaRPr lang="zh-CN" altLang="en-US"/>
          </a:p>
        </p:txBody>
      </p:sp>
      <p:sp>
        <p:nvSpPr>
          <p:cNvPr id="202756" name="灯片编号占位符 3"/>
          <p:cNvSpPr>
            <a:spLocks noGrp="1"/>
          </p:cNvSpPr>
          <p:nvPr>
            <p:ph type="sldNum" sz="quarter" idx="5"/>
          </p:nvPr>
        </p:nvSpPr>
        <p:spPr bwMode="auto">
          <a:noFill/>
          <a:ln>
            <a:miter lim="800000"/>
          </a:ln>
        </p:spPr>
        <p:txBody>
          <a:bodyPr/>
          <a:lstStyle/>
          <a:p>
            <a:fld id="{8FDE2B9F-D12D-4739-8362-41A170B7723F}" type="slidenum">
              <a:rPr lang="zh-CN" altLang="en-US"/>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幻灯片图像占位符 1"/>
          <p:cNvSpPr>
            <a:spLocks noGrp="1" noRot="1" noChangeAspect="1" noTextEdit="1"/>
          </p:cNvSpPr>
          <p:nvPr>
            <p:ph type="sldImg"/>
          </p:nvPr>
        </p:nvSpPr>
        <p:spPr bwMode="auto">
          <a:noFill/>
          <a:ln>
            <a:solidFill>
              <a:srgbClr val="000000"/>
            </a:solidFill>
            <a:miter lim="800000"/>
          </a:ln>
        </p:spPr>
      </p:sp>
      <p:sp>
        <p:nvSpPr>
          <p:cNvPr id="204803" name="备注占位符 2"/>
          <p:cNvSpPr>
            <a:spLocks noGrp="1"/>
          </p:cNvSpPr>
          <p:nvPr>
            <p:ph type="body" idx="1"/>
          </p:nvPr>
        </p:nvSpPr>
        <p:spPr bwMode="auto">
          <a:noFill/>
        </p:spPr>
        <p:txBody>
          <a:bodyPr wrap="square" numCol="1" anchor="t" anchorCtr="0" compatLnSpc="1"/>
          <a:lstStyle/>
          <a:p>
            <a:endParaRPr lang="zh-CN" altLang="en-US"/>
          </a:p>
        </p:txBody>
      </p:sp>
      <p:sp>
        <p:nvSpPr>
          <p:cNvPr id="204804" name="灯片编号占位符 3"/>
          <p:cNvSpPr>
            <a:spLocks noGrp="1"/>
          </p:cNvSpPr>
          <p:nvPr>
            <p:ph type="sldNum" sz="quarter" idx="5"/>
          </p:nvPr>
        </p:nvSpPr>
        <p:spPr bwMode="auto">
          <a:noFill/>
          <a:ln>
            <a:miter lim="800000"/>
          </a:ln>
        </p:spPr>
        <p:txBody>
          <a:bodyPr/>
          <a:lstStyle/>
          <a:p>
            <a:fld id="{E197F982-EFCD-478E-BA91-9377A9DC1001}" type="slidenum">
              <a:rPr lang="zh-CN" altLang="en-US"/>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幻灯片图像占位符 1"/>
          <p:cNvSpPr>
            <a:spLocks noGrp="1" noRot="1" noChangeAspect="1" noTextEdit="1"/>
          </p:cNvSpPr>
          <p:nvPr>
            <p:ph type="sldImg"/>
          </p:nvPr>
        </p:nvSpPr>
        <p:spPr bwMode="auto">
          <a:noFill/>
          <a:ln>
            <a:solidFill>
              <a:srgbClr val="000000"/>
            </a:solidFill>
            <a:miter lim="800000"/>
          </a:ln>
        </p:spPr>
      </p:sp>
      <p:sp>
        <p:nvSpPr>
          <p:cNvPr id="206851" name="备注占位符 2"/>
          <p:cNvSpPr>
            <a:spLocks noGrp="1"/>
          </p:cNvSpPr>
          <p:nvPr>
            <p:ph type="body" idx="1"/>
          </p:nvPr>
        </p:nvSpPr>
        <p:spPr bwMode="auto">
          <a:noFill/>
        </p:spPr>
        <p:txBody>
          <a:bodyPr wrap="square" numCol="1" anchor="t" anchorCtr="0" compatLnSpc="1"/>
          <a:lstStyle/>
          <a:p>
            <a:endParaRPr lang="zh-CN" altLang="en-US"/>
          </a:p>
        </p:txBody>
      </p:sp>
      <p:sp>
        <p:nvSpPr>
          <p:cNvPr id="206852" name="灯片编号占位符 3"/>
          <p:cNvSpPr>
            <a:spLocks noGrp="1"/>
          </p:cNvSpPr>
          <p:nvPr>
            <p:ph type="sldNum" sz="quarter" idx="5"/>
          </p:nvPr>
        </p:nvSpPr>
        <p:spPr bwMode="auto">
          <a:noFill/>
          <a:ln>
            <a:miter lim="800000"/>
          </a:ln>
        </p:spPr>
        <p:txBody>
          <a:bodyPr/>
          <a:lstStyle/>
          <a:p>
            <a:fld id="{E29D0281-43EC-4885-9FC2-1AE8C400282E}" type="slidenum">
              <a:rPr lang="zh-CN" altLang="en-US"/>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幻灯片图像占位符 1"/>
          <p:cNvSpPr>
            <a:spLocks noGrp="1" noRot="1" noChangeAspect="1" noTextEdit="1"/>
          </p:cNvSpPr>
          <p:nvPr>
            <p:ph type="sldImg"/>
          </p:nvPr>
        </p:nvSpPr>
        <p:spPr bwMode="auto">
          <a:noFill/>
          <a:ln>
            <a:solidFill>
              <a:srgbClr val="000000"/>
            </a:solidFill>
            <a:miter lim="800000"/>
          </a:ln>
        </p:spPr>
      </p:sp>
      <p:sp>
        <p:nvSpPr>
          <p:cNvPr id="208899" name="备注占位符 2"/>
          <p:cNvSpPr>
            <a:spLocks noGrp="1"/>
          </p:cNvSpPr>
          <p:nvPr>
            <p:ph type="body" idx="1"/>
          </p:nvPr>
        </p:nvSpPr>
        <p:spPr bwMode="auto">
          <a:noFill/>
        </p:spPr>
        <p:txBody>
          <a:bodyPr wrap="square" numCol="1" anchor="t" anchorCtr="0" compatLnSpc="1"/>
          <a:lstStyle/>
          <a:p>
            <a:r>
              <a:rPr lang="en-US" altLang="zh-CN"/>
              <a:t>1</a:t>
            </a:r>
            <a:r>
              <a:rPr lang="zh-CN" altLang="en-US"/>
              <a:t>、</a:t>
            </a:r>
            <a:r>
              <a:rPr lang="zh-CN" altLang="zh-CN"/>
              <a:t>对于程序中容易出错的情况也有一些经验总结出来，例如，输入数据为零或输出数据为零往往容易发生错误；如果输入或输出的数目允许变化</a:t>
            </a:r>
            <a:r>
              <a:rPr lang="en-US" altLang="zh-CN"/>
              <a:t>(</a:t>
            </a:r>
            <a:r>
              <a:rPr lang="zh-CN" altLang="zh-CN"/>
              <a:t>例如，被检索的或生成的表的项数</a:t>
            </a:r>
            <a:r>
              <a:rPr lang="en-US" altLang="zh-CN"/>
              <a:t>)</a:t>
            </a:r>
            <a:r>
              <a:rPr lang="zh-CN" altLang="zh-CN"/>
              <a:t>，则输入或输出的数目为</a:t>
            </a:r>
            <a:r>
              <a:rPr lang="en-US" altLang="zh-CN"/>
              <a:t>0</a:t>
            </a:r>
            <a:r>
              <a:rPr lang="zh-CN" altLang="zh-CN"/>
              <a:t>和</a:t>
            </a:r>
            <a:r>
              <a:rPr lang="en-US" altLang="zh-CN"/>
              <a:t>1</a:t>
            </a:r>
            <a:r>
              <a:rPr lang="zh-CN" altLang="zh-CN"/>
              <a:t>的情况</a:t>
            </a:r>
            <a:r>
              <a:rPr lang="en-US" altLang="zh-CN"/>
              <a:t>(</a:t>
            </a:r>
            <a:r>
              <a:rPr lang="zh-CN" altLang="zh-CN"/>
              <a:t>例如，表为空或只有一项</a:t>
            </a:r>
            <a:r>
              <a:rPr lang="en-US" altLang="zh-CN"/>
              <a:t>)</a:t>
            </a:r>
            <a:r>
              <a:rPr lang="zh-CN" altLang="zh-CN"/>
              <a:t>是容易出错的情况。</a:t>
            </a:r>
            <a:endParaRPr lang="zh-CN" altLang="en-US"/>
          </a:p>
        </p:txBody>
      </p:sp>
      <p:sp>
        <p:nvSpPr>
          <p:cNvPr id="208900" name="灯片编号占位符 3"/>
          <p:cNvSpPr>
            <a:spLocks noGrp="1"/>
          </p:cNvSpPr>
          <p:nvPr>
            <p:ph type="sldNum" sz="quarter" idx="5"/>
          </p:nvPr>
        </p:nvSpPr>
        <p:spPr bwMode="auto">
          <a:noFill/>
          <a:ln>
            <a:miter lim="800000"/>
          </a:ln>
        </p:spPr>
        <p:txBody>
          <a:bodyPr/>
          <a:lstStyle/>
          <a:p>
            <a:fld id="{9CCD9659-4811-4D52-AA41-82E5CBA31598}" type="slidenum">
              <a:rPr lang="zh-CN" altLang="en-US"/>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幻灯片图像占位符 1"/>
          <p:cNvSpPr>
            <a:spLocks noGrp="1" noRot="1" noChangeAspect="1" noTextEdit="1"/>
          </p:cNvSpPr>
          <p:nvPr>
            <p:ph type="sldImg"/>
          </p:nvPr>
        </p:nvSpPr>
        <p:spPr bwMode="auto">
          <a:noFill/>
          <a:ln>
            <a:solidFill>
              <a:srgbClr val="000000"/>
            </a:solidFill>
            <a:miter lim="800000"/>
          </a:ln>
        </p:spPr>
      </p:sp>
      <p:sp>
        <p:nvSpPr>
          <p:cNvPr id="210947" name="备注占位符 2"/>
          <p:cNvSpPr>
            <a:spLocks noGrp="1"/>
          </p:cNvSpPr>
          <p:nvPr>
            <p:ph type="body" idx="1"/>
          </p:nvPr>
        </p:nvSpPr>
        <p:spPr bwMode="auto">
          <a:noFill/>
        </p:spPr>
        <p:txBody>
          <a:bodyPr wrap="square" numCol="1" anchor="t" anchorCtr="0" compatLnSpc="1"/>
          <a:lstStyle/>
          <a:p>
            <a:endParaRPr lang="zh-CN" altLang="en-US"/>
          </a:p>
        </p:txBody>
      </p:sp>
      <p:sp>
        <p:nvSpPr>
          <p:cNvPr id="210948" name="灯片编号占位符 3"/>
          <p:cNvSpPr>
            <a:spLocks noGrp="1"/>
          </p:cNvSpPr>
          <p:nvPr>
            <p:ph type="sldNum" sz="quarter" idx="5"/>
          </p:nvPr>
        </p:nvSpPr>
        <p:spPr bwMode="auto">
          <a:noFill/>
          <a:ln>
            <a:miter lim="800000"/>
          </a:ln>
        </p:spPr>
        <p:txBody>
          <a:bodyPr/>
          <a:lstStyle/>
          <a:p>
            <a:fld id="{7C165AF9-70BD-4238-9B23-12A73A0AE54B}" type="slidenum">
              <a:rPr lang="zh-CN" altLang="en-US"/>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幻灯片图像占位符 1"/>
          <p:cNvSpPr>
            <a:spLocks noGrp="1" noRot="1" noChangeAspect="1" noTextEdit="1"/>
          </p:cNvSpPr>
          <p:nvPr>
            <p:ph type="sldImg"/>
          </p:nvPr>
        </p:nvSpPr>
        <p:spPr bwMode="auto">
          <a:noFill/>
          <a:ln>
            <a:solidFill>
              <a:srgbClr val="000000"/>
            </a:solidFill>
            <a:miter lim="800000"/>
          </a:ln>
        </p:spPr>
      </p:sp>
      <p:sp>
        <p:nvSpPr>
          <p:cNvPr id="21299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12996" name="灯片编号占位符 3"/>
          <p:cNvSpPr>
            <a:spLocks noGrp="1"/>
          </p:cNvSpPr>
          <p:nvPr>
            <p:ph type="sldNum" sz="quarter" idx="5"/>
          </p:nvPr>
        </p:nvSpPr>
        <p:spPr bwMode="auto">
          <a:noFill/>
          <a:ln>
            <a:miter lim="800000"/>
          </a:ln>
        </p:spPr>
        <p:txBody>
          <a:bodyPr/>
          <a:lstStyle/>
          <a:p>
            <a:fld id="{8CEF9B10-517A-4776-AC91-47821B63C8E6}" type="slidenum">
              <a:rPr lang="zh-CN" altLang="en-US"/>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幻灯片图像占位符 1"/>
          <p:cNvSpPr>
            <a:spLocks noGrp="1" noRot="1" noChangeAspect="1" noTextEdit="1"/>
          </p:cNvSpPr>
          <p:nvPr>
            <p:ph type="sldImg"/>
          </p:nvPr>
        </p:nvSpPr>
        <p:spPr bwMode="auto">
          <a:noFill/>
          <a:ln>
            <a:solidFill>
              <a:srgbClr val="000000"/>
            </a:solidFill>
            <a:miter lim="800000"/>
          </a:ln>
        </p:spPr>
      </p:sp>
      <p:sp>
        <p:nvSpPr>
          <p:cNvPr id="215043" name="备注占位符 2"/>
          <p:cNvSpPr>
            <a:spLocks noGrp="1"/>
          </p:cNvSpPr>
          <p:nvPr>
            <p:ph type="body" idx="1"/>
          </p:nvPr>
        </p:nvSpPr>
        <p:spPr bwMode="auto">
          <a:noFill/>
        </p:spPr>
        <p:txBody>
          <a:bodyPr wrap="square" numCol="1" anchor="t" anchorCtr="0" compatLnSpc="1"/>
          <a:lstStyle/>
          <a:p>
            <a:endParaRPr lang="zh-CN" altLang="en-US"/>
          </a:p>
        </p:txBody>
      </p:sp>
      <p:sp>
        <p:nvSpPr>
          <p:cNvPr id="215044" name="灯片编号占位符 3"/>
          <p:cNvSpPr>
            <a:spLocks noGrp="1"/>
          </p:cNvSpPr>
          <p:nvPr>
            <p:ph type="sldNum" sz="quarter" idx="5"/>
          </p:nvPr>
        </p:nvSpPr>
        <p:spPr bwMode="auto">
          <a:noFill/>
          <a:ln>
            <a:miter lim="800000"/>
          </a:ln>
        </p:spPr>
        <p:txBody>
          <a:bodyPr/>
          <a:lstStyle/>
          <a:p>
            <a:fld id="{0E57A41B-C935-4802-8989-8AF0E433D6C4}" type="slidenum">
              <a:rPr lang="zh-CN" altLang="en-US"/>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幻灯片图像占位符 1"/>
          <p:cNvSpPr>
            <a:spLocks noGrp="1" noRot="1" noChangeAspect="1" noTextEdit="1"/>
          </p:cNvSpPr>
          <p:nvPr>
            <p:ph type="sldImg"/>
          </p:nvPr>
        </p:nvSpPr>
        <p:spPr bwMode="auto">
          <a:noFill/>
          <a:ln>
            <a:solidFill>
              <a:srgbClr val="000000"/>
            </a:solidFill>
            <a:miter lim="800000"/>
          </a:ln>
        </p:spPr>
      </p:sp>
      <p:sp>
        <p:nvSpPr>
          <p:cNvPr id="217091" name="备注占位符 2"/>
          <p:cNvSpPr>
            <a:spLocks noGrp="1"/>
          </p:cNvSpPr>
          <p:nvPr>
            <p:ph type="body" idx="1"/>
          </p:nvPr>
        </p:nvSpPr>
        <p:spPr bwMode="auto">
          <a:noFill/>
        </p:spPr>
        <p:txBody>
          <a:bodyPr wrap="square" numCol="1" anchor="t" anchorCtr="0" compatLnSpc="1"/>
          <a:lstStyle/>
          <a:p>
            <a:endParaRPr lang="zh-CN" altLang="en-US"/>
          </a:p>
        </p:txBody>
      </p:sp>
      <p:sp>
        <p:nvSpPr>
          <p:cNvPr id="217092" name="灯片编号占位符 3"/>
          <p:cNvSpPr>
            <a:spLocks noGrp="1"/>
          </p:cNvSpPr>
          <p:nvPr>
            <p:ph type="sldNum" sz="quarter" idx="5"/>
          </p:nvPr>
        </p:nvSpPr>
        <p:spPr bwMode="auto">
          <a:noFill/>
          <a:ln>
            <a:miter lim="800000"/>
          </a:ln>
        </p:spPr>
        <p:txBody>
          <a:bodyPr/>
          <a:lstStyle/>
          <a:p>
            <a:fld id="{A936F79F-68B6-4547-B3A3-C5896BF693BB}"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p:spPr>
      </p:sp>
      <p:sp>
        <p:nvSpPr>
          <p:cNvPr id="24579" name="备注占位符 2"/>
          <p:cNvSpPr>
            <a:spLocks noGrp="1"/>
          </p:cNvSpPr>
          <p:nvPr>
            <p:ph type="body" idx="1"/>
          </p:nvPr>
        </p:nvSpPr>
        <p:spPr bwMode="auto">
          <a:noFill/>
        </p:spPr>
        <p:txBody>
          <a:bodyPr wrap="square" numCol="1" anchor="t" anchorCtr="0" compatLnSpc="1"/>
          <a:lstStyle/>
          <a:p>
            <a:endParaRPr lang="zh-CN" altLang="en-US"/>
          </a:p>
        </p:txBody>
      </p:sp>
      <p:sp>
        <p:nvSpPr>
          <p:cNvPr id="24580" name="灯片编号占位符 3"/>
          <p:cNvSpPr>
            <a:spLocks noGrp="1"/>
          </p:cNvSpPr>
          <p:nvPr>
            <p:ph type="sldNum" sz="quarter" idx="5"/>
          </p:nvPr>
        </p:nvSpPr>
        <p:spPr bwMode="auto">
          <a:noFill/>
          <a:ln>
            <a:miter lim="800000"/>
          </a:ln>
        </p:spPr>
        <p:txBody>
          <a:bodyPr/>
          <a:lstStyle/>
          <a:p>
            <a:fld id="{8539F337-B453-4FC4-B7BC-FD61ED6AA4FE}" type="slidenum">
              <a:rPr lang="zh-CN" altLang="en-US"/>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幻灯片图像占位符 1"/>
          <p:cNvSpPr>
            <a:spLocks noGrp="1" noRot="1" noChangeAspect="1" noTextEdit="1"/>
          </p:cNvSpPr>
          <p:nvPr>
            <p:ph type="sldImg"/>
          </p:nvPr>
        </p:nvSpPr>
        <p:spPr bwMode="auto">
          <a:noFill/>
          <a:ln>
            <a:solidFill>
              <a:srgbClr val="000000"/>
            </a:solidFill>
            <a:miter lim="800000"/>
          </a:ln>
        </p:spPr>
      </p:sp>
      <p:sp>
        <p:nvSpPr>
          <p:cNvPr id="219139" name="备注占位符 2"/>
          <p:cNvSpPr>
            <a:spLocks noGrp="1"/>
          </p:cNvSpPr>
          <p:nvPr>
            <p:ph type="body" idx="1"/>
          </p:nvPr>
        </p:nvSpPr>
        <p:spPr bwMode="auto">
          <a:noFill/>
        </p:spPr>
        <p:txBody>
          <a:bodyPr wrap="square" numCol="1" anchor="t" anchorCtr="0" compatLnSpc="1"/>
          <a:lstStyle/>
          <a:p>
            <a:endParaRPr lang="zh-CN" altLang="en-US"/>
          </a:p>
        </p:txBody>
      </p:sp>
      <p:sp>
        <p:nvSpPr>
          <p:cNvPr id="219140" name="灯片编号占位符 3"/>
          <p:cNvSpPr>
            <a:spLocks noGrp="1"/>
          </p:cNvSpPr>
          <p:nvPr>
            <p:ph type="sldNum" sz="quarter" idx="5"/>
          </p:nvPr>
        </p:nvSpPr>
        <p:spPr bwMode="auto">
          <a:noFill/>
          <a:ln>
            <a:miter lim="800000"/>
          </a:ln>
        </p:spPr>
        <p:txBody>
          <a:bodyPr/>
          <a:lstStyle/>
          <a:p>
            <a:fld id="{C6ECABCA-5586-467F-AC4E-CFF2AE36369C}" type="slidenum">
              <a:rPr lang="zh-CN" altLang="en-US"/>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幻灯片图像占位符 1"/>
          <p:cNvSpPr>
            <a:spLocks noGrp="1" noRot="1" noChangeAspect="1" noTextEdit="1"/>
          </p:cNvSpPr>
          <p:nvPr>
            <p:ph type="sldImg"/>
          </p:nvPr>
        </p:nvSpPr>
        <p:spPr bwMode="auto">
          <a:noFill/>
          <a:ln>
            <a:solidFill>
              <a:srgbClr val="000000"/>
            </a:solidFill>
            <a:miter lim="800000"/>
          </a:ln>
        </p:spPr>
      </p:sp>
      <p:sp>
        <p:nvSpPr>
          <p:cNvPr id="221187" name="备注占位符 2"/>
          <p:cNvSpPr>
            <a:spLocks noGrp="1"/>
          </p:cNvSpPr>
          <p:nvPr>
            <p:ph type="body" idx="1"/>
          </p:nvPr>
        </p:nvSpPr>
        <p:spPr bwMode="auto">
          <a:noFill/>
        </p:spPr>
        <p:txBody>
          <a:bodyPr wrap="square" numCol="1" anchor="t" anchorCtr="0" compatLnSpc="1"/>
          <a:lstStyle/>
          <a:p>
            <a:endParaRPr lang="zh-CN" altLang="en-US"/>
          </a:p>
        </p:txBody>
      </p:sp>
      <p:sp>
        <p:nvSpPr>
          <p:cNvPr id="221188" name="灯片编号占位符 3"/>
          <p:cNvSpPr>
            <a:spLocks noGrp="1"/>
          </p:cNvSpPr>
          <p:nvPr>
            <p:ph type="sldNum" sz="quarter" idx="5"/>
          </p:nvPr>
        </p:nvSpPr>
        <p:spPr bwMode="auto">
          <a:noFill/>
          <a:ln>
            <a:miter lim="800000"/>
          </a:ln>
        </p:spPr>
        <p:txBody>
          <a:bodyPr/>
          <a:lstStyle/>
          <a:p>
            <a:fld id="{7E02960D-4966-44DA-9748-2494C6A68EC6}" type="slidenum">
              <a:rPr lang="zh-CN" altLang="en-US"/>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幻灯片图像占位符 1"/>
          <p:cNvSpPr>
            <a:spLocks noGrp="1" noRot="1" noChangeAspect="1" noTextEdit="1"/>
          </p:cNvSpPr>
          <p:nvPr>
            <p:ph type="sldImg"/>
          </p:nvPr>
        </p:nvSpPr>
        <p:spPr bwMode="auto">
          <a:noFill/>
          <a:ln>
            <a:solidFill>
              <a:srgbClr val="000000"/>
            </a:solidFill>
            <a:miter lim="800000"/>
          </a:ln>
        </p:spPr>
      </p:sp>
      <p:sp>
        <p:nvSpPr>
          <p:cNvPr id="223235" name="备注占位符 2"/>
          <p:cNvSpPr>
            <a:spLocks noGrp="1"/>
          </p:cNvSpPr>
          <p:nvPr>
            <p:ph type="body" idx="1"/>
          </p:nvPr>
        </p:nvSpPr>
        <p:spPr bwMode="auto">
          <a:noFill/>
        </p:spPr>
        <p:txBody>
          <a:bodyPr wrap="square" numCol="1" anchor="t" anchorCtr="0" compatLnSpc="1"/>
          <a:lstStyle/>
          <a:p>
            <a:endParaRPr lang="zh-CN" altLang="en-US"/>
          </a:p>
        </p:txBody>
      </p:sp>
      <p:sp>
        <p:nvSpPr>
          <p:cNvPr id="223236" name="灯片编号占位符 3"/>
          <p:cNvSpPr>
            <a:spLocks noGrp="1"/>
          </p:cNvSpPr>
          <p:nvPr>
            <p:ph type="sldNum" sz="quarter" idx="5"/>
          </p:nvPr>
        </p:nvSpPr>
        <p:spPr bwMode="auto">
          <a:noFill/>
          <a:ln>
            <a:miter lim="800000"/>
          </a:ln>
        </p:spPr>
        <p:txBody>
          <a:bodyPr/>
          <a:lstStyle/>
          <a:p>
            <a:fld id="{C3D8540F-187A-4888-A234-D574A215D776}" type="slidenum">
              <a:rPr lang="zh-CN" altLang="en-US"/>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幻灯片图像占位符 1"/>
          <p:cNvSpPr>
            <a:spLocks noGrp="1" noRot="1" noChangeAspect="1" noTextEdit="1"/>
          </p:cNvSpPr>
          <p:nvPr>
            <p:ph type="sldImg"/>
          </p:nvPr>
        </p:nvSpPr>
        <p:spPr bwMode="auto">
          <a:noFill/>
          <a:ln>
            <a:solidFill>
              <a:srgbClr val="000000"/>
            </a:solidFill>
            <a:miter lim="800000"/>
          </a:ln>
        </p:spPr>
      </p:sp>
      <p:sp>
        <p:nvSpPr>
          <p:cNvPr id="225283" name="备注占位符 2"/>
          <p:cNvSpPr>
            <a:spLocks noGrp="1"/>
          </p:cNvSpPr>
          <p:nvPr>
            <p:ph type="body" idx="1"/>
          </p:nvPr>
        </p:nvSpPr>
        <p:spPr bwMode="auto">
          <a:noFill/>
        </p:spPr>
        <p:txBody>
          <a:bodyPr wrap="square" numCol="1" anchor="t" anchorCtr="0" compatLnSpc="1"/>
          <a:lstStyle/>
          <a:p>
            <a:r>
              <a:rPr lang="en-US" altLang="zh-CN"/>
              <a:t>1</a:t>
            </a:r>
            <a:r>
              <a:rPr lang="zh-CN" altLang="en-US"/>
              <a:t>、对分查找法：</a:t>
            </a:r>
            <a:r>
              <a:rPr lang="zh-CN" altLang="zh-CN"/>
              <a:t>如果输出结果是正确的，则错误原因在程序的前半部分；反之，错误原因在程序的后半部分。对错误原因所在的那部分再重复使用这个方法，直到把出错范围缩小到容易诊断的程度为止。</a:t>
            </a:r>
            <a:endParaRPr lang="en-US" altLang="zh-CN"/>
          </a:p>
          <a:p>
            <a:r>
              <a:rPr lang="en-US" altLang="zh-CN"/>
              <a:t>2</a:t>
            </a:r>
            <a:r>
              <a:rPr lang="zh-CN" altLang="en-US"/>
              <a:t>、归纳法：</a:t>
            </a:r>
            <a:r>
              <a:rPr lang="zh-CN" altLang="zh-CN"/>
              <a:t>如果已有的数据尚不足以证明或排除这些假设，则需设计并执行一些新的测试用例，以获得更多的数据。</a:t>
            </a:r>
            <a:endParaRPr lang="en-US" altLang="zh-CN"/>
          </a:p>
          <a:p>
            <a:r>
              <a:rPr lang="en-US" altLang="zh-CN"/>
              <a:t>3</a:t>
            </a:r>
            <a:r>
              <a:rPr lang="zh-CN" altLang="en-US"/>
              <a:t>、演绎法：</a:t>
            </a:r>
            <a:r>
              <a:rPr lang="zh-CN" altLang="zh-CN"/>
              <a:t>如果测试表明某个假设的原因可能是真的原因，则对数据进行细化以准确定位错误。</a:t>
            </a:r>
            <a:endParaRPr lang="zh-CN" altLang="en-US"/>
          </a:p>
        </p:txBody>
      </p:sp>
      <p:sp>
        <p:nvSpPr>
          <p:cNvPr id="225284" name="灯片编号占位符 3"/>
          <p:cNvSpPr>
            <a:spLocks noGrp="1"/>
          </p:cNvSpPr>
          <p:nvPr>
            <p:ph type="sldNum" sz="quarter" idx="5"/>
          </p:nvPr>
        </p:nvSpPr>
        <p:spPr bwMode="auto">
          <a:noFill/>
          <a:ln>
            <a:miter lim="800000"/>
          </a:ln>
        </p:spPr>
        <p:txBody>
          <a:bodyPr/>
          <a:lstStyle/>
          <a:p>
            <a:fld id="{8AEF9587-6330-470C-BEF1-DDDBC9467DEA}" type="slidenum">
              <a:rPr lang="zh-CN" altLang="en-US"/>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幻灯片图像占位符 1"/>
          <p:cNvSpPr>
            <a:spLocks noGrp="1" noRot="1" noChangeAspect="1" noTextEdit="1"/>
          </p:cNvSpPr>
          <p:nvPr>
            <p:ph type="sldImg"/>
          </p:nvPr>
        </p:nvSpPr>
        <p:spPr bwMode="auto">
          <a:noFill/>
          <a:ln>
            <a:solidFill>
              <a:srgbClr val="000000"/>
            </a:solidFill>
            <a:miter lim="800000"/>
          </a:ln>
        </p:spPr>
      </p:sp>
      <p:sp>
        <p:nvSpPr>
          <p:cNvPr id="22733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227332" name="灯片编号占位符 3"/>
          <p:cNvSpPr>
            <a:spLocks noGrp="1"/>
          </p:cNvSpPr>
          <p:nvPr>
            <p:ph type="sldNum" sz="quarter" idx="5"/>
          </p:nvPr>
        </p:nvSpPr>
        <p:spPr bwMode="auto">
          <a:noFill/>
          <a:ln>
            <a:miter lim="800000"/>
          </a:ln>
        </p:spPr>
        <p:txBody>
          <a:bodyPr/>
          <a:lstStyle/>
          <a:p>
            <a:fld id="{8EDCC782-C277-45C8-B67B-0D79A7C1C4B2}" type="slidenum">
              <a:rPr lang="zh-CN" altLang="en-US"/>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幻灯片图像占位符 1"/>
          <p:cNvSpPr>
            <a:spLocks noGrp="1" noRot="1" noChangeAspect="1" noTextEdit="1"/>
          </p:cNvSpPr>
          <p:nvPr>
            <p:ph type="sldImg"/>
          </p:nvPr>
        </p:nvSpPr>
        <p:spPr bwMode="auto">
          <a:noFill/>
          <a:ln>
            <a:solidFill>
              <a:srgbClr val="000000"/>
            </a:solidFill>
            <a:miter lim="800000"/>
          </a:ln>
        </p:spPr>
      </p:sp>
      <p:sp>
        <p:nvSpPr>
          <p:cNvPr id="229379" name="备注占位符 2"/>
          <p:cNvSpPr>
            <a:spLocks noGrp="1"/>
          </p:cNvSpPr>
          <p:nvPr>
            <p:ph type="body" idx="1"/>
          </p:nvPr>
        </p:nvSpPr>
        <p:spPr bwMode="auto">
          <a:noFill/>
        </p:spPr>
        <p:txBody>
          <a:bodyPr wrap="square" numCol="1" anchor="t" anchorCtr="0" compatLnSpc="1"/>
          <a:lstStyle/>
          <a:p>
            <a:r>
              <a:rPr lang="en-US" altLang="zh-CN"/>
              <a:t>1</a:t>
            </a:r>
            <a:r>
              <a:rPr lang="zh-CN" altLang="en-US"/>
              <a:t>、</a:t>
            </a:r>
            <a:r>
              <a:rPr lang="zh-CN" altLang="zh-CN"/>
              <a:t>按照</a:t>
            </a:r>
            <a:r>
              <a:rPr lang="en-US" altLang="zh-CN"/>
              <a:t>IEEE</a:t>
            </a:r>
            <a:r>
              <a:rPr lang="zh-CN" altLang="zh-CN"/>
              <a:t>的规定，术语“错误”的含义是由开发人员造成的软件差错（</a:t>
            </a:r>
            <a:r>
              <a:rPr lang="en-US" altLang="zh-CN"/>
              <a:t>bug</a:t>
            </a:r>
            <a:r>
              <a:rPr lang="zh-CN" altLang="zh-CN"/>
              <a:t>），而术语“故障”的含义是由错误引起的软件的不正确行为。</a:t>
            </a:r>
            <a:endParaRPr lang="en-US" altLang="zh-CN"/>
          </a:p>
          <a:p>
            <a:r>
              <a:rPr lang="en-US" altLang="zh-CN"/>
              <a:t>2</a:t>
            </a:r>
            <a:r>
              <a:rPr lang="zh-CN" altLang="en-US"/>
              <a:t>、可靠性和可用性的差别：</a:t>
            </a:r>
            <a:r>
              <a:rPr lang="zh-CN" altLang="zh-CN"/>
              <a:t>如果在时刻</a:t>
            </a:r>
            <a:r>
              <a:rPr lang="en-US" altLang="zh-CN"/>
              <a:t>t</a:t>
            </a:r>
            <a:r>
              <a:rPr lang="zh-CN" altLang="zh-CN"/>
              <a:t>系统是可用的，则有下述种种可能：在</a:t>
            </a:r>
            <a:r>
              <a:rPr lang="en-US" altLang="zh-CN"/>
              <a:t>0</a:t>
            </a:r>
            <a:r>
              <a:rPr lang="zh-CN" altLang="zh-CN"/>
              <a:t>到</a:t>
            </a:r>
            <a:r>
              <a:rPr lang="en-US" altLang="zh-CN"/>
              <a:t>t</a:t>
            </a:r>
            <a:r>
              <a:rPr lang="zh-CN" altLang="zh-CN"/>
              <a:t>这段时间内，系统一直没失效</a:t>
            </a:r>
            <a:r>
              <a:rPr lang="en-US" altLang="zh-CN"/>
              <a:t>(</a:t>
            </a:r>
            <a:r>
              <a:rPr lang="zh-CN" altLang="zh-CN"/>
              <a:t>可靠</a:t>
            </a:r>
            <a:r>
              <a:rPr lang="en-US" altLang="zh-CN"/>
              <a:t>)</a:t>
            </a:r>
            <a:r>
              <a:rPr lang="zh-CN" altLang="zh-CN"/>
              <a:t>；在这段时间内失效了一次，但是又修复了；在这段时间内失效了两次修复了两次；……</a:t>
            </a:r>
            <a:endParaRPr lang="zh-CN" altLang="en-US"/>
          </a:p>
        </p:txBody>
      </p:sp>
      <p:sp>
        <p:nvSpPr>
          <p:cNvPr id="229380" name="灯片编号占位符 3"/>
          <p:cNvSpPr>
            <a:spLocks noGrp="1"/>
          </p:cNvSpPr>
          <p:nvPr>
            <p:ph type="sldNum" sz="quarter" idx="5"/>
          </p:nvPr>
        </p:nvSpPr>
        <p:spPr bwMode="auto">
          <a:noFill/>
          <a:ln>
            <a:miter lim="800000"/>
          </a:ln>
        </p:spPr>
        <p:txBody>
          <a:bodyPr/>
          <a:lstStyle/>
          <a:p>
            <a:fld id="{2687261B-7299-4B35-AD81-987A1CD00F44}" type="slidenum">
              <a:rPr lang="zh-CN" altLang="en-US"/>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幻灯片图像占位符 1"/>
          <p:cNvSpPr>
            <a:spLocks noGrp="1" noRot="1" noChangeAspect="1" noTextEdit="1"/>
          </p:cNvSpPr>
          <p:nvPr>
            <p:ph type="sldImg"/>
          </p:nvPr>
        </p:nvSpPr>
        <p:spPr bwMode="auto">
          <a:noFill/>
          <a:ln>
            <a:solidFill>
              <a:srgbClr val="000000"/>
            </a:solidFill>
            <a:miter lim="800000"/>
          </a:ln>
        </p:spPr>
      </p:sp>
      <p:sp>
        <p:nvSpPr>
          <p:cNvPr id="231427" name="备注占位符 2"/>
          <p:cNvSpPr>
            <a:spLocks noGrp="1"/>
          </p:cNvSpPr>
          <p:nvPr>
            <p:ph type="body" idx="1"/>
          </p:nvPr>
        </p:nvSpPr>
        <p:spPr bwMode="auto">
          <a:noFill/>
        </p:spPr>
        <p:txBody>
          <a:bodyPr wrap="square" numCol="1" anchor="t" anchorCtr="0" compatLnSpc="1"/>
          <a:lstStyle/>
          <a:p>
            <a:endParaRPr lang="zh-CN" altLang="en-US"/>
          </a:p>
        </p:txBody>
      </p:sp>
      <p:sp>
        <p:nvSpPr>
          <p:cNvPr id="231428" name="灯片编号占位符 3"/>
          <p:cNvSpPr>
            <a:spLocks noGrp="1"/>
          </p:cNvSpPr>
          <p:nvPr>
            <p:ph type="sldNum" sz="quarter" idx="5"/>
          </p:nvPr>
        </p:nvSpPr>
        <p:spPr bwMode="auto">
          <a:noFill/>
          <a:ln>
            <a:miter lim="800000"/>
          </a:ln>
        </p:spPr>
        <p:txBody>
          <a:bodyPr/>
          <a:lstStyle/>
          <a:p>
            <a:fld id="{606FF6B8-00BD-400F-86E3-86CB30718E23}" type="slidenum">
              <a:rPr lang="zh-CN" altLang="en-US"/>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幻灯片图像占位符 1"/>
          <p:cNvSpPr>
            <a:spLocks noGrp="1" noRot="1" noChangeAspect="1" noTextEdit="1"/>
          </p:cNvSpPr>
          <p:nvPr>
            <p:ph type="sldImg"/>
          </p:nvPr>
        </p:nvSpPr>
        <p:spPr bwMode="auto">
          <a:noFill/>
          <a:ln>
            <a:solidFill>
              <a:srgbClr val="000000"/>
            </a:solidFill>
            <a:miter lim="800000"/>
          </a:ln>
        </p:spPr>
      </p:sp>
      <p:sp>
        <p:nvSpPr>
          <p:cNvPr id="233475" name="备注占位符 2"/>
          <p:cNvSpPr>
            <a:spLocks noGrp="1"/>
          </p:cNvSpPr>
          <p:nvPr>
            <p:ph type="body" idx="1"/>
          </p:nvPr>
        </p:nvSpPr>
        <p:spPr bwMode="auto">
          <a:noFill/>
        </p:spPr>
        <p:txBody>
          <a:bodyPr wrap="square" numCol="1" anchor="t" anchorCtr="0" compatLnSpc="1"/>
          <a:lstStyle/>
          <a:p>
            <a:endParaRPr lang="zh-CN" altLang="en-US"/>
          </a:p>
        </p:txBody>
      </p:sp>
      <p:sp>
        <p:nvSpPr>
          <p:cNvPr id="233476" name="灯片编号占位符 3"/>
          <p:cNvSpPr>
            <a:spLocks noGrp="1"/>
          </p:cNvSpPr>
          <p:nvPr>
            <p:ph type="sldNum" sz="quarter" idx="5"/>
          </p:nvPr>
        </p:nvSpPr>
        <p:spPr bwMode="auto">
          <a:noFill/>
          <a:ln>
            <a:miter lim="800000"/>
          </a:ln>
        </p:spPr>
        <p:txBody>
          <a:bodyPr/>
          <a:lstStyle/>
          <a:p>
            <a:fld id="{26DD3642-479F-4D41-9D8E-559617AF3440}" type="slidenum">
              <a:rPr lang="zh-CN" altLang="en-US"/>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幻灯片图像占位符 1"/>
          <p:cNvSpPr>
            <a:spLocks noGrp="1" noRot="1" noChangeAspect="1" noTextEdit="1"/>
          </p:cNvSpPr>
          <p:nvPr>
            <p:ph type="sldImg"/>
          </p:nvPr>
        </p:nvSpPr>
        <p:spPr bwMode="auto">
          <a:noFill/>
          <a:ln>
            <a:solidFill>
              <a:srgbClr val="000000"/>
            </a:solidFill>
            <a:miter lim="800000"/>
          </a:ln>
        </p:spPr>
      </p:sp>
      <p:sp>
        <p:nvSpPr>
          <p:cNvPr id="235523" name="备注占位符 2"/>
          <p:cNvSpPr>
            <a:spLocks noGrp="1"/>
          </p:cNvSpPr>
          <p:nvPr>
            <p:ph type="body" idx="1"/>
          </p:nvPr>
        </p:nvSpPr>
        <p:spPr bwMode="auto">
          <a:noFill/>
        </p:spPr>
        <p:txBody>
          <a:bodyPr wrap="square" numCol="1" anchor="t" anchorCtr="0" compatLnSpc="1"/>
          <a:lstStyle/>
          <a:p>
            <a:r>
              <a:rPr lang="en-US" altLang="zh-CN"/>
              <a:t>1</a:t>
            </a:r>
            <a:r>
              <a:rPr lang="zh-CN" altLang="en-US"/>
              <a:t>、</a:t>
            </a:r>
            <a:r>
              <a:rPr lang="zh-CN" altLang="zh-CN"/>
              <a:t>可以根据</a:t>
            </a:r>
            <a:r>
              <a:rPr lang="zh-CN" altLang="en-US"/>
              <a:t>估算平均无障碍时间的公式，得出计算</a:t>
            </a:r>
            <a:r>
              <a:rPr lang="en-US" altLang="zh-CN" i="1"/>
              <a:t>E</a:t>
            </a:r>
            <a:r>
              <a:rPr lang="en-US" altLang="zh-CN" i="1" baseline="-25000"/>
              <a:t>c</a:t>
            </a:r>
            <a:r>
              <a:rPr lang="zh-CN" altLang="en-US" i="1"/>
              <a:t>，则</a:t>
            </a:r>
            <a:r>
              <a:rPr lang="zh-CN" altLang="en-US"/>
              <a:t>可以</a:t>
            </a:r>
            <a:r>
              <a:rPr lang="zh-CN" altLang="zh-CN"/>
              <a:t>估计需要改正多少个错误之后，测试工作才能结束。</a:t>
            </a:r>
            <a:endParaRPr lang="zh-CN" altLang="en-US"/>
          </a:p>
        </p:txBody>
      </p:sp>
      <p:sp>
        <p:nvSpPr>
          <p:cNvPr id="235524" name="灯片编号占位符 3"/>
          <p:cNvSpPr>
            <a:spLocks noGrp="1"/>
          </p:cNvSpPr>
          <p:nvPr>
            <p:ph type="sldNum" sz="quarter" idx="5"/>
          </p:nvPr>
        </p:nvSpPr>
        <p:spPr bwMode="auto">
          <a:noFill/>
          <a:ln>
            <a:miter lim="800000"/>
          </a:ln>
        </p:spPr>
        <p:txBody>
          <a:bodyPr/>
          <a:lstStyle/>
          <a:p>
            <a:fld id="{31CE70C7-F148-4AED-B698-C9D2AA5D9532}" type="slidenum">
              <a:rPr lang="zh-CN" altLang="en-US"/>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幻灯片图像占位符 1"/>
          <p:cNvSpPr>
            <a:spLocks noGrp="1" noRot="1" noChangeAspect="1" noTextEdit="1"/>
          </p:cNvSpPr>
          <p:nvPr>
            <p:ph type="sldImg"/>
          </p:nvPr>
        </p:nvSpPr>
        <p:spPr bwMode="auto">
          <a:noFill/>
          <a:ln>
            <a:solidFill>
              <a:srgbClr val="000000"/>
            </a:solidFill>
            <a:miter lim="800000"/>
          </a:ln>
        </p:spPr>
      </p:sp>
      <p:sp>
        <p:nvSpPr>
          <p:cNvPr id="237571" name="备注占位符 2"/>
          <p:cNvSpPr>
            <a:spLocks noGrp="1"/>
          </p:cNvSpPr>
          <p:nvPr>
            <p:ph type="body" idx="1"/>
          </p:nvPr>
        </p:nvSpPr>
        <p:spPr bwMode="auto">
          <a:noFill/>
        </p:spPr>
        <p:txBody>
          <a:bodyPr wrap="square" numCol="1" anchor="t" anchorCtr="0" compatLnSpc="1"/>
          <a:lstStyle/>
          <a:p>
            <a:endParaRPr lang="zh-CN" altLang="en-US"/>
          </a:p>
        </p:txBody>
      </p:sp>
      <p:sp>
        <p:nvSpPr>
          <p:cNvPr id="237572" name="灯片编号占位符 3"/>
          <p:cNvSpPr>
            <a:spLocks noGrp="1"/>
          </p:cNvSpPr>
          <p:nvPr>
            <p:ph type="sldNum" sz="quarter" idx="5"/>
          </p:nvPr>
        </p:nvSpPr>
        <p:spPr bwMode="auto">
          <a:noFill/>
          <a:ln>
            <a:miter lim="800000"/>
          </a:ln>
        </p:spPr>
        <p:txBody>
          <a:bodyPr/>
          <a:lstStyle/>
          <a:p>
            <a:fld id="{C1BD079D-40F6-4323-9CD2-078524ABD899}"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ES"/>
          </a:p>
        </p:txBody>
      </p:sp>
      <p:sp>
        <p:nvSpPr>
          <p:cNvPr id="3" name="2 Subtítulo"/>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ES"/>
          </a:p>
        </p:txBody>
      </p:sp>
      <p:sp>
        <p:nvSpPr>
          <p:cNvPr id="5" name="3 Marcador de fecha"/>
          <p:cNvSpPr>
            <a:spLocks noGrp="1"/>
          </p:cNvSpPr>
          <p:nvPr>
            <p:ph type="dt" sz="half" idx="10"/>
          </p:nvPr>
        </p:nvSpPr>
        <p:spPr/>
        <p:txBody>
          <a:bodyPr/>
          <a:lstStyle>
            <a:lvl1pPr>
              <a:defRPr/>
            </a:lvl1pPr>
          </a:lstStyle>
          <a:p>
            <a:pPr>
              <a:defRPr/>
            </a:pPr>
            <a:fld id="{44ABE112-D455-4446-8E94-2AF0F9CF6C5B}" type="datetime1">
              <a:rPr lang="es-ES" altLang="zh-CN"/>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2640E378-A918-49E7-A57C-413ECDF0C97B}" type="slidenum">
              <a:rPr lang="es-ES" altLang="zh-CN"/>
            </a:fld>
            <a:endParaRPr lang="es-E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p:cNvSpPr txBox="1"/>
          <p:nvPr userDrawn="1"/>
        </p:nvSpPr>
        <p:spPr>
          <a:xfrm>
            <a:off x="8204200" y="68263"/>
            <a:ext cx="576263" cy="365125"/>
          </a:xfrm>
          <a:prstGeom prst="rect">
            <a:avLst/>
          </a:prstGeom>
        </p:spPr>
        <p:txBody>
          <a:bodyPr anchor="ctr"/>
          <a:lstStyle/>
          <a:p>
            <a:pPr algn="r" eaLnBrk="1" hangingPunct="1"/>
            <a:fld id="{FE999998-D0F1-4F30-86FA-E18FFA14729A}" type="slidenum">
              <a:rPr lang="es-ES" altLang="zh-CN" sz="2000" b="1">
                <a:solidFill>
                  <a:schemeClr val="bg1"/>
                </a:solidFill>
                <a:latin typeface="Calibri" panose="020F0502020204030204" pitchFamily="34" charset="0"/>
              </a:rPr>
            </a:fld>
            <a:endParaRPr lang="es-ES" altLang="zh-CN" sz="2000" b="1">
              <a:solidFill>
                <a:schemeClr val="bg1"/>
              </a:solidFill>
              <a:latin typeface="Calibri" panose="020F0502020204030204" pitchFamily="34" charset="0"/>
            </a:endParaRPr>
          </a:p>
        </p:txBody>
      </p:sp>
      <p:pic>
        <p:nvPicPr>
          <p:cNvPr id="6"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a:t>Haga clic para modificar el estilo de título del patrón</a:t>
            </a:r>
            <a:endParaRPr lang="es-ES"/>
          </a:p>
        </p:txBody>
      </p:sp>
      <p:sp>
        <p:nvSpPr>
          <p:cNvPr id="3" name="2 Marcador de contenido"/>
          <p:cNvSpPr>
            <a:spLocks noGrp="1"/>
          </p:cNvSpPr>
          <p:nvPr>
            <p:ph idx="1" hasCustomPrompt="1"/>
          </p:nvPr>
        </p:nvSpPr>
        <p:spPr/>
        <p:txBody>
          <a:bodyPr/>
          <a:lstStyle/>
          <a:p>
            <a:pPr lvl="0"/>
            <a:r>
              <a:rPr lang="es-ES"/>
              <a:t>Haga clic para modificar el estilo de texto del patrón</a:t>
            </a:r>
            <a:endParaRPr lang="es-ES"/>
          </a:p>
          <a:p>
            <a:pPr lvl="1"/>
            <a:r>
              <a:rPr lang="es-ES"/>
              <a:t>Segundo nivel</a:t>
            </a:r>
            <a:endParaRPr lang="es-ES"/>
          </a:p>
          <a:p>
            <a:pPr lvl="2"/>
            <a:r>
              <a:rPr lang="es-ES"/>
              <a:t>Tercer nivel</a:t>
            </a:r>
            <a:endParaRPr lang="es-ES"/>
          </a:p>
          <a:p>
            <a:pPr lvl="3"/>
            <a:r>
              <a:rPr lang="es-ES"/>
              <a:t>Cuarto nivel</a:t>
            </a:r>
            <a:endParaRPr lang="es-ES"/>
          </a:p>
          <a:p>
            <a:pPr lvl="4"/>
            <a:r>
              <a:rPr lang="es-ES"/>
              <a:t>Quinto nivel</a:t>
            </a:r>
            <a:endParaRPr lang="es-ES"/>
          </a:p>
        </p:txBody>
      </p:sp>
      <p:sp>
        <p:nvSpPr>
          <p:cNvPr id="7" name="3 Marcador de fecha"/>
          <p:cNvSpPr>
            <a:spLocks noGrp="1"/>
          </p:cNvSpPr>
          <p:nvPr>
            <p:ph type="dt" sz="half" idx="10"/>
          </p:nvPr>
        </p:nvSpPr>
        <p:spPr/>
        <p:txBody>
          <a:bodyPr/>
          <a:lstStyle>
            <a:lvl1pPr>
              <a:defRPr/>
            </a:lvl1pPr>
          </a:lstStyle>
          <a:p>
            <a:pPr>
              <a:defRPr/>
            </a:pPr>
            <a:fld id="{394D7E7D-D66B-4464-AABC-345467065934}" type="datetime1">
              <a:rPr lang="es-ES" altLang="zh-CN"/>
            </a:fld>
            <a:endParaRPr lang="es-ES" altLang="zh-CN" dirty="0"/>
          </a:p>
        </p:txBody>
      </p:sp>
      <p:sp>
        <p:nvSpPr>
          <p:cNvPr id="8" name="4 Marcador de pie de página"/>
          <p:cNvSpPr>
            <a:spLocks noGrp="1"/>
          </p:cNvSpPr>
          <p:nvPr>
            <p:ph type="ftr" sz="quarter" idx="11"/>
          </p:nvPr>
        </p:nvSpPr>
        <p:spPr/>
        <p:txBody>
          <a:bodyPr/>
          <a:lstStyle>
            <a:lvl1pPr>
              <a:defRPr dirty="0"/>
            </a:lvl1pPr>
          </a:lstStyle>
          <a:p>
            <a:pPr>
              <a:defRPr/>
            </a:pPr>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p:cNvSpPr txBox="1"/>
          <p:nvPr userDrawn="1"/>
        </p:nvSpPr>
        <p:spPr>
          <a:xfrm>
            <a:off x="8204200" y="66675"/>
            <a:ext cx="576263" cy="365125"/>
          </a:xfrm>
          <a:prstGeom prst="rect">
            <a:avLst/>
          </a:prstGeom>
        </p:spPr>
        <p:txBody>
          <a:bodyPr anchor="ctr"/>
          <a:lstStyle/>
          <a:p>
            <a:pPr algn="r" eaLnBrk="1" hangingPunct="1"/>
            <a:fld id="{646E2EE8-BB2F-4F4E-A8DF-7353BB896653}" type="slidenum">
              <a:rPr lang="es-ES" altLang="zh-CN" sz="2000" b="1">
                <a:solidFill>
                  <a:schemeClr val="bg1"/>
                </a:solidFill>
                <a:latin typeface="Calibri" panose="020F0502020204030204" pitchFamily="34" charset="0"/>
              </a:rPr>
            </a:fld>
            <a:endParaRPr lang="es-ES" altLang="zh-CN" sz="2000" b="1">
              <a:solidFill>
                <a:schemeClr val="bg1"/>
              </a:solidFill>
              <a:latin typeface="Calibri" panose="020F0502020204030204" pitchFamily="34" charset="0"/>
            </a:endParaRPr>
          </a:p>
        </p:txBody>
      </p:sp>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 name="3 Marcador de fecha"/>
          <p:cNvSpPr>
            <a:spLocks noGrp="1"/>
          </p:cNvSpPr>
          <p:nvPr>
            <p:ph type="dt" sz="half" idx="10"/>
          </p:nvPr>
        </p:nvSpPr>
        <p:spPr/>
        <p:txBody>
          <a:bodyPr/>
          <a:lstStyle>
            <a:lvl1pPr>
              <a:defRPr/>
            </a:lvl1pPr>
          </a:lstStyle>
          <a:p>
            <a:pPr>
              <a:defRPr/>
            </a:pPr>
            <a:fld id="{86250E39-28A3-4EAC-B709-AAED5CF95F49}" type="datetime1">
              <a:rPr lang="es-ES" altLang="zh-CN"/>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灯片编号占位符 2"/>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a:ln>
                  <a:noFill/>
                </a:ln>
                <a:solidFill>
                  <a:srgbClr val="0000FF"/>
                </a:solidFill>
                <a:effectLst/>
                <a:uLnTx/>
                <a:uFillTx/>
                <a:latin typeface="Arial" panose="020B0604020202020204" pitchFamily="34" charset="0"/>
                <a:ea typeface="楷体_GB2312" pitchFamily="49" charset="-122"/>
                <a:cs typeface="+mn-cs"/>
              </a:rPr>
              <a:t>                                     </a:t>
            </a:r>
            <a:r>
              <a:rPr kumimoji="1" lang="zh-CN" altLang="en-US" sz="1800" b="1" i="0" u="none" strike="noStrike" kern="1200" cap="none" spc="0" normalizeH="0" baseline="0" noProof="0">
                <a:ln>
                  <a:noFill/>
                </a:ln>
                <a:solidFill>
                  <a:srgbClr val="0000FF"/>
                </a:solidFill>
                <a:effectLst/>
                <a:uLnTx/>
                <a:uFillTx/>
                <a:latin typeface="Arial" panose="020B0604020202020204" pitchFamily="34" charset="0"/>
                <a:ea typeface="楷体_GB2312" pitchFamily="49" charset="-122"/>
                <a:cs typeface="+mn-cs"/>
              </a:rPr>
              <a:t>软件教研室</a:t>
            </a:r>
            <a:endParaRPr kumimoji="1" lang="zh-CN" altLang="en-US" sz="1800" b="1" i="0" u="none" strike="noStrike" kern="1200" cap="none" spc="0" normalizeH="0" baseline="0" noProof="0">
              <a:ln>
                <a:noFill/>
              </a:ln>
              <a:solidFill>
                <a:srgbClr val="0000FF"/>
              </a:solidFill>
              <a:effectLst/>
              <a:uLnTx/>
              <a:uFillTx/>
              <a:latin typeface="Arial" panose="020B0604020202020204" pitchFamily="34" charset="0"/>
              <a:ea typeface="楷体_GB2312" pitchFamily="49"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s-ES" altLang="zh-CN"/>
              <a:t>Haga clic para modificar el estilo de título del patrón</a:t>
            </a:r>
            <a:endParaRPr lang="es-ES" altLang="zh-CN"/>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s-ES" altLang="zh-CN"/>
              <a:t>Haga clic para modificar el estilo de texto del patrón</a:t>
            </a:r>
            <a:endParaRPr lang="es-ES" altLang="zh-CN"/>
          </a:p>
          <a:p>
            <a:pPr lvl="1"/>
            <a:r>
              <a:rPr lang="es-ES" altLang="zh-CN"/>
              <a:t>Segundo nivel</a:t>
            </a:r>
            <a:endParaRPr lang="es-ES" altLang="zh-CN"/>
          </a:p>
          <a:p>
            <a:pPr lvl="2"/>
            <a:r>
              <a:rPr lang="es-ES" altLang="zh-CN"/>
              <a:t>Tercer nivel</a:t>
            </a:r>
            <a:endParaRPr lang="es-ES" altLang="zh-CN"/>
          </a:p>
          <a:p>
            <a:pPr lvl="3"/>
            <a:r>
              <a:rPr lang="es-ES" altLang="zh-CN"/>
              <a:t>Cuarto nivel</a:t>
            </a:r>
            <a:endParaRPr lang="es-ES" altLang="zh-CN"/>
          </a:p>
          <a:p>
            <a:pPr lvl="4"/>
            <a:r>
              <a:rPr lang="es-ES" altLang="zh-CN"/>
              <a:t>Quinto nivel</a:t>
            </a:r>
            <a:endParaRPr lang="es-ES" altLang="zh-CN"/>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defRPr sz="1200">
                <a:solidFill>
                  <a:srgbClr val="898989"/>
                </a:solidFill>
                <a:latin typeface="Calibri" panose="020F0502020204030204" pitchFamily="34" charset="0"/>
                <a:ea typeface="宋体" panose="02010600030101010101" pitchFamily="2" charset="-122"/>
              </a:defRPr>
            </a:lvl1pPr>
          </a:lstStyle>
          <a:p>
            <a:pPr>
              <a:defRPr/>
            </a:pPr>
            <a:fld id="{710DE00D-618C-4214-9608-40944E5AE444}" type="datetime1">
              <a:rPr lang="es-ES" altLang="zh-CN"/>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eaLnBrk="1" hangingPunct="1">
              <a:defRPr sz="1200">
                <a:solidFill>
                  <a:srgbClr val="898989"/>
                </a:solidFill>
                <a:latin typeface="Calibri" panose="020F0502020204030204" pitchFamily="34" charset="0"/>
                <a:ea typeface="宋体" panose="02010600030101010101" pitchFamily="2"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fld id="{0FBB1607-2DE9-4B29-9970-2B1F78C44558}" type="slidenum">
              <a:rPr lang="es-ES" altLang="zh-CN"/>
            </a:fld>
            <a:endParaRPr lang="es-ES" altLang="zh-CN"/>
          </a:p>
        </p:txBody>
      </p:sp>
      <p:pic>
        <p:nvPicPr>
          <p:cNvPr id="1031" name="Imagen 5" descr="C:\Users\Design\Documents\Edu\Product Launch\shadown.png"/>
          <p:cNvPicPr>
            <a:picLocks noChangeAspect="1" noChangeArrowheads="1"/>
          </p:cNvPicPr>
          <p:nvPr userDrawn="1"/>
        </p:nvPicPr>
        <p:blipFill>
          <a:blip r:embed="rId6"/>
          <a:srcRect/>
          <a:stretch>
            <a:fillRect/>
          </a:stretch>
        </p:blipFill>
        <p:spPr bwMode="auto">
          <a:xfrm>
            <a:off x="2411413" y="5875338"/>
            <a:ext cx="762000" cy="982662"/>
          </a:xfrm>
          <a:prstGeom prst="rect">
            <a:avLst/>
          </a:prstGeom>
          <a:noFill/>
          <a:ln w="9525">
            <a:noFill/>
            <a:miter lim="800000"/>
            <a:headEnd/>
            <a:tailEnd/>
          </a:ln>
        </p:spPr>
      </p:pic>
      <p:pic>
        <p:nvPicPr>
          <p:cNvPr id="1032" name="Imagen 5" descr="C:\Users\Design\Documents\Edu\Product Launch\shadown.png"/>
          <p:cNvPicPr>
            <a:picLocks noChangeAspect="1" noChangeArrowheads="1"/>
          </p:cNvPicPr>
          <p:nvPr userDrawn="1"/>
        </p:nvPicPr>
        <p:blipFill>
          <a:blip r:embed="rId7"/>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5" Type="http://schemas.openxmlformats.org/officeDocument/2006/relationships/notesSlide" Target="../notesSlides/notesSlide87.xml"/><Relationship Id="rId4" Type="http://schemas.openxmlformats.org/officeDocument/2006/relationships/slideLayout" Target="../slideLayouts/slideLayout3.xml"/><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image" Target="../media/image3.png"/></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5" Type="http://schemas.openxmlformats.org/officeDocument/2006/relationships/notesSlide" Target="../notesSlides/notesSlide94.xml"/><Relationship Id="rId4" Type="http://schemas.openxmlformats.org/officeDocument/2006/relationships/slideLayout" Target="../slideLayouts/slideLayout3.xml"/><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image" Target="../media/image3.png"/></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4" Type="http://schemas.openxmlformats.org/officeDocument/2006/relationships/notesSlide" Target="../notesSlides/notesSlide96.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27.xml.rels><?xml version="1.0" encoding="UTF-8" standalone="yes"?>
<Relationships xmlns="http://schemas.openxmlformats.org/package/2006/relationships"><Relationship Id="rId4" Type="http://schemas.openxmlformats.org/officeDocument/2006/relationships/notesSlide" Target="../notesSlides/notesSlide99.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3.xml"/><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2" Type="http://schemas.openxmlformats.org/officeDocument/2006/relationships/notesSlide" Target="../notesSlides/notesSlide2.xml"/><Relationship Id="rId11" Type="http://schemas.openxmlformats.org/officeDocument/2006/relationships/slideLayout" Target="../slideLayouts/slideLayout2.xml"/><Relationship Id="rId10" Type="http://schemas.microsoft.com/office/2007/relationships/diagramDrawing" Target="../diagrams/drawing2.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hyperlink" Target="&#36164;&#26009;/&#36719;&#20214;&#27979;&#35797;&#36164;&#26009;/&#30003;&#25253;&#21151;&#33021;&#36719;&#20214;&#27979;&#35797;&#25253;&#21578;.doc" TargetMode="External"/><Relationship Id="rId1" Type="http://schemas.openxmlformats.org/officeDocument/2006/relationships/hyperlink" Target="&#36164;&#26009;/&#36719;&#20214;&#27979;&#35797;&#36164;&#26009;/&#36719;&#20214;&#27979;&#35797;&#26696;&#20363;.doc" TargetMode="External"/></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3.xml"/><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3.xml"/><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image" Target="../media/image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3.xml"/><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image" Target="../media/image3.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3.xml"/><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36164;&#26009;/&#36719;&#20214;&#27979;&#35797;&#36164;&#26009;/&#22522;&#26412;&#36335;&#24452;&#27979;&#35797;&#27861;&#23454;&#20363;.doc" TargetMode="Externa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5" Type="http://schemas.openxmlformats.org/officeDocument/2006/relationships/notesSlide" Target="../notesSlides/notesSlide72.xml"/><Relationship Id="rId4" Type="http://schemas.openxmlformats.org/officeDocument/2006/relationships/slideLayout" Target="../slideLayouts/slideLayout3.xml"/><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image" Target="../media/image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a:solidFill>
                  <a:schemeClr val="tx1"/>
                </a:solidFill>
                <a:latin typeface="Bodoni MT Black" panose="02070A03080606020203" pitchFamily="18" charset="0"/>
              </a:rPr>
              <a:t>软件工程导论（第</a:t>
            </a:r>
            <a:r>
              <a:rPr lang="en-US" altLang="zh-CN" sz="5400" b="1" dirty="0">
                <a:solidFill>
                  <a:schemeClr val="tx1"/>
                </a:solidFill>
                <a:latin typeface="Bodoni MT Black" panose="02070A03080606020203" pitchFamily="18" charset="0"/>
              </a:rPr>
              <a:t>6</a:t>
            </a:r>
            <a:r>
              <a:rPr lang="zh-CN" altLang="en-US" sz="5400" b="1" dirty="0">
                <a:solidFill>
                  <a:schemeClr val="tx1"/>
                </a:solidFill>
                <a:latin typeface="Bodoni MT Black" panose="02070A03080606020203" pitchFamily="18" charset="0"/>
              </a:rPr>
              <a:t>版）</a:t>
            </a:r>
            <a:endParaRPr lang="es-ES" altLang="zh-CN" sz="5400" dirty="0">
              <a:solidFill>
                <a:schemeClr val="tx1"/>
              </a:solidFill>
              <a:latin typeface="Bodoni MT Black" panose="02070A03080606020203" pitchFamily="18" charset="0"/>
            </a:endParaRPr>
          </a:p>
        </p:txBody>
      </p:sp>
      <p:sp>
        <p:nvSpPr>
          <p:cNvPr id="6147" name="1 Título"/>
          <p:cNvSpPr txBox="1"/>
          <p:nvPr/>
        </p:nvSpPr>
        <p:spPr bwMode="auto">
          <a:xfrm>
            <a:off x="3132138" y="6275388"/>
            <a:ext cx="2390775" cy="474662"/>
          </a:xfrm>
          <a:prstGeom prst="rect">
            <a:avLst/>
          </a:prstGeom>
          <a:noFill/>
          <a:ln w="9525">
            <a:noFill/>
            <a:miter lim="800000"/>
          </a:ln>
        </p:spPr>
        <p:txBody>
          <a:bodyPr anchor="ctr"/>
          <a:lstStyle/>
          <a:p>
            <a:pPr algn="r" eaLnBrk="1" hangingPunct="1"/>
            <a:r>
              <a:rPr lang="zh-CN" altLang="en-US" sz="2000">
                <a:solidFill>
                  <a:schemeClr val="bg1"/>
                </a:solidFill>
                <a:latin typeface="Bodoni MT Black" panose="02070A03080606020203" pitchFamily="18" charset="0"/>
              </a:rPr>
              <a:t>清华大学出版社</a:t>
            </a:r>
            <a:endParaRPr lang="en-US" altLang="zh-CN" sz="2000">
              <a:solidFill>
                <a:schemeClr val="bg1"/>
              </a:solidFill>
              <a:latin typeface="Bodoni MT Black" panose="02070A03080606020203" pitchFamily="18" charset="0"/>
            </a:endParaRPr>
          </a:p>
        </p:txBody>
      </p:sp>
      <p:sp>
        <p:nvSpPr>
          <p:cNvPr id="5125" name="5 CuadroTexto"/>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4000" b="1" dirty="0">
                <a:latin typeface="Bodoni MT Black" panose="02070A03080606020203" pitchFamily="18" charset="0"/>
                <a:ea typeface="+mn-ea"/>
              </a:rPr>
              <a:t>第</a:t>
            </a:r>
            <a:r>
              <a:rPr lang="en-US" altLang="zh-CN" sz="4000" b="1" dirty="0">
                <a:latin typeface="Bodoni MT Black" panose="02070A03080606020203" pitchFamily="18" charset="0"/>
                <a:ea typeface="+mn-ea"/>
              </a:rPr>
              <a:t>7</a:t>
            </a:r>
            <a:r>
              <a:rPr lang="zh-CN" altLang="en-US" sz="4000" b="1" dirty="0">
                <a:latin typeface="Bodoni MT Black" panose="02070A03080606020203" pitchFamily="18" charset="0"/>
                <a:ea typeface="+mn-ea"/>
              </a:rPr>
              <a:t>章  实现</a:t>
            </a:r>
            <a:endParaRPr lang="en-US" altLang="zh-CN" sz="4000" b="1" dirty="0">
              <a:latin typeface="Bodoni MT Black" panose="02070A03080606020203" pitchFamily="18" charset="0"/>
              <a:ea typeface="+mn-ea"/>
            </a:endParaRPr>
          </a:p>
        </p:txBody>
      </p:sp>
      <p:sp>
        <p:nvSpPr>
          <p:cNvPr id="5" name="1 Título"/>
          <p:cNvSpPr txBox="1"/>
          <p:nvPr/>
        </p:nvSpPr>
        <p:spPr bwMode="auto">
          <a:xfrm>
            <a:off x="-36513" y="127000"/>
            <a:ext cx="55451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000" dirty="0">
                <a:latin typeface="Bodoni MT Black" panose="02070A03080606020203" pitchFamily="18" charset="0"/>
                <a:ea typeface="+mn-ea"/>
              </a:rPr>
              <a:t>“十二五”普通高等教育本科国家级规划教材</a:t>
            </a:r>
            <a:endParaRPr lang="zh-CN" altLang="en-US" sz="2000" dirty="0">
              <a:latin typeface="Bodoni MT Black" panose="02070A03080606020203" pitchFamily="18" charset="0"/>
              <a:ea typeface="+mn-ea"/>
            </a:endParaRPr>
          </a:p>
        </p:txBody>
      </p:sp>
      <p:sp>
        <p:nvSpPr>
          <p:cNvPr id="6150" name="文本框 1"/>
          <p:cNvSpPr txBox="1">
            <a:spLocks noChangeArrowheads="1"/>
          </p:cNvSpPr>
          <p:nvPr/>
        </p:nvSpPr>
        <p:spPr bwMode="auto">
          <a:xfrm>
            <a:off x="285750" y="6311900"/>
            <a:ext cx="2493963" cy="400050"/>
          </a:xfrm>
          <a:prstGeom prst="rect">
            <a:avLst/>
          </a:prstGeom>
          <a:noFill/>
          <a:ln w="9525">
            <a:noFill/>
            <a:miter lim="800000"/>
          </a:ln>
        </p:spPr>
        <p:txBody>
          <a:bodyPr wrap="none">
            <a:spAutoFit/>
          </a:bodyPr>
          <a:lstStyle/>
          <a:p>
            <a:pPr eaLnBrk="1" hangingPunct="1"/>
            <a:r>
              <a:rPr lang="zh-CN" altLang="en-US" sz="2000">
                <a:solidFill>
                  <a:schemeClr val="bg1"/>
                </a:solidFill>
                <a:latin typeface="Bodoni MT Black" panose="02070A03080606020203" pitchFamily="18" charset="0"/>
              </a:rPr>
              <a:t>张海藩，牟永敏编著</a:t>
            </a:r>
            <a:endParaRPr lang="zh-CN" altLang="en-US" sz="2000">
              <a:solidFill>
                <a:schemeClr val="bg1"/>
              </a:solidFill>
              <a:latin typeface="Bodoni MT Black" panose="02070A03080606020203" pitchFamily="18" charset="0"/>
            </a:endParaRPr>
          </a:p>
        </p:txBody>
      </p:sp>
      <p:sp>
        <p:nvSpPr>
          <p:cNvPr id="7" name="1 Título"/>
          <p:cNvSpPr txBox="1"/>
          <p:nvPr/>
        </p:nvSpPr>
        <p:spPr bwMode="auto">
          <a:xfrm>
            <a:off x="-36513" y="476250"/>
            <a:ext cx="32273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000" dirty="0">
                <a:latin typeface="Bodoni MT Black" panose="02070A03080606020203" pitchFamily="18" charset="0"/>
                <a:ea typeface="+mn-ea"/>
              </a:rPr>
              <a:t>北京高等教育精品教材</a:t>
            </a:r>
            <a:endParaRPr lang="zh-CN" altLang="en-US" sz="2000" dirty="0">
              <a:latin typeface="Bodoni MT Black" panose="02070A03080606020203" pitchFamily="18" charset="0"/>
              <a:ea typeface="+mn-ea"/>
            </a:endParaRPr>
          </a:p>
        </p:txBody>
      </p:sp>
      <p:sp>
        <p:nvSpPr>
          <p:cNvPr id="8" name="1 Título"/>
          <p:cNvSpPr txBox="1"/>
          <p:nvPr/>
        </p:nvSpPr>
        <p:spPr bwMode="auto">
          <a:xfrm>
            <a:off x="0" y="1063625"/>
            <a:ext cx="9144000" cy="565150"/>
          </a:xfrm>
          <a:prstGeom prst="rect">
            <a:avLst/>
          </a:prstGeom>
          <a:solidFill>
            <a:schemeClr val="bg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C00000"/>
                </a:solidFill>
                <a:latin typeface="Bodoni MT Black" panose="02070A03080606020203" pitchFamily="18" charset="0"/>
                <a:ea typeface="+mn-ea"/>
              </a:rPr>
              <a:t>21</a:t>
            </a:r>
            <a:r>
              <a:rPr lang="zh-CN" altLang="en-US" sz="2400" dirty="0">
                <a:solidFill>
                  <a:srgbClr val="C00000"/>
                </a:solidFill>
                <a:latin typeface="Bodoni MT Black" panose="02070A03080606020203" pitchFamily="18" charset="0"/>
                <a:ea typeface="+mn-ea"/>
              </a:rPr>
              <a:t>世纪软件工程专业规划教材</a:t>
            </a:r>
            <a:endParaRPr lang="zh-CN" altLang="en-US" sz="2400" dirty="0">
              <a:solidFill>
                <a:srgbClr val="C00000"/>
              </a:solidFill>
              <a:latin typeface="Bodoni MT Black" panose="02070A03080606020203" pitchFamily="18" charset="0"/>
              <a:ea typeface="+mn-ea"/>
            </a:endParaRPr>
          </a:p>
        </p:txBody>
      </p:sp>
      <p:sp>
        <p:nvSpPr>
          <p:cNvPr id="4" name="等腰三角形 3"/>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7.1 </a:t>
            </a:r>
            <a:r>
              <a:rPr lang="zh-CN" altLang="en-US" b="1" dirty="0">
                <a:latin typeface="Bodoni MT Black" panose="02070A03080606020203" pitchFamily="18" charset="0"/>
                <a:ea typeface="+mn-ea"/>
              </a:rPr>
              <a:t>编码</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7.1.2 </a:t>
            </a:r>
            <a:r>
              <a:rPr lang="zh-CN" altLang="en-US" b="1" dirty="0">
                <a:latin typeface="Bodoni MT Black" panose="02070A03080606020203" pitchFamily="18" charset="0"/>
              </a:rPr>
              <a:t>编码风格</a:t>
            </a:r>
            <a:endParaRPr lang="zh-CN" altLang="en-US" b="1" dirty="0">
              <a:latin typeface="Bodoni MT Black" panose="02070A03080606020203" pitchFamily="18" charset="0"/>
            </a:endParaRPr>
          </a:p>
        </p:txBody>
      </p:sp>
      <p:sp>
        <p:nvSpPr>
          <p:cNvPr id="32775" name="TextBox 7"/>
          <p:cNvSpPr txBox="1">
            <a:spLocks noChangeArrowheads="1"/>
          </p:cNvSpPr>
          <p:nvPr/>
        </p:nvSpPr>
        <p:spPr bwMode="auto">
          <a:xfrm>
            <a:off x="323850" y="1557338"/>
            <a:ext cx="857885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900"/>
              </a:lnSpc>
              <a:spcBef>
                <a:spcPts val="600"/>
              </a:spcBef>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源程序代码的逻辑简明清晰、易读易懂是好程序的一个重要标准，为了做到这一点，应该遵循下述规则。</a:t>
            </a:r>
            <a:endParaRPr lang="en-US" altLang="zh-CN" sz="2400" dirty="0">
              <a:latin typeface="Bodoni MT Black" panose="02070A03080606020203" pitchFamily="18" charset="0"/>
              <a:ea typeface="+mn-ea"/>
            </a:endParaRPr>
          </a:p>
          <a:p>
            <a:pPr marL="0" indent="0" eaLnBrk="1" hangingPunct="1">
              <a:lnSpc>
                <a:spcPts val="2900"/>
              </a:lnSpc>
              <a:spcBef>
                <a:spcPts val="600"/>
              </a:spcBef>
              <a:defRPr/>
            </a:pPr>
            <a:r>
              <a:rPr lang="en-US" altLang="zh-CN" sz="2400" b="1" dirty="0">
                <a:latin typeface="Bodoni MT Black" panose="02070A03080606020203" pitchFamily="18" charset="0"/>
                <a:ea typeface="+mn-ea"/>
              </a:rPr>
              <a:t>    1. </a:t>
            </a:r>
            <a:r>
              <a:rPr lang="zh-CN" altLang="en-US" sz="2400" b="1" dirty="0">
                <a:latin typeface="Bodoni MT Black" panose="02070A03080606020203" pitchFamily="18" charset="0"/>
                <a:ea typeface="+mn-ea"/>
              </a:rPr>
              <a:t>程序内部的文档</a:t>
            </a:r>
            <a:endParaRPr lang="en-US" altLang="zh-CN" sz="2400" b="1" dirty="0">
              <a:latin typeface="Bodoni MT Black" panose="02070A03080606020203" pitchFamily="18" charset="0"/>
              <a:ea typeface="+mn-ea"/>
            </a:endParaRPr>
          </a:p>
          <a:p>
            <a:pPr marL="0" indent="0" eaLnBrk="1" hangingPunct="1">
              <a:lnSpc>
                <a:spcPts val="2900"/>
              </a:lnSpc>
              <a:spcBef>
                <a:spcPts val="600"/>
              </a:spcBef>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所谓程序内部的文档包括恰当的标识符、适当的注解和程序的视觉组织等。</a:t>
            </a:r>
            <a:endParaRPr lang="en-US" altLang="zh-CN" sz="2400" dirty="0">
              <a:latin typeface="Bodoni MT Black" panose="02070A03080606020203" pitchFamily="18" charset="0"/>
              <a:ea typeface="+mn-ea"/>
            </a:endParaRPr>
          </a:p>
          <a:p>
            <a:pPr marL="972185" eaLnBrk="1" hangingPunct="1">
              <a:lnSpc>
                <a:spcPts val="2900"/>
              </a:lnSpc>
              <a:spcBef>
                <a:spcPts val="600"/>
              </a:spcBef>
              <a:buSzPct val="70000"/>
              <a:buFont typeface="Wingdings" panose="05000000000000000000" pitchFamily="2" charset="2"/>
              <a:buChar char="l"/>
              <a:defRPr/>
            </a:pPr>
            <a:r>
              <a:rPr lang="zh-CN" altLang="en-US" sz="2400" dirty="0">
                <a:solidFill>
                  <a:srgbClr val="FF0000"/>
                </a:solidFill>
                <a:latin typeface="Bodoni MT Black" panose="02070A03080606020203" pitchFamily="18" charset="0"/>
                <a:ea typeface="+mn-ea"/>
              </a:rPr>
              <a:t>标识符</a:t>
            </a:r>
            <a:r>
              <a:rPr lang="zh-CN" altLang="en-US" sz="2400" dirty="0">
                <a:latin typeface="Bodoni MT Black" panose="02070A03080606020203" pitchFamily="18" charset="0"/>
                <a:ea typeface="+mn-ea"/>
              </a:rPr>
              <a:t>：含义鲜明的名字、缩写规则一致、为名字加注解；</a:t>
            </a:r>
            <a:endParaRPr lang="en-US" altLang="zh-CN" sz="2400" dirty="0">
              <a:latin typeface="Bodoni MT Black" panose="02070A03080606020203" pitchFamily="18" charset="0"/>
              <a:ea typeface="+mn-ea"/>
            </a:endParaRPr>
          </a:p>
          <a:p>
            <a:pPr marL="972185" eaLnBrk="1" hangingPunct="1">
              <a:lnSpc>
                <a:spcPts val="2900"/>
              </a:lnSpc>
              <a:spcBef>
                <a:spcPts val="600"/>
              </a:spcBef>
              <a:buSzPct val="70000"/>
              <a:buFont typeface="Wingdings" panose="05000000000000000000" pitchFamily="2" charset="2"/>
              <a:buChar char="l"/>
              <a:defRPr/>
            </a:pPr>
            <a:r>
              <a:rPr lang="zh-CN" altLang="en-US" sz="2400" dirty="0">
                <a:solidFill>
                  <a:srgbClr val="FF0000"/>
                </a:solidFill>
                <a:latin typeface="Bodoni MT Black" panose="02070A03080606020203" pitchFamily="18" charset="0"/>
                <a:ea typeface="+mn-ea"/>
              </a:rPr>
              <a:t>注解</a:t>
            </a:r>
            <a:r>
              <a:rPr lang="zh-CN" altLang="en-US" sz="2400" dirty="0">
                <a:latin typeface="Bodoni MT Black" panose="02070A03080606020203" pitchFamily="18" charset="0"/>
                <a:ea typeface="+mn-ea"/>
              </a:rPr>
              <a:t>：正确性，</a:t>
            </a:r>
            <a:r>
              <a:rPr lang="zh-CN" altLang="zh-CN" sz="2400" dirty="0">
                <a:latin typeface="Bodoni MT Black" panose="02070A03080606020203" pitchFamily="18" charset="0"/>
                <a:ea typeface="+mn-ea"/>
              </a:rPr>
              <a:t>简要描述模块的功能、主要算法、接口特点、重要数据以及开发简史</a:t>
            </a:r>
            <a:r>
              <a:rPr lang="zh-CN" altLang="en-US" sz="2400" dirty="0">
                <a:latin typeface="Bodoni MT Black" panose="02070A03080606020203" pitchFamily="18" charset="0"/>
                <a:ea typeface="+mn-ea"/>
              </a:rPr>
              <a:t>或</a:t>
            </a:r>
            <a:r>
              <a:rPr lang="zh-CN" altLang="zh-CN" sz="2400" dirty="0">
                <a:latin typeface="Bodoni MT Black" panose="02070A03080606020203" pitchFamily="18" charset="0"/>
                <a:ea typeface="+mn-ea"/>
              </a:rPr>
              <a:t>解释包含这段代码的必要性</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marL="972185" eaLnBrk="1" hangingPunct="1">
              <a:lnSpc>
                <a:spcPts val="2900"/>
              </a:lnSpc>
              <a:spcBef>
                <a:spcPts val="600"/>
              </a:spcBef>
              <a:buSzPct val="70000"/>
              <a:buFont typeface="Wingdings" panose="05000000000000000000" pitchFamily="2" charset="2"/>
              <a:buChar char="l"/>
              <a:defRPr/>
            </a:pPr>
            <a:r>
              <a:rPr lang="zh-CN" altLang="en-US" sz="2400" dirty="0">
                <a:solidFill>
                  <a:srgbClr val="FF0000"/>
                </a:solidFill>
                <a:latin typeface="Bodoni MT Black" panose="02070A03080606020203" pitchFamily="18" charset="0"/>
                <a:ea typeface="+mn-ea"/>
              </a:rPr>
              <a:t>视觉组织</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适当的阶梯形式使程序的层次结构清晰明显。</a:t>
            </a:r>
            <a:endParaRPr lang="zh-CN" altLang="en-US" sz="2400" dirty="0">
              <a:latin typeface="Bodoni MT Black" panose="02070A03080606020203"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7.1.2 </a:t>
            </a:r>
            <a:r>
              <a:rPr lang="zh-CN" altLang="en-US" sz="2400" dirty="0">
                <a:solidFill>
                  <a:srgbClr val="D9D9D9"/>
                </a:solidFill>
                <a:latin typeface="Bodoni MT Black" panose="02070A03080606020203" pitchFamily="18" charset="0"/>
                <a:ea typeface="+mn-ea"/>
              </a:rPr>
              <a:t>编码风格</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39939" name="Text Box 3"/>
          <p:cNvSpPr txBox="1"/>
          <p:nvPr/>
        </p:nvSpPr>
        <p:spPr>
          <a:xfrm>
            <a:off x="3516923" y="263769"/>
            <a:ext cx="5627077" cy="600710"/>
          </a:xfrm>
          <a:prstGeom prst="rect">
            <a:avLst/>
          </a:prstGeom>
          <a:noFill/>
          <a:ln w="9525">
            <a:noFill/>
          </a:ln>
        </p:spPr>
        <p:txBody>
          <a:bodyPr lIns="89030" tIns="44515" rIns="89030" bIns="44515">
            <a:spAutoFit/>
          </a:bodyPr>
          <a:lstStyle/>
          <a:p>
            <a:pPr algn="r"/>
            <a:r>
              <a:rPr lang="zh-CN" altLang="en-US" sz="3325" b="1" dirty="0">
                <a:latin typeface="宋体" panose="02010600030101010101" pitchFamily="2" charset="-122"/>
              </a:rPr>
              <a:t>黑盒测试的目标 </a:t>
            </a:r>
            <a:endParaRPr lang="zh-CN" altLang="en-US" sz="3325" b="1" dirty="0">
              <a:latin typeface="宋体" panose="02010600030101010101" pitchFamily="2" charset="-122"/>
            </a:endParaRPr>
          </a:p>
        </p:txBody>
      </p:sp>
      <p:sp>
        <p:nvSpPr>
          <p:cNvPr id="39940" name="Rectangle 4"/>
          <p:cNvSpPr/>
          <p:nvPr/>
        </p:nvSpPr>
        <p:spPr>
          <a:xfrm>
            <a:off x="492369" y="1318846"/>
            <a:ext cx="8088923" cy="4468495"/>
          </a:xfrm>
          <a:prstGeom prst="rect">
            <a:avLst/>
          </a:prstGeom>
          <a:noFill/>
          <a:ln w="9525">
            <a:noFill/>
          </a:ln>
        </p:spPr>
        <p:txBody>
          <a:bodyPr lIns="89030" tIns="44515" rIns="89030" bIns="44515">
            <a:spAutoFit/>
          </a:bodyPr>
          <a:lstStyle/>
          <a:p>
            <a:pPr indent="-266700" algn="just" defTabSz="914400" eaLnBrk="1" hangingPunct="1">
              <a:buFont typeface="Wingdings" panose="05000000000000000000" pitchFamily="2" charset="2"/>
              <a:buChar char="ü"/>
              <a:tabLst>
                <a:tab pos="266700" algn="l"/>
              </a:tabLst>
            </a:pPr>
            <a:r>
              <a:rPr lang="zh-CN" altLang="en-US" sz="2585" i="1" dirty="0">
                <a:solidFill>
                  <a:srgbClr val="CC3300"/>
                </a:solidFill>
                <a:latin typeface="宋体" panose="02010600030101010101" pitchFamily="2" charset="-122"/>
              </a:rPr>
              <a:t>是否有不正确或遗漏了的功能 </a:t>
            </a:r>
            <a:r>
              <a:rPr lang="en-US" altLang="zh-CN" sz="2585" dirty="0">
                <a:latin typeface="宋体" panose="02010600030101010101" pitchFamily="2" charset="-122"/>
              </a:rPr>
              <a:t>?</a:t>
            </a:r>
            <a:endParaRPr lang="en-US" altLang="zh-CN" sz="2585" dirty="0">
              <a:latin typeface="Times New Roman" panose="02020603050405020304" pitchFamily="18" charset="0"/>
              <a:cs typeface="Times New Roman" panose="02020603050405020304" pitchFamily="18" charset="0"/>
            </a:endParaRPr>
          </a:p>
          <a:p>
            <a:pPr indent="-266700" algn="just" defTabSz="914400" eaLnBrk="1" hangingPunct="1">
              <a:buFont typeface="Wingdings" panose="05000000000000000000" pitchFamily="2" charset="2"/>
              <a:buChar char="ü"/>
              <a:tabLst>
                <a:tab pos="266700" algn="l"/>
              </a:tabLst>
            </a:pPr>
            <a:r>
              <a:rPr lang="zh-CN" altLang="en-US" sz="2585" dirty="0">
                <a:latin typeface="宋体" panose="02010600030101010101" pitchFamily="2" charset="-122"/>
              </a:rPr>
              <a:t>在接口上，</a:t>
            </a:r>
            <a:r>
              <a:rPr lang="zh-CN" altLang="en-US" sz="2585" i="1" dirty="0">
                <a:solidFill>
                  <a:srgbClr val="CC3300"/>
                </a:solidFill>
                <a:latin typeface="宋体" panose="02010600030101010101" pitchFamily="2" charset="-122"/>
              </a:rPr>
              <a:t>输入能否正确地接受 </a:t>
            </a:r>
            <a:r>
              <a:rPr lang="en-US" altLang="zh-CN" sz="2585" dirty="0">
                <a:latin typeface="宋体" panose="02010600030101010101" pitchFamily="2" charset="-122"/>
              </a:rPr>
              <a:t>?</a:t>
            </a:r>
            <a:endParaRPr lang="en-US" altLang="zh-CN" sz="2585" dirty="0">
              <a:latin typeface="宋体" panose="02010600030101010101" pitchFamily="2" charset="-122"/>
            </a:endParaRPr>
          </a:p>
          <a:p>
            <a:pPr indent="-266700" algn="just" defTabSz="914400" eaLnBrk="1" hangingPunct="1">
              <a:buFont typeface="Wingdings" panose="05000000000000000000" pitchFamily="2" charset="2"/>
              <a:buChar char="ü"/>
              <a:tabLst>
                <a:tab pos="266700" algn="l"/>
              </a:tabLst>
            </a:pPr>
            <a:r>
              <a:rPr lang="zh-CN" altLang="en-US" sz="2585" i="1" dirty="0">
                <a:solidFill>
                  <a:srgbClr val="CC3300"/>
                </a:solidFill>
                <a:latin typeface="宋体" panose="02010600030101010101" pitchFamily="2" charset="-122"/>
              </a:rPr>
              <a:t>能否输出正确的结果 </a:t>
            </a:r>
            <a:r>
              <a:rPr lang="en-US" altLang="zh-CN" sz="2585" dirty="0">
                <a:latin typeface="宋体" panose="02010600030101010101" pitchFamily="2" charset="-122"/>
              </a:rPr>
              <a:t>?</a:t>
            </a:r>
            <a:endParaRPr lang="en-US" altLang="zh-CN" sz="2585" dirty="0">
              <a:latin typeface="宋体" panose="02010600030101010101" pitchFamily="2" charset="-122"/>
            </a:endParaRPr>
          </a:p>
          <a:p>
            <a:pPr indent="-266700" algn="just" defTabSz="914400" eaLnBrk="1" hangingPunct="1">
              <a:buFont typeface="Wingdings" panose="05000000000000000000" pitchFamily="2" charset="2"/>
              <a:buChar char="ü"/>
              <a:tabLst>
                <a:tab pos="266700" algn="l"/>
              </a:tabLst>
            </a:pPr>
            <a:r>
              <a:rPr lang="zh-CN" altLang="en-US" sz="2585" i="1" dirty="0">
                <a:solidFill>
                  <a:srgbClr val="CC3300"/>
                </a:solidFill>
                <a:latin typeface="宋体" panose="02010600030101010101" pitchFamily="2" charset="-122"/>
              </a:rPr>
              <a:t>是否有数据结构错误或外部信息</a:t>
            </a:r>
            <a:r>
              <a:rPr lang="en-US" altLang="zh-CN" sz="2585" dirty="0">
                <a:latin typeface="宋体" panose="02010600030101010101" pitchFamily="2" charset="-122"/>
              </a:rPr>
              <a:t>(</a:t>
            </a:r>
            <a:r>
              <a:rPr lang="zh-CN" altLang="en-US" sz="2585" dirty="0">
                <a:latin typeface="宋体" panose="02010600030101010101" pitchFamily="2" charset="-122"/>
              </a:rPr>
              <a:t>例如数据文件</a:t>
            </a:r>
            <a:r>
              <a:rPr lang="en-US" altLang="zh-CN" sz="2585" dirty="0">
                <a:latin typeface="宋体" panose="02010600030101010101" pitchFamily="2" charset="-122"/>
              </a:rPr>
              <a:t>)</a:t>
            </a:r>
            <a:r>
              <a:rPr lang="zh-CN" altLang="en-US" sz="2585" i="1" dirty="0">
                <a:solidFill>
                  <a:srgbClr val="CC3300"/>
                </a:solidFill>
                <a:latin typeface="宋体" panose="02010600030101010101" pitchFamily="2" charset="-122"/>
              </a:rPr>
              <a:t>访问错误 </a:t>
            </a:r>
            <a:r>
              <a:rPr lang="en-US" altLang="zh-CN" sz="2585" dirty="0">
                <a:latin typeface="宋体" panose="02010600030101010101" pitchFamily="2" charset="-122"/>
              </a:rPr>
              <a:t>?</a:t>
            </a:r>
            <a:endParaRPr lang="en-US" altLang="zh-CN" sz="2585" dirty="0">
              <a:latin typeface="宋体" panose="02010600030101010101" pitchFamily="2" charset="-122"/>
            </a:endParaRPr>
          </a:p>
          <a:p>
            <a:pPr indent="-266700" algn="just" defTabSz="914400" eaLnBrk="1" hangingPunct="1">
              <a:buFont typeface="Wingdings" panose="05000000000000000000" pitchFamily="2" charset="2"/>
              <a:buChar char="ü"/>
              <a:tabLst>
                <a:tab pos="266700" algn="l"/>
              </a:tabLst>
            </a:pPr>
            <a:r>
              <a:rPr lang="zh-CN" altLang="en-US" sz="2585" i="1" dirty="0">
                <a:solidFill>
                  <a:srgbClr val="CC3300"/>
                </a:solidFill>
                <a:latin typeface="宋体" panose="02010600030101010101" pitchFamily="2" charset="-122"/>
              </a:rPr>
              <a:t>性能上是否能够满足要求 </a:t>
            </a:r>
            <a:r>
              <a:rPr lang="en-US" altLang="zh-CN" sz="2585" dirty="0">
                <a:latin typeface="宋体" panose="02010600030101010101" pitchFamily="2" charset="-122"/>
              </a:rPr>
              <a:t>?</a:t>
            </a:r>
            <a:endParaRPr lang="en-US" altLang="zh-CN" sz="2585" dirty="0">
              <a:latin typeface="宋体" panose="02010600030101010101" pitchFamily="2" charset="-122"/>
            </a:endParaRPr>
          </a:p>
          <a:p>
            <a:pPr indent="-266700" algn="just" defTabSz="914400" eaLnBrk="1" hangingPunct="1">
              <a:buFont typeface="Wingdings" panose="05000000000000000000" pitchFamily="2" charset="2"/>
              <a:buChar char="ü"/>
              <a:tabLst>
                <a:tab pos="266700" algn="l"/>
              </a:tabLst>
            </a:pPr>
            <a:r>
              <a:rPr lang="zh-CN" altLang="en-US" sz="2585" i="1" dirty="0">
                <a:latin typeface="宋体" panose="02010600030101010101" pitchFamily="2" charset="-122"/>
              </a:rPr>
              <a:t>是否有初始化或终止性错误 </a:t>
            </a:r>
            <a:r>
              <a:rPr lang="en-US" altLang="zh-CN" sz="2585" dirty="0">
                <a:latin typeface="宋体" panose="02010600030101010101" pitchFamily="2" charset="-122"/>
              </a:rPr>
              <a:t>?</a:t>
            </a:r>
            <a:endParaRPr lang="en-US" altLang="zh-CN" sz="2585" dirty="0">
              <a:latin typeface="宋体" panose="02010600030101010101" pitchFamily="2" charset="-122"/>
            </a:endParaRPr>
          </a:p>
          <a:p>
            <a:pPr indent="-266700" algn="just" defTabSz="914400" eaLnBrk="1" hangingPunct="1">
              <a:buFont typeface="Wingdings" panose="05000000000000000000" pitchFamily="2" charset="2"/>
              <a:buChar char="ü"/>
              <a:tabLst>
                <a:tab pos="266700" algn="l"/>
              </a:tabLst>
            </a:pPr>
            <a:r>
              <a:rPr lang="zh-CN" altLang="en-US" sz="2585" dirty="0">
                <a:latin typeface="宋体" panose="02010600030101010101" pitchFamily="2" charset="-122"/>
              </a:rPr>
              <a:t>用黑盒测试发现程序中的错误，必须在所有可能的输入条件和输出 </a:t>
            </a:r>
            <a:r>
              <a:rPr lang="en-US" altLang="zh-CN" sz="2585" dirty="0">
                <a:latin typeface="宋体" panose="02010600030101010101" pitchFamily="2" charset="-122"/>
              </a:rPr>
              <a:t>?</a:t>
            </a:r>
            <a:endParaRPr lang="en-US" altLang="zh-CN" sz="2585" dirty="0">
              <a:latin typeface="宋体" panose="02010600030101010101" pitchFamily="2" charset="-122"/>
            </a:endParaRPr>
          </a:p>
          <a:p>
            <a:pPr indent="-266700" algn="just" defTabSz="914400" eaLnBrk="1" hangingPunct="1">
              <a:buFont typeface="Wingdings" panose="05000000000000000000" pitchFamily="2" charset="2"/>
              <a:buChar char="ü"/>
              <a:tabLst>
                <a:tab pos="266700" algn="l"/>
              </a:tabLst>
            </a:pPr>
            <a:r>
              <a:rPr lang="zh-CN" altLang="en-US" sz="2585" dirty="0">
                <a:latin typeface="宋体" panose="02010600030101010101" pitchFamily="2" charset="-122"/>
              </a:rPr>
              <a:t>条件中确定测试数据，来检查程序是否都能产生正确的输出。 </a:t>
            </a:r>
            <a:r>
              <a:rPr lang="en-US" altLang="zh-CN" sz="2585" dirty="0">
                <a:latin typeface="宋体" panose="02010600030101010101" pitchFamily="2" charset="-122"/>
              </a:rPr>
              <a:t>?</a:t>
            </a:r>
            <a:endParaRPr lang="en-US" altLang="zh-CN" sz="2585" dirty="0">
              <a:latin typeface="宋体" panose="02010600030101010101"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7.7 </a:t>
            </a:r>
            <a:r>
              <a:rPr lang="zh-CN" altLang="en-US" b="1" dirty="0">
                <a:latin typeface="Bodoni MT Black" panose="02070A03080606020203" pitchFamily="18" charset="0"/>
              </a:rPr>
              <a:t>黑盒测试技术</a:t>
            </a:r>
            <a:endParaRPr lang="zh-CN" altLang="en-US" b="1" dirty="0">
              <a:latin typeface="Bodoni MT Black" panose="02070A03080606020203" pitchFamily="18" charset="0"/>
              <a:ea typeface="+mn-ea"/>
            </a:endParaRPr>
          </a:p>
        </p:txBody>
      </p:sp>
      <p:sp>
        <p:nvSpPr>
          <p:cNvPr id="2" name="内容占位符 1"/>
          <p:cNvSpPr>
            <a:spLocks noGrp="1"/>
          </p:cNvSpPr>
          <p:nvPr>
            <p:ph idx="1"/>
          </p:nvPr>
        </p:nvSpPr>
        <p:spPr>
          <a:xfrm>
            <a:off x="601663" y="1052513"/>
            <a:ext cx="8147050" cy="4968875"/>
          </a:xfrm>
        </p:spPr>
        <p:txBody>
          <a:bodyPr/>
          <a:lstStyle/>
          <a:p>
            <a:pPr marL="0" indent="0">
              <a:lnSpc>
                <a:spcPts val="2600"/>
              </a:lnSpc>
              <a:buFont typeface="Arial" panose="020B0604020202020204" pitchFamily="34" charset="0"/>
              <a:buNone/>
              <a:defRPr/>
            </a:pPr>
            <a:r>
              <a:rPr lang="en-US" altLang="zh-CN" sz="2400" dirty="0">
                <a:latin typeface="Bodoni MT Black" panose="02070A03080606020203" pitchFamily="18" charset="0"/>
              </a:rPr>
              <a:t>    </a:t>
            </a:r>
            <a:r>
              <a:rPr lang="zh-CN" altLang="zh-CN" sz="2200" dirty="0">
                <a:solidFill>
                  <a:srgbClr val="FF0000"/>
                </a:solidFill>
                <a:latin typeface="Bodoni MT Black" panose="02070A03080606020203" pitchFamily="18" charset="0"/>
              </a:rPr>
              <a:t>白盒测试</a:t>
            </a:r>
            <a:r>
              <a:rPr lang="zh-CN" altLang="zh-CN" sz="2200" dirty="0">
                <a:latin typeface="Bodoni MT Black" panose="02070A03080606020203" pitchFamily="18" charset="0"/>
              </a:rPr>
              <a:t>在测试过程的</a:t>
            </a:r>
            <a:r>
              <a:rPr lang="zh-CN" altLang="zh-CN" sz="2200" dirty="0">
                <a:solidFill>
                  <a:srgbClr val="FF0000"/>
                </a:solidFill>
                <a:latin typeface="Bodoni MT Black" panose="02070A03080606020203" pitchFamily="18" charset="0"/>
              </a:rPr>
              <a:t>早期</a:t>
            </a:r>
            <a:r>
              <a:rPr lang="zh-CN" altLang="zh-CN" sz="2200" dirty="0">
                <a:latin typeface="Bodoni MT Black" panose="02070A03080606020203" pitchFamily="18" charset="0"/>
              </a:rPr>
              <a:t>阶段进行，而</a:t>
            </a:r>
            <a:r>
              <a:rPr lang="zh-CN" altLang="zh-CN" sz="2200" dirty="0">
                <a:solidFill>
                  <a:srgbClr val="FF0000"/>
                </a:solidFill>
                <a:latin typeface="Bodoni MT Black" panose="02070A03080606020203" pitchFamily="18" charset="0"/>
              </a:rPr>
              <a:t>黑盒测试</a:t>
            </a:r>
            <a:r>
              <a:rPr lang="zh-CN" altLang="zh-CN" sz="2200" dirty="0">
                <a:latin typeface="Bodoni MT Black" panose="02070A03080606020203" pitchFamily="18" charset="0"/>
              </a:rPr>
              <a:t>主要用于测试过程的</a:t>
            </a:r>
            <a:r>
              <a:rPr lang="zh-CN" altLang="zh-CN" sz="2200" dirty="0">
                <a:solidFill>
                  <a:srgbClr val="FF0000"/>
                </a:solidFill>
                <a:latin typeface="Bodoni MT Black" panose="02070A03080606020203" pitchFamily="18" charset="0"/>
              </a:rPr>
              <a:t>后期</a:t>
            </a:r>
            <a:r>
              <a:rPr lang="zh-CN" altLang="zh-CN" sz="2200" dirty="0">
                <a:latin typeface="Bodoni MT Black" panose="02070A03080606020203" pitchFamily="18" charset="0"/>
              </a:rPr>
              <a:t>。设计黑盒测试方案时，应该考虑下述问题。</a:t>
            </a:r>
            <a:endParaRPr lang="zh-CN" altLang="zh-CN" sz="2200" dirty="0">
              <a:latin typeface="Bodoni MT Black" panose="02070A03080606020203" pitchFamily="18" charset="0"/>
            </a:endParaRPr>
          </a:p>
          <a:p>
            <a:pPr marL="575945" indent="0">
              <a:lnSpc>
                <a:spcPts val="2600"/>
              </a:lnSpc>
              <a:buNone/>
              <a:defRPr/>
            </a:pPr>
            <a:r>
              <a:rPr lang="en-US" altLang="zh-CN" sz="2200" dirty="0">
                <a:latin typeface="Bodoni MT Black" panose="02070A03080606020203" pitchFamily="18" charset="0"/>
              </a:rPr>
              <a:t>(1) </a:t>
            </a:r>
            <a:r>
              <a:rPr lang="zh-CN" altLang="zh-CN" sz="2200" dirty="0">
                <a:latin typeface="Bodoni MT Black" panose="02070A03080606020203" pitchFamily="18" charset="0"/>
              </a:rPr>
              <a:t>怎样测试</a:t>
            </a:r>
            <a:r>
              <a:rPr lang="zh-CN" altLang="zh-CN" sz="2200" dirty="0">
                <a:solidFill>
                  <a:srgbClr val="FF0000"/>
                </a:solidFill>
                <a:latin typeface="Bodoni MT Black" panose="02070A03080606020203" pitchFamily="18" charset="0"/>
              </a:rPr>
              <a:t>功能的有效性</a:t>
            </a:r>
            <a:r>
              <a:rPr lang="zh-CN" altLang="zh-CN" sz="2200" dirty="0">
                <a:latin typeface="Bodoni MT Black" panose="02070A03080606020203" pitchFamily="18" charset="0"/>
              </a:rPr>
              <a:t>？</a:t>
            </a:r>
            <a:endParaRPr lang="zh-CN" altLang="zh-CN" sz="2200" dirty="0">
              <a:latin typeface="Bodoni MT Black" panose="02070A03080606020203" pitchFamily="18" charset="0"/>
            </a:endParaRPr>
          </a:p>
          <a:p>
            <a:pPr marL="575945" indent="0">
              <a:lnSpc>
                <a:spcPts val="2600"/>
              </a:lnSpc>
              <a:buFont typeface="Arial" panose="020B0604020202020204" pitchFamily="34" charset="0"/>
              <a:buNone/>
              <a:defRPr/>
            </a:pPr>
            <a:r>
              <a:rPr lang="en-US" altLang="zh-CN" sz="2200" dirty="0">
                <a:latin typeface="Bodoni MT Black" panose="02070A03080606020203" pitchFamily="18" charset="0"/>
              </a:rPr>
              <a:t>(2) </a:t>
            </a:r>
            <a:r>
              <a:rPr lang="zh-CN" altLang="zh-CN" sz="2200" dirty="0">
                <a:latin typeface="Bodoni MT Black" panose="02070A03080606020203" pitchFamily="18" charset="0"/>
              </a:rPr>
              <a:t>哪些类型的输入可构成</a:t>
            </a:r>
            <a:r>
              <a:rPr lang="zh-CN" altLang="zh-CN" sz="2200" dirty="0">
                <a:solidFill>
                  <a:srgbClr val="FF0000"/>
                </a:solidFill>
                <a:latin typeface="Bodoni MT Black" panose="02070A03080606020203" pitchFamily="18" charset="0"/>
              </a:rPr>
              <a:t>好测试用例</a:t>
            </a:r>
            <a:r>
              <a:rPr lang="zh-CN" altLang="zh-CN" sz="2200" dirty="0">
                <a:latin typeface="Bodoni MT Black" panose="02070A03080606020203" pitchFamily="18" charset="0"/>
              </a:rPr>
              <a:t>？</a:t>
            </a:r>
            <a:endParaRPr lang="zh-CN" altLang="zh-CN" sz="2200" dirty="0">
              <a:latin typeface="Bodoni MT Black" panose="02070A03080606020203" pitchFamily="18" charset="0"/>
            </a:endParaRPr>
          </a:p>
          <a:p>
            <a:pPr marL="575945" indent="0">
              <a:lnSpc>
                <a:spcPts val="2600"/>
              </a:lnSpc>
              <a:buFont typeface="Arial" panose="020B0604020202020204" pitchFamily="34" charset="0"/>
              <a:buNone/>
              <a:defRPr/>
            </a:pPr>
            <a:r>
              <a:rPr lang="en-US" altLang="zh-CN" sz="2200" dirty="0">
                <a:latin typeface="Bodoni MT Black" panose="02070A03080606020203" pitchFamily="18" charset="0"/>
              </a:rPr>
              <a:t>(3) </a:t>
            </a:r>
            <a:r>
              <a:rPr lang="zh-CN" altLang="zh-CN" sz="2200" dirty="0">
                <a:latin typeface="Bodoni MT Black" panose="02070A03080606020203" pitchFamily="18" charset="0"/>
              </a:rPr>
              <a:t>系统是否对特定的</a:t>
            </a:r>
            <a:r>
              <a:rPr lang="zh-CN" altLang="zh-CN" sz="2200" dirty="0">
                <a:solidFill>
                  <a:srgbClr val="FF0000"/>
                </a:solidFill>
                <a:latin typeface="Bodoni MT Black" panose="02070A03080606020203" pitchFamily="18" charset="0"/>
              </a:rPr>
              <a:t>输入值</a:t>
            </a:r>
            <a:r>
              <a:rPr lang="zh-CN" altLang="zh-CN" sz="2200" dirty="0">
                <a:latin typeface="Bodoni MT Black" panose="02070A03080606020203" pitchFamily="18" charset="0"/>
              </a:rPr>
              <a:t>特别敏感？</a:t>
            </a:r>
            <a:endParaRPr lang="zh-CN" altLang="zh-CN" sz="2200" dirty="0">
              <a:latin typeface="Bodoni MT Black" panose="02070A03080606020203" pitchFamily="18" charset="0"/>
            </a:endParaRPr>
          </a:p>
          <a:p>
            <a:pPr marL="575945" indent="0">
              <a:lnSpc>
                <a:spcPts val="2600"/>
              </a:lnSpc>
              <a:buFont typeface="Arial" panose="020B0604020202020204" pitchFamily="34" charset="0"/>
              <a:buNone/>
              <a:defRPr/>
            </a:pPr>
            <a:r>
              <a:rPr lang="en-US" altLang="zh-CN" sz="2200" dirty="0">
                <a:latin typeface="Bodoni MT Black" panose="02070A03080606020203" pitchFamily="18" charset="0"/>
              </a:rPr>
              <a:t>(4) </a:t>
            </a:r>
            <a:r>
              <a:rPr lang="zh-CN" altLang="zh-CN" sz="2200" dirty="0">
                <a:latin typeface="Bodoni MT Black" panose="02070A03080606020203" pitchFamily="18" charset="0"/>
              </a:rPr>
              <a:t>怎样划定数据类的</a:t>
            </a:r>
            <a:r>
              <a:rPr lang="zh-CN" altLang="zh-CN" sz="2200" dirty="0">
                <a:solidFill>
                  <a:srgbClr val="FF0000"/>
                </a:solidFill>
                <a:latin typeface="Bodoni MT Black" panose="02070A03080606020203" pitchFamily="18" charset="0"/>
              </a:rPr>
              <a:t>边界</a:t>
            </a:r>
            <a:r>
              <a:rPr lang="zh-CN" altLang="zh-CN" sz="2200" dirty="0">
                <a:latin typeface="Bodoni MT Black" panose="02070A03080606020203" pitchFamily="18" charset="0"/>
              </a:rPr>
              <a:t>？</a:t>
            </a:r>
            <a:endParaRPr lang="zh-CN" altLang="zh-CN" sz="2200" dirty="0">
              <a:latin typeface="Bodoni MT Black" panose="02070A03080606020203" pitchFamily="18" charset="0"/>
            </a:endParaRPr>
          </a:p>
          <a:p>
            <a:pPr marL="575945" indent="0">
              <a:lnSpc>
                <a:spcPts val="2600"/>
              </a:lnSpc>
              <a:buFont typeface="Arial" panose="020B0604020202020204" pitchFamily="34" charset="0"/>
              <a:buNone/>
              <a:defRPr/>
            </a:pPr>
            <a:r>
              <a:rPr lang="en-US" altLang="zh-CN" sz="2200" dirty="0">
                <a:latin typeface="Bodoni MT Black" panose="02070A03080606020203" pitchFamily="18" charset="0"/>
              </a:rPr>
              <a:t>(5) </a:t>
            </a:r>
            <a:r>
              <a:rPr lang="zh-CN" altLang="zh-CN" sz="2200" dirty="0">
                <a:latin typeface="Bodoni MT Black" panose="02070A03080606020203" pitchFamily="18" charset="0"/>
              </a:rPr>
              <a:t>系统能够承受什么样的</a:t>
            </a:r>
            <a:r>
              <a:rPr lang="zh-CN" altLang="zh-CN" sz="2200" dirty="0">
                <a:solidFill>
                  <a:srgbClr val="FF0000"/>
                </a:solidFill>
                <a:latin typeface="Bodoni MT Black" panose="02070A03080606020203" pitchFamily="18" charset="0"/>
              </a:rPr>
              <a:t>数据率</a:t>
            </a:r>
            <a:r>
              <a:rPr lang="zh-CN" altLang="zh-CN" sz="2200" dirty="0">
                <a:latin typeface="Bodoni MT Black" panose="02070A03080606020203" pitchFamily="18" charset="0"/>
              </a:rPr>
              <a:t>和</a:t>
            </a:r>
            <a:r>
              <a:rPr lang="zh-CN" altLang="zh-CN" sz="2200" dirty="0">
                <a:solidFill>
                  <a:srgbClr val="FF0000"/>
                </a:solidFill>
                <a:latin typeface="Bodoni MT Black" panose="02070A03080606020203" pitchFamily="18" charset="0"/>
              </a:rPr>
              <a:t>数据量</a:t>
            </a:r>
            <a:r>
              <a:rPr lang="zh-CN" altLang="zh-CN" sz="2200" dirty="0">
                <a:latin typeface="Bodoni MT Black" panose="02070A03080606020203" pitchFamily="18" charset="0"/>
              </a:rPr>
              <a:t>？</a:t>
            </a:r>
            <a:endParaRPr lang="zh-CN" altLang="zh-CN" sz="2200" dirty="0">
              <a:latin typeface="Bodoni MT Black" panose="02070A03080606020203" pitchFamily="18" charset="0"/>
            </a:endParaRPr>
          </a:p>
          <a:p>
            <a:pPr marL="575945" indent="0">
              <a:lnSpc>
                <a:spcPts val="2600"/>
              </a:lnSpc>
              <a:buFont typeface="Arial" panose="020B0604020202020204" pitchFamily="34" charset="0"/>
              <a:buNone/>
              <a:defRPr/>
            </a:pPr>
            <a:r>
              <a:rPr lang="en-US" altLang="zh-CN" sz="2200" dirty="0">
                <a:latin typeface="Bodoni MT Black" panose="02070A03080606020203" pitchFamily="18" charset="0"/>
              </a:rPr>
              <a:t>(6) </a:t>
            </a:r>
            <a:r>
              <a:rPr lang="zh-CN" altLang="zh-CN" sz="2200" dirty="0">
                <a:latin typeface="Bodoni MT Black" panose="02070A03080606020203" pitchFamily="18" charset="0"/>
              </a:rPr>
              <a:t>数据的</a:t>
            </a:r>
            <a:r>
              <a:rPr lang="zh-CN" altLang="zh-CN" sz="2200" dirty="0">
                <a:solidFill>
                  <a:srgbClr val="FF0000"/>
                </a:solidFill>
                <a:latin typeface="Bodoni MT Black" panose="02070A03080606020203" pitchFamily="18" charset="0"/>
              </a:rPr>
              <a:t>特定组合</a:t>
            </a:r>
            <a:r>
              <a:rPr lang="zh-CN" altLang="zh-CN" sz="2200" dirty="0">
                <a:latin typeface="Bodoni MT Black" panose="02070A03080606020203" pitchFamily="18" charset="0"/>
              </a:rPr>
              <a:t>将对系统运行产生什么影响？</a:t>
            </a:r>
            <a:endParaRPr lang="zh-CN" altLang="zh-CN" sz="2200" dirty="0">
              <a:latin typeface="Bodoni MT Black" panose="02070A03080606020203" pitchFamily="18" charset="0"/>
            </a:endParaRPr>
          </a:p>
          <a:p>
            <a:pPr marL="0" indent="0">
              <a:lnSpc>
                <a:spcPts val="2600"/>
              </a:lnSpc>
              <a:buFont typeface="Arial" panose="020B0604020202020204" pitchFamily="34" charset="0"/>
              <a:buNone/>
              <a:defRPr/>
            </a:pPr>
            <a:r>
              <a:rPr lang="en-US" altLang="zh-CN" sz="2200" dirty="0">
                <a:latin typeface="Bodoni MT Black" panose="02070A03080606020203" pitchFamily="18" charset="0"/>
              </a:rPr>
              <a:t>     </a:t>
            </a:r>
            <a:r>
              <a:rPr lang="zh-CN" altLang="zh-CN" sz="2200" dirty="0">
                <a:latin typeface="Bodoni MT Black" panose="02070A03080606020203" pitchFamily="18" charset="0"/>
              </a:rPr>
              <a:t>应用黑盒测试技术，能设计出满足下述标准的测试用例集。</a:t>
            </a:r>
            <a:endParaRPr lang="zh-CN" altLang="zh-CN" sz="2200" dirty="0">
              <a:latin typeface="Bodoni MT Black" panose="02070A03080606020203" pitchFamily="18" charset="0"/>
            </a:endParaRPr>
          </a:p>
          <a:p>
            <a:pPr marL="0" indent="0">
              <a:lnSpc>
                <a:spcPts val="2600"/>
              </a:lnSpc>
              <a:buFont typeface="Arial" panose="020B0604020202020204" pitchFamily="34" charset="0"/>
              <a:buNone/>
              <a:defRPr/>
            </a:pPr>
            <a:r>
              <a:rPr lang="en-US" altLang="zh-CN" sz="2200" dirty="0">
                <a:latin typeface="Bodoni MT Black" panose="02070A03080606020203" pitchFamily="18" charset="0"/>
              </a:rPr>
              <a:t>    </a:t>
            </a:r>
            <a:r>
              <a:rPr lang="zh-CN" altLang="zh-CN" sz="2200" dirty="0">
                <a:latin typeface="Bodoni MT Black" panose="02070A03080606020203" pitchFamily="18" charset="0"/>
              </a:rPr>
              <a:t>（</a:t>
            </a:r>
            <a:r>
              <a:rPr lang="en-US" altLang="zh-CN" sz="2200" dirty="0">
                <a:latin typeface="Bodoni MT Black" panose="02070A03080606020203" pitchFamily="18" charset="0"/>
              </a:rPr>
              <a:t>1</a:t>
            </a:r>
            <a:r>
              <a:rPr lang="zh-CN" altLang="zh-CN" sz="2200" dirty="0">
                <a:latin typeface="Bodoni MT Black" panose="02070A03080606020203" pitchFamily="18" charset="0"/>
              </a:rPr>
              <a:t>）所设计出的测试用例能够</a:t>
            </a:r>
            <a:r>
              <a:rPr lang="zh-CN" altLang="zh-CN" sz="2200" dirty="0">
                <a:solidFill>
                  <a:srgbClr val="FF0000"/>
                </a:solidFill>
                <a:latin typeface="Bodoni MT Black" panose="02070A03080606020203" pitchFamily="18" charset="0"/>
              </a:rPr>
              <a:t>减少</a:t>
            </a:r>
            <a:r>
              <a:rPr lang="zh-CN" altLang="zh-CN" sz="2200" dirty="0">
                <a:latin typeface="Bodoni MT Black" panose="02070A03080606020203" pitchFamily="18" charset="0"/>
              </a:rPr>
              <a:t>为达到合理测试所需要设计的测试用例的</a:t>
            </a:r>
            <a:r>
              <a:rPr lang="zh-CN" altLang="zh-CN" sz="2200" dirty="0">
                <a:solidFill>
                  <a:srgbClr val="FF0000"/>
                </a:solidFill>
                <a:latin typeface="Bodoni MT Black" panose="02070A03080606020203" pitchFamily="18" charset="0"/>
              </a:rPr>
              <a:t>总数</a:t>
            </a:r>
            <a:r>
              <a:rPr lang="zh-CN" altLang="zh-CN" sz="2200" dirty="0">
                <a:latin typeface="Bodoni MT Black" panose="02070A03080606020203" pitchFamily="18" charset="0"/>
              </a:rPr>
              <a:t>。</a:t>
            </a:r>
            <a:endParaRPr lang="zh-CN" altLang="zh-CN" sz="2200" dirty="0">
              <a:latin typeface="Bodoni MT Black" panose="02070A03080606020203" pitchFamily="18" charset="0"/>
            </a:endParaRPr>
          </a:p>
          <a:p>
            <a:pPr marL="0" indent="0">
              <a:lnSpc>
                <a:spcPts val="2600"/>
              </a:lnSpc>
              <a:buFont typeface="Arial" panose="020B0604020202020204" pitchFamily="34" charset="0"/>
              <a:buNone/>
              <a:defRPr/>
            </a:pPr>
            <a:r>
              <a:rPr lang="en-US" altLang="zh-CN" sz="2200" dirty="0">
                <a:latin typeface="Bodoni MT Black" panose="02070A03080606020203" pitchFamily="18" charset="0"/>
              </a:rPr>
              <a:t>    </a:t>
            </a:r>
            <a:r>
              <a:rPr lang="zh-CN" altLang="zh-CN" sz="2200" dirty="0">
                <a:latin typeface="Bodoni MT Black" panose="02070A03080606020203" pitchFamily="18" charset="0"/>
              </a:rPr>
              <a:t>（</a:t>
            </a:r>
            <a:r>
              <a:rPr lang="en-US" altLang="zh-CN" sz="2200" dirty="0">
                <a:latin typeface="Bodoni MT Black" panose="02070A03080606020203" pitchFamily="18" charset="0"/>
              </a:rPr>
              <a:t>2</a:t>
            </a:r>
            <a:r>
              <a:rPr lang="zh-CN" altLang="zh-CN" sz="2200" dirty="0">
                <a:latin typeface="Bodoni MT Black" panose="02070A03080606020203" pitchFamily="18" charset="0"/>
              </a:rPr>
              <a:t>）所设计出的测试用例能够告诉人们，是否存在某些</a:t>
            </a:r>
            <a:r>
              <a:rPr lang="zh-CN" altLang="zh-CN" sz="2200" dirty="0">
                <a:solidFill>
                  <a:srgbClr val="FF0000"/>
                </a:solidFill>
                <a:latin typeface="Bodoni MT Black" panose="02070A03080606020203" pitchFamily="18" charset="0"/>
              </a:rPr>
              <a:t>类型的错误</a:t>
            </a:r>
            <a:r>
              <a:rPr lang="zh-CN" altLang="zh-CN" sz="2200" dirty="0">
                <a:latin typeface="Bodoni MT Black" panose="02070A03080606020203" pitchFamily="18" charset="0"/>
              </a:rPr>
              <a:t>，而不是仅仅指出与特定测试相关的错误是否存在。</a:t>
            </a:r>
            <a:endParaRPr lang="zh-CN" altLang="en-US" sz="2200" dirty="0">
              <a:latin typeface="Bodoni MT Black" panose="02070A03080606020203" pitchFamily="18" charset="0"/>
            </a:endParaRPr>
          </a:p>
        </p:txBody>
      </p:sp>
      <p:sp>
        <p:nvSpPr>
          <p:cNvPr id="183300"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7.7 </a:t>
            </a:r>
            <a:r>
              <a:rPr lang="zh-CN" altLang="en-US" sz="2400">
                <a:solidFill>
                  <a:srgbClr val="D9D9D9"/>
                </a:solidFill>
                <a:latin typeface="Bodoni MT Black" panose="02070A03080606020203" pitchFamily="18" charset="0"/>
              </a:rPr>
              <a:t>黑盒测试技术</a:t>
            </a:r>
            <a:endParaRPr lang="zh-CN" altLang="en-US" sz="2400">
              <a:solidFill>
                <a:srgbClr val="D9D9D9"/>
              </a:solidFill>
              <a:latin typeface="Bodoni MT Black" panose="02070A03080606020203" pitchFamily="18" charset="0"/>
            </a:endParaRPr>
          </a:p>
        </p:txBody>
      </p:sp>
      <p:sp>
        <p:nvSpPr>
          <p:cNvPr id="183301"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endParaRPr lang="zh-CN" altLang="en-US" sz="2400">
              <a:solidFill>
                <a:srgbClr val="D9D9D9"/>
              </a:solidFill>
              <a:latin typeface="Bodoni MT Black" panose="02070A03080606020203" pitchFamily="18"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7.7 </a:t>
            </a:r>
            <a:r>
              <a:rPr lang="zh-CN" altLang="en-US" b="1" dirty="0">
                <a:latin typeface="Bodoni MT Black" panose="02070A03080606020203" pitchFamily="18" charset="0"/>
              </a:rPr>
              <a:t>黑盒测试技术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125538"/>
            <a:ext cx="8229600" cy="603250"/>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7.7.1 </a:t>
            </a:r>
            <a:r>
              <a:rPr lang="zh-CN" altLang="en-US" b="1" dirty="0">
                <a:latin typeface="Bodoni MT Black" panose="02070A03080606020203" pitchFamily="18" charset="0"/>
              </a:rPr>
              <a:t>等价划分</a:t>
            </a:r>
            <a:endParaRPr lang="zh-CN" altLang="en-US" sz="2800" b="1" dirty="0">
              <a:latin typeface="Bodoni MT Black" panose="02070A03080606020203" pitchFamily="18" charset="0"/>
            </a:endParaRPr>
          </a:p>
        </p:txBody>
      </p:sp>
      <p:sp>
        <p:nvSpPr>
          <p:cNvPr id="32775" name="TextBox 7"/>
          <p:cNvSpPr txBox="1">
            <a:spLocks noChangeArrowheads="1"/>
          </p:cNvSpPr>
          <p:nvPr/>
        </p:nvSpPr>
        <p:spPr bwMode="auto">
          <a:xfrm>
            <a:off x="395288" y="1812925"/>
            <a:ext cx="8424862"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000"/>
              </a:lnSpc>
              <a:defRPr/>
            </a:pPr>
            <a:r>
              <a:rPr lang="en-US" altLang="zh-CN" sz="2400" b="1" dirty="0">
                <a:solidFill>
                  <a:srgbClr val="C00000"/>
                </a:solidFill>
                <a:latin typeface="Bodoni MT Black" panose="02070A03080606020203" pitchFamily="18" charset="0"/>
              </a:rPr>
              <a:t>     </a:t>
            </a:r>
            <a:r>
              <a:rPr lang="zh-CN" altLang="zh-CN" sz="2400" b="1" dirty="0">
                <a:solidFill>
                  <a:srgbClr val="C00000"/>
                </a:solidFill>
                <a:latin typeface="Bodoni MT Black" panose="02070A03080606020203" pitchFamily="18" charset="0"/>
                <a:ea typeface="+mn-ea"/>
              </a:rPr>
              <a:t>等价划分</a:t>
            </a:r>
            <a:r>
              <a:rPr lang="zh-CN" altLang="zh-CN" sz="2400" dirty="0">
                <a:latin typeface="Bodoni MT Black" panose="02070A03080606020203" pitchFamily="18" charset="0"/>
                <a:ea typeface="+mn-ea"/>
              </a:rPr>
              <a:t>把程序的输入域划分成</a:t>
            </a:r>
            <a:r>
              <a:rPr lang="zh-CN" altLang="zh-CN" sz="2400" dirty="0">
                <a:solidFill>
                  <a:srgbClr val="FF0000"/>
                </a:solidFill>
                <a:latin typeface="Bodoni MT Black" panose="02070A03080606020203" pitchFamily="18" charset="0"/>
                <a:ea typeface="+mn-ea"/>
              </a:rPr>
              <a:t>若干个数据类</a:t>
            </a:r>
            <a:r>
              <a:rPr lang="zh-CN" altLang="zh-CN" sz="2400" dirty="0">
                <a:latin typeface="Bodoni MT Black" panose="02070A03080606020203" pitchFamily="18" charset="0"/>
                <a:ea typeface="+mn-ea"/>
              </a:rPr>
              <a:t>，据此导出测试用例。等价划分法力图设计出能发现若干类程序错误的测试用例，从而减少必须设计的测试用例的数目。</a:t>
            </a:r>
            <a:endParaRPr lang="en-US" altLang="zh-CN" sz="2400" dirty="0">
              <a:latin typeface="Bodoni MT Black" panose="02070A03080606020203" pitchFamily="18" charset="0"/>
              <a:ea typeface="+mn-ea"/>
            </a:endParaRPr>
          </a:p>
          <a:p>
            <a:pPr marL="0" indent="0">
              <a:lnSpc>
                <a:spcPts val="30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如果把所有可能的输入数据</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rPr>
              <a:t>有效的和无效的</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划分成若干个等价类，则可以合理地做出下述假定：</a:t>
            </a:r>
            <a:r>
              <a:rPr lang="zh-CN" altLang="zh-CN" sz="2400" dirty="0">
                <a:solidFill>
                  <a:srgbClr val="FF0000"/>
                </a:solidFill>
                <a:latin typeface="Bodoni MT Black" panose="02070A03080606020203" pitchFamily="18" charset="0"/>
                <a:ea typeface="+mn-ea"/>
              </a:rPr>
              <a:t>每类中的一个典型值在测试中的作用与这一类中所有其他值的作用相同</a:t>
            </a:r>
            <a:r>
              <a:rPr lang="zh-CN" altLang="zh-CN" sz="2400" dirty="0">
                <a:latin typeface="Bodoni MT Black" panose="02070A03080606020203" pitchFamily="18" charset="0"/>
                <a:ea typeface="+mn-ea"/>
              </a:rPr>
              <a:t>。因此，可以从每个等价类中只取一组数据作为测试数据。这样选取的测试数据</a:t>
            </a:r>
            <a:r>
              <a:rPr lang="zh-CN" altLang="zh-CN" sz="2400" dirty="0">
                <a:solidFill>
                  <a:srgbClr val="FF0000"/>
                </a:solidFill>
                <a:latin typeface="Bodoni MT Black" panose="02070A03080606020203" pitchFamily="18" charset="0"/>
                <a:ea typeface="+mn-ea"/>
              </a:rPr>
              <a:t>最有代表性</a:t>
            </a:r>
            <a:r>
              <a:rPr lang="zh-CN" altLang="zh-CN" sz="2400" dirty="0">
                <a:latin typeface="Bodoni MT Black" panose="02070A03080606020203" pitchFamily="18" charset="0"/>
                <a:ea typeface="+mn-ea"/>
              </a:rPr>
              <a:t>，最可能发现程序中的错误。</a:t>
            </a:r>
            <a:endParaRPr lang="en-US" altLang="zh-CN" sz="2400" dirty="0">
              <a:latin typeface="Bodoni MT Black" panose="02070A03080606020203" pitchFamily="18" charset="0"/>
              <a:ea typeface="+mn-ea"/>
            </a:endParaRPr>
          </a:p>
          <a:p>
            <a:pPr marL="0" indent="0">
              <a:lnSpc>
                <a:spcPts val="30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使用等价划分法设计测试方案</a:t>
            </a:r>
            <a:r>
              <a:rPr lang="zh-CN" altLang="zh-CN" sz="2400" dirty="0">
                <a:solidFill>
                  <a:srgbClr val="FF0000"/>
                </a:solidFill>
                <a:latin typeface="Bodoni MT Black" panose="02070A03080606020203" pitchFamily="18" charset="0"/>
                <a:ea typeface="+mn-ea"/>
              </a:rPr>
              <a:t>首先需要划分输入数据的等价类</a:t>
            </a:r>
            <a:r>
              <a:rPr lang="zh-CN" altLang="zh-CN" sz="2400" dirty="0">
                <a:latin typeface="Bodoni MT Black" panose="02070A03080606020203" pitchFamily="18" charset="0"/>
                <a:ea typeface="+mn-ea"/>
              </a:rPr>
              <a:t>，为此需要研究程序的功能说明，从而确定输入数据的</a:t>
            </a:r>
            <a:r>
              <a:rPr lang="zh-CN" altLang="zh-CN" sz="2400" dirty="0">
                <a:solidFill>
                  <a:srgbClr val="FF0000"/>
                </a:solidFill>
                <a:latin typeface="Bodoni MT Black" panose="02070A03080606020203" pitchFamily="18" charset="0"/>
                <a:ea typeface="+mn-ea"/>
              </a:rPr>
              <a:t>有效等价类</a:t>
            </a:r>
            <a:r>
              <a:rPr lang="zh-CN" altLang="zh-CN" sz="2400" dirty="0">
                <a:latin typeface="Bodoni MT Black" panose="02070A03080606020203" pitchFamily="18" charset="0"/>
                <a:ea typeface="+mn-ea"/>
              </a:rPr>
              <a:t>和</a:t>
            </a:r>
            <a:r>
              <a:rPr lang="zh-CN" altLang="zh-CN" sz="2400" dirty="0">
                <a:solidFill>
                  <a:srgbClr val="FF0000"/>
                </a:solidFill>
                <a:latin typeface="Bodoni MT Black" panose="02070A03080606020203" pitchFamily="18" charset="0"/>
                <a:ea typeface="+mn-ea"/>
              </a:rPr>
              <a:t>无效等价类</a:t>
            </a:r>
            <a:r>
              <a:rPr lang="zh-CN" altLang="zh-CN"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7.7.1 </a:t>
            </a:r>
            <a:r>
              <a:rPr lang="zh-CN" altLang="en-US" sz="2400" dirty="0">
                <a:solidFill>
                  <a:srgbClr val="D9D9D9"/>
                </a:solidFill>
                <a:latin typeface="Bodoni MT Black" panose="02070A03080606020203" pitchFamily="18" charset="0"/>
                <a:ea typeface="+mn-ea"/>
              </a:rPr>
              <a:t>等价划分</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7.7 </a:t>
            </a:r>
            <a:r>
              <a:rPr lang="zh-CN" altLang="en-US" b="1" dirty="0">
                <a:latin typeface="Bodoni MT Black" panose="02070A03080606020203" pitchFamily="18" charset="0"/>
              </a:rPr>
              <a:t>黑盒测试技术</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395288" y="1268413"/>
            <a:ext cx="8528050" cy="445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400"/>
              </a:lnSpc>
              <a:defRPr/>
            </a:pPr>
            <a:r>
              <a:rPr lang="en-US" altLang="zh-CN" sz="2400" dirty="0">
                <a:latin typeface="Bodoni MT Black" panose="02070A03080606020203" pitchFamily="18" charset="0"/>
              </a:rPr>
              <a:t>    </a:t>
            </a:r>
            <a:r>
              <a:rPr lang="zh-CN" altLang="zh-CN" sz="2400" dirty="0">
                <a:latin typeface="Bodoni MT Black" panose="02070A03080606020203" pitchFamily="18" charset="0"/>
                <a:ea typeface="+mn-ea"/>
              </a:rPr>
              <a:t>划分等价类需要经验，下述</a:t>
            </a:r>
            <a:r>
              <a:rPr lang="zh-CN" altLang="en-US" sz="2400" dirty="0">
                <a:latin typeface="Bodoni MT Black" panose="02070A03080606020203" pitchFamily="18" charset="0"/>
                <a:ea typeface="+mn-ea"/>
              </a:rPr>
              <a:t>的</a:t>
            </a:r>
            <a:r>
              <a:rPr lang="zh-CN" altLang="zh-CN" sz="2400" dirty="0">
                <a:solidFill>
                  <a:srgbClr val="FF0000"/>
                </a:solidFill>
                <a:latin typeface="Bodoni MT Black" panose="02070A03080606020203" pitchFamily="18" charset="0"/>
                <a:ea typeface="+mn-ea"/>
              </a:rPr>
              <a:t>启发式规则</a:t>
            </a:r>
            <a:r>
              <a:rPr lang="zh-CN" altLang="zh-CN" sz="2400" dirty="0">
                <a:latin typeface="Bodoni MT Black" panose="02070A03080606020203" pitchFamily="18" charset="0"/>
                <a:ea typeface="+mn-ea"/>
              </a:rPr>
              <a:t>可能有助于等价类划分。</a:t>
            </a:r>
            <a:endParaRPr lang="zh-CN" altLang="zh-CN" sz="2400" dirty="0">
              <a:latin typeface="Bodoni MT Black" panose="02070A03080606020203" pitchFamily="18" charset="0"/>
              <a:ea typeface="+mn-ea"/>
            </a:endParaRPr>
          </a:p>
          <a:p>
            <a:pPr marL="0" indent="0">
              <a:lnSpc>
                <a:spcPts val="3400"/>
              </a:lnSpc>
              <a:defRPr/>
            </a:pPr>
            <a:r>
              <a:rPr lang="en-US" altLang="zh-CN" sz="2400" dirty="0">
                <a:latin typeface="Bodoni MT Black" panose="02070A03080606020203" pitchFamily="18" charset="0"/>
                <a:ea typeface="+mn-ea"/>
              </a:rPr>
              <a:t>    (1) </a:t>
            </a:r>
            <a:r>
              <a:rPr lang="zh-CN" altLang="zh-CN" sz="2400" dirty="0">
                <a:latin typeface="Bodoni MT Black" panose="02070A03080606020203" pitchFamily="18" charset="0"/>
                <a:ea typeface="+mn-ea"/>
              </a:rPr>
              <a:t>如果规定了输入值的范围，则可划分出</a:t>
            </a:r>
            <a:r>
              <a:rPr lang="zh-CN" altLang="zh-CN" sz="2400" dirty="0">
                <a:solidFill>
                  <a:srgbClr val="FF0000"/>
                </a:solidFill>
                <a:latin typeface="Bodoni MT Black" panose="02070A03080606020203" pitchFamily="18" charset="0"/>
                <a:ea typeface="+mn-ea"/>
              </a:rPr>
              <a:t>一个有效</a:t>
            </a:r>
            <a:r>
              <a:rPr lang="zh-CN" altLang="zh-CN" sz="2400" dirty="0">
                <a:latin typeface="Bodoni MT Black" panose="02070A03080606020203" pitchFamily="18" charset="0"/>
                <a:ea typeface="+mn-ea"/>
              </a:rPr>
              <a:t>的等价类</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rPr>
              <a:t>输入值在此范围内</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a:t>
            </a:r>
            <a:r>
              <a:rPr lang="zh-CN" altLang="zh-CN" sz="2400" dirty="0">
                <a:solidFill>
                  <a:srgbClr val="FF0000"/>
                </a:solidFill>
                <a:latin typeface="Bodoni MT Black" panose="02070A03080606020203" pitchFamily="18" charset="0"/>
                <a:ea typeface="+mn-ea"/>
              </a:rPr>
              <a:t>两个无效</a:t>
            </a:r>
            <a:r>
              <a:rPr lang="zh-CN" altLang="zh-CN" sz="2400" dirty="0">
                <a:latin typeface="Bodoni MT Black" panose="02070A03080606020203" pitchFamily="18" charset="0"/>
                <a:ea typeface="+mn-ea"/>
              </a:rPr>
              <a:t>的等价类</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输入值小于最小值或大于最大值</a:t>
            </a:r>
            <a:r>
              <a:rPr lang="zh-CN" altLang="en-US" sz="2400" dirty="0">
                <a:latin typeface="Bodoni MT Black" panose="02070A03080606020203" pitchFamily="18" charset="0"/>
              </a:rPr>
              <a:t>）</a:t>
            </a:r>
            <a:r>
              <a:rPr lang="zh-CN" altLang="zh-CN"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0" indent="0">
              <a:lnSpc>
                <a:spcPts val="3400"/>
              </a:lnSpc>
              <a:defRPr/>
            </a:pPr>
            <a:r>
              <a:rPr lang="en-US" altLang="zh-CN" sz="2400" dirty="0">
                <a:latin typeface="Bodoni MT Black" panose="02070A03080606020203" pitchFamily="18" charset="0"/>
                <a:ea typeface="+mn-ea"/>
              </a:rPr>
              <a:t>    (2) </a:t>
            </a:r>
            <a:r>
              <a:rPr lang="zh-CN" altLang="zh-CN" sz="2400" dirty="0">
                <a:latin typeface="Bodoni MT Black" panose="02070A03080606020203" pitchFamily="18" charset="0"/>
                <a:ea typeface="+mn-ea"/>
              </a:rPr>
              <a:t>如果规定了输入数据的个数，则类似地也可以划分出一个有效的等价类和两个无效的等价类。</a:t>
            </a:r>
            <a:endParaRPr lang="zh-CN" altLang="zh-CN" sz="2400" dirty="0">
              <a:latin typeface="Bodoni MT Black" panose="02070A03080606020203" pitchFamily="18" charset="0"/>
              <a:ea typeface="+mn-ea"/>
            </a:endParaRPr>
          </a:p>
          <a:p>
            <a:pPr marL="0" indent="0">
              <a:lnSpc>
                <a:spcPts val="3400"/>
              </a:lnSpc>
              <a:defRPr/>
            </a:pPr>
            <a:r>
              <a:rPr lang="en-US" altLang="zh-CN" sz="2400" dirty="0">
                <a:latin typeface="Bodoni MT Black" panose="02070A03080606020203" pitchFamily="18" charset="0"/>
                <a:ea typeface="+mn-ea"/>
              </a:rPr>
              <a:t>    (3)</a:t>
            </a:r>
            <a:r>
              <a:rPr lang="zh-CN" altLang="zh-CN" sz="2400" dirty="0">
                <a:latin typeface="Bodoni MT Black" panose="02070A03080606020203" pitchFamily="18" charset="0"/>
                <a:ea typeface="+mn-ea"/>
              </a:rPr>
              <a:t> 如果规定了输入数据的一组值，而且程序对不同输入值做不同处理，则每个允许的输入值是一个有效的等价类，此外还有一个无效的等价类</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任一个不允许的输入值</a:t>
            </a:r>
            <a:r>
              <a:rPr lang="zh-CN" altLang="en-US" sz="2400" dirty="0">
                <a:latin typeface="Bodoni MT Black" panose="02070A03080606020203" pitchFamily="18" charset="0"/>
              </a:rPr>
              <a:t>）</a:t>
            </a:r>
            <a:r>
              <a:rPr lang="zh-CN" altLang="zh-CN"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7.7.1 </a:t>
            </a:r>
            <a:r>
              <a:rPr lang="zh-CN" altLang="en-US" sz="2400" dirty="0">
                <a:solidFill>
                  <a:srgbClr val="D9D9D9"/>
                </a:solidFill>
                <a:latin typeface="Bodoni MT Black" panose="02070A03080606020203" pitchFamily="18" charset="0"/>
                <a:ea typeface="+mn-ea"/>
              </a:rPr>
              <a:t>等价划分</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7.7 </a:t>
            </a:r>
            <a:r>
              <a:rPr lang="zh-CN" altLang="en-US" b="1" dirty="0">
                <a:latin typeface="Bodoni MT Black" panose="02070A03080606020203" pitchFamily="18" charset="0"/>
              </a:rPr>
              <a:t>黑盒测试技术</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395288" y="1700213"/>
            <a:ext cx="8456612" cy="3234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500"/>
              </a:lnSpc>
              <a:defRPr/>
            </a:pPr>
            <a:r>
              <a:rPr lang="en-US" altLang="zh-CN" sz="2400" dirty="0">
                <a:latin typeface="Bodoni MT Black" panose="02070A03080606020203" pitchFamily="18" charset="0"/>
              </a:rPr>
              <a:t>    </a:t>
            </a:r>
            <a:r>
              <a:rPr lang="en-US" altLang="zh-CN" sz="2400" dirty="0">
                <a:latin typeface="Bodoni MT Black" panose="02070A03080606020203" pitchFamily="18" charset="0"/>
                <a:ea typeface="+mn-ea"/>
              </a:rPr>
              <a:t>(4)</a:t>
            </a:r>
            <a:r>
              <a:rPr lang="zh-CN" altLang="zh-CN" sz="2400" dirty="0">
                <a:latin typeface="Bodoni MT Black" panose="02070A03080606020203" pitchFamily="18" charset="0"/>
                <a:ea typeface="+mn-ea"/>
              </a:rPr>
              <a:t> 如果规定了输入数据必须遵循的规则，则可以划分出</a:t>
            </a:r>
            <a:r>
              <a:rPr lang="zh-CN" altLang="zh-CN" sz="2400" dirty="0">
                <a:solidFill>
                  <a:srgbClr val="FF0000"/>
                </a:solidFill>
                <a:latin typeface="Bodoni MT Black" panose="02070A03080606020203" pitchFamily="18" charset="0"/>
                <a:ea typeface="+mn-ea"/>
              </a:rPr>
              <a:t>一个有效</a:t>
            </a:r>
            <a:r>
              <a:rPr lang="zh-CN" altLang="zh-CN" sz="2400" dirty="0">
                <a:latin typeface="Bodoni MT Black" panose="02070A03080606020203" pitchFamily="18" charset="0"/>
                <a:ea typeface="+mn-ea"/>
              </a:rPr>
              <a:t>等价类</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符合规则</a:t>
            </a:r>
            <a:r>
              <a:rPr lang="zh-CN" altLang="en-US" sz="2400" dirty="0">
                <a:latin typeface="Bodoni MT Black" panose="02070A03080606020203" pitchFamily="18" charset="0"/>
              </a:rPr>
              <a:t>）</a:t>
            </a:r>
            <a:r>
              <a:rPr lang="zh-CN" altLang="zh-CN" sz="2400" dirty="0">
                <a:latin typeface="Bodoni MT Black" panose="02070A03080606020203" pitchFamily="18" charset="0"/>
                <a:ea typeface="+mn-ea"/>
              </a:rPr>
              <a:t>和</a:t>
            </a:r>
            <a:r>
              <a:rPr lang="zh-CN" altLang="zh-CN" sz="2400" dirty="0">
                <a:solidFill>
                  <a:srgbClr val="FF0000"/>
                </a:solidFill>
                <a:latin typeface="Bodoni MT Black" panose="02070A03080606020203" pitchFamily="18" charset="0"/>
                <a:ea typeface="+mn-ea"/>
              </a:rPr>
              <a:t>若干个无效</a:t>
            </a:r>
            <a:r>
              <a:rPr lang="zh-CN" altLang="zh-CN" sz="2400" dirty="0">
                <a:latin typeface="Bodoni MT Black" panose="02070A03080606020203" pitchFamily="18" charset="0"/>
                <a:ea typeface="+mn-ea"/>
              </a:rPr>
              <a:t>等价类</a:t>
            </a:r>
            <a:r>
              <a:rPr lang="zh-CN" altLang="en-US" sz="2400" dirty="0">
                <a:latin typeface="Bodoni MT Black" panose="02070A03080606020203" pitchFamily="18" charset="0"/>
              </a:rPr>
              <a:t>（</a:t>
            </a:r>
            <a:r>
              <a:rPr lang="zh-CN" altLang="zh-CN" sz="2400" dirty="0">
                <a:latin typeface="Bodoni MT Black" panose="02070A03080606020203" pitchFamily="18" charset="0"/>
                <a:ea typeface="+mn-ea"/>
              </a:rPr>
              <a:t>从各种不同角度违反规则</a:t>
            </a:r>
            <a:r>
              <a:rPr lang="zh-CN" altLang="en-US" sz="2400" dirty="0">
                <a:latin typeface="Bodoni MT Black" panose="02070A03080606020203" pitchFamily="18" charset="0"/>
              </a:rPr>
              <a:t>） </a:t>
            </a:r>
            <a:r>
              <a:rPr lang="zh-CN" altLang="zh-CN"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0" indent="0">
              <a:lnSpc>
                <a:spcPts val="3500"/>
              </a:lnSpc>
              <a:defRPr/>
            </a:pPr>
            <a:r>
              <a:rPr lang="en-US" altLang="zh-CN" sz="2400" dirty="0">
                <a:latin typeface="Bodoni MT Black" panose="02070A03080606020203" pitchFamily="18" charset="0"/>
                <a:ea typeface="+mn-ea"/>
              </a:rPr>
              <a:t>    (5)</a:t>
            </a:r>
            <a:r>
              <a:rPr lang="zh-CN" altLang="zh-CN" sz="2400" dirty="0">
                <a:latin typeface="Bodoni MT Black" panose="02070A03080606020203" pitchFamily="18" charset="0"/>
                <a:ea typeface="+mn-ea"/>
              </a:rPr>
              <a:t> 如果规定了输入数据为整型，则可以划分出正整数、零和负整数</a:t>
            </a:r>
            <a:r>
              <a:rPr lang="en-US" altLang="zh-CN" sz="2400" dirty="0">
                <a:solidFill>
                  <a:srgbClr val="FF0000"/>
                </a:solidFill>
                <a:latin typeface="Bodoni MT Black" panose="02070A03080606020203" pitchFamily="18" charset="0"/>
                <a:ea typeface="+mn-ea"/>
              </a:rPr>
              <a:t>3</a:t>
            </a:r>
            <a:r>
              <a:rPr lang="zh-CN" altLang="zh-CN" sz="2400" dirty="0">
                <a:solidFill>
                  <a:srgbClr val="FF0000"/>
                </a:solidFill>
                <a:latin typeface="Bodoni MT Black" panose="02070A03080606020203" pitchFamily="18" charset="0"/>
                <a:ea typeface="+mn-ea"/>
              </a:rPr>
              <a:t>个有效类</a:t>
            </a:r>
            <a:r>
              <a:rPr lang="zh-CN" altLang="zh-CN"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0" indent="0">
              <a:lnSpc>
                <a:spcPts val="3500"/>
              </a:lnSpc>
              <a:defRPr/>
            </a:pPr>
            <a:r>
              <a:rPr lang="en-US" altLang="zh-CN" sz="2400" dirty="0">
                <a:latin typeface="Bodoni MT Black" panose="02070A03080606020203" pitchFamily="18" charset="0"/>
                <a:ea typeface="+mn-ea"/>
              </a:rPr>
              <a:t>    (6)</a:t>
            </a:r>
            <a:r>
              <a:rPr lang="zh-CN" altLang="zh-CN" sz="2400" dirty="0">
                <a:latin typeface="Bodoni MT Black" panose="02070A03080606020203" pitchFamily="18" charset="0"/>
                <a:ea typeface="+mn-ea"/>
              </a:rPr>
              <a:t> 如果程序的处理对象是表格，则应该使用空表，以及含一项或多项的表。</a:t>
            </a:r>
            <a:endParaRPr lang="zh-CN" altLang="zh-CN" sz="24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7.7.1 </a:t>
            </a:r>
            <a:r>
              <a:rPr lang="zh-CN" altLang="en-US" sz="2400" dirty="0">
                <a:solidFill>
                  <a:srgbClr val="D9D9D9"/>
                </a:solidFill>
                <a:latin typeface="Bodoni MT Black" panose="02070A03080606020203" pitchFamily="18" charset="0"/>
                <a:ea typeface="+mn-ea"/>
              </a:rPr>
              <a:t>等价划分</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7.7 </a:t>
            </a:r>
            <a:r>
              <a:rPr lang="zh-CN" altLang="en-US" b="1" dirty="0">
                <a:latin typeface="Bodoni MT Black" panose="02070A03080606020203" pitchFamily="18" charset="0"/>
              </a:rPr>
              <a:t>黑盒测试技术</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611188" y="1290638"/>
            <a:ext cx="8208962" cy="432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3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划分出等价类以后，根据等价类设计测试方案时主要使用下面</a:t>
            </a:r>
            <a:r>
              <a:rPr lang="zh-CN" altLang="zh-CN" sz="2400" dirty="0">
                <a:solidFill>
                  <a:srgbClr val="FF0000"/>
                </a:solidFill>
                <a:latin typeface="Bodoni MT Black" panose="02070A03080606020203" pitchFamily="18" charset="0"/>
                <a:ea typeface="+mn-ea"/>
              </a:rPr>
              <a:t>两</a:t>
            </a:r>
            <a:r>
              <a:rPr lang="zh-CN" altLang="zh-CN" sz="2400" dirty="0">
                <a:latin typeface="Bodoni MT Black" panose="02070A03080606020203" pitchFamily="18" charset="0"/>
                <a:ea typeface="+mn-ea"/>
              </a:rPr>
              <a:t>个步骤。</a:t>
            </a:r>
            <a:endParaRPr lang="zh-CN" altLang="zh-CN" sz="2400" dirty="0">
              <a:latin typeface="Bodoni MT Black" panose="02070A03080606020203" pitchFamily="18" charset="0"/>
              <a:ea typeface="+mn-ea"/>
            </a:endParaRPr>
          </a:p>
          <a:p>
            <a:pPr marL="0" indent="0">
              <a:lnSpc>
                <a:spcPts val="3300"/>
              </a:lnSpc>
              <a:defRPr/>
            </a:pPr>
            <a:r>
              <a:rPr lang="en-US" altLang="zh-CN" sz="2400" dirty="0">
                <a:latin typeface="Bodoni MT Black" panose="02070A03080606020203" pitchFamily="18" charset="0"/>
                <a:ea typeface="+mn-ea"/>
              </a:rPr>
              <a:t>    (1) </a:t>
            </a:r>
            <a:r>
              <a:rPr lang="zh-CN" altLang="zh-CN" sz="2400" dirty="0">
                <a:latin typeface="Bodoni MT Black" panose="02070A03080606020203" pitchFamily="18" charset="0"/>
                <a:ea typeface="+mn-ea"/>
              </a:rPr>
              <a:t>设计一个新的测试方案以</a:t>
            </a:r>
            <a:r>
              <a:rPr lang="zh-CN" altLang="zh-CN" sz="2400" dirty="0">
                <a:solidFill>
                  <a:srgbClr val="FF0000"/>
                </a:solidFill>
                <a:latin typeface="Bodoni MT Black" panose="02070A03080606020203" pitchFamily="18" charset="0"/>
                <a:ea typeface="+mn-ea"/>
              </a:rPr>
              <a:t>尽可能多地覆盖尚未被覆盖的有效等价类</a:t>
            </a:r>
            <a:r>
              <a:rPr lang="zh-CN" altLang="zh-CN" sz="2400" dirty="0">
                <a:latin typeface="Bodoni MT Black" panose="02070A03080606020203" pitchFamily="18" charset="0"/>
                <a:ea typeface="+mn-ea"/>
              </a:rPr>
              <a:t>，重复这一步骤直到所有有效等价类都被覆盖为止。</a:t>
            </a:r>
            <a:endParaRPr lang="zh-CN" altLang="zh-CN" sz="2400" dirty="0">
              <a:latin typeface="Bodoni MT Black" panose="02070A03080606020203" pitchFamily="18" charset="0"/>
              <a:ea typeface="+mn-ea"/>
            </a:endParaRPr>
          </a:p>
          <a:p>
            <a:pPr marL="0" indent="0">
              <a:lnSpc>
                <a:spcPts val="3300"/>
              </a:lnSpc>
              <a:defRPr/>
            </a:pPr>
            <a:r>
              <a:rPr lang="en-US" altLang="zh-CN" sz="2400" dirty="0">
                <a:latin typeface="Bodoni MT Black" panose="02070A03080606020203" pitchFamily="18" charset="0"/>
                <a:ea typeface="+mn-ea"/>
              </a:rPr>
              <a:t>    (2) </a:t>
            </a:r>
            <a:r>
              <a:rPr lang="zh-CN" altLang="zh-CN" sz="2400" dirty="0">
                <a:latin typeface="Bodoni MT Black" panose="02070A03080606020203" pitchFamily="18" charset="0"/>
                <a:ea typeface="+mn-ea"/>
              </a:rPr>
              <a:t>设计一个新的测试方案，使它</a:t>
            </a:r>
            <a:r>
              <a:rPr lang="zh-CN" altLang="zh-CN" sz="2400" dirty="0">
                <a:solidFill>
                  <a:srgbClr val="FF0000"/>
                </a:solidFill>
                <a:latin typeface="Bodoni MT Black" panose="02070A03080606020203" pitchFamily="18" charset="0"/>
                <a:ea typeface="+mn-ea"/>
              </a:rPr>
              <a:t>覆盖一个而且只覆盖一个尚未被覆盖的无效等价类</a:t>
            </a:r>
            <a:r>
              <a:rPr lang="zh-CN" altLang="zh-CN" sz="2400" dirty="0">
                <a:latin typeface="Bodoni MT Black" panose="02070A03080606020203" pitchFamily="18" charset="0"/>
                <a:ea typeface="+mn-ea"/>
              </a:rPr>
              <a:t>，重复这一步骤直到所有无效等价类都被覆盖为止。</a:t>
            </a:r>
            <a:endParaRPr lang="zh-CN" altLang="zh-CN" sz="2400" dirty="0">
              <a:latin typeface="Bodoni MT Black" panose="02070A03080606020203" pitchFamily="18" charset="0"/>
              <a:ea typeface="+mn-ea"/>
            </a:endParaRPr>
          </a:p>
          <a:p>
            <a:pPr marL="0" indent="0">
              <a:lnSpc>
                <a:spcPts val="3300"/>
              </a:lnSpc>
              <a:defRPr/>
            </a:pPr>
            <a:r>
              <a:rPr lang="en-US" altLang="zh-CN" sz="2400" b="1" dirty="0">
                <a:latin typeface="Bodoni MT Black" panose="02070A03080606020203" pitchFamily="18" charset="0"/>
                <a:ea typeface="+mn-ea"/>
              </a:rPr>
              <a:t>    </a:t>
            </a:r>
            <a:r>
              <a:rPr lang="zh-CN" altLang="zh-CN" sz="2400" b="1" dirty="0">
                <a:solidFill>
                  <a:srgbClr val="C00000"/>
                </a:solidFill>
                <a:latin typeface="Bodoni MT Black" panose="02070A03080606020203" pitchFamily="18" charset="0"/>
                <a:ea typeface="+mn-ea"/>
              </a:rPr>
              <a:t>注意</a:t>
            </a:r>
            <a:r>
              <a:rPr lang="zh-CN" altLang="zh-CN" sz="2400" dirty="0">
                <a:latin typeface="Bodoni MT Black" panose="02070A03080606020203" pitchFamily="18" charset="0"/>
                <a:ea typeface="+mn-ea"/>
              </a:rPr>
              <a:t>，通常程序发现一类错误后就不再检查是否还有其他错误，因此，应使每个测试方案只覆盖一个无效的等价类。</a:t>
            </a:r>
            <a:endParaRPr lang="zh-CN" altLang="zh-CN" sz="20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7.7.1 </a:t>
            </a:r>
            <a:r>
              <a:rPr lang="zh-CN" altLang="en-US" sz="2400" dirty="0">
                <a:solidFill>
                  <a:srgbClr val="D9D9D9"/>
                </a:solidFill>
                <a:latin typeface="Bodoni MT Black" panose="02070A03080606020203" pitchFamily="18" charset="0"/>
                <a:ea typeface="+mn-ea"/>
              </a:rPr>
              <a:t>等价划分</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7.7 </a:t>
            </a:r>
            <a:r>
              <a:rPr lang="zh-CN" altLang="en-US" b="1" dirty="0">
                <a:latin typeface="Bodoni MT Black" panose="02070A03080606020203" pitchFamily="18" charset="0"/>
              </a:rPr>
              <a:t>黑盒测试技术</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395288" y="1268413"/>
            <a:ext cx="8424862"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100"/>
              </a:lnSpc>
              <a:defRPr/>
            </a:pPr>
            <a:r>
              <a:rPr lang="en-US" altLang="zh-CN" sz="2300" dirty="0">
                <a:latin typeface="Bodoni MT Black" panose="02070A03080606020203" pitchFamily="18" charset="0"/>
                <a:ea typeface="+mn-ea"/>
              </a:rPr>
              <a:t>    </a:t>
            </a:r>
            <a:r>
              <a:rPr lang="zh-CN" altLang="zh-CN" sz="2400" dirty="0">
                <a:latin typeface="Bodoni MT Black" panose="02070A03080606020203" pitchFamily="18" charset="0"/>
                <a:ea typeface="+mn-ea"/>
              </a:rPr>
              <a:t>假设有一个把</a:t>
            </a:r>
            <a:r>
              <a:rPr lang="zh-CN" altLang="zh-CN" sz="2400" dirty="0">
                <a:solidFill>
                  <a:srgbClr val="FF0000"/>
                </a:solidFill>
                <a:latin typeface="Bodoni MT Black" panose="02070A03080606020203" pitchFamily="18" charset="0"/>
                <a:ea typeface="+mn-ea"/>
              </a:rPr>
              <a:t>数字串转变成整数</a:t>
            </a:r>
            <a:r>
              <a:rPr lang="zh-CN" altLang="zh-CN" sz="2400" dirty="0">
                <a:latin typeface="Bodoni MT Black" panose="02070A03080606020203" pitchFamily="18" charset="0"/>
                <a:ea typeface="+mn-ea"/>
              </a:rPr>
              <a:t>的函数。运行程序的计算机字长</a:t>
            </a:r>
            <a:r>
              <a:rPr lang="en-US" altLang="zh-CN" sz="2400" dirty="0">
                <a:solidFill>
                  <a:srgbClr val="FF0000"/>
                </a:solidFill>
                <a:latin typeface="Bodoni MT Black" panose="02070A03080606020203" pitchFamily="18" charset="0"/>
                <a:ea typeface="+mn-ea"/>
              </a:rPr>
              <a:t>16</a:t>
            </a:r>
            <a:r>
              <a:rPr lang="zh-CN" altLang="zh-CN" sz="2400" dirty="0">
                <a:latin typeface="Bodoni MT Black" panose="02070A03080606020203" pitchFamily="18" charset="0"/>
                <a:ea typeface="+mn-ea"/>
              </a:rPr>
              <a:t>位，用二进制补码表示整数。这个函数是用</a:t>
            </a:r>
            <a:r>
              <a:rPr lang="en-US" altLang="zh-CN" sz="2400" dirty="0">
                <a:latin typeface="Bodoni MT Black" panose="02070A03080606020203" pitchFamily="18" charset="0"/>
                <a:ea typeface="+mn-ea"/>
              </a:rPr>
              <a:t>Pascal</a:t>
            </a:r>
            <a:r>
              <a:rPr lang="zh-CN" altLang="zh-CN" sz="2400" dirty="0">
                <a:latin typeface="Bodoni MT Black" panose="02070A03080606020203" pitchFamily="18" charset="0"/>
                <a:ea typeface="+mn-ea"/>
              </a:rPr>
              <a:t>语言编写的，它的说明如下：</a:t>
            </a:r>
            <a:endParaRPr lang="zh-CN" altLang="zh-CN" sz="2400" dirty="0">
              <a:latin typeface="Bodoni MT Black" panose="02070A03080606020203" pitchFamily="18" charset="0"/>
              <a:ea typeface="+mn-ea"/>
            </a:endParaRPr>
          </a:p>
          <a:p>
            <a:pPr marL="0" indent="0">
              <a:lnSpc>
                <a:spcPts val="3100"/>
              </a:lnSpc>
              <a:defRPr/>
            </a:pPr>
            <a:r>
              <a:rPr lang="en-US" altLang="zh-CN" sz="2400" dirty="0">
                <a:latin typeface="Bodoni MT Black" panose="02070A03080606020203" pitchFamily="18" charset="0"/>
                <a:ea typeface="+mn-ea"/>
              </a:rPr>
              <a:t>    function </a:t>
            </a:r>
            <a:r>
              <a:rPr lang="en-US" altLang="zh-CN" sz="2400" dirty="0" err="1">
                <a:latin typeface="Bodoni MT Black" panose="02070A03080606020203" pitchFamily="18" charset="0"/>
                <a:ea typeface="+mn-ea"/>
              </a:rPr>
              <a:t>strtoint</a:t>
            </a:r>
            <a:r>
              <a:rPr lang="en-US" altLang="zh-CN" sz="2400" dirty="0">
                <a:latin typeface="Bodoni MT Black" panose="02070A03080606020203" pitchFamily="18" charset="0"/>
                <a:ea typeface="+mn-ea"/>
              </a:rPr>
              <a:t> (</a:t>
            </a:r>
            <a:r>
              <a:rPr lang="en-US" altLang="zh-CN" sz="2400" dirty="0" err="1">
                <a:latin typeface="Bodoni MT Black" panose="02070A03080606020203" pitchFamily="18" charset="0"/>
                <a:ea typeface="+mn-ea"/>
              </a:rPr>
              <a:t>dstr:shortstr</a:t>
            </a:r>
            <a:r>
              <a:rPr lang="en-US" altLang="zh-CN" sz="2400" dirty="0">
                <a:latin typeface="Bodoni MT Black" panose="02070A03080606020203" pitchFamily="18" charset="0"/>
                <a:ea typeface="+mn-ea"/>
              </a:rPr>
              <a:t>):integer;</a:t>
            </a:r>
            <a:endParaRPr lang="en-US" altLang="zh-CN" sz="2400" dirty="0">
              <a:latin typeface="Bodoni MT Black" panose="02070A03080606020203" pitchFamily="18" charset="0"/>
              <a:ea typeface="+mn-ea"/>
            </a:endParaRPr>
          </a:p>
          <a:p>
            <a:pPr marL="0" indent="0">
              <a:lnSpc>
                <a:spcPts val="3100"/>
              </a:lnSpc>
              <a:defRPr/>
            </a:pPr>
            <a:r>
              <a:rPr lang="zh-CN" altLang="zh-CN" sz="2400" dirty="0">
                <a:latin typeface="Bodoni MT Black" panose="02070A03080606020203" pitchFamily="18" charset="0"/>
                <a:ea typeface="+mn-ea"/>
              </a:rPr>
              <a:t>函数的参数类型是</a:t>
            </a:r>
            <a:r>
              <a:rPr lang="en-US" altLang="zh-CN" sz="2400" dirty="0" err="1">
                <a:latin typeface="Bodoni MT Black" panose="02070A03080606020203" pitchFamily="18" charset="0"/>
                <a:ea typeface="+mn-ea"/>
              </a:rPr>
              <a:t>shortstr</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它的说明是</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0" indent="0">
              <a:lnSpc>
                <a:spcPts val="3100"/>
              </a:lnSpc>
              <a:defRPr/>
            </a:pPr>
            <a:r>
              <a:rPr lang="en-US" altLang="zh-CN" sz="2400" dirty="0">
                <a:latin typeface="Bodoni MT Black" panose="02070A03080606020203" pitchFamily="18" charset="0"/>
                <a:ea typeface="+mn-ea"/>
              </a:rPr>
              <a:t>    type </a:t>
            </a:r>
            <a:r>
              <a:rPr lang="en-US" altLang="zh-CN" sz="2400" dirty="0" err="1">
                <a:latin typeface="Bodoni MT Black" panose="02070A03080606020203" pitchFamily="18" charset="0"/>
                <a:ea typeface="+mn-ea"/>
              </a:rPr>
              <a:t>shortstr</a:t>
            </a:r>
            <a:r>
              <a:rPr lang="en-US" altLang="zh-CN" sz="2400" dirty="0">
                <a:latin typeface="Bodoni MT Black" panose="02070A03080606020203" pitchFamily="18" charset="0"/>
                <a:ea typeface="+mn-ea"/>
              </a:rPr>
              <a:t>=array[1..6] of char;</a:t>
            </a:r>
            <a:endParaRPr lang="en-US" altLang="zh-CN" sz="2400" dirty="0">
              <a:latin typeface="Bodoni MT Black" panose="02070A03080606020203" pitchFamily="18" charset="0"/>
              <a:ea typeface="+mn-ea"/>
            </a:endParaRPr>
          </a:p>
          <a:p>
            <a:pPr marL="0" indent="0">
              <a:lnSpc>
                <a:spcPts val="3100"/>
              </a:lnSpc>
              <a:defRPr/>
            </a:pPr>
            <a:r>
              <a:rPr lang="zh-CN" altLang="zh-CN" sz="2400" dirty="0">
                <a:latin typeface="Bodoni MT Black" panose="02070A03080606020203" pitchFamily="18" charset="0"/>
                <a:ea typeface="+mn-ea"/>
              </a:rPr>
              <a:t>被处理的数字串是</a:t>
            </a:r>
            <a:r>
              <a:rPr lang="zh-CN" altLang="zh-CN" sz="2400" dirty="0">
                <a:solidFill>
                  <a:srgbClr val="FF0000"/>
                </a:solidFill>
                <a:latin typeface="Bodoni MT Black" panose="02070A03080606020203" pitchFamily="18" charset="0"/>
                <a:ea typeface="+mn-ea"/>
              </a:rPr>
              <a:t>右对齐</a:t>
            </a:r>
            <a:r>
              <a:rPr lang="zh-CN" altLang="zh-CN" sz="2400" dirty="0">
                <a:latin typeface="Bodoni MT Black" panose="02070A03080606020203" pitchFamily="18" charset="0"/>
                <a:ea typeface="+mn-ea"/>
              </a:rPr>
              <a:t>的，也就是说，如果数字串比</a:t>
            </a:r>
            <a:r>
              <a:rPr lang="en-US" altLang="zh-CN" sz="2400" dirty="0">
                <a:latin typeface="Bodoni MT Black" panose="02070A03080606020203" pitchFamily="18" charset="0"/>
                <a:ea typeface="+mn-ea"/>
              </a:rPr>
              <a:t>6</a:t>
            </a:r>
            <a:r>
              <a:rPr lang="zh-CN" altLang="zh-CN" sz="2400" dirty="0">
                <a:latin typeface="Bodoni MT Black" panose="02070A03080606020203" pitchFamily="18" charset="0"/>
                <a:ea typeface="+mn-ea"/>
              </a:rPr>
              <a:t>个字符短，则在它的左边补空格。如果数字串是负的，则负号和最高位数字紧相邻</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负号在最高位数字左边一位</a:t>
            </a:r>
            <a:r>
              <a:rPr lang="zh-CN" altLang="en-US" sz="2400" dirty="0">
                <a:latin typeface="Bodoni MT Black" panose="02070A03080606020203" pitchFamily="18" charset="0"/>
              </a:rPr>
              <a:t>）</a:t>
            </a:r>
            <a:r>
              <a:rPr lang="zh-CN" altLang="zh-CN"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0" indent="0">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考虑到</a:t>
            </a:r>
            <a:r>
              <a:rPr lang="en-US" altLang="zh-CN" sz="2400" dirty="0">
                <a:latin typeface="Bodoni MT Black" panose="02070A03080606020203" pitchFamily="18" charset="0"/>
                <a:ea typeface="+mn-ea"/>
              </a:rPr>
              <a:t>Pascal</a:t>
            </a:r>
            <a:r>
              <a:rPr lang="zh-CN" altLang="zh-CN" sz="2400" dirty="0">
                <a:latin typeface="Bodoni MT Black" panose="02070A03080606020203" pitchFamily="18" charset="0"/>
                <a:ea typeface="+mn-ea"/>
              </a:rPr>
              <a:t>编译程序固有的检错功能，测试时不需要使用长度不等于</a:t>
            </a:r>
            <a:r>
              <a:rPr lang="en-US" altLang="zh-CN" sz="2400" dirty="0">
                <a:latin typeface="Bodoni MT Black" panose="02070A03080606020203" pitchFamily="18" charset="0"/>
                <a:ea typeface="+mn-ea"/>
              </a:rPr>
              <a:t>6</a:t>
            </a:r>
            <a:r>
              <a:rPr lang="zh-CN" altLang="zh-CN" sz="2400" dirty="0">
                <a:latin typeface="Bodoni MT Black" panose="02070A03080606020203" pitchFamily="18" charset="0"/>
                <a:ea typeface="+mn-ea"/>
              </a:rPr>
              <a:t>的数组做</a:t>
            </a:r>
            <a:r>
              <a:rPr lang="zh-CN" altLang="en-US" sz="2400" dirty="0">
                <a:latin typeface="Bodoni MT Black" panose="02070A03080606020203" pitchFamily="18" charset="0"/>
                <a:ea typeface="+mn-ea"/>
              </a:rPr>
              <a:t>实际</a:t>
            </a:r>
            <a:r>
              <a:rPr lang="zh-CN" altLang="zh-CN" sz="2400" dirty="0">
                <a:latin typeface="Bodoni MT Black" panose="02070A03080606020203" pitchFamily="18" charset="0"/>
                <a:ea typeface="+mn-ea"/>
              </a:rPr>
              <a:t>参数，更不需要使用任何非字符数组类型的实在参数。</a:t>
            </a:r>
            <a:endParaRPr lang="zh-CN" altLang="zh-CN" sz="24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7.7.1 </a:t>
            </a:r>
            <a:r>
              <a:rPr lang="zh-CN" altLang="en-US" sz="2400" dirty="0">
                <a:solidFill>
                  <a:srgbClr val="D9D9D9"/>
                </a:solidFill>
                <a:latin typeface="Bodoni MT Black" panose="02070A03080606020203" pitchFamily="18" charset="0"/>
                <a:ea typeface="+mn-ea"/>
              </a:rPr>
              <a:t>等价划分</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7.7 </a:t>
            </a:r>
            <a:r>
              <a:rPr lang="zh-CN" altLang="en-US" b="1" dirty="0">
                <a:latin typeface="Bodoni MT Black" panose="02070A03080606020203" pitchFamily="18" charset="0"/>
              </a:rPr>
              <a:t>黑盒测试技术</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428597" y="1196975"/>
            <a:ext cx="8175654" cy="488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400"/>
              </a:lnSpc>
              <a:defRPr/>
            </a:pPr>
            <a:r>
              <a:rPr lang="zh-CN" altLang="zh-CN" sz="2400" dirty="0">
                <a:latin typeface="Bodoni MT Black" panose="02070A03080606020203" pitchFamily="18" charset="0"/>
                <a:ea typeface="+mn-ea"/>
              </a:rPr>
              <a:t>分析这个程序的规格说明，可以划分出如下等价类。</a:t>
            </a:r>
            <a:endParaRPr lang="zh-CN" altLang="zh-CN" sz="2400" dirty="0">
              <a:latin typeface="Bodoni MT Black" panose="02070A03080606020203" pitchFamily="18" charset="0"/>
              <a:ea typeface="+mn-ea"/>
            </a:endParaRPr>
          </a:p>
          <a:p>
            <a:pPr>
              <a:lnSpc>
                <a:spcPts val="3400"/>
              </a:lnSpc>
              <a:buSzPct val="70000"/>
              <a:buFont typeface="Wingdings" panose="05000000000000000000" pitchFamily="2" charset="2"/>
              <a:buChar char="l"/>
              <a:defRPr/>
            </a:pPr>
            <a:r>
              <a:rPr lang="zh-CN" altLang="zh-CN" sz="2400" b="1" dirty="0">
                <a:solidFill>
                  <a:srgbClr val="FF0000"/>
                </a:solidFill>
                <a:latin typeface="Bodoni MT Black" panose="02070A03080606020203" pitchFamily="18" charset="0"/>
                <a:ea typeface="+mn-ea"/>
              </a:rPr>
              <a:t>有效输入的等价类</a:t>
            </a:r>
            <a:r>
              <a:rPr lang="zh-CN" altLang="zh-CN" sz="2400" dirty="0">
                <a:latin typeface="Bodoni MT Black" panose="02070A03080606020203" pitchFamily="18" charset="0"/>
                <a:ea typeface="+mn-ea"/>
              </a:rPr>
              <a:t>有</a:t>
            </a:r>
            <a:endParaRPr lang="zh-CN" altLang="zh-CN" sz="2400" dirty="0">
              <a:latin typeface="Bodoni MT Black" panose="02070A03080606020203" pitchFamily="18" charset="0"/>
              <a:ea typeface="+mn-ea"/>
            </a:endParaRPr>
          </a:p>
          <a:p>
            <a:pPr marL="0" indent="0">
              <a:lnSpc>
                <a:spcPts val="3400"/>
              </a:lnSpc>
              <a:defRPr/>
            </a:pPr>
            <a:r>
              <a:rPr lang="en-US" altLang="zh-CN" sz="2400" dirty="0">
                <a:latin typeface="Bodoni MT Black" panose="02070A03080606020203" pitchFamily="18" charset="0"/>
                <a:ea typeface="+mn-ea"/>
              </a:rPr>
              <a:t>(1) 1</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6</a:t>
            </a:r>
            <a:r>
              <a:rPr lang="zh-CN" altLang="zh-CN" sz="2400" dirty="0">
                <a:latin typeface="Bodoni MT Black" panose="02070A03080606020203" pitchFamily="18" charset="0"/>
                <a:ea typeface="+mn-ea"/>
              </a:rPr>
              <a:t>个数字字符组成的数字串</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rPr>
              <a:t>最高位数字不是零</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0" indent="0">
              <a:lnSpc>
                <a:spcPts val="3400"/>
              </a:lnSpc>
              <a:defRPr/>
            </a:pPr>
            <a:r>
              <a:rPr lang="en-US" altLang="zh-CN" sz="2400" dirty="0">
                <a:latin typeface="Bodoni MT Black" panose="02070A03080606020203" pitchFamily="18" charset="0"/>
                <a:ea typeface="+mn-ea"/>
              </a:rPr>
              <a:t>(2) </a:t>
            </a:r>
            <a:r>
              <a:rPr lang="zh-CN" altLang="zh-CN" sz="2400" dirty="0">
                <a:latin typeface="Bodoni MT Black" panose="02070A03080606020203" pitchFamily="18" charset="0"/>
                <a:ea typeface="+mn-ea"/>
              </a:rPr>
              <a:t>最高位数字是零的数字串。</a:t>
            </a:r>
            <a:endParaRPr lang="zh-CN" altLang="zh-CN" sz="2400" dirty="0">
              <a:latin typeface="Bodoni MT Black" panose="02070A03080606020203" pitchFamily="18" charset="0"/>
              <a:ea typeface="+mn-ea"/>
            </a:endParaRPr>
          </a:p>
          <a:p>
            <a:pPr marL="0" indent="0">
              <a:lnSpc>
                <a:spcPts val="3400"/>
              </a:lnSpc>
              <a:defRPr/>
            </a:pPr>
            <a:r>
              <a:rPr lang="en-US" altLang="zh-CN" sz="2400" dirty="0">
                <a:latin typeface="Bodoni MT Black" panose="02070A03080606020203" pitchFamily="18" charset="0"/>
                <a:ea typeface="+mn-ea"/>
              </a:rPr>
              <a:t>(3) </a:t>
            </a:r>
            <a:r>
              <a:rPr lang="zh-CN" altLang="zh-CN" sz="2400" dirty="0">
                <a:latin typeface="Bodoni MT Black" panose="02070A03080606020203" pitchFamily="18" charset="0"/>
                <a:ea typeface="+mn-ea"/>
              </a:rPr>
              <a:t>最高位数字左邻是负号的数字串。</a:t>
            </a:r>
            <a:endParaRPr lang="zh-CN" altLang="zh-CN" sz="2400" dirty="0">
              <a:latin typeface="Bodoni MT Black" panose="02070A03080606020203" pitchFamily="18" charset="0"/>
              <a:ea typeface="+mn-ea"/>
            </a:endParaRPr>
          </a:p>
          <a:p>
            <a:pPr>
              <a:lnSpc>
                <a:spcPts val="3400"/>
              </a:lnSpc>
              <a:buSzPct val="70000"/>
              <a:buFont typeface="Wingdings" panose="05000000000000000000" pitchFamily="2" charset="2"/>
              <a:buChar char="l"/>
              <a:defRPr/>
            </a:pPr>
            <a:r>
              <a:rPr lang="zh-CN" altLang="zh-CN" sz="2400" b="1" dirty="0">
                <a:solidFill>
                  <a:srgbClr val="FF0000"/>
                </a:solidFill>
                <a:latin typeface="Bodoni MT Black" panose="02070A03080606020203" pitchFamily="18" charset="0"/>
                <a:ea typeface="+mn-ea"/>
              </a:rPr>
              <a:t>无效输入的等价类</a:t>
            </a:r>
            <a:r>
              <a:rPr lang="zh-CN" altLang="zh-CN" sz="2400" dirty="0">
                <a:latin typeface="Bodoni MT Black" panose="02070A03080606020203" pitchFamily="18" charset="0"/>
                <a:ea typeface="+mn-ea"/>
              </a:rPr>
              <a:t>有</a:t>
            </a:r>
            <a:endParaRPr lang="zh-CN" altLang="zh-CN" sz="2400" dirty="0">
              <a:latin typeface="Bodoni MT Black" panose="02070A03080606020203" pitchFamily="18" charset="0"/>
              <a:ea typeface="+mn-ea"/>
            </a:endParaRPr>
          </a:p>
          <a:p>
            <a:pPr marL="0" indent="0">
              <a:lnSpc>
                <a:spcPts val="3400"/>
              </a:lnSpc>
              <a:defRPr/>
            </a:pPr>
            <a:r>
              <a:rPr lang="en-US" altLang="zh-CN" sz="2400" dirty="0">
                <a:latin typeface="Bodoni MT Black" panose="02070A03080606020203" pitchFamily="18" charset="0"/>
                <a:ea typeface="+mn-ea"/>
              </a:rPr>
              <a:t>(1) </a:t>
            </a:r>
            <a:r>
              <a:rPr lang="zh-CN" altLang="zh-CN" sz="2400" dirty="0">
                <a:latin typeface="Bodoni MT Black" panose="02070A03080606020203" pitchFamily="18" charset="0"/>
                <a:ea typeface="+mn-ea"/>
              </a:rPr>
              <a:t>空字符串</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全是空格</a:t>
            </a:r>
            <a:r>
              <a:rPr lang="zh-CN" altLang="en-US" sz="2400" dirty="0">
                <a:latin typeface="Bodoni MT Black" panose="02070A03080606020203" pitchFamily="18" charset="0"/>
              </a:rPr>
              <a:t>）</a:t>
            </a:r>
            <a:r>
              <a:rPr lang="zh-CN" altLang="zh-CN"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0" indent="0">
              <a:lnSpc>
                <a:spcPts val="3400"/>
              </a:lnSpc>
              <a:defRPr/>
            </a:pPr>
            <a:r>
              <a:rPr lang="en-US" altLang="zh-CN" sz="2400" dirty="0">
                <a:latin typeface="Bodoni MT Black" panose="02070A03080606020203" pitchFamily="18" charset="0"/>
                <a:ea typeface="+mn-ea"/>
              </a:rPr>
              <a:t>(2) </a:t>
            </a:r>
            <a:r>
              <a:rPr lang="zh-CN" altLang="zh-CN" sz="2400" dirty="0">
                <a:latin typeface="Bodoni MT Black" panose="02070A03080606020203" pitchFamily="18" charset="0"/>
                <a:ea typeface="+mn-ea"/>
              </a:rPr>
              <a:t>左部填充的字符既不是零也不是空格。</a:t>
            </a:r>
            <a:endParaRPr lang="zh-CN" altLang="zh-CN" sz="2400" dirty="0">
              <a:latin typeface="Bodoni MT Black" panose="02070A03080606020203" pitchFamily="18" charset="0"/>
              <a:ea typeface="+mn-ea"/>
            </a:endParaRPr>
          </a:p>
          <a:p>
            <a:pPr marL="0" indent="0">
              <a:lnSpc>
                <a:spcPts val="3400"/>
              </a:lnSpc>
              <a:defRPr/>
            </a:pPr>
            <a:r>
              <a:rPr lang="en-US" altLang="zh-CN" sz="2400" dirty="0">
                <a:latin typeface="Bodoni MT Black" panose="02070A03080606020203" pitchFamily="18" charset="0"/>
                <a:ea typeface="+mn-ea"/>
              </a:rPr>
              <a:t>(3) </a:t>
            </a:r>
            <a:r>
              <a:rPr lang="zh-CN" altLang="zh-CN" sz="2400" dirty="0">
                <a:latin typeface="Bodoni MT Black" panose="02070A03080606020203" pitchFamily="18" charset="0"/>
                <a:ea typeface="+mn-ea"/>
              </a:rPr>
              <a:t>最高位数字右面由数字和空格混合组成。</a:t>
            </a:r>
            <a:endParaRPr lang="zh-CN" altLang="zh-CN" sz="2400" dirty="0">
              <a:latin typeface="Bodoni MT Black" panose="02070A03080606020203" pitchFamily="18" charset="0"/>
              <a:ea typeface="+mn-ea"/>
            </a:endParaRPr>
          </a:p>
          <a:p>
            <a:pPr marL="0" indent="0">
              <a:lnSpc>
                <a:spcPts val="3400"/>
              </a:lnSpc>
              <a:defRPr/>
            </a:pPr>
            <a:r>
              <a:rPr lang="en-US" altLang="zh-CN" sz="2400" dirty="0">
                <a:latin typeface="Bodoni MT Black" panose="02070A03080606020203" pitchFamily="18" charset="0"/>
                <a:ea typeface="+mn-ea"/>
              </a:rPr>
              <a:t>(4) </a:t>
            </a:r>
            <a:r>
              <a:rPr lang="zh-CN" altLang="zh-CN" sz="2400" dirty="0">
                <a:latin typeface="Bodoni MT Black" panose="02070A03080606020203" pitchFamily="18" charset="0"/>
                <a:ea typeface="+mn-ea"/>
              </a:rPr>
              <a:t>最高位数字右面由数字和其他字符混合组成。</a:t>
            </a:r>
            <a:endParaRPr lang="zh-CN" altLang="zh-CN" sz="2400" dirty="0">
              <a:latin typeface="Bodoni MT Black" panose="02070A03080606020203" pitchFamily="18" charset="0"/>
              <a:ea typeface="+mn-ea"/>
            </a:endParaRPr>
          </a:p>
          <a:p>
            <a:pPr marL="0" indent="0">
              <a:lnSpc>
                <a:spcPts val="3400"/>
              </a:lnSpc>
              <a:defRPr/>
            </a:pPr>
            <a:r>
              <a:rPr lang="en-US" altLang="zh-CN" sz="2400" dirty="0">
                <a:latin typeface="Bodoni MT Black" panose="02070A03080606020203" pitchFamily="18" charset="0"/>
                <a:ea typeface="+mn-ea"/>
              </a:rPr>
              <a:t>(5) </a:t>
            </a:r>
            <a:r>
              <a:rPr lang="zh-CN" altLang="zh-CN" sz="2400" dirty="0">
                <a:latin typeface="Bodoni MT Black" panose="02070A03080606020203" pitchFamily="18" charset="0"/>
                <a:ea typeface="+mn-ea"/>
              </a:rPr>
              <a:t>负号与最高位数字之间有空格。</a:t>
            </a:r>
            <a:endParaRPr lang="zh-CN" altLang="zh-CN" sz="23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7.7.1 </a:t>
            </a:r>
            <a:r>
              <a:rPr lang="zh-CN" altLang="en-US" sz="2400" dirty="0">
                <a:solidFill>
                  <a:srgbClr val="D9D9D9"/>
                </a:solidFill>
                <a:latin typeface="Bodoni MT Black" panose="02070A03080606020203" pitchFamily="18" charset="0"/>
                <a:ea typeface="+mn-ea"/>
              </a:rPr>
              <a:t>等价划分</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7.7 </a:t>
            </a:r>
            <a:r>
              <a:rPr lang="zh-CN" altLang="en-US" b="1" dirty="0">
                <a:latin typeface="Bodoni MT Black" panose="02070A03080606020203" pitchFamily="18" charset="0"/>
              </a:rPr>
              <a:t>黑盒测试技术</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285720" y="1412875"/>
            <a:ext cx="8585230"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500"/>
              </a:lnSpc>
              <a:buSzPct val="70000"/>
              <a:buFont typeface="Wingdings" panose="05000000000000000000" pitchFamily="2" charset="2"/>
              <a:buChar char="l"/>
              <a:defRPr/>
            </a:pPr>
            <a:r>
              <a:rPr lang="en-US" altLang="zh-CN" sz="2400" b="1" dirty="0">
                <a:latin typeface="Bodoni MT Black" panose="02070A03080606020203" pitchFamily="18" charset="0"/>
                <a:ea typeface="+mn-ea"/>
              </a:rPr>
              <a:t> </a:t>
            </a:r>
            <a:r>
              <a:rPr lang="zh-CN" altLang="zh-CN" sz="2400" b="1" dirty="0">
                <a:solidFill>
                  <a:srgbClr val="FF0000"/>
                </a:solidFill>
                <a:latin typeface="Bodoni MT Black" panose="02070A03080606020203" pitchFamily="18" charset="0"/>
                <a:ea typeface="+mn-ea"/>
              </a:rPr>
              <a:t>合法输出的等价类</a:t>
            </a:r>
            <a:r>
              <a:rPr lang="zh-CN" altLang="zh-CN" sz="2400" dirty="0">
                <a:latin typeface="Bodoni MT Black" panose="02070A03080606020203" pitchFamily="18" charset="0"/>
                <a:ea typeface="+mn-ea"/>
              </a:rPr>
              <a:t>有</a:t>
            </a:r>
            <a:endParaRPr lang="zh-CN" altLang="zh-CN" sz="2400" dirty="0">
              <a:latin typeface="Bodoni MT Black" panose="02070A03080606020203" pitchFamily="18" charset="0"/>
              <a:ea typeface="+mn-ea"/>
            </a:endParaRPr>
          </a:p>
          <a:p>
            <a:pPr marL="0" indent="0">
              <a:lnSpc>
                <a:spcPts val="3500"/>
              </a:lnSpc>
              <a:defRPr/>
            </a:pPr>
            <a:r>
              <a:rPr lang="en-US" altLang="zh-CN" sz="2400" dirty="0">
                <a:latin typeface="Bodoni MT Black" panose="02070A03080606020203" pitchFamily="18" charset="0"/>
                <a:ea typeface="+mn-ea"/>
              </a:rPr>
              <a:t>(1) </a:t>
            </a:r>
            <a:r>
              <a:rPr lang="zh-CN" altLang="zh-CN" sz="2400" dirty="0">
                <a:latin typeface="Bodoni MT Black" panose="02070A03080606020203" pitchFamily="18" charset="0"/>
                <a:ea typeface="+mn-ea"/>
              </a:rPr>
              <a:t>在计算机能表示的最小负整数和零之间的负整数。</a:t>
            </a:r>
            <a:endParaRPr lang="zh-CN" altLang="zh-CN" sz="2400" dirty="0">
              <a:latin typeface="Bodoni MT Black" panose="02070A03080606020203" pitchFamily="18" charset="0"/>
              <a:ea typeface="+mn-ea"/>
            </a:endParaRPr>
          </a:p>
          <a:p>
            <a:pPr marL="0" indent="0">
              <a:lnSpc>
                <a:spcPts val="3500"/>
              </a:lnSpc>
              <a:defRPr/>
            </a:pPr>
            <a:r>
              <a:rPr lang="en-US" altLang="zh-CN" sz="2400" dirty="0">
                <a:latin typeface="Bodoni MT Black" panose="02070A03080606020203" pitchFamily="18" charset="0"/>
                <a:ea typeface="+mn-ea"/>
              </a:rPr>
              <a:t>(2) </a:t>
            </a:r>
            <a:r>
              <a:rPr lang="zh-CN" altLang="zh-CN" sz="2400" dirty="0">
                <a:latin typeface="Bodoni MT Black" panose="02070A03080606020203" pitchFamily="18" charset="0"/>
                <a:ea typeface="+mn-ea"/>
              </a:rPr>
              <a:t>零。</a:t>
            </a:r>
            <a:endParaRPr lang="zh-CN" altLang="zh-CN" sz="2400" dirty="0">
              <a:latin typeface="Bodoni MT Black" panose="02070A03080606020203" pitchFamily="18" charset="0"/>
              <a:ea typeface="+mn-ea"/>
            </a:endParaRPr>
          </a:p>
          <a:p>
            <a:pPr marL="0" indent="0">
              <a:lnSpc>
                <a:spcPts val="3500"/>
              </a:lnSpc>
              <a:defRPr/>
            </a:pPr>
            <a:r>
              <a:rPr lang="en-US" altLang="zh-CN" sz="2400" dirty="0">
                <a:latin typeface="Bodoni MT Black" panose="02070A03080606020203" pitchFamily="18" charset="0"/>
                <a:ea typeface="+mn-ea"/>
              </a:rPr>
              <a:t>(3) </a:t>
            </a:r>
            <a:r>
              <a:rPr lang="zh-CN" altLang="zh-CN" sz="2400" dirty="0">
                <a:latin typeface="Bodoni MT Black" panose="02070A03080606020203" pitchFamily="18" charset="0"/>
                <a:ea typeface="+mn-ea"/>
              </a:rPr>
              <a:t>在零和计算机能表示的最大正整数之间的正整数。</a:t>
            </a:r>
            <a:endParaRPr lang="zh-CN" altLang="zh-CN" sz="2400" dirty="0">
              <a:latin typeface="Bodoni MT Black" panose="02070A03080606020203" pitchFamily="18" charset="0"/>
              <a:ea typeface="+mn-ea"/>
            </a:endParaRPr>
          </a:p>
          <a:p>
            <a:pPr marL="0" indent="0">
              <a:lnSpc>
                <a:spcPts val="3500"/>
              </a:lnSpc>
              <a:buSzPct val="70000"/>
              <a:buFont typeface="Wingdings" panose="05000000000000000000" pitchFamily="2" charset="2"/>
              <a:buChar char="l"/>
              <a:defRPr/>
            </a:pPr>
            <a:r>
              <a:rPr lang="en-US" altLang="zh-CN" sz="2400" b="1" dirty="0">
                <a:latin typeface="Bodoni MT Black" panose="02070A03080606020203" pitchFamily="18" charset="0"/>
                <a:ea typeface="+mn-ea"/>
              </a:rPr>
              <a:t> </a:t>
            </a:r>
            <a:r>
              <a:rPr lang="zh-CN" altLang="zh-CN" sz="2400" b="1" dirty="0">
                <a:solidFill>
                  <a:srgbClr val="FF0000"/>
                </a:solidFill>
                <a:latin typeface="Bodoni MT Black" panose="02070A03080606020203" pitchFamily="18" charset="0"/>
                <a:ea typeface="+mn-ea"/>
              </a:rPr>
              <a:t>非法输出的等价类</a:t>
            </a:r>
            <a:r>
              <a:rPr lang="zh-CN" altLang="zh-CN" sz="2400" dirty="0">
                <a:latin typeface="Bodoni MT Black" panose="02070A03080606020203" pitchFamily="18" charset="0"/>
                <a:ea typeface="+mn-ea"/>
              </a:rPr>
              <a:t>有</a:t>
            </a:r>
            <a:endParaRPr lang="zh-CN" altLang="zh-CN" sz="2400" dirty="0">
              <a:latin typeface="Bodoni MT Black" panose="02070A03080606020203" pitchFamily="18" charset="0"/>
              <a:ea typeface="+mn-ea"/>
            </a:endParaRPr>
          </a:p>
          <a:p>
            <a:pPr marL="0" indent="0">
              <a:lnSpc>
                <a:spcPts val="3500"/>
              </a:lnSpc>
              <a:defRPr/>
            </a:pPr>
            <a:r>
              <a:rPr lang="en-US" altLang="zh-CN" sz="2400" dirty="0">
                <a:latin typeface="Bodoni MT Black" panose="02070A03080606020203" pitchFamily="18" charset="0"/>
                <a:ea typeface="+mn-ea"/>
              </a:rPr>
              <a:t>(1) </a:t>
            </a:r>
            <a:r>
              <a:rPr lang="zh-CN" altLang="zh-CN" sz="2400" dirty="0">
                <a:latin typeface="Bodoni MT Black" panose="02070A03080606020203" pitchFamily="18" charset="0"/>
                <a:ea typeface="+mn-ea"/>
              </a:rPr>
              <a:t>比计算机能表示的最小负整数还小的负整数。</a:t>
            </a:r>
            <a:endParaRPr lang="zh-CN" altLang="zh-CN" sz="2400" dirty="0">
              <a:latin typeface="Bodoni MT Black" panose="02070A03080606020203" pitchFamily="18" charset="0"/>
              <a:ea typeface="+mn-ea"/>
            </a:endParaRPr>
          </a:p>
          <a:p>
            <a:pPr marL="0" indent="0">
              <a:lnSpc>
                <a:spcPts val="3500"/>
              </a:lnSpc>
              <a:defRPr/>
            </a:pPr>
            <a:r>
              <a:rPr lang="en-US" altLang="zh-CN" sz="2400" dirty="0">
                <a:latin typeface="Bodoni MT Black" panose="02070A03080606020203" pitchFamily="18" charset="0"/>
                <a:ea typeface="+mn-ea"/>
              </a:rPr>
              <a:t>(2) </a:t>
            </a:r>
            <a:r>
              <a:rPr lang="zh-CN" altLang="zh-CN" sz="2400" dirty="0">
                <a:latin typeface="Bodoni MT Black" panose="02070A03080606020203" pitchFamily="18" charset="0"/>
                <a:ea typeface="+mn-ea"/>
              </a:rPr>
              <a:t>比计算机能表示的最大正整数还大的正整数。</a:t>
            </a:r>
            <a:endParaRPr lang="zh-CN" altLang="zh-CN" sz="2400" dirty="0">
              <a:latin typeface="Bodoni MT Black" panose="02070A03080606020203" pitchFamily="18" charset="0"/>
              <a:ea typeface="+mn-ea"/>
            </a:endParaRPr>
          </a:p>
          <a:p>
            <a:pPr marL="0" indent="0">
              <a:lnSpc>
                <a:spcPts val="3500"/>
              </a:lnSpc>
              <a:spcBef>
                <a:spcPts val="600"/>
              </a:spcBef>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因为所用的计算机字长</a:t>
            </a:r>
            <a:r>
              <a:rPr lang="en-US" altLang="zh-CN" sz="2400" dirty="0">
                <a:latin typeface="Bodoni MT Black" panose="02070A03080606020203" pitchFamily="18" charset="0"/>
                <a:ea typeface="+mn-ea"/>
              </a:rPr>
              <a:t>16</a:t>
            </a:r>
            <a:r>
              <a:rPr lang="zh-CN" altLang="zh-CN" sz="2400" dirty="0">
                <a:latin typeface="Bodoni MT Black" panose="02070A03080606020203" pitchFamily="18" charset="0"/>
                <a:ea typeface="+mn-ea"/>
              </a:rPr>
              <a:t>位，用二进制补码表示整数，所以能表示的最小负整数是</a:t>
            </a:r>
            <a:r>
              <a:rPr lang="en-US" altLang="zh-CN" sz="2400" dirty="0">
                <a:latin typeface="Bodoni MT Black" panose="02070A03080606020203" pitchFamily="18" charset="0"/>
                <a:ea typeface="+mn-ea"/>
              </a:rPr>
              <a:t>-32 768</a:t>
            </a:r>
            <a:r>
              <a:rPr lang="zh-CN" altLang="zh-CN" sz="2400" dirty="0">
                <a:latin typeface="Bodoni MT Black" panose="02070A03080606020203" pitchFamily="18" charset="0"/>
                <a:ea typeface="+mn-ea"/>
              </a:rPr>
              <a:t>，能表示的最大正整数是</a:t>
            </a:r>
            <a:r>
              <a:rPr lang="en-US" altLang="zh-CN" sz="2400" dirty="0">
                <a:latin typeface="Bodoni MT Black" panose="02070A03080606020203" pitchFamily="18" charset="0"/>
                <a:ea typeface="+mn-ea"/>
              </a:rPr>
              <a:t>32 767</a:t>
            </a:r>
            <a:r>
              <a:rPr lang="zh-CN" altLang="zh-CN" sz="2400" dirty="0">
                <a:latin typeface="Bodoni MT Black" panose="02070A03080606020203" pitchFamily="18" charset="0"/>
                <a:ea typeface="+mn-ea"/>
              </a:rPr>
              <a:t>。</a:t>
            </a:r>
            <a:endParaRPr lang="zh-CN" altLang="zh-CN" sz="23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7.7.1 </a:t>
            </a:r>
            <a:r>
              <a:rPr lang="zh-CN" altLang="en-US" sz="2400" dirty="0">
                <a:solidFill>
                  <a:srgbClr val="D9D9D9"/>
                </a:solidFill>
                <a:latin typeface="Bodoni MT Black" panose="02070A03080606020203" pitchFamily="18" charset="0"/>
                <a:ea typeface="+mn-ea"/>
              </a:rPr>
              <a:t>等价划分</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7.7 </a:t>
            </a:r>
            <a:r>
              <a:rPr lang="zh-CN" altLang="en-US" b="1" dirty="0">
                <a:latin typeface="Bodoni MT Black" panose="02070A03080606020203" pitchFamily="18" charset="0"/>
              </a:rPr>
              <a:t>黑盒测试技术</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704850" y="1557338"/>
            <a:ext cx="7920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400"/>
              </a:lnSpc>
              <a:defRPr/>
            </a:pPr>
            <a:r>
              <a:rPr lang="zh-CN" altLang="zh-CN" sz="2400" dirty="0">
                <a:latin typeface="Bodoni MT Black" panose="02070A03080606020203" pitchFamily="18" charset="0"/>
                <a:ea typeface="+mn-ea"/>
              </a:rPr>
              <a:t>根据划分出的等价类，可以设计出下述测试方案</a:t>
            </a:r>
            <a:r>
              <a:rPr lang="zh-CN" altLang="en-US" sz="2400" dirty="0">
                <a:latin typeface="Bodoni MT Black" panose="02070A03080606020203" pitchFamily="18" charset="0"/>
                <a:ea typeface="+mn-ea"/>
              </a:rPr>
              <a:t>如下：</a:t>
            </a:r>
            <a:endParaRPr lang="en-US" altLang="zh-CN" sz="2400" dirty="0">
              <a:latin typeface="Bodoni MT Black" panose="02070A03080606020203" pitchFamily="18" charset="0"/>
              <a:ea typeface="+mn-ea"/>
            </a:endParaRPr>
          </a:p>
        </p:txBody>
      </p:sp>
      <p:graphicFrame>
        <p:nvGraphicFramePr>
          <p:cNvPr id="2" name="表格 1"/>
          <p:cNvGraphicFramePr>
            <a:graphicFrameLocks noGrp="1"/>
          </p:cNvGraphicFramePr>
          <p:nvPr/>
        </p:nvGraphicFramePr>
        <p:xfrm>
          <a:off x="611188" y="2281238"/>
          <a:ext cx="7920536" cy="3595523"/>
        </p:xfrm>
        <a:graphic>
          <a:graphicData uri="http://schemas.openxmlformats.org/drawingml/2006/table">
            <a:tbl>
              <a:tblPr firstRow="1" bandRow="1">
                <a:tableStyleId>{5C22544A-7EE6-4342-B048-85BDC9FD1C3A}</a:tableStyleId>
              </a:tblPr>
              <a:tblGrid>
                <a:gridCol w="908929"/>
                <a:gridCol w="3051339"/>
                <a:gridCol w="1980134"/>
                <a:gridCol w="1980134"/>
              </a:tblGrid>
              <a:tr h="414121">
                <a:tc>
                  <a:txBody>
                    <a:bodyPr/>
                    <a:lstStyle/>
                    <a:p>
                      <a:r>
                        <a:rPr lang="zh-CN" altLang="en-US" dirty="0"/>
                        <a:t>编号</a:t>
                      </a:r>
                      <a:endParaRPr lang="zh-CN" altLang="en-US" dirty="0"/>
                    </a:p>
                  </a:txBody>
                  <a:tcPr anchor="ctr" anchorCtr="1"/>
                </a:tc>
                <a:tc>
                  <a:txBody>
                    <a:bodyPr/>
                    <a:lstStyle/>
                    <a:p>
                      <a:pPr algn="l"/>
                      <a:r>
                        <a:rPr lang="zh-CN" altLang="en-US" dirty="0"/>
                        <a:t>描述</a:t>
                      </a:r>
                      <a:endParaRPr lang="zh-CN" altLang="en-US" dirty="0"/>
                    </a:p>
                  </a:txBody>
                  <a:tcPr anchor="ctr" anchorCtr="1"/>
                </a:tc>
                <a:tc>
                  <a:txBody>
                    <a:bodyPr/>
                    <a:lstStyle/>
                    <a:p>
                      <a:r>
                        <a:rPr lang="zh-CN" altLang="en-US" dirty="0"/>
                        <a:t>输入</a:t>
                      </a:r>
                      <a:endParaRPr lang="zh-CN" altLang="en-US" dirty="0"/>
                    </a:p>
                  </a:txBody>
                  <a:tcPr anchor="ctr" anchorCtr="1"/>
                </a:tc>
                <a:tc>
                  <a:txBody>
                    <a:bodyPr/>
                    <a:lstStyle/>
                    <a:p>
                      <a:r>
                        <a:rPr lang="zh-CN" altLang="en-US" dirty="0"/>
                        <a:t>预期输出</a:t>
                      </a:r>
                      <a:endParaRPr lang="zh-CN" altLang="en-US" dirty="0"/>
                    </a:p>
                  </a:txBody>
                  <a:tcPr anchor="ctr" anchorCtr="1"/>
                </a:tc>
              </a:tr>
              <a:tr h="621082">
                <a:tc>
                  <a:txBody>
                    <a:bodyPr/>
                    <a:lstStyle/>
                    <a:p>
                      <a:r>
                        <a:rPr lang="en-US" altLang="zh-CN" dirty="0"/>
                        <a:t>1</a:t>
                      </a:r>
                      <a:endParaRPr lang="zh-CN" altLang="en-US" dirty="0"/>
                    </a:p>
                  </a:txBody>
                  <a:tcPr anchor="ctr" anchorCtr="1"/>
                </a:tc>
                <a:tc>
                  <a:txBody>
                    <a:bodyPr/>
                    <a:lstStyle/>
                    <a:p>
                      <a:pPr algn="l"/>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6</a:t>
                      </a:r>
                      <a:r>
                        <a:rPr lang="zh-CN" altLang="zh-CN" sz="1800" kern="1200" dirty="0">
                          <a:solidFill>
                            <a:schemeClr val="dk1"/>
                          </a:solidFill>
                          <a:effectLst/>
                          <a:latin typeface="+mn-lt"/>
                          <a:ea typeface="+mn-ea"/>
                          <a:cs typeface="+mn-cs"/>
                        </a:rPr>
                        <a:t>个数字组成的数字串，输出是合法的正整数</a:t>
                      </a:r>
                      <a:endParaRPr lang="zh-CN" altLang="en-US" dirty="0"/>
                    </a:p>
                  </a:txBody>
                  <a:tcPr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a:t>
                      </a:r>
                      <a:endParaRPr lang="zh-CN" altLang="en-US" dirty="0"/>
                    </a:p>
                  </a:txBody>
                  <a:tcPr anchor="ctr" anchorCtr="1"/>
                </a:tc>
                <a:tc>
                  <a:txBody>
                    <a:bodyPr/>
                    <a:lstStyle/>
                    <a:p>
                      <a:r>
                        <a:rPr lang="en-US" altLang="zh-CN" dirty="0"/>
                        <a:t>1</a:t>
                      </a:r>
                      <a:endParaRPr lang="zh-CN" altLang="en-US" dirty="0"/>
                    </a:p>
                  </a:txBody>
                  <a:tcPr anchor="ctr" anchorCtr="1"/>
                </a:tc>
              </a:tr>
              <a:tr h="621082">
                <a:tc>
                  <a:txBody>
                    <a:bodyPr/>
                    <a:lstStyle/>
                    <a:p>
                      <a:r>
                        <a:rPr lang="en-US" altLang="zh-CN" dirty="0"/>
                        <a:t>2</a:t>
                      </a:r>
                      <a:endParaRPr lang="zh-CN" altLang="en-US" dirty="0"/>
                    </a:p>
                  </a:txBody>
                  <a:tcPr anchor="ctr" anchorCtr="1"/>
                </a:tc>
                <a:tc>
                  <a:txBody>
                    <a:bodyPr/>
                    <a:lstStyle/>
                    <a:p>
                      <a:pPr algn="l"/>
                      <a:r>
                        <a:rPr lang="zh-CN" altLang="zh-CN" sz="1800" kern="1200" dirty="0">
                          <a:solidFill>
                            <a:schemeClr val="dk1"/>
                          </a:solidFill>
                          <a:effectLst/>
                          <a:latin typeface="+mn-lt"/>
                          <a:ea typeface="+mn-ea"/>
                          <a:cs typeface="+mn-cs"/>
                        </a:rPr>
                        <a:t>最高位数字是零的数字串，输出是合法的正整数</a:t>
                      </a:r>
                      <a:endParaRPr lang="zh-CN" altLang="en-US" dirty="0"/>
                    </a:p>
                  </a:txBody>
                  <a:tcPr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000001</a:t>
                      </a:r>
                      <a:r>
                        <a:rPr lang="zh-CN" altLang="zh-CN" sz="1800" kern="1200" dirty="0">
                          <a:solidFill>
                            <a:schemeClr val="dk1"/>
                          </a:solidFill>
                          <a:effectLst/>
                          <a:latin typeface="+mn-lt"/>
                          <a:ea typeface="+mn-ea"/>
                          <a:cs typeface="+mn-cs"/>
                        </a:rPr>
                        <a:t>’</a:t>
                      </a:r>
                      <a:endParaRPr lang="zh-CN" altLang="en-US" dirty="0"/>
                    </a:p>
                  </a:txBody>
                  <a:tcPr anchor="ctr" anchorCtr="1"/>
                </a:tc>
                <a:tc>
                  <a:txBody>
                    <a:bodyPr/>
                    <a:lstStyle/>
                    <a:p>
                      <a:r>
                        <a:rPr lang="en-US" altLang="zh-CN" dirty="0"/>
                        <a:t>1</a:t>
                      </a:r>
                      <a:endParaRPr lang="zh-CN" altLang="en-US" dirty="0"/>
                    </a:p>
                  </a:txBody>
                  <a:tcPr anchor="ctr" anchorCtr="1"/>
                </a:tc>
              </a:tr>
              <a:tr h="621082">
                <a:tc>
                  <a:txBody>
                    <a:bodyPr/>
                    <a:lstStyle/>
                    <a:p>
                      <a:r>
                        <a:rPr lang="en-US" altLang="zh-CN" dirty="0"/>
                        <a:t>3</a:t>
                      </a:r>
                      <a:endParaRPr lang="zh-CN" altLang="en-US" dirty="0"/>
                    </a:p>
                  </a:txBody>
                  <a:tcPr anchor="ctr" anchorCtr="1"/>
                </a:tc>
                <a:tc>
                  <a:txBody>
                    <a:bodyPr/>
                    <a:lstStyle/>
                    <a:p>
                      <a:pPr algn="l"/>
                      <a:r>
                        <a:rPr lang="zh-CN" altLang="zh-CN" sz="1800" kern="1200" dirty="0">
                          <a:solidFill>
                            <a:schemeClr val="dk1"/>
                          </a:solidFill>
                          <a:effectLst/>
                          <a:latin typeface="+mn-lt"/>
                          <a:ea typeface="+mn-ea"/>
                          <a:cs typeface="+mn-cs"/>
                        </a:rPr>
                        <a:t>负号与最高位数字紧相邻，输出合法的负整数</a:t>
                      </a:r>
                      <a:endParaRPr lang="zh-CN" altLang="en-US" dirty="0"/>
                    </a:p>
                  </a:txBody>
                  <a:tcPr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-00001</a:t>
                      </a:r>
                      <a:r>
                        <a:rPr lang="zh-CN" altLang="zh-CN" sz="1800" kern="1200" dirty="0">
                          <a:solidFill>
                            <a:schemeClr val="dk1"/>
                          </a:solidFill>
                          <a:effectLst/>
                          <a:latin typeface="+mn-lt"/>
                          <a:ea typeface="+mn-ea"/>
                          <a:cs typeface="+mn-cs"/>
                        </a:rPr>
                        <a:t>’</a:t>
                      </a:r>
                      <a:endParaRPr lang="zh-CN" altLang="en-US" dirty="0"/>
                    </a:p>
                  </a:txBody>
                  <a:tcPr anchor="ctr" anchorCtr="1"/>
                </a:tc>
                <a:tc>
                  <a:txBody>
                    <a:bodyPr/>
                    <a:lstStyle/>
                    <a:p>
                      <a:r>
                        <a:rPr lang="en-US" altLang="zh-CN" sz="1800" kern="1200" dirty="0">
                          <a:solidFill>
                            <a:schemeClr val="dk1"/>
                          </a:solidFill>
                          <a:effectLst/>
                          <a:latin typeface="+mn-lt"/>
                          <a:ea typeface="+mn-ea"/>
                          <a:cs typeface="+mn-cs"/>
                        </a:rPr>
                        <a:t>-1</a:t>
                      </a:r>
                      <a:endParaRPr lang="zh-CN" altLang="en-US" dirty="0"/>
                    </a:p>
                  </a:txBody>
                  <a:tcPr anchor="ctr" anchorCtr="1"/>
                </a:tc>
              </a:tr>
              <a:tr h="621082">
                <a:tc>
                  <a:txBody>
                    <a:bodyPr/>
                    <a:lstStyle/>
                    <a:p>
                      <a:r>
                        <a:rPr lang="en-US" altLang="zh-CN" dirty="0"/>
                        <a:t>4</a:t>
                      </a:r>
                      <a:endParaRPr lang="zh-CN" altLang="en-US" dirty="0"/>
                    </a:p>
                  </a:txBody>
                  <a:tcPr anchor="ctr" anchorCtr="1"/>
                </a:tc>
                <a:tc>
                  <a:txBody>
                    <a:bodyPr/>
                    <a:lstStyle/>
                    <a:p>
                      <a:pPr algn="l"/>
                      <a:r>
                        <a:rPr lang="zh-CN" altLang="zh-CN" sz="1800" kern="1200" dirty="0">
                          <a:solidFill>
                            <a:schemeClr val="dk1"/>
                          </a:solidFill>
                          <a:effectLst/>
                          <a:latin typeface="+mn-lt"/>
                          <a:ea typeface="+mn-ea"/>
                          <a:cs typeface="+mn-cs"/>
                        </a:rPr>
                        <a:t>最高位数字是零，输出也是零</a:t>
                      </a:r>
                      <a:endParaRPr lang="zh-CN" altLang="en-US" dirty="0"/>
                    </a:p>
                  </a:txBody>
                  <a:tcPr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000000</a:t>
                      </a:r>
                      <a:r>
                        <a:rPr lang="zh-CN" altLang="zh-CN" sz="1800" kern="1200" dirty="0">
                          <a:solidFill>
                            <a:schemeClr val="dk1"/>
                          </a:solidFill>
                          <a:effectLst/>
                          <a:latin typeface="+mn-lt"/>
                          <a:ea typeface="+mn-ea"/>
                          <a:cs typeface="+mn-cs"/>
                        </a:rPr>
                        <a:t>’</a:t>
                      </a:r>
                      <a:endParaRPr lang="zh-CN" altLang="en-US" dirty="0"/>
                    </a:p>
                  </a:txBody>
                  <a:tcPr anchor="ctr" anchorCtr="1"/>
                </a:tc>
                <a:tc>
                  <a:txBody>
                    <a:bodyPr/>
                    <a:lstStyle/>
                    <a:p>
                      <a:r>
                        <a:rPr lang="en-US" altLang="zh-CN" dirty="0"/>
                        <a:t>0</a:t>
                      </a:r>
                      <a:endParaRPr lang="zh-CN" altLang="en-US" dirty="0"/>
                    </a:p>
                  </a:txBody>
                  <a:tcPr anchor="ctr" anchorCtr="1"/>
                </a:tc>
              </a:tr>
              <a:tr h="621082">
                <a:tc>
                  <a:txBody>
                    <a:bodyPr/>
                    <a:lstStyle/>
                    <a:p>
                      <a:r>
                        <a:rPr lang="en-US" altLang="zh-CN" dirty="0"/>
                        <a:t>5</a:t>
                      </a:r>
                      <a:endParaRPr lang="zh-CN" altLang="en-US" dirty="0"/>
                    </a:p>
                  </a:txBody>
                  <a:tcPr anchor="ctr" anchorCtr="1"/>
                </a:tc>
                <a:tc>
                  <a:txBody>
                    <a:bodyPr/>
                    <a:lstStyle/>
                    <a:p>
                      <a:pPr algn="l"/>
                      <a:r>
                        <a:rPr lang="zh-CN" altLang="zh-CN" sz="1800" kern="1200" dirty="0">
                          <a:solidFill>
                            <a:schemeClr val="dk1"/>
                          </a:solidFill>
                          <a:effectLst/>
                          <a:latin typeface="+mn-lt"/>
                          <a:ea typeface="+mn-ea"/>
                          <a:cs typeface="+mn-cs"/>
                        </a:rPr>
                        <a:t>太小的负整数</a:t>
                      </a:r>
                      <a:endParaRPr lang="zh-CN" altLang="en-US" dirty="0"/>
                    </a:p>
                  </a:txBody>
                  <a:tcPr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-47561</a:t>
                      </a:r>
                      <a:r>
                        <a:rPr lang="zh-CN" altLang="zh-CN" sz="1800" kern="1200" dirty="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dirty="0"/>
                    </a:p>
                  </a:txBody>
                  <a:tcPr anchor="ctr" anchorCtr="1"/>
                </a:tc>
              </a:tr>
            </a:tbl>
          </a:graphicData>
        </a:graphic>
      </p:graphicFrame>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7.7.1 </a:t>
            </a:r>
            <a:r>
              <a:rPr lang="zh-CN" altLang="en-US" sz="2400" dirty="0">
                <a:solidFill>
                  <a:srgbClr val="D9D9D9"/>
                </a:solidFill>
                <a:latin typeface="Bodoni MT Black" panose="02070A03080606020203" pitchFamily="18" charset="0"/>
                <a:ea typeface="+mn-ea"/>
              </a:rPr>
              <a:t>等价划分</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a:latin typeface="Bodoni MT Black" panose="02070A03080606020203" pitchFamily="18" charset="0"/>
                <a:ea typeface="+mn-ea"/>
              </a:rPr>
              <a:t>7.1 </a:t>
            </a:r>
            <a:r>
              <a:rPr lang="zh-CN" altLang="en-US" b="1" dirty="0">
                <a:latin typeface="Bodoni MT Black" panose="02070A03080606020203" pitchFamily="18" charset="0"/>
                <a:ea typeface="+mn-ea"/>
              </a:rPr>
              <a:t>编码</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457200" y="1700213"/>
            <a:ext cx="8218488"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500"/>
              </a:lnSpc>
              <a:spcBef>
                <a:spcPts val="600"/>
              </a:spcBef>
              <a:defRPr/>
            </a:pPr>
            <a:r>
              <a:rPr lang="en-US" altLang="zh-CN" sz="2400" b="1" dirty="0">
                <a:latin typeface="Bodoni MT Black" panose="02070A03080606020203" pitchFamily="18" charset="0"/>
                <a:ea typeface="+mn-ea"/>
              </a:rPr>
              <a:t>2.</a:t>
            </a:r>
            <a:r>
              <a:rPr lang="zh-CN" altLang="en-US" sz="2400" b="1" dirty="0">
                <a:latin typeface="Bodoni MT Black" panose="02070A03080606020203" pitchFamily="18" charset="0"/>
                <a:ea typeface="+mn-ea"/>
              </a:rPr>
              <a:t>数据说明</a:t>
            </a:r>
            <a:endParaRPr lang="en-US" altLang="zh-CN" sz="2400" b="1" dirty="0">
              <a:latin typeface="Bodoni MT Black" panose="02070A03080606020203" pitchFamily="18" charset="0"/>
              <a:ea typeface="+mn-ea"/>
            </a:endParaRPr>
          </a:p>
          <a:p>
            <a:pPr marL="0" indent="0" eaLnBrk="1" hangingPunct="1">
              <a:lnSpc>
                <a:spcPts val="3500"/>
              </a:lnSpc>
              <a:spcBef>
                <a:spcPts val="600"/>
              </a:spcBef>
              <a:defRPr/>
            </a:pPr>
            <a:r>
              <a:rPr lang="zh-CN" altLang="en-US" sz="2400" dirty="0">
                <a:latin typeface="Bodoni MT Black" panose="02070A03080606020203" pitchFamily="18" charset="0"/>
                <a:ea typeface="+mn-ea"/>
              </a:rPr>
              <a:t> 数据说明的原则：</a:t>
            </a:r>
            <a:endParaRPr lang="en-US" altLang="zh-CN" sz="2400" dirty="0">
              <a:latin typeface="Bodoni MT Black" panose="02070A03080606020203" pitchFamily="18" charset="0"/>
              <a:ea typeface="+mn-ea"/>
            </a:endParaRPr>
          </a:p>
          <a:p>
            <a:pPr marL="612140" eaLnBrk="1" hangingPunct="1">
              <a:lnSpc>
                <a:spcPts val="3500"/>
              </a:lnSpc>
              <a:spcBef>
                <a:spcPts val="600"/>
              </a:spcBef>
              <a:buSzPct val="70000"/>
              <a:buFont typeface="Wingdings" panose="05000000000000000000" pitchFamily="2" charset="2"/>
              <a:buChar char="l"/>
              <a:defRPr/>
            </a:pPr>
            <a:r>
              <a:rPr lang="zh-CN" altLang="zh-CN" sz="2400" dirty="0">
                <a:solidFill>
                  <a:srgbClr val="FF0000"/>
                </a:solidFill>
                <a:latin typeface="Bodoni MT Black" panose="02070A03080606020203" pitchFamily="18" charset="0"/>
                <a:ea typeface="+mn-ea"/>
              </a:rPr>
              <a:t>数据说明的次序</a:t>
            </a:r>
            <a:r>
              <a:rPr lang="zh-CN" altLang="zh-CN" sz="2400" dirty="0">
                <a:latin typeface="Bodoni MT Black" panose="02070A03080606020203" pitchFamily="18" charset="0"/>
                <a:ea typeface="+mn-ea"/>
              </a:rPr>
              <a:t>应该标准化</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marL="612140" eaLnBrk="1" hangingPunct="1">
              <a:lnSpc>
                <a:spcPts val="3500"/>
              </a:lnSpc>
              <a:spcBef>
                <a:spcPts val="600"/>
              </a:spcBef>
              <a:buSzPct val="70000"/>
              <a:buFont typeface="Wingdings" panose="05000000000000000000" pitchFamily="2" charset="2"/>
              <a:buChar char="l"/>
              <a:defRPr/>
            </a:pPr>
            <a:r>
              <a:rPr lang="zh-CN" altLang="zh-CN" sz="2400" dirty="0">
                <a:latin typeface="Bodoni MT Black" panose="02070A03080606020203" pitchFamily="18" charset="0"/>
                <a:ea typeface="+mn-ea"/>
              </a:rPr>
              <a:t>当多个变量名在一个语句中说明时，应该按</a:t>
            </a:r>
            <a:r>
              <a:rPr lang="zh-CN" altLang="zh-CN" sz="2400" dirty="0">
                <a:solidFill>
                  <a:srgbClr val="FF0000"/>
                </a:solidFill>
                <a:latin typeface="Bodoni MT Black" panose="02070A03080606020203" pitchFamily="18" charset="0"/>
                <a:ea typeface="+mn-ea"/>
              </a:rPr>
              <a:t>字母顺序排列</a:t>
            </a:r>
            <a:r>
              <a:rPr lang="zh-CN" altLang="zh-CN" sz="2400" dirty="0">
                <a:latin typeface="Bodoni MT Black" panose="02070A03080606020203" pitchFamily="18" charset="0"/>
                <a:ea typeface="+mn-ea"/>
              </a:rPr>
              <a:t>这些变量</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marL="612140" eaLnBrk="1" hangingPunct="1">
              <a:lnSpc>
                <a:spcPts val="3500"/>
              </a:lnSpc>
              <a:spcBef>
                <a:spcPts val="600"/>
              </a:spcBef>
              <a:buSzPct val="70000"/>
              <a:buFont typeface="Wingdings" panose="05000000000000000000" pitchFamily="2" charset="2"/>
              <a:buChar char="l"/>
              <a:defRPr/>
            </a:pPr>
            <a:r>
              <a:rPr lang="zh-CN" altLang="zh-CN" sz="2400" dirty="0">
                <a:latin typeface="Bodoni MT Black" panose="02070A03080606020203" pitchFamily="18" charset="0"/>
                <a:ea typeface="+mn-ea"/>
              </a:rPr>
              <a:t>如果设计时使用了一个</a:t>
            </a:r>
            <a:r>
              <a:rPr lang="zh-CN" altLang="zh-CN" sz="2400" dirty="0">
                <a:solidFill>
                  <a:srgbClr val="FF0000"/>
                </a:solidFill>
                <a:latin typeface="Bodoni MT Black" panose="02070A03080606020203" pitchFamily="18" charset="0"/>
                <a:ea typeface="+mn-ea"/>
              </a:rPr>
              <a:t>复杂的数据结构</a:t>
            </a:r>
            <a:r>
              <a:rPr lang="zh-CN" altLang="zh-CN" sz="2400" dirty="0">
                <a:latin typeface="Bodoni MT Black" panose="02070A03080606020203" pitchFamily="18" charset="0"/>
                <a:ea typeface="+mn-ea"/>
              </a:rPr>
              <a:t>，则应该用</a:t>
            </a:r>
            <a:r>
              <a:rPr lang="zh-CN" altLang="zh-CN" sz="2400" dirty="0">
                <a:solidFill>
                  <a:srgbClr val="FF0000"/>
                </a:solidFill>
                <a:latin typeface="Bodoni MT Black" panose="02070A03080606020203" pitchFamily="18" charset="0"/>
                <a:ea typeface="+mn-ea"/>
              </a:rPr>
              <a:t>注解说明</a:t>
            </a:r>
            <a:r>
              <a:rPr lang="zh-CN" altLang="zh-CN" sz="2400" dirty="0">
                <a:latin typeface="Bodoni MT Black" panose="02070A03080606020203" pitchFamily="18" charset="0"/>
                <a:ea typeface="+mn-ea"/>
              </a:rPr>
              <a:t>用程序设计语言实现这个数据结构的方法和特点。</a:t>
            </a:r>
            <a:endParaRPr lang="zh-CN" altLang="zh-CN" sz="24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7.1.2 </a:t>
            </a:r>
            <a:r>
              <a:rPr lang="zh-CN" altLang="en-US" sz="2400" dirty="0">
                <a:solidFill>
                  <a:srgbClr val="D9D9D9"/>
                </a:solidFill>
                <a:latin typeface="Bodoni MT Black" panose="02070A03080606020203" pitchFamily="18" charset="0"/>
                <a:ea typeface="+mn-ea"/>
              </a:rPr>
              <a:t>编码风格</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7.7 </a:t>
            </a:r>
            <a:r>
              <a:rPr lang="zh-CN" altLang="en-US" b="1" dirty="0">
                <a:latin typeface="Bodoni MT Black" panose="02070A03080606020203" pitchFamily="18" charset="0"/>
              </a:rPr>
              <a:t>黑盒测试技术</a:t>
            </a:r>
            <a:endParaRPr lang="zh-CN" altLang="en-US" b="1" dirty="0">
              <a:latin typeface="Bodoni MT Black" panose="02070A03080606020203" pitchFamily="18" charset="0"/>
              <a:ea typeface="+mn-ea"/>
            </a:endParaRPr>
          </a:p>
        </p:txBody>
      </p:sp>
      <p:graphicFrame>
        <p:nvGraphicFramePr>
          <p:cNvPr id="2" name="表格 1"/>
          <p:cNvGraphicFramePr>
            <a:graphicFrameLocks noGrp="1"/>
          </p:cNvGraphicFramePr>
          <p:nvPr/>
        </p:nvGraphicFramePr>
        <p:xfrm>
          <a:off x="611188" y="1557338"/>
          <a:ext cx="7920880" cy="4178609"/>
        </p:xfrm>
        <a:graphic>
          <a:graphicData uri="http://schemas.openxmlformats.org/drawingml/2006/table">
            <a:tbl>
              <a:tblPr firstRow="1" bandRow="1">
                <a:tableStyleId>{5C22544A-7EE6-4342-B048-85BDC9FD1C3A}</a:tableStyleId>
              </a:tblPr>
              <a:tblGrid>
                <a:gridCol w="792088"/>
                <a:gridCol w="2952328"/>
                <a:gridCol w="1872208"/>
                <a:gridCol w="2304256"/>
              </a:tblGrid>
              <a:tr h="414121">
                <a:tc>
                  <a:txBody>
                    <a:bodyPr/>
                    <a:lstStyle/>
                    <a:p>
                      <a:r>
                        <a:rPr lang="zh-CN" altLang="en-US" dirty="0"/>
                        <a:t>编号</a:t>
                      </a:r>
                      <a:endParaRPr lang="zh-CN" altLang="en-US" dirty="0"/>
                    </a:p>
                  </a:txBody>
                  <a:tcPr anchor="ctr" anchorCtr="1"/>
                </a:tc>
                <a:tc>
                  <a:txBody>
                    <a:bodyPr/>
                    <a:lstStyle/>
                    <a:p>
                      <a:pPr algn="l"/>
                      <a:r>
                        <a:rPr lang="zh-CN" altLang="en-US" dirty="0"/>
                        <a:t>描述</a:t>
                      </a:r>
                      <a:endParaRPr lang="zh-CN" altLang="en-US" dirty="0"/>
                    </a:p>
                  </a:txBody>
                  <a:tcPr anchor="ctr" anchorCtr="1"/>
                </a:tc>
                <a:tc>
                  <a:txBody>
                    <a:bodyPr/>
                    <a:lstStyle/>
                    <a:p>
                      <a:r>
                        <a:rPr lang="zh-CN" altLang="en-US" dirty="0"/>
                        <a:t>输入</a:t>
                      </a:r>
                      <a:endParaRPr lang="zh-CN" altLang="en-US" dirty="0"/>
                    </a:p>
                  </a:txBody>
                  <a:tcPr anchor="ctr" anchorCtr="1"/>
                </a:tc>
                <a:tc>
                  <a:txBody>
                    <a:bodyPr/>
                    <a:lstStyle/>
                    <a:p>
                      <a:r>
                        <a:rPr lang="zh-CN" altLang="en-US" dirty="0"/>
                        <a:t>预期输出</a:t>
                      </a:r>
                      <a:endParaRPr lang="zh-CN" altLang="en-US" dirty="0"/>
                    </a:p>
                  </a:txBody>
                  <a:tcPr anchor="ctr" anchorCtr="1"/>
                </a:tc>
              </a:tr>
              <a:tr h="621082">
                <a:tc>
                  <a:txBody>
                    <a:bodyPr/>
                    <a:lstStyle/>
                    <a:p>
                      <a:r>
                        <a:rPr lang="en-US" altLang="zh-CN" dirty="0"/>
                        <a:t>6</a:t>
                      </a:r>
                      <a:endParaRPr lang="zh-CN" altLang="en-US" dirty="0"/>
                    </a:p>
                  </a:txBody>
                  <a:tcPr anchor="ctr" anchorCtr="1"/>
                </a:tc>
                <a:tc>
                  <a:txBody>
                    <a:bodyPr/>
                    <a:lstStyle/>
                    <a:p>
                      <a:pPr algn="l"/>
                      <a:r>
                        <a:rPr lang="zh-CN" altLang="zh-CN" sz="1800" kern="1200" dirty="0">
                          <a:solidFill>
                            <a:schemeClr val="dk1"/>
                          </a:solidFill>
                          <a:effectLst/>
                          <a:latin typeface="+mn-lt"/>
                          <a:ea typeface="+mn-ea"/>
                          <a:cs typeface="+mn-cs"/>
                        </a:rPr>
                        <a:t>太大的正整数</a:t>
                      </a:r>
                      <a:endParaRPr lang="zh-CN" altLang="en-US" dirty="0"/>
                    </a:p>
                  </a:txBody>
                  <a:tcPr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132767</a:t>
                      </a:r>
                      <a:r>
                        <a:rPr lang="zh-CN" altLang="zh-CN" sz="1800" kern="1200" dirty="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dirty="0"/>
                    </a:p>
                  </a:txBody>
                  <a:tcPr anchor="ctr" anchorCtr="1"/>
                </a:tc>
              </a:tr>
              <a:tr h="621082">
                <a:tc>
                  <a:txBody>
                    <a:bodyPr/>
                    <a:lstStyle/>
                    <a:p>
                      <a:r>
                        <a:rPr lang="en-US" altLang="zh-CN" dirty="0"/>
                        <a:t>7</a:t>
                      </a:r>
                      <a:endParaRPr lang="zh-CN" altLang="en-US" dirty="0"/>
                    </a:p>
                  </a:txBody>
                  <a:tcPr anchor="ctr" anchorCtr="1"/>
                </a:tc>
                <a:tc>
                  <a:txBody>
                    <a:bodyPr/>
                    <a:lstStyle/>
                    <a:p>
                      <a:pPr algn="l"/>
                      <a:r>
                        <a:rPr lang="zh-CN" altLang="zh-CN" sz="1800" kern="1200" dirty="0">
                          <a:solidFill>
                            <a:schemeClr val="dk1"/>
                          </a:solidFill>
                          <a:effectLst/>
                          <a:latin typeface="+mn-lt"/>
                          <a:ea typeface="+mn-ea"/>
                          <a:cs typeface="+mn-cs"/>
                        </a:rPr>
                        <a:t>空字符串</a:t>
                      </a:r>
                      <a:endParaRPr lang="zh-CN" altLang="en-US" dirty="0"/>
                    </a:p>
                  </a:txBody>
                  <a:tcPr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 </a:t>
                      </a:r>
                      <a:r>
                        <a:rPr lang="zh-CN" altLang="zh-CN" sz="1800" kern="1200" dirty="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a:solidFill>
                            <a:schemeClr val="dk1"/>
                          </a:solidFill>
                          <a:effectLst/>
                          <a:latin typeface="+mn-lt"/>
                          <a:ea typeface="+mn-ea"/>
                          <a:cs typeface="+mn-cs"/>
                        </a:rPr>
                        <a:t>错误——没有数字</a:t>
                      </a:r>
                      <a:endParaRPr lang="zh-CN" altLang="en-US" dirty="0"/>
                    </a:p>
                  </a:txBody>
                  <a:tcPr anchor="ctr" anchorCtr="1"/>
                </a:tc>
              </a:tr>
              <a:tr h="621082">
                <a:tc>
                  <a:txBody>
                    <a:bodyPr/>
                    <a:lstStyle/>
                    <a:p>
                      <a:r>
                        <a:rPr lang="en-US" altLang="zh-CN" dirty="0"/>
                        <a:t>8</a:t>
                      </a:r>
                      <a:endParaRPr lang="zh-CN" altLang="en-US" dirty="0"/>
                    </a:p>
                  </a:txBody>
                  <a:tcPr anchor="ctr" anchorCtr="1"/>
                </a:tc>
                <a:tc>
                  <a:txBody>
                    <a:bodyPr/>
                    <a:lstStyle/>
                    <a:p>
                      <a:pPr algn="l"/>
                      <a:r>
                        <a:rPr lang="zh-CN" altLang="zh-CN" sz="1800" kern="1200" dirty="0">
                          <a:solidFill>
                            <a:schemeClr val="dk1"/>
                          </a:solidFill>
                          <a:effectLst/>
                          <a:latin typeface="+mn-lt"/>
                          <a:ea typeface="+mn-ea"/>
                          <a:cs typeface="+mn-cs"/>
                        </a:rPr>
                        <a:t>字符串左部字符既不是零也不是空格</a:t>
                      </a:r>
                      <a:endParaRPr lang="zh-CN" altLang="en-US" dirty="0"/>
                    </a:p>
                  </a:txBody>
                  <a:tcPr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a:solidFill>
                            <a:schemeClr val="dk1"/>
                          </a:solidFill>
                          <a:effectLst/>
                          <a:latin typeface="+mn-lt"/>
                          <a:ea typeface="+mn-ea"/>
                          <a:cs typeface="+mn-cs"/>
                        </a:rPr>
                        <a:t>错误——填充错</a:t>
                      </a:r>
                      <a:endParaRPr lang="zh-CN" altLang="en-US" dirty="0"/>
                    </a:p>
                  </a:txBody>
                  <a:tcPr anchor="ctr" anchorCtr="1"/>
                </a:tc>
              </a:tr>
              <a:tr h="621082">
                <a:tc>
                  <a:txBody>
                    <a:bodyPr/>
                    <a:lstStyle/>
                    <a:p>
                      <a:r>
                        <a:rPr lang="en-US" altLang="zh-CN" dirty="0"/>
                        <a:t>9</a:t>
                      </a:r>
                      <a:endParaRPr lang="zh-CN" altLang="en-US" dirty="0"/>
                    </a:p>
                  </a:txBody>
                  <a:tcPr anchor="ctr" anchorCtr="1"/>
                </a:tc>
                <a:tc>
                  <a:txBody>
                    <a:bodyPr/>
                    <a:lstStyle/>
                    <a:p>
                      <a:pPr algn="l"/>
                      <a:r>
                        <a:rPr lang="zh-CN" altLang="zh-CN" sz="1800" kern="1200" dirty="0">
                          <a:solidFill>
                            <a:schemeClr val="dk1"/>
                          </a:solidFill>
                          <a:effectLst/>
                          <a:latin typeface="+mn-lt"/>
                          <a:ea typeface="+mn-ea"/>
                          <a:cs typeface="+mn-cs"/>
                        </a:rPr>
                        <a:t>最高位数字后面有空格</a:t>
                      </a:r>
                      <a:endParaRPr lang="zh-CN" altLang="en-US" dirty="0"/>
                    </a:p>
                  </a:txBody>
                  <a:tcPr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12</a:t>
                      </a:r>
                      <a:r>
                        <a:rPr lang="zh-CN" altLang="zh-CN" sz="1800" kern="1200" dirty="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dirty="0"/>
                    </a:p>
                  </a:txBody>
                  <a:tcPr anchor="ctr" anchorCtr="1"/>
                </a:tc>
              </a:tr>
              <a:tr h="621082">
                <a:tc>
                  <a:txBody>
                    <a:bodyPr/>
                    <a:lstStyle/>
                    <a:p>
                      <a:r>
                        <a:rPr lang="en-US" altLang="zh-CN" dirty="0"/>
                        <a:t>10</a:t>
                      </a:r>
                      <a:endParaRPr lang="zh-CN" altLang="en-US" dirty="0"/>
                    </a:p>
                  </a:txBody>
                  <a:tcPr anchor="ctr" anchorCtr="1"/>
                </a:tc>
                <a:tc>
                  <a:txBody>
                    <a:bodyPr/>
                    <a:lstStyle/>
                    <a:p>
                      <a:pPr algn="l"/>
                      <a:r>
                        <a:rPr lang="zh-CN" altLang="zh-CN" sz="1800" kern="1200" dirty="0">
                          <a:solidFill>
                            <a:schemeClr val="dk1"/>
                          </a:solidFill>
                          <a:effectLst/>
                          <a:latin typeface="+mn-lt"/>
                          <a:ea typeface="+mn-ea"/>
                          <a:cs typeface="+mn-cs"/>
                        </a:rPr>
                        <a:t>最高位数字后面有其他字符</a:t>
                      </a:r>
                      <a:endParaRPr lang="zh-CN" altLang="en-US" dirty="0"/>
                    </a:p>
                  </a:txBody>
                  <a:tcPr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a:t>
                      </a:r>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2</a:t>
                      </a:r>
                      <a:r>
                        <a:rPr lang="zh-CN" altLang="zh-CN" sz="1800" kern="1200" dirty="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dirty="0"/>
                    </a:p>
                  </a:txBody>
                  <a:tcPr anchor="ctr" anchorCtr="1"/>
                </a:tc>
              </a:tr>
              <a:tr h="621082">
                <a:tc>
                  <a:txBody>
                    <a:bodyPr/>
                    <a:lstStyle/>
                    <a:p>
                      <a:r>
                        <a:rPr lang="en-US" altLang="zh-CN" dirty="0"/>
                        <a:t>11</a:t>
                      </a:r>
                      <a:endParaRPr lang="zh-CN" altLang="en-US" dirty="0"/>
                    </a:p>
                  </a:txBody>
                  <a:tcPr anchor="ctr" anchorCtr="1"/>
                </a:tc>
                <a:tc>
                  <a:txBody>
                    <a:bodyPr/>
                    <a:lstStyle/>
                    <a:p>
                      <a:pPr algn="l"/>
                      <a:r>
                        <a:rPr lang="zh-CN" altLang="zh-CN" sz="1800" kern="1200" dirty="0">
                          <a:solidFill>
                            <a:schemeClr val="dk1"/>
                          </a:solidFill>
                          <a:effectLst/>
                          <a:latin typeface="+mn-lt"/>
                          <a:ea typeface="+mn-ea"/>
                          <a:cs typeface="+mn-cs"/>
                        </a:rPr>
                        <a:t>负号和最高位数字之间有空格</a:t>
                      </a:r>
                      <a:endParaRPr lang="zh-CN" altLang="en-US" dirty="0"/>
                    </a:p>
                  </a:txBody>
                  <a:tcPr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-12</a:t>
                      </a:r>
                      <a:r>
                        <a:rPr lang="zh-CN" altLang="zh-CN" sz="1800" kern="1200" dirty="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a:solidFill>
                            <a:schemeClr val="dk1"/>
                          </a:solidFill>
                          <a:effectLst/>
                          <a:latin typeface="+mn-lt"/>
                          <a:ea typeface="+mn-ea"/>
                          <a:cs typeface="+mn-cs"/>
                        </a:rPr>
                        <a:t>错误——负号位置错</a:t>
                      </a:r>
                      <a:endParaRPr lang="zh-CN" altLang="en-US" dirty="0"/>
                    </a:p>
                  </a:txBody>
                  <a:tcPr anchor="ctr" anchorCtr="1"/>
                </a:tc>
              </a:tr>
            </a:tbl>
          </a:graphicData>
        </a:graphic>
      </p:graphicFrame>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7.7.1 </a:t>
            </a:r>
            <a:r>
              <a:rPr lang="zh-CN" altLang="en-US" sz="2400" dirty="0">
                <a:solidFill>
                  <a:srgbClr val="D9D9D9"/>
                </a:solidFill>
                <a:latin typeface="Bodoni MT Black" panose="02070A03080606020203" pitchFamily="18" charset="0"/>
                <a:ea typeface="+mn-ea"/>
              </a:rPr>
              <a:t>等价划分</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7.7 </a:t>
            </a:r>
            <a:r>
              <a:rPr lang="zh-CN" altLang="en-US" b="1" dirty="0">
                <a:latin typeface="Bodoni MT Black" panose="02070A03080606020203" pitchFamily="18" charset="0"/>
              </a:rPr>
              <a:t>黑盒测试技术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125538"/>
            <a:ext cx="8229600" cy="603250"/>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7.7.2 </a:t>
            </a:r>
            <a:r>
              <a:rPr lang="zh-CN" altLang="en-US" b="1" dirty="0">
                <a:latin typeface="Bodoni MT Black" panose="02070A03080606020203" pitchFamily="18" charset="0"/>
              </a:rPr>
              <a:t>边界值分析</a:t>
            </a:r>
            <a:endParaRPr lang="zh-CN" altLang="en-US" sz="2800" b="1" dirty="0">
              <a:latin typeface="Bodoni MT Black" panose="02070A03080606020203" pitchFamily="18" charset="0"/>
            </a:endParaRPr>
          </a:p>
        </p:txBody>
      </p:sp>
      <p:sp>
        <p:nvSpPr>
          <p:cNvPr id="32775" name="TextBox 7"/>
          <p:cNvSpPr txBox="1">
            <a:spLocks noChangeArrowheads="1"/>
          </p:cNvSpPr>
          <p:nvPr/>
        </p:nvSpPr>
        <p:spPr bwMode="auto">
          <a:xfrm>
            <a:off x="519113" y="1906588"/>
            <a:ext cx="8167687"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200"/>
              </a:lnSpc>
              <a:defRPr/>
            </a:pPr>
            <a:r>
              <a:rPr lang="en-US" altLang="zh-CN" sz="2400" dirty="0">
                <a:latin typeface="Bodoni MT Black" panose="02070A03080606020203" pitchFamily="18" charset="0"/>
              </a:rPr>
              <a:t>     </a:t>
            </a:r>
            <a:r>
              <a:rPr lang="zh-CN" altLang="zh-CN" sz="2400" dirty="0">
                <a:latin typeface="Bodoni MT Black" panose="02070A03080606020203" pitchFamily="18" charset="0"/>
                <a:ea typeface="+mn-ea"/>
              </a:rPr>
              <a:t>经验表明，</a:t>
            </a:r>
            <a:r>
              <a:rPr lang="zh-CN" altLang="zh-CN" sz="2400" b="1" dirty="0">
                <a:latin typeface="Bodoni MT Black" panose="02070A03080606020203" pitchFamily="18" charset="0"/>
                <a:ea typeface="+mn-ea"/>
              </a:rPr>
              <a:t>处理边界情况时程序最容易发生错误</a:t>
            </a:r>
            <a:r>
              <a:rPr lang="zh-CN" altLang="zh-CN" sz="2400" dirty="0">
                <a:latin typeface="Bodoni MT Black" panose="02070A03080606020203" pitchFamily="18" charset="0"/>
                <a:ea typeface="+mn-ea"/>
              </a:rPr>
              <a:t>。例如，许多程序错误出现在下标、纯量、数据结构和循环等等的边界附近。因此，设计使程序运行在边界情况附近的测试方案，暴露出程序错误的可能性更大一些。</a:t>
            </a:r>
            <a:endParaRPr lang="en-US" altLang="zh-CN" sz="2400" dirty="0">
              <a:latin typeface="Bodoni MT Black" panose="02070A03080606020203" pitchFamily="18" charset="0"/>
              <a:ea typeface="+mn-ea"/>
            </a:endParaRPr>
          </a:p>
          <a:p>
            <a:pPr marL="0" indent="0">
              <a:lnSpc>
                <a:spcPts val="32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使用</a:t>
            </a:r>
            <a:r>
              <a:rPr lang="zh-CN" altLang="zh-CN" sz="2400" b="1" dirty="0">
                <a:solidFill>
                  <a:srgbClr val="C00000"/>
                </a:solidFill>
                <a:latin typeface="Bodoni MT Black" panose="02070A03080606020203" pitchFamily="18" charset="0"/>
                <a:ea typeface="+mn-ea"/>
              </a:rPr>
              <a:t>边界值分析方法</a:t>
            </a:r>
            <a:r>
              <a:rPr lang="zh-CN" altLang="zh-CN" sz="2400" dirty="0">
                <a:latin typeface="Bodoni MT Black" panose="02070A03080606020203" pitchFamily="18" charset="0"/>
                <a:ea typeface="+mn-ea"/>
              </a:rPr>
              <a:t>设计测试方案首先应该确定边界情况，通常输入等价类和输出等价类的边界。选取的测试数据应该刚好等于、刚刚小于和刚刚大于边界值。</a:t>
            </a:r>
            <a:endParaRPr lang="en-US" altLang="zh-CN" sz="2400" dirty="0">
              <a:latin typeface="Bodoni MT Black" panose="02070A03080606020203" pitchFamily="18" charset="0"/>
              <a:ea typeface="+mn-ea"/>
            </a:endParaRPr>
          </a:p>
          <a:p>
            <a:pPr marL="0" indent="0">
              <a:lnSpc>
                <a:spcPts val="3200"/>
              </a:lnSpc>
              <a:spcBef>
                <a:spcPts val="1800"/>
              </a:spcBef>
              <a:defRPr/>
            </a:pPr>
            <a:r>
              <a:rPr lang="en-US" altLang="zh-CN" sz="2400" b="1" dirty="0">
                <a:latin typeface="Bodoni MT Black" panose="02070A03080606020203" pitchFamily="18" charset="0"/>
                <a:ea typeface="+mn-ea"/>
              </a:rPr>
              <a:t>    </a:t>
            </a:r>
            <a:r>
              <a:rPr lang="zh-CN" altLang="zh-CN" sz="2400" b="1" dirty="0">
                <a:latin typeface="Bodoni MT Black" panose="02070A03080606020203" pitchFamily="18" charset="0"/>
                <a:ea typeface="+mn-ea"/>
              </a:rPr>
              <a:t>通常设计测试方案时总是联合使用</a:t>
            </a:r>
            <a:r>
              <a:rPr lang="zh-CN" altLang="zh-CN" sz="2400" b="1" dirty="0">
                <a:solidFill>
                  <a:srgbClr val="FF0000"/>
                </a:solidFill>
                <a:latin typeface="Bodoni MT Black" panose="02070A03080606020203" pitchFamily="18" charset="0"/>
                <a:ea typeface="+mn-ea"/>
              </a:rPr>
              <a:t>等价划分</a:t>
            </a:r>
            <a:r>
              <a:rPr lang="zh-CN" altLang="zh-CN" sz="2400" b="1" dirty="0">
                <a:latin typeface="Bodoni MT Black" panose="02070A03080606020203" pitchFamily="18" charset="0"/>
                <a:ea typeface="+mn-ea"/>
              </a:rPr>
              <a:t>和</a:t>
            </a:r>
            <a:r>
              <a:rPr lang="zh-CN" altLang="zh-CN" sz="2400" b="1" dirty="0">
                <a:solidFill>
                  <a:srgbClr val="FF0000"/>
                </a:solidFill>
                <a:latin typeface="Bodoni MT Black" panose="02070A03080606020203" pitchFamily="18" charset="0"/>
                <a:ea typeface="+mn-ea"/>
              </a:rPr>
              <a:t>边界值分析</a:t>
            </a:r>
            <a:r>
              <a:rPr lang="zh-CN" altLang="zh-CN" sz="2400" b="1" dirty="0">
                <a:latin typeface="Bodoni MT Black" panose="02070A03080606020203" pitchFamily="18" charset="0"/>
                <a:ea typeface="+mn-ea"/>
              </a:rPr>
              <a:t>两种技术</a:t>
            </a:r>
            <a:r>
              <a:rPr lang="zh-CN" altLang="zh-CN"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p:txBody>
      </p:sp>
      <p:sp>
        <p:nvSpPr>
          <p:cNvPr id="11"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7.7.2 </a:t>
            </a:r>
            <a:r>
              <a:rPr lang="zh-CN" altLang="en-US" sz="2400" dirty="0">
                <a:solidFill>
                  <a:srgbClr val="D9D9D9"/>
                </a:solidFill>
                <a:latin typeface="Bodoni MT Black" panose="02070A03080606020203" pitchFamily="18" charset="0"/>
                <a:ea typeface="+mn-ea"/>
              </a:rPr>
              <a:t>边界值分析</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a:latin typeface="Bodoni MT Black" panose="02070A03080606020203" pitchFamily="18" charset="0"/>
              </a:rPr>
              <a:t>7.7 </a:t>
            </a:r>
            <a:r>
              <a:rPr lang="zh-CN" altLang="en-US" b="1" dirty="0">
                <a:latin typeface="Bodoni MT Black" panose="02070A03080606020203" pitchFamily="18" charset="0"/>
              </a:rPr>
              <a:t>黑盒测试技术</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704850" y="1341438"/>
            <a:ext cx="7920038" cy="1284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100"/>
              </a:lnSpc>
              <a:defRPr/>
            </a:pPr>
            <a:r>
              <a:rPr lang="en-US" altLang="zh-CN" sz="2400" dirty="0">
                <a:latin typeface="Bodoni MT Black" panose="02070A03080606020203" pitchFamily="18" charset="0"/>
              </a:rPr>
              <a:t>     </a:t>
            </a:r>
            <a:r>
              <a:rPr lang="zh-CN" altLang="zh-CN" sz="2400" dirty="0">
                <a:latin typeface="Bodoni MT Black" panose="02070A03080606020203" pitchFamily="18" charset="0"/>
              </a:rPr>
              <a:t>为了测试前述的把数字串转变成整数的程序，除了上一小节已经用等价划分法设计出的测试方案外，还应该用边界值分析法再补充下述测试方案。</a:t>
            </a:r>
            <a:endParaRPr lang="en-US" altLang="zh-CN" sz="2400" dirty="0">
              <a:latin typeface="Bodoni MT Black" panose="02070A03080606020203" pitchFamily="18" charset="0"/>
              <a:ea typeface="+mn-ea"/>
            </a:endParaRPr>
          </a:p>
        </p:txBody>
      </p:sp>
      <p:graphicFrame>
        <p:nvGraphicFramePr>
          <p:cNvPr id="2" name="表格 1"/>
          <p:cNvGraphicFramePr>
            <a:graphicFrameLocks noGrp="1"/>
          </p:cNvGraphicFramePr>
          <p:nvPr/>
        </p:nvGraphicFramePr>
        <p:xfrm>
          <a:off x="611188" y="2708275"/>
          <a:ext cx="7920536" cy="2376264"/>
        </p:xfrm>
        <a:graphic>
          <a:graphicData uri="http://schemas.openxmlformats.org/drawingml/2006/table">
            <a:tbl>
              <a:tblPr firstRow="1" bandRow="1">
                <a:tableStyleId>{5C22544A-7EE6-4342-B048-85BDC9FD1C3A}</a:tableStyleId>
              </a:tblPr>
              <a:tblGrid>
                <a:gridCol w="720080"/>
                <a:gridCol w="3240188"/>
                <a:gridCol w="1980134"/>
                <a:gridCol w="1980134"/>
              </a:tblGrid>
              <a:tr h="414121">
                <a:tc>
                  <a:txBody>
                    <a:bodyPr/>
                    <a:lstStyle/>
                    <a:p>
                      <a:r>
                        <a:rPr lang="zh-CN" altLang="en-US" dirty="0"/>
                        <a:t>编号</a:t>
                      </a:r>
                      <a:endParaRPr lang="zh-CN" altLang="en-US" dirty="0"/>
                    </a:p>
                  </a:txBody>
                  <a:tcPr anchor="ctr" anchorCtr="1"/>
                </a:tc>
                <a:tc>
                  <a:txBody>
                    <a:bodyPr/>
                    <a:lstStyle/>
                    <a:p>
                      <a:pPr algn="l"/>
                      <a:r>
                        <a:rPr lang="zh-CN" altLang="en-US" dirty="0"/>
                        <a:t>描述</a:t>
                      </a:r>
                      <a:endParaRPr lang="zh-CN" altLang="en-US" dirty="0"/>
                    </a:p>
                  </a:txBody>
                  <a:tcPr anchor="ctr" anchorCtr="1"/>
                </a:tc>
                <a:tc>
                  <a:txBody>
                    <a:bodyPr/>
                    <a:lstStyle/>
                    <a:p>
                      <a:r>
                        <a:rPr lang="zh-CN" altLang="en-US" dirty="0"/>
                        <a:t>输入</a:t>
                      </a:r>
                      <a:endParaRPr lang="zh-CN" altLang="en-US" dirty="0"/>
                    </a:p>
                  </a:txBody>
                  <a:tcPr anchor="ctr" anchorCtr="1"/>
                </a:tc>
                <a:tc>
                  <a:txBody>
                    <a:bodyPr/>
                    <a:lstStyle/>
                    <a:p>
                      <a:r>
                        <a:rPr lang="zh-CN" altLang="en-US" dirty="0"/>
                        <a:t>预期输出</a:t>
                      </a:r>
                      <a:endParaRPr lang="zh-CN" altLang="en-US" dirty="0"/>
                    </a:p>
                  </a:txBody>
                  <a:tcPr anchor="ctr" anchorCtr="1"/>
                </a:tc>
              </a:tr>
              <a:tr h="449975">
                <a:tc>
                  <a:txBody>
                    <a:bodyPr/>
                    <a:lstStyle/>
                    <a:p>
                      <a:r>
                        <a:rPr lang="en-US" altLang="zh-CN" dirty="0"/>
                        <a:t>1</a:t>
                      </a:r>
                      <a:endParaRPr lang="zh-CN" altLang="en-US" dirty="0"/>
                    </a:p>
                  </a:txBody>
                  <a:tcPr anchor="ctr" anchorCtr="1"/>
                </a:tc>
                <a:tc>
                  <a:txBody>
                    <a:bodyPr/>
                    <a:lstStyle/>
                    <a:p>
                      <a:pPr algn="l"/>
                      <a:r>
                        <a:rPr lang="zh-CN" altLang="zh-CN" sz="1800" kern="1200" dirty="0">
                          <a:solidFill>
                            <a:schemeClr val="dk1"/>
                          </a:solidFill>
                          <a:effectLst/>
                          <a:latin typeface="+mn-lt"/>
                          <a:ea typeface="+mn-ea"/>
                          <a:cs typeface="+mn-cs"/>
                        </a:rPr>
                        <a:t>使输出刚好等于最小的负整数</a:t>
                      </a:r>
                      <a:endParaRPr lang="zh-CN" altLang="en-US" dirty="0"/>
                    </a:p>
                  </a:txBody>
                  <a:tcPr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-32768</a:t>
                      </a:r>
                      <a:r>
                        <a:rPr lang="zh-CN" altLang="zh-CN" sz="1800" kern="1200" dirty="0">
                          <a:solidFill>
                            <a:schemeClr val="dk1"/>
                          </a:solidFill>
                          <a:effectLst/>
                          <a:latin typeface="+mn-lt"/>
                          <a:ea typeface="+mn-ea"/>
                          <a:cs typeface="+mn-cs"/>
                        </a:rPr>
                        <a:t>’</a:t>
                      </a:r>
                      <a:endParaRPr lang="zh-CN" altLang="en-US" dirty="0"/>
                    </a:p>
                  </a:txBody>
                  <a:tcPr anchor="ctr" anchorCtr="1"/>
                </a:tc>
                <a:tc>
                  <a:txBody>
                    <a:bodyPr/>
                    <a:lstStyle/>
                    <a:p>
                      <a:r>
                        <a:rPr lang="en-US" altLang="zh-CN" sz="1800" kern="1200" dirty="0">
                          <a:solidFill>
                            <a:schemeClr val="dk1"/>
                          </a:solidFill>
                          <a:effectLst/>
                          <a:latin typeface="+mn-lt"/>
                          <a:ea typeface="+mn-ea"/>
                          <a:cs typeface="+mn-cs"/>
                        </a:rPr>
                        <a:t>-32768</a:t>
                      </a:r>
                      <a:endParaRPr lang="zh-CN" altLang="en-US" dirty="0"/>
                    </a:p>
                  </a:txBody>
                  <a:tcPr anchor="ctr" anchorCtr="1"/>
                </a:tc>
              </a:tr>
              <a:tr h="504056">
                <a:tc>
                  <a:txBody>
                    <a:bodyPr/>
                    <a:lstStyle/>
                    <a:p>
                      <a:r>
                        <a:rPr lang="en-US" altLang="zh-CN" dirty="0"/>
                        <a:t>2</a:t>
                      </a:r>
                      <a:endParaRPr lang="zh-CN" altLang="en-US" dirty="0"/>
                    </a:p>
                  </a:txBody>
                  <a:tcPr anchor="ctr" anchorCtr="1"/>
                </a:tc>
                <a:tc>
                  <a:txBody>
                    <a:bodyPr/>
                    <a:lstStyle/>
                    <a:p>
                      <a:pPr algn="l"/>
                      <a:r>
                        <a:rPr lang="zh-CN" altLang="zh-CN" sz="1800" kern="1200" dirty="0">
                          <a:solidFill>
                            <a:schemeClr val="dk1"/>
                          </a:solidFill>
                          <a:effectLst/>
                          <a:latin typeface="+mn-lt"/>
                          <a:ea typeface="+mn-ea"/>
                          <a:cs typeface="+mn-cs"/>
                        </a:rPr>
                        <a:t>使输出刚好等于最大的正整数</a:t>
                      </a:r>
                      <a:endParaRPr lang="zh-CN" altLang="en-US" dirty="0"/>
                    </a:p>
                  </a:txBody>
                  <a:tcPr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32767</a:t>
                      </a:r>
                      <a:r>
                        <a:rPr lang="zh-CN" altLang="zh-CN" sz="1800" kern="1200" dirty="0">
                          <a:solidFill>
                            <a:schemeClr val="dk1"/>
                          </a:solidFill>
                          <a:effectLst/>
                          <a:latin typeface="+mn-lt"/>
                          <a:ea typeface="+mn-ea"/>
                          <a:cs typeface="+mn-cs"/>
                        </a:rPr>
                        <a:t>’</a:t>
                      </a:r>
                      <a:endParaRPr lang="zh-CN" altLang="en-US" dirty="0"/>
                    </a:p>
                  </a:txBody>
                  <a:tcPr anchor="ctr" anchorCtr="1"/>
                </a:tc>
                <a:tc>
                  <a:txBody>
                    <a:bodyPr/>
                    <a:lstStyle/>
                    <a:p>
                      <a:r>
                        <a:rPr lang="en-US" altLang="zh-CN" sz="1800" kern="1200" dirty="0">
                          <a:solidFill>
                            <a:schemeClr val="dk1"/>
                          </a:solidFill>
                          <a:effectLst/>
                          <a:latin typeface="+mn-lt"/>
                          <a:ea typeface="+mn-ea"/>
                          <a:cs typeface="+mn-cs"/>
                        </a:rPr>
                        <a:t>32767</a:t>
                      </a:r>
                      <a:endParaRPr lang="zh-CN" altLang="en-US" dirty="0"/>
                    </a:p>
                  </a:txBody>
                  <a:tcPr anchor="ctr" anchorCtr="1"/>
                </a:tc>
              </a:tr>
              <a:tr h="504056">
                <a:tc>
                  <a:txBody>
                    <a:bodyPr/>
                    <a:lstStyle/>
                    <a:p>
                      <a:r>
                        <a:rPr lang="en-US" altLang="zh-CN" dirty="0"/>
                        <a:t>3</a:t>
                      </a:r>
                      <a:endParaRPr lang="zh-CN" altLang="en-US" dirty="0"/>
                    </a:p>
                  </a:txBody>
                  <a:tcPr anchor="ctr" anchorCtr="1"/>
                </a:tc>
                <a:tc>
                  <a:txBody>
                    <a:bodyPr/>
                    <a:lstStyle/>
                    <a:p>
                      <a:pPr algn="l"/>
                      <a:r>
                        <a:rPr lang="zh-CN" altLang="zh-CN" sz="1800" kern="1200" dirty="0">
                          <a:solidFill>
                            <a:schemeClr val="dk1"/>
                          </a:solidFill>
                          <a:effectLst/>
                          <a:latin typeface="+mn-lt"/>
                          <a:ea typeface="+mn-ea"/>
                          <a:cs typeface="+mn-cs"/>
                        </a:rPr>
                        <a:t>使输出刚刚小于最小的负整数</a:t>
                      </a:r>
                      <a:endParaRPr lang="zh-CN" altLang="en-US" dirty="0"/>
                    </a:p>
                  </a:txBody>
                  <a:tcPr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-32769</a:t>
                      </a:r>
                      <a:r>
                        <a:rPr lang="zh-CN" altLang="zh-CN" sz="1800" kern="1200" dirty="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dirty="0"/>
                    </a:p>
                  </a:txBody>
                  <a:tcPr anchor="ctr" anchorCtr="1"/>
                </a:tc>
              </a:tr>
              <a:tr h="504056">
                <a:tc>
                  <a:txBody>
                    <a:bodyPr/>
                    <a:lstStyle/>
                    <a:p>
                      <a:r>
                        <a:rPr lang="en-US" altLang="zh-CN" dirty="0"/>
                        <a:t>4</a:t>
                      </a:r>
                      <a:endParaRPr lang="zh-CN" altLang="en-US" dirty="0"/>
                    </a:p>
                  </a:txBody>
                  <a:tcPr anchor="ctr" anchorCtr="1"/>
                </a:tc>
                <a:tc>
                  <a:txBody>
                    <a:bodyPr/>
                    <a:lstStyle/>
                    <a:p>
                      <a:pPr algn="l"/>
                      <a:r>
                        <a:rPr lang="zh-CN" altLang="zh-CN" sz="1800" kern="1200" dirty="0">
                          <a:solidFill>
                            <a:schemeClr val="dk1"/>
                          </a:solidFill>
                          <a:effectLst/>
                          <a:latin typeface="+mn-lt"/>
                          <a:ea typeface="+mn-ea"/>
                          <a:cs typeface="+mn-cs"/>
                        </a:rPr>
                        <a:t>使输出刚刚大于最大的正整数</a:t>
                      </a:r>
                      <a:endParaRPr lang="zh-CN" altLang="en-US" dirty="0"/>
                    </a:p>
                  </a:txBody>
                  <a:tcPr anchor="ctr"/>
                </a:tc>
                <a:tc>
                  <a:txBody>
                    <a:bodyPr/>
                    <a:lstStyle/>
                    <a:p>
                      <a:r>
                        <a:rPr lang="zh-CN" altLang="zh-CN" sz="1800" kern="1200" dirty="0">
                          <a:solidFill>
                            <a:schemeClr val="dk1"/>
                          </a:solidFill>
                          <a:effectLst/>
                          <a:latin typeface="+mn-lt"/>
                          <a:ea typeface="+mn-ea"/>
                          <a:cs typeface="+mn-cs"/>
                        </a:rPr>
                        <a:t>‘</a:t>
                      </a:r>
                      <a:r>
                        <a:rPr lang="en-US" altLang="zh-CN" sz="1800" kern="1200" dirty="0">
                          <a:solidFill>
                            <a:schemeClr val="dk1"/>
                          </a:solidFill>
                          <a:effectLst/>
                          <a:latin typeface="+mn-lt"/>
                          <a:ea typeface="+mn-ea"/>
                          <a:cs typeface="+mn-cs"/>
                        </a:rPr>
                        <a:t>32768</a:t>
                      </a:r>
                      <a:r>
                        <a:rPr lang="zh-CN" altLang="zh-CN" sz="1800" kern="1200" dirty="0">
                          <a:solidFill>
                            <a:schemeClr val="dk1"/>
                          </a:solidFill>
                          <a:effectLst/>
                          <a:latin typeface="+mn-lt"/>
                          <a:ea typeface="+mn-ea"/>
                          <a:cs typeface="+mn-cs"/>
                        </a:rPr>
                        <a:t>’</a:t>
                      </a:r>
                      <a:endParaRPr lang="zh-CN" altLang="en-US" dirty="0"/>
                    </a:p>
                  </a:txBody>
                  <a:tcPr anchor="ctr" anchorCtr="1"/>
                </a:tc>
                <a:tc>
                  <a:txBody>
                    <a:bodyPr/>
                    <a:lstStyle/>
                    <a:p>
                      <a:r>
                        <a:rPr lang="zh-CN" altLang="zh-CN" sz="1800" kern="1200" dirty="0">
                          <a:solidFill>
                            <a:schemeClr val="dk1"/>
                          </a:solidFill>
                          <a:effectLst/>
                          <a:latin typeface="+mn-lt"/>
                          <a:ea typeface="+mn-ea"/>
                          <a:cs typeface="+mn-cs"/>
                        </a:rPr>
                        <a:t>错误——无效输入</a:t>
                      </a:r>
                      <a:endParaRPr lang="zh-CN" altLang="en-US" dirty="0"/>
                    </a:p>
                  </a:txBody>
                  <a:tcPr anchor="ctr" anchorCtr="1"/>
                </a:tc>
              </a:tr>
            </a:tbl>
          </a:graphicData>
        </a:graphic>
      </p:graphicFrame>
      <p:sp>
        <p:nvSpPr>
          <p:cNvPr id="9" name="TextBox 7"/>
          <p:cNvSpPr txBox="1">
            <a:spLocks noChangeArrowheads="1"/>
          </p:cNvSpPr>
          <p:nvPr/>
        </p:nvSpPr>
        <p:spPr bwMode="auto">
          <a:xfrm>
            <a:off x="611188" y="5159375"/>
            <a:ext cx="8075612" cy="887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100"/>
              </a:lnSpc>
              <a:defRPr/>
            </a:pPr>
            <a:r>
              <a:rPr lang="en-US" altLang="zh-CN" sz="2400" dirty="0">
                <a:latin typeface="Bodoni MT Black" panose="02070A03080606020203" pitchFamily="18" charset="0"/>
              </a:rPr>
              <a:t>     </a:t>
            </a:r>
            <a:r>
              <a:rPr lang="zh-CN" altLang="zh-CN" sz="2400" dirty="0">
                <a:latin typeface="Bodoni MT Black" panose="02070A03080606020203" pitchFamily="18" charset="0"/>
                <a:ea typeface="+mn-ea"/>
              </a:rPr>
              <a:t>根据边界值分析方法的要求，应该分别使用长度为</a:t>
            </a:r>
            <a:r>
              <a:rPr lang="en-US" altLang="zh-CN" sz="2400" dirty="0">
                <a:latin typeface="Bodoni MT Black" panose="02070A03080606020203" pitchFamily="18" charset="0"/>
                <a:ea typeface="+mn-ea"/>
              </a:rPr>
              <a:t>0</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1</a:t>
            </a:r>
            <a:r>
              <a:rPr lang="zh-CN" altLang="zh-CN" sz="2400" dirty="0">
                <a:latin typeface="Bodoni MT Black" panose="02070A03080606020203" pitchFamily="18" charset="0"/>
                <a:ea typeface="+mn-ea"/>
              </a:rPr>
              <a:t>和</a:t>
            </a:r>
            <a:r>
              <a:rPr lang="en-US" altLang="zh-CN" sz="2400" dirty="0">
                <a:latin typeface="Bodoni MT Black" panose="02070A03080606020203" pitchFamily="18" charset="0"/>
                <a:ea typeface="+mn-ea"/>
              </a:rPr>
              <a:t>6</a:t>
            </a:r>
            <a:r>
              <a:rPr lang="zh-CN" altLang="zh-CN" sz="2400" dirty="0">
                <a:latin typeface="Bodoni MT Black" panose="02070A03080606020203" pitchFamily="18" charset="0"/>
                <a:ea typeface="+mn-ea"/>
              </a:rPr>
              <a:t>的数字串作为测试数据。</a:t>
            </a:r>
            <a:endParaRPr lang="en-US" altLang="zh-CN" sz="2400" dirty="0">
              <a:latin typeface="Bodoni MT Black" panose="02070A03080606020203" pitchFamily="18" charset="0"/>
              <a:ea typeface="+mn-ea"/>
            </a:endParaRPr>
          </a:p>
        </p:txBody>
      </p:sp>
      <p:sp>
        <p:nvSpPr>
          <p:cNvPr id="10"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7.7.2 </a:t>
            </a:r>
            <a:r>
              <a:rPr lang="zh-CN" altLang="en-US" sz="2400" dirty="0">
                <a:solidFill>
                  <a:srgbClr val="D9D9D9"/>
                </a:solidFill>
                <a:latin typeface="Bodoni MT Black" panose="02070A03080606020203" pitchFamily="18" charset="0"/>
                <a:ea typeface="+mn-ea"/>
              </a:rPr>
              <a:t>边界值分析</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7.7 </a:t>
            </a:r>
            <a:r>
              <a:rPr lang="zh-CN" altLang="en-US" b="1" dirty="0">
                <a:latin typeface="Bodoni MT Black" panose="02070A03080606020203" pitchFamily="18" charset="0"/>
              </a:rPr>
              <a:t>黑盒测试技术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23938"/>
            <a:ext cx="8229600" cy="604837"/>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7.7.3 </a:t>
            </a:r>
            <a:r>
              <a:rPr lang="zh-CN" altLang="en-US" b="1" dirty="0">
                <a:latin typeface="Bodoni MT Black" panose="02070A03080606020203" pitchFamily="18" charset="0"/>
              </a:rPr>
              <a:t>错误推测</a:t>
            </a:r>
            <a:endParaRPr lang="zh-CN" altLang="en-US" sz="2800" b="1" dirty="0">
              <a:latin typeface="Bodoni MT Black" panose="02070A03080606020203" pitchFamily="18" charset="0"/>
            </a:endParaRPr>
          </a:p>
        </p:txBody>
      </p:sp>
      <p:sp>
        <p:nvSpPr>
          <p:cNvPr id="32775" name="TextBox 7"/>
          <p:cNvSpPr txBox="1">
            <a:spLocks noChangeArrowheads="1"/>
          </p:cNvSpPr>
          <p:nvPr/>
        </p:nvSpPr>
        <p:spPr bwMode="auto">
          <a:xfrm>
            <a:off x="395288" y="1700213"/>
            <a:ext cx="8445500" cy="432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300"/>
              </a:lnSpc>
              <a:defRPr/>
            </a:pPr>
            <a:r>
              <a:rPr lang="en-US" altLang="zh-CN" sz="2400" b="1" dirty="0">
                <a:solidFill>
                  <a:srgbClr val="C00000"/>
                </a:solidFill>
                <a:latin typeface="Bodoni MT Black" panose="02070A03080606020203" pitchFamily="18" charset="0"/>
              </a:rPr>
              <a:t>     </a:t>
            </a:r>
            <a:r>
              <a:rPr lang="zh-CN" altLang="zh-CN" sz="2400" b="1" dirty="0">
                <a:solidFill>
                  <a:srgbClr val="C00000"/>
                </a:solidFill>
                <a:latin typeface="Bodoni MT Black" panose="02070A03080606020203" pitchFamily="18" charset="0"/>
                <a:ea typeface="+mn-ea"/>
              </a:rPr>
              <a:t>错误推测法</a:t>
            </a:r>
            <a:r>
              <a:rPr lang="zh-CN" altLang="zh-CN" sz="2400" dirty="0">
                <a:latin typeface="Bodoni MT Black" panose="02070A03080606020203" pitchFamily="18" charset="0"/>
                <a:ea typeface="+mn-ea"/>
              </a:rPr>
              <a:t>在很大程度上靠</a:t>
            </a:r>
            <a:r>
              <a:rPr lang="zh-CN" altLang="zh-CN" sz="2400" dirty="0">
                <a:solidFill>
                  <a:srgbClr val="FF0000"/>
                </a:solidFill>
                <a:latin typeface="Bodoni MT Black" panose="02070A03080606020203" pitchFamily="18" charset="0"/>
                <a:ea typeface="+mn-ea"/>
              </a:rPr>
              <a:t>直觉</a:t>
            </a:r>
            <a:r>
              <a:rPr lang="zh-CN" altLang="zh-CN" sz="2400" dirty="0">
                <a:latin typeface="Bodoni MT Black" panose="02070A03080606020203" pitchFamily="18" charset="0"/>
                <a:ea typeface="+mn-ea"/>
              </a:rPr>
              <a:t>和</a:t>
            </a:r>
            <a:r>
              <a:rPr lang="zh-CN" altLang="zh-CN" sz="2400" dirty="0">
                <a:solidFill>
                  <a:srgbClr val="FF0000"/>
                </a:solidFill>
                <a:latin typeface="Bodoni MT Black" panose="02070A03080606020203" pitchFamily="18" charset="0"/>
                <a:ea typeface="+mn-ea"/>
              </a:rPr>
              <a:t>经验</a:t>
            </a:r>
            <a:r>
              <a:rPr lang="zh-CN" altLang="zh-CN" sz="2400" dirty="0">
                <a:latin typeface="Bodoni MT Black" panose="02070A03080606020203" pitchFamily="18" charset="0"/>
                <a:ea typeface="+mn-ea"/>
              </a:rPr>
              <a:t>进行。它的基本想法是列举出程序中可能有的错误和容易发生错误的特殊情况，并且根据它们选择测试方案。</a:t>
            </a:r>
            <a:endParaRPr lang="en-US" altLang="zh-CN" sz="2400" dirty="0">
              <a:latin typeface="Bodoni MT Black" panose="02070A03080606020203" pitchFamily="18" charset="0"/>
              <a:ea typeface="+mn-ea"/>
            </a:endParaRPr>
          </a:p>
          <a:p>
            <a:pPr marL="0" indent="0">
              <a:lnSpc>
                <a:spcPts val="33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应该仔细分析程序规格说明书，注意找出其中遗漏或省略的部分，以便设计相应的测试方案，检测程序员对这些部分的处理是否正确。</a:t>
            </a:r>
            <a:endParaRPr lang="en-US" altLang="zh-CN" sz="2400" dirty="0">
              <a:latin typeface="Bodoni MT Black" panose="02070A03080606020203" pitchFamily="18" charset="0"/>
              <a:ea typeface="+mn-ea"/>
            </a:endParaRPr>
          </a:p>
          <a:p>
            <a:pPr marL="0" indent="0">
              <a:lnSpc>
                <a:spcPts val="33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经验表明，</a:t>
            </a:r>
            <a:r>
              <a:rPr lang="zh-CN" altLang="zh-CN" sz="2400" dirty="0">
                <a:solidFill>
                  <a:srgbClr val="FF0000"/>
                </a:solidFill>
                <a:latin typeface="Bodoni MT Black" panose="02070A03080606020203" pitchFamily="18" charset="0"/>
                <a:ea typeface="+mn-ea"/>
              </a:rPr>
              <a:t>在一段程序中已经发现的错误数目往往和尚未发现的错误数成正比</a:t>
            </a:r>
            <a:r>
              <a:rPr lang="zh-CN" altLang="zh-CN" sz="2400" dirty="0">
                <a:latin typeface="Bodoni MT Black" panose="02070A03080606020203" pitchFamily="18" charset="0"/>
                <a:ea typeface="+mn-ea"/>
              </a:rPr>
              <a:t>。例如，在</a:t>
            </a:r>
            <a:r>
              <a:rPr lang="en-US" altLang="zh-CN" sz="2400" dirty="0">
                <a:latin typeface="Bodoni MT Black" panose="02070A03080606020203" pitchFamily="18" charset="0"/>
                <a:ea typeface="+mn-ea"/>
              </a:rPr>
              <a:t>IBM OS/370</a:t>
            </a:r>
            <a:r>
              <a:rPr lang="zh-CN" altLang="zh-CN" sz="2400" dirty="0">
                <a:latin typeface="Bodoni MT Black" panose="02070A03080606020203" pitchFamily="18" charset="0"/>
                <a:ea typeface="+mn-ea"/>
              </a:rPr>
              <a:t>操作系统中，用户发现的全部错误的</a:t>
            </a:r>
            <a:r>
              <a:rPr lang="en-US" altLang="zh-CN" sz="2400" dirty="0">
                <a:latin typeface="Bodoni MT Black" panose="02070A03080606020203" pitchFamily="18" charset="0"/>
                <a:ea typeface="+mn-ea"/>
              </a:rPr>
              <a:t>47%</a:t>
            </a:r>
            <a:r>
              <a:rPr lang="zh-CN" altLang="zh-CN" sz="2400" dirty="0">
                <a:latin typeface="Bodoni MT Black" panose="02070A03080606020203" pitchFamily="18" charset="0"/>
                <a:ea typeface="+mn-ea"/>
              </a:rPr>
              <a:t>只与该系统</a:t>
            </a:r>
            <a:r>
              <a:rPr lang="en-US" altLang="zh-CN" sz="2400" dirty="0">
                <a:latin typeface="Bodoni MT Black" panose="02070A03080606020203" pitchFamily="18" charset="0"/>
                <a:ea typeface="+mn-ea"/>
              </a:rPr>
              <a:t>4%</a:t>
            </a:r>
            <a:r>
              <a:rPr lang="zh-CN" altLang="zh-CN" sz="2400" dirty="0">
                <a:latin typeface="Bodoni MT Black" panose="02070A03080606020203" pitchFamily="18" charset="0"/>
                <a:ea typeface="+mn-ea"/>
              </a:rPr>
              <a:t>的模块有关。进一步测试时着重测试那些已发现了较多错误的程序段。</a:t>
            </a:r>
            <a:endParaRPr lang="zh-CN" altLang="zh-CN" sz="2400" dirty="0">
              <a:latin typeface="Bodoni MT Black" panose="02070A03080606020203"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7.7.3 </a:t>
            </a:r>
            <a:r>
              <a:rPr lang="zh-CN" altLang="en-US" sz="2400" dirty="0">
                <a:solidFill>
                  <a:srgbClr val="D9D9D9"/>
                </a:solidFill>
                <a:latin typeface="Bodoni MT Black" panose="02070A03080606020203" pitchFamily="18" charset="0"/>
                <a:ea typeface="+mn-ea"/>
              </a:rPr>
              <a:t>错误推测</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7.7 </a:t>
            </a:r>
            <a:r>
              <a:rPr lang="zh-CN" altLang="en-US" b="1" dirty="0">
                <a:latin typeface="Bodoni MT Black" panose="02070A03080606020203" pitchFamily="18" charset="0"/>
              </a:rPr>
              <a:t>黑盒测试技术</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519113" y="1587500"/>
            <a:ext cx="8156575"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6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等价划分法和边界值分析法都只孤立地考虑各个输入数据的测试功效，而没有考虑多个输入数据的</a:t>
            </a:r>
            <a:r>
              <a:rPr lang="zh-CN" altLang="zh-CN" sz="2400" dirty="0">
                <a:solidFill>
                  <a:srgbClr val="FF0000"/>
                </a:solidFill>
                <a:latin typeface="Bodoni MT Black" panose="02070A03080606020203" pitchFamily="18" charset="0"/>
                <a:ea typeface="+mn-ea"/>
              </a:rPr>
              <a:t>组合效应</a:t>
            </a:r>
            <a:r>
              <a:rPr lang="zh-CN" altLang="zh-CN" sz="2400" dirty="0">
                <a:latin typeface="Bodoni MT Black" panose="02070A03080606020203" pitchFamily="18" charset="0"/>
                <a:ea typeface="+mn-ea"/>
              </a:rPr>
              <a:t>，可能会遗漏了输入数据易于出错的组合情况。</a:t>
            </a:r>
            <a:endParaRPr lang="en-US" altLang="zh-CN" sz="2400" dirty="0">
              <a:latin typeface="Bodoni MT Black" panose="02070A03080606020203" pitchFamily="18" charset="0"/>
              <a:ea typeface="+mn-ea"/>
            </a:endParaRPr>
          </a:p>
          <a:p>
            <a:pPr marL="0" indent="0">
              <a:lnSpc>
                <a:spcPts val="3600"/>
              </a:lnSpc>
              <a:defRPr/>
            </a:pPr>
            <a:r>
              <a:rPr lang="en-US" altLang="zh-CN" sz="2400" dirty="0">
                <a:latin typeface="Bodoni MT Black" panose="02070A03080606020203" pitchFamily="18" charset="0"/>
                <a:ea typeface="+mn-ea"/>
              </a:rPr>
              <a:t>    </a:t>
            </a:r>
            <a:r>
              <a:rPr lang="zh-CN" altLang="zh-CN" sz="2400" b="1" dirty="0">
                <a:solidFill>
                  <a:srgbClr val="FF0000"/>
                </a:solidFill>
                <a:latin typeface="Bodoni MT Black" panose="02070A03080606020203" pitchFamily="18" charset="0"/>
                <a:ea typeface="+mn-ea"/>
              </a:rPr>
              <a:t>选择输入组合</a:t>
            </a:r>
            <a:r>
              <a:rPr lang="zh-CN" altLang="zh-CN" sz="2400" dirty="0">
                <a:latin typeface="Bodoni MT Black" panose="02070A03080606020203" pitchFamily="18" charset="0"/>
                <a:ea typeface="+mn-ea"/>
              </a:rPr>
              <a:t>的一个有效途径是利用</a:t>
            </a:r>
            <a:r>
              <a:rPr lang="zh-CN" altLang="zh-CN" sz="2400" dirty="0">
                <a:solidFill>
                  <a:srgbClr val="FF0000"/>
                </a:solidFill>
                <a:latin typeface="Bodoni MT Black" panose="02070A03080606020203" pitchFamily="18" charset="0"/>
                <a:ea typeface="+mn-ea"/>
              </a:rPr>
              <a:t>判定表</a:t>
            </a:r>
            <a:r>
              <a:rPr lang="zh-CN" altLang="zh-CN" sz="2400" dirty="0">
                <a:latin typeface="Bodoni MT Black" panose="02070A03080606020203" pitchFamily="18" charset="0"/>
                <a:ea typeface="+mn-ea"/>
              </a:rPr>
              <a:t>或</a:t>
            </a:r>
            <a:r>
              <a:rPr lang="zh-CN" altLang="zh-CN" sz="2400" dirty="0">
                <a:solidFill>
                  <a:srgbClr val="FF0000"/>
                </a:solidFill>
                <a:latin typeface="Bodoni MT Black" panose="02070A03080606020203" pitchFamily="18" charset="0"/>
                <a:ea typeface="+mn-ea"/>
              </a:rPr>
              <a:t>判定树</a:t>
            </a:r>
            <a:r>
              <a:rPr lang="zh-CN" altLang="zh-CN" sz="2400" dirty="0">
                <a:latin typeface="Bodoni MT Black" panose="02070A03080606020203" pitchFamily="18" charset="0"/>
                <a:ea typeface="+mn-ea"/>
              </a:rPr>
              <a:t>为工具，列出输入数据各种组合与程序应作的动作</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及相应的输出结果</a:t>
            </a:r>
            <a:r>
              <a:rPr lang="zh-CN" altLang="en-US" sz="2400" dirty="0">
                <a:latin typeface="Bodoni MT Black" panose="02070A03080606020203" pitchFamily="18" charset="0"/>
              </a:rPr>
              <a:t>）</a:t>
            </a:r>
            <a:r>
              <a:rPr lang="zh-CN" altLang="zh-CN" sz="2400" dirty="0">
                <a:latin typeface="Bodoni MT Black" panose="02070A03080606020203" pitchFamily="18" charset="0"/>
                <a:ea typeface="+mn-ea"/>
              </a:rPr>
              <a:t>之间的对应关系，然后为判定表的每一列至少设计一个测试用例。</a:t>
            </a:r>
            <a:endParaRPr lang="zh-CN" altLang="zh-CN" sz="2400" dirty="0">
              <a:latin typeface="Bodoni MT Black" panose="02070A03080606020203" pitchFamily="18" charset="0"/>
              <a:ea typeface="+mn-ea"/>
            </a:endParaRPr>
          </a:p>
          <a:p>
            <a:pPr marL="0" indent="0">
              <a:lnSpc>
                <a:spcPts val="3600"/>
              </a:lnSpc>
              <a:defRPr/>
            </a:pPr>
            <a:r>
              <a:rPr lang="en-US" altLang="zh-CN" sz="2400" dirty="0">
                <a:latin typeface="Bodoni MT Black" panose="02070A03080606020203" pitchFamily="18" charset="0"/>
                <a:ea typeface="+mn-ea"/>
              </a:rPr>
              <a:t>    </a:t>
            </a:r>
            <a:r>
              <a:rPr lang="zh-CN" altLang="zh-CN" sz="2400" b="1" dirty="0">
                <a:latin typeface="Bodoni MT Black" panose="02070A03080606020203" pitchFamily="18" charset="0"/>
                <a:ea typeface="+mn-ea"/>
              </a:rPr>
              <a:t>选择输入组合</a:t>
            </a:r>
            <a:r>
              <a:rPr lang="zh-CN" altLang="zh-CN" sz="2400" dirty="0">
                <a:latin typeface="Bodoni MT Black" panose="02070A03080606020203" pitchFamily="18" charset="0"/>
                <a:ea typeface="+mn-ea"/>
              </a:rPr>
              <a:t>的另一个有效途径是把</a:t>
            </a:r>
            <a:r>
              <a:rPr lang="zh-CN" altLang="zh-CN" sz="2400" dirty="0">
                <a:solidFill>
                  <a:srgbClr val="FF0000"/>
                </a:solidFill>
                <a:latin typeface="Bodoni MT Black" panose="02070A03080606020203" pitchFamily="18" charset="0"/>
                <a:ea typeface="+mn-ea"/>
              </a:rPr>
              <a:t>计算机测试</a:t>
            </a:r>
            <a:r>
              <a:rPr lang="zh-CN" altLang="zh-CN" sz="2400" dirty="0">
                <a:latin typeface="Bodoni MT Black" panose="02070A03080606020203" pitchFamily="18" charset="0"/>
                <a:ea typeface="+mn-ea"/>
              </a:rPr>
              <a:t>和</a:t>
            </a:r>
            <a:r>
              <a:rPr lang="zh-CN" altLang="zh-CN" sz="2400" dirty="0">
                <a:solidFill>
                  <a:srgbClr val="FF0000"/>
                </a:solidFill>
                <a:latin typeface="Bodoni MT Black" panose="02070A03080606020203" pitchFamily="18" charset="0"/>
                <a:ea typeface="+mn-ea"/>
              </a:rPr>
              <a:t>人工检查代码</a:t>
            </a:r>
            <a:r>
              <a:rPr lang="zh-CN" altLang="zh-CN" sz="2400" dirty="0">
                <a:latin typeface="Bodoni MT Black" panose="02070A03080606020203" pitchFamily="18" charset="0"/>
                <a:ea typeface="+mn-ea"/>
              </a:rPr>
              <a:t>结合起来。</a:t>
            </a:r>
            <a:endParaRPr lang="zh-CN" altLang="zh-CN" sz="24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7.7.3 </a:t>
            </a:r>
            <a:r>
              <a:rPr lang="zh-CN" altLang="en-US" sz="2400" dirty="0">
                <a:solidFill>
                  <a:srgbClr val="D9D9D9"/>
                </a:solidFill>
                <a:latin typeface="Bodoni MT Black" panose="02070A03080606020203" pitchFamily="18" charset="0"/>
                <a:ea typeface="+mn-ea"/>
              </a:rPr>
              <a:t>边界值分析</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Bodoni MT Black" panose="02070A03080606020203" pitchFamily="18" charset="0"/>
                <a:ea typeface="+mn-ea"/>
              </a:rPr>
              <a:t>主要内容</a:t>
            </a:r>
            <a:endParaRPr lang="es-HN" b="1" dirty="0">
              <a:latin typeface="Bodoni MT Black" panose="02070A03080606020203" pitchFamily="18" charset="0"/>
              <a:ea typeface="+mn-ea"/>
            </a:endParaRPr>
          </a:p>
        </p:txBody>
      </p:sp>
      <p:sp>
        <p:nvSpPr>
          <p:cNvPr id="211971"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sp>
        <p:nvSpPr>
          <p:cNvPr id="21197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7.8 </a:t>
            </a:r>
            <a:r>
              <a:rPr lang="zh-CN" altLang="en-US" sz="2400">
                <a:solidFill>
                  <a:srgbClr val="D9D9D9"/>
                </a:solidFill>
                <a:latin typeface="Bodoni MT Black" panose="02070A03080606020203" pitchFamily="18" charset="0"/>
              </a:rPr>
              <a:t>调试</a:t>
            </a:r>
            <a:endParaRPr lang="zh-CN" altLang="en-US" sz="2400">
              <a:solidFill>
                <a:srgbClr val="D9D9D9"/>
              </a:solidFill>
              <a:latin typeface="Bodoni MT Black" panose="02070A03080606020203" pitchFamily="18" charset="0"/>
            </a:endParaRPr>
          </a:p>
        </p:txBody>
      </p:sp>
      <p:pic>
        <p:nvPicPr>
          <p:cNvPr id="211973"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211974"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11975"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211976"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211977"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211978"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anose="05000000000000000000" pitchFamily="2" charset="2"/>
              <a:buNone/>
              <a:defRPr/>
            </a:pPr>
            <a:r>
              <a:rPr kumimoji="1" lang="en-US" altLang="zh-CN" sz="2400" dirty="0">
                <a:solidFill>
                  <a:srgbClr val="9999CC">
                    <a:lumMod val="50000"/>
                  </a:srgbClr>
                </a:solidFill>
                <a:latin typeface="Bodoni MT Black" panose="02070A03080606020203" pitchFamily="18" charset="0"/>
                <a:ea typeface="黑体" panose="02010609060101010101" pitchFamily="2" charset="-122"/>
              </a:rPr>
              <a:t>   </a:t>
            </a:r>
            <a:r>
              <a:rPr kumimoji="1" lang="en-US" altLang="zh-CN" sz="2400" b="1" dirty="0">
                <a:latin typeface="Bodoni MT Black" panose="02070A03080606020203" pitchFamily="18" charset="0"/>
              </a:rPr>
              <a:t>7.1   </a:t>
            </a:r>
            <a:r>
              <a:rPr kumimoji="1" lang="zh-CN" altLang="en-US" sz="2400" b="1" dirty="0">
                <a:latin typeface="Bodoni MT Black" panose="02070A03080606020203" pitchFamily="18" charset="0"/>
              </a:rPr>
              <a:t>编码</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7.2   </a:t>
            </a:r>
            <a:r>
              <a:rPr kumimoji="1" lang="zh-CN" altLang="en-US" sz="2400" b="1" dirty="0">
                <a:latin typeface="Bodoni MT Black" panose="02070A03080606020203" pitchFamily="18" charset="0"/>
              </a:rPr>
              <a:t>软件测试基础</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7.3   </a:t>
            </a:r>
            <a:r>
              <a:rPr kumimoji="1" lang="zh-CN" altLang="en-US" sz="2400" b="1" dirty="0">
                <a:latin typeface="Bodoni MT Black" panose="02070A03080606020203" pitchFamily="18" charset="0"/>
              </a:rPr>
              <a:t>单元测试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7.4   </a:t>
            </a:r>
            <a:r>
              <a:rPr kumimoji="1" lang="zh-CN" altLang="en-US" sz="2400" b="1" dirty="0">
                <a:latin typeface="Bodoni MT Black" panose="02070A03080606020203" pitchFamily="18" charset="0"/>
              </a:rPr>
              <a:t>集成测试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7.5   </a:t>
            </a:r>
            <a:r>
              <a:rPr kumimoji="1" lang="zh-CN" altLang="en-US" sz="2400" b="1" dirty="0">
                <a:latin typeface="Bodoni MT Black" panose="02070A03080606020203" pitchFamily="18" charset="0"/>
              </a:rPr>
              <a:t>确认测试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7.6   </a:t>
            </a:r>
            <a:r>
              <a:rPr kumimoji="1" lang="zh-CN" altLang="en-US" sz="2400" b="1" dirty="0">
                <a:latin typeface="Bodoni MT Black" panose="02070A03080606020203" pitchFamily="18" charset="0"/>
              </a:rPr>
              <a:t>白盒测试技术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7.7   </a:t>
            </a:r>
            <a:r>
              <a:rPr kumimoji="1" lang="zh-CN" altLang="en-US" sz="2400" b="1" dirty="0">
                <a:latin typeface="Bodoni MT Black" panose="02070A03080606020203" pitchFamily="18" charset="0"/>
              </a:rPr>
              <a:t>黑盒测试技术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7.8   </a:t>
            </a:r>
            <a:r>
              <a:rPr kumimoji="1" lang="zh-CN" altLang="en-US" sz="2400" b="1" dirty="0">
                <a:latin typeface="Bodoni MT Black" panose="02070A03080606020203" pitchFamily="18" charset="0"/>
              </a:rPr>
              <a:t>调试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7.9   </a:t>
            </a:r>
            <a:r>
              <a:rPr kumimoji="1" lang="zh-CN" altLang="en-US" sz="2400" b="1" dirty="0">
                <a:latin typeface="Bodoni MT Black" panose="02070A03080606020203" pitchFamily="18" charset="0"/>
              </a:rPr>
              <a:t>软件可靠性</a:t>
            </a:r>
            <a:endParaRPr kumimoji="1" lang="zh-CN" altLang="en-US" sz="2400" b="1" dirty="0">
              <a:latin typeface="Bodoni MT Black" panose="02070A03080606020203" pitchFamily="18" charset="0"/>
            </a:endParaRPr>
          </a:p>
        </p:txBody>
      </p:sp>
      <p:sp>
        <p:nvSpPr>
          <p:cNvPr id="211980"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endParaRPr lang="zh-CN" altLang="en-US" sz="2400">
              <a:solidFill>
                <a:srgbClr val="D9D9D9"/>
              </a:solidFill>
              <a:latin typeface="Bodoni MT Black" panose="02070A03080606020203" pitchFamily="18" charset="0"/>
            </a:endParaRPr>
          </a:p>
        </p:txBody>
      </p:sp>
      <p:sp>
        <p:nvSpPr>
          <p:cNvPr id="13" name="矩形 12"/>
          <p:cNvSpPr/>
          <p:nvPr/>
        </p:nvSpPr>
        <p:spPr>
          <a:xfrm>
            <a:off x="927100" y="48021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4" name="等腰三角形 13"/>
          <p:cNvSpPr/>
          <p:nvPr/>
        </p:nvSpPr>
        <p:spPr>
          <a:xfrm rot="5400000">
            <a:off x="335756" y="488870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7.8 </a:t>
            </a:r>
            <a:r>
              <a:rPr lang="zh-CN" altLang="en-US" b="1" dirty="0">
                <a:latin typeface="Bodoni MT Black" panose="02070A03080606020203" pitchFamily="18" charset="0"/>
              </a:rPr>
              <a:t>调试</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446088" y="3400425"/>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7.8.1 </a:t>
            </a:r>
            <a:r>
              <a:rPr lang="zh-CN" altLang="en-US" b="1" dirty="0">
                <a:latin typeface="Bodoni MT Black" panose="02070A03080606020203" pitchFamily="18" charset="0"/>
              </a:rPr>
              <a:t>调试过程</a:t>
            </a:r>
            <a:endParaRPr lang="zh-CN" altLang="en-US" sz="2800" b="1" dirty="0">
              <a:latin typeface="Bodoni MT Black" panose="02070A03080606020203" pitchFamily="18" charset="0"/>
            </a:endParaRPr>
          </a:p>
        </p:txBody>
      </p:sp>
      <p:sp>
        <p:nvSpPr>
          <p:cNvPr id="32775" name="TextBox 7"/>
          <p:cNvSpPr txBox="1">
            <a:spLocks noChangeArrowheads="1"/>
          </p:cNvSpPr>
          <p:nvPr/>
        </p:nvSpPr>
        <p:spPr bwMode="auto">
          <a:xfrm>
            <a:off x="519113" y="3933825"/>
            <a:ext cx="81565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200"/>
              </a:lnSpc>
              <a:buSzPct val="70000"/>
              <a:buFont typeface="Wingdings" panose="05000000000000000000" pitchFamily="2" charset="2"/>
              <a:buChar char="l"/>
              <a:defRPr/>
            </a:pPr>
            <a:r>
              <a:rPr lang="zh-CN" altLang="zh-CN" sz="2400" dirty="0">
                <a:latin typeface="Bodoni MT Black" panose="02070A03080606020203" pitchFamily="18" charset="0"/>
                <a:ea typeface="+mn-ea"/>
              </a:rPr>
              <a:t>调试不是测试</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a:lnSpc>
                <a:spcPts val="3200"/>
              </a:lnSpc>
              <a:buSzPct val="70000"/>
              <a:buFont typeface="Wingdings" panose="05000000000000000000" pitchFamily="2" charset="2"/>
              <a:buChar char="l"/>
              <a:defRPr/>
            </a:pPr>
            <a:r>
              <a:rPr lang="zh-CN" altLang="zh-CN" sz="2400" dirty="0">
                <a:latin typeface="Bodoni MT Black" panose="02070A03080606020203" pitchFamily="18" charset="0"/>
                <a:ea typeface="+mn-ea"/>
              </a:rPr>
              <a:t>调试过程从执行一个测试用例开始，评估测试结果，如果发现实际结果与预期结果不一致，则这种不一致就是一个症状，它表明在软件中存在着隐藏的问题。调试过程试图找出产生症状的原因，以便改正错误。</a:t>
            </a:r>
            <a:endParaRPr lang="en-US" altLang="zh-CN" sz="2400" dirty="0">
              <a:latin typeface="Bodoni MT Black" panose="02070A03080606020203"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7.8.1 </a:t>
            </a:r>
            <a:r>
              <a:rPr lang="zh-CN" altLang="en-US" sz="2400" dirty="0">
                <a:solidFill>
                  <a:srgbClr val="D9D9D9"/>
                </a:solidFill>
                <a:latin typeface="Bodoni MT Black" panose="02070A03080606020203" pitchFamily="18" charset="0"/>
                <a:ea typeface="+mn-ea"/>
              </a:rPr>
              <a:t>调试过程</a:t>
            </a:r>
            <a:endParaRPr lang="zh-CN" altLang="en-US" sz="2400" dirty="0">
              <a:solidFill>
                <a:srgbClr val="D9D9D9"/>
              </a:solidFill>
              <a:latin typeface="Bodoni MT Black" panose="02070A03080606020203" pitchFamily="18" charset="0"/>
              <a:ea typeface="+mn-ea"/>
            </a:endParaRPr>
          </a:p>
        </p:txBody>
      </p:sp>
      <p:sp>
        <p:nvSpPr>
          <p:cNvPr id="9" name="TextBox 7"/>
          <p:cNvSpPr txBox="1">
            <a:spLocks noChangeArrowheads="1"/>
          </p:cNvSpPr>
          <p:nvPr/>
        </p:nvSpPr>
        <p:spPr bwMode="auto">
          <a:xfrm>
            <a:off x="519113" y="1220788"/>
            <a:ext cx="81565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200"/>
              </a:lnSpc>
              <a:buFont typeface="Wingdings" panose="05000000000000000000" pitchFamily="2" charset="2"/>
              <a:buChar char="Ø"/>
              <a:defRPr/>
            </a:pPr>
            <a:r>
              <a:rPr lang="zh-CN" altLang="zh-CN" sz="2400" b="1" dirty="0">
                <a:solidFill>
                  <a:srgbClr val="C00000"/>
                </a:solidFill>
                <a:latin typeface="Bodoni MT Black" panose="02070A03080606020203" pitchFamily="18" charset="0"/>
              </a:rPr>
              <a:t>调试</a:t>
            </a:r>
            <a:r>
              <a:rPr lang="zh-CN" altLang="zh-CN" sz="2400" dirty="0">
                <a:latin typeface="Bodoni MT Black" panose="02070A03080606020203" pitchFamily="18" charset="0"/>
              </a:rPr>
              <a:t>（也称为纠错）作为成功测试的后果出现，</a:t>
            </a:r>
            <a:r>
              <a:rPr lang="zh-CN" altLang="en-US" sz="2400" dirty="0">
                <a:latin typeface="Bodoni MT Black" panose="02070A03080606020203" pitchFamily="18" charset="0"/>
              </a:rPr>
              <a:t>即</a:t>
            </a:r>
            <a:r>
              <a:rPr lang="zh-CN" altLang="zh-CN" sz="2400" dirty="0">
                <a:solidFill>
                  <a:srgbClr val="FF0000"/>
                </a:solidFill>
                <a:latin typeface="Bodoni MT Black" panose="02070A03080606020203" pitchFamily="18" charset="0"/>
              </a:rPr>
              <a:t>调试是在测试发现错误之后排除错误的过程。</a:t>
            </a:r>
            <a:endParaRPr lang="en-US" altLang="zh-CN" sz="2400" dirty="0">
              <a:solidFill>
                <a:srgbClr val="FF0000"/>
              </a:solidFill>
              <a:latin typeface="Bodoni MT Black" panose="02070A03080606020203" pitchFamily="18" charset="0"/>
            </a:endParaRPr>
          </a:p>
          <a:p>
            <a:pPr>
              <a:lnSpc>
                <a:spcPts val="3200"/>
              </a:lnSpc>
              <a:buFont typeface="Wingdings" panose="05000000000000000000" pitchFamily="2" charset="2"/>
              <a:buChar char="Ø"/>
              <a:defRPr/>
            </a:pPr>
            <a:r>
              <a:rPr lang="zh-CN" altLang="zh-CN" sz="2400" dirty="0">
                <a:latin typeface="Bodoni MT Black" panose="02070A03080606020203" pitchFamily="18" charset="0"/>
              </a:rPr>
              <a:t>软件错误的外部表现和它的内在原因之间可能并没有明显的联系。</a:t>
            </a:r>
            <a:r>
              <a:rPr lang="zh-CN" altLang="zh-CN" sz="2400" b="1" dirty="0">
                <a:solidFill>
                  <a:srgbClr val="C00000"/>
                </a:solidFill>
                <a:latin typeface="Bodoni MT Black" panose="02070A03080606020203" pitchFamily="18" charset="0"/>
              </a:rPr>
              <a:t>调试</a:t>
            </a:r>
            <a:r>
              <a:rPr lang="zh-CN" altLang="zh-CN" sz="2400" dirty="0">
                <a:latin typeface="Bodoni MT Black" panose="02070A03080606020203" pitchFamily="18" charset="0"/>
              </a:rPr>
              <a:t>就是把症状和原因联系起来的尚未被人深入认识的智力过程。</a:t>
            </a:r>
            <a:endParaRPr lang="en-US" altLang="zh-CN" sz="2400" dirty="0">
              <a:latin typeface="Bodoni MT Black" panose="02070A03080606020203" pitchFamily="18" charset="0"/>
              <a:ea typeface="+mn-ea"/>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7.8 </a:t>
            </a:r>
            <a:r>
              <a:rPr lang="zh-CN" altLang="en-US" b="1" dirty="0">
                <a:latin typeface="Bodoni MT Black" panose="02070A03080606020203" pitchFamily="18" charset="0"/>
              </a:rPr>
              <a:t>调试</a:t>
            </a:r>
            <a:endParaRPr lang="zh-CN" altLang="en-US" b="1" dirty="0">
              <a:latin typeface="Bodoni MT Black" panose="02070A03080606020203" pitchFamily="18" charset="0"/>
              <a:ea typeface="+mn-ea"/>
            </a:endParaRPr>
          </a:p>
        </p:txBody>
      </p:sp>
      <p:sp>
        <p:nvSpPr>
          <p:cNvPr id="216067" name="TextBox 7"/>
          <p:cNvSpPr txBox="1">
            <a:spLocks noChangeArrowheads="1"/>
          </p:cNvSpPr>
          <p:nvPr/>
        </p:nvSpPr>
        <p:spPr bwMode="auto">
          <a:xfrm>
            <a:off x="323850" y="1552575"/>
            <a:ext cx="3675063" cy="4324350"/>
          </a:xfrm>
          <a:prstGeom prst="rect">
            <a:avLst/>
          </a:prstGeom>
          <a:noFill/>
          <a:ln w="9525">
            <a:noFill/>
            <a:miter lim="800000"/>
          </a:ln>
        </p:spPr>
        <p:txBody>
          <a:bodyPr>
            <a:spAutoFit/>
          </a:bodyPr>
          <a:lstStyle/>
          <a:p>
            <a:pPr>
              <a:lnSpc>
                <a:spcPts val="3300"/>
              </a:lnSpc>
            </a:pPr>
            <a:r>
              <a:rPr lang="en-US" altLang="zh-CN" sz="2200">
                <a:latin typeface="Bodoni MT Black" panose="02070A03080606020203" pitchFamily="18" charset="0"/>
              </a:rPr>
              <a:t>       </a:t>
            </a:r>
            <a:r>
              <a:rPr lang="zh-CN" altLang="zh-CN" sz="2400">
                <a:latin typeface="Bodoni MT Black" panose="02070A03080606020203" pitchFamily="18" charset="0"/>
              </a:rPr>
              <a:t>调试过程总会有以下两种结果之一： ①找到了问题的原因并把问题改正和排除掉了； ②没找出问题的原因。在后一种情况下，调试人员可以猜想一个原因，并设计测试用例来验证这个假设，重复此过程直至找到原因并改正了错误。</a:t>
            </a:r>
            <a:endParaRPr lang="en-US" altLang="zh-CN" sz="2400">
              <a:latin typeface="Bodoni MT Black" panose="02070A03080606020203" pitchFamily="18" charset="0"/>
            </a:endParaRPr>
          </a:p>
        </p:txBody>
      </p:sp>
      <p:pic>
        <p:nvPicPr>
          <p:cNvPr id="216068" name="图片 1"/>
          <p:cNvPicPr>
            <a:picLocks noChangeAspect="1"/>
          </p:cNvPicPr>
          <p:nvPr/>
        </p:nvPicPr>
        <p:blipFill>
          <a:blip r:embed="rId1" cstate="print"/>
          <a:srcRect/>
          <a:stretch>
            <a:fillRect/>
          </a:stretch>
        </p:blipFill>
        <p:spPr bwMode="auto">
          <a:xfrm>
            <a:off x="3924300" y="1700213"/>
            <a:ext cx="4824413" cy="3875087"/>
          </a:xfrm>
          <a:prstGeom prst="rect">
            <a:avLst/>
          </a:prstGeom>
          <a:noFill/>
          <a:ln w="9525">
            <a:noFill/>
            <a:miter lim="800000"/>
            <a:headEnd/>
            <a:tailEnd/>
          </a:ln>
        </p:spPr>
      </p:pic>
      <p:sp>
        <p:nvSpPr>
          <p:cNvPr id="216069" name="文本框 2"/>
          <p:cNvSpPr txBox="1">
            <a:spLocks noChangeArrowheads="1"/>
          </p:cNvSpPr>
          <p:nvPr/>
        </p:nvSpPr>
        <p:spPr bwMode="auto">
          <a:xfrm>
            <a:off x="5867400" y="5589588"/>
            <a:ext cx="1512888" cy="366712"/>
          </a:xfrm>
          <a:prstGeom prst="rect">
            <a:avLst/>
          </a:prstGeom>
          <a:noFill/>
          <a:ln w="9525">
            <a:noFill/>
            <a:miter lim="800000"/>
          </a:ln>
        </p:spPr>
        <p:txBody>
          <a:bodyPr>
            <a:spAutoFit/>
          </a:bodyPr>
          <a:lstStyle/>
          <a:p>
            <a:pPr eaLnBrk="1" hangingPunct="1"/>
            <a:r>
              <a:rPr lang="zh-CN" altLang="en-US" dirty="0">
                <a:latin typeface="Bodoni MT Black" panose="02070A03080606020203" pitchFamily="18" charset="0"/>
              </a:rPr>
              <a:t>  调试过程</a:t>
            </a:r>
            <a:endParaRPr lang="zh-CN" altLang="en-US" dirty="0">
              <a:latin typeface="Bodoni MT Black" panose="02070A03080606020203" pitchFamily="18" charset="0"/>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7.8.1 </a:t>
            </a:r>
            <a:r>
              <a:rPr lang="zh-CN" altLang="en-US" sz="2400" dirty="0">
                <a:solidFill>
                  <a:srgbClr val="D9D9D9"/>
                </a:solidFill>
                <a:latin typeface="Bodoni MT Black" panose="02070A03080606020203" pitchFamily="18" charset="0"/>
                <a:ea typeface="+mn-ea"/>
              </a:rPr>
              <a:t>调试过程</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7.8 </a:t>
            </a:r>
            <a:r>
              <a:rPr lang="zh-CN" altLang="en-US" b="1" dirty="0">
                <a:latin typeface="Bodoni MT Black" panose="02070A03080606020203" pitchFamily="18" charset="0"/>
              </a:rPr>
              <a:t>调试</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447675" y="1196975"/>
            <a:ext cx="8516938" cy="490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700"/>
              </a:lnSpc>
              <a:defRPr/>
            </a:pPr>
            <a:r>
              <a:rPr lang="en-US" altLang="zh-CN" sz="2000" dirty="0">
                <a:latin typeface="Bodoni MT Black" panose="02070A03080606020203" pitchFamily="18" charset="0"/>
                <a:ea typeface="+mn-ea"/>
              </a:rPr>
              <a:t>    </a:t>
            </a:r>
            <a:r>
              <a:rPr lang="zh-CN" altLang="zh-CN" sz="2200" dirty="0">
                <a:latin typeface="Bodoni MT Black" panose="02070A03080606020203" pitchFamily="18" charset="0"/>
                <a:ea typeface="+mn-ea"/>
              </a:rPr>
              <a:t>调试工作如此困难，软件错误的下述特征也是相当重要的原因。</a:t>
            </a:r>
            <a:endParaRPr lang="en-US" altLang="zh-CN" sz="2200" dirty="0">
              <a:latin typeface="Bodoni MT Black" panose="02070A03080606020203" pitchFamily="18" charset="0"/>
              <a:ea typeface="+mn-ea"/>
            </a:endParaRPr>
          </a:p>
          <a:p>
            <a:pPr marL="0" indent="0">
              <a:lnSpc>
                <a:spcPts val="2700"/>
              </a:lnSpc>
              <a:defRPr/>
            </a:pPr>
            <a:r>
              <a:rPr lang="en-US" altLang="zh-CN" sz="2200" dirty="0">
                <a:latin typeface="Bodoni MT Black" panose="02070A03080606020203" pitchFamily="18" charset="0"/>
                <a:ea typeface="+mn-ea"/>
              </a:rPr>
              <a:t>    (1) </a:t>
            </a:r>
            <a:r>
              <a:rPr lang="zh-CN" altLang="zh-CN" sz="2200" dirty="0">
                <a:latin typeface="Bodoni MT Black" panose="02070A03080606020203" pitchFamily="18" charset="0"/>
                <a:ea typeface="+mn-ea"/>
              </a:rPr>
              <a:t>症状和产生症状的原因可能在程序中相距甚远，也就是说，症状可能出现在程序的一个部分，而实际的原因可能在与之相距很远的另一部分。</a:t>
            </a:r>
            <a:r>
              <a:rPr lang="zh-CN" altLang="zh-CN" sz="2200" dirty="0">
                <a:solidFill>
                  <a:srgbClr val="FF0000"/>
                </a:solidFill>
                <a:latin typeface="Bodoni MT Black" panose="02070A03080606020203" pitchFamily="18" charset="0"/>
                <a:ea typeface="+mn-ea"/>
              </a:rPr>
              <a:t>紧耦合的程序结构</a:t>
            </a:r>
            <a:r>
              <a:rPr lang="zh-CN" altLang="zh-CN" sz="2200" dirty="0">
                <a:latin typeface="Bodoni MT Black" panose="02070A03080606020203" pitchFamily="18" charset="0"/>
                <a:ea typeface="+mn-ea"/>
              </a:rPr>
              <a:t>更加剧了这种情况。</a:t>
            </a:r>
            <a:endParaRPr lang="zh-CN" altLang="zh-CN" sz="2200" dirty="0">
              <a:latin typeface="Bodoni MT Black" panose="02070A03080606020203" pitchFamily="18" charset="0"/>
              <a:ea typeface="+mn-ea"/>
            </a:endParaRPr>
          </a:p>
          <a:p>
            <a:pPr marL="0" indent="0">
              <a:lnSpc>
                <a:spcPts val="2700"/>
              </a:lnSpc>
              <a:defRPr/>
            </a:pPr>
            <a:r>
              <a:rPr lang="en-US" altLang="zh-CN" sz="2200" dirty="0">
                <a:latin typeface="Bodoni MT Black" panose="02070A03080606020203" pitchFamily="18" charset="0"/>
                <a:ea typeface="+mn-ea"/>
              </a:rPr>
              <a:t>    (2) </a:t>
            </a:r>
            <a:r>
              <a:rPr lang="zh-CN" altLang="zh-CN" sz="2200" dirty="0">
                <a:latin typeface="Bodoni MT Black" panose="02070A03080606020203" pitchFamily="18" charset="0"/>
                <a:ea typeface="+mn-ea"/>
              </a:rPr>
              <a:t>当改正了另一个错误之后，症状可能暂时消失了。</a:t>
            </a:r>
            <a:endParaRPr lang="zh-CN" altLang="zh-CN" sz="2200" dirty="0">
              <a:latin typeface="Bodoni MT Black" panose="02070A03080606020203" pitchFamily="18" charset="0"/>
              <a:ea typeface="+mn-ea"/>
            </a:endParaRPr>
          </a:p>
          <a:p>
            <a:pPr marL="0" indent="0">
              <a:lnSpc>
                <a:spcPts val="2700"/>
              </a:lnSpc>
              <a:defRPr/>
            </a:pPr>
            <a:r>
              <a:rPr lang="en-US" altLang="zh-CN" sz="2200" dirty="0">
                <a:latin typeface="Bodoni MT Black" panose="02070A03080606020203" pitchFamily="18" charset="0"/>
                <a:ea typeface="+mn-ea"/>
              </a:rPr>
              <a:t>    (3) </a:t>
            </a:r>
            <a:r>
              <a:rPr lang="zh-CN" altLang="zh-CN" sz="2200" dirty="0">
                <a:latin typeface="Bodoni MT Black" panose="02070A03080606020203" pitchFamily="18" charset="0"/>
                <a:ea typeface="+mn-ea"/>
              </a:rPr>
              <a:t>症状可能实际上并不是由错误引起的（例如，舍入误差）。</a:t>
            </a:r>
            <a:endParaRPr lang="zh-CN" altLang="zh-CN" sz="2200" dirty="0">
              <a:latin typeface="Bodoni MT Black" panose="02070A03080606020203" pitchFamily="18" charset="0"/>
              <a:ea typeface="+mn-ea"/>
            </a:endParaRPr>
          </a:p>
          <a:p>
            <a:pPr marL="0" indent="0">
              <a:lnSpc>
                <a:spcPts val="2700"/>
              </a:lnSpc>
              <a:defRPr/>
            </a:pPr>
            <a:r>
              <a:rPr lang="en-US" altLang="zh-CN" sz="2200" dirty="0">
                <a:latin typeface="Bodoni MT Black" panose="02070A03080606020203" pitchFamily="18" charset="0"/>
                <a:ea typeface="+mn-ea"/>
              </a:rPr>
              <a:t>    (4) </a:t>
            </a:r>
            <a:r>
              <a:rPr lang="zh-CN" altLang="zh-CN" sz="2200" dirty="0">
                <a:latin typeface="Bodoni MT Black" panose="02070A03080606020203" pitchFamily="18" charset="0"/>
                <a:ea typeface="+mn-ea"/>
              </a:rPr>
              <a:t>症状可能是由不易跟踪的</a:t>
            </a:r>
            <a:r>
              <a:rPr lang="zh-CN" altLang="zh-CN" sz="2200" dirty="0">
                <a:solidFill>
                  <a:srgbClr val="FF0000"/>
                </a:solidFill>
                <a:latin typeface="Bodoni MT Black" panose="02070A03080606020203" pitchFamily="18" charset="0"/>
                <a:ea typeface="+mn-ea"/>
              </a:rPr>
              <a:t>人为错误</a:t>
            </a:r>
            <a:r>
              <a:rPr lang="zh-CN" altLang="zh-CN" sz="2200" dirty="0">
                <a:latin typeface="Bodoni MT Black" panose="02070A03080606020203" pitchFamily="18" charset="0"/>
                <a:ea typeface="+mn-ea"/>
              </a:rPr>
              <a:t>引起的。</a:t>
            </a:r>
            <a:endParaRPr lang="zh-CN" altLang="zh-CN" sz="2200" dirty="0">
              <a:latin typeface="Bodoni MT Black" panose="02070A03080606020203" pitchFamily="18" charset="0"/>
              <a:ea typeface="+mn-ea"/>
            </a:endParaRPr>
          </a:p>
          <a:p>
            <a:pPr marL="0" indent="0">
              <a:lnSpc>
                <a:spcPts val="2700"/>
              </a:lnSpc>
              <a:defRPr/>
            </a:pPr>
            <a:r>
              <a:rPr lang="en-US" altLang="zh-CN" sz="2200" dirty="0">
                <a:latin typeface="Bodoni MT Black" panose="02070A03080606020203" pitchFamily="18" charset="0"/>
                <a:ea typeface="+mn-ea"/>
              </a:rPr>
              <a:t>    (5) </a:t>
            </a:r>
            <a:r>
              <a:rPr lang="zh-CN" altLang="zh-CN" sz="2200" dirty="0">
                <a:latin typeface="Bodoni MT Black" panose="02070A03080606020203" pitchFamily="18" charset="0"/>
                <a:ea typeface="+mn-ea"/>
              </a:rPr>
              <a:t>症状可能是由</a:t>
            </a:r>
            <a:r>
              <a:rPr lang="zh-CN" altLang="zh-CN" sz="2200" dirty="0">
                <a:solidFill>
                  <a:srgbClr val="FF0000"/>
                </a:solidFill>
                <a:latin typeface="Bodoni MT Black" panose="02070A03080606020203" pitchFamily="18" charset="0"/>
                <a:ea typeface="+mn-ea"/>
              </a:rPr>
              <a:t>定时问题</a:t>
            </a:r>
            <a:r>
              <a:rPr lang="zh-CN" altLang="zh-CN" sz="2200" dirty="0">
                <a:latin typeface="Bodoni MT Black" panose="02070A03080606020203" pitchFamily="18" charset="0"/>
                <a:ea typeface="+mn-ea"/>
              </a:rPr>
              <a:t>而不是由处理问题引起的。</a:t>
            </a:r>
            <a:endParaRPr lang="zh-CN" altLang="zh-CN" sz="2200" dirty="0">
              <a:latin typeface="Bodoni MT Black" panose="02070A03080606020203" pitchFamily="18" charset="0"/>
              <a:ea typeface="+mn-ea"/>
            </a:endParaRPr>
          </a:p>
          <a:p>
            <a:pPr marL="0" indent="0">
              <a:lnSpc>
                <a:spcPts val="2700"/>
              </a:lnSpc>
              <a:defRPr/>
            </a:pPr>
            <a:r>
              <a:rPr lang="en-US" altLang="zh-CN" sz="2200" dirty="0">
                <a:latin typeface="Bodoni MT Black" panose="02070A03080606020203" pitchFamily="18" charset="0"/>
                <a:ea typeface="+mn-ea"/>
              </a:rPr>
              <a:t>    (6) </a:t>
            </a:r>
            <a:r>
              <a:rPr lang="zh-CN" altLang="zh-CN" sz="2200" dirty="0">
                <a:latin typeface="Bodoni MT Black" panose="02070A03080606020203" pitchFamily="18" charset="0"/>
                <a:ea typeface="+mn-ea"/>
              </a:rPr>
              <a:t>可能很难重新产生完全一样的输入条件（例如，输入顺序不确定的实时应用系统）。</a:t>
            </a:r>
            <a:endParaRPr lang="zh-CN" altLang="zh-CN" sz="2200" dirty="0">
              <a:latin typeface="Bodoni MT Black" panose="02070A03080606020203" pitchFamily="18" charset="0"/>
              <a:ea typeface="+mn-ea"/>
            </a:endParaRPr>
          </a:p>
          <a:p>
            <a:pPr marL="0" indent="0">
              <a:lnSpc>
                <a:spcPts val="2700"/>
              </a:lnSpc>
              <a:defRPr/>
            </a:pPr>
            <a:r>
              <a:rPr lang="en-US" altLang="zh-CN" sz="2200" dirty="0">
                <a:latin typeface="Bodoni MT Black" panose="02070A03080606020203" pitchFamily="18" charset="0"/>
                <a:ea typeface="+mn-ea"/>
              </a:rPr>
              <a:t>    (7) </a:t>
            </a:r>
            <a:r>
              <a:rPr lang="zh-CN" altLang="zh-CN" sz="2200" dirty="0">
                <a:latin typeface="Bodoni MT Black" panose="02070A03080606020203" pitchFamily="18" charset="0"/>
                <a:ea typeface="+mn-ea"/>
              </a:rPr>
              <a:t>症状可能时有时无，这种情况在硬件和软件紧密地耦合在一起的嵌入式系统中特别常见。</a:t>
            </a:r>
            <a:endParaRPr lang="zh-CN" altLang="zh-CN" sz="2200" dirty="0">
              <a:latin typeface="Bodoni MT Black" panose="02070A03080606020203" pitchFamily="18" charset="0"/>
              <a:ea typeface="+mn-ea"/>
            </a:endParaRPr>
          </a:p>
          <a:p>
            <a:pPr marL="0" indent="0">
              <a:lnSpc>
                <a:spcPts val="2700"/>
              </a:lnSpc>
              <a:defRPr/>
            </a:pPr>
            <a:r>
              <a:rPr lang="en-US" altLang="zh-CN" sz="2200" dirty="0">
                <a:latin typeface="Bodoni MT Black" panose="02070A03080606020203" pitchFamily="18" charset="0"/>
                <a:ea typeface="+mn-ea"/>
              </a:rPr>
              <a:t>    (8) </a:t>
            </a:r>
            <a:r>
              <a:rPr lang="zh-CN" altLang="zh-CN" sz="2200" dirty="0">
                <a:latin typeface="Bodoni MT Black" panose="02070A03080606020203" pitchFamily="18" charset="0"/>
                <a:ea typeface="+mn-ea"/>
              </a:rPr>
              <a:t>症状可能是由分布在许多任务中的原因引起的，这些任务运行在不同的处理机上。</a:t>
            </a:r>
            <a:endParaRPr lang="en-US" altLang="zh-CN" sz="22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7.8.1 </a:t>
            </a:r>
            <a:r>
              <a:rPr lang="zh-CN" altLang="en-US" sz="2400" dirty="0">
                <a:solidFill>
                  <a:srgbClr val="D9D9D9"/>
                </a:solidFill>
                <a:latin typeface="Bodoni MT Black" panose="02070A03080606020203" pitchFamily="18" charset="0"/>
                <a:ea typeface="+mn-ea"/>
              </a:rPr>
              <a:t>调试过程</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7.8 </a:t>
            </a:r>
            <a:r>
              <a:rPr lang="zh-CN" altLang="en-US" b="1" dirty="0">
                <a:latin typeface="Bodoni MT Black" panose="02070A03080606020203" pitchFamily="18" charset="0"/>
              </a:rPr>
              <a:t>调试</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446088" y="1052513"/>
            <a:ext cx="8229600" cy="604837"/>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7.8.2 </a:t>
            </a:r>
            <a:r>
              <a:rPr lang="zh-CN" altLang="en-US" b="1" dirty="0">
                <a:latin typeface="Bodoni MT Black" panose="02070A03080606020203" pitchFamily="18" charset="0"/>
              </a:rPr>
              <a:t>调试途径</a:t>
            </a:r>
            <a:endParaRPr lang="zh-CN" altLang="en-US" sz="2800" b="1" dirty="0">
              <a:latin typeface="Bodoni MT Black" panose="02070A03080606020203" pitchFamily="18" charset="0"/>
            </a:endParaRPr>
          </a:p>
        </p:txBody>
      </p:sp>
      <p:sp>
        <p:nvSpPr>
          <p:cNvPr id="32775" name="TextBox 7"/>
          <p:cNvSpPr txBox="1">
            <a:spLocks noChangeArrowheads="1"/>
          </p:cNvSpPr>
          <p:nvPr/>
        </p:nvSpPr>
        <p:spPr bwMode="auto">
          <a:xfrm>
            <a:off x="519113" y="1752600"/>
            <a:ext cx="8301037" cy="427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200"/>
              </a:lnSpc>
              <a:defRPr/>
            </a:pPr>
            <a:r>
              <a:rPr lang="en-US" altLang="zh-CN" sz="2400" b="1" dirty="0">
                <a:latin typeface="Bodoni MT Black" panose="02070A03080606020203" pitchFamily="18" charset="0"/>
                <a:ea typeface="+mn-ea"/>
              </a:rPr>
              <a:t>1.</a:t>
            </a:r>
            <a:r>
              <a:rPr lang="zh-CN" altLang="en-US" sz="2400" b="1" dirty="0">
                <a:latin typeface="Bodoni MT Black" panose="02070A03080606020203" pitchFamily="18" charset="0"/>
                <a:ea typeface="+mn-ea"/>
              </a:rPr>
              <a:t>蛮干法</a:t>
            </a:r>
            <a:endParaRPr lang="en-US" altLang="zh-CN" sz="2400" b="1" dirty="0">
              <a:latin typeface="Bodoni MT Black" panose="02070A03080606020203" pitchFamily="18" charset="0"/>
              <a:ea typeface="+mn-ea"/>
            </a:endParaRPr>
          </a:p>
          <a:p>
            <a:pPr>
              <a:lnSpc>
                <a:spcPts val="3200"/>
              </a:lnSpc>
              <a:spcBef>
                <a:spcPts val="600"/>
              </a:spcBef>
              <a:buSzPct val="70000"/>
              <a:buFont typeface="Wingdings" panose="05000000000000000000" pitchFamily="2" charset="2"/>
              <a:buChar char="l"/>
              <a:defRPr/>
            </a:pPr>
            <a:r>
              <a:rPr lang="zh-CN" altLang="zh-CN" sz="2400" b="1" dirty="0">
                <a:solidFill>
                  <a:srgbClr val="C00000"/>
                </a:solidFill>
                <a:latin typeface="Bodoni MT Black" panose="02070A03080606020203" pitchFamily="18" charset="0"/>
                <a:ea typeface="+mn-ea"/>
              </a:rPr>
              <a:t>蛮干法</a:t>
            </a:r>
            <a:r>
              <a:rPr lang="zh-CN" altLang="zh-CN" sz="2400" dirty="0">
                <a:latin typeface="Bodoni MT Black" panose="02070A03080606020203" pitchFamily="18" charset="0"/>
                <a:ea typeface="+mn-ea"/>
              </a:rPr>
              <a:t>可能是寻找软件错误原因的最低效的方法。仅当所有其他方法都失败了的情况下，才应该使用这种方法。</a:t>
            </a:r>
            <a:endParaRPr lang="en-US" altLang="zh-CN" sz="2400" dirty="0">
              <a:latin typeface="Bodoni MT Black" panose="02070A03080606020203" pitchFamily="18" charset="0"/>
              <a:ea typeface="+mn-ea"/>
            </a:endParaRPr>
          </a:p>
          <a:p>
            <a:pPr>
              <a:lnSpc>
                <a:spcPts val="3200"/>
              </a:lnSpc>
              <a:buSzPct val="70000"/>
              <a:buFont typeface="Wingdings" panose="05000000000000000000" pitchFamily="2" charset="2"/>
              <a:buChar char="l"/>
              <a:defRPr/>
            </a:pPr>
            <a:r>
              <a:rPr lang="zh-CN" altLang="en-US" sz="2400" b="1" dirty="0">
                <a:solidFill>
                  <a:srgbClr val="C00000"/>
                </a:solidFill>
                <a:latin typeface="Bodoni MT Black" panose="02070A03080606020203" pitchFamily="18" charset="0"/>
                <a:ea typeface="+mn-ea"/>
              </a:rPr>
              <a:t>蛮干法</a:t>
            </a:r>
            <a:r>
              <a:rPr lang="zh-CN" altLang="zh-CN" sz="2400" dirty="0">
                <a:latin typeface="Bodoni MT Black" panose="02070A03080606020203" pitchFamily="18" charset="0"/>
                <a:ea typeface="+mn-ea"/>
              </a:rPr>
              <a:t>按照“让计算机自己寻找错误”的策略，这种方法印出内存的内容，激活对运行过程的跟踪，并在程序中到处都写上</a:t>
            </a:r>
            <a:r>
              <a:rPr lang="en-US" altLang="zh-CN" sz="2400" dirty="0">
                <a:latin typeface="Bodoni MT Black" panose="02070A03080606020203" pitchFamily="18" charset="0"/>
                <a:ea typeface="+mn-ea"/>
              </a:rPr>
              <a:t>WRITE</a:t>
            </a:r>
            <a:r>
              <a:rPr lang="zh-CN" altLang="zh-CN" sz="2400" dirty="0">
                <a:latin typeface="Bodoni MT Black" panose="02070A03080606020203" pitchFamily="18" charset="0"/>
                <a:ea typeface="+mn-ea"/>
              </a:rPr>
              <a:t>（输出）语句，希望在这样生成的信息海洋的某个地方发现错误原因的线索。</a:t>
            </a:r>
            <a:endParaRPr lang="en-US" altLang="zh-CN" sz="2400" dirty="0">
              <a:latin typeface="Bodoni MT Black" panose="02070A03080606020203" pitchFamily="18" charset="0"/>
              <a:ea typeface="+mn-ea"/>
            </a:endParaRPr>
          </a:p>
          <a:p>
            <a:pPr>
              <a:lnSpc>
                <a:spcPts val="3200"/>
              </a:lnSpc>
              <a:buSzPct val="70000"/>
              <a:buFont typeface="Wingdings" panose="05000000000000000000" pitchFamily="2" charset="2"/>
              <a:buChar char="l"/>
              <a:defRPr/>
            </a:pPr>
            <a:r>
              <a:rPr lang="zh-CN" altLang="zh-CN" sz="2400" dirty="0">
                <a:latin typeface="Bodoni MT Black" panose="02070A03080606020203" pitchFamily="18" charset="0"/>
                <a:ea typeface="+mn-ea"/>
              </a:rPr>
              <a:t>在更多情况下这样做只会浪费时间和精力。在使用任何一种调试方法之前，必须首先进行周密的思考，必须有明确的目的，应该尽量减少无关信息的数量。</a:t>
            </a:r>
            <a:r>
              <a:rPr lang="en-US" altLang="zh-CN" sz="2400" dirty="0">
                <a:latin typeface="Bodoni MT Black" panose="02070A03080606020203" pitchFamily="18" charset="0"/>
                <a:ea typeface="+mn-ea"/>
              </a:rPr>
              <a:t>    </a:t>
            </a:r>
            <a:endParaRPr lang="en-US" altLang="zh-CN" sz="2400" dirty="0">
              <a:latin typeface="Bodoni MT Black" panose="02070A03080606020203"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7.8.2 </a:t>
            </a:r>
            <a:r>
              <a:rPr lang="zh-CN" altLang="en-US" sz="2400" dirty="0">
                <a:solidFill>
                  <a:srgbClr val="D9D9D9"/>
                </a:solidFill>
                <a:latin typeface="Bodoni MT Black" panose="02070A03080606020203" pitchFamily="18" charset="0"/>
                <a:ea typeface="+mn-ea"/>
              </a:rPr>
              <a:t>调试途径</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a:latin typeface="Bodoni MT Black" panose="02070A03080606020203" pitchFamily="18" charset="0"/>
                <a:ea typeface="+mn-ea"/>
              </a:rPr>
              <a:t>7.1 </a:t>
            </a:r>
            <a:r>
              <a:rPr lang="zh-CN" altLang="en-US" b="1" dirty="0">
                <a:latin typeface="Bodoni MT Black" panose="02070A03080606020203" pitchFamily="18" charset="0"/>
                <a:ea typeface="+mn-ea"/>
              </a:rPr>
              <a:t>编码</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493713" y="1511300"/>
            <a:ext cx="8193087"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600"/>
              </a:lnSpc>
              <a:spcBef>
                <a:spcPts val="600"/>
              </a:spcBef>
              <a:defRPr/>
            </a:pPr>
            <a:r>
              <a:rPr lang="en-US" altLang="zh-CN" sz="2400" b="1" dirty="0">
                <a:latin typeface="Bodoni MT Black" panose="02070A03080606020203" pitchFamily="18" charset="0"/>
                <a:ea typeface="+mn-ea"/>
              </a:rPr>
              <a:t>3.</a:t>
            </a:r>
            <a:r>
              <a:rPr lang="zh-CN" altLang="en-US" sz="2400" b="1" dirty="0">
                <a:latin typeface="Bodoni MT Black" panose="02070A03080606020203" pitchFamily="18" charset="0"/>
                <a:ea typeface="+mn-ea"/>
              </a:rPr>
              <a:t>语句构造</a:t>
            </a:r>
            <a:endParaRPr lang="en-US" altLang="zh-CN" sz="2400" b="1" dirty="0">
              <a:latin typeface="Bodoni MT Black" panose="02070A03080606020203" pitchFamily="18" charset="0"/>
              <a:ea typeface="+mn-ea"/>
            </a:endParaRPr>
          </a:p>
          <a:p>
            <a:pPr marL="0" indent="0" eaLnBrk="1" hangingPunct="1">
              <a:lnSpc>
                <a:spcPts val="3600"/>
              </a:lnSpc>
              <a:spcBef>
                <a:spcPts val="600"/>
              </a:spcBef>
              <a:defRPr/>
            </a:pPr>
            <a:r>
              <a:rPr lang="zh-CN" altLang="en-US" sz="2400" dirty="0">
                <a:latin typeface="Bodoni MT Black" panose="02070A03080606020203" pitchFamily="18" charset="0"/>
                <a:ea typeface="+mn-ea"/>
              </a:rPr>
              <a:t> 下述语句构造的原则有助于</a:t>
            </a:r>
            <a:r>
              <a:rPr lang="zh-CN" altLang="zh-CN" sz="2400" dirty="0">
                <a:latin typeface="Bodoni MT Black" panose="02070A03080606020203" pitchFamily="18" charset="0"/>
                <a:ea typeface="+mn-ea"/>
              </a:rPr>
              <a:t>使语句简单明了</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marL="612140">
              <a:lnSpc>
                <a:spcPts val="3600"/>
              </a:lnSpc>
              <a:buSzPct val="70000"/>
              <a:buFont typeface="Wingdings" panose="05000000000000000000" pitchFamily="2" charset="2"/>
              <a:buChar char="l"/>
              <a:defRPr/>
            </a:pPr>
            <a:r>
              <a:rPr lang="zh-CN" altLang="zh-CN" sz="2400" dirty="0">
                <a:latin typeface="Bodoni MT Black" panose="02070A03080606020203" pitchFamily="18" charset="0"/>
                <a:ea typeface="+mn-ea"/>
              </a:rPr>
              <a:t>不要为了节省空间而把多个语句写在同一行</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612140">
              <a:lnSpc>
                <a:spcPts val="3600"/>
              </a:lnSpc>
              <a:buSzPct val="70000"/>
              <a:buFont typeface="Wingdings" panose="05000000000000000000" pitchFamily="2" charset="2"/>
              <a:buChar char="l"/>
              <a:defRPr/>
            </a:pPr>
            <a:r>
              <a:rPr lang="zh-CN" altLang="zh-CN" sz="2400" dirty="0">
                <a:latin typeface="Bodoni MT Black" panose="02070A03080606020203" pitchFamily="18" charset="0"/>
                <a:ea typeface="+mn-ea"/>
              </a:rPr>
              <a:t>尽量避免复杂的条件测试</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612140">
              <a:lnSpc>
                <a:spcPts val="3600"/>
              </a:lnSpc>
              <a:buSzPct val="70000"/>
              <a:buFont typeface="Wingdings" panose="05000000000000000000" pitchFamily="2" charset="2"/>
              <a:buChar char="l"/>
              <a:defRPr/>
            </a:pPr>
            <a:r>
              <a:rPr lang="zh-CN" altLang="zh-CN" sz="2400" dirty="0">
                <a:latin typeface="Bodoni MT Black" panose="02070A03080606020203" pitchFamily="18" charset="0"/>
                <a:ea typeface="+mn-ea"/>
              </a:rPr>
              <a:t>尽量减少对</a:t>
            </a:r>
            <a:r>
              <a:rPr lang="zh-CN" altLang="zh-CN" sz="2400" dirty="0">
                <a:solidFill>
                  <a:srgbClr val="FF0000"/>
                </a:solidFill>
                <a:latin typeface="Bodoni MT Black" panose="02070A03080606020203" pitchFamily="18" charset="0"/>
                <a:ea typeface="+mn-ea"/>
              </a:rPr>
              <a:t>“非”条件</a:t>
            </a:r>
            <a:r>
              <a:rPr lang="zh-CN" altLang="zh-CN" sz="2400" dirty="0">
                <a:latin typeface="Bodoni MT Black" panose="02070A03080606020203" pitchFamily="18" charset="0"/>
                <a:ea typeface="+mn-ea"/>
              </a:rPr>
              <a:t>的测试</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612140">
              <a:lnSpc>
                <a:spcPts val="3600"/>
              </a:lnSpc>
              <a:buSzPct val="70000"/>
              <a:buFont typeface="Wingdings" panose="05000000000000000000" pitchFamily="2" charset="2"/>
              <a:buChar char="l"/>
              <a:defRPr/>
            </a:pPr>
            <a:r>
              <a:rPr lang="zh-CN" altLang="zh-CN" sz="2400" dirty="0">
                <a:latin typeface="Bodoni MT Black" panose="02070A03080606020203" pitchFamily="18" charset="0"/>
                <a:ea typeface="+mn-ea"/>
              </a:rPr>
              <a:t>避免大量使用</a:t>
            </a:r>
            <a:r>
              <a:rPr lang="zh-CN" altLang="zh-CN" sz="2400" dirty="0">
                <a:solidFill>
                  <a:srgbClr val="FF0000"/>
                </a:solidFill>
                <a:latin typeface="Bodoni MT Black" panose="02070A03080606020203" pitchFamily="18" charset="0"/>
                <a:ea typeface="+mn-ea"/>
              </a:rPr>
              <a:t>循环嵌套</a:t>
            </a:r>
            <a:r>
              <a:rPr lang="zh-CN" altLang="zh-CN" sz="2400" dirty="0">
                <a:latin typeface="Bodoni MT Black" panose="02070A03080606020203" pitchFamily="18" charset="0"/>
                <a:ea typeface="+mn-ea"/>
              </a:rPr>
              <a:t>和</a:t>
            </a:r>
            <a:r>
              <a:rPr lang="zh-CN" altLang="zh-CN" sz="2400" dirty="0">
                <a:solidFill>
                  <a:srgbClr val="FF0000"/>
                </a:solidFill>
                <a:latin typeface="Bodoni MT Black" panose="02070A03080606020203" pitchFamily="18" charset="0"/>
                <a:ea typeface="+mn-ea"/>
              </a:rPr>
              <a:t>条件嵌套</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612140">
              <a:lnSpc>
                <a:spcPts val="3600"/>
              </a:lnSpc>
              <a:buSzPct val="70000"/>
              <a:buFont typeface="Wingdings" panose="05000000000000000000" pitchFamily="2" charset="2"/>
              <a:buChar char="l"/>
              <a:defRPr/>
            </a:pPr>
            <a:r>
              <a:rPr lang="zh-CN" altLang="zh-CN" sz="2400" dirty="0">
                <a:latin typeface="Bodoni MT Black" panose="02070A03080606020203" pitchFamily="18" charset="0"/>
                <a:ea typeface="+mn-ea"/>
              </a:rPr>
              <a:t>利用</a:t>
            </a:r>
            <a:r>
              <a:rPr lang="zh-CN" altLang="zh-CN" sz="2400" dirty="0">
                <a:solidFill>
                  <a:srgbClr val="FF0000"/>
                </a:solidFill>
                <a:latin typeface="Bodoni MT Black" panose="02070A03080606020203" pitchFamily="18" charset="0"/>
                <a:ea typeface="+mn-ea"/>
              </a:rPr>
              <a:t>括号</a:t>
            </a:r>
            <a:r>
              <a:rPr lang="zh-CN" altLang="zh-CN" sz="2400" dirty="0">
                <a:latin typeface="Bodoni MT Black" panose="02070A03080606020203" pitchFamily="18" charset="0"/>
                <a:ea typeface="+mn-ea"/>
              </a:rPr>
              <a:t>使逻辑表达式或算术表达式的运算次序清晰直观。</a:t>
            </a:r>
            <a:endParaRPr lang="zh-CN" altLang="zh-CN" sz="24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7.1.2 </a:t>
            </a:r>
            <a:r>
              <a:rPr lang="zh-CN" altLang="en-US" sz="2400" dirty="0">
                <a:solidFill>
                  <a:srgbClr val="D9D9D9"/>
                </a:solidFill>
                <a:latin typeface="Bodoni MT Black" panose="02070A03080606020203" pitchFamily="18" charset="0"/>
                <a:ea typeface="+mn-ea"/>
              </a:rPr>
              <a:t>编码风格</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7.8 </a:t>
            </a:r>
            <a:r>
              <a:rPr lang="zh-CN" altLang="en-US" b="1" dirty="0">
                <a:latin typeface="Bodoni MT Black" panose="02070A03080606020203" pitchFamily="18" charset="0"/>
              </a:rPr>
              <a:t>调试</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611188" y="1268413"/>
            <a:ext cx="8085137"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200"/>
              </a:lnSpc>
              <a:defRPr/>
            </a:pPr>
            <a:r>
              <a:rPr lang="en-US" altLang="zh-CN" sz="2400" b="1" dirty="0">
                <a:latin typeface="Bodoni MT Black" panose="02070A03080606020203" pitchFamily="18" charset="0"/>
                <a:ea typeface="+mn-ea"/>
              </a:rPr>
              <a:t>2.</a:t>
            </a:r>
            <a:r>
              <a:rPr lang="zh-CN" altLang="en-US" sz="2400" b="1" dirty="0">
                <a:latin typeface="Bodoni MT Black" panose="02070A03080606020203" pitchFamily="18" charset="0"/>
                <a:ea typeface="+mn-ea"/>
              </a:rPr>
              <a:t>回溯法</a:t>
            </a:r>
            <a:endParaRPr lang="en-US" altLang="zh-CN" sz="2400" b="1" dirty="0">
              <a:latin typeface="Bodoni MT Black" panose="02070A03080606020203" pitchFamily="18" charset="0"/>
              <a:ea typeface="+mn-ea"/>
            </a:endParaRPr>
          </a:p>
          <a:p>
            <a:pPr>
              <a:lnSpc>
                <a:spcPts val="3200"/>
              </a:lnSpc>
              <a:spcBef>
                <a:spcPts val="600"/>
              </a:spcBef>
              <a:buSzPct val="70000"/>
              <a:buFont typeface="Wingdings" panose="05000000000000000000" pitchFamily="2" charset="2"/>
              <a:buChar char="l"/>
              <a:defRPr/>
            </a:pPr>
            <a:r>
              <a:rPr lang="zh-CN" altLang="zh-CN" sz="2400" dirty="0">
                <a:solidFill>
                  <a:srgbClr val="FF0000"/>
                </a:solidFill>
                <a:latin typeface="Bodoni MT Black" panose="02070A03080606020203" pitchFamily="18" charset="0"/>
                <a:ea typeface="+mn-ea"/>
              </a:rPr>
              <a:t>回溯</a:t>
            </a:r>
            <a:r>
              <a:rPr lang="zh-CN" altLang="zh-CN" sz="2400" dirty="0">
                <a:latin typeface="Bodoni MT Black" panose="02070A03080606020203" pitchFamily="18" charset="0"/>
                <a:ea typeface="+mn-ea"/>
              </a:rPr>
              <a:t>是一种相当常用的调试方法，当调试小程序时这种方法是有效的。具体做法</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从发现症状的地方开始，人工沿程序的控制流往回追踪分析源程序代码，直到找出错误原因为止。</a:t>
            </a:r>
            <a:endParaRPr lang="en-US" altLang="zh-CN" sz="2400" dirty="0">
              <a:latin typeface="Bodoni MT Black" panose="02070A03080606020203" pitchFamily="18" charset="0"/>
              <a:ea typeface="+mn-ea"/>
            </a:endParaRPr>
          </a:p>
          <a:p>
            <a:pPr>
              <a:lnSpc>
                <a:spcPts val="3200"/>
              </a:lnSpc>
              <a:spcBef>
                <a:spcPts val="600"/>
              </a:spcBef>
              <a:buSzPct val="70000"/>
              <a:buFont typeface="Wingdings" panose="05000000000000000000" pitchFamily="2" charset="2"/>
              <a:buChar char="l"/>
              <a:defRPr/>
            </a:pPr>
            <a:r>
              <a:rPr lang="zh-CN" altLang="zh-CN" sz="2400" dirty="0">
                <a:latin typeface="Bodoni MT Black" panose="02070A03080606020203" pitchFamily="18" charset="0"/>
                <a:ea typeface="+mn-ea"/>
              </a:rPr>
              <a:t>随着程序规模的扩大，应该回溯的路径数目变得越来越大，</a:t>
            </a:r>
            <a:r>
              <a:rPr lang="zh-CN" altLang="en-US" sz="2400" dirty="0">
                <a:latin typeface="Bodoni MT Black" panose="02070A03080606020203" pitchFamily="18" charset="0"/>
                <a:ea typeface="+mn-ea"/>
              </a:rPr>
              <a:t>回溯法不适用于这种规模的程序。</a:t>
            </a:r>
            <a:endParaRPr lang="en-US" altLang="zh-CN" sz="2400" dirty="0">
              <a:latin typeface="Bodoni MT Black" panose="02070A03080606020203" pitchFamily="18" charset="0"/>
              <a:ea typeface="+mn-ea"/>
            </a:endParaRPr>
          </a:p>
          <a:p>
            <a:pPr marL="0" indent="0">
              <a:lnSpc>
                <a:spcPts val="3200"/>
              </a:lnSpc>
              <a:spcBef>
                <a:spcPts val="600"/>
              </a:spcBef>
              <a:defRPr/>
            </a:pPr>
            <a:r>
              <a:rPr lang="en-US" altLang="zh-CN" sz="2400" b="1" dirty="0">
                <a:latin typeface="Bodoni MT Black" panose="02070A03080606020203" pitchFamily="18" charset="0"/>
                <a:ea typeface="+mn-ea"/>
              </a:rPr>
              <a:t>3.</a:t>
            </a:r>
            <a:r>
              <a:rPr lang="zh-CN" altLang="en-US" sz="2400" b="1" dirty="0">
                <a:latin typeface="Bodoni MT Black" panose="02070A03080606020203" pitchFamily="18" charset="0"/>
                <a:ea typeface="+mn-ea"/>
              </a:rPr>
              <a:t>原因排错法</a:t>
            </a:r>
            <a:endParaRPr lang="en-US" altLang="zh-CN" sz="2400" b="1" dirty="0">
              <a:latin typeface="Bodoni MT Black" panose="02070A03080606020203" pitchFamily="18" charset="0"/>
              <a:ea typeface="+mn-ea"/>
            </a:endParaRPr>
          </a:p>
          <a:p>
            <a:pPr marL="0" indent="0">
              <a:lnSpc>
                <a:spcPts val="3200"/>
              </a:lnSpc>
              <a:spcBef>
                <a:spcPts val="600"/>
              </a:spcBef>
              <a:defRPr/>
            </a:pPr>
            <a:r>
              <a:rPr lang="en-US" altLang="zh-CN" sz="2400" dirty="0">
                <a:latin typeface="Bodoni MT Black" panose="02070A03080606020203" pitchFamily="18" charset="0"/>
              </a:rPr>
              <a:t>    </a:t>
            </a:r>
            <a:r>
              <a:rPr lang="zh-CN" altLang="zh-CN" sz="2400" dirty="0">
                <a:solidFill>
                  <a:srgbClr val="FF0000"/>
                </a:solidFill>
                <a:latin typeface="Bodoni MT Black" panose="02070A03080606020203" pitchFamily="18" charset="0"/>
              </a:rPr>
              <a:t>对分查找法</a:t>
            </a:r>
            <a:r>
              <a:rPr lang="zh-CN" altLang="zh-CN" sz="2400" dirty="0">
                <a:latin typeface="Bodoni MT Black" panose="02070A03080606020203" pitchFamily="18" charset="0"/>
              </a:rPr>
              <a:t>、</a:t>
            </a:r>
            <a:r>
              <a:rPr lang="zh-CN" altLang="zh-CN" sz="2400" dirty="0">
                <a:solidFill>
                  <a:srgbClr val="FF0000"/>
                </a:solidFill>
                <a:latin typeface="Bodoni MT Black" panose="02070A03080606020203" pitchFamily="18" charset="0"/>
              </a:rPr>
              <a:t>归纳法</a:t>
            </a:r>
            <a:r>
              <a:rPr lang="zh-CN" altLang="zh-CN" sz="2400" dirty="0">
                <a:latin typeface="Bodoni MT Black" panose="02070A03080606020203" pitchFamily="18" charset="0"/>
              </a:rPr>
              <a:t>和</a:t>
            </a:r>
            <a:r>
              <a:rPr lang="zh-CN" altLang="zh-CN" sz="2400" dirty="0">
                <a:solidFill>
                  <a:srgbClr val="FF0000"/>
                </a:solidFill>
                <a:latin typeface="Bodoni MT Black" panose="02070A03080606020203" pitchFamily="18" charset="0"/>
              </a:rPr>
              <a:t>演绎法</a:t>
            </a:r>
            <a:r>
              <a:rPr lang="zh-CN" altLang="zh-CN" sz="2400" dirty="0">
                <a:latin typeface="Bodoni MT Black" panose="02070A03080606020203" pitchFamily="18" charset="0"/>
              </a:rPr>
              <a:t>都属于原因排除法。</a:t>
            </a:r>
            <a:endParaRPr lang="en-US" altLang="zh-CN" sz="24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7.8.2 </a:t>
            </a:r>
            <a:r>
              <a:rPr lang="zh-CN" altLang="en-US" sz="2400" dirty="0">
                <a:solidFill>
                  <a:srgbClr val="D9D9D9"/>
                </a:solidFill>
                <a:latin typeface="Bodoni MT Black" panose="02070A03080606020203" pitchFamily="18" charset="0"/>
                <a:ea typeface="+mn-ea"/>
              </a:rPr>
              <a:t>调试途径</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7463"/>
            <a:ext cx="8229600" cy="1143001"/>
          </a:xfrm>
        </p:spPr>
        <p:txBody>
          <a:bodyPr/>
          <a:lstStyle/>
          <a:p>
            <a:pPr>
              <a:defRPr/>
            </a:pPr>
            <a:r>
              <a:rPr lang="en-US" altLang="zh-CN" b="1" dirty="0">
                <a:latin typeface="Bodoni MT Black" panose="02070A03080606020203" pitchFamily="18" charset="0"/>
              </a:rPr>
              <a:t>7.8 </a:t>
            </a:r>
            <a:r>
              <a:rPr lang="zh-CN" altLang="en-US" b="1" dirty="0">
                <a:latin typeface="Bodoni MT Black" panose="02070A03080606020203" pitchFamily="18" charset="0"/>
              </a:rPr>
              <a:t>调试</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447675" y="1125538"/>
            <a:ext cx="8445500" cy="483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400"/>
              </a:lnSpc>
              <a:defRPr/>
            </a:pPr>
            <a:r>
              <a:rPr lang="en-US" altLang="zh-CN" sz="2300" b="1" dirty="0">
                <a:solidFill>
                  <a:srgbClr val="C00000"/>
                </a:solidFill>
                <a:latin typeface="Bodoni MT Black" panose="02070A03080606020203" pitchFamily="18" charset="0"/>
                <a:ea typeface="+mn-ea"/>
              </a:rPr>
              <a:t>    </a:t>
            </a:r>
            <a:r>
              <a:rPr lang="zh-CN" altLang="zh-CN" sz="2400" b="1" dirty="0">
                <a:solidFill>
                  <a:srgbClr val="C00000"/>
                </a:solidFill>
                <a:latin typeface="Bodoni MT Black" panose="02070A03080606020203" pitchFamily="18" charset="0"/>
                <a:ea typeface="+mn-ea"/>
              </a:rPr>
              <a:t>对分查找法</a:t>
            </a:r>
            <a:r>
              <a:rPr lang="zh-CN" altLang="zh-CN" sz="2400" dirty="0">
                <a:latin typeface="Bodoni MT Black" panose="02070A03080606020203" pitchFamily="18" charset="0"/>
                <a:ea typeface="+mn-ea"/>
              </a:rPr>
              <a:t>的基本思路是，如果已经知道每个变量在程序内</a:t>
            </a:r>
            <a:r>
              <a:rPr lang="zh-CN" altLang="zh-CN" sz="2400" dirty="0">
                <a:solidFill>
                  <a:srgbClr val="FF0000"/>
                </a:solidFill>
                <a:latin typeface="Bodoni MT Black" panose="02070A03080606020203" pitchFamily="18" charset="0"/>
                <a:ea typeface="+mn-ea"/>
              </a:rPr>
              <a:t>若干个关键点</a:t>
            </a:r>
            <a:r>
              <a:rPr lang="zh-CN" altLang="zh-CN" sz="2400" dirty="0">
                <a:latin typeface="Bodoni MT Black" panose="02070A03080606020203" pitchFamily="18" charset="0"/>
                <a:ea typeface="+mn-ea"/>
              </a:rPr>
              <a:t>的正确值，则可以用赋值语句或输入语句在程序中点附近“注入”这些变量的正确值，然后运行程序并检查所得到的输出。</a:t>
            </a:r>
            <a:endParaRPr lang="en-US" altLang="zh-CN" sz="2400" dirty="0">
              <a:latin typeface="Bodoni MT Black" panose="02070A03080606020203" pitchFamily="18" charset="0"/>
              <a:ea typeface="+mn-ea"/>
            </a:endParaRPr>
          </a:p>
          <a:p>
            <a:pPr marL="0" indent="0">
              <a:lnSpc>
                <a:spcPts val="3400"/>
              </a:lnSpc>
              <a:defRPr/>
            </a:pPr>
            <a:r>
              <a:rPr lang="en-US" altLang="zh-CN" sz="2400" b="1" dirty="0">
                <a:solidFill>
                  <a:srgbClr val="C00000"/>
                </a:solidFill>
                <a:latin typeface="Bodoni MT Black" panose="02070A03080606020203" pitchFamily="18" charset="0"/>
                <a:ea typeface="+mn-ea"/>
              </a:rPr>
              <a:t>    </a:t>
            </a:r>
            <a:r>
              <a:rPr lang="zh-CN" altLang="zh-CN" sz="2400" b="1" dirty="0">
                <a:solidFill>
                  <a:srgbClr val="C00000"/>
                </a:solidFill>
                <a:latin typeface="Bodoni MT Black" panose="02070A03080606020203" pitchFamily="18" charset="0"/>
                <a:ea typeface="+mn-ea"/>
              </a:rPr>
              <a:t>归纳法</a:t>
            </a:r>
            <a:r>
              <a:rPr lang="zh-CN" altLang="zh-CN" sz="2400" dirty="0">
                <a:latin typeface="Bodoni MT Black" panose="02070A03080606020203" pitchFamily="18" charset="0"/>
                <a:ea typeface="+mn-ea"/>
              </a:rPr>
              <a:t>是从</a:t>
            </a:r>
            <a:r>
              <a:rPr lang="zh-CN" altLang="zh-CN" sz="2400" dirty="0">
                <a:solidFill>
                  <a:srgbClr val="FF0000"/>
                </a:solidFill>
                <a:latin typeface="Bodoni MT Black" panose="02070A03080606020203" pitchFamily="18" charset="0"/>
                <a:ea typeface="+mn-ea"/>
              </a:rPr>
              <a:t>个别现象推断出一般性结论</a:t>
            </a:r>
            <a:r>
              <a:rPr lang="zh-CN" altLang="zh-CN" sz="2400" dirty="0">
                <a:latin typeface="Bodoni MT Black" panose="02070A03080606020203" pitchFamily="18" charset="0"/>
                <a:ea typeface="+mn-ea"/>
              </a:rPr>
              <a:t>的思维方法。使用这种方法调试程序时，首先把和错误有关的数据组织起来进行分析，以便发现可能的错误原因。然后导出对错误原因的一个或多个假设，并利用已有的数据来证明或排除这些假设。</a:t>
            </a:r>
            <a:endParaRPr lang="en-US" altLang="zh-CN" sz="2400" dirty="0">
              <a:latin typeface="Bodoni MT Black" panose="02070A03080606020203" pitchFamily="18" charset="0"/>
              <a:ea typeface="+mn-ea"/>
            </a:endParaRPr>
          </a:p>
          <a:p>
            <a:pPr marL="0" indent="0">
              <a:lnSpc>
                <a:spcPts val="3400"/>
              </a:lnSpc>
              <a:defRPr/>
            </a:pPr>
            <a:r>
              <a:rPr lang="en-US" altLang="zh-CN" sz="2400" b="1" dirty="0">
                <a:solidFill>
                  <a:srgbClr val="C00000"/>
                </a:solidFill>
                <a:latin typeface="Bodoni MT Black" panose="02070A03080606020203" pitchFamily="18" charset="0"/>
                <a:ea typeface="+mn-ea"/>
              </a:rPr>
              <a:t>    </a:t>
            </a:r>
            <a:r>
              <a:rPr lang="zh-CN" altLang="zh-CN" sz="2400" b="1" dirty="0">
                <a:solidFill>
                  <a:srgbClr val="C00000"/>
                </a:solidFill>
                <a:latin typeface="Bodoni MT Black" panose="02070A03080606020203" pitchFamily="18" charset="0"/>
                <a:ea typeface="+mn-ea"/>
              </a:rPr>
              <a:t>演绎法</a:t>
            </a:r>
            <a:r>
              <a:rPr lang="zh-CN" altLang="zh-CN" sz="2400" dirty="0">
                <a:latin typeface="Bodoni MT Black" panose="02070A03080606020203" pitchFamily="18" charset="0"/>
                <a:ea typeface="+mn-ea"/>
              </a:rPr>
              <a:t>从</a:t>
            </a:r>
            <a:r>
              <a:rPr lang="zh-CN" altLang="zh-CN" sz="2400" dirty="0">
                <a:solidFill>
                  <a:srgbClr val="FF0000"/>
                </a:solidFill>
                <a:latin typeface="Bodoni MT Black" panose="02070A03080606020203" pitchFamily="18" charset="0"/>
                <a:ea typeface="+mn-ea"/>
              </a:rPr>
              <a:t>一般原理</a:t>
            </a:r>
            <a:r>
              <a:rPr lang="zh-CN" altLang="zh-CN" sz="2400" dirty="0">
                <a:latin typeface="Bodoni MT Black" panose="02070A03080606020203" pitchFamily="18" charset="0"/>
                <a:ea typeface="+mn-ea"/>
              </a:rPr>
              <a:t>或前提出发，经过</a:t>
            </a:r>
            <a:r>
              <a:rPr lang="zh-CN" altLang="zh-CN" sz="2400" dirty="0">
                <a:solidFill>
                  <a:srgbClr val="FF0000"/>
                </a:solidFill>
                <a:latin typeface="Bodoni MT Black" panose="02070A03080606020203" pitchFamily="18" charset="0"/>
                <a:ea typeface="+mn-ea"/>
              </a:rPr>
              <a:t>排除和精化</a:t>
            </a:r>
            <a:r>
              <a:rPr lang="zh-CN" altLang="zh-CN" sz="2400" dirty="0">
                <a:latin typeface="Bodoni MT Black" panose="02070A03080606020203" pitchFamily="18" charset="0"/>
                <a:ea typeface="+mn-ea"/>
              </a:rPr>
              <a:t>的过程推导出结论。采用这种方法调试程序时，首先设想出所有可能的出错原因，然后试图用测试来排除每一个假设的原因。</a:t>
            </a:r>
            <a:endParaRPr lang="en-US" altLang="zh-CN" sz="24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7.8.2 </a:t>
            </a:r>
            <a:r>
              <a:rPr lang="zh-CN" altLang="en-US" sz="2400" dirty="0">
                <a:solidFill>
                  <a:srgbClr val="D9D9D9"/>
                </a:solidFill>
                <a:latin typeface="Bodoni MT Black" panose="02070A03080606020203" pitchFamily="18" charset="0"/>
                <a:ea typeface="+mn-ea"/>
              </a:rPr>
              <a:t>调试途径</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Bodoni MT Black" panose="02070A03080606020203" pitchFamily="18" charset="0"/>
                <a:ea typeface="+mn-ea"/>
              </a:rPr>
              <a:t>主要内容</a:t>
            </a:r>
            <a:endParaRPr lang="es-HN" b="1" dirty="0">
              <a:latin typeface="Bodoni MT Black" panose="02070A03080606020203" pitchFamily="18" charset="0"/>
              <a:ea typeface="+mn-ea"/>
            </a:endParaRPr>
          </a:p>
        </p:txBody>
      </p:sp>
      <p:sp>
        <p:nvSpPr>
          <p:cNvPr id="226307"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sp>
        <p:nvSpPr>
          <p:cNvPr id="22630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7.9 </a:t>
            </a:r>
            <a:r>
              <a:rPr lang="zh-CN" altLang="en-US" sz="2400">
                <a:solidFill>
                  <a:srgbClr val="D9D9D9"/>
                </a:solidFill>
                <a:latin typeface="Bodoni MT Black" panose="02070A03080606020203" pitchFamily="18" charset="0"/>
              </a:rPr>
              <a:t>软件可靠性</a:t>
            </a:r>
            <a:endParaRPr lang="zh-CN" altLang="en-US" sz="2400">
              <a:solidFill>
                <a:srgbClr val="D9D9D9"/>
              </a:solidFill>
              <a:latin typeface="Bodoni MT Black" panose="02070A03080606020203" pitchFamily="18" charset="0"/>
            </a:endParaRPr>
          </a:p>
        </p:txBody>
      </p:sp>
      <p:pic>
        <p:nvPicPr>
          <p:cNvPr id="226309"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226310"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26311"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226312"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226313"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226314"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anose="05000000000000000000" pitchFamily="2" charset="2"/>
              <a:buNone/>
              <a:defRPr/>
            </a:pPr>
            <a:r>
              <a:rPr kumimoji="1" lang="en-US" altLang="zh-CN" sz="2400" dirty="0">
                <a:solidFill>
                  <a:srgbClr val="9999CC">
                    <a:lumMod val="50000"/>
                  </a:srgbClr>
                </a:solidFill>
                <a:latin typeface="Bodoni MT Black" panose="02070A03080606020203" pitchFamily="18" charset="0"/>
                <a:ea typeface="黑体" panose="02010609060101010101" pitchFamily="2" charset="-122"/>
              </a:rPr>
              <a:t>   </a:t>
            </a:r>
            <a:r>
              <a:rPr kumimoji="1" lang="en-US" altLang="zh-CN" sz="2400" b="1" dirty="0">
                <a:latin typeface="Bodoni MT Black" panose="02070A03080606020203" pitchFamily="18" charset="0"/>
              </a:rPr>
              <a:t>7.1   </a:t>
            </a:r>
            <a:r>
              <a:rPr kumimoji="1" lang="zh-CN" altLang="en-US" sz="2400" b="1" dirty="0">
                <a:latin typeface="Bodoni MT Black" panose="02070A03080606020203" pitchFamily="18" charset="0"/>
              </a:rPr>
              <a:t>编码</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7.2   </a:t>
            </a:r>
            <a:r>
              <a:rPr kumimoji="1" lang="zh-CN" altLang="en-US" sz="2400" b="1" dirty="0">
                <a:latin typeface="Bodoni MT Black" panose="02070A03080606020203" pitchFamily="18" charset="0"/>
              </a:rPr>
              <a:t>软件测试基础</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7.3   </a:t>
            </a:r>
            <a:r>
              <a:rPr kumimoji="1" lang="zh-CN" altLang="en-US" sz="2400" b="1" dirty="0">
                <a:latin typeface="Bodoni MT Black" panose="02070A03080606020203" pitchFamily="18" charset="0"/>
              </a:rPr>
              <a:t>单元测试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7.4   </a:t>
            </a:r>
            <a:r>
              <a:rPr kumimoji="1" lang="zh-CN" altLang="en-US" sz="2400" b="1" dirty="0">
                <a:latin typeface="Bodoni MT Black" panose="02070A03080606020203" pitchFamily="18" charset="0"/>
              </a:rPr>
              <a:t>集成测试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7.5   </a:t>
            </a:r>
            <a:r>
              <a:rPr kumimoji="1" lang="zh-CN" altLang="en-US" sz="2400" b="1" dirty="0">
                <a:latin typeface="Bodoni MT Black" panose="02070A03080606020203" pitchFamily="18" charset="0"/>
              </a:rPr>
              <a:t>确认测试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7.6   </a:t>
            </a:r>
            <a:r>
              <a:rPr kumimoji="1" lang="zh-CN" altLang="en-US" sz="2400" b="1" dirty="0">
                <a:latin typeface="Bodoni MT Black" panose="02070A03080606020203" pitchFamily="18" charset="0"/>
              </a:rPr>
              <a:t>白盒测试技术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7.7   </a:t>
            </a:r>
            <a:r>
              <a:rPr kumimoji="1" lang="zh-CN" altLang="en-US" sz="2400" b="1" dirty="0">
                <a:latin typeface="Bodoni MT Black" panose="02070A03080606020203" pitchFamily="18" charset="0"/>
              </a:rPr>
              <a:t>黑盒测试技术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7.8   </a:t>
            </a:r>
            <a:r>
              <a:rPr kumimoji="1" lang="zh-CN" altLang="en-US" sz="2400" b="1" dirty="0">
                <a:latin typeface="Bodoni MT Black" panose="02070A03080606020203" pitchFamily="18" charset="0"/>
              </a:rPr>
              <a:t>调试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7.9   </a:t>
            </a:r>
            <a:r>
              <a:rPr kumimoji="1" lang="zh-CN" altLang="en-US" sz="2400" b="1" dirty="0">
                <a:latin typeface="Bodoni MT Black" panose="02070A03080606020203" pitchFamily="18" charset="0"/>
              </a:rPr>
              <a:t>软件可靠性</a:t>
            </a:r>
            <a:endParaRPr kumimoji="1" lang="zh-CN" altLang="en-US" sz="2400" b="1" dirty="0">
              <a:latin typeface="Bodoni MT Black" panose="02070A03080606020203" pitchFamily="18" charset="0"/>
            </a:endParaRPr>
          </a:p>
        </p:txBody>
      </p:sp>
      <p:sp>
        <p:nvSpPr>
          <p:cNvPr id="226316"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endParaRPr lang="zh-CN" altLang="en-US" sz="2400">
              <a:solidFill>
                <a:srgbClr val="D9D9D9"/>
              </a:solidFill>
              <a:latin typeface="Bodoni MT Black" panose="02070A03080606020203" pitchFamily="18" charset="0"/>
            </a:endParaRPr>
          </a:p>
        </p:txBody>
      </p:sp>
      <p:sp>
        <p:nvSpPr>
          <p:cNvPr id="13" name="矩形 12"/>
          <p:cNvSpPr/>
          <p:nvPr/>
        </p:nvSpPr>
        <p:spPr>
          <a:xfrm>
            <a:off x="927100" y="53006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4" name="等腰三角形 13"/>
          <p:cNvSpPr/>
          <p:nvPr/>
        </p:nvSpPr>
        <p:spPr>
          <a:xfrm rot="5400000">
            <a:off x="335756" y="53871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7.9 </a:t>
            </a:r>
            <a:r>
              <a:rPr lang="zh-CN" altLang="en-US" b="1" dirty="0">
                <a:latin typeface="Bodoni MT Black" panose="02070A03080606020203" pitchFamily="18" charset="0"/>
              </a:rPr>
              <a:t>软件可靠性</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446088" y="1052513"/>
            <a:ext cx="8229600" cy="604837"/>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7.9.1 </a:t>
            </a:r>
            <a:r>
              <a:rPr lang="zh-CN" altLang="en-US" b="1" dirty="0">
                <a:latin typeface="Bodoni MT Black" panose="02070A03080606020203" pitchFamily="18" charset="0"/>
              </a:rPr>
              <a:t>基本概念</a:t>
            </a:r>
            <a:endParaRPr lang="zh-CN" altLang="en-US" sz="2800" b="1" dirty="0">
              <a:latin typeface="Bodoni MT Black" panose="02070A03080606020203" pitchFamily="18" charset="0"/>
            </a:endParaRPr>
          </a:p>
        </p:txBody>
      </p:sp>
      <p:sp>
        <p:nvSpPr>
          <p:cNvPr id="32775" name="TextBox 7"/>
          <p:cNvSpPr txBox="1">
            <a:spLocks noChangeArrowheads="1"/>
          </p:cNvSpPr>
          <p:nvPr/>
        </p:nvSpPr>
        <p:spPr bwMode="auto">
          <a:xfrm>
            <a:off x="590550" y="1773238"/>
            <a:ext cx="8158163"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300"/>
              </a:lnSpc>
              <a:defRPr/>
            </a:pPr>
            <a:r>
              <a:rPr lang="en-US" altLang="zh-CN" sz="2400" b="1" dirty="0">
                <a:solidFill>
                  <a:srgbClr val="C00000"/>
                </a:solidFill>
                <a:latin typeface="Bodoni MT Black" panose="02070A03080606020203" pitchFamily="18" charset="0"/>
                <a:ea typeface="+mn-ea"/>
              </a:rPr>
              <a:t>    </a:t>
            </a:r>
            <a:r>
              <a:rPr lang="zh-CN" altLang="zh-CN" sz="2400" b="1" dirty="0">
                <a:solidFill>
                  <a:srgbClr val="C00000"/>
                </a:solidFill>
                <a:latin typeface="Bodoni MT Black" panose="02070A03080606020203" pitchFamily="18" charset="0"/>
                <a:ea typeface="+mn-ea"/>
              </a:rPr>
              <a:t>软件可靠性</a:t>
            </a:r>
            <a:r>
              <a:rPr lang="zh-CN" altLang="zh-CN" sz="2400" dirty="0">
                <a:latin typeface="Bodoni MT Black" panose="02070A03080606020203" pitchFamily="18" charset="0"/>
                <a:ea typeface="+mn-ea"/>
              </a:rPr>
              <a:t>是程序在给定的</a:t>
            </a:r>
            <a:r>
              <a:rPr lang="zh-CN" altLang="zh-CN" sz="2400" dirty="0">
                <a:solidFill>
                  <a:srgbClr val="FF0000"/>
                </a:solidFill>
                <a:latin typeface="Bodoni MT Black" panose="02070A03080606020203" pitchFamily="18" charset="0"/>
                <a:ea typeface="+mn-ea"/>
              </a:rPr>
              <a:t>时间间隔内</a:t>
            </a:r>
            <a:r>
              <a:rPr lang="zh-CN" altLang="zh-CN" sz="2400" dirty="0">
                <a:latin typeface="Bodoni MT Black" panose="02070A03080606020203" pitchFamily="18" charset="0"/>
                <a:ea typeface="+mn-ea"/>
              </a:rPr>
              <a:t>，按照规格说明书的规定成功地运行的概率。</a:t>
            </a:r>
            <a:r>
              <a:rPr lang="zh-CN" altLang="en-US" sz="2400" dirty="0">
                <a:latin typeface="Bodoni MT Black" panose="02070A03080606020203" pitchFamily="18" charset="0"/>
                <a:ea typeface="+mn-ea"/>
              </a:rPr>
              <a:t>软件</a:t>
            </a:r>
            <a:r>
              <a:rPr lang="zh-CN" altLang="zh-CN" sz="2400" dirty="0">
                <a:latin typeface="Bodoni MT Black" panose="02070A03080606020203" pitchFamily="18" charset="0"/>
                <a:ea typeface="+mn-ea"/>
              </a:rPr>
              <a:t>可靠性随着给定的时间间隔的加大而减少。</a:t>
            </a:r>
            <a:endParaRPr lang="en-US" altLang="zh-CN" sz="2400" dirty="0">
              <a:latin typeface="Bodoni MT Black" panose="02070A03080606020203" pitchFamily="18" charset="0"/>
              <a:ea typeface="+mn-ea"/>
            </a:endParaRPr>
          </a:p>
          <a:p>
            <a:pPr marL="0" indent="0">
              <a:lnSpc>
                <a:spcPts val="33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一般说来，对于任何其故障是可以修复的系统，都应该同时使用可靠性和可用性衡量它的优劣程度。</a:t>
            </a:r>
            <a:endParaRPr lang="en-US" altLang="zh-CN" sz="2400" dirty="0">
              <a:latin typeface="Bodoni MT Black" panose="02070A03080606020203" pitchFamily="18" charset="0"/>
              <a:ea typeface="+mn-ea"/>
            </a:endParaRPr>
          </a:p>
          <a:p>
            <a:pPr marL="0" indent="0">
              <a:lnSpc>
                <a:spcPts val="3300"/>
              </a:lnSpc>
              <a:defRPr/>
            </a:pPr>
            <a:r>
              <a:rPr lang="en-US" altLang="zh-CN" sz="2400" b="1" dirty="0">
                <a:solidFill>
                  <a:srgbClr val="C00000"/>
                </a:solidFill>
                <a:latin typeface="Bodoni MT Black" panose="02070A03080606020203" pitchFamily="18" charset="0"/>
                <a:ea typeface="+mn-ea"/>
              </a:rPr>
              <a:t>    </a:t>
            </a:r>
            <a:r>
              <a:rPr lang="zh-CN" altLang="zh-CN" sz="2400" b="1" dirty="0">
                <a:solidFill>
                  <a:srgbClr val="C00000"/>
                </a:solidFill>
                <a:latin typeface="Bodoni MT Black" panose="02070A03080606020203" pitchFamily="18" charset="0"/>
                <a:ea typeface="+mn-ea"/>
              </a:rPr>
              <a:t>软件可用性</a:t>
            </a:r>
            <a:r>
              <a:rPr lang="zh-CN" altLang="zh-CN" sz="2400" dirty="0">
                <a:latin typeface="Bodoni MT Black" panose="02070A03080606020203" pitchFamily="18" charset="0"/>
                <a:ea typeface="+mn-ea"/>
              </a:rPr>
              <a:t>是程序在给定的</a:t>
            </a:r>
            <a:r>
              <a:rPr lang="zh-CN" altLang="zh-CN" sz="2400" dirty="0">
                <a:solidFill>
                  <a:srgbClr val="FF0000"/>
                </a:solidFill>
                <a:latin typeface="Bodoni MT Black" panose="02070A03080606020203" pitchFamily="18" charset="0"/>
                <a:ea typeface="+mn-ea"/>
              </a:rPr>
              <a:t>时间点</a:t>
            </a:r>
            <a:r>
              <a:rPr lang="zh-CN" altLang="zh-CN" sz="2400" dirty="0">
                <a:latin typeface="Bodoni MT Black" panose="02070A03080606020203" pitchFamily="18" charset="0"/>
                <a:ea typeface="+mn-ea"/>
              </a:rPr>
              <a:t>，按照规格说明书的规定，成功地运行的概率。</a:t>
            </a:r>
            <a:endParaRPr lang="en-US" altLang="zh-CN" sz="2400" dirty="0">
              <a:latin typeface="Bodoni MT Black" panose="02070A03080606020203" pitchFamily="18" charset="0"/>
              <a:ea typeface="+mn-ea"/>
            </a:endParaRPr>
          </a:p>
          <a:p>
            <a:pPr marL="0" indent="0">
              <a:lnSpc>
                <a:spcPts val="3300"/>
              </a:lnSpc>
              <a:defRPr/>
            </a:pPr>
            <a:r>
              <a:rPr lang="en-US" altLang="zh-CN" sz="2400" dirty="0">
                <a:latin typeface="Bodoni MT Black" panose="02070A03080606020203" pitchFamily="18" charset="0"/>
                <a:ea typeface="+mn-ea"/>
              </a:rPr>
              <a:t>    </a:t>
            </a:r>
            <a:r>
              <a:rPr lang="zh-CN" altLang="zh-CN" sz="2400" b="1" dirty="0">
                <a:latin typeface="Bodoni MT Black" panose="02070A03080606020203" pitchFamily="18" charset="0"/>
                <a:ea typeface="+mn-ea"/>
              </a:rPr>
              <a:t>可靠性和可用性之间的主要差别</a:t>
            </a:r>
            <a:r>
              <a:rPr lang="zh-CN" altLang="zh-CN" sz="2400" dirty="0">
                <a:latin typeface="Bodoni MT Black" panose="02070A03080606020203" pitchFamily="18" charset="0"/>
                <a:ea typeface="+mn-ea"/>
              </a:rPr>
              <a:t>是，可靠性意味着在</a:t>
            </a:r>
            <a:r>
              <a:rPr lang="en-US" altLang="zh-CN" sz="2400" dirty="0">
                <a:latin typeface="Bodoni MT Black" panose="02070A03080606020203" pitchFamily="18" charset="0"/>
                <a:ea typeface="+mn-ea"/>
              </a:rPr>
              <a:t>0</a:t>
            </a:r>
            <a:r>
              <a:rPr lang="zh-CN" altLang="zh-CN" sz="2400" dirty="0">
                <a:latin typeface="Bodoni MT Black" panose="02070A03080606020203" pitchFamily="18" charset="0"/>
                <a:ea typeface="+mn-ea"/>
              </a:rPr>
              <a:t>到</a:t>
            </a:r>
            <a:r>
              <a:rPr lang="en-US" altLang="zh-CN" sz="2400" dirty="0">
                <a:latin typeface="Bodoni MT Black" panose="02070A03080606020203" pitchFamily="18" charset="0"/>
                <a:ea typeface="+mn-ea"/>
              </a:rPr>
              <a:t>t</a:t>
            </a:r>
            <a:r>
              <a:rPr lang="zh-CN" altLang="zh-CN" sz="2400" dirty="0">
                <a:latin typeface="Bodoni MT Black" panose="02070A03080606020203" pitchFamily="18" charset="0"/>
                <a:ea typeface="+mn-ea"/>
              </a:rPr>
              <a:t>这段时间间隔内系统没有失效，而可用性只意味着在时刻</a:t>
            </a:r>
            <a:r>
              <a:rPr lang="en-US" altLang="zh-CN" sz="2400" dirty="0">
                <a:latin typeface="Bodoni MT Black" panose="02070A03080606020203" pitchFamily="18" charset="0"/>
                <a:ea typeface="+mn-ea"/>
              </a:rPr>
              <a:t>t</a:t>
            </a:r>
            <a:r>
              <a:rPr lang="zh-CN" altLang="zh-CN" sz="2400" dirty="0">
                <a:latin typeface="Bodoni MT Black" panose="02070A03080606020203" pitchFamily="18" charset="0"/>
                <a:ea typeface="+mn-ea"/>
              </a:rPr>
              <a:t>，系统是正常运行的。</a:t>
            </a:r>
            <a:endParaRPr lang="en-US" altLang="zh-CN" sz="2400" dirty="0">
              <a:latin typeface="Bodoni MT Black" panose="02070A03080606020203"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7.9.1 </a:t>
            </a:r>
            <a:r>
              <a:rPr lang="zh-CN" altLang="en-US" sz="2400" dirty="0">
                <a:solidFill>
                  <a:srgbClr val="D9D9D9"/>
                </a:solidFill>
                <a:latin typeface="Bodoni MT Black" panose="02070A03080606020203" pitchFamily="18" charset="0"/>
                <a:ea typeface="+mn-ea"/>
              </a:rPr>
              <a:t>基本概念</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7.9 </a:t>
            </a:r>
            <a:r>
              <a:rPr lang="zh-CN" altLang="en-US" b="1" dirty="0">
                <a:latin typeface="Bodoni MT Black" panose="02070A03080606020203" pitchFamily="18" charset="0"/>
              </a:rPr>
              <a:t>软件可靠性</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519113" y="1363663"/>
            <a:ext cx="815657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2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如果在一段时间内，软件系统故障停机时间分别为</a:t>
            </a:r>
            <a:r>
              <a:rPr lang="en-US" altLang="zh-CN" sz="2200" i="1" dirty="0">
                <a:latin typeface="Bodoni MT Black" panose="02070A03080606020203" pitchFamily="18" charset="0"/>
                <a:ea typeface="+mn-ea"/>
                <a:cs typeface="Times New Roman" panose="02020603050405020304" pitchFamily="18" charset="0"/>
              </a:rPr>
              <a:t>t</a:t>
            </a:r>
            <a:r>
              <a:rPr lang="en-US" altLang="zh-CN" sz="2200" i="1" baseline="-25000" dirty="0">
                <a:latin typeface="Bodoni MT Black" panose="02070A03080606020203" pitchFamily="18" charset="0"/>
                <a:ea typeface="+mn-ea"/>
                <a:cs typeface="Times New Roman" panose="02020603050405020304" pitchFamily="18" charset="0"/>
              </a:rPr>
              <a:t>d1</a:t>
            </a:r>
            <a:r>
              <a:rPr lang="zh-CN" altLang="zh-CN" sz="2200" i="1" dirty="0">
                <a:latin typeface="Bodoni MT Black" panose="02070A03080606020203" pitchFamily="18" charset="0"/>
                <a:ea typeface="+mn-ea"/>
                <a:cs typeface="Times New Roman" panose="02020603050405020304" pitchFamily="18" charset="0"/>
              </a:rPr>
              <a:t>，</a:t>
            </a:r>
            <a:r>
              <a:rPr lang="en-US" altLang="zh-CN" sz="2200" i="1" dirty="0">
                <a:latin typeface="Bodoni MT Black" panose="02070A03080606020203" pitchFamily="18" charset="0"/>
                <a:ea typeface="+mn-ea"/>
                <a:cs typeface="Times New Roman" panose="02020603050405020304" pitchFamily="18" charset="0"/>
              </a:rPr>
              <a:t>t</a:t>
            </a:r>
            <a:r>
              <a:rPr lang="en-US" altLang="zh-CN" sz="2200" i="1" baseline="-25000" dirty="0">
                <a:latin typeface="Bodoni MT Black" panose="02070A03080606020203" pitchFamily="18" charset="0"/>
                <a:ea typeface="+mn-ea"/>
                <a:cs typeface="Times New Roman" panose="02020603050405020304" pitchFamily="18" charset="0"/>
              </a:rPr>
              <a:t>d2</a:t>
            </a:r>
            <a:r>
              <a:rPr lang="zh-CN" altLang="zh-CN" sz="2200" dirty="0">
                <a:latin typeface="Bodoni MT Black" panose="02070A03080606020203" pitchFamily="18" charset="0"/>
                <a:ea typeface="+mn-ea"/>
                <a:cs typeface="Times New Roman" panose="02020603050405020304" pitchFamily="18" charset="0"/>
              </a:rPr>
              <a:t>，…，</a:t>
            </a:r>
            <a:r>
              <a:rPr lang="zh-CN" altLang="zh-CN" sz="2200" dirty="0">
                <a:latin typeface="Bodoni MT Black" panose="02070A03080606020203" pitchFamily="18" charset="0"/>
                <a:ea typeface="+mn-ea"/>
              </a:rPr>
              <a:t>正常运行时间分别为</a:t>
            </a:r>
            <a:r>
              <a:rPr lang="en-US" altLang="zh-CN" sz="2200" i="1" dirty="0">
                <a:latin typeface="Bodoni MT Black" panose="02070A03080606020203" pitchFamily="18" charset="0"/>
                <a:ea typeface="+mn-ea"/>
                <a:cs typeface="Times New Roman" panose="02020603050405020304" pitchFamily="18" charset="0"/>
              </a:rPr>
              <a:t>t</a:t>
            </a:r>
            <a:r>
              <a:rPr lang="en-US" altLang="zh-CN" sz="2200" i="1" baseline="-25000" dirty="0">
                <a:latin typeface="Bodoni MT Black" panose="02070A03080606020203" pitchFamily="18" charset="0"/>
                <a:ea typeface="+mn-ea"/>
                <a:cs typeface="Times New Roman" panose="02020603050405020304" pitchFamily="18" charset="0"/>
              </a:rPr>
              <a:t>u1</a:t>
            </a:r>
            <a:r>
              <a:rPr lang="en-US" altLang="zh-CN" sz="2200" i="1" dirty="0">
                <a:latin typeface="Bodoni MT Black" panose="02070A03080606020203" pitchFamily="18" charset="0"/>
                <a:ea typeface="+mn-ea"/>
                <a:cs typeface="Times New Roman" panose="02020603050405020304" pitchFamily="18" charset="0"/>
              </a:rPr>
              <a:t>,t</a:t>
            </a:r>
            <a:r>
              <a:rPr lang="en-US" altLang="zh-CN" sz="2200" i="1" baseline="-25000" dirty="0">
                <a:latin typeface="Bodoni MT Black" panose="02070A03080606020203" pitchFamily="18" charset="0"/>
                <a:ea typeface="+mn-ea"/>
                <a:cs typeface="Times New Roman" panose="02020603050405020304" pitchFamily="18" charset="0"/>
              </a:rPr>
              <a:t>u2</a:t>
            </a:r>
            <a:r>
              <a:rPr lang="zh-CN" altLang="zh-CN" sz="2200" i="1" dirty="0">
                <a:latin typeface="Bodoni MT Black" panose="02070A03080606020203" pitchFamily="18" charset="0"/>
                <a:ea typeface="+mn-ea"/>
                <a:cs typeface="Times New Roman" panose="02020603050405020304" pitchFamily="18" charset="0"/>
              </a:rPr>
              <a:t>，…</a:t>
            </a:r>
            <a:r>
              <a:rPr lang="zh-CN" altLang="zh-CN" sz="2200" dirty="0">
                <a:latin typeface="Bodoni MT Black" panose="02070A03080606020203" pitchFamily="18" charset="0"/>
                <a:ea typeface="+mn-ea"/>
                <a:cs typeface="Times New Roman" panose="02020603050405020304" pitchFamily="18" charset="0"/>
              </a:rPr>
              <a:t>，</a:t>
            </a:r>
            <a:r>
              <a:rPr lang="zh-CN" altLang="zh-CN" sz="2200" dirty="0">
                <a:latin typeface="Bodoni MT Black" panose="02070A03080606020203" pitchFamily="18" charset="0"/>
                <a:ea typeface="+mn-ea"/>
              </a:rPr>
              <a:t>则</a:t>
            </a:r>
            <a:r>
              <a:rPr lang="zh-CN" altLang="zh-CN" sz="2200" dirty="0">
                <a:solidFill>
                  <a:srgbClr val="FF0000"/>
                </a:solidFill>
                <a:latin typeface="Bodoni MT Black" panose="02070A03080606020203" pitchFamily="18" charset="0"/>
                <a:ea typeface="+mn-ea"/>
              </a:rPr>
              <a:t>系统的稳态可用性</a:t>
            </a:r>
            <a:r>
              <a:rPr lang="zh-CN" altLang="zh-CN" sz="2200" dirty="0">
                <a:latin typeface="Bodoni MT Black" panose="02070A03080606020203" pitchFamily="18" charset="0"/>
                <a:ea typeface="+mn-ea"/>
              </a:rPr>
              <a:t>为：</a:t>
            </a:r>
            <a:endParaRPr lang="en-US" altLang="zh-CN" sz="2200" dirty="0">
              <a:latin typeface="Bodoni MT Black" panose="02070A03080606020203" pitchFamily="18" charset="0"/>
              <a:ea typeface="+mn-ea"/>
            </a:endParaRPr>
          </a:p>
        </p:txBody>
      </p:sp>
      <p:sp>
        <p:nvSpPr>
          <p:cNvPr id="2" name="文本框 1"/>
          <p:cNvSpPr txBox="1">
            <a:spLocks noRot="1" noChangeAspect="1" noMove="1" noResize="1" noEditPoints="1" noAdjustHandles="1" noChangeArrowheads="1" noChangeShapeType="1" noTextEdit="1"/>
          </p:cNvSpPr>
          <p:nvPr/>
        </p:nvSpPr>
        <p:spPr>
          <a:xfrm>
            <a:off x="3203848" y="2348880"/>
            <a:ext cx="2535056" cy="671146"/>
          </a:xfrm>
          <a:prstGeom prst="rect">
            <a:avLst/>
          </a:prstGeom>
          <a:blipFill rotWithShape="0">
            <a:blip r:embed="rId1"/>
            <a:stretch>
              <a:fillRect b="-9091"/>
            </a:stretch>
          </a:blipFill>
        </p:spPr>
        <p:txBody>
          <a:bodyPr/>
          <a:lstStyle/>
          <a:p>
            <a:r>
              <a:rPr lang="zh-CN" altLang="en-US">
                <a:noFill/>
                <a:latin typeface="Bodoni MT Black" panose="02070A03080606020203" pitchFamily="18" charset="0"/>
              </a:rPr>
              <a:t> </a:t>
            </a:r>
            <a:endParaRPr lang="zh-CN" altLang="en-US">
              <a:noFill/>
              <a:latin typeface="Bodoni MT Black" panose="02070A03080606020203" pitchFamily="18" charset="0"/>
            </a:endParaRPr>
          </a:p>
        </p:txBody>
      </p:sp>
      <p:sp>
        <p:nvSpPr>
          <p:cNvPr id="230405" name="文本框 2"/>
          <p:cNvSpPr txBox="1">
            <a:spLocks noChangeArrowheads="1"/>
          </p:cNvSpPr>
          <p:nvPr/>
        </p:nvSpPr>
        <p:spPr bwMode="auto">
          <a:xfrm>
            <a:off x="611188" y="2997200"/>
            <a:ext cx="7993062" cy="1184275"/>
          </a:xfrm>
          <a:prstGeom prst="rect">
            <a:avLst/>
          </a:prstGeom>
          <a:noFill/>
          <a:ln w="9525">
            <a:noFill/>
            <a:miter lim="800000"/>
          </a:ln>
        </p:spPr>
        <p:txBody>
          <a:bodyPr>
            <a:spAutoFit/>
          </a:bodyPr>
          <a:lstStyle/>
          <a:p>
            <a:pPr eaLnBrk="1" hangingPunct="1"/>
            <a:r>
              <a:rPr lang="zh-CN" altLang="zh-CN" sz="2200" dirty="0">
                <a:latin typeface="Bodoni MT Black" panose="02070A03080606020203" pitchFamily="18" charset="0"/>
              </a:rPr>
              <a:t>其中</a:t>
            </a:r>
            <a:r>
              <a:rPr lang="zh-CN" altLang="en-US" sz="2200" dirty="0">
                <a:latin typeface="Bodoni MT Black" panose="02070A03080606020203" pitchFamily="18" charset="0"/>
              </a:rPr>
              <a:t>，</a:t>
            </a:r>
            <a:r>
              <a:rPr lang="en-US" altLang="zh-CN" sz="2200" i="1" dirty="0" err="1">
                <a:latin typeface="Bodoni MT Black" panose="02070A03080606020203" pitchFamily="18" charset="0"/>
                <a:cs typeface="Times New Roman" panose="02020603050405020304" pitchFamily="18" charset="0"/>
              </a:rPr>
              <a:t>T</a:t>
            </a:r>
            <a:r>
              <a:rPr lang="en-US" altLang="zh-CN" sz="2200" i="1" baseline="-25000" dirty="0" err="1">
                <a:latin typeface="Bodoni MT Black" panose="02070A03080606020203" pitchFamily="18" charset="0"/>
                <a:cs typeface="Times New Roman" panose="02020603050405020304" pitchFamily="18" charset="0"/>
              </a:rPr>
              <a:t>up</a:t>
            </a:r>
            <a:r>
              <a:rPr lang="en-US" altLang="zh-CN" sz="2200" i="1" dirty="0">
                <a:latin typeface="Bodoni MT Black" panose="02070A03080606020203" pitchFamily="18" charset="0"/>
                <a:cs typeface="Times New Roman" panose="02020603050405020304" pitchFamily="18" charset="0"/>
              </a:rPr>
              <a:t>=</a:t>
            </a:r>
            <a:r>
              <a:rPr lang="zh-CN" altLang="zh-CN" sz="2200" i="1" dirty="0">
                <a:latin typeface="Bodoni MT Black" panose="02070A03080606020203" pitchFamily="18" charset="0"/>
                <a:cs typeface="Times New Roman" panose="02020603050405020304" pitchFamily="18" charset="0"/>
              </a:rPr>
              <a:t>∑</a:t>
            </a:r>
            <a:r>
              <a:rPr lang="en-US" altLang="zh-CN" sz="2200" i="1" dirty="0" err="1">
                <a:latin typeface="Bodoni MT Black" panose="02070A03080606020203" pitchFamily="18" charset="0"/>
                <a:cs typeface="Times New Roman" panose="02020603050405020304" pitchFamily="18" charset="0"/>
              </a:rPr>
              <a:t>t</a:t>
            </a:r>
            <a:r>
              <a:rPr lang="en-US" altLang="zh-CN" sz="2200" i="1" baseline="-25000" dirty="0" err="1">
                <a:latin typeface="Bodoni MT Black" panose="02070A03080606020203" pitchFamily="18" charset="0"/>
                <a:cs typeface="Times New Roman" panose="02020603050405020304" pitchFamily="18" charset="0"/>
              </a:rPr>
              <a:t>ui</a:t>
            </a:r>
            <a:r>
              <a:rPr lang="zh-CN" altLang="en-US" sz="2200" i="1" dirty="0">
                <a:latin typeface="Bodoni MT Black" panose="02070A03080606020203" pitchFamily="18" charset="0"/>
                <a:cs typeface="Times New Roman" panose="02020603050405020304" pitchFamily="18" charset="0"/>
              </a:rPr>
              <a:t>，</a:t>
            </a:r>
            <a:r>
              <a:rPr lang="en-US" altLang="zh-CN" sz="2200" i="1" dirty="0" err="1">
                <a:latin typeface="Bodoni MT Black" panose="02070A03080606020203" pitchFamily="18" charset="0"/>
                <a:cs typeface="Times New Roman" panose="02020603050405020304" pitchFamily="18" charset="0"/>
              </a:rPr>
              <a:t>T</a:t>
            </a:r>
            <a:r>
              <a:rPr lang="en-US" altLang="zh-CN" sz="2200" i="1" baseline="-25000" dirty="0" err="1">
                <a:latin typeface="Bodoni MT Black" panose="02070A03080606020203" pitchFamily="18" charset="0"/>
                <a:cs typeface="Times New Roman" panose="02020603050405020304" pitchFamily="18" charset="0"/>
              </a:rPr>
              <a:t>down</a:t>
            </a:r>
            <a:r>
              <a:rPr lang="en-US" altLang="zh-CN" sz="2200" i="1" dirty="0">
                <a:latin typeface="Bodoni MT Black" panose="02070A03080606020203" pitchFamily="18" charset="0"/>
                <a:cs typeface="Times New Roman" panose="02020603050405020304" pitchFamily="18" charset="0"/>
              </a:rPr>
              <a:t>=</a:t>
            </a:r>
            <a:r>
              <a:rPr lang="zh-CN" altLang="zh-CN" sz="2200" i="1" dirty="0">
                <a:latin typeface="Bodoni MT Black" panose="02070A03080606020203" pitchFamily="18" charset="0"/>
                <a:cs typeface="Times New Roman" panose="02020603050405020304" pitchFamily="18" charset="0"/>
              </a:rPr>
              <a:t>∑</a:t>
            </a:r>
            <a:r>
              <a:rPr lang="en-US" altLang="zh-CN" sz="2200" i="1" dirty="0" err="1">
                <a:latin typeface="Bodoni MT Black" panose="02070A03080606020203" pitchFamily="18" charset="0"/>
                <a:cs typeface="Times New Roman" panose="02020603050405020304" pitchFamily="18" charset="0"/>
              </a:rPr>
              <a:t>t</a:t>
            </a:r>
            <a:r>
              <a:rPr lang="en-US" altLang="zh-CN" sz="2200" i="1" baseline="-25000" dirty="0" err="1">
                <a:latin typeface="Bodoni MT Black" panose="02070A03080606020203" pitchFamily="18" charset="0"/>
                <a:cs typeface="Times New Roman" panose="02020603050405020304" pitchFamily="18" charset="0"/>
              </a:rPr>
              <a:t>di</a:t>
            </a:r>
            <a:endParaRPr lang="en-US" altLang="zh-CN" sz="2200" i="1" baseline="-25000" dirty="0">
              <a:latin typeface="Bodoni MT Black" panose="02070A03080606020203" pitchFamily="18" charset="0"/>
              <a:cs typeface="Times New Roman" panose="02020603050405020304" pitchFamily="18" charset="0"/>
            </a:endParaRPr>
          </a:p>
          <a:p>
            <a:pPr eaLnBrk="1" hangingPunct="1">
              <a:spcBef>
                <a:spcPts val="600"/>
              </a:spcBef>
            </a:pPr>
            <a:r>
              <a:rPr lang="en-US" altLang="zh-CN" sz="2200" dirty="0">
                <a:latin typeface="Bodoni MT Black" panose="02070A03080606020203" pitchFamily="18" charset="0"/>
              </a:rPr>
              <a:t>    </a:t>
            </a:r>
            <a:r>
              <a:rPr lang="zh-CN" altLang="zh-CN" sz="2200" dirty="0">
                <a:latin typeface="Bodoni MT Black" panose="02070A03080606020203" pitchFamily="18" charset="0"/>
              </a:rPr>
              <a:t>引入</a:t>
            </a:r>
            <a:r>
              <a:rPr lang="zh-CN" altLang="zh-CN" sz="2200" dirty="0">
                <a:solidFill>
                  <a:srgbClr val="FF0000"/>
                </a:solidFill>
                <a:latin typeface="Bodoni MT Black" panose="02070A03080606020203" pitchFamily="18" charset="0"/>
              </a:rPr>
              <a:t>系统平均无故障时间</a:t>
            </a:r>
            <a:r>
              <a:rPr lang="en-US" altLang="zh-CN" sz="2200" dirty="0">
                <a:solidFill>
                  <a:srgbClr val="FF0000"/>
                </a:solidFill>
                <a:latin typeface="Bodoni MT Black" panose="02070A03080606020203" pitchFamily="18" charset="0"/>
                <a:cs typeface="Times New Roman" panose="02020603050405020304" pitchFamily="18" charset="0"/>
              </a:rPr>
              <a:t>MTTF</a:t>
            </a:r>
            <a:r>
              <a:rPr lang="zh-CN" altLang="zh-CN" sz="2200" dirty="0">
                <a:latin typeface="Bodoni MT Black" panose="02070A03080606020203" pitchFamily="18" charset="0"/>
              </a:rPr>
              <a:t>和</a:t>
            </a:r>
            <a:r>
              <a:rPr lang="zh-CN" altLang="zh-CN" sz="2200" dirty="0">
                <a:solidFill>
                  <a:srgbClr val="FF0000"/>
                </a:solidFill>
                <a:latin typeface="Bodoni MT Black" panose="02070A03080606020203" pitchFamily="18" charset="0"/>
              </a:rPr>
              <a:t>平均维修时间</a:t>
            </a:r>
            <a:r>
              <a:rPr lang="en-US" altLang="zh-CN" sz="2200" dirty="0">
                <a:solidFill>
                  <a:srgbClr val="FF0000"/>
                </a:solidFill>
                <a:latin typeface="Bodoni MT Black" panose="02070A03080606020203" pitchFamily="18" charset="0"/>
                <a:cs typeface="Times New Roman" panose="02020603050405020304" pitchFamily="18" charset="0"/>
              </a:rPr>
              <a:t>MTTR</a:t>
            </a:r>
            <a:r>
              <a:rPr lang="zh-CN" altLang="zh-CN" sz="2200" dirty="0">
                <a:latin typeface="Bodoni MT Black" panose="02070A03080606020203" pitchFamily="18" charset="0"/>
              </a:rPr>
              <a:t>的概念，则</a:t>
            </a:r>
            <a:r>
              <a:rPr lang="zh-CN" altLang="en-US" sz="2200" dirty="0">
                <a:latin typeface="Bodoni MT Black" panose="02070A03080606020203" pitchFamily="18" charset="0"/>
              </a:rPr>
              <a:t>上式变为：</a:t>
            </a:r>
            <a:endParaRPr lang="zh-CN" altLang="en-US" sz="2200" i="1" dirty="0">
              <a:latin typeface="Bodoni MT Black" panose="02070A03080606020203" pitchFamily="18" charset="0"/>
              <a:cs typeface="Times New Roman" panose="02020603050405020304" pitchFamily="18" charset="0"/>
            </a:endParaRPr>
          </a:p>
        </p:txBody>
      </p:sp>
      <p:sp>
        <p:nvSpPr>
          <p:cNvPr id="9" name="文本框 8"/>
          <p:cNvSpPr txBox="1">
            <a:spLocks noRot="1" noChangeAspect="1" noMove="1" noResize="1" noEditPoints="1" noAdjustHandles="1" noChangeArrowheads="1" noChangeShapeType="1" noTextEdit="1"/>
          </p:cNvSpPr>
          <p:nvPr/>
        </p:nvSpPr>
        <p:spPr>
          <a:xfrm>
            <a:off x="3366136" y="4005064"/>
            <a:ext cx="2934056" cy="639534"/>
          </a:xfrm>
          <a:prstGeom prst="rect">
            <a:avLst/>
          </a:prstGeom>
          <a:blipFill rotWithShape="0">
            <a:blip r:embed="rId2"/>
            <a:stretch>
              <a:fillRect/>
            </a:stretch>
          </a:blipFill>
        </p:spPr>
        <p:txBody>
          <a:bodyPr/>
          <a:lstStyle/>
          <a:p>
            <a:r>
              <a:rPr lang="zh-CN" altLang="en-US">
                <a:noFill/>
                <a:latin typeface="Bodoni MT Black" panose="02070A03080606020203" pitchFamily="18" charset="0"/>
              </a:rPr>
              <a:t> </a:t>
            </a:r>
            <a:endParaRPr lang="zh-CN" altLang="en-US">
              <a:noFill/>
              <a:latin typeface="Bodoni MT Black" panose="02070A03080606020203" pitchFamily="18" charset="0"/>
            </a:endParaRPr>
          </a:p>
        </p:txBody>
      </p:sp>
      <p:sp>
        <p:nvSpPr>
          <p:cNvPr id="230407" name="文本框 3"/>
          <p:cNvSpPr txBox="1">
            <a:spLocks noChangeArrowheads="1"/>
          </p:cNvSpPr>
          <p:nvPr/>
        </p:nvSpPr>
        <p:spPr bwMode="auto">
          <a:xfrm>
            <a:off x="611188" y="4652963"/>
            <a:ext cx="8208962" cy="1446550"/>
          </a:xfrm>
          <a:prstGeom prst="rect">
            <a:avLst/>
          </a:prstGeom>
          <a:noFill/>
          <a:ln w="9525">
            <a:noFill/>
            <a:miter lim="800000"/>
          </a:ln>
        </p:spPr>
        <p:txBody>
          <a:bodyPr>
            <a:spAutoFit/>
          </a:bodyPr>
          <a:lstStyle/>
          <a:p>
            <a:pPr eaLnBrk="1" hangingPunct="1"/>
            <a:r>
              <a:rPr lang="en-US" altLang="zh-CN" sz="2200" dirty="0">
                <a:latin typeface="Bodoni MT Black" panose="02070A03080606020203" pitchFamily="18" charset="0"/>
              </a:rPr>
              <a:t>    </a:t>
            </a:r>
            <a:r>
              <a:rPr lang="zh-CN" altLang="zh-CN" sz="2200" dirty="0">
                <a:latin typeface="Bodoni MT Black" panose="02070A03080606020203" pitchFamily="18" charset="0"/>
              </a:rPr>
              <a:t>平均维修时间</a:t>
            </a:r>
            <a:r>
              <a:rPr lang="en-US" altLang="zh-CN" sz="2200" dirty="0">
                <a:latin typeface="Bodoni MT Black" panose="02070A03080606020203" pitchFamily="18" charset="0"/>
                <a:cs typeface="Times New Roman" panose="02020603050405020304" pitchFamily="18" charset="0"/>
              </a:rPr>
              <a:t>MTTR</a:t>
            </a:r>
            <a:r>
              <a:rPr lang="zh-CN" altLang="zh-CN" sz="2200" dirty="0">
                <a:latin typeface="Bodoni MT Black" panose="02070A03080606020203" pitchFamily="18" charset="0"/>
              </a:rPr>
              <a:t>是修复一个故障平均需要的时间，它取决于</a:t>
            </a:r>
            <a:r>
              <a:rPr lang="zh-CN" altLang="zh-CN" sz="2200" dirty="0">
                <a:solidFill>
                  <a:srgbClr val="FF0000"/>
                </a:solidFill>
                <a:latin typeface="Bodoni MT Black" panose="02070A03080606020203" pitchFamily="18" charset="0"/>
              </a:rPr>
              <a:t>维护人员的技术水平</a:t>
            </a:r>
            <a:r>
              <a:rPr lang="zh-CN" altLang="zh-CN" sz="2200" dirty="0">
                <a:latin typeface="Bodoni MT Black" panose="02070A03080606020203" pitchFamily="18" charset="0"/>
              </a:rPr>
              <a:t>和</a:t>
            </a:r>
            <a:r>
              <a:rPr lang="zh-CN" altLang="zh-CN" sz="2200" dirty="0">
                <a:solidFill>
                  <a:srgbClr val="FF0000"/>
                </a:solidFill>
                <a:latin typeface="Bodoni MT Black" panose="02070A03080606020203" pitchFamily="18" charset="0"/>
              </a:rPr>
              <a:t>对系统的熟悉程度</a:t>
            </a:r>
            <a:r>
              <a:rPr lang="zh-CN" altLang="zh-CN" sz="2200" dirty="0">
                <a:latin typeface="Bodoni MT Black" panose="02070A03080606020203" pitchFamily="18" charset="0"/>
              </a:rPr>
              <a:t>，也和系统的可维护性有重要关系。平均无故障时间</a:t>
            </a:r>
            <a:r>
              <a:rPr lang="en-US" altLang="zh-CN" sz="2200" dirty="0">
                <a:latin typeface="Bodoni MT Black" panose="02070A03080606020203" pitchFamily="18" charset="0"/>
                <a:cs typeface="Times New Roman" panose="02020603050405020304" pitchFamily="18" charset="0"/>
              </a:rPr>
              <a:t>MTTF</a:t>
            </a:r>
            <a:r>
              <a:rPr lang="zh-CN" altLang="zh-CN" sz="2200" dirty="0">
                <a:latin typeface="Bodoni MT Black" panose="02070A03080606020203" pitchFamily="18" charset="0"/>
              </a:rPr>
              <a:t>是系统按规格说明书规定成功地运行的平均时间，它主要取决于系统中</a:t>
            </a:r>
            <a:r>
              <a:rPr lang="zh-CN" altLang="zh-CN" sz="2200" dirty="0">
                <a:solidFill>
                  <a:srgbClr val="FF0000"/>
                </a:solidFill>
                <a:latin typeface="Bodoni MT Black" panose="02070A03080606020203" pitchFamily="18" charset="0"/>
              </a:rPr>
              <a:t>潜伏的错误的数目</a:t>
            </a:r>
            <a:r>
              <a:rPr lang="zh-CN" altLang="en-US" sz="2200" dirty="0">
                <a:latin typeface="Bodoni MT Black" panose="02070A03080606020203" pitchFamily="18" charset="0"/>
              </a:rPr>
              <a:t>。</a:t>
            </a:r>
            <a:endParaRPr lang="zh-CN" altLang="en-US" sz="2200" dirty="0">
              <a:latin typeface="Bodoni MT Black" panose="02070A03080606020203" pitchFamily="18" charset="0"/>
            </a:endParaRPr>
          </a:p>
        </p:txBody>
      </p:sp>
      <p:sp>
        <p:nvSpPr>
          <p:cNvPr id="11"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7.9.1 </a:t>
            </a:r>
            <a:r>
              <a:rPr lang="zh-CN" altLang="en-US" sz="2400" dirty="0">
                <a:solidFill>
                  <a:srgbClr val="D9D9D9"/>
                </a:solidFill>
                <a:latin typeface="Bodoni MT Black" panose="02070A03080606020203" pitchFamily="18" charset="0"/>
                <a:ea typeface="+mn-ea"/>
              </a:rPr>
              <a:t>基本概念</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7.9 </a:t>
            </a:r>
            <a:r>
              <a:rPr lang="zh-CN" altLang="en-US" b="1" dirty="0">
                <a:latin typeface="Bodoni MT Black" panose="02070A03080606020203" pitchFamily="18" charset="0"/>
              </a:rPr>
              <a:t>软件可靠性</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446088" y="1052513"/>
            <a:ext cx="8229600" cy="604837"/>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7.9.2 </a:t>
            </a:r>
            <a:r>
              <a:rPr lang="zh-CN" altLang="en-US" b="1" dirty="0">
                <a:latin typeface="Bodoni MT Black" panose="02070A03080606020203" pitchFamily="18" charset="0"/>
              </a:rPr>
              <a:t>估算平均无故障时间的方法</a:t>
            </a:r>
            <a:endParaRPr lang="zh-CN" altLang="en-US" sz="2800" b="1" dirty="0">
              <a:latin typeface="Bodoni MT Black" panose="02070A03080606020203" pitchFamily="18" charset="0"/>
            </a:endParaRPr>
          </a:p>
        </p:txBody>
      </p:sp>
      <p:sp>
        <p:nvSpPr>
          <p:cNvPr id="32775" name="TextBox 7"/>
          <p:cNvSpPr txBox="1">
            <a:spLocks noChangeArrowheads="1"/>
          </p:cNvSpPr>
          <p:nvPr/>
        </p:nvSpPr>
        <p:spPr bwMode="auto">
          <a:xfrm>
            <a:off x="519113" y="1671638"/>
            <a:ext cx="8516937"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200"/>
              </a:lnSpc>
              <a:defRPr/>
            </a:pPr>
            <a:r>
              <a:rPr lang="en-US" altLang="zh-CN" sz="2400" b="1" dirty="0">
                <a:latin typeface="Bodoni MT Black" panose="02070A03080606020203" pitchFamily="18" charset="0"/>
                <a:ea typeface="+mn-ea"/>
              </a:rPr>
              <a:t>1.</a:t>
            </a:r>
            <a:r>
              <a:rPr lang="zh-CN" altLang="en-US" sz="2400" b="1" dirty="0">
                <a:latin typeface="Bodoni MT Black" panose="02070A03080606020203" pitchFamily="18" charset="0"/>
                <a:ea typeface="+mn-ea"/>
              </a:rPr>
              <a:t>符号</a:t>
            </a:r>
            <a:endParaRPr lang="en-US" altLang="zh-CN" sz="2400" b="1" dirty="0">
              <a:latin typeface="Bodoni MT Black" panose="02070A03080606020203" pitchFamily="18" charset="0"/>
              <a:ea typeface="+mn-ea"/>
            </a:endParaRPr>
          </a:p>
          <a:p>
            <a:pPr lvl="1">
              <a:defRPr/>
            </a:pPr>
            <a:r>
              <a:rPr lang="zh-CN" altLang="zh-CN" sz="2400" dirty="0">
                <a:latin typeface="Bodoni MT Black" panose="02070A03080606020203" pitchFamily="18" charset="0"/>
              </a:rPr>
              <a:t>在估算</a:t>
            </a:r>
            <a:r>
              <a:rPr lang="en-US" altLang="zh-CN" sz="2400" dirty="0">
                <a:latin typeface="Bodoni MT Black" panose="02070A03080606020203" pitchFamily="18" charset="0"/>
                <a:cs typeface="Times New Roman" panose="02020603050405020304" pitchFamily="18" charset="0"/>
              </a:rPr>
              <a:t>MTTF</a:t>
            </a:r>
            <a:r>
              <a:rPr lang="zh-CN" altLang="zh-CN" sz="2400" dirty="0">
                <a:latin typeface="Bodoni MT Black" panose="02070A03080606020203" pitchFamily="18" charset="0"/>
              </a:rPr>
              <a:t>的过程中使用下述符号表示有关的数量。</a:t>
            </a:r>
            <a:endParaRPr lang="zh-CN" altLang="zh-CN" sz="2400" dirty="0">
              <a:latin typeface="Bodoni MT Black" panose="02070A03080606020203" pitchFamily="18" charset="0"/>
            </a:endParaRPr>
          </a:p>
          <a:p>
            <a:pPr lvl="1">
              <a:defRPr/>
            </a:pPr>
            <a:r>
              <a:rPr lang="en-US" altLang="zh-CN" sz="2400" i="1" dirty="0">
                <a:solidFill>
                  <a:srgbClr val="FF0000"/>
                </a:solidFill>
                <a:latin typeface="Bodoni MT Black" panose="02070A03080606020203" pitchFamily="18" charset="0"/>
                <a:cs typeface="Times New Roman" panose="02020603050405020304" pitchFamily="18" charset="0"/>
              </a:rPr>
              <a:t>E</a:t>
            </a:r>
            <a:r>
              <a:rPr lang="en-US" altLang="zh-CN" sz="2400" i="1" baseline="-25000" dirty="0">
                <a:solidFill>
                  <a:srgbClr val="FF0000"/>
                </a:solidFill>
                <a:latin typeface="Bodoni MT Black" panose="02070A03080606020203" pitchFamily="18" charset="0"/>
                <a:cs typeface="Times New Roman" panose="02020603050405020304" pitchFamily="18" charset="0"/>
              </a:rPr>
              <a:t>T</a:t>
            </a:r>
            <a:r>
              <a:rPr lang="zh-CN" altLang="zh-CN" sz="2400" dirty="0">
                <a:latin typeface="Bodoni MT Black" panose="02070A03080606020203" pitchFamily="18" charset="0"/>
              </a:rPr>
              <a:t>——测试之前程序中错误总数；</a:t>
            </a:r>
            <a:endParaRPr lang="zh-CN" altLang="zh-CN" sz="2400" dirty="0">
              <a:latin typeface="Bodoni MT Black" panose="02070A03080606020203" pitchFamily="18" charset="0"/>
            </a:endParaRPr>
          </a:p>
          <a:p>
            <a:pPr lvl="1">
              <a:defRPr/>
            </a:pPr>
            <a:r>
              <a:rPr lang="en-US" altLang="zh-CN" sz="2400" i="1" dirty="0">
                <a:solidFill>
                  <a:srgbClr val="FF0000"/>
                </a:solidFill>
                <a:latin typeface="Bodoni MT Black" panose="02070A03080606020203" pitchFamily="18" charset="0"/>
                <a:cs typeface="Times New Roman" panose="02020603050405020304" pitchFamily="18" charset="0"/>
              </a:rPr>
              <a:t>I</a:t>
            </a:r>
            <a:r>
              <a:rPr lang="en-US" altLang="zh-CN" sz="2400" i="1" baseline="-25000" dirty="0">
                <a:solidFill>
                  <a:srgbClr val="FF0000"/>
                </a:solidFill>
                <a:latin typeface="Bodoni MT Black" panose="02070A03080606020203" pitchFamily="18" charset="0"/>
                <a:cs typeface="Times New Roman" panose="02020603050405020304" pitchFamily="18" charset="0"/>
              </a:rPr>
              <a:t>T</a:t>
            </a:r>
            <a:r>
              <a:rPr lang="zh-CN" altLang="zh-CN" sz="2400" dirty="0">
                <a:latin typeface="Bodoni MT Black" panose="02070A03080606020203" pitchFamily="18" charset="0"/>
              </a:rPr>
              <a:t>——程序长度</a:t>
            </a:r>
            <a:r>
              <a:rPr lang="zh-CN" altLang="en-US" sz="2400" dirty="0">
                <a:latin typeface="Bodoni MT Black" panose="02070A03080606020203" pitchFamily="18" charset="0"/>
              </a:rPr>
              <a:t>（</a:t>
            </a:r>
            <a:r>
              <a:rPr lang="zh-CN" altLang="zh-CN" sz="2400" dirty="0">
                <a:latin typeface="Bodoni MT Black" panose="02070A03080606020203" pitchFamily="18" charset="0"/>
              </a:rPr>
              <a:t>机器指令总数</a:t>
            </a:r>
            <a:r>
              <a:rPr lang="zh-CN" altLang="en-US" sz="2400" dirty="0">
                <a:latin typeface="Bodoni MT Black" panose="02070A03080606020203" pitchFamily="18" charset="0"/>
              </a:rPr>
              <a:t>）</a:t>
            </a:r>
            <a:r>
              <a:rPr lang="zh-CN" altLang="zh-CN" sz="2400" dirty="0">
                <a:latin typeface="Bodoni MT Black" panose="02070A03080606020203" pitchFamily="18" charset="0"/>
              </a:rPr>
              <a:t>；</a:t>
            </a:r>
            <a:endParaRPr lang="zh-CN" altLang="zh-CN" sz="2400" dirty="0">
              <a:latin typeface="Bodoni MT Black" panose="02070A03080606020203" pitchFamily="18" charset="0"/>
            </a:endParaRPr>
          </a:p>
          <a:p>
            <a:pPr lvl="1">
              <a:defRPr/>
            </a:pPr>
            <a:r>
              <a:rPr lang="en-US" altLang="zh-CN" sz="2400" i="1" dirty="0">
                <a:latin typeface="Bodoni MT Black" panose="02070A03080606020203" pitchFamily="18" charset="0"/>
                <a:cs typeface="Times New Roman" panose="02020603050405020304" pitchFamily="18" charset="0"/>
              </a:rPr>
              <a:t>τ</a:t>
            </a:r>
            <a:r>
              <a:rPr lang="zh-CN" altLang="zh-CN" sz="2400" dirty="0">
                <a:latin typeface="Bodoni MT Black" panose="02070A03080606020203" pitchFamily="18" charset="0"/>
              </a:rPr>
              <a:t>——测试</a:t>
            </a:r>
            <a:r>
              <a:rPr lang="zh-CN" altLang="en-US" sz="2400" dirty="0">
                <a:latin typeface="Bodoni MT Black" panose="02070A03080606020203" pitchFamily="18" charset="0"/>
              </a:rPr>
              <a:t>（</a:t>
            </a:r>
            <a:r>
              <a:rPr lang="zh-CN" altLang="zh-CN" sz="2400" dirty="0">
                <a:latin typeface="Bodoni MT Black" panose="02070A03080606020203" pitchFamily="18" charset="0"/>
              </a:rPr>
              <a:t>包括调试</a:t>
            </a:r>
            <a:r>
              <a:rPr lang="zh-CN" altLang="en-US" sz="2400" dirty="0">
                <a:latin typeface="Bodoni MT Black" panose="02070A03080606020203" pitchFamily="18" charset="0"/>
              </a:rPr>
              <a:t>）</a:t>
            </a:r>
            <a:r>
              <a:rPr lang="zh-CN" altLang="zh-CN" sz="2400" dirty="0">
                <a:latin typeface="Bodoni MT Black" panose="02070A03080606020203" pitchFamily="18" charset="0"/>
              </a:rPr>
              <a:t>时间；</a:t>
            </a:r>
            <a:endParaRPr lang="zh-CN" altLang="zh-CN" sz="2400" dirty="0">
              <a:latin typeface="Bodoni MT Black" panose="02070A03080606020203" pitchFamily="18" charset="0"/>
            </a:endParaRPr>
          </a:p>
          <a:p>
            <a:pPr lvl="1">
              <a:defRPr/>
            </a:pPr>
            <a:r>
              <a:rPr lang="en-US" altLang="zh-CN" sz="2400" i="1" dirty="0">
                <a:solidFill>
                  <a:srgbClr val="FF0000"/>
                </a:solidFill>
                <a:latin typeface="Bodoni MT Black" panose="02070A03080606020203" pitchFamily="18" charset="0"/>
                <a:cs typeface="Times New Roman" panose="02020603050405020304" pitchFamily="18" charset="0"/>
              </a:rPr>
              <a:t>E</a:t>
            </a:r>
            <a:r>
              <a:rPr lang="en-US" altLang="zh-CN" sz="2400" i="1" baseline="-25000" dirty="0">
                <a:solidFill>
                  <a:srgbClr val="FF0000"/>
                </a:solidFill>
                <a:latin typeface="Bodoni MT Black" panose="02070A03080606020203" pitchFamily="18" charset="0"/>
                <a:cs typeface="Times New Roman" panose="02020603050405020304" pitchFamily="18" charset="0"/>
              </a:rPr>
              <a:t>d</a:t>
            </a:r>
            <a:r>
              <a:rPr lang="en-US" altLang="zh-CN" sz="2400" i="1" dirty="0">
                <a:solidFill>
                  <a:srgbClr val="FF0000"/>
                </a:solidFill>
                <a:latin typeface="Bodoni MT Black" panose="02070A03080606020203" pitchFamily="18" charset="0"/>
                <a:cs typeface="Times New Roman" panose="02020603050405020304" pitchFamily="18" charset="0"/>
              </a:rPr>
              <a:t>(τ)</a:t>
            </a:r>
            <a:r>
              <a:rPr lang="zh-CN" altLang="zh-CN" sz="2400" dirty="0">
                <a:latin typeface="Bodoni MT Black" panose="02070A03080606020203" pitchFamily="18" charset="0"/>
              </a:rPr>
              <a:t>——在</a:t>
            </a:r>
            <a:r>
              <a:rPr lang="en-US" altLang="zh-CN" sz="2400" dirty="0">
                <a:latin typeface="Bodoni MT Black" panose="02070A03080606020203" pitchFamily="18" charset="0"/>
              </a:rPr>
              <a:t>0</a:t>
            </a:r>
            <a:r>
              <a:rPr lang="zh-CN" altLang="zh-CN" sz="2400" dirty="0">
                <a:latin typeface="Bodoni MT Black" panose="02070A03080606020203" pitchFamily="18" charset="0"/>
              </a:rPr>
              <a:t>至</a:t>
            </a:r>
            <a:r>
              <a:rPr lang="zh-CN" altLang="zh-CN" sz="2400" i="1" dirty="0">
                <a:latin typeface="Bodoni MT Black" panose="02070A03080606020203" pitchFamily="18" charset="0"/>
                <a:cs typeface="Times New Roman" panose="02020603050405020304" pitchFamily="18" charset="0"/>
              </a:rPr>
              <a:t>τ</a:t>
            </a:r>
            <a:r>
              <a:rPr lang="zh-CN" altLang="zh-CN" sz="2400" dirty="0">
                <a:latin typeface="Bodoni MT Black" panose="02070A03080606020203" pitchFamily="18" charset="0"/>
              </a:rPr>
              <a:t>期间发现的错误数；</a:t>
            </a:r>
            <a:endParaRPr lang="zh-CN" altLang="zh-CN" sz="2400" dirty="0">
              <a:latin typeface="Bodoni MT Black" panose="02070A03080606020203" pitchFamily="18" charset="0"/>
            </a:endParaRPr>
          </a:p>
          <a:p>
            <a:pPr lvl="1">
              <a:defRPr/>
            </a:pPr>
            <a:r>
              <a:rPr lang="en-US" altLang="zh-CN" sz="2400" i="1" dirty="0" err="1">
                <a:solidFill>
                  <a:srgbClr val="FF0000"/>
                </a:solidFill>
                <a:latin typeface="Bodoni MT Black" panose="02070A03080606020203" pitchFamily="18" charset="0"/>
                <a:cs typeface="Times New Roman" panose="02020603050405020304" pitchFamily="18" charset="0"/>
              </a:rPr>
              <a:t>E</a:t>
            </a:r>
            <a:r>
              <a:rPr lang="en-US" altLang="zh-CN" sz="2400" i="1" baseline="-25000" dirty="0" err="1">
                <a:solidFill>
                  <a:srgbClr val="FF0000"/>
                </a:solidFill>
                <a:latin typeface="Bodoni MT Black" panose="02070A03080606020203" pitchFamily="18" charset="0"/>
                <a:cs typeface="Times New Roman" panose="02020603050405020304" pitchFamily="18" charset="0"/>
              </a:rPr>
              <a:t>c</a:t>
            </a:r>
            <a:r>
              <a:rPr lang="en-US" altLang="zh-CN" sz="2400" i="1" dirty="0">
                <a:solidFill>
                  <a:srgbClr val="FF0000"/>
                </a:solidFill>
                <a:latin typeface="Bodoni MT Black" panose="02070A03080606020203" pitchFamily="18" charset="0"/>
                <a:cs typeface="Times New Roman" panose="02020603050405020304" pitchFamily="18" charset="0"/>
              </a:rPr>
              <a:t>(τ)</a:t>
            </a:r>
            <a:r>
              <a:rPr lang="zh-CN" altLang="zh-CN" sz="2400" dirty="0">
                <a:latin typeface="Bodoni MT Black" panose="02070A03080606020203" pitchFamily="18" charset="0"/>
              </a:rPr>
              <a:t>——在</a:t>
            </a:r>
            <a:r>
              <a:rPr lang="en-US" altLang="zh-CN" sz="2400" dirty="0">
                <a:latin typeface="Bodoni MT Black" panose="02070A03080606020203" pitchFamily="18" charset="0"/>
              </a:rPr>
              <a:t>0</a:t>
            </a:r>
            <a:r>
              <a:rPr lang="zh-CN" altLang="zh-CN" sz="2400" dirty="0">
                <a:latin typeface="Bodoni MT Black" panose="02070A03080606020203" pitchFamily="18" charset="0"/>
              </a:rPr>
              <a:t>至</a:t>
            </a:r>
            <a:r>
              <a:rPr lang="zh-CN" altLang="zh-CN" sz="2400" i="1" dirty="0">
                <a:latin typeface="Bodoni MT Black" panose="02070A03080606020203" pitchFamily="18" charset="0"/>
                <a:cs typeface="Times New Roman" panose="02020603050405020304" pitchFamily="18" charset="0"/>
              </a:rPr>
              <a:t>τ</a:t>
            </a:r>
            <a:r>
              <a:rPr lang="zh-CN" altLang="zh-CN" sz="2400" dirty="0">
                <a:latin typeface="Bodoni MT Black" panose="02070A03080606020203" pitchFamily="18" charset="0"/>
              </a:rPr>
              <a:t>期间改正的错误数。</a:t>
            </a:r>
            <a:endParaRPr lang="en-US" altLang="zh-CN" sz="2400" dirty="0">
              <a:latin typeface="Bodoni MT Black" panose="02070A03080606020203" pitchFamily="18" charset="0"/>
            </a:endParaRPr>
          </a:p>
          <a:p>
            <a:pPr>
              <a:spcBef>
                <a:spcPts val="1200"/>
              </a:spcBef>
              <a:defRPr/>
            </a:pPr>
            <a:r>
              <a:rPr lang="en-US" altLang="zh-CN" sz="2400" b="1" dirty="0">
                <a:latin typeface="Bodoni MT Black" panose="02070A03080606020203" pitchFamily="18" charset="0"/>
                <a:ea typeface="+mn-ea"/>
              </a:rPr>
              <a:t>2.</a:t>
            </a:r>
            <a:r>
              <a:rPr lang="zh-CN" altLang="en-US" sz="2400" b="1" dirty="0">
                <a:latin typeface="Bodoni MT Black" panose="02070A03080606020203" pitchFamily="18" charset="0"/>
                <a:ea typeface="+mn-ea"/>
              </a:rPr>
              <a:t>基本假定</a:t>
            </a:r>
            <a:endParaRPr lang="en-US" altLang="zh-CN" sz="2400" b="1" dirty="0">
              <a:latin typeface="Bodoni MT Black" panose="02070A03080606020203" pitchFamily="18" charset="0"/>
              <a:ea typeface="+mn-ea"/>
            </a:endParaRPr>
          </a:p>
          <a:p>
            <a:pPr marL="400050" lvl="1" indent="0">
              <a:defRPr/>
            </a:pPr>
            <a:r>
              <a:rPr lang="en-US" altLang="zh-CN" sz="2400" dirty="0">
                <a:latin typeface="Bodoni MT Black" panose="02070A03080606020203" pitchFamily="18" charset="0"/>
                <a:ea typeface="+mn-ea"/>
              </a:rPr>
              <a:t>(1) </a:t>
            </a:r>
            <a:r>
              <a:rPr lang="zh-CN" altLang="zh-CN" sz="2400" dirty="0">
                <a:latin typeface="Bodoni MT Black" panose="02070A03080606020203" pitchFamily="18" charset="0"/>
              </a:rPr>
              <a:t>在类似的程序中，单位长度里的错误数</a:t>
            </a:r>
            <a:r>
              <a:rPr lang="en-US" altLang="zh-CN" sz="2400" i="1" dirty="0">
                <a:solidFill>
                  <a:srgbClr val="FF0000"/>
                </a:solidFill>
                <a:latin typeface="Bodoni MT Black" panose="02070A03080606020203" pitchFamily="18" charset="0"/>
                <a:cs typeface="Times New Roman" panose="02020603050405020304" pitchFamily="18" charset="0"/>
              </a:rPr>
              <a:t>E</a:t>
            </a:r>
            <a:r>
              <a:rPr lang="en-US" altLang="zh-CN" sz="2400" i="1" baseline="-25000" dirty="0">
                <a:solidFill>
                  <a:srgbClr val="FF0000"/>
                </a:solidFill>
                <a:latin typeface="Bodoni MT Black" panose="02070A03080606020203" pitchFamily="18" charset="0"/>
                <a:cs typeface="Times New Roman" panose="02020603050405020304" pitchFamily="18" charset="0"/>
              </a:rPr>
              <a:t>T </a:t>
            </a:r>
            <a:r>
              <a:rPr lang="en-US" altLang="zh-CN" sz="2400" dirty="0">
                <a:solidFill>
                  <a:srgbClr val="FF0000"/>
                </a:solidFill>
                <a:latin typeface="Bodoni MT Black" panose="02070A03080606020203" pitchFamily="18" charset="0"/>
                <a:cs typeface="Times New Roman" panose="02020603050405020304" pitchFamily="18" charset="0"/>
              </a:rPr>
              <a:t>/</a:t>
            </a:r>
            <a:r>
              <a:rPr lang="en-US" altLang="zh-CN" sz="2400" i="1" dirty="0">
                <a:solidFill>
                  <a:srgbClr val="FF0000"/>
                </a:solidFill>
                <a:latin typeface="Bodoni MT Black" panose="02070A03080606020203" pitchFamily="18" charset="0"/>
                <a:cs typeface="Times New Roman" panose="02020603050405020304" pitchFamily="18" charset="0"/>
              </a:rPr>
              <a:t> I</a:t>
            </a:r>
            <a:r>
              <a:rPr lang="en-US" altLang="zh-CN" sz="2400" i="1" baseline="-25000" dirty="0">
                <a:solidFill>
                  <a:srgbClr val="FF0000"/>
                </a:solidFill>
                <a:latin typeface="Bodoni MT Black" panose="02070A03080606020203" pitchFamily="18" charset="0"/>
                <a:cs typeface="Times New Roman" panose="02020603050405020304" pitchFamily="18" charset="0"/>
              </a:rPr>
              <a:t>T</a:t>
            </a:r>
            <a:r>
              <a:rPr lang="zh-CN" altLang="zh-CN" sz="2400" dirty="0">
                <a:latin typeface="Bodoni MT Black" panose="02070A03080606020203" pitchFamily="18" charset="0"/>
              </a:rPr>
              <a:t>近似为</a:t>
            </a:r>
            <a:r>
              <a:rPr lang="zh-CN" altLang="zh-CN" sz="2400" dirty="0">
                <a:solidFill>
                  <a:srgbClr val="FF0000"/>
                </a:solidFill>
                <a:latin typeface="Bodoni MT Black" panose="02070A03080606020203" pitchFamily="18" charset="0"/>
              </a:rPr>
              <a:t>常数</a:t>
            </a:r>
            <a:r>
              <a:rPr lang="zh-CN" altLang="zh-CN" sz="2400" dirty="0">
                <a:latin typeface="Bodoni MT Black" panose="02070A03080606020203" pitchFamily="18" charset="0"/>
              </a:rPr>
              <a:t>。美国的一些统计数字表明，通常</a:t>
            </a:r>
            <a:endParaRPr lang="en-US" altLang="zh-CN" sz="2400" dirty="0">
              <a:latin typeface="Bodoni MT Black" panose="02070A03080606020203" pitchFamily="18" charset="0"/>
            </a:endParaRPr>
          </a:p>
          <a:p>
            <a:pPr marL="400050" lvl="1" indent="0" algn="ctr">
              <a:defRPr/>
            </a:pPr>
            <a:r>
              <a:rPr lang="en-US" altLang="zh-CN" sz="2400" dirty="0">
                <a:latin typeface="Bodoni MT Black" panose="02070A03080606020203" pitchFamily="18" charset="0"/>
                <a:cs typeface="Times New Roman" panose="02020603050405020304" pitchFamily="18" charset="0"/>
              </a:rPr>
              <a:t>0.5</a:t>
            </a:r>
            <a:r>
              <a:rPr lang="zh-CN" altLang="zh-CN" sz="2400" dirty="0">
                <a:latin typeface="Bodoni MT Black" panose="02070A03080606020203" pitchFamily="18" charset="0"/>
                <a:cs typeface="Times New Roman" panose="02020603050405020304" pitchFamily="18" charset="0"/>
              </a:rPr>
              <a:t>×</a:t>
            </a:r>
            <a:r>
              <a:rPr lang="en-US" altLang="zh-CN" sz="2400" dirty="0">
                <a:latin typeface="Bodoni MT Black" panose="02070A03080606020203" pitchFamily="18" charset="0"/>
                <a:cs typeface="Times New Roman" panose="02020603050405020304" pitchFamily="18" charset="0"/>
              </a:rPr>
              <a:t>10</a:t>
            </a:r>
            <a:r>
              <a:rPr lang="en-US" altLang="zh-CN" sz="2400" baseline="30000" dirty="0">
                <a:latin typeface="Bodoni MT Black" panose="02070A03080606020203" pitchFamily="18" charset="0"/>
                <a:cs typeface="Times New Roman" panose="02020603050405020304" pitchFamily="18" charset="0"/>
              </a:rPr>
              <a:t>-2</a:t>
            </a:r>
            <a:r>
              <a:rPr lang="zh-CN" altLang="zh-CN" sz="2400" dirty="0">
                <a:latin typeface="Bodoni MT Black" panose="02070A03080606020203" pitchFamily="18" charset="0"/>
                <a:cs typeface="Times New Roman" panose="02020603050405020304" pitchFamily="18" charset="0"/>
              </a:rPr>
              <a:t>≤</a:t>
            </a:r>
            <a:r>
              <a:rPr lang="en-US" altLang="zh-CN" sz="2400" i="1" dirty="0">
                <a:solidFill>
                  <a:srgbClr val="FF0000"/>
                </a:solidFill>
                <a:latin typeface="Bodoni MT Black" panose="02070A03080606020203" pitchFamily="18" charset="0"/>
                <a:cs typeface="Times New Roman" panose="02020603050405020304" pitchFamily="18" charset="0"/>
              </a:rPr>
              <a:t> E</a:t>
            </a:r>
            <a:r>
              <a:rPr lang="en-US" altLang="zh-CN" sz="2400" i="1" baseline="-25000" dirty="0">
                <a:solidFill>
                  <a:srgbClr val="FF0000"/>
                </a:solidFill>
                <a:latin typeface="Bodoni MT Black" panose="02070A03080606020203" pitchFamily="18" charset="0"/>
                <a:cs typeface="Times New Roman" panose="02020603050405020304" pitchFamily="18" charset="0"/>
              </a:rPr>
              <a:t>T </a:t>
            </a:r>
            <a:r>
              <a:rPr lang="en-US" altLang="zh-CN" sz="2400" dirty="0">
                <a:solidFill>
                  <a:srgbClr val="FF0000"/>
                </a:solidFill>
                <a:latin typeface="Bodoni MT Black" panose="02070A03080606020203" pitchFamily="18" charset="0"/>
                <a:cs typeface="Times New Roman" panose="02020603050405020304" pitchFamily="18" charset="0"/>
              </a:rPr>
              <a:t>/</a:t>
            </a:r>
            <a:r>
              <a:rPr lang="en-US" altLang="zh-CN" sz="2400" i="1" dirty="0">
                <a:solidFill>
                  <a:srgbClr val="FF0000"/>
                </a:solidFill>
                <a:latin typeface="Bodoni MT Black" panose="02070A03080606020203" pitchFamily="18" charset="0"/>
                <a:cs typeface="Times New Roman" panose="02020603050405020304" pitchFamily="18" charset="0"/>
              </a:rPr>
              <a:t> I</a:t>
            </a:r>
            <a:r>
              <a:rPr lang="en-US" altLang="zh-CN" sz="2400" i="1" baseline="-25000" dirty="0">
                <a:solidFill>
                  <a:srgbClr val="FF0000"/>
                </a:solidFill>
                <a:latin typeface="Bodoni MT Black" panose="02070A03080606020203" pitchFamily="18" charset="0"/>
                <a:cs typeface="Times New Roman" panose="02020603050405020304" pitchFamily="18" charset="0"/>
              </a:rPr>
              <a:t>T </a:t>
            </a:r>
            <a:r>
              <a:rPr lang="zh-CN" altLang="zh-CN" sz="2400" dirty="0">
                <a:latin typeface="Bodoni MT Black" panose="02070A03080606020203" pitchFamily="18" charset="0"/>
                <a:cs typeface="Times New Roman" panose="02020603050405020304" pitchFamily="18" charset="0"/>
              </a:rPr>
              <a:t>≤</a:t>
            </a:r>
            <a:r>
              <a:rPr lang="en-US" altLang="zh-CN" sz="2400" dirty="0">
                <a:latin typeface="Bodoni MT Black" panose="02070A03080606020203" pitchFamily="18" charset="0"/>
                <a:cs typeface="Times New Roman" panose="02020603050405020304" pitchFamily="18" charset="0"/>
              </a:rPr>
              <a:t>2</a:t>
            </a:r>
            <a:r>
              <a:rPr lang="zh-CN" altLang="zh-CN" sz="2400" dirty="0">
                <a:latin typeface="Bodoni MT Black" panose="02070A03080606020203" pitchFamily="18" charset="0"/>
                <a:cs typeface="Times New Roman" panose="02020603050405020304" pitchFamily="18" charset="0"/>
              </a:rPr>
              <a:t>×</a:t>
            </a:r>
            <a:r>
              <a:rPr lang="en-US" altLang="zh-CN" sz="2400" dirty="0">
                <a:latin typeface="Bodoni MT Black" panose="02070A03080606020203" pitchFamily="18" charset="0"/>
                <a:cs typeface="Times New Roman" panose="02020603050405020304" pitchFamily="18" charset="0"/>
              </a:rPr>
              <a:t>10</a:t>
            </a:r>
            <a:r>
              <a:rPr lang="en-US" altLang="zh-CN" sz="2400" baseline="30000" dirty="0">
                <a:latin typeface="Bodoni MT Black" panose="02070A03080606020203" pitchFamily="18" charset="0"/>
                <a:cs typeface="Times New Roman" panose="02020603050405020304" pitchFamily="18" charset="0"/>
              </a:rPr>
              <a:t>-2</a:t>
            </a:r>
            <a:endParaRPr lang="en-US" altLang="zh-CN" sz="2400" b="1" baseline="30000" dirty="0">
              <a:latin typeface="Bodoni MT Black" panose="02070A03080606020203" pitchFamily="18" charset="0"/>
              <a:ea typeface="+mn-ea"/>
              <a:cs typeface="Times New Roman" panose="02020603050405020304" pitchFamily="18" charset="0"/>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7.9.2 </a:t>
            </a:r>
            <a:r>
              <a:rPr lang="zh-CN" altLang="en-US" sz="2400" dirty="0">
                <a:solidFill>
                  <a:srgbClr val="D9D9D9"/>
                </a:solidFill>
                <a:latin typeface="Bodoni MT Black" panose="02070A03080606020203" pitchFamily="18" charset="0"/>
                <a:ea typeface="+mn-ea"/>
              </a:rPr>
              <a:t>估算平均无障碍时间的方法</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7.9 </a:t>
            </a:r>
            <a:r>
              <a:rPr lang="zh-CN" altLang="en-US" b="1" dirty="0">
                <a:latin typeface="Bodoni MT Black" panose="02070A03080606020203" pitchFamily="18" charset="0"/>
              </a:rPr>
              <a:t>软件可靠性</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214282" y="1196975"/>
            <a:ext cx="8678893" cy="482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00050" lvl="1" indent="0">
              <a:lnSpc>
                <a:spcPts val="2900"/>
              </a:lnSpc>
              <a:defRPr/>
            </a:pPr>
            <a:r>
              <a:rPr lang="en-US" altLang="zh-CN" sz="2200" dirty="0">
                <a:latin typeface="Bodoni MT Black" panose="02070A03080606020203" pitchFamily="18" charset="0"/>
                <a:ea typeface="+mn-ea"/>
                <a:cs typeface="Times New Roman" panose="02020603050405020304" pitchFamily="18" charset="0"/>
              </a:rPr>
              <a:t>(2) </a:t>
            </a:r>
            <a:r>
              <a:rPr lang="zh-CN" altLang="zh-CN" sz="2200" dirty="0">
                <a:latin typeface="Bodoni MT Black" panose="02070A03080606020203" pitchFamily="18" charset="0"/>
              </a:rPr>
              <a:t>失效率正比于软件中剩余的</a:t>
            </a:r>
            <a:r>
              <a:rPr lang="zh-CN" altLang="en-US" sz="2200" dirty="0">
                <a:latin typeface="Bodoni MT Black" panose="02070A03080606020203" pitchFamily="18" charset="0"/>
              </a:rPr>
              <a:t>（</a:t>
            </a:r>
            <a:r>
              <a:rPr lang="zh-CN" altLang="zh-CN" sz="2200" dirty="0">
                <a:latin typeface="Bodoni MT Black" panose="02070A03080606020203" pitchFamily="18" charset="0"/>
              </a:rPr>
              <a:t>潜藏的</a:t>
            </a:r>
            <a:r>
              <a:rPr lang="zh-CN" altLang="en-US" sz="2200" dirty="0">
                <a:latin typeface="Bodoni MT Black" panose="02070A03080606020203" pitchFamily="18" charset="0"/>
              </a:rPr>
              <a:t>）</a:t>
            </a:r>
            <a:r>
              <a:rPr lang="zh-CN" altLang="zh-CN" sz="2200" dirty="0">
                <a:latin typeface="Bodoni MT Black" panose="02070A03080606020203" pitchFamily="18" charset="0"/>
              </a:rPr>
              <a:t>错误数，而平均无故障时间</a:t>
            </a:r>
            <a:r>
              <a:rPr lang="en-US" altLang="zh-CN" sz="2200" dirty="0">
                <a:latin typeface="Bodoni MT Black" panose="02070A03080606020203" pitchFamily="18" charset="0"/>
                <a:cs typeface="Times New Roman" panose="02020603050405020304" pitchFamily="18" charset="0"/>
              </a:rPr>
              <a:t>MTTF</a:t>
            </a:r>
            <a:r>
              <a:rPr lang="zh-CN" altLang="zh-CN" sz="2200" dirty="0">
                <a:latin typeface="Bodoni MT Black" panose="02070A03080606020203" pitchFamily="18" charset="0"/>
              </a:rPr>
              <a:t>与剩余的错误数成反比。</a:t>
            </a:r>
            <a:endParaRPr lang="en-US" altLang="zh-CN" sz="2200" dirty="0">
              <a:latin typeface="Bodoni MT Black" panose="02070A03080606020203" pitchFamily="18" charset="0"/>
            </a:endParaRPr>
          </a:p>
          <a:p>
            <a:pPr marL="400050" lvl="1" indent="0">
              <a:lnSpc>
                <a:spcPts val="2900"/>
              </a:lnSpc>
              <a:spcBef>
                <a:spcPts val="1200"/>
              </a:spcBef>
              <a:defRPr/>
            </a:pPr>
            <a:r>
              <a:rPr lang="en-US" altLang="zh-CN" sz="2200" dirty="0">
                <a:latin typeface="Bodoni MT Black" panose="02070A03080606020203" pitchFamily="18" charset="0"/>
              </a:rPr>
              <a:t>(3) </a:t>
            </a:r>
            <a:r>
              <a:rPr lang="zh-CN" altLang="zh-CN" sz="2200" dirty="0">
                <a:latin typeface="Bodoni MT Black" panose="02070A03080606020203" pitchFamily="18" charset="0"/>
              </a:rPr>
              <a:t>假设发现的每一个错误都立即正确改正了</a:t>
            </a:r>
            <a:r>
              <a:rPr lang="zh-CN" altLang="en-US" sz="2200" dirty="0">
                <a:latin typeface="Bodoni MT Black" panose="02070A03080606020203" pitchFamily="18" charset="0"/>
              </a:rPr>
              <a:t>（</a:t>
            </a:r>
            <a:r>
              <a:rPr lang="zh-CN" altLang="zh-CN" sz="2200" dirty="0">
                <a:latin typeface="Bodoni MT Black" panose="02070A03080606020203" pitchFamily="18" charset="0"/>
              </a:rPr>
              <a:t>即调试过程没有引入新的错误</a:t>
            </a:r>
            <a:r>
              <a:rPr lang="zh-CN" altLang="en-US" sz="2200" dirty="0">
                <a:latin typeface="Bodoni MT Black" panose="02070A03080606020203" pitchFamily="18" charset="0"/>
              </a:rPr>
              <a:t>），</a:t>
            </a:r>
            <a:r>
              <a:rPr lang="en-US" altLang="zh-CN" sz="2200" i="1" dirty="0" err="1">
                <a:latin typeface="Bodoni MT Black" panose="02070A03080606020203" pitchFamily="18" charset="0"/>
                <a:cs typeface="Times New Roman" panose="02020603050405020304" pitchFamily="18" charset="0"/>
              </a:rPr>
              <a:t>E</a:t>
            </a:r>
            <a:r>
              <a:rPr lang="en-US" altLang="zh-CN" sz="2200" i="1" baseline="-25000" dirty="0" err="1">
                <a:latin typeface="Bodoni MT Black" panose="02070A03080606020203" pitchFamily="18" charset="0"/>
                <a:cs typeface="Times New Roman" panose="02020603050405020304" pitchFamily="18" charset="0"/>
              </a:rPr>
              <a:t>c</a:t>
            </a:r>
            <a:r>
              <a:rPr lang="en-US" altLang="zh-CN" sz="2200" i="1" dirty="0">
                <a:latin typeface="Bodoni MT Black" panose="02070A03080606020203" pitchFamily="18" charset="0"/>
                <a:cs typeface="Times New Roman" panose="02020603050405020304" pitchFamily="18" charset="0"/>
              </a:rPr>
              <a:t>(</a:t>
            </a:r>
            <a:r>
              <a:rPr lang="zh-CN" altLang="zh-CN" sz="2200" i="1" dirty="0">
                <a:latin typeface="Bodoni MT Black" panose="02070A03080606020203" pitchFamily="18" charset="0"/>
                <a:cs typeface="Times New Roman" panose="02020603050405020304" pitchFamily="18" charset="0"/>
              </a:rPr>
              <a:t>τ</a:t>
            </a:r>
            <a:r>
              <a:rPr lang="en-US" altLang="zh-CN" sz="2200" i="1" dirty="0">
                <a:latin typeface="Bodoni MT Black" panose="02070A03080606020203" pitchFamily="18" charset="0"/>
                <a:cs typeface="Times New Roman" panose="02020603050405020304" pitchFamily="18" charset="0"/>
              </a:rPr>
              <a:t>)=E</a:t>
            </a:r>
            <a:r>
              <a:rPr lang="en-US" altLang="zh-CN" sz="2200" i="1" baseline="-25000" dirty="0">
                <a:latin typeface="Bodoni MT Black" panose="02070A03080606020203" pitchFamily="18" charset="0"/>
                <a:cs typeface="Times New Roman" panose="02020603050405020304" pitchFamily="18" charset="0"/>
              </a:rPr>
              <a:t>d</a:t>
            </a:r>
            <a:r>
              <a:rPr lang="en-US" altLang="zh-CN" sz="2200" i="1" dirty="0">
                <a:latin typeface="Bodoni MT Black" panose="02070A03080606020203" pitchFamily="18" charset="0"/>
                <a:cs typeface="Times New Roman" panose="02020603050405020304" pitchFamily="18" charset="0"/>
              </a:rPr>
              <a:t>(</a:t>
            </a:r>
            <a:r>
              <a:rPr lang="zh-CN" altLang="zh-CN" sz="2200" i="1" dirty="0">
                <a:latin typeface="Bodoni MT Black" panose="02070A03080606020203" pitchFamily="18" charset="0"/>
                <a:cs typeface="Times New Roman" panose="02020603050405020304" pitchFamily="18" charset="0"/>
              </a:rPr>
              <a:t>τ</a:t>
            </a:r>
            <a:r>
              <a:rPr lang="en-US" altLang="zh-CN" sz="2200" i="1" dirty="0">
                <a:latin typeface="Bodoni MT Black" panose="02070A03080606020203" pitchFamily="18" charset="0"/>
                <a:cs typeface="Times New Roman" panose="02020603050405020304" pitchFamily="18" charset="0"/>
              </a:rPr>
              <a:t>)</a:t>
            </a:r>
            <a:r>
              <a:rPr lang="zh-CN" altLang="en-US" sz="2200" dirty="0">
                <a:latin typeface="Bodoni MT Black" panose="02070A03080606020203" pitchFamily="18" charset="0"/>
                <a:cs typeface="Times New Roman" panose="02020603050405020304" pitchFamily="18" charset="0"/>
              </a:rPr>
              <a:t>。</a:t>
            </a:r>
            <a:r>
              <a:rPr lang="zh-CN" altLang="zh-CN" sz="2200" dirty="0">
                <a:latin typeface="Bodoni MT Black" panose="02070A03080606020203" pitchFamily="18" charset="0"/>
              </a:rPr>
              <a:t>剩余的错误数为</a:t>
            </a:r>
            <a:r>
              <a:rPr lang="en-US" altLang="zh-CN" sz="2200" i="1" dirty="0" err="1">
                <a:latin typeface="Bodoni MT Black" panose="02070A03080606020203" pitchFamily="18" charset="0"/>
                <a:cs typeface="Times New Roman" panose="02020603050405020304" pitchFamily="18" charset="0"/>
              </a:rPr>
              <a:t>E</a:t>
            </a:r>
            <a:r>
              <a:rPr lang="en-US" altLang="zh-CN" sz="2200" i="1" baseline="-25000" dirty="0" err="1">
                <a:latin typeface="Bodoni MT Black" panose="02070A03080606020203" pitchFamily="18" charset="0"/>
                <a:cs typeface="Times New Roman" panose="02020603050405020304" pitchFamily="18" charset="0"/>
              </a:rPr>
              <a:t>r</a:t>
            </a:r>
            <a:r>
              <a:rPr lang="en-US" altLang="zh-CN" sz="2200" i="1" dirty="0">
                <a:latin typeface="Bodoni MT Black" panose="02070A03080606020203" pitchFamily="18" charset="0"/>
                <a:cs typeface="Times New Roman" panose="02020603050405020304" pitchFamily="18" charset="0"/>
              </a:rPr>
              <a:t>(</a:t>
            </a:r>
            <a:r>
              <a:rPr lang="zh-CN" altLang="zh-CN" sz="2200" i="1" dirty="0">
                <a:latin typeface="Bodoni MT Black" panose="02070A03080606020203" pitchFamily="18" charset="0"/>
                <a:cs typeface="Times New Roman" panose="02020603050405020304" pitchFamily="18" charset="0"/>
              </a:rPr>
              <a:t>τ</a:t>
            </a:r>
            <a:r>
              <a:rPr lang="en-US" altLang="zh-CN" sz="2200" i="1" dirty="0">
                <a:latin typeface="Bodoni MT Black" panose="02070A03080606020203" pitchFamily="18" charset="0"/>
                <a:cs typeface="Times New Roman" panose="02020603050405020304" pitchFamily="18" charset="0"/>
              </a:rPr>
              <a:t>)=E</a:t>
            </a:r>
            <a:r>
              <a:rPr lang="en-US" altLang="zh-CN" sz="2200" i="1" baseline="-25000" dirty="0">
                <a:latin typeface="Bodoni MT Black" panose="02070A03080606020203" pitchFamily="18" charset="0"/>
                <a:cs typeface="Times New Roman" panose="02020603050405020304" pitchFamily="18" charset="0"/>
              </a:rPr>
              <a:t>T </a:t>
            </a:r>
            <a:r>
              <a:rPr lang="en-US" altLang="zh-CN" sz="2200" i="1" dirty="0">
                <a:latin typeface="Bodoni MT Black" panose="02070A03080606020203" pitchFamily="18" charset="0"/>
                <a:cs typeface="Times New Roman" panose="02020603050405020304" pitchFamily="18" charset="0"/>
              </a:rPr>
              <a:t>-</a:t>
            </a:r>
            <a:r>
              <a:rPr lang="en-US" altLang="zh-CN" sz="2200" i="1" dirty="0" err="1">
                <a:latin typeface="Bodoni MT Black" panose="02070A03080606020203" pitchFamily="18" charset="0"/>
                <a:cs typeface="Times New Roman" panose="02020603050405020304" pitchFamily="18" charset="0"/>
              </a:rPr>
              <a:t>E</a:t>
            </a:r>
            <a:r>
              <a:rPr lang="en-US" altLang="zh-CN" sz="2200" i="1" baseline="-25000" dirty="0" err="1">
                <a:latin typeface="Bodoni MT Black" panose="02070A03080606020203" pitchFamily="18" charset="0"/>
                <a:cs typeface="Times New Roman" panose="02020603050405020304" pitchFamily="18" charset="0"/>
              </a:rPr>
              <a:t>c</a:t>
            </a:r>
            <a:r>
              <a:rPr lang="en-US" altLang="zh-CN" sz="2200" i="1" dirty="0">
                <a:latin typeface="Bodoni MT Black" panose="02070A03080606020203" pitchFamily="18" charset="0"/>
                <a:cs typeface="Times New Roman" panose="02020603050405020304" pitchFamily="18" charset="0"/>
              </a:rPr>
              <a:t>(</a:t>
            </a:r>
            <a:r>
              <a:rPr lang="zh-CN" altLang="zh-CN" sz="2200" i="1" dirty="0">
                <a:latin typeface="Bodoni MT Black" panose="02070A03080606020203" pitchFamily="18" charset="0"/>
                <a:cs typeface="Times New Roman" panose="02020603050405020304" pitchFamily="18" charset="0"/>
              </a:rPr>
              <a:t>τ</a:t>
            </a:r>
            <a:r>
              <a:rPr lang="en-US" altLang="zh-CN" sz="2200" i="1" dirty="0">
                <a:latin typeface="Bodoni MT Black" panose="02070A03080606020203" pitchFamily="18" charset="0"/>
                <a:cs typeface="Times New Roman" panose="02020603050405020304" pitchFamily="18" charset="0"/>
              </a:rPr>
              <a:t>)</a:t>
            </a:r>
            <a:r>
              <a:rPr lang="zh-CN" altLang="en-US" sz="2200" dirty="0">
                <a:latin typeface="Bodoni MT Black" panose="02070A03080606020203" pitchFamily="18" charset="0"/>
              </a:rPr>
              <a:t>，</a:t>
            </a:r>
            <a:r>
              <a:rPr lang="zh-CN" altLang="zh-CN" sz="2200" dirty="0">
                <a:latin typeface="Bodoni MT Black" panose="02070A03080606020203" pitchFamily="18" charset="0"/>
              </a:rPr>
              <a:t>单位长度程序中剩余的错误数为</a:t>
            </a:r>
            <a:r>
              <a:rPr lang="zh-CN" altLang="zh-CN" sz="2200" i="1" dirty="0">
                <a:solidFill>
                  <a:srgbClr val="FF0000"/>
                </a:solidFill>
                <a:latin typeface="Bodoni MT Black" panose="02070A03080606020203" pitchFamily="18" charset="0"/>
                <a:cs typeface="Times New Roman" panose="02020603050405020304" pitchFamily="18" charset="0"/>
              </a:rPr>
              <a:t>ε</a:t>
            </a:r>
            <a:r>
              <a:rPr lang="en-US" altLang="zh-CN" sz="2200" i="1" baseline="-25000" dirty="0">
                <a:solidFill>
                  <a:srgbClr val="FF0000"/>
                </a:solidFill>
                <a:latin typeface="Bodoni MT Black" panose="02070A03080606020203" pitchFamily="18" charset="0"/>
                <a:cs typeface="Times New Roman" panose="02020603050405020304" pitchFamily="18" charset="0"/>
              </a:rPr>
              <a:t>r</a:t>
            </a:r>
            <a:r>
              <a:rPr lang="en-US" altLang="zh-CN" sz="2200" i="1" dirty="0">
                <a:solidFill>
                  <a:srgbClr val="FF0000"/>
                </a:solidFill>
                <a:latin typeface="Bodoni MT Black" panose="02070A03080606020203" pitchFamily="18" charset="0"/>
                <a:cs typeface="Times New Roman" panose="02020603050405020304" pitchFamily="18" charset="0"/>
              </a:rPr>
              <a:t>(</a:t>
            </a:r>
            <a:r>
              <a:rPr lang="zh-CN" altLang="zh-CN" sz="2200" i="1" dirty="0">
                <a:solidFill>
                  <a:srgbClr val="FF0000"/>
                </a:solidFill>
                <a:latin typeface="Bodoni MT Black" panose="02070A03080606020203" pitchFamily="18" charset="0"/>
                <a:cs typeface="Times New Roman" panose="02020603050405020304" pitchFamily="18" charset="0"/>
              </a:rPr>
              <a:t>τ</a:t>
            </a:r>
            <a:r>
              <a:rPr lang="en-US" altLang="zh-CN" sz="2200" i="1" dirty="0">
                <a:solidFill>
                  <a:srgbClr val="FF0000"/>
                </a:solidFill>
                <a:latin typeface="Bodoni MT Black" panose="02070A03080606020203" pitchFamily="18" charset="0"/>
                <a:cs typeface="Times New Roman" panose="02020603050405020304" pitchFamily="18" charset="0"/>
              </a:rPr>
              <a:t>)=E</a:t>
            </a:r>
            <a:r>
              <a:rPr lang="en-US" altLang="zh-CN" sz="2200" i="1" baseline="-25000" dirty="0">
                <a:solidFill>
                  <a:srgbClr val="FF0000"/>
                </a:solidFill>
                <a:latin typeface="Bodoni MT Black" panose="02070A03080606020203" pitchFamily="18" charset="0"/>
                <a:cs typeface="Times New Roman" panose="02020603050405020304" pitchFamily="18" charset="0"/>
              </a:rPr>
              <a:t>T</a:t>
            </a:r>
            <a:r>
              <a:rPr lang="en-US" altLang="zh-CN" sz="2200" i="1" dirty="0">
                <a:solidFill>
                  <a:srgbClr val="FF0000"/>
                </a:solidFill>
                <a:latin typeface="Bodoni MT Black" panose="02070A03080606020203" pitchFamily="18" charset="0"/>
                <a:cs typeface="Times New Roman" panose="02020603050405020304" pitchFamily="18" charset="0"/>
              </a:rPr>
              <a:t>/I</a:t>
            </a:r>
            <a:r>
              <a:rPr lang="en-US" altLang="zh-CN" sz="2200" i="1" baseline="-25000" dirty="0">
                <a:solidFill>
                  <a:srgbClr val="FF0000"/>
                </a:solidFill>
                <a:latin typeface="Bodoni MT Black" panose="02070A03080606020203" pitchFamily="18" charset="0"/>
                <a:cs typeface="Times New Roman" panose="02020603050405020304" pitchFamily="18" charset="0"/>
              </a:rPr>
              <a:t>T  </a:t>
            </a:r>
            <a:r>
              <a:rPr lang="en-US" altLang="zh-CN" sz="2200" i="1" dirty="0">
                <a:solidFill>
                  <a:srgbClr val="FF0000"/>
                </a:solidFill>
                <a:latin typeface="Bodoni MT Black" panose="02070A03080606020203" pitchFamily="18" charset="0"/>
                <a:cs typeface="Times New Roman" panose="02020603050405020304" pitchFamily="18" charset="0"/>
              </a:rPr>
              <a:t>- </a:t>
            </a:r>
            <a:r>
              <a:rPr lang="en-US" altLang="zh-CN" sz="2200" i="1" dirty="0" err="1">
                <a:solidFill>
                  <a:srgbClr val="FF0000"/>
                </a:solidFill>
                <a:latin typeface="Bodoni MT Black" panose="02070A03080606020203" pitchFamily="18" charset="0"/>
                <a:cs typeface="Times New Roman" panose="02020603050405020304" pitchFamily="18" charset="0"/>
              </a:rPr>
              <a:t>E</a:t>
            </a:r>
            <a:r>
              <a:rPr lang="en-US" altLang="zh-CN" sz="2200" i="1" baseline="-25000" dirty="0" err="1">
                <a:solidFill>
                  <a:srgbClr val="FF0000"/>
                </a:solidFill>
                <a:latin typeface="Bodoni MT Black" panose="02070A03080606020203" pitchFamily="18" charset="0"/>
                <a:cs typeface="Times New Roman" panose="02020603050405020304" pitchFamily="18" charset="0"/>
              </a:rPr>
              <a:t>c</a:t>
            </a:r>
            <a:r>
              <a:rPr lang="en-US" altLang="zh-CN" sz="2200" i="1" dirty="0">
                <a:solidFill>
                  <a:srgbClr val="FF0000"/>
                </a:solidFill>
                <a:latin typeface="Bodoni MT Black" panose="02070A03080606020203" pitchFamily="18" charset="0"/>
                <a:cs typeface="Times New Roman" panose="02020603050405020304" pitchFamily="18" charset="0"/>
              </a:rPr>
              <a:t>(</a:t>
            </a:r>
            <a:r>
              <a:rPr lang="zh-CN" altLang="zh-CN" sz="2200" i="1" dirty="0">
                <a:solidFill>
                  <a:srgbClr val="FF0000"/>
                </a:solidFill>
                <a:latin typeface="Bodoni MT Black" panose="02070A03080606020203" pitchFamily="18" charset="0"/>
                <a:cs typeface="Times New Roman" panose="02020603050405020304" pitchFamily="18" charset="0"/>
              </a:rPr>
              <a:t>τ</a:t>
            </a:r>
            <a:r>
              <a:rPr lang="en-US" altLang="zh-CN" sz="2200" i="1" dirty="0">
                <a:solidFill>
                  <a:srgbClr val="FF0000"/>
                </a:solidFill>
                <a:latin typeface="Bodoni MT Black" panose="02070A03080606020203" pitchFamily="18" charset="0"/>
                <a:cs typeface="Times New Roman" panose="02020603050405020304" pitchFamily="18" charset="0"/>
              </a:rPr>
              <a:t>)/I</a:t>
            </a:r>
            <a:r>
              <a:rPr lang="en-US" altLang="zh-CN" sz="2200" i="1" baseline="-25000" dirty="0">
                <a:solidFill>
                  <a:srgbClr val="FF0000"/>
                </a:solidFill>
                <a:latin typeface="Bodoni MT Black" panose="02070A03080606020203" pitchFamily="18" charset="0"/>
                <a:cs typeface="Times New Roman" panose="02020603050405020304" pitchFamily="18" charset="0"/>
              </a:rPr>
              <a:t>T</a:t>
            </a:r>
            <a:r>
              <a:rPr lang="en-US" altLang="zh-CN" sz="2200" i="1" dirty="0">
                <a:solidFill>
                  <a:srgbClr val="FF0000"/>
                </a:solidFill>
                <a:latin typeface="Bodoni MT Black" panose="02070A03080606020203" pitchFamily="18" charset="0"/>
                <a:cs typeface="Times New Roman" panose="02020603050405020304" pitchFamily="18" charset="0"/>
              </a:rPr>
              <a:t> </a:t>
            </a:r>
            <a:r>
              <a:rPr lang="zh-CN" altLang="en-US" sz="2200" dirty="0">
                <a:latin typeface="Bodoni MT Black" panose="02070A03080606020203" pitchFamily="18" charset="0"/>
              </a:rPr>
              <a:t>。</a:t>
            </a:r>
            <a:endParaRPr lang="en-US" altLang="zh-CN" sz="2200" dirty="0">
              <a:latin typeface="Bodoni MT Black" panose="02070A03080606020203" pitchFamily="18" charset="0"/>
            </a:endParaRPr>
          </a:p>
          <a:p>
            <a:pPr marL="0" indent="0">
              <a:lnSpc>
                <a:spcPts val="3200"/>
              </a:lnSpc>
              <a:spcBef>
                <a:spcPts val="1200"/>
              </a:spcBef>
              <a:defRPr/>
            </a:pPr>
            <a:r>
              <a:rPr lang="en-US" altLang="zh-CN" sz="2400" b="1" dirty="0">
                <a:latin typeface="Bodoni MT Black" panose="02070A03080606020203" pitchFamily="18" charset="0"/>
                <a:ea typeface="+mn-ea"/>
                <a:cs typeface="Times New Roman" panose="02020603050405020304" pitchFamily="18" charset="0"/>
              </a:rPr>
              <a:t>3.</a:t>
            </a:r>
            <a:r>
              <a:rPr lang="zh-CN" altLang="zh-CN" sz="2400" b="1" dirty="0">
                <a:latin typeface="Bodoni MT Black" panose="02070A03080606020203" pitchFamily="18" charset="0"/>
              </a:rPr>
              <a:t>估算平均无故障时间</a:t>
            </a:r>
            <a:endParaRPr lang="en-US" altLang="zh-CN" sz="2400" b="1" dirty="0">
              <a:latin typeface="Bodoni MT Black" panose="02070A03080606020203" pitchFamily="18" charset="0"/>
            </a:endParaRPr>
          </a:p>
          <a:p>
            <a:pPr marL="0" indent="0">
              <a:lnSpc>
                <a:spcPts val="2800"/>
              </a:lnSpc>
              <a:spcBef>
                <a:spcPts val="0"/>
              </a:spcBef>
              <a:defRPr/>
            </a:pPr>
            <a:r>
              <a:rPr lang="en-US" altLang="zh-CN" sz="2400" dirty="0">
                <a:latin typeface="Bodoni MT Black" panose="02070A03080606020203" pitchFamily="18" charset="0"/>
              </a:rPr>
              <a:t>     </a:t>
            </a:r>
            <a:r>
              <a:rPr lang="zh-CN" altLang="zh-CN" sz="2200" dirty="0">
                <a:latin typeface="Bodoni MT Black" panose="02070A03080606020203" pitchFamily="18" charset="0"/>
              </a:rPr>
              <a:t>经验表明，</a:t>
            </a:r>
            <a:r>
              <a:rPr lang="zh-CN" altLang="zh-CN" sz="2200" dirty="0">
                <a:solidFill>
                  <a:srgbClr val="FF0000"/>
                </a:solidFill>
                <a:latin typeface="Bodoni MT Black" panose="02070A03080606020203" pitchFamily="18" charset="0"/>
              </a:rPr>
              <a:t>平均无故障时间</a:t>
            </a:r>
            <a:r>
              <a:rPr lang="zh-CN" altLang="zh-CN" sz="2200" dirty="0">
                <a:latin typeface="Bodoni MT Black" panose="02070A03080606020203" pitchFamily="18" charset="0"/>
              </a:rPr>
              <a:t>与</a:t>
            </a:r>
            <a:r>
              <a:rPr lang="zh-CN" altLang="zh-CN" sz="2200" dirty="0">
                <a:solidFill>
                  <a:srgbClr val="FF0000"/>
                </a:solidFill>
                <a:latin typeface="Bodoni MT Black" panose="02070A03080606020203" pitchFamily="18" charset="0"/>
              </a:rPr>
              <a:t>单位长度程序中剩余的错误数</a:t>
            </a:r>
            <a:r>
              <a:rPr lang="zh-CN" altLang="zh-CN" sz="2200" dirty="0">
                <a:latin typeface="Bodoni MT Black" panose="02070A03080606020203" pitchFamily="18" charset="0"/>
              </a:rPr>
              <a:t>成反比，即</a:t>
            </a:r>
            <a:r>
              <a:rPr lang="zh-CN" altLang="en-US" sz="2200" dirty="0">
                <a:latin typeface="Bodoni MT Black" panose="02070A03080606020203" pitchFamily="18" charset="0"/>
              </a:rPr>
              <a:t>：</a:t>
            </a:r>
            <a:endParaRPr lang="en-US" altLang="zh-CN" sz="2200" dirty="0">
              <a:latin typeface="Bodoni MT Black" panose="02070A03080606020203" pitchFamily="18" charset="0"/>
            </a:endParaRPr>
          </a:p>
          <a:p>
            <a:pPr marL="0" indent="0">
              <a:lnSpc>
                <a:spcPts val="2800"/>
              </a:lnSpc>
              <a:spcBef>
                <a:spcPts val="0"/>
              </a:spcBef>
              <a:defRPr/>
            </a:pPr>
            <a:r>
              <a:rPr lang="en-US" altLang="zh-CN" sz="2200" dirty="0">
                <a:latin typeface="Bodoni MT Black" panose="02070A03080606020203" pitchFamily="18" charset="0"/>
              </a:rPr>
              <a:t>        </a:t>
            </a:r>
            <a:endParaRPr lang="en-US" altLang="zh-CN" sz="2200" dirty="0">
              <a:latin typeface="Bodoni MT Black" panose="02070A03080606020203" pitchFamily="18" charset="0"/>
            </a:endParaRPr>
          </a:p>
          <a:p>
            <a:pPr marL="0" indent="0">
              <a:lnSpc>
                <a:spcPts val="2800"/>
              </a:lnSpc>
              <a:spcBef>
                <a:spcPts val="0"/>
              </a:spcBef>
              <a:defRPr/>
            </a:pPr>
            <a:r>
              <a:rPr lang="en-US" altLang="zh-CN" sz="2200" dirty="0">
                <a:latin typeface="Bodoni MT Black" panose="02070A03080606020203" pitchFamily="18" charset="0"/>
              </a:rPr>
              <a:t>        </a:t>
            </a:r>
            <a:endParaRPr lang="en-US" altLang="zh-CN" sz="2200" dirty="0">
              <a:latin typeface="Bodoni MT Black" panose="02070A03080606020203" pitchFamily="18" charset="0"/>
            </a:endParaRPr>
          </a:p>
          <a:p>
            <a:pPr marL="0" indent="0">
              <a:lnSpc>
                <a:spcPts val="2800"/>
              </a:lnSpc>
              <a:spcBef>
                <a:spcPts val="0"/>
              </a:spcBef>
              <a:defRPr/>
            </a:pPr>
            <a:r>
              <a:rPr lang="en-US" altLang="zh-CN" sz="2200" dirty="0">
                <a:latin typeface="Bodoni MT Black" panose="02070A03080606020203" pitchFamily="18" charset="0"/>
              </a:rPr>
              <a:t>     </a:t>
            </a:r>
            <a:r>
              <a:rPr lang="zh-CN" altLang="zh-CN" sz="2200" dirty="0">
                <a:latin typeface="Bodoni MT Black" panose="02070A03080606020203" pitchFamily="18" charset="0"/>
              </a:rPr>
              <a:t>其中</a:t>
            </a:r>
            <a:r>
              <a:rPr lang="zh-CN" altLang="en-US" sz="2200" dirty="0">
                <a:latin typeface="Bodoni MT Black" panose="02070A03080606020203" pitchFamily="18" charset="0"/>
              </a:rPr>
              <a:t>，</a:t>
            </a:r>
            <a:r>
              <a:rPr lang="en-US" altLang="zh-CN" sz="2200" dirty="0">
                <a:latin typeface="Bodoni MT Black" panose="02070A03080606020203" pitchFamily="18" charset="0"/>
              </a:rPr>
              <a:t>K</a:t>
            </a:r>
            <a:r>
              <a:rPr lang="zh-CN" altLang="zh-CN" sz="2200" dirty="0">
                <a:latin typeface="Bodoni MT Black" panose="02070A03080606020203" pitchFamily="18" charset="0"/>
              </a:rPr>
              <a:t>为常数，它的值应该根据经验选取。美国的一些统计数字表明，</a:t>
            </a:r>
            <a:r>
              <a:rPr lang="en-US" altLang="zh-CN" sz="2200" dirty="0">
                <a:latin typeface="Bodoni MT Black" panose="02070A03080606020203" pitchFamily="18" charset="0"/>
              </a:rPr>
              <a:t>K</a:t>
            </a:r>
            <a:r>
              <a:rPr lang="zh-CN" altLang="zh-CN" sz="2200" dirty="0">
                <a:latin typeface="Bodoni MT Black" panose="02070A03080606020203" pitchFamily="18" charset="0"/>
              </a:rPr>
              <a:t>的典型值是</a:t>
            </a:r>
            <a:r>
              <a:rPr lang="en-US" altLang="zh-CN" sz="2200" dirty="0">
                <a:latin typeface="Bodoni MT Black" panose="02070A03080606020203" pitchFamily="18" charset="0"/>
                <a:ea typeface="+mn-ea"/>
              </a:rPr>
              <a:t>200</a:t>
            </a:r>
            <a:r>
              <a:rPr lang="zh-CN" altLang="zh-CN" sz="2200" dirty="0">
                <a:latin typeface="Bodoni MT Black" panose="02070A03080606020203" pitchFamily="18" charset="0"/>
              </a:rPr>
              <a:t>。</a:t>
            </a:r>
            <a:endParaRPr lang="en-US" altLang="zh-CN" sz="2200" b="1" dirty="0">
              <a:latin typeface="Bodoni MT Black" panose="02070A03080606020203" pitchFamily="18" charset="0"/>
              <a:ea typeface="+mn-ea"/>
              <a:cs typeface="Times New Roman" panose="02020603050405020304" pitchFamily="18" charset="0"/>
            </a:endParaRPr>
          </a:p>
        </p:txBody>
      </p:sp>
      <p:sp>
        <p:nvSpPr>
          <p:cNvPr id="10" name="文本框 9"/>
          <p:cNvSpPr txBox="1">
            <a:spLocks noRot="1" noChangeAspect="1" noMove="1" noResize="1" noEditPoints="1" noAdjustHandles="1" noChangeArrowheads="1" noChangeShapeType="1" noTextEdit="1"/>
          </p:cNvSpPr>
          <p:nvPr/>
        </p:nvSpPr>
        <p:spPr>
          <a:xfrm>
            <a:off x="2316163" y="4581128"/>
            <a:ext cx="4560093" cy="696153"/>
          </a:xfrm>
          <a:prstGeom prst="rect">
            <a:avLst/>
          </a:prstGeom>
          <a:blipFill rotWithShape="0">
            <a:blip r:embed="rId1"/>
            <a:stretch>
              <a:fillRect/>
            </a:stretch>
          </a:blipFill>
        </p:spPr>
        <p:txBody>
          <a:bodyPr/>
          <a:lstStyle/>
          <a:p>
            <a:r>
              <a:rPr lang="zh-CN" altLang="en-US">
                <a:noFill/>
                <a:latin typeface="Bodoni MT Black" panose="02070A03080606020203" pitchFamily="18" charset="0"/>
              </a:rPr>
              <a:t> </a:t>
            </a:r>
            <a:endParaRPr lang="zh-CN" altLang="en-US">
              <a:noFill/>
              <a:latin typeface="Bodoni MT Black" panose="02070A03080606020203" pitchFamily="18" charset="0"/>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7.9.2 </a:t>
            </a:r>
            <a:r>
              <a:rPr lang="zh-CN" altLang="en-US" sz="2400" dirty="0">
                <a:solidFill>
                  <a:srgbClr val="D9D9D9"/>
                </a:solidFill>
                <a:latin typeface="Bodoni MT Black" panose="02070A03080606020203" pitchFamily="18" charset="0"/>
                <a:ea typeface="+mn-ea"/>
              </a:rPr>
              <a:t>估算平均无障碍时间的方法</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7.9 </a:t>
            </a:r>
            <a:r>
              <a:rPr lang="zh-CN" altLang="en-US" b="1" dirty="0">
                <a:latin typeface="Bodoni MT Black" panose="02070A03080606020203" pitchFamily="18" charset="0"/>
              </a:rPr>
              <a:t>软件可靠性</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519113" y="1196975"/>
            <a:ext cx="8374062" cy="486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200"/>
              </a:lnSpc>
              <a:defRPr/>
            </a:pPr>
            <a:r>
              <a:rPr lang="en-US" altLang="zh-CN" sz="2400" b="1" dirty="0">
                <a:latin typeface="Bodoni MT Black" panose="02070A03080606020203" pitchFamily="18" charset="0"/>
                <a:ea typeface="+mn-ea"/>
              </a:rPr>
              <a:t>4.</a:t>
            </a:r>
            <a:r>
              <a:rPr lang="zh-CN" altLang="en-US" sz="2400" b="1" dirty="0">
                <a:latin typeface="Bodoni MT Black" panose="02070A03080606020203" pitchFamily="18" charset="0"/>
                <a:ea typeface="+mn-ea"/>
              </a:rPr>
              <a:t>符号</a:t>
            </a:r>
            <a:endParaRPr lang="en-US" altLang="zh-CN" sz="2400" b="1" dirty="0">
              <a:latin typeface="Bodoni MT Black" panose="02070A03080606020203" pitchFamily="18" charset="0"/>
              <a:ea typeface="+mn-ea"/>
            </a:endParaRPr>
          </a:p>
          <a:p>
            <a:pPr marL="0" indent="0">
              <a:lnSpc>
                <a:spcPts val="3200"/>
              </a:lnSpc>
              <a:defRPr/>
            </a:pPr>
            <a:r>
              <a:rPr lang="en-US" altLang="zh-CN" sz="2400" b="1" dirty="0">
                <a:latin typeface="Bodoni MT Black" panose="02070A03080606020203" pitchFamily="18" charset="0"/>
                <a:ea typeface="+mn-ea"/>
              </a:rPr>
              <a:t>(1) </a:t>
            </a:r>
            <a:r>
              <a:rPr lang="zh-CN" altLang="en-US" sz="2400" b="1" dirty="0">
                <a:solidFill>
                  <a:srgbClr val="FF0000"/>
                </a:solidFill>
                <a:latin typeface="Bodoni MT Black" panose="02070A03080606020203" pitchFamily="18" charset="0"/>
                <a:ea typeface="+mn-ea"/>
              </a:rPr>
              <a:t>植入错误法</a:t>
            </a:r>
            <a:endParaRPr lang="en-US" altLang="zh-CN" sz="2400" b="1" dirty="0">
              <a:solidFill>
                <a:srgbClr val="FF0000"/>
              </a:solidFill>
              <a:latin typeface="Bodoni MT Black" panose="02070A03080606020203" pitchFamily="18" charset="0"/>
              <a:ea typeface="+mn-ea"/>
            </a:endParaRPr>
          </a:p>
          <a:p>
            <a:pPr marL="0" indent="0">
              <a:lnSpc>
                <a:spcPts val="3400"/>
              </a:lnSpc>
              <a:spcBef>
                <a:spcPts val="1200"/>
              </a:spcBef>
              <a:defRPr/>
            </a:pPr>
            <a:r>
              <a:rPr lang="en-US" altLang="zh-CN" sz="2400" dirty="0">
                <a:latin typeface="Bodoni MT Black" panose="02070A03080606020203" pitchFamily="18" charset="0"/>
              </a:rPr>
              <a:t>     </a:t>
            </a:r>
            <a:r>
              <a:rPr lang="zh-CN" altLang="zh-CN" sz="2400" dirty="0">
                <a:latin typeface="Bodoni MT Black" panose="02070A03080606020203" pitchFamily="18" charset="0"/>
                <a:ea typeface="+mn-ea"/>
              </a:rPr>
              <a:t>在测试之前由专人在程序中随机地植入一些错误，测试之后，根据测试小组发现的错误中</a:t>
            </a:r>
            <a:r>
              <a:rPr lang="zh-CN" altLang="zh-CN" sz="2400" dirty="0">
                <a:solidFill>
                  <a:srgbClr val="FF0000"/>
                </a:solidFill>
                <a:latin typeface="Bodoni MT Black" panose="02070A03080606020203" pitchFamily="18" charset="0"/>
                <a:ea typeface="+mn-ea"/>
              </a:rPr>
              <a:t>原有的</a:t>
            </a:r>
            <a:r>
              <a:rPr lang="zh-CN" altLang="zh-CN" sz="2400" dirty="0">
                <a:latin typeface="Bodoni MT Black" panose="02070A03080606020203" pitchFamily="18" charset="0"/>
                <a:ea typeface="+mn-ea"/>
              </a:rPr>
              <a:t>和</a:t>
            </a:r>
            <a:r>
              <a:rPr lang="zh-CN" altLang="zh-CN" sz="2400" dirty="0">
                <a:solidFill>
                  <a:srgbClr val="FF0000"/>
                </a:solidFill>
                <a:latin typeface="Bodoni MT Black" panose="02070A03080606020203" pitchFamily="18" charset="0"/>
                <a:ea typeface="+mn-ea"/>
              </a:rPr>
              <a:t>植入的</a:t>
            </a:r>
            <a:r>
              <a:rPr lang="zh-CN" altLang="zh-CN" sz="2400" dirty="0">
                <a:latin typeface="Bodoni MT Black" panose="02070A03080606020203" pitchFamily="18" charset="0"/>
                <a:ea typeface="+mn-ea"/>
              </a:rPr>
              <a:t>两种错误的比例，来估计程序中原有错误的总数</a:t>
            </a:r>
            <a:r>
              <a:rPr lang="en-US" altLang="zh-CN" sz="2400" i="1" dirty="0">
                <a:latin typeface="Bodoni MT Black" panose="02070A03080606020203" pitchFamily="18" charset="0"/>
                <a:ea typeface="+mn-ea"/>
                <a:cs typeface="Times New Roman" panose="02020603050405020304" pitchFamily="18" charset="0"/>
              </a:rPr>
              <a:t>E</a:t>
            </a:r>
            <a:r>
              <a:rPr lang="en-US" altLang="zh-CN" sz="2400" i="1" baseline="-25000" dirty="0">
                <a:latin typeface="Bodoni MT Black" panose="02070A03080606020203" pitchFamily="18" charset="0"/>
                <a:ea typeface="+mn-ea"/>
                <a:cs typeface="Times New Roman" panose="02020603050405020304" pitchFamily="18" charset="0"/>
              </a:rPr>
              <a:t>T</a:t>
            </a:r>
            <a:r>
              <a:rPr lang="zh-CN" altLang="zh-CN"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marL="0" indent="0">
              <a:lnSpc>
                <a:spcPts val="3400"/>
              </a:lnSpc>
              <a:spcBef>
                <a:spcPts val="1200"/>
              </a:spcBef>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假设人为地植入的错误数为</a:t>
            </a:r>
            <a:r>
              <a:rPr lang="en-US" altLang="zh-CN" sz="2400" i="1" dirty="0">
                <a:latin typeface="Bodoni MT Black" panose="02070A03080606020203" pitchFamily="18" charset="0"/>
                <a:ea typeface="+mn-ea"/>
                <a:cs typeface="Times New Roman" panose="02020603050405020304" pitchFamily="18" charset="0"/>
              </a:rPr>
              <a:t>N</a:t>
            </a:r>
            <a:r>
              <a:rPr lang="en-US" altLang="zh-CN" sz="2400" i="1" baseline="-25000" dirty="0">
                <a:latin typeface="Bodoni MT Black" panose="02070A03080606020203" pitchFamily="18" charset="0"/>
                <a:ea typeface="+mn-ea"/>
                <a:cs typeface="Times New Roman" panose="02020603050405020304" pitchFamily="18" charset="0"/>
              </a:rPr>
              <a:t>s</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经过一段时间的测试之后发现</a:t>
            </a:r>
            <a:r>
              <a:rPr lang="en-US" altLang="zh-CN" sz="2400" i="1" dirty="0">
                <a:latin typeface="Bodoni MT Black" panose="02070A03080606020203" pitchFamily="18" charset="0"/>
                <a:ea typeface="+mn-ea"/>
                <a:cs typeface="Times New Roman" panose="02020603050405020304" pitchFamily="18" charset="0"/>
              </a:rPr>
              <a:t>n</a:t>
            </a:r>
            <a:r>
              <a:rPr lang="en-US" altLang="zh-CN" sz="2400" i="1" baseline="-25000" dirty="0">
                <a:latin typeface="Bodoni MT Black" panose="02070A03080606020203" pitchFamily="18" charset="0"/>
                <a:ea typeface="+mn-ea"/>
                <a:cs typeface="Times New Roman" panose="02020603050405020304" pitchFamily="18" charset="0"/>
              </a:rPr>
              <a:t>s</a:t>
            </a:r>
            <a:r>
              <a:rPr lang="zh-CN" altLang="zh-CN" sz="2400" dirty="0">
                <a:latin typeface="Bodoni MT Black" panose="02070A03080606020203" pitchFamily="18" charset="0"/>
                <a:ea typeface="+mn-ea"/>
              </a:rPr>
              <a:t>个植入的错误，此外还发现了</a:t>
            </a:r>
            <a:r>
              <a:rPr lang="en-US" altLang="zh-CN" sz="2400" i="1" dirty="0">
                <a:latin typeface="Bodoni MT Black" panose="02070A03080606020203" pitchFamily="18" charset="0"/>
                <a:ea typeface="+mn-ea"/>
                <a:cs typeface="Times New Roman" panose="02020603050405020304" pitchFamily="18" charset="0"/>
              </a:rPr>
              <a:t>n</a:t>
            </a:r>
            <a:r>
              <a:rPr lang="zh-CN" altLang="zh-CN" sz="2400" dirty="0">
                <a:latin typeface="Bodoni MT Black" panose="02070A03080606020203" pitchFamily="18" charset="0"/>
                <a:ea typeface="+mn-ea"/>
              </a:rPr>
              <a:t>个原有的错误。如果可以认为测试方案发现植入错误和发现原有错误的能力相同，则能够估计出程序中原有错误的总数为</a:t>
            </a:r>
            <a:endParaRPr lang="en-US" altLang="zh-CN" sz="2400" dirty="0">
              <a:latin typeface="Bodoni MT Black" panose="02070A03080606020203" pitchFamily="18" charset="0"/>
              <a:ea typeface="+mn-ea"/>
            </a:endParaRPr>
          </a:p>
          <a:p>
            <a:pPr marL="0" indent="0">
              <a:lnSpc>
                <a:spcPts val="3400"/>
              </a:lnSpc>
              <a:spcBef>
                <a:spcPts val="1200"/>
              </a:spcBef>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其中</a:t>
            </a:r>
            <a:r>
              <a:rPr lang="zh-CN" altLang="en-US" sz="2400" dirty="0">
                <a:latin typeface="Bodoni MT Black" panose="02070A03080606020203" pitchFamily="18" charset="0"/>
                <a:ea typeface="+mn-ea"/>
              </a:rPr>
              <a:t>，</a:t>
            </a: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是错误总数</a:t>
            </a:r>
            <a:r>
              <a:rPr lang="en-US" altLang="zh-CN" sz="2400" dirty="0">
                <a:latin typeface="Bodoni MT Black" panose="02070A03080606020203" pitchFamily="18" charset="0"/>
                <a:ea typeface="+mn-ea"/>
              </a:rPr>
              <a:t>ET</a:t>
            </a:r>
            <a:r>
              <a:rPr lang="zh-CN" altLang="zh-CN" sz="2400" dirty="0">
                <a:latin typeface="Bodoni MT Black" panose="02070A03080606020203" pitchFamily="18" charset="0"/>
                <a:ea typeface="+mn-ea"/>
              </a:rPr>
              <a:t>的估计值。</a:t>
            </a:r>
            <a:endParaRPr lang="en-US" altLang="zh-CN" sz="2400" b="1" dirty="0">
              <a:latin typeface="Bodoni MT Black" panose="02070A03080606020203" pitchFamily="18" charset="0"/>
              <a:ea typeface="+mn-ea"/>
            </a:endParaRPr>
          </a:p>
        </p:txBody>
      </p:sp>
      <p:pic>
        <p:nvPicPr>
          <p:cNvPr id="236548" name="图片 1"/>
          <p:cNvPicPr>
            <a:picLocks noChangeAspect="1"/>
          </p:cNvPicPr>
          <p:nvPr/>
        </p:nvPicPr>
        <p:blipFill>
          <a:blip r:embed="rId1"/>
          <a:srcRect/>
          <a:stretch>
            <a:fillRect/>
          </a:stretch>
        </p:blipFill>
        <p:spPr bwMode="auto">
          <a:xfrm>
            <a:off x="5940425" y="4941888"/>
            <a:ext cx="1200150" cy="504825"/>
          </a:xfrm>
          <a:prstGeom prst="rect">
            <a:avLst/>
          </a:prstGeom>
          <a:noFill/>
          <a:ln w="9525">
            <a:noFill/>
            <a:miter lim="800000"/>
            <a:headEnd/>
            <a:tailEnd/>
          </a:ln>
        </p:spPr>
      </p:pic>
      <p:pic>
        <p:nvPicPr>
          <p:cNvPr id="236549" name="图片 2"/>
          <p:cNvPicPr>
            <a:picLocks noChangeAspect="1"/>
          </p:cNvPicPr>
          <p:nvPr/>
        </p:nvPicPr>
        <p:blipFill>
          <a:blip r:embed="rId2"/>
          <a:srcRect/>
          <a:stretch>
            <a:fillRect/>
          </a:stretch>
        </p:blipFill>
        <p:spPr bwMode="auto">
          <a:xfrm>
            <a:off x="1857356" y="5591175"/>
            <a:ext cx="247650" cy="285750"/>
          </a:xfrm>
          <a:prstGeom prst="rect">
            <a:avLst/>
          </a:prstGeom>
          <a:noFill/>
          <a:ln w="9525">
            <a:noFill/>
            <a:miter lim="800000"/>
            <a:headEnd/>
            <a:tailEnd/>
          </a:ln>
        </p:spPr>
      </p:pic>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7.9.2 </a:t>
            </a:r>
            <a:r>
              <a:rPr lang="zh-CN" altLang="en-US" sz="2400" dirty="0">
                <a:solidFill>
                  <a:srgbClr val="D9D9D9"/>
                </a:solidFill>
                <a:latin typeface="Bodoni MT Black" panose="02070A03080606020203" pitchFamily="18" charset="0"/>
                <a:ea typeface="+mn-ea"/>
              </a:rPr>
              <a:t>估算平均无障碍时间的方法</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7.9 </a:t>
            </a:r>
            <a:r>
              <a:rPr lang="zh-CN" altLang="en-US" b="1" dirty="0">
                <a:latin typeface="Bodoni MT Black" panose="02070A03080606020203" pitchFamily="18" charset="0"/>
              </a:rPr>
              <a:t>软件可靠性</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519113" y="1196975"/>
            <a:ext cx="8156575"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000"/>
              </a:lnSpc>
              <a:defRPr/>
            </a:pPr>
            <a:r>
              <a:rPr lang="en-US" altLang="zh-CN" sz="2400" b="1" dirty="0">
                <a:latin typeface="Bodoni MT Black" panose="02070A03080606020203" pitchFamily="18" charset="0"/>
                <a:ea typeface="+mn-ea"/>
              </a:rPr>
              <a:t>4.</a:t>
            </a:r>
            <a:r>
              <a:rPr lang="zh-CN" altLang="en-US" sz="2400" b="1" dirty="0">
                <a:latin typeface="Bodoni MT Black" panose="02070A03080606020203" pitchFamily="18" charset="0"/>
                <a:ea typeface="+mn-ea"/>
              </a:rPr>
              <a:t>符号</a:t>
            </a:r>
            <a:endParaRPr lang="en-US" altLang="zh-CN" sz="2400" b="1" dirty="0">
              <a:latin typeface="Bodoni MT Black" panose="02070A03080606020203" pitchFamily="18" charset="0"/>
              <a:ea typeface="+mn-ea"/>
            </a:endParaRPr>
          </a:p>
          <a:p>
            <a:pPr marL="0" indent="0">
              <a:lnSpc>
                <a:spcPts val="3000"/>
              </a:lnSpc>
              <a:defRPr/>
            </a:pPr>
            <a:r>
              <a:rPr lang="en-US" altLang="zh-CN" sz="2400" b="1" dirty="0">
                <a:latin typeface="Bodoni MT Black" panose="02070A03080606020203" pitchFamily="18" charset="0"/>
                <a:ea typeface="+mn-ea"/>
              </a:rPr>
              <a:t>(2) </a:t>
            </a:r>
            <a:r>
              <a:rPr lang="zh-CN" altLang="en-US" sz="2400" b="1" dirty="0">
                <a:solidFill>
                  <a:srgbClr val="FF0000"/>
                </a:solidFill>
                <a:latin typeface="Bodoni MT Black" panose="02070A03080606020203" pitchFamily="18" charset="0"/>
                <a:ea typeface="+mn-ea"/>
              </a:rPr>
              <a:t>分别测试法</a:t>
            </a:r>
            <a:endParaRPr lang="en-US" altLang="zh-CN" sz="2400" b="1" dirty="0">
              <a:solidFill>
                <a:srgbClr val="FF0000"/>
              </a:solidFill>
              <a:latin typeface="Bodoni MT Black" panose="02070A03080606020203" pitchFamily="18" charset="0"/>
              <a:ea typeface="+mn-ea"/>
            </a:endParaRPr>
          </a:p>
          <a:p>
            <a:pPr marL="0" indent="0">
              <a:lnSpc>
                <a:spcPts val="30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为了随机地给一部分错误加标记，</a:t>
            </a:r>
            <a:r>
              <a:rPr lang="zh-CN" altLang="zh-CN" sz="2400" b="1" dirty="0">
                <a:solidFill>
                  <a:srgbClr val="C00000"/>
                </a:solidFill>
                <a:latin typeface="Bodoni MT Black" panose="02070A03080606020203" pitchFamily="18" charset="0"/>
                <a:ea typeface="+mn-ea"/>
              </a:rPr>
              <a:t>分别测试法</a:t>
            </a:r>
            <a:r>
              <a:rPr lang="zh-CN" altLang="zh-CN" sz="2400" dirty="0">
                <a:latin typeface="Bodoni MT Black" panose="02070A03080606020203" pitchFamily="18" charset="0"/>
                <a:ea typeface="+mn-ea"/>
              </a:rPr>
              <a:t>使用两个测试员</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rPr>
              <a:t>或测试小组</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a:t>
            </a:r>
            <a:r>
              <a:rPr lang="zh-CN" altLang="zh-CN" sz="2400" dirty="0">
                <a:solidFill>
                  <a:srgbClr val="FF0000"/>
                </a:solidFill>
                <a:latin typeface="Bodoni MT Black" panose="02070A03080606020203" pitchFamily="18" charset="0"/>
                <a:ea typeface="+mn-ea"/>
              </a:rPr>
              <a:t>彼此独立地测试</a:t>
            </a:r>
            <a:r>
              <a:rPr lang="zh-CN" altLang="zh-CN" sz="2400" dirty="0">
                <a:latin typeface="Bodoni MT Black" panose="02070A03080606020203" pitchFamily="18" charset="0"/>
                <a:ea typeface="+mn-ea"/>
              </a:rPr>
              <a:t>同一个程序的两个副本，把其中一个测试员发现的错误作为有标记的错误。</a:t>
            </a:r>
            <a:r>
              <a:rPr lang="zh-CN" altLang="zh-CN" sz="2400" b="1" dirty="0">
                <a:latin typeface="Bodoni MT Black" panose="02070A03080606020203" pitchFamily="18" charset="0"/>
                <a:ea typeface="+mn-ea"/>
              </a:rPr>
              <a:t>具体做法</a:t>
            </a:r>
            <a:r>
              <a:rPr lang="zh-CN" altLang="zh-CN" sz="2400" dirty="0">
                <a:latin typeface="Bodoni MT Black" panose="02070A03080606020203" pitchFamily="18" charset="0"/>
                <a:ea typeface="+mn-ea"/>
              </a:rPr>
              <a:t>是，在测试过程的早期阶段，由测试员甲和测试员乙分别测试同一个程序的两个副本，由另一名分析员分析他们的测试结果。用</a:t>
            </a:r>
            <a:r>
              <a:rPr lang="zh-CN" altLang="zh-CN" sz="2400" b="1" i="1" dirty="0">
                <a:latin typeface="Bodoni MT Black" panose="02070A03080606020203" pitchFamily="18" charset="0"/>
                <a:ea typeface="+mn-ea"/>
                <a:cs typeface="Times New Roman" panose="02020603050405020304" pitchFamily="18" charset="0"/>
              </a:rPr>
              <a:t>τ</a:t>
            </a:r>
            <a:r>
              <a:rPr lang="zh-CN" altLang="zh-CN" sz="2400" dirty="0">
                <a:latin typeface="Bodoni MT Black" panose="02070A03080606020203" pitchFamily="18" charset="0"/>
                <a:ea typeface="+mn-ea"/>
              </a:rPr>
              <a:t>表示测试时间，假设</a:t>
            </a:r>
            <a:endParaRPr lang="zh-CN" altLang="zh-CN" sz="2400" dirty="0">
              <a:latin typeface="Bodoni MT Black" panose="02070A03080606020203" pitchFamily="18" charset="0"/>
              <a:ea typeface="+mn-ea"/>
            </a:endParaRPr>
          </a:p>
          <a:p>
            <a:pPr marL="972185">
              <a:lnSpc>
                <a:spcPts val="3000"/>
              </a:lnSpc>
              <a:buSzPct val="70000"/>
              <a:buFont typeface="Wingdings" panose="05000000000000000000" pitchFamily="2" charset="2"/>
              <a:buChar char="l"/>
              <a:defRPr/>
            </a:pPr>
            <a:r>
              <a:rPr lang="zh-CN" altLang="zh-CN" sz="2400" b="1" i="1" dirty="0">
                <a:latin typeface="Bodoni MT Black" panose="02070A03080606020203" pitchFamily="18" charset="0"/>
                <a:ea typeface="+mn-ea"/>
                <a:cs typeface="Times New Roman" panose="02020603050405020304" pitchFamily="18" charset="0"/>
              </a:rPr>
              <a:t>τ</a:t>
            </a:r>
            <a:r>
              <a:rPr lang="en-US" altLang="zh-CN" sz="2400" dirty="0">
                <a:latin typeface="Bodoni MT Black" panose="02070A03080606020203" pitchFamily="18" charset="0"/>
                <a:ea typeface="+mn-ea"/>
              </a:rPr>
              <a:t>=0</a:t>
            </a:r>
            <a:r>
              <a:rPr lang="zh-CN" altLang="zh-CN" sz="2400" dirty="0">
                <a:latin typeface="Bodoni MT Black" panose="02070A03080606020203" pitchFamily="18" charset="0"/>
                <a:ea typeface="+mn-ea"/>
              </a:rPr>
              <a:t>时错误总数为</a:t>
            </a:r>
            <a:r>
              <a:rPr lang="en-US" altLang="zh-CN" sz="2400" i="1" dirty="0">
                <a:latin typeface="Bodoni MT Black" panose="02070A03080606020203" pitchFamily="18" charset="0"/>
                <a:ea typeface="+mn-ea"/>
                <a:cs typeface="Times New Roman" panose="02020603050405020304" pitchFamily="18" charset="0"/>
              </a:rPr>
              <a:t>B</a:t>
            </a:r>
            <a:r>
              <a:rPr lang="en-US" altLang="zh-CN" sz="2400" baseline="-25000" dirty="0">
                <a:latin typeface="Bodoni MT Black" panose="02070A03080606020203" pitchFamily="18" charset="0"/>
                <a:ea typeface="+mn-ea"/>
              </a:rPr>
              <a:t>0</a:t>
            </a:r>
            <a:r>
              <a:rPr lang="en-US" altLang="zh-CN"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972185">
              <a:lnSpc>
                <a:spcPts val="3000"/>
              </a:lnSpc>
              <a:buSzPct val="70000"/>
              <a:buFont typeface="Wingdings" panose="05000000000000000000" pitchFamily="2" charset="2"/>
              <a:buChar char="l"/>
              <a:defRPr/>
            </a:pPr>
            <a:r>
              <a:rPr lang="zh-CN" altLang="zh-CN" sz="2400" b="1" i="1" dirty="0">
                <a:latin typeface="Bodoni MT Black" panose="02070A03080606020203" pitchFamily="18" charset="0"/>
                <a:ea typeface="+mn-ea"/>
                <a:cs typeface="Times New Roman" panose="02020603050405020304" pitchFamily="18" charset="0"/>
              </a:rPr>
              <a:t>τ</a:t>
            </a:r>
            <a:r>
              <a:rPr lang="en-US" altLang="zh-CN" sz="2400" dirty="0">
                <a:latin typeface="Bodoni MT Black" panose="02070A03080606020203" pitchFamily="18" charset="0"/>
                <a:ea typeface="+mn-ea"/>
              </a:rPr>
              <a:t>=</a:t>
            </a:r>
            <a:r>
              <a:rPr lang="zh-CN" altLang="zh-CN" sz="2400" b="1" i="1" dirty="0">
                <a:latin typeface="Bodoni MT Black" panose="02070A03080606020203" pitchFamily="18" charset="0"/>
                <a:ea typeface="+mn-ea"/>
                <a:cs typeface="Times New Roman" panose="02020603050405020304" pitchFamily="18" charset="0"/>
              </a:rPr>
              <a:t>τ</a:t>
            </a:r>
            <a:r>
              <a:rPr lang="en-US" altLang="zh-CN" sz="2400" baseline="-25000" dirty="0">
                <a:latin typeface="Bodoni MT Black" panose="02070A03080606020203" pitchFamily="18" charset="0"/>
                <a:ea typeface="+mn-ea"/>
              </a:rPr>
              <a:t>1</a:t>
            </a:r>
            <a:r>
              <a:rPr lang="zh-CN" altLang="zh-CN" sz="2400" dirty="0">
                <a:latin typeface="Bodoni MT Black" panose="02070A03080606020203" pitchFamily="18" charset="0"/>
                <a:ea typeface="+mn-ea"/>
              </a:rPr>
              <a:t>时测试员甲发现的错误数为</a:t>
            </a:r>
            <a:r>
              <a:rPr lang="en-US" altLang="zh-CN" sz="2400" i="1" dirty="0">
                <a:latin typeface="Bodoni MT Black" panose="02070A03080606020203" pitchFamily="18" charset="0"/>
                <a:ea typeface="+mn-ea"/>
                <a:cs typeface="Times New Roman" panose="02020603050405020304" pitchFamily="18" charset="0"/>
              </a:rPr>
              <a:t>B</a:t>
            </a:r>
            <a:r>
              <a:rPr lang="en-US" altLang="zh-CN" sz="2400" baseline="-25000" dirty="0">
                <a:latin typeface="Bodoni MT Black" panose="02070A03080606020203" pitchFamily="18" charset="0"/>
                <a:ea typeface="+mn-ea"/>
              </a:rPr>
              <a:t>1</a:t>
            </a:r>
            <a:r>
              <a:rPr lang="en-US" altLang="zh-CN"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972185">
              <a:lnSpc>
                <a:spcPts val="3000"/>
              </a:lnSpc>
              <a:buSzPct val="70000"/>
              <a:buFont typeface="Wingdings" panose="05000000000000000000" pitchFamily="2" charset="2"/>
              <a:buChar char="l"/>
              <a:defRPr/>
            </a:pPr>
            <a:r>
              <a:rPr lang="zh-CN" altLang="zh-CN" sz="2400" b="1" i="1" dirty="0">
                <a:latin typeface="Bodoni MT Black" panose="02070A03080606020203" pitchFamily="18" charset="0"/>
                <a:ea typeface="+mn-ea"/>
                <a:cs typeface="Times New Roman" panose="02020603050405020304" pitchFamily="18" charset="0"/>
              </a:rPr>
              <a:t>τ</a:t>
            </a:r>
            <a:r>
              <a:rPr lang="en-US" altLang="zh-CN" sz="2400" dirty="0">
                <a:latin typeface="Bodoni MT Black" panose="02070A03080606020203" pitchFamily="18" charset="0"/>
                <a:ea typeface="+mn-ea"/>
              </a:rPr>
              <a:t>=</a:t>
            </a:r>
            <a:r>
              <a:rPr lang="zh-CN" altLang="zh-CN" sz="2400" b="1" i="1" dirty="0">
                <a:latin typeface="Bodoni MT Black" panose="02070A03080606020203" pitchFamily="18" charset="0"/>
                <a:ea typeface="+mn-ea"/>
                <a:cs typeface="Times New Roman" panose="02020603050405020304" pitchFamily="18" charset="0"/>
              </a:rPr>
              <a:t>τ</a:t>
            </a:r>
            <a:r>
              <a:rPr lang="en-US" altLang="zh-CN" sz="2400" baseline="-25000" dirty="0">
                <a:latin typeface="Bodoni MT Black" panose="02070A03080606020203" pitchFamily="18" charset="0"/>
                <a:ea typeface="+mn-ea"/>
              </a:rPr>
              <a:t>1</a:t>
            </a:r>
            <a:r>
              <a:rPr lang="zh-CN" altLang="zh-CN" sz="2400" dirty="0">
                <a:latin typeface="Bodoni MT Black" panose="02070A03080606020203" pitchFamily="18" charset="0"/>
                <a:ea typeface="+mn-ea"/>
              </a:rPr>
              <a:t>时测试员乙发现的错误数为</a:t>
            </a:r>
            <a:r>
              <a:rPr lang="en-US" altLang="zh-CN" sz="2400" i="1" dirty="0">
                <a:latin typeface="Bodoni MT Black" panose="02070A03080606020203" pitchFamily="18" charset="0"/>
                <a:ea typeface="+mn-ea"/>
                <a:cs typeface="Times New Roman" panose="02020603050405020304" pitchFamily="18" charset="0"/>
              </a:rPr>
              <a:t>B</a:t>
            </a:r>
            <a:r>
              <a:rPr lang="en-US" altLang="zh-CN" sz="2400" baseline="-25000" dirty="0">
                <a:latin typeface="Bodoni MT Black" panose="02070A03080606020203" pitchFamily="18" charset="0"/>
                <a:ea typeface="+mn-ea"/>
              </a:rPr>
              <a:t>2</a:t>
            </a:r>
            <a:r>
              <a:rPr lang="en-US" altLang="zh-CN"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972185">
              <a:lnSpc>
                <a:spcPts val="3000"/>
              </a:lnSpc>
              <a:buSzPct val="70000"/>
              <a:buFont typeface="Wingdings" panose="05000000000000000000" pitchFamily="2" charset="2"/>
              <a:buChar char="l"/>
              <a:defRPr/>
            </a:pPr>
            <a:r>
              <a:rPr lang="zh-CN" altLang="zh-CN" sz="2400" b="1" i="1" dirty="0">
                <a:latin typeface="Bodoni MT Black" panose="02070A03080606020203" pitchFamily="18" charset="0"/>
                <a:ea typeface="+mn-ea"/>
                <a:cs typeface="Times New Roman" panose="02020603050405020304" pitchFamily="18" charset="0"/>
              </a:rPr>
              <a:t>τ</a:t>
            </a:r>
            <a:r>
              <a:rPr lang="en-US" altLang="zh-CN" sz="2400" dirty="0">
                <a:latin typeface="Bodoni MT Black" panose="02070A03080606020203" pitchFamily="18" charset="0"/>
                <a:ea typeface="+mn-ea"/>
              </a:rPr>
              <a:t>=</a:t>
            </a:r>
            <a:r>
              <a:rPr lang="zh-CN" altLang="zh-CN" sz="2400" b="1" i="1" dirty="0">
                <a:latin typeface="Bodoni MT Black" panose="02070A03080606020203" pitchFamily="18" charset="0"/>
                <a:ea typeface="+mn-ea"/>
                <a:cs typeface="Times New Roman" panose="02020603050405020304" pitchFamily="18" charset="0"/>
              </a:rPr>
              <a:t>τ</a:t>
            </a:r>
            <a:r>
              <a:rPr lang="en-US" altLang="zh-CN" sz="2400" baseline="-25000" dirty="0">
                <a:latin typeface="Bodoni MT Black" panose="02070A03080606020203" pitchFamily="18" charset="0"/>
                <a:ea typeface="+mn-ea"/>
              </a:rPr>
              <a:t>1</a:t>
            </a:r>
            <a:r>
              <a:rPr lang="zh-CN" altLang="zh-CN" sz="2400" dirty="0">
                <a:latin typeface="Bodoni MT Black" panose="02070A03080606020203" pitchFamily="18" charset="0"/>
                <a:ea typeface="+mn-ea"/>
              </a:rPr>
              <a:t>时两个测试员发现的相同错误数为</a:t>
            </a:r>
            <a:r>
              <a:rPr lang="en-US" altLang="zh-CN" sz="2400" i="1" dirty="0" err="1">
                <a:latin typeface="Bodoni MT Black" panose="02070A03080606020203" pitchFamily="18" charset="0"/>
                <a:ea typeface="+mn-ea"/>
                <a:cs typeface="Times New Roman" panose="02020603050405020304" pitchFamily="18" charset="0"/>
              </a:rPr>
              <a:t>b</a:t>
            </a:r>
            <a:r>
              <a:rPr lang="en-US" altLang="zh-CN" sz="2400" i="1" baseline="-25000" dirty="0" err="1">
                <a:latin typeface="Bodoni MT Black" panose="02070A03080606020203" pitchFamily="18" charset="0"/>
                <a:ea typeface="+mn-ea"/>
                <a:cs typeface="Times New Roman" panose="02020603050405020304" pitchFamily="18" charset="0"/>
              </a:rPr>
              <a:t>c</a:t>
            </a:r>
            <a:r>
              <a:rPr lang="zh-CN" altLang="zh-CN" sz="2400" dirty="0">
                <a:latin typeface="Bodoni MT Black" panose="02070A03080606020203" pitchFamily="18" charset="0"/>
                <a:ea typeface="+mn-ea"/>
              </a:rPr>
              <a:t>。</a:t>
            </a:r>
            <a:endParaRPr lang="en-US" altLang="zh-CN" sz="2400" b="1"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7.9.2 </a:t>
            </a:r>
            <a:r>
              <a:rPr lang="zh-CN" altLang="en-US" sz="2400" dirty="0">
                <a:solidFill>
                  <a:srgbClr val="D9D9D9"/>
                </a:solidFill>
                <a:latin typeface="Bodoni MT Black" panose="02070A03080606020203" pitchFamily="18" charset="0"/>
                <a:ea typeface="+mn-ea"/>
              </a:rPr>
              <a:t>估算平均无障碍时间的方法</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7.9 </a:t>
            </a:r>
            <a:r>
              <a:rPr lang="zh-CN" altLang="en-US" b="1" dirty="0">
                <a:latin typeface="Bodoni MT Black" panose="02070A03080606020203" pitchFamily="18" charset="0"/>
              </a:rPr>
              <a:t>软件可靠性</a:t>
            </a:r>
            <a:endParaRPr lang="zh-CN" altLang="en-US" b="1" dirty="0">
              <a:latin typeface="Bodoni MT Black" panose="02070A03080606020203" pitchFamily="18" charset="0"/>
              <a:ea typeface="+mn-ea"/>
            </a:endParaRPr>
          </a:p>
        </p:txBody>
      </p:sp>
      <p:sp>
        <p:nvSpPr>
          <p:cNvPr id="32775" name="TextBox 7"/>
          <p:cNvSpPr txBox="1">
            <a:spLocks noRot="1" noChangeAspect="1" noMove="1" noResize="1" noEditPoints="1" noAdjustHandles="1" noChangeArrowheads="1" noChangeShapeType="1" noTextEdit="1"/>
          </p:cNvSpPr>
          <p:nvPr/>
        </p:nvSpPr>
        <p:spPr bwMode="auto">
          <a:xfrm>
            <a:off x="519112" y="1124744"/>
            <a:ext cx="8157344" cy="4785926"/>
          </a:xfrm>
          <a:prstGeom prst="rect">
            <a:avLst/>
          </a:prstGeom>
          <a:blipFill rotWithShape="0">
            <a:blip r:embed="rId1"/>
            <a:stretch>
              <a:fillRect l="-1121" t="-1656" b="-1019"/>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latin typeface="Bodoni MT Black" panose="02070A03080606020203" pitchFamily="18" charset="0"/>
              </a:rPr>
              <a:t> </a:t>
            </a:r>
            <a:endParaRPr lang="zh-CN" altLang="en-US">
              <a:noFill/>
              <a:latin typeface="Bodoni MT Black" panose="02070A03080606020203" pitchFamily="18" charset="0"/>
            </a:endParaRPr>
          </a:p>
        </p:txBody>
      </p:sp>
      <p:sp>
        <p:nvSpPr>
          <p:cNvPr id="11"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7.9.2 </a:t>
            </a:r>
            <a:r>
              <a:rPr lang="zh-CN" altLang="en-US" sz="2400" dirty="0">
                <a:solidFill>
                  <a:srgbClr val="D9D9D9"/>
                </a:solidFill>
                <a:latin typeface="Bodoni MT Black" panose="02070A03080606020203" pitchFamily="18" charset="0"/>
                <a:ea typeface="+mn-ea"/>
              </a:rPr>
              <a:t>估算平均无障碍时间的方法</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7.1 </a:t>
            </a:r>
            <a:r>
              <a:rPr lang="zh-CN" altLang="en-US" b="1" dirty="0">
                <a:latin typeface="Bodoni MT Black" panose="02070A03080606020203" pitchFamily="18" charset="0"/>
                <a:ea typeface="+mn-ea"/>
              </a:rPr>
              <a:t>编码</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576263" y="1185863"/>
            <a:ext cx="8172450"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Bef>
                <a:spcPts val="600"/>
              </a:spcBef>
              <a:defRPr/>
            </a:pPr>
            <a:r>
              <a:rPr lang="en-US" altLang="zh-CN" sz="2400" b="1" dirty="0">
                <a:latin typeface="Bodoni MT Black" panose="02070A03080606020203" pitchFamily="18" charset="0"/>
                <a:ea typeface="+mn-ea"/>
              </a:rPr>
              <a:t>4.</a:t>
            </a:r>
            <a:r>
              <a:rPr lang="zh-CN" altLang="en-US" sz="2400" b="1" dirty="0">
                <a:latin typeface="Bodoni MT Black" panose="02070A03080606020203" pitchFamily="18" charset="0"/>
                <a:ea typeface="+mn-ea"/>
              </a:rPr>
              <a:t>输入输出</a:t>
            </a:r>
            <a:endParaRPr lang="en-US" altLang="zh-CN" sz="2400" b="1" dirty="0">
              <a:latin typeface="Bodoni MT Black" panose="02070A03080606020203" pitchFamily="18" charset="0"/>
              <a:ea typeface="+mn-ea"/>
            </a:endParaRPr>
          </a:p>
          <a:p>
            <a:pPr marL="0" indent="0" eaLnBrk="1" hangingPunct="1">
              <a:lnSpc>
                <a:spcPts val="3000"/>
              </a:lnSpc>
              <a:spcBef>
                <a:spcPts val="600"/>
              </a:spcBef>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在设计和编写程序时</a:t>
            </a:r>
            <a:r>
              <a:rPr lang="zh-CN" altLang="en-US" sz="2400" dirty="0">
                <a:latin typeface="Bodoni MT Black" panose="02070A03080606020203" pitchFamily="18" charset="0"/>
                <a:ea typeface="+mn-ea"/>
              </a:rPr>
              <a:t>需</a:t>
            </a:r>
            <a:r>
              <a:rPr lang="zh-CN" altLang="zh-CN" sz="2400" dirty="0">
                <a:latin typeface="Bodoni MT Black" panose="02070A03080606020203" pitchFamily="18" charset="0"/>
                <a:ea typeface="+mn-ea"/>
              </a:rPr>
              <a:t>考虑有关输入输出风格的规则</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marL="612140">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对所有输入数据都进行检验</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612140">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检查</a:t>
            </a:r>
            <a:r>
              <a:rPr lang="zh-CN" altLang="zh-CN" sz="2400" dirty="0">
                <a:solidFill>
                  <a:srgbClr val="FF0000"/>
                </a:solidFill>
                <a:latin typeface="Bodoni MT Black" panose="02070A03080606020203" pitchFamily="18" charset="0"/>
                <a:ea typeface="+mn-ea"/>
              </a:rPr>
              <a:t>输入项</a:t>
            </a:r>
            <a:r>
              <a:rPr lang="zh-CN" altLang="zh-CN" sz="2400" dirty="0">
                <a:latin typeface="Bodoni MT Black" panose="02070A03080606020203" pitchFamily="18" charset="0"/>
                <a:ea typeface="+mn-ea"/>
              </a:rPr>
              <a:t>重要组合的</a:t>
            </a:r>
            <a:r>
              <a:rPr lang="zh-CN" altLang="zh-CN" sz="2400" dirty="0">
                <a:solidFill>
                  <a:srgbClr val="FF0000"/>
                </a:solidFill>
                <a:latin typeface="Bodoni MT Black" panose="02070A03080606020203" pitchFamily="18" charset="0"/>
                <a:ea typeface="+mn-ea"/>
              </a:rPr>
              <a:t>合法性</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612140">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保持输入格式简单</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612140">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使用数据结束标记，不要要求用户指定数据的数目</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612140">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明确提示交互式输入的请求，详细说明可用的选择或边界数值</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612140">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程序设计语言对格式有严格要求时，应保持</a:t>
            </a:r>
            <a:r>
              <a:rPr lang="zh-CN" altLang="zh-CN" sz="2400" dirty="0">
                <a:solidFill>
                  <a:srgbClr val="FF0000"/>
                </a:solidFill>
                <a:latin typeface="Bodoni MT Black" panose="02070A03080606020203" pitchFamily="18" charset="0"/>
                <a:ea typeface="+mn-ea"/>
              </a:rPr>
              <a:t>输入格式一致</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612140">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设计良好的输出报表</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612140">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给所有输出数据加标志</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7.1.2 </a:t>
            </a:r>
            <a:r>
              <a:rPr lang="zh-CN" altLang="en-US" sz="2400" dirty="0">
                <a:solidFill>
                  <a:srgbClr val="D9D9D9"/>
                </a:solidFill>
                <a:latin typeface="Bodoni MT Black" panose="02070A03080606020203" pitchFamily="18" charset="0"/>
                <a:ea typeface="+mn-ea"/>
              </a:rPr>
              <a:t>编码风格</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标题 1"/>
          <p:cNvSpPr>
            <a:spLocks noGrp="1"/>
          </p:cNvSpPr>
          <p:nvPr>
            <p:ph type="title"/>
          </p:nvPr>
        </p:nvSpPr>
        <p:spPr>
          <a:xfrm>
            <a:off x="457200" y="44450"/>
            <a:ext cx="8229600" cy="1143000"/>
          </a:xfrm>
        </p:spPr>
        <p:txBody>
          <a:bodyPr/>
          <a:lstStyle/>
          <a:p>
            <a:r>
              <a:rPr lang="zh-CN" altLang="en-US" b="1">
                <a:latin typeface="Bodoni MT Black" panose="02070A03080606020203" pitchFamily="18" charset="0"/>
              </a:rPr>
              <a:t>本章小结</a:t>
            </a:r>
            <a:endParaRPr lang="zh-CN" altLang="en-US" b="1">
              <a:latin typeface="Bodoni MT Black" panose="02070A03080606020203" pitchFamily="18" charset="0"/>
            </a:endParaRPr>
          </a:p>
        </p:txBody>
      </p:sp>
      <p:sp>
        <p:nvSpPr>
          <p:cNvPr id="3" name="内容占位符 2"/>
          <p:cNvSpPr>
            <a:spLocks noGrp="1"/>
          </p:cNvSpPr>
          <p:nvPr>
            <p:ph idx="1"/>
          </p:nvPr>
        </p:nvSpPr>
        <p:spPr>
          <a:xfrm>
            <a:off x="508000" y="1052513"/>
            <a:ext cx="8385175" cy="5256212"/>
          </a:xfrm>
        </p:spPr>
        <p:txBody>
          <a:bodyPr/>
          <a:lstStyle/>
          <a:p>
            <a:pPr marL="0" indent="0">
              <a:lnSpc>
                <a:spcPts val="3000"/>
              </a:lnSpc>
              <a:spcBef>
                <a:spcPts val="0"/>
              </a:spcBef>
              <a:buFont typeface="Arial" panose="020B0604020202020204" pitchFamily="34" charset="0"/>
              <a:buNone/>
              <a:defRPr/>
            </a:pPr>
            <a:r>
              <a:rPr lang="en-US" altLang="zh-CN" sz="2400" dirty="0">
                <a:latin typeface="Bodoni MT Black" panose="02070A03080606020203" pitchFamily="18" charset="0"/>
              </a:rPr>
              <a:t>1. </a:t>
            </a:r>
            <a:r>
              <a:rPr lang="zh-CN" altLang="zh-CN" sz="2400" dirty="0">
                <a:latin typeface="Bodoni MT Black" panose="02070A03080606020203" pitchFamily="18" charset="0"/>
              </a:rPr>
              <a:t>实现包括</a:t>
            </a:r>
            <a:r>
              <a:rPr lang="zh-CN" altLang="zh-CN" sz="2400" dirty="0">
                <a:solidFill>
                  <a:srgbClr val="FF0000"/>
                </a:solidFill>
                <a:latin typeface="Bodoni MT Black" panose="02070A03080606020203" pitchFamily="18" charset="0"/>
              </a:rPr>
              <a:t>编码</a:t>
            </a:r>
            <a:r>
              <a:rPr lang="zh-CN" altLang="zh-CN" sz="2400" dirty="0">
                <a:latin typeface="Bodoni MT Black" panose="02070A03080606020203" pitchFamily="18" charset="0"/>
              </a:rPr>
              <a:t>和</a:t>
            </a:r>
            <a:r>
              <a:rPr lang="zh-CN" altLang="zh-CN" sz="2400" dirty="0">
                <a:solidFill>
                  <a:srgbClr val="FF0000"/>
                </a:solidFill>
                <a:latin typeface="Bodoni MT Black" panose="02070A03080606020203" pitchFamily="18" charset="0"/>
              </a:rPr>
              <a:t>测试</a:t>
            </a:r>
            <a:r>
              <a:rPr lang="zh-CN" altLang="zh-CN" sz="2400" dirty="0">
                <a:latin typeface="Bodoni MT Black" panose="02070A03080606020203" pitchFamily="18" charset="0"/>
              </a:rPr>
              <a:t>两个阶段。</a:t>
            </a:r>
            <a:endParaRPr lang="en-US" altLang="zh-CN" sz="2400" dirty="0">
              <a:latin typeface="Bodoni MT Black" panose="02070A03080606020203" pitchFamily="18" charset="0"/>
            </a:endParaRPr>
          </a:p>
          <a:p>
            <a:pPr marL="0" indent="0">
              <a:lnSpc>
                <a:spcPts val="3000"/>
              </a:lnSpc>
              <a:spcBef>
                <a:spcPts val="0"/>
              </a:spcBef>
              <a:buFont typeface="Arial" panose="020B0604020202020204" pitchFamily="34" charset="0"/>
              <a:buNone/>
              <a:defRPr/>
            </a:pPr>
            <a:r>
              <a:rPr lang="en-US" altLang="zh-CN" sz="2400" dirty="0">
                <a:latin typeface="Bodoni MT Black" panose="02070A03080606020203" pitchFamily="18" charset="0"/>
              </a:rPr>
              <a:t>2. </a:t>
            </a:r>
            <a:r>
              <a:rPr lang="zh-CN" altLang="zh-CN" sz="2400" dirty="0">
                <a:solidFill>
                  <a:srgbClr val="FF0000"/>
                </a:solidFill>
                <a:latin typeface="Bodoni MT Black" panose="02070A03080606020203" pitchFamily="18" charset="0"/>
              </a:rPr>
              <a:t>高级程序设计语言</a:t>
            </a:r>
            <a:r>
              <a:rPr lang="zh-CN" altLang="zh-CN" sz="2400" dirty="0">
                <a:latin typeface="Bodoni MT Black" panose="02070A03080606020203" pitchFamily="18" charset="0"/>
              </a:rPr>
              <a:t>较汇编语言有很多优点。</a:t>
            </a:r>
            <a:endParaRPr lang="en-US" altLang="zh-CN" sz="2400" dirty="0">
              <a:latin typeface="Bodoni MT Black" panose="02070A03080606020203" pitchFamily="18" charset="0"/>
            </a:endParaRPr>
          </a:p>
          <a:p>
            <a:pPr marL="0" indent="0">
              <a:lnSpc>
                <a:spcPts val="3000"/>
              </a:lnSpc>
              <a:spcBef>
                <a:spcPts val="0"/>
              </a:spcBef>
              <a:buFont typeface="Arial" panose="020B0604020202020204" pitchFamily="34" charset="0"/>
              <a:buNone/>
              <a:defRPr/>
            </a:pPr>
            <a:r>
              <a:rPr lang="en-US" altLang="zh-CN" sz="2400" dirty="0">
                <a:latin typeface="Bodoni MT Black" panose="02070A03080606020203" pitchFamily="18" charset="0"/>
              </a:rPr>
              <a:t>3. </a:t>
            </a:r>
            <a:r>
              <a:rPr lang="zh-CN" altLang="zh-CN" sz="2400" dirty="0">
                <a:latin typeface="Bodoni MT Black" panose="02070A03080606020203" pitchFamily="18" charset="0"/>
              </a:rPr>
              <a:t>通常</a:t>
            </a:r>
            <a:r>
              <a:rPr lang="zh-CN" altLang="en-US" sz="2400" dirty="0">
                <a:latin typeface="Bodoni MT Black" panose="02070A03080606020203" pitchFamily="18" charset="0"/>
              </a:rPr>
              <a:t>软件测试</a:t>
            </a:r>
            <a:r>
              <a:rPr lang="zh-CN" altLang="zh-CN" sz="2400" dirty="0">
                <a:latin typeface="Bodoni MT Black" panose="02070A03080606020203" pitchFamily="18" charset="0"/>
              </a:rPr>
              <a:t>至少分为</a:t>
            </a:r>
            <a:r>
              <a:rPr lang="zh-CN" altLang="zh-CN" sz="2400" dirty="0">
                <a:solidFill>
                  <a:srgbClr val="FF0000"/>
                </a:solidFill>
                <a:latin typeface="Bodoni MT Black" panose="02070A03080606020203" pitchFamily="18" charset="0"/>
              </a:rPr>
              <a:t>单元测试</a:t>
            </a:r>
            <a:r>
              <a:rPr lang="zh-CN" altLang="zh-CN" sz="2400" dirty="0">
                <a:latin typeface="Bodoni MT Black" panose="02070A03080606020203" pitchFamily="18" charset="0"/>
              </a:rPr>
              <a:t>、</a:t>
            </a:r>
            <a:r>
              <a:rPr lang="zh-CN" altLang="zh-CN" sz="2400" dirty="0">
                <a:solidFill>
                  <a:srgbClr val="FF0000"/>
                </a:solidFill>
                <a:latin typeface="Bodoni MT Black" panose="02070A03080606020203" pitchFamily="18" charset="0"/>
              </a:rPr>
              <a:t>集成测试</a:t>
            </a:r>
            <a:r>
              <a:rPr lang="zh-CN" altLang="zh-CN" sz="2400" dirty="0">
                <a:latin typeface="Bodoni MT Black" panose="02070A03080606020203" pitchFamily="18" charset="0"/>
              </a:rPr>
              <a:t>和</a:t>
            </a:r>
            <a:r>
              <a:rPr lang="zh-CN" altLang="zh-CN" sz="2400" dirty="0">
                <a:solidFill>
                  <a:srgbClr val="FF0000"/>
                </a:solidFill>
                <a:latin typeface="Bodoni MT Black" panose="02070A03080606020203" pitchFamily="18" charset="0"/>
              </a:rPr>
              <a:t>验收测试</a:t>
            </a:r>
            <a:r>
              <a:rPr lang="en-US" altLang="zh-CN" sz="2400" dirty="0">
                <a:latin typeface="Bodoni MT Black" panose="02070A03080606020203" pitchFamily="18" charset="0"/>
              </a:rPr>
              <a:t>3</a:t>
            </a:r>
            <a:r>
              <a:rPr lang="zh-CN" altLang="zh-CN" sz="2400" dirty="0">
                <a:latin typeface="Bodoni MT Black" panose="02070A03080606020203" pitchFamily="18" charset="0"/>
              </a:rPr>
              <a:t>个基本阶段。</a:t>
            </a:r>
            <a:endParaRPr lang="en-US" altLang="zh-CN" sz="2400" dirty="0">
              <a:latin typeface="Bodoni MT Black" panose="02070A03080606020203" pitchFamily="18" charset="0"/>
            </a:endParaRPr>
          </a:p>
          <a:p>
            <a:pPr marL="0" indent="0">
              <a:lnSpc>
                <a:spcPts val="3000"/>
              </a:lnSpc>
              <a:spcBef>
                <a:spcPts val="0"/>
              </a:spcBef>
              <a:buNone/>
              <a:defRPr/>
            </a:pPr>
            <a:r>
              <a:rPr lang="en-US" altLang="zh-CN" sz="2400" dirty="0">
                <a:latin typeface="Bodoni MT Black" panose="02070A03080606020203" pitchFamily="18" charset="0"/>
              </a:rPr>
              <a:t>4. </a:t>
            </a:r>
            <a:r>
              <a:rPr lang="zh-CN" altLang="zh-CN" sz="2400" dirty="0">
                <a:latin typeface="Bodoni MT Black" panose="02070A03080606020203" pitchFamily="18" charset="0"/>
              </a:rPr>
              <a:t>软件测试不仅仅指利用</a:t>
            </a:r>
            <a:r>
              <a:rPr lang="zh-CN" altLang="zh-CN" sz="2400" dirty="0">
                <a:solidFill>
                  <a:srgbClr val="FF0000"/>
                </a:solidFill>
                <a:latin typeface="Bodoni MT Black" panose="02070A03080606020203" pitchFamily="18" charset="0"/>
              </a:rPr>
              <a:t>计算机</a:t>
            </a:r>
            <a:r>
              <a:rPr lang="zh-CN" altLang="zh-CN" sz="2400" dirty="0">
                <a:latin typeface="Bodoni MT Black" panose="02070A03080606020203" pitchFamily="18" charset="0"/>
              </a:rPr>
              <a:t>进行的</a:t>
            </a:r>
            <a:r>
              <a:rPr lang="zh-CN" altLang="zh-CN" sz="2400" dirty="0">
                <a:solidFill>
                  <a:srgbClr val="FF0000"/>
                </a:solidFill>
                <a:latin typeface="Bodoni MT Black" panose="02070A03080606020203" pitchFamily="18" charset="0"/>
              </a:rPr>
              <a:t>测试</a:t>
            </a:r>
            <a:r>
              <a:rPr lang="zh-CN" altLang="zh-CN" sz="2400" dirty="0">
                <a:latin typeface="Bodoni MT Black" panose="02070A03080606020203" pitchFamily="18" charset="0"/>
              </a:rPr>
              <a:t>，还包括</a:t>
            </a:r>
            <a:r>
              <a:rPr lang="zh-CN" altLang="zh-CN" sz="2400" dirty="0">
                <a:solidFill>
                  <a:srgbClr val="FF0000"/>
                </a:solidFill>
                <a:latin typeface="Bodoni MT Black" panose="02070A03080606020203" pitchFamily="18" charset="0"/>
              </a:rPr>
              <a:t>人工</a:t>
            </a:r>
            <a:r>
              <a:rPr lang="zh-CN" altLang="zh-CN" sz="2400" dirty="0">
                <a:latin typeface="Bodoni MT Black" panose="02070A03080606020203" pitchFamily="18" charset="0"/>
              </a:rPr>
              <a:t>进行的</a:t>
            </a:r>
            <a:r>
              <a:rPr lang="zh-CN" altLang="zh-CN" sz="2400" dirty="0">
                <a:solidFill>
                  <a:srgbClr val="FF0000"/>
                </a:solidFill>
                <a:latin typeface="Bodoni MT Black" panose="02070A03080606020203" pitchFamily="18" charset="0"/>
              </a:rPr>
              <a:t>测试</a:t>
            </a:r>
            <a:r>
              <a:rPr lang="zh-CN" altLang="en-US" sz="2400" dirty="0">
                <a:latin typeface="Bodoni MT Black" panose="02070A03080606020203" pitchFamily="18" charset="0"/>
              </a:rPr>
              <a:t>（</a:t>
            </a:r>
            <a:r>
              <a:rPr lang="zh-CN" altLang="zh-CN" sz="2400" dirty="0">
                <a:latin typeface="Bodoni MT Black" panose="02070A03080606020203" pitchFamily="18" charset="0"/>
              </a:rPr>
              <a:t>例如，代码审查</a:t>
            </a:r>
            <a:r>
              <a:rPr lang="zh-CN" altLang="en-US" sz="2400" dirty="0">
                <a:latin typeface="Bodoni MT Black" panose="02070A03080606020203" pitchFamily="18" charset="0"/>
              </a:rPr>
              <a:t>）</a:t>
            </a:r>
            <a:r>
              <a:rPr lang="zh-CN" altLang="zh-CN" sz="2400" dirty="0">
                <a:latin typeface="Bodoni MT Black" panose="02070A03080606020203" pitchFamily="18" charset="0"/>
              </a:rPr>
              <a:t>。</a:t>
            </a:r>
            <a:endParaRPr lang="en-US" altLang="zh-CN" sz="2400" dirty="0">
              <a:latin typeface="Bodoni MT Black" panose="02070A03080606020203" pitchFamily="18" charset="0"/>
            </a:endParaRPr>
          </a:p>
          <a:p>
            <a:pPr marL="0" indent="0">
              <a:lnSpc>
                <a:spcPts val="3000"/>
              </a:lnSpc>
              <a:spcBef>
                <a:spcPts val="0"/>
              </a:spcBef>
              <a:buFont typeface="Arial" panose="020B0604020202020204" pitchFamily="34" charset="0"/>
              <a:buNone/>
              <a:defRPr/>
            </a:pPr>
            <a:r>
              <a:rPr lang="en-US" altLang="zh-CN" sz="2400" dirty="0">
                <a:latin typeface="Bodoni MT Black" panose="02070A03080606020203" pitchFamily="18" charset="0"/>
              </a:rPr>
              <a:t>5. </a:t>
            </a:r>
            <a:r>
              <a:rPr lang="zh-CN" altLang="zh-CN" sz="2400" dirty="0">
                <a:solidFill>
                  <a:srgbClr val="FF0000"/>
                </a:solidFill>
                <a:latin typeface="Bodoni MT Black" panose="02070A03080606020203" pitchFamily="18" charset="0"/>
              </a:rPr>
              <a:t>白盒测试</a:t>
            </a:r>
            <a:r>
              <a:rPr lang="zh-CN" altLang="zh-CN" sz="2400" dirty="0">
                <a:latin typeface="Bodoni MT Black" panose="02070A03080606020203" pitchFamily="18" charset="0"/>
              </a:rPr>
              <a:t>和</a:t>
            </a:r>
            <a:r>
              <a:rPr lang="zh-CN" altLang="zh-CN" sz="2400" dirty="0">
                <a:solidFill>
                  <a:srgbClr val="FF0000"/>
                </a:solidFill>
                <a:latin typeface="Bodoni MT Black" panose="02070A03080606020203" pitchFamily="18" charset="0"/>
              </a:rPr>
              <a:t>黑盒测试</a:t>
            </a:r>
            <a:r>
              <a:rPr lang="zh-CN" altLang="zh-CN" sz="2400" dirty="0">
                <a:latin typeface="Bodoni MT Black" panose="02070A03080606020203" pitchFamily="18" charset="0"/>
              </a:rPr>
              <a:t>是软件测试的两类基本方法，设计白盒测试方案的技术主要有，</a:t>
            </a:r>
            <a:r>
              <a:rPr lang="zh-CN" altLang="zh-CN" sz="2400" dirty="0">
                <a:solidFill>
                  <a:srgbClr val="FF0000"/>
                </a:solidFill>
                <a:latin typeface="Bodoni MT Black" panose="02070A03080606020203" pitchFamily="18" charset="0"/>
              </a:rPr>
              <a:t>逻辑覆盖</a:t>
            </a:r>
            <a:r>
              <a:rPr lang="zh-CN" altLang="zh-CN" sz="2400" dirty="0">
                <a:latin typeface="Bodoni MT Black" panose="02070A03080606020203" pitchFamily="18" charset="0"/>
              </a:rPr>
              <a:t>和</a:t>
            </a:r>
            <a:r>
              <a:rPr lang="zh-CN" altLang="zh-CN" sz="2400" dirty="0">
                <a:solidFill>
                  <a:srgbClr val="FF0000"/>
                </a:solidFill>
                <a:latin typeface="Bodoni MT Black" panose="02070A03080606020203" pitchFamily="18" charset="0"/>
              </a:rPr>
              <a:t>控制结构测试</a:t>
            </a:r>
            <a:r>
              <a:rPr lang="zh-CN" altLang="zh-CN" sz="2400" dirty="0">
                <a:latin typeface="Bodoni MT Black" panose="02070A03080606020203" pitchFamily="18" charset="0"/>
              </a:rPr>
              <a:t>；设计黑盒测试方案的技术主要有，</a:t>
            </a:r>
            <a:r>
              <a:rPr lang="zh-CN" altLang="zh-CN" sz="2400" dirty="0">
                <a:solidFill>
                  <a:srgbClr val="FF0000"/>
                </a:solidFill>
                <a:latin typeface="Bodoni MT Black" panose="02070A03080606020203" pitchFamily="18" charset="0"/>
              </a:rPr>
              <a:t>等价划分</a:t>
            </a:r>
            <a:r>
              <a:rPr lang="zh-CN" altLang="zh-CN" sz="2400" dirty="0">
                <a:latin typeface="Bodoni MT Black" panose="02070A03080606020203" pitchFamily="18" charset="0"/>
              </a:rPr>
              <a:t>、</a:t>
            </a:r>
            <a:r>
              <a:rPr lang="zh-CN" altLang="zh-CN" sz="2400" dirty="0">
                <a:solidFill>
                  <a:srgbClr val="FF0000"/>
                </a:solidFill>
                <a:latin typeface="Bodoni MT Black" panose="02070A03080606020203" pitchFamily="18" charset="0"/>
              </a:rPr>
              <a:t>边界值分析</a:t>
            </a:r>
            <a:r>
              <a:rPr lang="zh-CN" altLang="zh-CN" sz="2400" dirty="0">
                <a:latin typeface="Bodoni MT Black" panose="02070A03080606020203" pitchFamily="18" charset="0"/>
              </a:rPr>
              <a:t>和</a:t>
            </a:r>
            <a:r>
              <a:rPr lang="zh-CN" altLang="zh-CN" sz="2400" dirty="0">
                <a:solidFill>
                  <a:srgbClr val="FF0000"/>
                </a:solidFill>
                <a:latin typeface="Bodoni MT Black" panose="02070A03080606020203" pitchFamily="18" charset="0"/>
              </a:rPr>
              <a:t>错误推测</a:t>
            </a:r>
            <a:r>
              <a:rPr lang="zh-CN" altLang="zh-CN" sz="2400" dirty="0">
                <a:latin typeface="Bodoni MT Black" panose="02070A03080606020203" pitchFamily="18" charset="0"/>
              </a:rPr>
              <a:t>。</a:t>
            </a:r>
            <a:endParaRPr lang="en-US" altLang="zh-CN" sz="2400" dirty="0">
              <a:latin typeface="Bodoni MT Black" panose="02070A03080606020203" pitchFamily="18" charset="0"/>
            </a:endParaRPr>
          </a:p>
          <a:p>
            <a:pPr marL="0" indent="0">
              <a:lnSpc>
                <a:spcPts val="3000"/>
              </a:lnSpc>
              <a:spcBef>
                <a:spcPts val="0"/>
              </a:spcBef>
              <a:buFont typeface="Arial" panose="020B0604020202020204" pitchFamily="34" charset="0"/>
              <a:buNone/>
              <a:defRPr/>
            </a:pPr>
            <a:r>
              <a:rPr lang="en-US" altLang="zh-CN" sz="2400" dirty="0">
                <a:latin typeface="Bodoni MT Black" panose="02070A03080606020203" pitchFamily="18" charset="0"/>
              </a:rPr>
              <a:t>6. </a:t>
            </a:r>
            <a:r>
              <a:rPr lang="zh-CN" altLang="en-US" sz="2400" dirty="0">
                <a:latin typeface="Bodoni MT Black" panose="02070A03080606020203" pitchFamily="18" charset="0"/>
              </a:rPr>
              <a:t>及时</a:t>
            </a:r>
            <a:r>
              <a:rPr lang="zh-CN" altLang="zh-CN" sz="2400" dirty="0">
                <a:latin typeface="Bodoni MT Black" panose="02070A03080606020203" pitchFamily="18" charset="0"/>
              </a:rPr>
              <a:t>改正测试过程中发现的软件错误就是</a:t>
            </a:r>
            <a:r>
              <a:rPr lang="zh-CN" altLang="zh-CN" sz="2400" dirty="0">
                <a:solidFill>
                  <a:srgbClr val="FF0000"/>
                </a:solidFill>
                <a:latin typeface="Bodoni MT Black" panose="02070A03080606020203" pitchFamily="18" charset="0"/>
              </a:rPr>
              <a:t>调试</a:t>
            </a:r>
            <a:r>
              <a:rPr lang="zh-CN" altLang="zh-CN" sz="2400" dirty="0">
                <a:latin typeface="Bodoni MT Black" panose="02070A03080606020203" pitchFamily="18" charset="0"/>
              </a:rPr>
              <a:t>的任务。</a:t>
            </a:r>
            <a:endParaRPr lang="en-US" altLang="zh-CN" sz="2400" dirty="0">
              <a:latin typeface="Bodoni MT Black" panose="02070A03080606020203" pitchFamily="18" charset="0"/>
            </a:endParaRPr>
          </a:p>
          <a:p>
            <a:pPr marL="0" indent="0">
              <a:lnSpc>
                <a:spcPts val="3000"/>
              </a:lnSpc>
              <a:spcBef>
                <a:spcPts val="0"/>
              </a:spcBef>
              <a:buFont typeface="Arial" panose="020B0604020202020204" pitchFamily="34" charset="0"/>
              <a:buNone/>
              <a:defRPr/>
            </a:pPr>
            <a:r>
              <a:rPr lang="en-US" altLang="zh-CN" sz="2400" dirty="0">
                <a:latin typeface="Bodoni MT Black" panose="02070A03080606020203" pitchFamily="18" charset="0"/>
              </a:rPr>
              <a:t>7. </a:t>
            </a:r>
            <a:r>
              <a:rPr lang="zh-CN" altLang="zh-CN" sz="2400" dirty="0">
                <a:latin typeface="Bodoni MT Black" panose="02070A03080606020203" pitchFamily="18" charset="0"/>
              </a:rPr>
              <a:t>程序中潜藏的错误的数目，直接决定了软件的</a:t>
            </a:r>
            <a:r>
              <a:rPr lang="zh-CN" altLang="zh-CN" sz="2400" dirty="0">
                <a:solidFill>
                  <a:srgbClr val="FF0000"/>
                </a:solidFill>
                <a:latin typeface="Bodoni MT Black" panose="02070A03080606020203" pitchFamily="18" charset="0"/>
              </a:rPr>
              <a:t>可靠性</a:t>
            </a:r>
            <a:r>
              <a:rPr lang="zh-CN" altLang="zh-CN" sz="2400" dirty="0">
                <a:latin typeface="Bodoni MT Black" panose="02070A03080606020203" pitchFamily="18" charset="0"/>
              </a:rPr>
              <a:t>。通过测试可以估算出程序中剩余的错误数。</a:t>
            </a:r>
            <a:endParaRPr lang="zh-CN" altLang="en-US" sz="2400" dirty="0">
              <a:latin typeface="Bodoni MT Black" panose="02070A03080606020203" pitchFamily="18" charset="0"/>
            </a:endParaRPr>
          </a:p>
        </p:txBody>
      </p:sp>
      <p:sp>
        <p:nvSpPr>
          <p:cNvPr id="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本章小结</a:t>
            </a:r>
            <a:endParaRPr lang="zh-CN" altLang="en-US" sz="2400" dirty="0">
              <a:solidFill>
                <a:srgbClr val="D9D9D9"/>
              </a:solidFill>
              <a:latin typeface="Bodoni MT Black" panose="02070A03080606020203"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extBox 2"/>
          <p:cNvSpPr txBox="1">
            <a:spLocks noChangeArrowheads="1"/>
          </p:cNvSpPr>
          <p:nvPr/>
        </p:nvSpPr>
        <p:spPr bwMode="auto">
          <a:xfrm>
            <a:off x="971550" y="2349500"/>
            <a:ext cx="6985000" cy="922338"/>
          </a:xfrm>
          <a:prstGeom prst="rect">
            <a:avLst/>
          </a:prstGeom>
          <a:noFill/>
          <a:ln w="9525">
            <a:noFill/>
            <a:miter lim="800000"/>
          </a:ln>
        </p:spPr>
        <p:txBody>
          <a:bodyPr>
            <a:spAutoFit/>
          </a:bodyPr>
          <a:lstStyle/>
          <a:p>
            <a:pPr algn="ctr" eaLnBrk="1" hangingPunct="1"/>
            <a:r>
              <a:rPr lang="zh-CN" altLang="en-US" sz="5400" b="1"/>
              <a:t>本章结束</a:t>
            </a:r>
            <a:endParaRPr lang="zh-CN" altLang="en-US" sz="54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7.1 </a:t>
            </a:r>
            <a:r>
              <a:rPr lang="zh-CN" altLang="en-US" b="1" dirty="0">
                <a:latin typeface="Bodoni MT Black" panose="02070A03080606020203" pitchFamily="18" charset="0"/>
                <a:ea typeface="+mn-ea"/>
              </a:rPr>
              <a:t>编码</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590550" y="1739900"/>
            <a:ext cx="8085138"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200"/>
              </a:lnSpc>
              <a:spcBef>
                <a:spcPts val="600"/>
              </a:spcBef>
              <a:defRPr/>
            </a:pPr>
            <a:r>
              <a:rPr lang="en-US" altLang="zh-CN" sz="2400" b="1" dirty="0">
                <a:latin typeface="Bodoni MT Black" panose="02070A03080606020203" pitchFamily="18" charset="0"/>
                <a:ea typeface="+mn-ea"/>
              </a:rPr>
              <a:t>5.</a:t>
            </a:r>
            <a:r>
              <a:rPr lang="zh-CN" altLang="en-US" sz="2400" b="1" dirty="0">
                <a:latin typeface="Bodoni MT Black" panose="02070A03080606020203" pitchFamily="18" charset="0"/>
                <a:ea typeface="+mn-ea"/>
              </a:rPr>
              <a:t>效率</a:t>
            </a:r>
            <a:endParaRPr lang="en-US" altLang="zh-CN" sz="2400" b="1" dirty="0">
              <a:latin typeface="Bodoni MT Black" panose="02070A03080606020203" pitchFamily="18" charset="0"/>
              <a:ea typeface="+mn-ea"/>
            </a:endParaRPr>
          </a:p>
          <a:p>
            <a:pPr marL="0" indent="0" eaLnBrk="1" hangingPunct="1">
              <a:lnSpc>
                <a:spcPts val="3200"/>
              </a:lnSpc>
              <a:spcBef>
                <a:spcPts val="600"/>
              </a:spcBef>
              <a:defRPr/>
            </a:pPr>
            <a:r>
              <a:rPr lang="en-US" altLang="zh-CN" sz="2400" dirty="0">
                <a:latin typeface="Bodoni MT Black" panose="02070A03080606020203" pitchFamily="18" charset="0"/>
                <a:ea typeface="+mn-ea"/>
              </a:rPr>
              <a:t>  </a:t>
            </a:r>
            <a:r>
              <a:rPr lang="zh-CN" altLang="zh-CN" sz="2400" b="1" dirty="0">
                <a:solidFill>
                  <a:schemeClr val="accent2"/>
                </a:solidFill>
                <a:latin typeface="Bodoni MT Black" panose="02070A03080606020203" pitchFamily="18" charset="0"/>
                <a:ea typeface="+mn-ea"/>
              </a:rPr>
              <a:t>效率</a:t>
            </a:r>
            <a:r>
              <a:rPr lang="zh-CN" altLang="zh-CN" sz="2400" dirty="0">
                <a:latin typeface="Bodoni MT Black" panose="02070A03080606020203" pitchFamily="18" charset="0"/>
                <a:ea typeface="+mn-ea"/>
              </a:rPr>
              <a:t>主要指</a:t>
            </a:r>
            <a:r>
              <a:rPr lang="zh-CN" altLang="zh-CN" sz="2400" dirty="0">
                <a:solidFill>
                  <a:srgbClr val="FF0000"/>
                </a:solidFill>
                <a:latin typeface="Bodoni MT Black" panose="02070A03080606020203" pitchFamily="18" charset="0"/>
                <a:ea typeface="+mn-ea"/>
              </a:rPr>
              <a:t>处理机时间</a:t>
            </a:r>
            <a:r>
              <a:rPr lang="zh-CN" altLang="zh-CN" sz="2400" dirty="0">
                <a:latin typeface="Bodoni MT Black" panose="02070A03080606020203" pitchFamily="18" charset="0"/>
                <a:ea typeface="+mn-ea"/>
              </a:rPr>
              <a:t>和</a:t>
            </a:r>
            <a:r>
              <a:rPr lang="zh-CN" altLang="zh-CN" sz="2400" dirty="0">
                <a:solidFill>
                  <a:srgbClr val="FF0000"/>
                </a:solidFill>
                <a:latin typeface="Bodoni MT Black" panose="02070A03080606020203" pitchFamily="18" charset="0"/>
                <a:ea typeface="+mn-ea"/>
              </a:rPr>
              <a:t>存储器容量</a:t>
            </a:r>
            <a:r>
              <a:rPr lang="zh-CN" altLang="zh-CN" sz="2400" dirty="0">
                <a:latin typeface="Bodoni MT Black" panose="02070A03080606020203" pitchFamily="18" charset="0"/>
                <a:ea typeface="+mn-ea"/>
              </a:rPr>
              <a:t>两个方面。</a:t>
            </a:r>
            <a:endParaRPr lang="en-US" altLang="zh-CN" sz="2400" dirty="0">
              <a:latin typeface="Bodoni MT Black" panose="02070A03080606020203" pitchFamily="18" charset="0"/>
              <a:ea typeface="+mn-ea"/>
            </a:endParaRPr>
          </a:p>
          <a:p>
            <a:pPr marL="612140" eaLnBrk="1" hangingPunct="1">
              <a:lnSpc>
                <a:spcPts val="3200"/>
              </a:lnSpc>
              <a:spcBef>
                <a:spcPts val="600"/>
              </a:spcBef>
              <a:buSzPct val="70000"/>
              <a:buFont typeface="Wingdings" panose="05000000000000000000" pitchFamily="2" charset="2"/>
              <a:buChar char="l"/>
              <a:defRPr/>
            </a:pPr>
            <a:r>
              <a:rPr lang="zh-CN" altLang="zh-CN" sz="2400" dirty="0">
                <a:latin typeface="Bodoni MT Black" panose="02070A03080606020203" pitchFamily="18" charset="0"/>
                <a:ea typeface="+mn-ea"/>
              </a:rPr>
              <a:t>效率是性能要求，因此应该在需求分析阶段确定效率方面的要求</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marL="612140" eaLnBrk="1" hangingPunct="1">
              <a:lnSpc>
                <a:spcPts val="3200"/>
              </a:lnSpc>
              <a:spcBef>
                <a:spcPts val="600"/>
              </a:spcBef>
              <a:buSzPct val="70000"/>
              <a:buFont typeface="Wingdings" panose="05000000000000000000" pitchFamily="2" charset="2"/>
              <a:buChar char="l"/>
              <a:defRPr/>
            </a:pPr>
            <a:r>
              <a:rPr lang="zh-CN" altLang="zh-CN" sz="2400" dirty="0">
                <a:latin typeface="Bodoni MT Black" panose="02070A03080606020203" pitchFamily="18" charset="0"/>
                <a:ea typeface="+mn-ea"/>
              </a:rPr>
              <a:t>效率是靠好设计来提高的</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marL="612140" eaLnBrk="1" hangingPunct="1">
              <a:lnSpc>
                <a:spcPts val="3200"/>
              </a:lnSpc>
              <a:spcBef>
                <a:spcPts val="600"/>
              </a:spcBef>
              <a:buSzPct val="70000"/>
              <a:buFont typeface="Wingdings" panose="05000000000000000000" pitchFamily="2" charset="2"/>
              <a:buChar char="l"/>
              <a:defRPr/>
            </a:pPr>
            <a:r>
              <a:rPr lang="zh-CN" altLang="zh-CN" sz="2400" dirty="0">
                <a:latin typeface="Bodoni MT Black" panose="02070A03080606020203" pitchFamily="18" charset="0"/>
                <a:ea typeface="+mn-ea"/>
              </a:rPr>
              <a:t>程序的效率和程序的简单程度是一致的，不要牺牲程序的清晰性和可读性来不必要地提高效率。</a:t>
            </a:r>
            <a:endParaRPr lang="en-US" altLang="zh-CN" sz="24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7.1.2 </a:t>
            </a:r>
            <a:r>
              <a:rPr lang="zh-CN" altLang="en-US" sz="2400" dirty="0">
                <a:solidFill>
                  <a:srgbClr val="D9D9D9"/>
                </a:solidFill>
                <a:latin typeface="Bodoni MT Black" panose="02070A03080606020203" pitchFamily="18" charset="0"/>
                <a:ea typeface="+mn-ea"/>
              </a:rPr>
              <a:t>编码风格</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7.1 </a:t>
            </a:r>
            <a:r>
              <a:rPr lang="zh-CN" altLang="en-US" b="1" dirty="0">
                <a:latin typeface="Bodoni MT Black" panose="02070A03080606020203" pitchFamily="18" charset="0"/>
                <a:ea typeface="+mn-ea"/>
              </a:rPr>
              <a:t>编码</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539750" y="1125538"/>
            <a:ext cx="8280400" cy="481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Bef>
                <a:spcPts val="600"/>
              </a:spcBef>
              <a:defRPr/>
            </a:pPr>
            <a:r>
              <a:rPr lang="en-US" altLang="zh-CN" sz="2400" b="1" dirty="0">
                <a:latin typeface="Bodoni MT Black" panose="02070A03080606020203" pitchFamily="18" charset="0"/>
                <a:ea typeface="+mn-ea"/>
              </a:rPr>
              <a:t>5.</a:t>
            </a:r>
            <a:r>
              <a:rPr lang="zh-CN" altLang="en-US" sz="2400" b="1" dirty="0">
                <a:latin typeface="Bodoni MT Black" panose="02070A03080606020203" pitchFamily="18" charset="0"/>
                <a:ea typeface="+mn-ea"/>
              </a:rPr>
              <a:t>效率</a:t>
            </a:r>
            <a:endParaRPr lang="en-US" altLang="zh-CN" sz="2400" b="1" dirty="0">
              <a:latin typeface="Bodoni MT Black" panose="02070A03080606020203" pitchFamily="18" charset="0"/>
              <a:ea typeface="+mn-ea"/>
            </a:endParaRPr>
          </a:p>
          <a:p>
            <a:pPr marL="0" indent="0" eaLnBrk="1" hangingPunct="1">
              <a:lnSpc>
                <a:spcPts val="3000"/>
              </a:lnSpc>
              <a:spcBef>
                <a:spcPts val="600"/>
              </a:spcBef>
              <a:defRPr/>
            </a:pPr>
            <a:r>
              <a:rPr lang="en-US" altLang="zh-CN" sz="2400" b="1" dirty="0">
                <a:latin typeface="Bodoni MT Black" panose="02070A03080606020203" pitchFamily="18" charset="0"/>
                <a:ea typeface="+mn-ea"/>
              </a:rPr>
              <a:t>(1) </a:t>
            </a:r>
            <a:r>
              <a:rPr lang="zh-CN" altLang="en-US" sz="2400" b="1" dirty="0">
                <a:solidFill>
                  <a:srgbClr val="FF0000"/>
                </a:solidFill>
                <a:latin typeface="Bodoni MT Black" panose="02070A03080606020203" pitchFamily="18" charset="0"/>
                <a:ea typeface="+mn-ea"/>
              </a:rPr>
              <a:t>程序运行时间</a:t>
            </a:r>
            <a:endParaRPr lang="en-US" altLang="zh-CN" sz="2400" b="1" dirty="0">
              <a:solidFill>
                <a:srgbClr val="FF0000"/>
              </a:solidFill>
              <a:latin typeface="Bodoni MT Black" panose="02070A03080606020203" pitchFamily="18" charset="0"/>
              <a:ea typeface="+mn-ea"/>
            </a:endParaRPr>
          </a:p>
          <a:p>
            <a:pPr marL="0" indent="0" eaLnBrk="1" hangingPunct="1">
              <a:lnSpc>
                <a:spcPts val="3000"/>
              </a:lnSpc>
              <a:spcBef>
                <a:spcPts val="600"/>
              </a:spcBef>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写程序的风格</a:t>
            </a:r>
            <a:r>
              <a:rPr lang="zh-CN" altLang="en-US" sz="2400" dirty="0">
                <a:latin typeface="Bodoni MT Black" panose="02070A03080606020203" pitchFamily="18" charset="0"/>
                <a:ea typeface="+mn-ea"/>
              </a:rPr>
              <a:t>会</a:t>
            </a:r>
            <a:r>
              <a:rPr lang="zh-CN" altLang="zh-CN" sz="2400" dirty="0">
                <a:latin typeface="Bodoni MT Black" panose="02070A03080606020203" pitchFamily="18" charset="0"/>
                <a:ea typeface="+mn-ea"/>
              </a:rPr>
              <a:t>对程序的执行速度和存储器要求产生影响</a:t>
            </a:r>
            <a:r>
              <a:rPr lang="zh-CN" altLang="en-US" sz="2400" dirty="0">
                <a:latin typeface="Bodoni MT Black" panose="02070A03080606020203" pitchFamily="18" charset="0"/>
                <a:ea typeface="+mn-ea"/>
              </a:rPr>
              <a:t>，应遵循的规则如下：</a:t>
            </a:r>
            <a:endParaRPr lang="en-US" altLang="zh-CN" sz="2400" dirty="0">
              <a:latin typeface="Bodoni MT Black" panose="02070A03080606020203" pitchFamily="18" charset="0"/>
              <a:ea typeface="+mn-ea"/>
            </a:endParaRPr>
          </a:p>
          <a:p>
            <a:pPr marL="720090">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写程序之前先简化算术的和逻辑的表达式</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720090">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仔细研究</a:t>
            </a:r>
            <a:r>
              <a:rPr lang="zh-CN" altLang="zh-CN" sz="2400" dirty="0">
                <a:solidFill>
                  <a:srgbClr val="FF0000"/>
                </a:solidFill>
                <a:latin typeface="Bodoni MT Black" panose="02070A03080606020203" pitchFamily="18" charset="0"/>
                <a:ea typeface="+mn-ea"/>
              </a:rPr>
              <a:t>嵌套的循环</a:t>
            </a:r>
            <a:r>
              <a:rPr lang="zh-CN" altLang="zh-CN" sz="2400" dirty="0">
                <a:latin typeface="Bodoni MT Black" panose="02070A03080606020203" pitchFamily="18" charset="0"/>
                <a:ea typeface="+mn-ea"/>
              </a:rPr>
              <a:t>，以确定是否有语句可以从内层往外移</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720090">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尽量</a:t>
            </a:r>
            <a:r>
              <a:rPr lang="zh-CN" altLang="zh-CN" sz="2400" dirty="0">
                <a:solidFill>
                  <a:srgbClr val="FF0000"/>
                </a:solidFill>
                <a:latin typeface="Bodoni MT Black" panose="02070A03080606020203" pitchFamily="18" charset="0"/>
                <a:ea typeface="+mn-ea"/>
              </a:rPr>
              <a:t>避免</a:t>
            </a:r>
            <a:r>
              <a:rPr lang="zh-CN" altLang="zh-CN" sz="2400" dirty="0">
                <a:latin typeface="Bodoni MT Black" panose="02070A03080606020203" pitchFamily="18" charset="0"/>
                <a:ea typeface="+mn-ea"/>
              </a:rPr>
              <a:t>使用</a:t>
            </a:r>
            <a:r>
              <a:rPr lang="zh-CN" altLang="zh-CN" sz="2400" dirty="0">
                <a:solidFill>
                  <a:srgbClr val="FF0000"/>
                </a:solidFill>
                <a:latin typeface="Bodoni MT Black" panose="02070A03080606020203" pitchFamily="18" charset="0"/>
                <a:ea typeface="+mn-ea"/>
              </a:rPr>
              <a:t>多维数组</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720090">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尽量</a:t>
            </a:r>
            <a:r>
              <a:rPr lang="zh-CN" altLang="zh-CN" sz="2400" dirty="0">
                <a:solidFill>
                  <a:srgbClr val="FF0000"/>
                </a:solidFill>
                <a:latin typeface="Bodoni MT Black" panose="02070A03080606020203" pitchFamily="18" charset="0"/>
                <a:ea typeface="+mn-ea"/>
              </a:rPr>
              <a:t>避免</a:t>
            </a:r>
            <a:r>
              <a:rPr lang="zh-CN" altLang="zh-CN" sz="2400" dirty="0">
                <a:latin typeface="Bodoni MT Black" panose="02070A03080606020203" pitchFamily="18" charset="0"/>
                <a:ea typeface="+mn-ea"/>
              </a:rPr>
              <a:t>使用</a:t>
            </a:r>
            <a:r>
              <a:rPr lang="zh-CN" altLang="zh-CN" sz="2400" dirty="0">
                <a:solidFill>
                  <a:srgbClr val="FF0000"/>
                </a:solidFill>
                <a:latin typeface="Bodoni MT Black" panose="02070A03080606020203" pitchFamily="18" charset="0"/>
                <a:ea typeface="+mn-ea"/>
              </a:rPr>
              <a:t>指针</a:t>
            </a:r>
            <a:r>
              <a:rPr lang="zh-CN" altLang="zh-CN" sz="2400" dirty="0">
                <a:latin typeface="Bodoni MT Black" panose="02070A03080606020203" pitchFamily="18" charset="0"/>
                <a:ea typeface="+mn-ea"/>
              </a:rPr>
              <a:t>和</a:t>
            </a:r>
            <a:r>
              <a:rPr lang="zh-CN" altLang="zh-CN" sz="2400" dirty="0">
                <a:solidFill>
                  <a:srgbClr val="FF0000"/>
                </a:solidFill>
                <a:latin typeface="Bodoni MT Black" panose="02070A03080606020203" pitchFamily="18" charset="0"/>
                <a:ea typeface="+mn-ea"/>
              </a:rPr>
              <a:t>复杂的表</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720090">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使用执行时间短的算术运算</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720090">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不要混合使用不同的数据类型</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720090">
              <a:lnSpc>
                <a:spcPts val="3000"/>
              </a:lnSpc>
              <a:buSzPct val="70000"/>
              <a:buFont typeface="Wingdings" panose="05000000000000000000" pitchFamily="2" charset="2"/>
              <a:buChar char="l"/>
              <a:defRPr/>
            </a:pPr>
            <a:r>
              <a:rPr lang="zh-CN" altLang="zh-CN" sz="2400" dirty="0">
                <a:latin typeface="Bodoni MT Black" panose="02070A03080606020203" pitchFamily="18" charset="0"/>
                <a:ea typeface="+mn-ea"/>
              </a:rPr>
              <a:t>尽量使用整数运算和布尔表达式。</a:t>
            </a:r>
            <a:endParaRPr lang="en-US" altLang="zh-CN" sz="24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7.1.2 </a:t>
            </a:r>
            <a:r>
              <a:rPr lang="zh-CN" altLang="en-US" sz="2400" dirty="0">
                <a:solidFill>
                  <a:srgbClr val="D9D9D9"/>
                </a:solidFill>
                <a:latin typeface="Bodoni MT Black" panose="02070A03080606020203" pitchFamily="18" charset="0"/>
                <a:ea typeface="+mn-ea"/>
              </a:rPr>
              <a:t>编码风格</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7.1 </a:t>
            </a:r>
            <a:r>
              <a:rPr lang="zh-CN" altLang="en-US" b="1" dirty="0">
                <a:latin typeface="Bodoni MT Black" panose="02070A03080606020203" pitchFamily="18" charset="0"/>
                <a:ea typeface="+mn-ea"/>
              </a:rPr>
              <a:t>编码</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519113" y="1260475"/>
            <a:ext cx="8156575" cy="4529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400"/>
              </a:lnSpc>
              <a:spcBef>
                <a:spcPts val="600"/>
              </a:spcBef>
              <a:defRPr/>
            </a:pPr>
            <a:r>
              <a:rPr lang="en-US" altLang="zh-CN" sz="2400" b="1" dirty="0">
                <a:latin typeface="Bodoni MT Black" panose="02070A03080606020203" pitchFamily="18" charset="0"/>
                <a:ea typeface="+mn-ea"/>
              </a:rPr>
              <a:t>5.</a:t>
            </a:r>
            <a:r>
              <a:rPr lang="zh-CN" altLang="en-US" sz="2400" b="1" dirty="0">
                <a:latin typeface="Bodoni MT Black" panose="02070A03080606020203" pitchFamily="18" charset="0"/>
                <a:ea typeface="+mn-ea"/>
              </a:rPr>
              <a:t>效率</a:t>
            </a:r>
            <a:endParaRPr lang="en-US" altLang="zh-CN" sz="2400" b="1" dirty="0">
              <a:latin typeface="Bodoni MT Black" panose="02070A03080606020203" pitchFamily="18" charset="0"/>
              <a:ea typeface="+mn-ea"/>
            </a:endParaRPr>
          </a:p>
          <a:p>
            <a:pPr marL="0" indent="0" eaLnBrk="1" hangingPunct="1">
              <a:lnSpc>
                <a:spcPts val="3400"/>
              </a:lnSpc>
              <a:spcBef>
                <a:spcPts val="600"/>
              </a:spcBef>
              <a:defRPr/>
            </a:pPr>
            <a:r>
              <a:rPr lang="en-US" altLang="zh-CN" sz="2400" b="1" dirty="0">
                <a:latin typeface="Bodoni MT Black" panose="02070A03080606020203" pitchFamily="18" charset="0"/>
                <a:ea typeface="+mn-ea"/>
              </a:rPr>
              <a:t>(2) </a:t>
            </a:r>
            <a:r>
              <a:rPr lang="zh-CN" altLang="en-US" sz="2400" b="1" dirty="0">
                <a:solidFill>
                  <a:srgbClr val="FF0000"/>
                </a:solidFill>
                <a:latin typeface="Bodoni MT Black" panose="02070A03080606020203" pitchFamily="18" charset="0"/>
                <a:ea typeface="+mn-ea"/>
              </a:rPr>
              <a:t>存储器效率</a:t>
            </a:r>
            <a:endParaRPr lang="en-US" altLang="zh-CN" sz="2400" b="1" dirty="0">
              <a:solidFill>
                <a:srgbClr val="FF0000"/>
              </a:solidFill>
              <a:latin typeface="Bodoni MT Black" panose="02070A03080606020203" pitchFamily="18" charset="0"/>
              <a:ea typeface="+mn-ea"/>
            </a:endParaRPr>
          </a:p>
          <a:p>
            <a:pPr marL="612140" indent="-457200">
              <a:lnSpc>
                <a:spcPts val="3400"/>
              </a:lnSpc>
              <a:buSzPct val="70000"/>
              <a:buFont typeface="Wingdings" panose="05000000000000000000" pitchFamily="2" charset="2"/>
              <a:buChar char="l"/>
              <a:defRPr/>
            </a:pPr>
            <a:r>
              <a:rPr lang="zh-CN" altLang="zh-CN" sz="2400" dirty="0">
                <a:latin typeface="Bodoni MT Black" panose="02070A03080606020203" pitchFamily="18" charset="0"/>
                <a:ea typeface="+mn-ea"/>
              </a:rPr>
              <a:t>在大型计算机中必须考虑</a:t>
            </a:r>
            <a:r>
              <a:rPr lang="zh-CN" altLang="zh-CN" sz="2400" dirty="0">
                <a:solidFill>
                  <a:srgbClr val="FF0000"/>
                </a:solidFill>
                <a:latin typeface="Bodoni MT Black" panose="02070A03080606020203" pitchFamily="18" charset="0"/>
                <a:ea typeface="+mn-ea"/>
              </a:rPr>
              <a:t>操作系统页式调度</a:t>
            </a:r>
            <a:r>
              <a:rPr lang="zh-CN" altLang="zh-CN" sz="2400" dirty="0">
                <a:latin typeface="Bodoni MT Black" panose="02070A03080606020203" pitchFamily="18" charset="0"/>
                <a:ea typeface="+mn-ea"/>
              </a:rPr>
              <a:t>的特点，一般说来，使用能保持功能域的结构化控制结构，是提高效率的好方法。</a:t>
            </a:r>
            <a:endParaRPr lang="zh-CN" altLang="zh-CN" sz="2400" dirty="0">
              <a:latin typeface="Bodoni MT Black" panose="02070A03080606020203" pitchFamily="18" charset="0"/>
              <a:ea typeface="+mn-ea"/>
            </a:endParaRPr>
          </a:p>
          <a:p>
            <a:pPr marL="612140" indent="-457200">
              <a:lnSpc>
                <a:spcPts val="3400"/>
              </a:lnSpc>
              <a:buSzPct val="70000"/>
              <a:buFont typeface="Wingdings" panose="05000000000000000000" pitchFamily="2" charset="2"/>
              <a:buChar char="l"/>
              <a:defRPr/>
            </a:pPr>
            <a:r>
              <a:rPr lang="zh-CN" altLang="zh-CN" sz="2400" dirty="0">
                <a:latin typeface="Bodoni MT Black" panose="02070A03080606020203" pitchFamily="18" charset="0"/>
                <a:ea typeface="+mn-ea"/>
              </a:rPr>
              <a:t>在微处理机中如果要求使用最少的存储单元，则应选用有</a:t>
            </a:r>
            <a:r>
              <a:rPr lang="zh-CN" altLang="zh-CN" sz="2400" dirty="0">
                <a:solidFill>
                  <a:srgbClr val="FF0000"/>
                </a:solidFill>
                <a:latin typeface="Bodoni MT Black" panose="02070A03080606020203" pitchFamily="18" charset="0"/>
                <a:ea typeface="+mn-ea"/>
              </a:rPr>
              <a:t>紧缩存储器特性</a:t>
            </a:r>
            <a:r>
              <a:rPr lang="zh-CN" altLang="zh-CN" sz="2400" dirty="0">
                <a:latin typeface="Bodoni MT Black" panose="02070A03080606020203" pitchFamily="18" charset="0"/>
                <a:ea typeface="+mn-ea"/>
              </a:rPr>
              <a:t>的</a:t>
            </a:r>
            <a:r>
              <a:rPr lang="zh-CN" altLang="zh-CN" sz="2400" dirty="0">
                <a:solidFill>
                  <a:srgbClr val="FF0000"/>
                </a:solidFill>
                <a:latin typeface="Bodoni MT Black" panose="02070A03080606020203" pitchFamily="18" charset="0"/>
                <a:ea typeface="+mn-ea"/>
              </a:rPr>
              <a:t>编译程序</a:t>
            </a:r>
            <a:r>
              <a:rPr lang="zh-CN" altLang="zh-CN" sz="2400" dirty="0">
                <a:latin typeface="Bodoni MT Black" panose="02070A03080606020203" pitchFamily="18" charset="0"/>
                <a:ea typeface="+mn-ea"/>
              </a:rPr>
              <a:t>，在非常必要时可以使用汇编语言。</a:t>
            </a:r>
            <a:endParaRPr lang="zh-CN" altLang="zh-CN" sz="2400" dirty="0">
              <a:latin typeface="Bodoni MT Black" panose="02070A03080606020203" pitchFamily="18" charset="0"/>
              <a:ea typeface="+mn-ea"/>
            </a:endParaRPr>
          </a:p>
          <a:p>
            <a:pPr marL="612140" indent="-457200">
              <a:lnSpc>
                <a:spcPts val="3400"/>
              </a:lnSpc>
              <a:buSzPct val="70000"/>
              <a:buFont typeface="Wingdings" panose="05000000000000000000" pitchFamily="2" charset="2"/>
              <a:buChar char="l"/>
              <a:defRPr/>
            </a:pPr>
            <a:r>
              <a:rPr lang="zh-CN" altLang="zh-CN" sz="2400" dirty="0">
                <a:latin typeface="Bodoni MT Black" panose="02070A03080606020203" pitchFamily="18" charset="0"/>
                <a:ea typeface="+mn-ea"/>
              </a:rPr>
              <a:t>提高执行效率的技术通常也能提高存储器效率。提高存储器效率的关键同样是“简单”。</a:t>
            </a:r>
            <a:endParaRPr lang="en-US" altLang="zh-CN" sz="2400" b="1"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7.1.2 </a:t>
            </a:r>
            <a:r>
              <a:rPr lang="zh-CN" altLang="en-US" sz="2400" dirty="0">
                <a:solidFill>
                  <a:srgbClr val="D9D9D9"/>
                </a:solidFill>
                <a:latin typeface="Bodoni MT Black" panose="02070A03080606020203" pitchFamily="18" charset="0"/>
                <a:ea typeface="+mn-ea"/>
              </a:rPr>
              <a:t>编码风格</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7.1 </a:t>
            </a:r>
            <a:r>
              <a:rPr lang="zh-CN" altLang="en-US" b="1" dirty="0">
                <a:latin typeface="Bodoni MT Black" panose="02070A03080606020203" pitchFamily="18" charset="0"/>
                <a:ea typeface="+mn-ea"/>
              </a:rPr>
              <a:t>编码</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519113" y="1257300"/>
            <a:ext cx="8301037"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100"/>
              </a:lnSpc>
              <a:spcBef>
                <a:spcPts val="600"/>
              </a:spcBef>
              <a:defRPr/>
            </a:pPr>
            <a:r>
              <a:rPr lang="en-US" altLang="zh-CN" sz="2400" b="1" dirty="0">
                <a:latin typeface="Bodoni MT Black" panose="02070A03080606020203" pitchFamily="18" charset="0"/>
                <a:ea typeface="+mn-ea"/>
              </a:rPr>
              <a:t>5.</a:t>
            </a:r>
            <a:r>
              <a:rPr lang="zh-CN" altLang="en-US" sz="2400" b="1" dirty="0">
                <a:latin typeface="Bodoni MT Black" panose="02070A03080606020203" pitchFamily="18" charset="0"/>
                <a:ea typeface="+mn-ea"/>
              </a:rPr>
              <a:t>效率</a:t>
            </a:r>
            <a:endParaRPr lang="en-US" altLang="zh-CN" sz="2400" b="1" dirty="0">
              <a:latin typeface="Bodoni MT Black" panose="02070A03080606020203" pitchFamily="18" charset="0"/>
              <a:ea typeface="+mn-ea"/>
            </a:endParaRPr>
          </a:p>
          <a:p>
            <a:pPr marL="0" indent="0" eaLnBrk="1" hangingPunct="1">
              <a:lnSpc>
                <a:spcPts val="3100"/>
              </a:lnSpc>
              <a:spcBef>
                <a:spcPts val="600"/>
              </a:spcBef>
              <a:defRPr/>
            </a:pPr>
            <a:r>
              <a:rPr lang="en-US" altLang="zh-CN" sz="2400" b="1" dirty="0">
                <a:latin typeface="Bodoni MT Black" panose="02070A03080606020203" pitchFamily="18" charset="0"/>
                <a:ea typeface="+mn-ea"/>
              </a:rPr>
              <a:t>(3) </a:t>
            </a:r>
            <a:r>
              <a:rPr lang="zh-CN" altLang="en-US" sz="2400" b="1" dirty="0">
                <a:solidFill>
                  <a:srgbClr val="FF0000"/>
                </a:solidFill>
                <a:latin typeface="Bodoni MT Black" panose="02070A03080606020203" pitchFamily="18" charset="0"/>
                <a:ea typeface="+mn-ea"/>
              </a:rPr>
              <a:t>输入输出的效率</a:t>
            </a:r>
            <a:endParaRPr lang="en-US" altLang="zh-CN" sz="2400" b="1" dirty="0">
              <a:solidFill>
                <a:srgbClr val="FF0000"/>
              </a:solidFill>
              <a:latin typeface="Bodoni MT Black" panose="02070A03080606020203" pitchFamily="18" charset="0"/>
              <a:ea typeface="+mn-ea"/>
            </a:endParaRPr>
          </a:p>
          <a:p>
            <a:pPr marL="0" indent="0" eaLnBrk="1" hangingPunct="1">
              <a:lnSpc>
                <a:spcPts val="3100"/>
              </a:lnSpc>
              <a:spcBef>
                <a:spcPts val="600"/>
              </a:spcBef>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简单清晰是提高人机通信效率的关键。从写程序的角度看，却有些简单的原则可以提高输入输出的效率。</a:t>
            </a:r>
            <a:endParaRPr lang="en-US" altLang="zh-CN" sz="2400" dirty="0">
              <a:latin typeface="Bodoni MT Black" panose="02070A03080606020203" pitchFamily="18" charset="0"/>
              <a:ea typeface="+mn-ea"/>
            </a:endParaRPr>
          </a:p>
          <a:p>
            <a:pPr marL="972185">
              <a:lnSpc>
                <a:spcPts val="3100"/>
              </a:lnSpc>
              <a:buSzPct val="70000"/>
              <a:buFont typeface="Wingdings" panose="05000000000000000000" pitchFamily="2" charset="2"/>
              <a:buChar char="l"/>
              <a:defRPr/>
            </a:pPr>
            <a:r>
              <a:rPr lang="zh-CN" altLang="zh-CN" sz="2400" dirty="0">
                <a:latin typeface="Bodoni MT Black" panose="02070A03080606020203" pitchFamily="18" charset="0"/>
                <a:ea typeface="+mn-ea"/>
              </a:rPr>
              <a:t>所有输入输出都应该有</a:t>
            </a:r>
            <a:r>
              <a:rPr lang="zh-CN" altLang="zh-CN" sz="2400" dirty="0">
                <a:solidFill>
                  <a:srgbClr val="FF0000"/>
                </a:solidFill>
                <a:latin typeface="Bodoni MT Black" panose="02070A03080606020203" pitchFamily="18" charset="0"/>
                <a:ea typeface="+mn-ea"/>
              </a:rPr>
              <a:t>缓冲</a:t>
            </a:r>
            <a:r>
              <a:rPr lang="zh-CN" altLang="zh-CN" sz="2400" dirty="0">
                <a:latin typeface="Bodoni MT Black" panose="02070A03080606020203" pitchFamily="18" charset="0"/>
                <a:ea typeface="+mn-ea"/>
              </a:rPr>
              <a:t>，以减少用于通信的额外开销</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972185">
              <a:lnSpc>
                <a:spcPts val="3100"/>
              </a:lnSpc>
              <a:buSzPct val="70000"/>
              <a:buFont typeface="Wingdings" panose="05000000000000000000" pitchFamily="2" charset="2"/>
              <a:buChar char="l"/>
              <a:defRPr/>
            </a:pPr>
            <a:r>
              <a:rPr lang="zh-CN" altLang="zh-CN" sz="2400" dirty="0">
                <a:latin typeface="Bodoni MT Black" panose="02070A03080606020203" pitchFamily="18" charset="0"/>
                <a:ea typeface="+mn-ea"/>
              </a:rPr>
              <a:t>对二级存储器</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rPr>
              <a:t>如磁盘</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应选用最简单的访问方法</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972185">
              <a:lnSpc>
                <a:spcPts val="3100"/>
              </a:lnSpc>
              <a:buSzPct val="70000"/>
              <a:buFont typeface="Wingdings" panose="05000000000000000000" pitchFamily="2" charset="2"/>
              <a:buChar char="l"/>
              <a:defRPr/>
            </a:pPr>
            <a:r>
              <a:rPr lang="zh-CN" altLang="zh-CN" sz="2400" dirty="0">
                <a:latin typeface="Bodoni MT Black" panose="02070A03080606020203" pitchFamily="18" charset="0"/>
                <a:ea typeface="+mn-ea"/>
              </a:rPr>
              <a:t>二级存储器的输入输出应该以</a:t>
            </a:r>
            <a:r>
              <a:rPr lang="zh-CN" altLang="zh-CN" sz="2400" dirty="0">
                <a:solidFill>
                  <a:srgbClr val="FF0000"/>
                </a:solidFill>
                <a:latin typeface="Bodoni MT Black" panose="02070A03080606020203" pitchFamily="18" charset="0"/>
                <a:ea typeface="+mn-ea"/>
              </a:rPr>
              <a:t>信息组</a:t>
            </a:r>
            <a:r>
              <a:rPr lang="zh-CN" altLang="zh-CN" sz="2400" dirty="0">
                <a:latin typeface="Bodoni MT Black" panose="02070A03080606020203" pitchFamily="18" charset="0"/>
                <a:ea typeface="+mn-ea"/>
              </a:rPr>
              <a:t>为单位进行</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972185">
              <a:lnSpc>
                <a:spcPts val="3100"/>
              </a:lnSpc>
              <a:buSzPct val="70000"/>
              <a:buFont typeface="Wingdings" panose="05000000000000000000" pitchFamily="2" charset="2"/>
              <a:buChar char="l"/>
              <a:defRPr/>
            </a:pPr>
            <a:r>
              <a:rPr lang="zh-CN" altLang="zh-CN" sz="2400" dirty="0">
                <a:latin typeface="Bodoni MT Black" panose="02070A03080606020203" pitchFamily="18" charset="0"/>
                <a:ea typeface="+mn-ea"/>
              </a:rPr>
              <a:t>如果“超高效的”输入输出很难被人理解，则不应采用这种方法。</a:t>
            </a:r>
            <a:endParaRPr lang="zh-CN" altLang="zh-CN" sz="2400" dirty="0">
              <a:latin typeface="Bodoni MT Black" panose="02070A03080606020203" pitchFamily="18" charset="0"/>
              <a:ea typeface="+mn-ea"/>
            </a:endParaRPr>
          </a:p>
          <a:p>
            <a:pPr>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这些原则对于软件工程的设计和编码两个阶段都适用。</a:t>
            </a:r>
            <a:endParaRPr lang="en-US" altLang="zh-CN" sz="2400" b="1"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7.1.2 </a:t>
            </a:r>
            <a:r>
              <a:rPr lang="zh-CN" altLang="en-US" sz="2400" dirty="0">
                <a:solidFill>
                  <a:srgbClr val="D9D9D9"/>
                </a:solidFill>
                <a:latin typeface="Bodoni MT Black" panose="02070A03080606020203" pitchFamily="18" charset="0"/>
                <a:ea typeface="+mn-ea"/>
              </a:rPr>
              <a:t>编码风格</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Bodoni MT Black" panose="02070A03080606020203" pitchFamily="18" charset="0"/>
                <a:ea typeface="+mn-ea"/>
              </a:rPr>
              <a:t>主要内容</a:t>
            </a:r>
            <a:endParaRPr lang="es-HN" b="1" dirty="0">
              <a:latin typeface="Bodoni MT Black" panose="02070A03080606020203" pitchFamily="18" charset="0"/>
              <a:ea typeface="+mn-ea"/>
            </a:endParaRPr>
          </a:p>
        </p:txBody>
      </p:sp>
      <p:sp>
        <p:nvSpPr>
          <p:cNvPr id="35843"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sp>
        <p:nvSpPr>
          <p:cNvPr id="3584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7.2 </a:t>
            </a:r>
            <a:r>
              <a:rPr lang="zh-CN" altLang="en-US" sz="2400">
                <a:solidFill>
                  <a:srgbClr val="D9D9D9"/>
                </a:solidFill>
                <a:latin typeface="Bodoni MT Black" panose="02070A03080606020203" pitchFamily="18" charset="0"/>
              </a:rPr>
              <a:t>软件测试基础</a:t>
            </a:r>
            <a:endParaRPr lang="zh-CN" altLang="en-US" sz="2400">
              <a:solidFill>
                <a:srgbClr val="D9D9D9"/>
              </a:solidFill>
              <a:latin typeface="Bodoni MT Black" panose="02070A03080606020203" pitchFamily="18" charset="0"/>
            </a:endParaRPr>
          </a:p>
        </p:txBody>
      </p:sp>
      <p:pic>
        <p:nvPicPr>
          <p:cNvPr id="35845"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35846"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35847"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5848"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5849"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5850"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anose="05000000000000000000" pitchFamily="2" charset="2"/>
              <a:buNone/>
              <a:defRPr/>
            </a:pPr>
            <a:r>
              <a:rPr kumimoji="1" lang="en-US" altLang="zh-CN" sz="2400" dirty="0">
                <a:solidFill>
                  <a:srgbClr val="9999CC">
                    <a:lumMod val="50000"/>
                  </a:srgbClr>
                </a:solidFill>
                <a:latin typeface="Bodoni MT Black" panose="02070A03080606020203" pitchFamily="18" charset="0"/>
                <a:ea typeface="黑体" panose="02010609060101010101" pitchFamily="2" charset="-122"/>
              </a:rPr>
              <a:t>   </a:t>
            </a:r>
            <a:r>
              <a:rPr kumimoji="1" lang="en-US" altLang="zh-CN" sz="2400" b="1" dirty="0">
                <a:latin typeface="Bodoni MT Black" panose="02070A03080606020203" pitchFamily="18" charset="0"/>
              </a:rPr>
              <a:t>7.1   </a:t>
            </a:r>
            <a:r>
              <a:rPr kumimoji="1" lang="zh-CN" altLang="en-US" sz="2400" b="1" dirty="0">
                <a:latin typeface="Bodoni MT Black" panose="02070A03080606020203" pitchFamily="18" charset="0"/>
              </a:rPr>
              <a:t>编码</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7.2   </a:t>
            </a:r>
            <a:r>
              <a:rPr kumimoji="1" lang="zh-CN" altLang="en-US" sz="2400" b="1" dirty="0">
                <a:latin typeface="Bodoni MT Black" panose="02070A03080606020203" pitchFamily="18" charset="0"/>
              </a:rPr>
              <a:t>软件测试基础</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7.3   </a:t>
            </a:r>
            <a:r>
              <a:rPr kumimoji="1" lang="zh-CN" altLang="en-US" sz="2400" b="1" dirty="0">
                <a:latin typeface="Bodoni MT Black" panose="02070A03080606020203" pitchFamily="18" charset="0"/>
              </a:rPr>
              <a:t>单元测试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7.4   </a:t>
            </a:r>
            <a:r>
              <a:rPr kumimoji="1" lang="zh-CN" altLang="en-US" sz="2400" b="1" dirty="0">
                <a:latin typeface="Bodoni MT Black" panose="02070A03080606020203" pitchFamily="18" charset="0"/>
              </a:rPr>
              <a:t>集成测试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7.5   </a:t>
            </a:r>
            <a:r>
              <a:rPr kumimoji="1" lang="zh-CN" altLang="en-US" sz="2400" b="1" dirty="0">
                <a:latin typeface="Bodoni MT Black" panose="02070A03080606020203" pitchFamily="18" charset="0"/>
              </a:rPr>
              <a:t>确认测试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7.6   </a:t>
            </a:r>
            <a:r>
              <a:rPr kumimoji="1" lang="zh-CN" altLang="en-US" sz="2400" b="1" dirty="0">
                <a:latin typeface="Bodoni MT Black" panose="02070A03080606020203" pitchFamily="18" charset="0"/>
              </a:rPr>
              <a:t>白盒测试技术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7.7   </a:t>
            </a:r>
            <a:r>
              <a:rPr kumimoji="1" lang="zh-CN" altLang="en-US" sz="2400" b="1" dirty="0">
                <a:latin typeface="Bodoni MT Black" panose="02070A03080606020203" pitchFamily="18" charset="0"/>
              </a:rPr>
              <a:t>黑盒测试技术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7.8   </a:t>
            </a:r>
            <a:r>
              <a:rPr kumimoji="1" lang="zh-CN" altLang="en-US" sz="2400" b="1" dirty="0">
                <a:latin typeface="Bodoni MT Black" panose="02070A03080606020203" pitchFamily="18" charset="0"/>
              </a:rPr>
              <a:t>调试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7.9   </a:t>
            </a:r>
            <a:r>
              <a:rPr kumimoji="1" lang="zh-CN" altLang="en-US" sz="2400" b="1" dirty="0">
                <a:latin typeface="Bodoni MT Black" panose="02070A03080606020203" pitchFamily="18" charset="0"/>
              </a:rPr>
              <a:t>软件可靠性</a:t>
            </a:r>
            <a:endParaRPr kumimoji="1" lang="zh-CN" altLang="en-US" sz="2400" b="1" dirty="0">
              <a:latin typeface="Bodoni MT Black" panose="02070A03080606020203" pitchFamily="18" charset="0"/>
            </a:endParaRPr>
          </a:p>
        </p:txBody>
      </p:sp>
      <p:sp>
        <p:nvSpPr>
          <p:cNvPr id="35852"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endParaRPr lang="zh-CN" altLang="en-US" sz="2400">
              <a:solidFill>
                <a:srgbClr val="D9D9D9"/>
              </a:solidFill>
              <a:latin typeface="Bodoni MT Black" panose="02070A03080606020203" pitchFamily="18" charset="0"/>
            </a:endParaRPr>
          </a:p>
        </p:txBody>
      </p:sp>
      <p:sp>
        <p:nvSpPr>
          <p:cNvPr id="13" name="矩形 12"/>
          <p:cNvSpPr/>
          <p:nvPr/>
        </p:nvSpPr>
        <p:spPr>
          <a:xfrm>
            <a:off x="862013" y="170021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4" name="等腰三角形 13"/>
          <p:cNvSpPr/>
          <p:nvPr/>
        </p:nvSpPr>
        <p:spPr>
          <a:xfrm rot="5400000">
            <a:off x="269875" y="1785938"/>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8195" name="Text Box 48"/>
          <p:cNvSpPr txBox="1"/>
          <p:nvPr/>
        </p:nvSpPr>
        <p:spPr>
          <a:xfrm>
            <a:off x="492369" y="1600200"/>
            <a:ext cx="7737231" cy="429895"/>
          </a:xfrm>
          <a:prstGeom prst="rect">
            <a:avLst/>
          </a:prstGeom>
          <a:noFill/>
          <a:ln w="9525">
            <a:noFill/>
          </a:ln>
        </p:spPr>
        <p:txBody>
          <a:bodyPr lIns="89030" tIns="44515" rIns="89030" bIns="44515">
            <a:spAutoFit/>
          </a:bodyPr>
          <a:lstStyle/>
          <a:p>
            <a:pPr algn="l">
              <a:spcBef>
                <a:spcPct val="50000"/>
              </a:spcBef>
            </a:pPr>
            <a:endParaRPr lang="zh-CN" altLang="zh-CN" sz="2215" dirty="0">
              <a:solidFill>
                <a:srgbClr val="0000FF"/>
              </a:solidFill>
              <a:latin typeface="Arial" panose="020B0604020202020204" pitchFamily="34" charset="0"/>
            </a:endParaRPr>
          </a:p>
        </p:txBody>
      </p:sp>
      <p:sp>
        <p:nvSpPr>
          <p:cNvPr id="8196" name="Rectangle 52"/>
          <p:cNvSpPr/>
          <p:nvPr/>
        </p:nvSpPr>
        <p:spPr>
          <a:xfrm>
            <a:off x="3626827" y="422031"/>
            <a:ext cx="5416062" cy="530469"/>
          </a:xfrm>
          <a:prstGeom prst="rect">
            <a:avLst/>
          </a:prstGeom>
          <a:noFill/>
          <a:ln w="9525">
            <a:noFill/>
          </a:ln>
        </p:spPr>
        <p:txBody>
          <a:bodyPr lIns="89030" tIns="44515" rIns="89030" bIns="44515" anchor="ctr"/>
          <a:lstStyle/>
          <a:p>
            <a:pPr defTabSz="957580" eaLnBrk="1" hangingPunct="1"/>
            <a:r>
              <a:rPr lang="zh-CN" altLang="en-US" sz="3325" b="1" dirty="0">
                <a:solidFill>
                  <a:srgbClr val="993300"/>
                </a:solidFill>
                <a:latin typeface="宋体" panose="02010600030101010101" pitchFamily="2" charset="-122"/>
              </a:rPr>
              <a:t>软件测试 </a:t>
            </a:r>
            <a:endParaRPr lang="zh-CN" altLang="en-US" sz="3325" b="1" dirty="0">
              <a:solidFill>
                <a:srgbClr val="993300"/>
              </a:solidFill>
              <a:latin typeface="宋体" panose="02010600030101010101" pitchFamily="2" charset="-122"/>
            </a:endParaRPr>
          </a:p>
        </p:txBody>
      </p:sp>
      <p:sp>
        <p:nvSpPr>
          <p:cNvPr id="8197" name="Text Box 54"/>
          <p:cNvSpPr txBox="1"/>
          <p:nvPr/>
        </p:nvSpPr>
        <p:spPr>
          <a:xfrm>
            <a:off x="1195754" y="2303585"/>
            <a:ext cx="6682154" cy="1909445"/>
          </a:xfrm>
          <a:prstGeom prst="rect">
            <a:avLst/>
          </a:prstGeom>
          <a:noFill/>
          <a:ln w="9525">
            <a:noFill/>
          </a:ln>
        </p:spPr>
        <p:txBody>
          <a:bodyPr lIns="89030" tIns="44515" rIns="89030" bIns="44515">
            <a:spAutoFit/>
          </a:bodyPr>
          <a:lstStyle/>
          <a:p>
            <a:pPr algn="l"/>
            <a:r>
              <a:rPr lang="zh-CN" altLang="en-US" sz="2955" dirty="0">
                <a:latin typeface="Arial" panose="020B0604020202020204" pitchFamily="34" charset="0"/>
              </a:rPr>
              <a:t>表面上看，测试的任务与软件工程的其他工作的任务正好相反，其他任务是建立系统，或让系统运行的更好，而软件测试的工作则是尽力的破坏系统。</a:t>
            </a:r>
            <a:endParaRPr lang="zh-CN" altLang="en-US" sz="2955" dirty="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8195"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引言</a:t>
            </a:r>
            <a:endParaRPr lang="zh-CN" altLang="en-US" sz="2400">
              <a:solidFill>
                <a:srgbClr val="D9D9D9"/>
              </a:solidFill>
              <a:latin typeface="Bodoni MT Black" panose="02070A03080606020203" pitchFamily="18" charset="0"/>
            </a:endParaRPr>
          </a:p>
        </p:txBody>
      </p:sp>
      <p:sp>
        <p:nvSpPr>
          <p:cNvPr id="26628" name="标题 3"/>
          <p:cNvSpPr>
            <a:spLocks noGrp="1"/>
          </p:cNvSpPr>
          <p:nvPr>
            <p:ph type="title"/>
          </p:nvPr>
        </p:nvSpPr>
        <p:spPr>
          <a:xfrm>
            <a:off x="323850" y="12700"/>
            <a:ext cx="8229600" cy="1143000"/>
          </a:xfrm>
        </p:spPr>
        <p:txBody>
          <a:bodyPr/>
          <a:lstStyle/>
          <a:p>
            <a:pPr>
              <a:defRPr/>
            </a:pPr>
            <a:r>
              <a:rPr lang="zh-CN" altLang="en-US" b="1" dirty="0">
                <a:latin typeface="Bodoni MT Black" panose="02070A03080606020203" pitchFamily="18" charset="0"/>
                <a:ea typeface="+mn-ea"/>
              </a:rPr>
              <a:t>第</a:t>
            </a:r>
            <a:r>
              <a:rPr lang="en-US" altLang="zh-CN" b="1" dirty="0">
                <a:latin typeface="Bodoni MT Black" panose="02070A03080606020203" pitchFamily="18" charset="0"/>
                <a:ea typeface="+mn-ea"/>
              </a:rPr>
              <a:t>7</a:t>
            </a:r>
            <a:r>
              <a:rPr lang="zh-CN" altLang="en-US" b="1" dirty="0">
                <a:latin typeface="Bodoni MT Black" panose="02070A03080606020203" pitchFamily="18" charset="0"/>
                <a:ea typeface="+mn-ea"/>
              </a:rPr>
              <a:t>章</a:t>
            </a:r>
            <a:r>
              <a:rPr lang="en-US" altLang="zh-CN" b="1" dirty="0">
                <a:latin typeface="Bodoni MT Black" panose="02070A03080606020203" pitchFamily="18" charset="0"/>
                <a:ea typeface="+mn-ea"/>
              </a:rPr>
              <a:t> </a:t>
            </a:r>
            <a:r>
              <a:rPr lang="zh-CN" altLang="en-US" b="1" dirty="0">
                <a:latin typeface="Bodoni MT Black" panose="02070A03080606020203" pitchFamily="18" charset="0"/>
                <a:ea typeface="+mn-ea"/>
              </a:rPr>
              <a:t>实现</a:t>
            </a:r>
            <a:endParaRPr lang="zh-CN" altLang="en-US" b="1" dirty="0">
              <a:latin typeface="Bodoni MT Black" panose="02070A03080606020203" pitchFamily="18" charset="0"/>
              <a:ea typeface="+mn-ea"/>
            </a:endParaRPr>
          </a:p>
        </p:txBody>
      </p:sp>
      <p:graphicFrame>
        <p:nvGraphicFramePr>
          <p:cNvPr id="6" name="内容占位符 5"/>
          <p:cNvGraphicFramePr>
            <a:graphicFrameLocks noGrp="1"/>
          </p:cNvGraphicFramePr>
          <p:nvPr>
            <p:ph idx="1"/>
          </p:nvPr>
        </p:nvGraphicFramePr>
        <p:xfrm>
          <a:off x="2792412" y="2492896"/>
          <a:ext cx="5894387" cy="363326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7" name="图示 6"/>
          <p:cNvGraphicFramePr/>
          <p:nvPr/>
        </p:nvGraphicFramePr>
        <p:xfrm>
          <a:off x="457200" y="1201615"/>
          <a:ext cx="8229600" cy="431561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9" name="文本框 8"/>
          <p:cNvSpPr txBox="1"/>
          <p:nvPr/>
        </p:nvSpPr>
        <p:spPr>
          <a:xfrm>
            <a:off x="3851275" y="2060575"/>
            <a:ext cx="4475163" cy="1200150"/>
          </a:xfrm>
          <a:prstGeom prst="rect">
            <a:avLst/>
          </a:prstGeom>
          <a:noFill/>
          <a:ln w="25400">
            <a:solidFill>
              <a:schemeClr val="tx2">
                <a:alpha val="99000"/>
              </a:schemeClr>
            </a:solidFill>
          </a:ln>
        </p:spPr>
        <p:txBody>
          <a:bodyPr>
            <a:spAutoFit/>
          </a:bodyPr>
          <a:lstStyle/>
          <a:p>
            <a:pPr eaLnBrk="1" hangingPunct="1">
              <a:defRPr/>
            </a:pPr>
            <a:r>
              <a:rPr lang="zh-CN" altLang="en-US" sz="2400" b="1" dirty="0">
                <a:solidFill>
                  <a:schemeClr val="accent2"/>
                </a:solidFill>
                <a:latin typeface="Bodoni MT Black" panose="02070A03080606020203" pitchFamily="18" charset="0"/>
              </a:rPr>
              <a:t>编码</a:t>
            </a:r>
            <a:r>
              <a:rPr lang="zh-CN" altLang="en-US" sz="2400" dirty="0">
                <a:latin typeface="Bodoni MT Black" panose="02070A03080606020203" pitchFamily="18" charset="0"/>
              </a:rPr>
              <a:t>就是把软件设计结果翻译成用某种程序设计语言书写的程序，是对设计的进一步具体化。</a:t>
            </a:r>
            <a:endParaRPr lang="zh-CN" altLang="en-US" sz="2400" dirty="0">
              <a:latin typeface="Bodoni MT Black" panose="02070A03080606020203" pitchFamily="18" charset="0"/>
            </a:endParaRPr>
          </a:p>
        </p:txBody>
      </p:sp>
      <p:sp>
        <p:nvSpPr>
          <p:cNvPr id="13" name="文本框 12"/>
          <p:cNvSpPr txBox="1"/>
          <p:nvPr/>
        </p:nvSpPr>
        <p:spPr>
          <a:xfrm>
            <a:off x="3851275" y="3644900"/>
            <a:ext cx="4475163" cy="1570038"/>
          </a:xfrm>
          <a:prstGeom prst="rect">
            <a:avLst/>
          </a:prstGeom>
          <a:noFill/>
          <a:ln w="25400">
            <a:solidFill>
              <a:schemeClr val="tx2">
                <a:alpha val="99000"/>
              </a:schemeClr>
            </a:solidFill>
          </a:ln>
        </p:spPr>
        <p:txBody>
          <a:bodyPr>
            <a:spAutoFit/>
          </a:bodyPr>
          <a:lstStyle/>
          <a:p>
            <a:pPr eaLnBrk="1" hangingPunct="1">
              <a:defRPr/>
            </a:pPr>
            <a:r>
              <a:rPr lang="zh-CN" altLang="en-US" sz="2400" dirty="0">
                <a:latin typeface="Bodoni MT Black" panose="02070A03080606020203" pitchFamily="18" charset="0"/>
              </a:rPr>
              <a:t>程序的质量主要取决于软件设计的质量。软件</a:t>
            </a:r>
            <a:r>
              <a:rPr lang="zh-CN" altLang="en-US" sz="2400" b="1" dirty="0">
                <a:solidFill>
                  <a:schemeClr val="accent2"/>
                </a:solidFill>
                <a:latin typeface="Bodoni MT Black" panose="02070A03080606020203" pitchFamily="18" charset="0"/>
              </a:rPr>
              <a:t>测试</a:t>
            </a:r>
            <a:r>
              <a:rPr lang="zh-CN" altLang="en-US" sz="2400" dirty="0">
                <a:latin typeface="Bodoni MT Black" panose="02070A03080606020203" pitchFamily="18" charset="0"/>
              </a:rPr>
              <a:t>是保证软件质量的关键步骤，是对软件规格说明、设计和编码的最后复审。</a:t>
            </a:r>
            <a:endParaRPr lang="en-US" altLang="zh-CN" sz="2400" dirty="0">
              <a:latin typeface="Bodoni MT Black" panose="02070A03080606020203"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9219" name="Text Box 75"/>
          <p:cNvSpPr txBox="1"/>
          <p:nvPr/>
        </p:nvSpPr>
        <p:spPr>
          <a:xfrm>
            <a:off x="492369" y="1600200"/>
            <a:ext cx="7737231" cy="429895"/>
          </a:xfrm>
          <a:prstGeom prst="rect">
            <a:avLst/>
          </a:prstGeom>
          <a:noFill/>
          <a:ln w="9525">
            <a:noFill/>
          </a:ln>
        </p:spPr>
        <p:txBody>
          <a:bodyPr lIns="89030" tIns="44515" rIns="89030" bIns="44515">
            <a:spAutoFit/>
          </a:bodyPr>
          <a:lstStyle/>
          <a:p>
            <a:pPr algn="l">
              <a:spcBef>
                <a:spcPct val="50000"/>
              </a:spcBef>
            </a:pPr>
            <a:endParaRPr lang="zh-CN" altLang="zh-CN" sz="2215" dirty="0">
              <a:solidFill>
                <a:srgbClr val="0000FF"/>
              </a:solidFill>
              <a:latin typeface="Arial" panose="020B0604020202020204" pitchFamily="34" charset="0"/>
            </a:endParaRPr>
          </a:p>
        </p:txBody>
      </p:sp>
      <p:sp>
        <p:nvSpPr>
          <p:cNvPr id="9220" name="Text Box 76"/>
          <p:cNvSpPr txBox="1"/>
          <p:nvPr/>
        </p:nvSpPr>
        <p:spPr>
          <a:xfrm>
            <a:off x="3516923" y="263769"/>
            <a:ext cx="5627077" cy="543560"/>
          </a:xfrm>
          <a:prstGeom prst="rect">
            <a:avLst/>
          </a:prstGeom>
          <a:noFill/>
          <a:ln w="9525">
            <a:noFill/>
          </a:ln>
        </p:spPr>
        <p:txBody>
          <a:bodyPr lIns="89030" tIns="44515" rIns="89030" bIns="44515">
            <a:spAutoFit/>
          </a:bodyPr>
          <a:lstStyle/>
          <a:p>
            <a:pPr algn="r"/>
            <a:r>
              <a:rPr lang="zh-CN" altLang="en-US" sz="2955" b="1" dirty="0">
                <a:latin typeface="宋体" panose="02010600030101010101" pitchFamily="2" charset="-122"/>
              </a:rPr>
              <a:t>软件测试的两个观点</a:t>
            </a:r>
            <a:endParaRPr lang="zh-CN" altLang="en-US" sz="2955" b="1" dirty="0">
              <a:latin typeface="黑体" panose="02010609060101010101" pitchFamily="2" charset="-122"/>
              <a:ea typeface="黑体" panose="02010609060101010101" pitchFamily="2" charset="-122"/>
            </a:endParaRPr>
          </a:p>
        </p:txBody>
      </p:sp>
      <p:sp>
        <p:nvSpPr>
          <p:cNvPr id="716877" name="Rectangle 77"/>
          <p:cNvSpPr/>
          <p:nvPr/>
        </p:nvSpPr>
        <p:spPr>
          <a:xfrm>
            <a:off x="562708" y="1459523"/>
            <a:ext cx="7596554" cy="1454150"/>
          </a:xfrm>
          <a:prstGeom prst="rect">
            <a:avLst/>
          </a:prstGeom>
          <a:noFill/>
          <a:ln w="9525">
            <a:noFill/>
          </a:ln>
        </p:spPr>
        <p:txBody>
          <a:bodyPr lIns="89030" tIns="44515" rIns="89030" bIns="44515">
            <a:spAutoFit/>
          </a:bodyPr>
          <a:lstStyle/>
          <a:p>
            <a:pPr algn="just" eaLnBrk="1" hangingPunct="1"/>
            <a:r>
              <a:rPr lang="zh-CN" altLang="en-US" sz="2955" dirty="0">
                <a:latin typeface="Times New Roman" panose="02020603050405020304" pitchFamily="18" charset="0"/>
              </a:rPr>
              <a:t>从</a:t>
            </a:r>
            <a:r>
              <a:rPr lang="zh-CN" altLang="en-US" sz="2955" b="1" u="sng" dirty="0">
                <a:latin typeface="Times New Roman" panose="02020603050405020304" pitchFamily="18" charset="0"/>
              </a:rPr>
              <a:t>用户的角度</a:t>
            </a:r>
            <a:r>
              <a:rPr lang="zh-CN" altLang="en-US" sz="2955" dirty="0">
                <a:latin typeface="Times New Roman" panose="02020603050405020304" pitchFamily="18" charset="0"/>
              </a:rPr>
              <a:t>出发，普遍希望通过软件测试</a:t>
            </a:r>
            <a:r>
              <a:rPr lang="zh-CN" altLang="en-US" sz="2955" b="1" dirty="0">
                <a:latin typeface="Times New Roman" panose="02020603050405020304" pitchFamily="18" charset="0"/>
              </a:rPr>
              <a:t>暴露软件中隐藏的错误和缺陷</a:t>
            </a:r>
            <a:r>
              <a:rPr lang="zh-CN" altLang="en-US" sz="2955" dirty="0">
                <a:latin typeface="Times New Roman" panose="02020603050405020304" pitchFamily="18" charset="0"/>
              </a:rPr>
              <a:t>，以考虑是否可接受该产品。</a:t>
            </a:r>
            <a:endParaRPr lang="zh-CN" altLang="en-US" sz="2955" dirty="0">
              <a:latin typeface="Times New Roman" panose="02020603050405020304" pitchFamily="18" charset="0"/>
            </a:endParaRPr>
          </a:p>
        </p:txBody>
      </p:sp>
      <p:sp>
        <p:nvSpPr>
          <p:cNvPr id="716878" name="Rectangle 78"/>
          <p:cNvSpPr/>
          <p:nvPr/>
        </p:nvSpPr>
        <p:spPr>
          <a:xfrm>
            <a:off x="562708" y="3710354"/>
            <a:ext cx="7877908" cy="1909445"/>
          </a:xfrm>
          <a:prstGeom prst="rect">
            <a:avLst/>
          </a:prstGeom>
          <a:noFill/>
          <a:ln w="9525">
            <a:noFill/>
          </a:ln>
        </p:spPr>
        <p:txBody>
          <a:bodyPr lIns="89030" tIns="44515" rIns="89030" bIns="44515">
            <a:spAutoFit/>
          </a:bodyPr>
          <a:lstStyle/>
          <a:p>
            <a:pPr algn="just" eaLnBrk="1" hangingPunct="1"/>
            <a:r>
              <a:rPr lang="zh-CN" altLang="en-US" sz="2955" dirty="0">
                <a:latin typeface="Times New Roman" panose="02020603050405020304" pitchFamily="18" charset="0"/>
              </a:rPr>
              <a:t>从</a:t>
            </a:r>
            <a:r>
              <a:rPr lang="zh-CN" altLang="en-US" sz="2955" b="1" u="sng" dirty="0">
                <a:latin typeface="Times New Roman" panose="02020603050405020304" pitchFamily="18" charset="0"/>
              </a:rPr>
              <a:t>软件开发者的角度</a:t>
            </a:r>
            <a:r>
              <a:rPr lang="zh-CN" altLang="en-US" sz="2955" dirty="0">
                <a:latin typeface="Times New Roman" panose="02020603050405020304" pitchFamily="18" charset="0"/>
              </a:rPr>
              <a:t>出发，则希望测试成为</a:t>
            </a:r>
            <a:r>
              <a:rPr lang="zh-CN" altLang="en-US" sz="2955" b="1" dirty="0">
                <a:latin typeface="Times New Roman" panose="02020603050405020304" pitchFamily="18" charset="0"/>
              </a:rPr>
              <a:t>表明软件产品中不存在错误</a:t>
            </a:r>
            <a:r>
              <a:rPr lang="zh-CN" altLang="en-US" sz="2955" dirty="0">
                <a:latin typeface="Times New Roman" panose="02020603050405020304" pitchFamily="18" charset="0"/>
              </a:rPr>
              <a:t>的过程，验证该软件已正确地实现了用户的要求，确立人们对软件质量的信心。</a:t>
            </a:r>
            <a:endParaRPr lang="zh-CN" altLang="en-US" sz="2955"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6877">
                                            <p:txEl>
                                              <p:pRg st="0" end="0"/>
                                            </p:txEl>
                                          </p:spTgt>
                                        </p:tgtEl>
                                        <p:attrNameLst>
                                          <p:attrName>style.visibility</p:attrName>
                                        </p:attrNameLst>
                                      </p:cBhvr>
                                      <p:to>
                                        <p:strVal val="visible"/>
                                      </p:to>
                                    </p:set>
                                    <p:animEffect transition="in" filter="dissolve">
                                      <p:cBhvr>
                                        <p:cTn id="7" dur="500"/>
                                        <p:tgtEl>
                                          <p:spTgt spid="7168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6878">
                                            <p:txEl>
                                              <p:pRg st="0" end="0"/>
                                            </p:txEl>
                                          </p:spTgt>
                                        </p:tgtEl>
                                        <p:attrNameLst>
                                          <p:attrName>style.visibility</p:attrName>
                                        </p:attrNameLst>
                                      </p:cBhvr>
                                      <p:to>
                                        <p:strVal val="visible"/>
                                      </p:to>
                                    </p:set>
                                    <p:animEffect transition="in" filter="dissolve">
                                      <p:cBhvr>
                                        <p:cTn id="12" dur="500"/>
                                        <p:tgtEl>
                                          <p:spTgt spid="7168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77" grpId="0" build="p"/>
      <p:bldP spid="716878"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0243" name="Text Box 7"/>
          <p:cNvSpPr txBox="1"/>
          <p:nvPr/>
        </p:nvSpPr>
        <p:spPr>
          <a:xfrm>
            <a:off x="492369" y="1600200"/>
            <a:ext cx="7737231" cy="429895"/>
          </a:xfrm>
          <a:prstGeom prst="rect">
            <a:avLst/>
          </a:prstGeom>
          <a:noFill/>
          <a:ln w="9525">
            <a:noFill/>
          </a:ln>
        </p:spPr>
        <p:txBody>
          <a:bodyPr lIns="89030" tIns="44515" rIns="89030" bIns="44515">
            <a:spAutoFit/>
          </a:bodyPr>
          <a:lstStyle/>
          <a:p>
            <a:pPr algn="l">
              <a:spcBef>
                <a:spcPct val="50000"/>
              </a:spcBef>
            </a:pPr>
            <a:endParaRPr lang="zh-CN" altLang="zh-CN" sz="2215" dirty="0">
              <a:solidFill>
                <a:srgbClr val="0000FF"/>
              </a:solidFill>
              <a:latin typeface="Arial" panose="020B0604020202020204" pitchFamily="34" charset="0"/>
            </a:endParaRPr>
          </a:p>
        </p:txBody>
      </p:sp>
      <p:sp>
        <p:nvSpPr>
          <p:cNvPr id="717832" name="Text Box 8"/>
          <p:cNvSpPr txBox="1">
            <a:spLocks noChangeArrowheads="1"/>
          </p:cNvSpPr>
          <p:nvPr/>
        </p:nvSpPr>
        <p:spPr bwMode="auto">
          <a:xfrm>
            <a:off x="3516923" y="263769"/>
            <a:ext cx="5627077" cy="600710"/>
          </a:xfrm>
          <a:prstGeom prst="rect">
            <a:avLst/>
          </a:prstGeom>
          <a:noFill/>
          <a:ln w="9525">
            <a:noFill/>
            <a:miter lim="800000"/>
          </a:ln>
          <a:effectLst/>
        </p:spPr>
        <p:txBody>
          <a:bodyPr lIns="89030" tIns="44515" rIns="89030" bIns="44515">
            <a:spAutoFit/>
          </a:bodyPr>
          <a:lstStyle/>
          <a:p>
            <a:pPr marR="0" algn="r" defTabSz="914400">
              <a:buClrTx/>
              <a:buSzTx/>
              <a:buFontTx/>
              <a:defRPr/>
            </a:pPr>
            <a:r>
              <a:rPr kumimoji="1" lang="en-US" altLang="zh-CN" sz="3325" b="1" i="1" kern="1200" cap="none" spc="0" normalizeH="0" baseline="0" noProof="0">
                <a:effectLst>
                  <a:outerShdw blurRad="38100" dist="38100" dir="2700000" algn="tl">
                    <a:srgbClr val="000000"/>
                  </a:outerShdw>
                </a:effectLst>
                <a:latin typeface="Times New Roman" panose="02020603050405020304" pitchFamily="18" charset="0"/>
                <a:ea typeface="黑体" panose="02010609060101010101" pitchFamily="2" charset="-122"/>
                <a:cs typeface="+mn-cs"/>
              </a:rPr>
              <a:t>Myers</a:t>
            </a:r>
            <a:r>
              <a:rPr kumimoji="1" lang="zh-CN" altLang="en-US" sz="3325" kern="1200" cap="none" spc="0" normalizeH="0" baseline="0" noProof="0">
                <a:effectLst>
                  <a:outerShdw blurRad="38100" dist="38100" dir="2700000" algn="tl">
                    <a:srgbClr val="000000"/>
                  </a:outerShdw>
                </a:effectLst>
                <a:latin typeface="Times New Roman" panose="02020603050405020304" pitchFamily="18" charset="0"/>
                <a:ea typeface="黑体" panose="02010609060101010101" pitchFamily="2" charset="-122"/>
                <a:cs typeface="+mn-cs"/>
              </a:rPr>
              <a:t>软件测试目的</a:t>
            </a:r>
            <a:endParaRPr kumimoji="1" lang="zh-CN" altLang="en-US" sz="3325" kern="1200" cap="none" spc="0" normalizeH="0" baseline="0" noProof="0">
              <a:effectLst>
                <a:outerShdw blurRad="38100" dist="38100" dir="2700000" algn="tl">
                  <a:srgbClr val="000000"/>
                </a:outerShdw>
              </a:effectLst>
              <a:latin typeface="Times New Roman" panose="02020603050405020304" pitchFamily="18" charset="0"/>
              <a:ea typeface="黑体" panose="02010609060101010101" pitchFamily="2" charset="-122"/>
              <a:cs typeface="+mn-cs"/>
            </a:endParaRPr>
          </a:p>
        </p:txBody>
      </p:sp>
      <p:sp>
        <p:nvSpPr>
          <p:cNvPr id="717836" name="Rectangle 12"/>
          <p:cNvSpPr>
            <a:spLocks noChangeArrowheads="1"/>
          </p:cNvSpPr>
          <p:nvPr/>
        </p:nvSpPr>
        <p:spPr bwMode="auto">
          <a:xfrm>
            <a:off x="1195754" y="1670538"/>
            <a:ext cx="6822831" cy="3446585"/>
          </a:xfrm>
          <a:prstGeom prst="rect">
            <a:avLst/>
          </a:prstGeom>
          <a:noFill/>
          <a:ln w="9525">
            <a:noFill/>
            <a:miter lim="800000"/>
          </a:ln>
          <a:effectLst/>
        </p:spPr>
        <p:txBody>
          <a:bodyPr lIns="84992" tIns="42496" rIns="84992" bIns="42496"/>
          <a:lstStyle/>
          <a:p>
            <a:pPr marL="358775" marR="0" lvl="0" indent="-358775" algn="l" defTabSz="957580" rtl="0" eaLnBrk="1" fontAlgn="base" latinLnBrk="0" hangingPunct="1">
              <a:lnSpc>
                <a:spcPct val="100000"/>
              </a:lnSpc>
              <a:spcBef>
                <a:spcPct val="20000"/>
              </a:spcBef>
              <a:spcAft>
                <a:spcPct val="0"/>
              </a:spcAft>
              <a:buClrTx/>
              <a:buSzTx/>
              <a:buFontTx/>
              <a:buNone/>
              <a:defRPr/>
            </a:pPr>
            <a:r>
              <a:rPr kumimoji="0" lang="en-US" altLang="zh-CN"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(1) </a:t>
            </a:r>
            <a:r>
              <a:rPr kumimoji="0" lang="zh-CN" altLang="en-US"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测试是</a:t>
            </a:r>
            <a:r>
              <a:rPr kumimoji="0" lang="zh-CN" altLang="en-US" sz="3325" b="1" i="0" u="none" strike="noStrike" kern="1200" cap="none" spc="0" normalizeH="0" baseline="0" noProof="0">
                <a:ln>
                  <a:noFill/>
                </a:ln>
                <a:solidFill>
                  <a:srgbClr val="0066FF"/>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程序的执行过程</a:t>
            </a:r>
            <a:r>
              <a:rPr kumimoji="0" lang="zh-CN" altLang="en-US"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，目的在于</a:t>
            </a:r>
            <a:r>
              <a:rPr kumimoji="0" lang="zh-CN" altLang="en-US" sz="3325" b="1" i="0" u="none" strike="noStrike" kern="1200" cap="none" spc="0" normalizeH="0" baseline="0" noProof="0">
                <a:ln>
                  <a:noFill/>
                </a:ln>
                <a:solidFill>
                  <a:srgbClr val="0066FF"/>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发现错误</a:t>
            </a:r>
            <a:r>
              <a:rPr kumimoji="0" lang="zh-CN" altLang="en-US"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a:t>
            </a:r>
            <a:endParaRPr kumimoji="0" lang="zh-CN" altLang="en-US"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endParaRPr>
          </a:p>
          <a:p>
            <a:pPr marL="358775" marR="0" lvl="0" indent="-358775" algn="l" defTabSz="957580" rtl="0" eaLnBrk="1" fontAlgn="base" latinLnBrk="0" hangingPunct="1">
              <a:lnSpc>
                <a:spcPct val="100000"/>
              </a:lnSpc>
              <a:spcBef>
                <a:spcPct val="20000"/>
              </a:spcBef>
              <a:spcAft>
                <a:spcPct val="0"/>
              </a:spcAft>
              <a:buClrTx/>
              <a:buSzTx/>
              <a:buFontTx/>
              <a:buNone/>
              <a:defRPr/>
            </a:pPr>
            <a:r>
              <a:rPr kumimoji="0" lang="en-US" altLang="zh-CN"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(2) </a:t>
            </a:r>
            <a:r>
              <a:rPr kumimoji="0" lang="zh-CN" altLang="en-US"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一个好的测试用例在于</a:t>
            </a:r>
            <a:r>
              <a:rPr kumimoji="0" lang="zh-CN" altLang="en-US" sz="3325" b="1" i="0" u="none" strike="noStrike" kern="1200" cap="none" spc="0" normalizeH="0" baseline="0" noProof="0">
                <a:ln>
                  <a:noFill/>
                </a:ln>
                <a:solidFill>
                  <a:srgbClr val="0066FF"/>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能发现至今未发现的错误</a:t>
            </a:r>
            <a:r>
              <a:rPr kumimoji="0" lang="zh-CN" altLang="en-US"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a:t>
            </a:r>
            <a:endParaRPr kumimoji="0" lang="zh-CN" altLang="en-US"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endParaRPr>
          </a:p>
          <a:p>
            <a:pPr marL="358775" marR="0" lvl="0" indent="-358775" algn="l" defTabSz="957580" rtl="0" eaLnBrk="1" fontAlgn="base" latinLnBrk="0" hangingPunct="1">
              <a:lnSpc>
                <a:spcPct val="100000"/>
              </a:lnSpc>
              <a:spcBef>
                <a:spcPct val="20000"/>
              </a:spcBef>
              <a:spcAft>
                <a:spcPct val="0"/>
              </a:spcAft>
              <a:buClrTx/>
              <a:buSzTx/>
              <a:buFontTx/>
              <a:buNone/>
              <a:defRPr/>
            </a:pPr>
            <a:r>
              <a:rPr kumimoji="0" lang="en-US" altLang="zh-CN"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(3) </a:t>
            </a:r>
            <a:r>
              <a:rPr kumimoji="0" lang="zh-CN" altLang="en-US"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一个成功的测试是</a:t>
            </a:r>
            <a:r>
              <a:rPr kumimoji="0" lang="zh-CN" altLang="en-US" sz="3325" b="1" i="0" u="none" strike="noStrike" kern="1200" cap="none" spc="0" normalizeH="0" baseline="0" noProof="0">
                <a:ln>
                  <a:noFill/>
                </a:ln>
                <a:solidFill>
                  <a:srgbClr val="0066FF"/>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发现了至今未发现的错误的测试</a:t>
            </a:r>
            <a:r>
              <a:rPr kumimoji="0" lang="zh-CN" altLang="en-US" sz="3325" b="1"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a:t>
            </a:r>
            <a:endParaRPr kumimoji="0" lang="zh-CN" altLang="en-US" sz="3325" b="1"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2"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1267" name="Text Box 233"/>
          <p:cNvSpPr txBox="1"/>
          <p:nvPr/>
        </p:nvSpPr>
        <p:spPr>
          <a:xfrm>
            <a:off x="633046" y="1248508"/>
            <a:ext cx="7737231" cy="429895"/>
          </a:xfrm>
          <a:prstGeom prst="rect">
            <a:avLst/>
          </a:prstGeom>
          <a:noFill/>
          <a:ln w="9525">
            <a:noFill/>
          </a:ln>
        </p:spPr>
        <p:txBody>
          <a:bodyPr lIns="89030" tIns="44515" rIns="89030" bIns="44515">
            <a:spAutoFit/>
          </a:bodyPr>
          <a:lstStyle/>
          <a:p>
            <a:pPr algn="l">
              <a:spcBef>
                <a:spcPct val="50000"/>
              </a:spcBef>
            </a:pPr>
            <a:endParaRPr lang="zh-CN" altLang="zh-CN" sz="2215" dirty="0">
              <a:solidFill>
                <a:srgbClr val="0000FF"/>
              </a:solidFill>
              <a:latin typeface="Arial" panose="020B0604020202020204" pitchFamily="34" charset="0"/>
            </a:endParaRPr>
          </a:p>
        </p:txBody>
      </p:sp>
      <p:sp>
        <p:nvSpPr>
          <p:cNvPr id="11268" name="Text Box 234"/>
          <p:cNvSpPr txBox="1"/>
          <p:nvPr/>
        </p:nvSpPr>
        <p:spPr>
          <a:xfrm>
            <a:off x="3516923" y="263769"/>
            <a:ext cx="5627077" cy="543560"/>
          </a:xfrm>
          <a:prstGeom prst="rect">
            <a:avLst/>
          </a:prstGeom>
          <a:noFill/>
          <a:ln w="9525">
            <a:noFill/>
          </a:ln>
        </p:spPr>
        <p:txBody>
          <a:bodyPr lIns="89030" tIns="44515" rIns="89030" bIns="44515">
            <a:spAutoFit/>
          </a:bodyPr>
          <a:lstStyle/>
          <a:p>
            <a:pPr algn="r"/>
            <a:r>
              <a:rPr lang="zh-CN" altLang="en-US" sz="2955" b="1" dirty="0">
                <a:latin typeface="宋体" panose="02010600030101010101" pitchFamily="2" charset="-122"/>
              </a:rPr>
              <a:t>测试目的的通俗描述</a:t>
            </a:r>
            <a:endParaRPr lang="zh-CN" altLang="en-US" sz="2955" b="1" dirty="0">
              <a:latin typeface="黑体" panose="02010609060101010101" pitchFamily="2" charset="-122"/>
              <a:ea typeface="黑体" panose="02010609060101010101" pitchFamily="2" charset="-122"/>
            </a:endParaRPr>
          </a:p>
        </p:txBody>
      </p:sp>
      <p:sp>
        <p:nvSpPr>
          <p:cNvPr id="719086" name="Rectangle 238"/>
          <p:cNvSpPr>
            <a:spLocks noChangeArrowheads="1"/>
          </p:cNvSpPr>
          <p:nvPr/>
        </p:nvSpPr>
        <p:spPr bwMode="auto">
          <a:xfrm>
            <a:off x="351692" y="1107831"/>
            <a:ext cx="8440615" cy="4660900"/>
          </a:xfrm>
          <a:prstGeom prst="rect">
            <a:avLst/>
          </a:prstGeom>
          <a:noFill/>
          <a:ln w="9525">
            <a:noFill/>
            <a:miter lim="800000"/>
          </a:ln>
          <a:effectLst/>
        </p:spPr>
        <p:txBody>
          <a:bodyPr lIns="89030" tIns="44515" rIns="89030" bIns="44515">
            <a:spAutoFit/>
          </a:bodyPr>
          <a:lstStyle/>
          <a:p>
            <a:pPr marL="457200" marR="0" lvl="1" indent="0" algn="l" defTabSz="914400" rtl="0" eaLnBrk="1" fontAlgn="base" latinLnBrk="0" hangingPunct="1">
              <a:lnSpc>
                <a:spcPct val="95000"/>
              </a:lnSpc>
              <a:spcBef>
                <a:spcPct val="50000"/>
              </a:spcBef>
              <a:spcAft>
                <a:spcPct val="0"/>
              </a:spcAft>
              <a:buClr>
                <a:schemeClr val="tx2"/>
              </a:buClr>
              <a:buSzPct val="75000"/>
              <a:buFont typeface="Monotype Sorts" pitchFamily="2" charset="2"/>
              <a:buChar char="u"/>
              <a:defRPr/>
            </a:pPr>
            <a:r>
              <a:rPr kumimoji="1" lang="zh-CN" altLang="en-US" sz="2955" b="0" i="0" u="none" strike="noStrike" kern="1200" cap="none" spc="0" normalizeH="0" baseline="0" noProof="0">
                <a:ln>
                  <a:noFill/>
                </a:ln>
                <a:solidFill>
                  <a:schemeClr val="tx1"/>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想以最少的时间和人力，</a:t>
            </a:r>
            <a:r>
              <a:rPr kumimoji="1" lang="zh-CN" altLang="en-US" sz="2955" b="0" i="0" u="none" strike="noStrike" kern="1200" cap="none" spc="0" normalizeH="0" baseline="0" noProof="0">
                <a:ln>
                  <a:noFill/>
                </a:ln>
                <a:solidFill>
                  <a:srgbClr val="FF3300"/>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系统地找出软件中潜在的各种错误和缺陷</a:t>
            </a:r>
            <a:r>
              <a:rPr kumimoji="1" lang="zh-CN" altLang="en-US" sz="2955" b="0" i="0" u="none" strike="noStrike" kern="1200" cap="none" spc="0" normalizeH="0" baseline="0" noProof="0">
                <a:ln>
                  <a:noFill/>
                </a:ln>
                <a:solidFill>
                  <a:schemeClr val="tx1"/>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。如果我们成功地实施了测试，我们就能够发现软件中的错误。</a:t>
            </a:r>
            <a:endParaRPr kumimoji="1" lang="zh-CN" altLang="en-US" sz="2955" b="0" i="0" u="none" strike="noStrike" kern="1200" cap="none" spc="0" normalizeH="0" baseline="0" noProof="0">
              <a:ln>
                <a:noFill/>
              </a:ln>
              <a:solidFill>
                <a:schemeClr val="tx1"/>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endParaRPr>
          </a:p>
          <a:p>
            <a:pPr marL="457200" marR="0" lvl="1" indent="0" algn="l" defTabSz="914400" rtl="0" eaLnBrk="1" fontAlgn="base" latinLnBrk="0" hangingPunct="1">
              <a:lnSpc>
                <a:spcPct val="95000"/>
              </a:lnSpc>
              <a:spcBef>
                <a:spcPct val="50000"/>
              </a:spcBef>
              <a:spcAft>
                <a:spcPct val="0"/>
              </a:spcAft>
              <a:buClr>
                <a:schemeClr val="tx2"/>
              </a:buClr>
              <a:buSzPct val="75000"/>
              <a:buFont typeface="Monotype Sorts" pitchFamily="2" charset="2"/>
              <a:buChar char="u"/>
              <a:defRPr/>
            </a:pPr>
            <a:r>
              <a:rPr kumimoji="1" lang="zh-CN" altLang="en-US" sz="2955" b="0" i="0" u="none" strike="noStrike" kern="1200" cap="none" spc="0" normalizeH="0" baseline="0" noProof="0">
                <a:ln>
                  <a:noFill/>
                </a:ln>
                <a:solidFill>
                  <a:schemeClr val="tx1"/>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 测试的附带收获是，它</a:t>
            </a:r>
            <a:r>
              <a:rPr kumimoji="1" lang="zh-CN" altLang="en-US" sz="2955" b="0" i="0" u="none" strike="noStrike" kern="1200" cap="none" spc="0" normalizeH="0" baseline="0" noProof="0">
                <a:ln>
                  <a:noFill/>
                </a:ln>
                <a:solidFill>
                  <a:srgbClr val="FF3300"/>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能够证明软件的功能和性能与需求说明相符合</a:t>
            </a:r>
            <a:r>
              <a:rPr kumimoji="1" lang="zh-CN" altLang="en-US" sz="2955" b="0" i="0" u="none" strike="noStrike" kern="1200" cap="none" spc="0" normalizeH="0" baseline="0" noProof="0">
                <a:ln>
                  <a:noFill/>
                </a:ln>
                <a:solidFill>
                  <a:schemeClr val="tx1"/>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a:t>
            </a:r>
            <a:endParaRPr kumimoji="1" lang="zh-CN" altLang="en-US" sz="2955" b="0" i="0" u="none" strike="noStrike" kern="1200" cap="none" spc="0" normalizeH="0" baseline="0" noProof="0">
              <a:ln>
                <a:noFill/>
              </a:ln>
              <a:solidFill>
                <a:schemeClr val="tx1"/>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endParaRPr>
          </a:p>
          <a:p>
            <a:pPr marL="457200" marR="0" lvl="1" indent="0" algn="l" defTabSz="914400" rtl="0" eaLnBrk="1" fontAlgn="base" latinLnBrk="0" hangingPunct="1">
              <a:lnSpc>
                <a:spcPct val="95000"/>
              </a:lnSpc>
              <a:spcBef>
                <a:spcPct val="50000"/>
              </a:spcBef>
              <a:spcAft>
                <a:spcPct val="0"/>
              </a:spcAft>
              <a:buClr>
                <a:schemeClr val="tx2"/>
              </a:buClr>
              <a:buSzPct val="75000"/>
              <a:buFont typeface="Monotype Sorts" pitchFamily="2" charset="2"/>
              <a:buChar char="u"/>
              <a:defRPr/>
            </a:pPr>
            <a:r>
              <a:rPr kumimoji="1" lang="zh-CN" altLang="en-US" sz="2955" b="0" i="0" u="none" strike="noStrike" kern="1200" cap="none" spc="0" normalizeH="0" baseline="0" noProof="0">
                <a:ln>
                  <a:noFill/>
                </a:ln>
                <a:solidFill>
                  <a:schemeClr val="tx1"/>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 实施测试收集到的测试结果数据为可靠性分析提供了依据。</a:t>
            </a:r>
            <a:endParaRPr kumimoji="1" lang="zh-CN" altLang="en-US" sz="2955" b="0" i="0" u="none" strike="noStrike" kern="1200" cap="none" spc="0" normalizeH="0" baseline="0" noProof="0">
              <a:ln>
                <a:noFill/>
              </a:ln>
              <a:solidFill>
                <a:schemeClr val="tx1"/>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endParaRPr>
          </a:p>
          <a:p>
            <a:pPr marL="457200" marR="0" lvl="1" indent="0" algn="l" defTabSz="914400" rtl="0" eaLnBrk="1" fontAlgn="base" latinLnBrk="0" hangingPunct="1">
              <a:lnSpc>
                <a:spcPct val="95000"/>
              </a:lnSpc>
              <a:spcBef>
                <a:spcPct val="50000"/>
              </a:spcBef>
              <a:spcAft>
                <a:spcPct val="0"/>
              </a:spcAft>
              <a:buClr>
                <a:schemeClr val="tx2"/>
              </a:buClr>
              <a:buSzPct val="75000"/>
              <a:buFont typeface="Monotype Sorts" pitchFamily="2" charset="2"/>
              <a:buChar char="u"/>
              <a:defRPr/>
            </a:pPr>
            <a:r>
              <a:rPr kumimoji="1" lang="zh-CN" altLang="en-US" sz="2955" b="0" i="0" u="none" strike="noStrike" kern="1200" cap="none" spc="0" normalizeH="0" baseline="0" noProof="0">
                <a:ln>
                  <a:noFill/>
                </a:ln>
                <a:solidFill>
                  <a:schemeClr val="tx1"/>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 </a:t>
            </a:r>
            <a:r>
              <a:rPr kumimoji="1" lang="zh-CN" altLang="en-US" sz="2955" b="0" i="0" u="none" strike="noStrike" kern="1200" cap="none" spc="0" normalizeH="0" baseline="0" noProof="0">
                <a:ln>
                  <a:noFill/>
                </a:ln>
                <a:solidFill>
                  <a:srgbClr val="FF3300"/>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测试不能表明软件中不存在错误，它只能说明软件中存在错误。</a:t>
            </a:r>
            <a:endParaRPr kumimoji="1" lang="zh-CN" altLang="en-US" sz="2955" b="0" i="0" u="none" strike="noStrike" kern="1200" cap="none" spc="0" normalizeH="0" baseline="0" noProof="0">
              <a:ln>
                <a:noFill/>
              </a:ln>
              <a:solidFill>
                <a:srgbClr val="FF3300"/>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2291" name="Text Box 148"/>
          <p:cNvSpPr txBox="1"/>
          <p:nvPr/>
        </p:nvSpPr>
        <p:spPr>
          <a:xfrm>
            <a:off x="633046" y="1248508"/>
            <a:ext cx="7737231" cy="429895"/>
          </a:xfrm>
          <a:prstGeom prst="rect">
            <a:avLst/>
          </a:prstGeom>
          <a:noFill/>
          <a:ln w="9525">
            <a:noFill/>
          </a:ln>
        </p:spPr>
        <p:txBody>
          <a:bodyPr lIns="89030" tIns="44515" rIns="89030" bIns="44515">
            <a:spAutoFit/>
          </a:bodyPr>
          <a:lstStyle/>
          <a:p>
            <a:pPr algn="l">
              <a:spcBef>
                <a:spcPct val="50000"/>
              </a:spcBef>
            </a:pPr>
            <a:endParaRPr lang="zh-CN" altLang="zh-CN" sz="2215" dirty="0">
              <a:solidFill>
                <a:srgbClr val="0000FF"/>
              </a:solidFill>
              <a:latin typeface="Arial" panose="020B0604020202020204" pitchFamily="34" charset="0"/>
            </a:endParaRPr>
          </a:p>
        </p:txBody>
      </p:sp>
      <p:sp>
        <p:nvSpPr>
          <p:cNvPr id="12292" name="Text Box 149"/>
          <p:cNvSpPr txBox="1"/>
          <p:nvPr/>
        </p:nvSpPr>
        <p:spPr>
          <a:xfrm>
            <a:off x="3516923" y="263769"/>
            <a:ext cx="5627077" cy="600710"/>
          </a:xfrm>
          <a:prstGeom prst="rect">
            <a:avLst/>
          </a:prstGeom>
          <a:noFill/>
          <a:ln w="9525">
            <a:noFill/>
          </a:ln>
        </p:spPr>
        <p:txBody>
          <a:bodyPr lIns="89030" tIns="44515" rIns="89030" bIns="44515">
            <a:spAutoFit/>
          </a:bodyPr>
          <a:lstStyle/>
          <a:p>
            <a:pPr algn="r"/>
            <a:r>
              <a:rPr lang="zh-CN" altLang="en-US" sz="3325" b="1" dirty="0">
                <a:latin typeface="Times New Roman" panose="02020603050405020304" pitchFamily="18" charset="0"/>
              </a:rPr>
              <a:t>软件测试的原则</a:t>
            </a:r>
            <a:endParaRPr lang="zh-CN" altLang="en-US" sz="3325" b="1" dirty="0">
              <a:latin typeface="Times New Roman" panose="02020603050405020304" pitchFamily="18" charset="0"/>
            </a:endParaRPr>
          </a:p>
        </p:txBody>
      </p:sp>
      <p:sp>
        <p:nvSpPr>
          <p:cNvPr id="720025" name="Rectangle 153"/>
          <p:cNvSpPr/>
          <p:nvPr/>
        </p:nvSpPr>
        <p:spPr>
          <a:xfrm>
            <a:off x="0" y="1037492"/>
            <a:ext cx="8862646" cy="5205730"/>
          </a:xfrm>
          <a:prstGeom prst="rect">
            <a:avLst/>
          </a:prstGeom>
          <a:noFill/>
          <a:ln w="9525">
            <a:noFill/>
          </a:ln>
        </p:spPr>
        <p:txBody>
          <a:bodyPr lIns="89030" tIns="44515" rIns="89030" bIns="44515">
            <a:spAutoFit/>
          </a:bodyPr>
          <a:lstStyle/>
          <a:p>
            <a:pPr indent="-431800" algn="just" defTabSz="914400" eaLnBrk="1" hangingPunct="1">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1</a:t>
            </a:r>
            <a:r>
              <a:rPr lang="zh-CN" altLang="en-US" sz="2215" b="1" dirty="0">
                <a:latin typeface="宋体" panose="02010600030101010101" pitchFamily="2" charset="-122"/>
              </a:rPr>
              <a:t>）</a:t>
            </a:r>
            <a:r>
              <a:rPr lang="zh-CN" altLang="en-US" sz="2215" b="1" dirty="0">
                <a:latin typeface="Times New Roman" panose="02020603050405020304" pitchFamily="18" charset="0"/>
                <a:cs typeface="Times New Roman" panose="02020603050405020304" pitchFamily="18" charset="0"/>
              </a:rPr>
              <a:t>     </a:t>
            </a:r>
            <a:r>
              <a:rPr lang="zh-CN" altLang="en-US" sz="2215" b="1" dirty="0">
                <a:latin typeface="宋体" panose="02010600030101010101" pitchFamily="2" charset="-122"/>
              </a:rPr>
              <a:t>所有测试都应该能追溯到用户需求；</a:t>
            </a:r>
            <a:endParaRPr lang="zh-CN" altLang="en-US" sz="2215" b="1" dirty="0">
              <a:latin typeface="Times New Roman" panose="02020603050405020304" pitchFamily="18" charset="0"/>
            </a:endParaRPr>
          </a:p>
          <a:p>
            <a:pPr indent="-431800" algn="just" defTabSz="914400">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2</a:t>
            </a:r>
            <a:r>
              <a:rPr lang="zh-CN" altLang="en-US" sz="2215" b="1" dirty="0">
                <a:latin typeface="宋体" panose="02010600030101010101" pitchFamily="2" charset="-122"/>
              </a:rPr>
              <a:t>）</a:t>
            </a:r>
            <a:r>
              <a:rPr lang="zh-CN" altLang="en-US" sz="2215" b="1" dirty="0">
                <a:latin typeface="Times New Roman" panose="02020603050405020304" pitchFamily="18" charset="0"/>
                <a:cs typeface="Times New Roman" panose="02020603050405020304" pitchFamily="18" charset="0"/>
              </a:rPr>
              <a:t>     </a:t>
            </a:r>
            <a:r>
              <a:rPr lang="zh-CN" altLang="en-US" sz="2215" b="1" dirty="0">
                <a:latin typeface="宋体" panose="02010600030101010101" pitchFamily="2" charset="-122"/>
              </a:rPr>
              <a:t>应该远在测试开始之前就制定出测试计划；</a:t>
            </a:r>
            <a:endParaRPr lang="zh-CN" altLang="en-US" sz="2215" b="1" dirty="0">
              <a:latin typeface="Times New Roman" panose="02020603050405020304" pitchFamily="18" charset="0"/>
            </a:endParaRPr>
          </a:p>
          <a:p>
            <a:pPr indent="-431800" algn="just" defTabSz="914400">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3</a:t>
            </a:r>
            <a:r>
              <a:rPr lang="zh-CN" altLang="en-US" sz="2215" b="1" dirty="0">
                <a:latin typeface="宋体" panose="02010600030101010101" pitchFamily="2" charset="-122"/>
              </a:rPr>
              <a:t>）</a:t>
            </a:r>
            <a:r>
              <a:rPr lang="zh-CN" altLang="en-US" sz="2215" b="1" dirty="0">
                <a:latin typeface="Times New Roman" panose="02020603050405020304" pitchFamily="18" charset="0"/>
                <a:cs typeface="Times New Roman" panose="02020603050405020304" pitchFamily="18" charset="0"/>
              </a:rPr>
              <a:t>     </a:t>
            </a:r>
            <a:r>
              <a:rPr lang="zh-CN" altLang="en-US" sz="2215" b="1" dirty="0">
                <a:latin typeface="宋体" panose="02010600030101010101" pitchFamily="2" charset="-122"/>
              </a:rPr>
              <a:t>把</a:t>
            </a:r>
            <a:r>
              <a:rPr lang="en-US" altLang="zh-CN" sz="2215" b="1" dirty="0">
                <a:latin typeface="Times New Roman" panose="02020603050405020304" pitchFamily="18" charset="0"/>
              </a:rPr>
              <a:t>Pareto</a:t>
            </a:r>
            <a:r>
              <a:rPr lang="zh-CN" altLang="en-US" sz="2215" b="1" dirty="0">
                <a:latin typeface="宋体" panose="02010600030101010101" pitchFamily="2" charset="-122"/>
              </a:rPr>
              <a:t>原理应用到软件测试中（测试存在群集现象）；</a:t>
            </a:r>
            <a:endParaRPr lang="zh-CN" altLang="en-US" sz="2215" b="1" dirty="0">
              <a:latin typeface="Times New Roman" panose="02020603050405020304" pitchFamily="18" charset="0"/>
            </a:endParaRPr>
          </a:p>
          <a:p>
            <a:pPr indent="-431800" algn="just" defTabSz="914400">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4</a:t>
            </a:r>
            <a:r>
              <a:rPr lang="zh-CN" altLang="en-US" sz="2215" b="1" dirty="0">
                <a:latin typeface="宋体" panose="02010600030101010101" pitchFamily="2" charset="-122"/>
              </a:rPr>
              <a:t>）</a:t>
            </a:r>
            <a:r>
              <a:rPr lang="zh-CN" altLang="en-US" sz="2215" b="1" dirty="0">
                <a:latin typeface="Times New Roman" panose="02020603050405020304" pitchFamily="18" charset="0"/>
                <a:cs typeface="Times New Roman" panose="02020603050405020304" pitchFamily="18" charset="0"/>
              </a:rPr>
              <a:t>     </a:t>
            </a:r>
            <a:r>
              <a:rPr lang="zh-CN" altLang="en-US" sz="2215" b="1" dirty="0">
                <a:latin typeface="宋体" panose="02010600030101010101" pitchFamily="2" charset="-122"/>
              </a:rPr>
              <a:t>该从</a:t>
            </a:r>
            <a:r>
              <a:rPr lang="zh-CN" altLang="en-US" sz="2215" b="1" dirty="0">
                <a:latin typeface="Times New Roman" panose="02020603050405020304" pitchFamily="18" charset="0"/>
              </a:rPr>
              <a:t>“</a:t>
            </a:r>
            <a:r>
              <a:rPr lang="zh-CN" altLang="en-US" sz="2215" b="1" dirty="0">
                <a:latin typeface="宋体" panose="02010600030101010101" pitchFamily="2" charset="-122"/>
              </a:rPr>
              <a:t>小规模</a:t>
            </a:r>
            <a:r>
              <a:rPr lang="zh-CN" altLang="en-US" sz="2215" b="1" dirty="0">
                <a:latin typeface="Times New Roman" panose="02020603050405020304" pitchFamily="18" charset="0"/>
              </a:rPr>
              <a:t>”</a:t>
            </a:r>
            <a:r>
              <a:rPr lang="zh-CN" altLang="en-US" sz="2215" b="1" dirty="0">
                <a:latin typeface="宋体" panose="02010600030101010101" pitchFamily="2" charset="-122"/>
              </a:rPr>
              <a:t>测试开始，并逐步进行</a:t>
            </a:r>
            <a:r>
              <a:rPr lang="zh-CN" altLang="en-US" sz="2215" b="1" dirty="0">
                <a:latin typeface="Times New Roman" panose="02020603050405020304" pitchFamily="18" charset="0"/>
              </a:rPr>
              <a:t>“</a:t>
            </a:r>
            <a:r>
              <a:rPr lang="zh-CN" altLang="en-US" sz="2215" b="1" dirty="0">
                <a:latin typeface="宋体" panose="02010600030101010101" pitchFamily="2" charset="-122"/>
              </a:rPr>
              <a:t>大规模</a:t>
            </a:r>
            <a:r>
              <a:rPr lang="zh-CN" altLang="en-US" sz="2215" b="1" dirty="0">
                <a:latin typeface="Times New Roman" panose="02020603050405020304" pitchFamily="18" charset="0"/>
              </a:rPr>
              <a:t>”</a:t>
            </a:r>
            <a:r>
              <a:rPr lang="zh-CN" altLang="en-US" sz="2215" b="1" dirty="0">
                <a:latin typeface="宋体" panose="02010600030101010101" pitchFamily="2" charset="-122"/>
              </a:rPr>
              <a:t>的测试；</a:t>
            </a:r>
            <a:endParaRPr lang="zh-CN" altLang="en-US" sz="2215" b="1" dirty="0">
              <a:latin typeface="Times New Roman" panose="02020603050405020304" pitchFamily="18" charset="0"/>
            </a:endParaRPr>
          </a:p>
          <a:p>
            <a:pPr indent="-431800" algn="just" defTabSz="914400">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5</a:t>
            </a:r>
            <a:r>
              <a:rPr lang="zh-CN" altLang="en-US" sz="2215" b="1" dirty="0">
                <a:latin typeface="宋体" panose="02010600030101010101" pitchFamily="2" charset="-122"/>
              </a:rPr>
              <a:t>）</a:t>
            </a:r>
            <a:r>
              <a:rPr lang="zh-CN" altLang="en-US" sz="2215" b="1" dirty="0">
                <a:latin typeface="Times New Roman" panose="02020603050405020304" pitchFamily="18" charset="0"/>
                <a:cs typeface="Times New Roman" panose="02020603050405020304" pitchFamily="18" charset="0"/>
              </a:rPr>
              <a:t>     </a:t>
            </a:r>
            <a:r>
              <a:rPr lang="zh-CN" altLang="en-US" sz="2215" b="1" dirty="0">
                <a:latin typeface="宋体" panose="02010600030101010101" pitchFamily="2" charset="-122"/>
              </a:rPr>
              <a:t>穷举测试是不可能的；</a:t>
            </a:r>
            <a:endParaRPr lang="zh-CN" altLang="en-US" sz="2215" b="1" dirty="0">
              <a:latin typeface="Times New Roman" panose="02020603050405020304" pitchFamily="18" charset="0"/>
            </a:endParaRPr>
          </a:p>
          <a:p>
            <a:pPr indent="-431800" algn="just" defTabSz="914400">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6</a:t>
            </a:r>
            <a:r>
              <a:rPr lang="zh-CN" altLang="en-US" sz="2215" b="1" dirty="0">
                <a:latin typeface="宋体" panose="02010600030101010101" pitchFamily="2" charset="-122"/>
              </a:rPr>
              <a:t>）</a:t>
            </a:r>
            <a:r>
              <a:rPr lang="zh-CN" altLang="en-US" sz="2215" b="1" dirty="0">
                <a:latin typeface="Times New Roman" panose="02020603050405020304" pitchFamily="18" charset="0"/>
                <a:cs typeface="Times New Roman" panose="02020603050405020304" pitchFamily="18" charset="0"/>
              </a:rPr>
              <a:t>   </a:t>
            </a:r>
            <a:r>
              <a:rPr lang="zh-CN" altLang="en-US" sz="2215" b="1" dirty="0">
                <a:latin typeface="宋体" panose="02010600030101010101" pitchFamily="2" charset="-122"/>
              </a:rPr>
              <a:t>为了达到最佳测试效果，应该由独立的第三方从事测试工作；</a:t>
            </a:r>
            <a:endParaRPr lang="zh-CN" altLang="en-US" sz="2215" b="1" dirty="0">
              <a:latin typeface="Times New Roman" panose="02020603050405020304" pitchFamily="18" charset="0"/>
            </a:endParaRPr>
          </a:p>
          <a:p>
            <a:pPr indent="-431800" algn="just" defTabSz="914400">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7</a:t>
            </a:r>
            <a:r>
              <a:rPr lang="zh-CN" altLang="en-US" sz="2215" b="1" dirty="0">
                <a:latin typeface="宋体" panose="02010600030101010101" pitchFamily="2" charset="-122"/>
              </a:rPr>
              <a:t>）</a:t>
            </a:r>
            <a:r>
              <a:rPr lang="zh-CN" altLang="en-US" sz="2215" b="1" dirty="0">
                <a:latin typeface="Times New Roman" panose="02020603050405020304" pitchFamily="18" charset="0"/>
                <a:cs typeface="Times New Roman" panose="02020603050405020304" pitchFamily="18" charset="0"/>
              </a:rPr>
              <a:t>   </a:t>
            </a:r>
            <a:r>
              <a:rPr lang="zh-CN" altLang="en-US" sz="2215" b="1" dirty="0">
                <a:latin typeface="宋体" panose="02010600030101010101" pitchFamily="2" charset="-122"/>
              </a:rPr>
              <a:t>应当把</a:t>
            </a:r>
            <a:r>
              <a:rPr lang="zh-CN" altLang="en-US" sz="2215" b="1" dirty="0">
                <a:latin typeface="Times New Roman" panose="02020603050405020304" pitchFamily="18" charset="0"/>
              </a:rPr>
              <a:t>“</a:t>
            </a:r>
            <a:r>
              <a:rPr lang="zh-CN" altLang="en-US" sz="2215" b="1" i="1" dirty="0">
                <a:latin typeface="宋体" panose="02010600030101010101" pitchFamily="2" charset="-122"/>
              </a:rPr>
              <a:t>尽早地和不断地进行软件测试</a:t>
            </a:r>
            <a:r>
              <a:rPr lang="zh-CN" altLang="en-US" sz="2215" b="1" dirty="0">
                <a:latin typeface="Times New Roman" panose="02020603050405020304" pitchFamily="18" charset="0"/>
              </a:rPr>
              <a:t>”</a:t>
            </a:r>
            <a:r>
              <a:rPr lang="zh-CN" altLang="en-US" sz="2215" b="1" dirty="0">
                <a:latin typeface="宋体" panose="02010600030101010101" pitchFamily="2" charset="-122"/>
              </a:rPr>
              <a:t>作为软件开发者的座右铭；</a:t>
            </a:r>
            <a:endParaRPr lang="zh-CN" altLang="en-US" sz="2215" b="1" dirty="0">
              <a:latin typeface="Times New Roman" panose="02020603050405020304" pitchFamily="18" charset="0"/>
            </a:endParaRPr>
          </a:p>
          <a:p>
            <a:pPr indent="-431800" algn="just" defTabSz="914400">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8</a:t>
            </a:r>
            <a:r>
              <a:rPr lang="zh-CN" altLang="en-US" sz="2215" b="1" dirty="0">
                <a:latin typeface="宋体" panose="02010600030101010101" pitchFamily="2" charset="-122"/>
              </a:rPr>
              <a:t>）</a:t>
            </a:r>
            <a:r>
              <a:rPr lang="zh-CN" altLang="en-US" sz="2215" b="1" dirty="0">
                <a:latin typeface="Times New Roman" panose="02020603050405020304" pitchFamily="18" charset="0"/>
                <a:cs typeface="Times New Roman" panose="02020603050405020304" pitchFamily="18" charset="0"/>
              </a:rPr>
              <a:t>   </a:t>
            </a:r>
            <a:r>
              <a:rPr lang="zh-CN" altLang="en-US" sz="2215" b="1" dirty="0">
                <a:latin typeface="宋体" panose="02010600030101010101" pitchFamily="2" charset="-122"/>
              </a:rPr>
              <a:t>测试用例应由</a:t>
            </a:r>
            <a:r>
              <a:rPr lang="zh-CN" altLang="en-US" sz="2215" b="1" i="1" dirty="0">
                <a:latin typeface="宋体" panose="02010600030101010101" pitchFamily="2" charset="-122"/>
              </a:rPr>
              <a:t>测试输入数据</a:t>
            </a:r>
            <a:r>
              <a:rPr lang="zh-CN" altLang="en-US" sz="2215" b="1" dirty="0">
                <a:latin typeface="宋体" panose="02010600030101010101" pitchFamily="2" charset="-122"/>
              </a:rPr>
              <a:t>和对应的</a:t>
            </a:r>
            <a:r>
              <a:rPr lang="zh-CN" altLang="en-US" sz="2215" b="1" i="1" dirty="0">
                <a:latin typeface="宋体" panose="02010600030101010101" pitchFamily="2" charset="-122"/>
              </a:rPr>
              <a:t>预期输出结果</a:t>
            </a:r>
            <a:r>
              <a:rPr lang="zh-CN" altLang="en-US" sz="2215" b="1" dirty="0">
                <a:latin typeface="宋体" panose="02010600030101010101" pitchFamily="2" charset="-122"/>
              </a:rPr>
              <a:t>这两部分组成；</a:t>
            </a:r>
            <a:endParaRPr lang="zh-CN" altLang="en-US" sz="2215" b="1" dirty="0">
              <a:latin typeface="Times New Roman" panose="02020603050405020304" pitchFamily="18" charset="0"/>
            </a:endParaRPr>
          </a:p>
          <a:p>
            <a:pPr indent="-431800" algn="just" defTabSz="914400">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9</a:t>
            </a:r>
            <a:r>
              <a:rPr lang="zh-CN" altLang="en-US" sz="2215" b="1" dirty="0">
                <a:latin typeface="宋体" panose="02010600030101010101" pitchFamily="2" charset="-122"/>
              </a:rPr>
              <a:t>）</a:t>
            </a:r>
            <a:r>
              <a:rPr lang="zh-CN" altLang="en-US" sz="2215" b="1" dirty="0">
                <a:latin typeface="Times New Roman" panose="02020603050405020304" pitchFamily="18" charset="0"/>
                <a:cs typeface="Times New Roman" panose="02020603050405020304" pitchFamily="18" charset="0"/>
              </a:rPr>
              <a:t>   </a:t>
            </a:r>
            <a:r>
              <a:rPr lang="zh-CN" altLang="en-US" sz="2215" b="1" dirty="0">
                <a:latin typeface="宋体" panose="02010600030101010101" pitchFamily="2" charset="-122"/>
              </a:rPr>
              <a:t>在设计测试用例时，应当包括</a:t>
            </a:r>
            <a:r>
              <a:rPr lang="zh-CN" altLang="en-US" sz="2215" b="1" i="1" dirty="0">
                <a:latin typeface="宋体" panose="02010600030101010101" pitchFamily="2" charset="-122"/>
              </a:rPr>
              <a:t>合理的输入条件</a:t>
            </a:r>
            <a:r>
              <a:rPr lang="zh-CN" altLang="en-US" sz="2215" b="1" dirty="0">
                <a:latin typeface="宋体" panose="02010600030101010101" pitchFamily="2" charset="-122"/>
              </a:rPr>
              <a:t>和</a:t>
            </a:r>
            <a:r>
              <a:rPr lang="zh-CN" altLang="en-US" sz="2215" b="1" i="1" dirty="0">
                <a:latin typeface="宋体" panose="02010600030101010101" pitchFamily="2" charset="-122"/>
              </a:rPr>
              <a:t>不合理的输入条件</a:t>
            </a:r>
            <a:r>
              <a:rPr lang="zh-CN" altLang="en-US" sz="2215" b="1" dirty="0">
                <a:latin typeface="宋体" panose="02010600030101010101" pitchFamily="2" charset="-122"/>
              </a:rPr>
              <a:t>；</a:t>
            </a:r>
            <a:endParaRPr lang="zh-CN" altLang="en-US" sz="2215" b="1" dirty="0">
              <a:latin typeface="Times New Roman" panose="02020603050405020304" pitchFamily="18" charset="0"/>
            </a:endParaRPr>
          </a:p>
          <a:p>
            <a:pPr indent="-431800" algn="just" defTabSz="914400">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10</a:t>
            </a:r>
            <a:r>
              <a:rPr lang="zh-CN" altLang="en-US" sz="2215" b="1" dirty="0">
                <a:latin typeface="宋体" panose="02010600030101010101" pitchFamily="2" charset="-122"/>
              </a:rPr>
              <a:t>）</a:t>
            </a:r>
            <a:r>
              <a:rPr lang="zh-CN" altLang="en-US" sz="2215" b="1" dirty="0">
                <a:latin typeface="Times New Roman" panose="02020603050405020304" pitchFamily="18" charset="0"/>
                <a:cs typeface="Times New Roman" panose="02020603050405020304" pitchFamily="18" charset="0"/>
              </a:rPr>
              <a:t>  </a:t>
            </a:r>
            <a:r>
              <a:rPr lang="zh-CN" altLang="en-US" sz="2215" b="1" dirty="0">
                <a:latin typeface="宋体" panose="02010600030101010101" pitchFamily="2" charset="-122"/>
              </a:rPr>
              <a:t>应当对每一个测试结果做全面检查；</a:t>
            </a:r>
            <a:endParaRPr lang="zh-CN" altLang="en-US" sz="2215" b="1" dirty="0">
              <a:latin typeface="Times New Roman" panose="02020603050405020304" pitchFamily="18" charset="0"/>
            </a:endParaRPr>
          </a:p>
          <a:p>
            <a:pPr indent="-431800" algn="l" defTabSz="914400">
              <a:tabLst>
                <a:tab pos="698500" algn="l"/>
              </a:tabLst>
            </a:pPr>
            <a:r>
              <a:rPr lang="zh-CN" altLang="en-US" sz="2215" b="1" dirty="0">
                <a:latin typeface="宋体" panose="02010600030101010101" pitchFamily="2" charset="-122"/>
              </a:rPr>
              <a:t>（</a:t>
            </a:r>
            <a:r>
              <a:rPr lang="en-US" altLang="zh-CN" sz="2215" b="1" dirty="0">
                <a:latin typeface="宋体" panose="02010600030101010101" pitchFamily="2" charset="-122"/>
              </a:rPr>
              <a:t>11</a:t>
            </a:r>
            <a:r>
              <a:rPr lang="zh-CN" altLang="en-US" sz="2215" b="1" dirty="0">
                <a:latin typeface="宋体" panose="02010600030101010101" pitchFamily="2" charset="-122"/>
              </a:rPr>
              <a:t>） 妥善保存测试计划，测试用例，出错统计和最终分析报告，为维护提供方便</a:t>
            </a:r>
            <a:r>
              <a:rPr lang="zh-CN" altLang="en-US" sz="2215" b="1" dirty="0">
                <a:latin typeface="Arial" panose="020B0604020202020204" pitchFamily="34" charset="0"/>
              </a:rPr>
              <a:t>；</a:t>
            </a:r>
            <a:endParaRPr lang="zh-CN" altLang="en-US" sz="2215"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0025">
                                            <p:txEl>
                                              <p:pRg st="0" end="0"/>
                                            </p:txEl>
                                          </p:spTgt>
                                        </p:tgtEl>
                                        <p:attrNameLst>
                                          <p:attrName>style.visibility</p:attrName>
                                        </p:attrNameLst>
                                      </p:cBhvr>
                                      <p:to>
                                        <p:strVal val="visible"/>
                                      </p:to>
                                    </p:set>
                                    <p:animEffect transition="in" filter="dissolve">
                                      <p:cBhvr>
                                        <p:cTn id="7" dur="500"/>
                                        <p:tgtEl>
                                          <p:spTgt spid="7200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0025">
                                            <p:txEl>
                                              <p:pRg st="1" end="1"/>
                                            </p:txEl>
                                          </p:spTgt>
                                        </p:tgtEl>
                                        <p:attrNameLst>
                                          <p:attrName>style.visibility</p:attrName>
                                        </p:attrNameLst>
                                      </p:cBhvr>
                                      <p:to>
                                        <p:strVal val="visible"/>
                                      </p:to>
                                    </p:set>
                                    <p:animEffect transition="in" filter="dissolve">
                                      <p:cBhvr>
                                        <p:cTn id="12" dur="500"/>
                                        <p:tgtEl>
                                          <p:spTgt spid="7200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20025">
                                            <p:txEl>
                                              <p:pRg st="2" end="2"/>
                                            </p:txEl>
                                          </p:spTgt>
                                        </p:tgtEl>
                                        <p:attrNameLst>
                                          <p:attrName>style.visibility</p:attrName>
                                        </p:attrNameLst>
                                      </p:cBhvr>
                                      <p:to>
                                        <p:strVal val="visible"/>
                                      </p:to>
                                    </p:set>
                                    <p:animEffect transition="in" filter="dissolve">
                                      <p:cBhvr>
                                        <p:cTn id="17" dur="500"/>
                                        <p:tgtEl>
                                          <p:spTgt spid="7200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20025">
                                            <p:txEl>
                                              <p:pRg st="3" end="3"/>
                                            </p:txEl>
                                          </p:spTgt>
                                        </p:tgtEl>
                                        <p:attrNameLst>
                                          <p:attrName>style.visibility</p:attrName>
                                        </p:attrNameLst>
                                      </p:cBhvr>
                                      <p:to>
                                        <p:strVal val="visible"/>
                                      </p:to>
                                    </p:set>
                                    <p:animEffect transition="in" filter="dissolve">
                                      <p:cBhvr>
                                        <p:cTn id="22" dur="500"/>
                                        <p:tgtEl>
                                          <p:spTgt spid="72002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20025">
                                            <p:txEl>
                                              <p:pRg st="4" end="4"/>
                                            </p:txEl>
                                          </p:spTgt>
                                        </p:tgtEl>
                                        <p:attrNameLst>
                                          <p:attrName>style.visibility</p:attrName>
                                        </p:attrNameLst>
                                      </p:cBhvr>
                                      <p:to>
                                        <p:strVal val="visible"/>
                                      </p:to>
                                    </p:set>
                                    <p:animEffect transition="in" filter="dissolve">
                                      <p:cBhvr>
                                        <p:cTn id="27" dur="500"/>
                                        <p:tgtEl>
                                          <p:spTgt spid="72002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20025">
                                            <p:txEl>
                                              <p:pRg st="5" end="5"/>
                                            </p:txEl>
                                          </p:spTgt>
                                        </p:tgtEl>
                                        <p:attrNameLst>
                                          <p:attrName>style.visibility</p:attrName>
                                        </p:attrNameLst>
                                      </p:cBhvr>
                                      <p:to>
                                        <p:strVal val="visible"/>
                                      </p:to>
                                    </p:set>
                                    <p:animEffect transition="in" filter="dissolve">
                                      <p:cBhvr>
                                        <p:cTn id="32" dur="500"/>
                                        <p:tgtEl>
                                          <p:spTgt spid="72002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20025">
                                            <p:txEl>
                                              <p:pRg st="6" end="6"/>
                                            </p:txEl>
                                          </p:spTgt>
                                        </p:tgtEl>
                                        <p:attrNameLst>
                                          <p:attrName>style.visibility</p:attrName>
                                        </p:attrNameLst>
                                      </p:cBhvr>
                                      <p:to>
                                        <p:strVal val="visible"/>
                                      </p:to>
                                    </p:set>
                                    <p:animEffect transition="in" filter="dissolve">
                                      <p:cBhvr>
                                        <p:cTn id="37" dur="500"/>
                                        <p:tgtEl>
                                          <p:spTgt spid="72002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720025">
                                            <p:txEl>
                                              <p:pRg st="7" end="7"/>
                                            </p:txEl>
                                          </p:spTgt>
                                        </p:tgtEl>
                                        <p:attrNameLst>
                                          <p:attrName>style.visibility</p:attrName>
                                        </p:attrNameLst>
                                      </p:cBhvr>
                                      <p:to>
                                        <p:strVal val="visible"/>
                                      </p:to>
                                    </p:set>
                                    <p:animEffect transition="in" filter="dissolve">
                                      <p:cBhvr>
                                        <p:cTn id="42" dur="500"/>
                                        <p:tgtEl>
                                          <p:spTgt spid="72002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720025">
                                            <p:txEl>
                                              <p:pRg st="8" end="8"/>
                                            </p:txEl>
                                          </p:spTgt>
                                        </p:tgtEl>
                                        <p:attrNameLst>
                                          <p:attrName>style.visibility</p:attrName>
                                        </p:attrNameLst>
                                      </p:cBhvr>
                                      <p:to>
                                        <p:strVal val="visible"/>
                                      </p:to>
                                    </p:set>
                                    <p:animEffect transition="in" filter="dissolve">
                                      <p:cBhvr>
                                        <p:cTn id="47" dur="500"/>
                                        <p:tgtEl>
                                          <p:spTgt spid="72002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720025">
                                            <p:txEl>
                                              <p:pRg st="9" end="9"/>
                                            </p:txEl>
                                          </p:spTgt>
                                        </p:tgtEl>
                                        <p:attrNameLst>
                                          <p:attrName>style.visibility</p:attrName>
                                        </p:attrNameLst>
                                      </p:cBhvr>
                                      <p:to>
                                        <p:strVal val="visible"/>
                                      </p:to>
                                    </p:set>
                                    <p:animEffect transition="in" filter="dissolve">
                                      <p:cBhvr>
                                        <p:cTn id="52" dur="500"/>
                                        <p:tgtEl>
                                          <p:spTgt spid="720025">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720025">
                                            <p:txEl>
                                              <p:pRg st="10" end="10"/>
                                            </p:txEl>
                                          </p:spTgt>
                                        </p:tgtEl>
                                        <p:attrNameLst>
                                          <p:attrName>style.visibility</p:attrName>
                                        </p:attrNameLst>
                                      </p:cBhvr>
                                      <p:to>
                                        <p:strVal val="visible"/>
                                      </p:to>
                                    </p:set>
                                    <p:animEffect transition="in" filter="dissolve">
                                      <p:cBhvr>
                                        <p:cTn id="57" dur="500"/>
                                        <p:tgtEl>
                                          <p:spTgt spid="72002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02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3315" name="Text Box 27"/>
          <p:cNvSpPr txBox="1"/>
          <p:nvPr/>
        </p:nvSpPr>
        <p:spPr>
          <a:xfrm>
            <a:off x="3516923" y="263769"/>
            <a:ext cx="5627077" cy="600710"/>
          </a:xfrm>
          <a:prstGeom prst="rect">
            <a:avLst/>
          </a:prstGeom>
          <a:noFill/>
          <a:ln w="9525">
            <a:noFill/>
          </a:ln>
        </p:spPr>
        <p:txBody>
          <a:bodyPr lIns="89030" tIns="44515" rIns="89030" bIns="44515">
            <a:spAutoFit/>
          </a:bodyPr>
          <a:lstStyle/>
          <a:p>
            <a:pPr algn="r"/>
            <a:r>
              <a:rPr lang="zh-CN" altLang="en-US" sz="3325" b="1" dirty="0">
                <a:latin typeface="宋体" panose="02010600030101010101" pitchFamily="2" charset="-122"/>
              </a:rPr>
              <a:t>测试阶段的信息流</a:t>
            </a:r>
            <a:r>
              <a:rPr lang="zh-CN" altLang="en-US" sz="2955" b="1" dirty="0">
                <a:latin typeface="宋体" panose="02010600030101010101" pitchFamily="2" charset="-122"/>
              </a:rPr>
              <a:t> </a:t>
            </a:r>
            <a:endParaRPr lang="zh-CN" altLang="en-US" sz="2955" b="1" dirty="0">
              <a:latin typeface="宋体" panose="02010600030101010101" pitchFamily="2" charset="-122"/>
            </a:endParaRPr>
          </a:p>
        </p:txBody>
      </p:sp>
      <p:pic>
        <p:nvPicPr>
          <p:cNvPr id="13316" name="Picture 31"/>
          <p:cNvPicPr>
            <a:picLocks noChangeAspect="1"/>
          </p:cNvPicPr>
          <p:nvPr/>
        </p:nvPicPr>
        <p:blipFill>
          <a:blip r:embed="rId1"/>
          <a:stretch>
            <a:fillRect/>
          </a:stretch>
        </p:blipFill>
        <p:spPr>
          <a:xfrm>
            <a:off x="492369" y="1107831"/>
            <a:ext cx="8299938" cy="2813538"/>
          </a:xfrm>
          <a:prstGeom prst="rect">
            <a:avLst/>
          </a:prstGeom>
          <a:noFill/>
          <a:ln w="9525">
            <a:noFill/>
          </a:ln>
        </p:spPr>
      </p:pic>
      <p:sp>
        <p:nvSpPr>
          <p:cNvPr id="720928" name="Rectangle 32"/>
          <p:cNvSpPr/>
          <p:nvPr/>
        </p:nvSpPr>
        <p:spPr>
          <a:xfrm>
            <a:off x="281354" y="4066443"/>
            <a:ext cx="8510954" cy="2366010"/>
          </a:xfrm>
          <a:prstGeom prst="rect">
            <a:avLst/>
          </a:prstGeom>
          <a:noFill/>
          <a:ln w="9525">
            <a:noFill/>
          </a:ln>
        </p:spPr>
        <p:txBody>
          <a:bodyPr lIns="89030" tIns="44515" rIns="89030" bIns="44515">
            <a:spAutoFit/>
          </a:bodyPr>
          <a:lstStyle/>
          <a:p>
            <a:pPr algn="just" eaLnBrk="1" hangingPunct="1"/>
            <a:r>
              <a:rPr lang="zh-CN" altLang="en-US" sz="1845" b="1" dirty="0">
                <a:latin typeface="宋体" panose="02010600030101010101" pitchFamily="2" charset="-122"/>
              </a:rPr>
              <a:t>软件配置</a:t>
            </a:r>
            <a:r>
              <a:rPr lang="zh-CN" altLang="en-US" sz="1845" dirty="0">
                <a:latin typeface="宋体" panose="02010600030101010101" pitchFamily="2" charset="-122"/>
              </a:rPr>
              <a:t>：软件需求规格说明、软件设计规格说明、源代码等；</a:t>
            </a:r>
            <a:endParaRPr lang="zh-CN" altLang="en-US" sz="1845" dirty="0">
              <a:latin typeface="Times New Roman" panose="02020603050405020304" pitchFamily="18" charset="0"/>
            </a:endParaRPr>
          </a:p>
          <a:p>
            <a:pPr algn="just"/>
            <a:r>
              <a:rPr lang="zh-CN" altLang="en-US" sz="1845" b="1" dirty="0">
                <a:latin typeface="宋体" panose="02010600030101010101" pitchFamily="2" charset="-122"/>
              </a:rPr>
              <a:t>测试配置</a:t>
            </a:r>
            <a:r>
              <a:rPr lang="zh-CN" altLang="en-US" sz="1845" dirty="0">
                <a:latin typeface="宋体" panose="02010600030101010101" pitchFamily="2" charset="-122"/>
              </a:rPr>
              <a:t>：测试计划、测试用例、测试程序等；</a:t>
            </a:r>
            <a:endParaRPr lang="zh-CN" altLang="en-US" sz="1845" dirty="0">
              <a:latin typeface="Times New Roman" panose="02020603050405020304" pitchFamily="18" charset="0"/>
            </a:endParaRPr>
          </a:p>
          <a:p>
            <a:pPr algn="just"/>
            <a:r>
              <a:rPr lang="zh-CN" altLang="en-US" sz="1845" b="1" dirty="0">
                <a:latin typeface="宋体" panose="02010600030101010101" pitchFamily="2" charset="-122"/>
              </a:rPr>
              <a:t>测试工具</a:t>
            </a:r>
            <a:r>
              <a:rPr lang="zh-CN" altLang="en-US" sz="1845" dirty="0">
                <a:latin typeface="宋体" panose="02010600030101010101" pitchFamily="2" charset="-122"/>
              </a:rPr>
              <a:t>：测试数据自动生成程序、静态分析程序、动态分析程序、测试结果分析程序、以及驱动测试的测试数据库等等。</a:t>
            </a:r>
            <a:endParaRPr lang="zh-CN" altLang="en-US" sz="1845" dirty="0">
              <a:latin typeface="Times New Roman" panose="02020603050405020304" pitchFamily="18" charset="0"/>
            </a:endParaRPr>
          </a:p>
          <a:p>
            <a:pPr algn="just"/>
            <a:r>
              <a:rPr lang="zh-CN" altLang="en-US" sz="1845" b="1" dirty="0">
                <a:latin typeface="宋体" panose="02010600030101010101" pitchFamily="2" charset="-122"/>
              </a:rPr>
              <a:t>测试结果分析</a:t>
            </a:r>
            <a:r>
              <a:rPr lang="zh-CN" altLang="en-US" sz="1845" dirty="0">
                <a:latin typeface="宋体" panose="02010600030101010101" pitchFamily="2" charset="-122"/>
              </a:rPr>
              <a:t>：比较实测结果与预期结果，评价错误是否发生。</a:t>
            </a:r>
            <a:endParaRPr lang="zh-CN" altLang="en-US" sz="1845" dirty="0">
              <a:latin typeface="Times New Roman" panose="02020603050405020304" pitchFamily="18" charset="0"/>
            </a:endParaRPr>
          </a:p>
          <a:p>
            <a:pPr algn="just"/>
            <a:r>
              <a:rPr lang="zh-CN" altLang="en-US" sz="1845" b="1" dirty="0">
                <a:latin typeface="宋体" panose="02010600030101010101" pitchFamily="2" charset="-122"/>
              </a:rPr>
              <a:t>排错</a:t>
            </a:r>
            <a:r>
              <a:rPr lang="en-US" altLang="zh-CN" sz="1845" b="1" dirty="0">
                <a:latin typeface="Times New Roman" panose="02020603050405020304" pitchFamily="18" charset="0"/>
                <a:ea typeface="黑体" panose="02010609060101010101" pitchFamily="2" charset="-122"/>
              </a:rPr>
              <a:t>(</a:t>
            </a:r>
            <a:r>
              <a:rPr lang="zh-CN" altLang="en-US" sz="1845" b="1" dirty="0">
                <a:latin typeface="宋体" panose="02010600030101010101" pitchFamily="2" charset="-122"/>
              </a:rPr>
              <a:t>调试</a:t>
            </a:r>
            <a:r>
              <a:rPr lang="en-US" altLang="zh-CN" sz="1845" b="1" dirty="0">
                <a:latin typeface="Times New Roman" panose="02020603050405020304" pitchFamily="18" charset="0"/>
                <a:ea typeface="黑体" panose="02010609060101010101" pitchFamily="2" charset="-122"/>
              </a:rPr>
              <a:t>)</a:t>
            </a:r>
            <a:r>
              <a:rPr lang="zh-CN" altLang="en-US" sz="1845" dirty="0">
                <a:latin typeface="宋体" panose="02010600030101010101" pitchFamily="2" charset="-122"/>
              </a:rPr>
              <a:t>：对已经发现的错误进行错误定位和确定出错性质，并改正这些错误，同时修改相关的文档。</a:t>
            </a:r>
            <a:endParaRPr lang="zh-CN" altLang="en-US" sz="1845" dirty="0">
              <a:latin typeface="Times New Roman" panose="02020603050405020304" pitchFamily="18" charset="0"/>
            </a:endParaRPr>
          </a:p>
          <a:p>
            <a:pPr algn="just"/>
            <a:r>
              <a:rPr lang="zh-CN" altLang="en-US" sz="1845" b="1" dirty="0">
                <a:latin typeface="宋体" panose="02010600030101010101" pitchFamily="2" charset="-122"/>
              </a:rPr>
              <a:t>修正后的文档再测试</a:t>
            </a:r>
            <a:r>
              <a:rPr lang="zh-CN" altLang="en-US" sz="1845" dirty="0">
                <a:latin typeface="宋体" panose="02010600030101010101" pitchFamily="2" charset="-122"/>
              </a:rPr>
              <a:t>：直到通过测试为止。</a:t>
            </a:r>
            <a:endParaRPr lang="zh-CN" altLang="en-US" sz="1845"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0928">
                                            <p:txEl>
                                              <p:pRg st="0" end="0"/>
                                            </p:txEl>
                                          </p:spTgt>
                                        </p:tgtEl>
                                        <p:attrNameLst>
                                          <p:attrName>style.visibility</p:attrName>
                                        </p:attrNameLst>
                                      </p:cBhvr>
                                      <p:to>
                                        <p:strVal val="visible"/>
                                      </p:to>
                                    </p:set>
                                    <p:animEffect transition="in" filter="dissolve">
                                      <p:cBhvr>
                                        <p:cTn id="7" dur="500"/>
                                        <p:tgtEl>
                                          <p:spTgt spid="7209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0928">
                                            <p:txEl>
                                              <p:pRg st="1" end="1"/>
                                            </p:txEl>
                                          </p:spTgt>
                                        </p:tgtEl>
                                        <p:attrNameLst>
                                          <p:attrName>style.visibility</p:attrName>
                                        </p:attrNameLst>
                                      </p:cBhvr>
                                      <p:to>
                                        <p:strVal val="visible"/>
                                      </p:to>
                                    </p:set>
                                    <p:animEffect transition="in" filter="dissolve">
                                      <p:cBhvr>
                                        <p:cTn id="12" dur="500"/>
                                        <p:tgtEl>
                                          <p:spTgt spid="7209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20928">
                                            <p:txEl>
                                              <p:pRg st="2" end="2"/>
                                            </p:txEl>
                                          </p:spTgt>
                                        </p:tgtEl>
                                        <p:attrNameLst>
                                          <p:attrName>style.visibility</p:attrName>
                                        </p:attrNameLst>
                                      </p:cBhvr>
                                      <p:to>
                                        <p:strVal val="visible"/>
                                      </p:to>
                                    </p:set>
                                    <p:animEffect transition="in" filter="dissolve">
                                      <p:cBhvr>
                                        <p:cTn id="17" dur="500"/>
                                        <p:tgtEl>
                                          <p:spTgt spid="7209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20928">
                                            <p:txEl>
                                              <p:pRg st="3" end="3"/>
                                            </p:txEl>
                                          </p:spTgt>
                                        </p:tgtEl>
                                        <p:attrNameLst>
                                          <p:attrName>style.visibility</p:attrName>
                                        </p:attrNameLst>
                                      </p:cBhvr>
                                      <p:to>
                                        <p:strVal val="visible"/>
                                      </p:to>
                                    </p:set>
                                    <p:animEffect transition="in" filter="dissolve">
                                      <p:cBhvr>
                                        <p:cTn id="22" dur="500"/>
                                        <p:tgtEl>
                                          <p:spTgt spid="72092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20928">
                                            <p:txEl>
                                              <p:pRg st="4" end="4"/>
                                            </p:txEl>
                                          </p:spTgt>
                                        </p:tgtEl>
                                        <p:attrNameLst>
                                          <p:attrName>style.visibility</p:attrName>
                                        </p:attrNameLst>
                                      </p:cBhvr>
                                      <p:to>
                                        <p:strVal val="visible"/>
                                      </p:to>
                                    </p:set>
                                    <p:animEffect transition="in" filter="dissolve">
                                      <p:cBhvr>
                                        <p:cTn id="27" dur="500"/>
                                        <p:tgtEl>
                                          <p:spTgt spid="72092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20928">
                                            <p:txEl>
                                              <p:pRg st="5" end="5"/>
                                            </p:txEl>
                                          </p:spTgt>
                                        </p:tgtEl>
                                        <p:attrNameLst>
                                          <p:attrName>style.visibility</p:attrName>
                                        </p:attrNameLst>
                                      </p:cBhvr>
                                      <p:to>
                                        <p:strVal val="visible"/>
                                      </p:to>
                                    </p:set>
                                    <p:animEffect transition="in" filter="dissolve">
                                      <p:cBhvr>
                                        <p:cTn id="32" dur="500"/>
                                        <p:tgtEl>
                                          <p:spTgt spid="72092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2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4339" name="Text Box 57"/>
          <p:cNvSpPr txBox="1"/>
          <p:nvPr/>
        </p:nvSpPr>
        <p:spPr>
          <a:xfrm>
            <a:off x="633046" y="1248508"/>
            <a:ext cx="7737231" cy="429895"/>
          </a:xfrm>
          <a:prstGeom prst="rect">
            <a:avLst/>
          </a:prstGeom>
          <a:noFill/>
          <a:ln w="9525">
            <a:noFill/>
          </a:ln>
        </p:spPr>
        <p:txBody>
          <a:bodyPr lIns="89030" tIns="44515" rIns="89030" bIns="44515">
            <a:spAutoFit/>
          </a:bodyPr>
          <a:lstStyle/>
          <a:p>
            <a:pPr algn="l">
              <a:spcBef>
                <a:spcPct val="50000"/>
              </a:spcBef>
            </a:pPr>
            <a:endParaRPr lang="zh-CN" altLang="zh-CN" sz="2215" dirty="0">
              <a:solidFill>
                <a:srgbClr val="0000FF"/>
              </a:solidFill>
              <a:latin typeface="Arial" panose="020B0604020202020204" pitchFamily="34" charset="0"/>
            </a:endParaRPr>
          </a:p>
        </p:txBody>
      </p:sp>
      <p:sp>
        <p:nvSpPr>
          <p:cNvPr id="14340" name="Text Box 58"/>
          <p:cNvSpPr txBox="1"/>
          <p:nvPr/>
        </p:nvSpPr>
        <p:spPr>
          <a:xfrm>
            <a:off x="3516923" y="263769"/>
            <a:ext cx="5627077" cy="600710"/>
          </a:xfrm>
          <a:prstGeom prst="rect">
            <a:avLst/>
          </a:prstGeom>
          <a:noFill/>
          <a:ln w="9525">
            <a:noFill/>
          </a:ln>
        </p:spPr>
        <p:txBody>
          <a:bodyPr lIns="89030" tIns="44515" rIns="89030" bIns="44515">
            <a:spAutoFit/>
          </a:bodyPr>
          <a:lstStyle/>
          <a:p>
            <a:pPr algn="r"/>
            <a:r>
              <a:rPr lang="zh-CN" altLang="en-US" sz="3325" b="1" dirty="0">
                <a:latin typeface="宋体" panose="02010600030101010101" pitchFamily="2" charset="-122"/>
              </a:rPr>
              <a:t>测试过程 </a:t>
            </a:r>
            <a:endParaRPr lang="zh-CN" altLang="en-US" sz="3325" b="1" dirty="0">
              <a:latin typeface="宋体" panose="02010600030101010101" pitchFamily="2" charset="-122"/>
            </a:endParaRPr>
          </a:p>
        </p:txBody>
      </p:sp>
      <p:pic>
        <p:nvPicPr>
          <p:cNvPr id="14341" name="Picture 62"/>
          <p:cNvPicPr>
            <a:picLocks noChangeAspect="1"/>
          </p:cNvPicPr>
          <p:nvPr/>
        </p:nvPicPr>
        <p:blipFill>
          <a:blip r:embed="rId1"/>
          <a:stretch>
            <a:fillRect/>
          </a:stretch>
        </p:blipFill>
        <p:spPr>
          <a:xfrm>
            <a:off x="558312" y="1389185"/>
            <a:ext cx="8088923" cy="436098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5363" name="Text Box 44"/>
          <p:cNvSpPr txBox="1"/>
          <p:nvPr/>
        </p:nvSpPr>
        <p:spPr>
          <a:xfrm>
            <a:off x="633046" y="1248508"/>
            <a:ext cx="7737231" cy="429895"/>
          </a:xfrm>
          <a:prstGeom prst="rect">
            <a:avLst/>
          </a:prstGeom>
          <a:noFill/>
          <a:ln w="9525">
            <a:noFill/>
          </a:ln>
        </p:spPr>
        <p:txBody>
          <a:bodyPr lIns="89030" tIns="44515" rIns="89030" bIns="44515">
            <a:spAutoFit/>
          </a:bodyPr>
          <a:lstStyle/>
          <a:p>
            <a:pPr algn="l">
              <a:spcBef>
                <a:spcPct val="50000"/>
              </a:spcBef>
            </a:pPr>
            <a:endParaRPr lang="zh-CN" altLang="zh-CN" sz="2215" dirty="0">
              <a:solidFill>
                <a:srgbClr val="0000FF"/>
              </a:solidFill>
              <a:latin typeface="Arial" panose="020B0604020202020204" pitchFamily="34" charset="0"/>
            </a:endParaRPr>
          </a:p>
        </p:txBody>
      </p:sp>
      <p:sp>
        <p:nvSpPr>
          <p:cNvPr id="15364" name="Text Box 45"/>
          <p:cNvSpPr txBox="1"/>
          <p:nvPr/>
        </p:nvSpPr>
        <p:spPr>
          <a:xfrm>
            <a:off x="3516923" y="263769"/>
            <a:ext cx="5627077" cy="600710"/>
          </a:xfrm>
          <a:prstGeom prst="rect">
            <a:avLst/>
          </a:prstGeom>
          <a:noFill/>
          <a:ln w="9525">
            <a:noFill/>
          </a:ln>
        </p:spPr>
        <p:txBody>
          <a:bodyPr lIns="89030" tIns="44515" rIns="89030" bIns="44515">
            <a:spAutoFit/>
          </a:bodyPr>
          <a:lstStyle/>
          <a:p>
            <a:pPr algn="r"/>
            <a:r>
              <a:rPr lang="zh-CN" altLang="en-US" sz="3325" b="1" dirty="0">
                <a:latin typeface="宋体" panose="02010600030101010101" pitchFamily="2" charset="-122"/>
              </a:rPr>
              <a:t>确认与验证</a:t>
            </a:r>
            <a:r>
              <a:rPr lang="zh-CN" altLang="en-US" sz="3325" b="1" dirty="0">
                <a:latin typeface="Times New Roman" panose="02020603050405020304" pitchFamily="18" charset="0"/>
              </a:rPr>
              <a:t> </a:t>
            </a:r>
            <a:endParaRPr lang="zh-CN" altLang="en-US" sz="3325" b="1" dirty="0">
              <a:latin typeface="Times New Roman" panose="02020603050405020304" pitchFamily="18" charset="0"/>
            </a:endParaRPr>
          </a:p>
        </p:txBody>
      </p:sp>
      <p:sp>
        <p:nvSpPr>
          <p:cNvPr id="722990" name="Rectangle 46"/>
          <p:cNvSpPr/>
          <p:nvPr/>
        </p:nvSpPr>
        <p:spPr>
          <a:xfrm>
            <a:off x="492369" y="1318846"/>
            <a:ext cx="8018585" cy="1909445"/>
          </a:xfrm>
          <a:prstGeom prst="rect">
            <a:avLst/>
          </a:prstGeom>
          <a:noFill/>
          <a:ln w="9525">
            <a:noFill/>
          </a:ln>
        </p:spPr>
        <p:txBody>
          <a:bodyPr lIns="89030" tIns="44515" rIns="89030" bIns="44515">
            <a:spAutoFit/>
          </a:bodyPr>
          <a:lstStyle/>
          <a:p>
            <a:pPr algn="l" eaLnBrk="1" hangingPunct="1"/>
            <a:r>
              <a:rPr lang="zh-CN" altLang="en-US" sz="2955" b="1" dirty="0">
                <a:latin typeface="宋体" panose="02010600030101010101" pitchFamily="2" charset="-122"/>
                <a:cs typeface="Times New Roman" panose="02020603050405020304" pitchFamily="18" charset="0"/>
              </a:rPr>
              <a:t>确认</a:t>
            </a:r>
            <a:r>
              <a:rPr lang="en-US" altLang="zh-CN" sz="2955" b="1" dirty="0">
                <a:latin typeface="宋体" panose="02010600030101010101" pitchFamily="2" charset="-122"/>
                <a:cs typeface="Times New Roman" panose="02020603050405020304" pitchFamily="18" charset="0"/>
              </a:rPr>
              <a:t>(</a:t>
            </a:r>
            <a:r>
              <a:rPr lang="en-US" altLang="zh-CN" sz="2955" b="1" i="1" dirty="0">
                <a:latin typeface="宋体" panose="02010600030101010101" pitchFamily="2" charset="-122"/>
                <a:cs typeface="Times New Roman" panose="02020603050405020304" pitchFamily="18" charset="0"/>
              </a:rPr>
              <a:t>Validation</a:t>
            </a:r>
            <a:r>
              <a:rPr lang="en-US" altLang="zh-CN" sz="2955" b="1" dirty="0">
                <a:latin typeface="宋体" panose="02010600030101010101" pitchFamily="2" charset="-122"/>
                <a:cs typeface="Times New Roman" panose="02020603050405020304" pitchFamily="18" charset="0"/>
              </a:rPr>
              <a:t>)</a:t>
            </a:r>
            <a:r>
              <a:rPr lang="zh-CN" altLang="en-US" sz="2955" dirty="0">
                <a:latin typeface="宋体" panose="02010600030101010101" pitchFamily="2" charset="-122"/>
                <a:cs typeface="Times New Roman" panose="02020603050405020304" pitchFamily="18" charset="0"/>
              </a:rPr>
              <a:t>，是一系列的活动和过程，目的是想证实在一个给定的外部环境中软件的逻辑正确性。需求规格说明的确认；程序的确认</a:t>
            </a:r>
            <a:r>
              <a:rPr lang="en-US" altLang="zh-CN" sz="2955" dirty="0">
                <a:latin typeface="宋体" panose="02010600030101010101" pitchFamily="2" charset="-122"/>
                <a:cs typeface="Times New Roman" panose="02020603050405020304" pitchFamily="18" charset="0"/>
              </a:rPr>
              <a:t>(</a:t>
            </a:r>
            <a:r>
              <a:rPr lang="zh-CN" altLang="en-US" sz="2955" dirty="0">
                <a:latin typeface="宋体" panose="02010600030101010101" pitchFamily="2" charset="-122"/>
                <a:cs typeface="Times New Roman" panose="02020603050405020304" pitchFamily="18" charset="0"/>
              </a:rPr>
              <a:t>静态确认、动态确认</a:t>
            </a:r>
            <a:r>
              <a:rPr lang="en-US" altLang="zh-CN" sz="2955" dirty="0">
                <a:latin typeface="宋体" panose="02010600030101010101" pitchFamily="2" charset="-122"/>
                <a:cs typeface="Times New Roman" panose="02020603050405020304" pitchFamily="18" charset="0"/>
              </a:rPr>
              <a:t>)</a:t>
            </a:r>
            <a:r>
              <a:rPr lang="zh-CN" altLang="en-US" sz="2955" dirty="0">
                <a:latin typeface="宋体" panose="02010600030101010101" pitchFamily="2" charset="-122"/>
                <a:cs typeface="Times New Roman" panose="02020603050405020304" pitchFamily="18" charset="0"/>
              </a:rPr>
              <a:t>。</a:t>
            </a:r>
            <a:r>
              <a:rPr lang="zh-CN" altLang="en-US" sz="2955" dirty="0">
                <a:latin typeface="宋体" panose="02010600030101010101" pitchFamily="2" charset="-122"/>
              </a:rPr>
              <a:t> </a:t>
            </a:r>
            <a:endParaRPr lang="zh-CN" altLang="en-US" sz="2955" dirty="0">
              <a:latin typeface="宋体" panose="02010600030101010101" pitchFamily="2" charset="-122"/>
            </a:endParaRPr>
          </a:p>
        </p:txBody>
      </p:sp>
      <p:sp>
        <p:nvSpPr>
          <p:cNvPr id="722991" name="Rectangle 47"/>
          <p:cNvSpPr/>
          <p:nvPr/>
        </p:nvSpPr>
        <p:spPr>
          <a:xfrm>
            <a:off x="422031" y="4202723"/>
            <a:ext cx="7877908" cy="1454150"/>
          </a:xfrm>
          <a:prstGeom prst="rect">
            <a:avLst/>
          </a:prstGeom>
          <a:noFill/>
          <a:ln w="9525">
            <a:noFill/>
          </a:ln>
        </p:spPr>
        <p:txBody>
          <a:bodyPr lIns="89030" tIns="44515" rIns="89030" bIns="44515">
            <a:spAutoFit/>
          </a:bodyPr>
          <a:lstStyle/>
          <a:p>
            <a:pPr algn="just" eaLnBrk="1" hangingPunct="1"/>
            <a:r>
              <a:rPr lang="zh-CN" altLang="en-US" sz="2955" b="1" dirty="0">
                <a:latin typeface="宋体" panose="02010600030101010101" pitchFamily="2" charset="-122"/>
              </a:rPr>
              <a:t>验证</a:t>
            </a:r>
            <a:r>
              <a:rPr lang="en-US" altLang="zh-CN" sz="2955" b="1" dirty="0">
                <a:latin typeface="宋体" panose="02010600030101010101" pitchFamily="2" charset="-122"/>
              </a:rPr>
              <a:t>(</a:t>
            </a:r>
            <a:r>
              <a:rPr lang="en-US" altLang="zh-CN" sz="2955" b="1" i="1" dirty="0">
                <a:latin typeface="宋体" panose="02010600030101010101" pitchFamily="2" charset="-122"/>
              </a:rPr>
              <a:t>Verification</a:t>
            </a:r>
            <a:r>
              <a:rPr lang="en-US" altLang="zh-CN" sz="2955" b="1" dirty="0">
                <a:latin typeface="宋体" panose="02010600030101010101" pitchFamily="2" charset="-122"/>
              </a:rPr>
              <a:t>)</a:t>
            </a:r>
            <a:r>
              <a:rPr lang="zh-CN" altLang="en-US" sz="2955" dirty="0">
                <a:latin typeface="宋体" panose="02010600030101010101" pitchFamily="2" charset="-122"/>
              </a:rPr>
              <a:t>，试图证明在软件生存期各个阶段，以及阶段间的逻辑协调性、完备性和正确性。</a:t>
            </a:r>
            <a:endParaRPr lang="zh-CN" altLang="en-US" sz="2955"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2990">
                                            <p:txEl>
                                              <p:pRg st="0" end="0"/>
                                            </p:txEl>
                                          </p:spTgt>
                                        </p:tgtEl>
                                        <p:attrNameLst>
                                          <p:attrName>style.visibility</p:attrName>
                                        </p:attrNameLst>
                                      </p:cBhvr>
                                      <p:to>
                                        <p:strVal val="visible"/>
                                      </p:to>
                                    </p:set>
                                    <p:animEffect transition="in" filter="dissolve">
                                      <p:cBhvr>
                                        <p:cTn id="7" dur="500"/>
                                        <p:tgtEl>
                                          <p:spTgt spid="7229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2991">
                                            <p:txEl>
                                              <p:pRg st="0" end="0"/>
                                            </p:txEl>
                                          </p:spTgt>
                                        </p:tgtEl>
                                        <p:attrNameLst>
                                          <p:attrName>style.visibility</p:attrName>
                                        </p:attrNameLst>
                                      </p:cBhvr>
                                      <p:to>
                                        <p:strVal val="visible"/>
                                      </p:to>
                                    </p:set>
                                    <p:animEffect transition="in" filter="dissolve">
                                      <p:cBhvr>
                                        <p:cTn id="12" dur="500"/>
                                        <p:tgtEl>
                                          <p:spTgt spid="7229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90" grpId="0" build="p"/>
      <p:bldP spid="72299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6387" name="Text Box 3"/>
          <p:cNvSpPr txBox="1"/>
          <p:nvPr/>
        </p:nvSpPr>
        <p:spPr>
          <a:xfrm>
            <a:off x="3516923" y="263769"/>
            <a:ext cx="5627077" cy="600710"/>
          </a:xfrm>
          <a:prstGeom prst="rect">
            <a:avLst/>
          </a:prstGeom>
          <a:noFill/>
          <a:ln w="9525">
            <a:noFill/>
          </a:ln>
        </p:spPr>
        <p:txBody>
          <a:bodyPr lIns="89030" tIns="44515" rIns="89030" bIns="44515">
            <a:spAutoFit/>
          </a:bodyPr>
          <a:lstStyle/>
          <a:p>
            <a:pPr algn="r"/>
            <a:r>
              <a:rPr lang="zh-CN" altLang="en-US" sz="3325" b="1" dirty="0">
                <a:latin typeface="宋体" panose="02010600030101010101" pitchFamily="2" charset="-122"/>
              </a:rPr>
              <a:t>确认与验证的手段</a:t>
            </a:r>
            <a:r>
              <a:rPr lang="zh-CN" altLang="en-US" sz="3325" b="1" dirty="0">
                <a:latin typeface="Times New Roman" panose="02020603050405020304" pitchFamily="18" charset="0"/>
              </a:rPr>
              <a:t> </a:t>
            </a:r>
            <a:endParaRPr lang="zh-CN" altLang="en-US" sz="3325" b="1" dirty="0">
              <a:latin typeface="Times New Roman" panose="02020603050405020304" pitchFamily="18" charset="0"/>
            </a:endParaRPr>
          </a:p>
        </p:txBody>
      </p:sp>
      <p:sp>
        <p:nvSpPr>
          <p:cNvPr id="16388" name="Text Box 4"/>
          <p:cNvSpPr txBox="1"/>
          <p:nvPr/>
        </p:nvSpPr>
        <p:spPr>
          <a:xfrm>
            <a:off x="2737338" y="2373923"/>
            <a:ext cx="3663462" cy="543560"/>
          </a:xfrm>
          <a:prstGeom prst="rect">
            <a:avLst/>
          </a:prstGeom>
          <a:noFill/>
          <a:ln w="9525">
            <a:noFill/>
          </a:ln>
        </p:spPr>
        <p:txBody>
          <a:bodyPr lIns="89030" tIns="44515" rIns="89030" bIns="44515">
            <a:spAutoFit/>
          </a:bodyPr>
          <a:lstStyle/>
          <a:p>
            <a:r>
              <a:rPr lang="zh-CN" altLang="en-US" sz="2955" b="1" dirty="0">
                <a:latin typeface="Arial" panose="020B0604020202020204" pitchFamily="34" charset="0"/>
              </a:rPr>
              <a:t>走查、审查和检查</a:t>
            </a:r>
            <a:endParaRPr lang="zh-CN" altLang="en-US" sz="2955" b="1" dirty="0">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7411" name="Text Box 3"/>
          <p:cNvSpPr txBox="1"/>
          <p:nvPr/>
        </p:nvSpPr>
        <p:spPr>
          <a:xfrm>
            <a:off x="3516923" y="263769"/>
            <a:ext cx="5627077" cy="600710"/>
          </a:xfrm>
          <a:prstGeom prst="rect">
            <a:avLst/>
          </a:prstGeom>
          <a:noFill/>
          <a:ln w="9525">
            <a:noFill/>
          </a:ln>
        </p:spPr>
        <p:txBody>
          <a:bodyPr lIns="89030" tIns="44515" rIns="89030" bIns="44515">
            <a:spAutoFit/>
          </a:bodyPr>
          <a:lstStyle/>
          <a:p>
            <a:pPr algn="r"/>
            <a:r>
              <a:rPr lang="zh-CN" altLang="en-US" sz="3325" b="1" dirty="0">
                <a:latin typeface="宋体" panose="02010600030101010101" pitchFamily="2" charset="-122"/>
              </a:rPr>
              <a:t>软件测试的策略 </a:t>
            </a:r>
            <a:endParaRPr lang="zh-CN" altLang="en-US" sz="3325" b="1" dirty="0">
              <a:latin typeface="宋体" panose="02010600030101010101" pitchFamily="2" charset="-122"/>
            </a:endParaRPr>
          </a:p>
        </p:txBody>
      </p:sp>
      <p:sp>
        <p:nvSpPr>
          <p:cNvPr id="17412" name="Rectangle 4"/>
          <p:cNvSpPr/>
          <p:nvPr/>
        </p:nvSpPr>
        <p:spPr>
          <a:xfrm>
            <a:off x="562708" y="2373923"/>
            <a:ext cx="7807569" cy="998855"/>
          </a:xfrm>
          <a:prstGeom prst="rect">
            <a:avLst/>
          </a:prstGeom>
          <a:noFill/>
          <a:ln w="9525">
            <a:noFill/>
          </a:ln>
        </p:spPr>
        <p:txBody>
          <a:bodyPr lIns="89030" tIns="44515" rIns="89030" bIns="44515">
            <a:spAutoFit/>
          </a:bodyPr>
          <a:lstStyle/>
          <a:p>
            <a:pPr algn="l" eaLnBrk="1" hangingPunct="1"/>
            <a:r>
              <a:rPr lang="zh-CN" altLang="en-US" sz="2955" dirty="0">
                <a:latin typeface="宋体" panose="02010600030101010101" pitchFamily="2" charset="-122"/>
              </a:rPr>
              <a:t>测试过程按</a:t>
            </a:r>
            <a:r>
              <a:rPr lang="en-US" altLang="zh-CN" sz="2955" dirty="0">
                <a:latin typeface="Times New Roman" panose="02020603050405020304" pitchFamily="18" charset="0"/>
              </a:rPr>
              <a:t>4</a:t>
            </a:r>
            <a:r>
              <a:rPr lang="zh-CN" altLang="en-US" sz="2955" dirty="0">
                <a:latin typeface="宋体" panose="02010600030101010101" pitchFamily="2" charset="-122"/>
              </a:rPr>
              <a:t>个步骤进行，即</a:t>
            </a:r>
            <a:r>
              <a:rPr lang="zh-CN" altLang="en-US" sz="2955" i="1" dirty="0">
                <a:solidFill>
                  <a:srgbClr val="FF0066"/>
                </a:solidFill>
                <a:latin typeface="宋体" panose="02010600030101010101" pitchFamily="2" charset="-122"/>
              </a:rPr>
              <a:t>单元测试</a:t>
            </a:r>
            <a:r>
              <a:rPr lang="zh-CN" altLang="en-US" sz="2955" i="1" dirty="0">
                <a:latin typeface="宋体" panose="02010600030101010101" pitchFamily="2" charset="-122"/>
              </a:rPr>
              <a:t>、</a:t>
            </a:r>
            <a:r>
              <a:rPr lang="zh-CN" altLang="en-US" sz="2955" i="1" dirty="0">
                <a:solidFill>
                  <a:srgbClr val="FF0066"/>
                </a:solidFill>
                <a:latin typeface="宋体" panose="02010600030101010101" pitchFamily="2" charset="-122"/>
              </a:rPr>
              <a:t>集成测试</a:t>
            </a:r>
            <a:r>
              <a:rPr lang="zh-CN" altLang="en-US" sz="2955" i="1" dirty="0">
                <a:latin typeface="宋体" panose="02010600030101010101" pitchFamily="2" charset="-122"/>
              </a:rPr>
              <a:t>、</a:t>
            </a:r>
            <a:r>
              <a:rPr lang="zh-CN" altLang="en-US" sz="2955" i="1" dirty="0">
                <a:solidFill>
                  <a:srgbClr val="FF0066"/>
                </a:solidFill>
                <a:latin typeface="宋体" panose="02010600030101010101" pitchFamily="2" charset="-122"/>
              </a:rPr>
              <a:t>确认测试</a:t>
            </a:r>
            <a:r>
              <a:rPr lang="zh-CN" altLang="en-US" sz="2955" dirty="0">
                <a:latin typeface="宋体" panose="02010600030101010101" pitchFamily="2" charset="-122"/>
              </a:rPr>
              <a:t>和</a:t>
            </a:r>
            <a:r>
              <a:rPr lang="zh-CN" altLang="en-US" sz="2955" i="1" dirty="0">
                <a:solidFill>
                  <a:srgbClr val="FF0066"/>
                </a:solidFill>
                <a:latin typeface="宋体" panose="02010600030101010101" pitchFamily="2" charset="-122"/>
              </a:rPr>
              <a:t>系统测试</a:t>
            </a:r>
            <a:r>
              <a:rPr lang="zh-CN" altLang="en-US" sz="2955" dirty="0">
                <a:latin typeface="宋体" panose="02010600030101010101" pitchFamily="2" charset="-122"/>
              </a:rPr>
              <a:t>。</a:t>
            </a:r>
            <a:r>
              <a:rPr lang="zh-CN" altLang="en-US" sz="1110" dirty="0">
                <a:latin typeface="Arial" panose="020B0604020202020204" pitchFamily="34" charset="0"/>
              </a:rPr>
              <a:t> </a:t>
            </a:r>
            <a:endParaRPr lang="zh-CN" altLang="en-US" sz="1660" dirty="0">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8435" name="Text Box 3"/>
          <p:cNvSpPr txBox="1"/>
          <p:nvPr/>
        </p:nvSpPr>
        <p:spPr>
          <a:xfrm>
            <a:off x="3516923" y="263769"/>
            <a:ext cx="5627077" cy="600710"/>
          </a:xfrm>
          <a:prstGeom prst="rect">
            <a:avLst/>
          </a:prstGeom>
          <a:noFill/>
          <a:ln w="9525">
            <a:noFill/>
          </a:ln>
        </p:spPr>
        <p:txBody>
          <a:bodyPr lIns="89030" tIns="44515" rIns="89030" bIns="44515">
            <a:spAutoFit/>
          </a:bodyPr>
          <a:lstStyle/>
          <a:p>
            <a:pPr algn="r"/>
            <a:r>
              <a:rPr lang="zh-CN" altLang="en-US" sz="3325" b="1" dirty="0">
                <a:latin typeface="宋体" panose="02010600030101010101" pitchFamily="2" charset="-122"/>
              </a:rPr>
              <a:t>软件测试的顺续 </a:t>
            </a:r>
            <a:endParaRPr lang="zh-CN" altLang="en-US" sz="3325" b="1" dirty="0">
              <a:latin typeface="宋体" panose="02010600030101010101" pitchFamily="2" charset="-122"/>
            </a:endParaRPr>
          </a:p>
        </p:txBody>
      </p:sp>
      <p:pic>
        <p:nvPicPr>
          <p:cNvPr id="18436" name="Picture 5"/>
          <p:cNvPicPr>
            <a:picLocks noChangeAspect="1"/>
          </p:cNvPicPr>
          <p:nvPr/>
        </p:nvPicPr>
        <p:blipFill>
          <a:blip r:embed="rId1"/>
          <a:stretch>
            <a:fillRect/>
          </a:stretch>
        </p:blipFill>
        <p:spPr>
          <a:xfrm>
            <a:off x="439615" y="1178169"/>
            <a:ext cx="8440615" cy="4994031"/>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835025" y="466725"/>
            <a:ext cx="764857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Bodoni MT Black" panose="02070A03080606020203" pitchFamily="18" charset="0"/>
                <a:ea typeface="+mn-ea"/>
              </a:rPr>
              <a:t>主要内容</a:t>
            </a:r>
            <a:endParaRPr lang="es-HN" b="1" dirty="0">
              <a:latin typeface="Bodoni MT Black" panose="02070A03080606020203" pitchFamily="18" charset="0"/>
              <a:ea typeface="+mn-ea"/>
            </a:endParaRPr>
          </a:p>
        </p:txBody>
      </p:sp>
      <p:sp>
        <p:nvSpPr>
          <p:cNvPr id="10243"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sp>
        <p:nvSpPr>
          <p:cNvPr id="1024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主要内容</a:t>
            </a:r>
            <a:endParaRPr lang="zh-CN" altLang="en-US" sz="2400">
              <a:solidFill>
                <a:srgbClr val="D9D9D9"/>
              </a:solidFill>
              <a:latin typeface="Bodoni MT Black" panose="02070A03080606020203" pitchFamily="18" charset="0"/>
            </a:endParaRPr>
          </a:p>
        </p:txBody>
      </p:sp>
      <p:pic>
        <p:nvPicPr>
          <p:cNvPr id="10245"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10246"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10247"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0248"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0249"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0250"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642938" y="1412875"/>
            <a:ext cx="8032750"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anose="05000000000000000000" pitchFamily="2" charset="2"/>
              <a:buNone/>
              <a:defRPr/>
            </a:pPr>
            <a:r>
              <a:rPr kumimoji="1" lang="en-US" altLang="zh-CN" sz="2400" dirty="0">
                <a:solidFill>
                  <a:srgbClr val="9999CC">
                    <a:lumMod val="50000"/>
                  </a:srgbClr>
                </a:solidFill>
                <a:latin typeface="Bodoni MT Black" panose="02070A03080606020203" pitchFamily="18" charset="0"/>
              </a:rPr>
              <a:t>   </a:t>
            </a:r>
            <a:r>
              <a:rPr kumimoji="1" lang="en-US" altLang="zh-CN" sz="2400" b="1" dirty="0">
                <a:latin typeface="Bodoni MT Black" panose="02070A03080606020203" pitchFamily="18" charset="0"/>
              </a:rPr>
              <a:t>7.1   </a:t>
            </a:r>
            <a:r>
              <a:rPr kumimoji="1" lang="zh-CN" altLang="en-US" sz="2400" b="1" dirty="0">
                <a:latin typeface="Bodoni MT Black" panose="02070A03080606020203" pitchFamily="18" charset="0"/>
              </a:rPr>
              <a:t>编码</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7.2   </a:t>
            </a:r>
            <a:r>
              <a:rPr kumimoji="1" lang="zh-CN" altLang="en-US" sz="2400" b="1" dirty="0">
                <a:latin typeface="Bodoni MT Black" panose="02070A03080606020203" pitchFamily="18" charset="0"/>
              </a:rPr>
              <a:t>软件测试基础</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7.3   </a:t>
            </a:r>
            <a:r>
              <a:rPr kumimoji="1" lang="zh-CN" altLang="en-US" sz="2400" b="1" dirty="0">
                <a:latin typeface="Bodoni MT Black" panose="02070A03080606020203" pitchFamily="18" charset="0"/>
              </a:rPr>
              <a:t>单元测试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7.4   </a:t>
            </a:r>
            <a:r>
              <a:rPr kumimoji="1" lang="zh-CN" altLang="en-US" sz="2400" b="1" dirty="0">
                <a:latin typeface="Bodoni MT Black" panose="02070A03080606020203" pitchFamily="18" charset="0"/>
              </a:rPr>
              <a:t>集成测试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7.5   </a:t>
            </a:r>
            <a:r>
              <a:rPr kumimoji="1" lang="zh-CN" altLang="en-US" sz="2400" b="1" dirty="0">
                <a:latin typeface="Bodoni MT Black" panose="02070A03080606020203" pitchFamily="18" charset="0"/>
              </a:rPr>
              <a:t>确认测试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7.6   </a:t>
            </a:r>
            <a:r>
              <a:rPr kumimoji="1" lang="zh-CN" altLang="en-US" sz="2400" b="1" dirty="0">
                <a:latin typeface="Bodoni MT Black" panose="02070A03080606020203" pitchFamily="18" charset="0"/>
              </a:rPr>
              <a:t>白盒测试技术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7.7   </a:t>
            </a:r>
            <a:r>
              <a:rPr kumimoji="1" lang="zh-CN" altLang="en-US" sz="2400" b="1" dirty="0">
                <a:latin typeface="Bodoni MT Black" panose="02070A03080606020203" pitchFamily="18" charset="0"/>
              </a:rPr>
              <a:t>黑盒测试技术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7.8   </a:t>
            </a:r>
            <a:r>
              <a:rPr kumimoji="1" lang="zh-CN" altLang="en-US" sz="2400" b="1" dirty="0">
                <a:latin typeface="Bodoni MT Black" panose="02070A03080606020203" pitchFamily="18" charset="0"/>
              </a:rPr>
              <a:t>调试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7.9   </a:t>
            </a:r>
            <a:r>
              <a:rPr kumimoji="1" lang="zh-CN" altLang="en-US" sz="2400" b="1" dirty="0">
                <a:latin typeface="Bodoni MT Black" panose="02070A03080606020203" pitchFamily="18" charset="0"/>
              </a:rPr>
              <a:t>软件可靠性</a:t>
            </a:r>
            <a:endParaRPr kumimoji="1" lang="zh-CN" altLang="en-US" sz="2400" b="1" dirty="0">
              <a:latin typeface="Bodoni MT Black" panose="02070A03080606020203" pitchFamily="18" charset="0"/>
            </a:endParaRPr>
          </a:p>
        </p:txBody>
      </p:sp>
      <p:sp>
        <p:nvSpPr>
          <p:cNvPr id="10252"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endParaRPr lang="zh-CN" altLang="en-US" sz="2400">
              <a:solidFill>
                <a:srgbClr val="D9D9D9"/>
              </a:solidFill>
              <a:latin typeface="Bodoni MT Black" panose="02070A03080606020203" pitchFamily="18" charset="0"/>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9459" name="Text Box 3"/>
          <p:cNvSpPr txBox="1"/>
          <p:nvPr/>
        </p:nvSpPr>
        <p:spPr>
          <a:xfrm>
            <a:off x="3516923" y="263769"/>
            <a:ext cx="5627077" cy="600710"/>
          </a:xfrm>
          <a:prstGeom prst="rect">
            <a:avLst/>
          </a:prstGeom>
          <a:noFill/>
          <a:ln w="9525">
            <a:noFill/>
          </a:ln>
        </p:spPr>
        <p:txBody>
          <a:bodyPr lIns="89030" tIns="44515" rIns="89030" bIns="44515">
            <a:spAutoFit/>
          </a:bodyPr>
          <a:lstStyle/>
          <a:p>
            <a:pPr algn="r"/>
            <a:r>
              <a:rPr lang="zh-CN" altLang="en-US" sz="3325" b="1" dirty="0">
                <a:latin typeface="宋体" panose="02010600030101010101" pitchFamily="2" charset="-122"/>
              </a:rPr>
              <a:t>单元测试 </a:t>
            </a:r>
            <a:endParaRPr lang="zh-CN" altLang="en-US" sz="3325" b="1" dirty="0">
              <a:latin typeface="宋体" panose="02010600030101010101" pitchFamily="2" charset="-122"/>
            </a:endParaRPr>
          </a:p>
        </p:txBody>
      </p:sp>
      <p:sp>
        <p:nvSpPr>
          <p:cNvPr id="19460" name="Rectangle 5"/>
          <p:cNvSpPr/>
          <p:nvPr/>
        </p:nvSpPr>
        <p:spPr>
          <a:xfrm>
            <a:off x="633046" y="1811215"/>
            <a:ext cx="7948246" cy="2477770"/>
          </a:xfrm>
          <a:prstGeom prst="rect">
            <a:avLst/>
          </a:prstGeom>
          <a:noFill/>
          <a:ln w="9525">
            <a:noFill/>
          </a:ln>
        </p:spPr>
        <p:txBody>
          <a:bodyPr lIns="89030" tIns="44515" rIns="89030" bIns="44515">
            <a:spAutoFit/>
          </a:bodyPr>
          <a:lstStyle/>
          <a:p>
            <a:pPr algn="just" eaLnBrk="1" hangingPunct="1"/>
            <a:r>
              <a:rPr lang="zh-CN" altLang="en-US" sz="2585" dirty="0">
                <a:latin typeface="宋体" panose="02010600030101010101" pitchFamily="2" charset="-122"/>
              </a:rPr>
              <a:t>单元测试又称模块测试，</a:t>
            </a:r>
            <a:r>
              <a:rPr lang="zh-CN" altLang="en-US" sz="2585" i="1" dirty="0">
                <a:latin typeface="宋体" panose="02010600030101010101" pitchFamily="2" charset="-122"/>
              </a:rPr>
              <a:t>是针对软件设计的最小单位</a:t>
            </a:r>
            <a:r>
              <a:rPr lang="zh-CN" altLang="en-US" sz="2585" i="1" dirty="0">
                <a:latin typeface="Times New Roman" panose="02020603050405020304" pitchFamily="18" charset="0"/>
              </a:rPr>
              <a:t> </a:t>
            </a:r>
            <a:r>
              <a:rPr lang="zh-CN" altLang="en-US" sz="2585" i="1" dirty="0">
                <a:latin typeface="宋体" panose="02010600030101010101" pitchFamily="2" charset="-122"/>
              </a:rPr>
              <a:t>─</a:t>
            </a:r>
            <a:r>
              <a:rPr lang="zh-CN" altLang="en-US" sz="2585" i="1" dirty="0">
                <a:latin typeface="Times New Roman" panose="02020603050405020304" pitchFamily="18" charset="0"/>
              </a:rPr>
              <a:t> </a:t>
            </a:r>
            <a:r>
              <a:rPr lang="zh-CN" altLang="en-US" sz="2585" i="1" dirty="0">
                <a:latin typeface="宋体" panose="02010600030101010101" pitchFamily="2" charset="-122"/>
              </a:rPr>
              <a:t>程序模块，进行正确性检验</a:t>
            </a:r>
            <a:r>
              <a:rPr lang="zh-CN" altLang="en-US" sz="2585" dirty="0">
                <a:latin typeface="宋体" panose="02010600030101010101" pitchFamily="2" charset="-122"/>
              </a:rPr>
              <a:t>的测试工作。其目的在于发现各模块内部可能存在的各种差错。</a:t>
            </a:r>
            <a:r>
              <a:rPr lang="en-US" altLang="zh-CN" sz="2585" dirty="0">
                <a:latin typeface="Times New Roman" panose="02020603050405020304" pitchFamily="18" charset="0"/>
              </a:rPr>
              <a:t>(</a:t>
            </a:r>
            <a:r>
              <a:rPr lang="zh-CN" altLang="en-US" sz="2585" dirty="0">
                <a:latin typeface="宋体" panose="02010600030101010101" pitchFamily="2" charset="-122"/>
              </a:rPr>
              <a:t>采用的方法主要是白合测试方法</a:t>
            </a:r>
            <a:r>
              <a:rPr lang="en-US" altLang="zh-CN" sz="2585" dirty="0">
                <a:latin typeface="Times New Roman" panose="02020603050405020304" pitchFamily="18" charset="0"/>
              </a:rPr>
              <a:t>) </a:t>
            </a:r>
            <a:r>
              <a:rPr lang="zh-CN" altLang="en-US" sz="2585" dirty="0">
                <a:latin typeface="宋体" panose="02010600030101010101" pitchFamily="2" charset="-122"/>
              </a:rPr>
              <a:t>单元测试需要</a:t>
            </a:r>
            <a:r>
              <a:rPr lang="zh-CN" altLang="en-US" sz="2585" i="1" dirty="0">
                <a:latin typeface="宋体" panose="02010600030101010101" pitchFamily="2" charset="-122"/>
              </a:rPr>
              <a:t>从程序的内部结构出发设计测试用例</a:t>
            </a:r>
            <a:r>
              <a:rPr lang="zh-CN" altLang="en-US" sz="2585" dirty="0">
                <a:latin typeface="宋体" panose="02010600030101010101" pitchFamily="2" charset="-122"/>
              </a:rPr>
              <a:t>。多个模块可以平行地独立进行单元测试。</a:t>
            </a:r>
            <a:endParaRPr lang="zh-CN" altLang="en-US" sz="2585" dirty="0">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0483" name="Text Box 3"/>
          <p:cNvSpPr txBox="1"/>
          <p:nvPr/>
        </p:nvSpPr>
        <p:spPr>
          <a:xfrm>
            <a:off x="3516923" y="263769"/>
            <a:ext cx="5627077" cy="600710"/>
          </a:xfrm>
          <a:prstGeom prst="rect">
            <a:avLst/>
          </a:prstGeom>
          <a:noFill/>
          <a:ln w="9525">
            <a:noFill/>
          </a:ln>
        </p:spPr>
        <p:txBody>
          <a:bodyPr lIns="89030" tIns="44515" rIns="89030" bIns="44515">
            <a:spAutoFit/>
          </a:bodyPr>
          <a:lstStyle/>
          <a:p>
            <a:pPr algn="r"/>
            <a:r>
              <a:rPr lang="zh-CN" altLang="en-US" sz="3325" b="1" dirty="0">
                <a:latin typeface="宋体" panose="02010600030101010101" pitchFamily="2" charset="-122"/>
              </a:rPr>
              <a:t>组装测试 </a:t>
            </a:r>
            <a:endParaRPr lang="zh-CN" altLang="en-US" sz="3325" b="1" dirty="0">
              <a:latin typeface="宋体" panose="02010600030101010101" pitchFamily="2" charset="-122"/>
            </a:endParaRPr>
          </a:p>
        </p:txBody>
      </p:sp>
      <p:sp>
        <p:nvSpPr>
          <p:cNvPr id="20484" name="Rectangle 4"/>
          <p:cNvSpPr/>
          <p:nvPr/>
        </p:nvSpPr>
        <p:spPr>
          <a:xfrm>
            <a:off x="633046" y="1811215"/>
            <a:ext cx="7948246" cy="1113155"/>
          </a:xfrm>
          <a:prstGeom prst="rect">
            <a:avLst/>
          </a:prstGeom>
          <a:noFill/>
          <a:ln w="9525">
            <a:noFill/>
          </a:ln>
        </p:spPr>
        <p:txBody>
          <a:bodyPr lIns="89030" tIns="44515" rIns="89030" bIns="44515">
            <a:spAutoFit/>
          </a:bodyPr>
          <a:lstStyle/>
          <a:p>
            <a:pPr algn="just" eaLnBrk="1" hangingPunct="1"/>
            <a:r>
              <a:rPr lang="zh-CN" altLang="en-US" sz="3325" dirty="0">
                <a:latin typeface="Times New Roman" panose="02020603050405020304" pitchFamily="18" charset="0"/>
                <a:ea typeface="黑体" panose="02010609060101010101" pitchFamily="2" charset="-122"/>
              </a:rPr>
              <a:t>通常，在单元测试的基础上，需要将所有模块按照设计要求组装成为系统。</a:t>
            </a:r>
            <a:endParaRPr lang="zh-CN" altLang="en-US" sz="3325" dirty="0">
              <a:latin typeface="Times New Roman" panose="02020603050405020304" pitchFamily="18" charset="0"/>
              <a:ea typeface="黑体" panose="0201060906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1507" name="Text Box 3"/>
          <p:cNvSpPr txBox="1"/>
          <p:nvPr/>
        </p:nvSpPr>
        <p:spPr>
          <a:xfrm>
            <a:off x="3516923" y="263769"/>
            <a:ext cx="5627077" cy="600710"/>
          </a:xfrm>
          <a:prstGeom prst="rect">
            <a:avLst/>
          </a:prstGeom>
          <a:noFill/>
          <a:ln w="9525">
            <a:noFill/>
          </a:ln>
        </p:spPr>
        <p:txBody>
          <a:bodyPr lIns="89030" tIns="44515" rIns="89030" bIns="44515">
            <a:spAutoFit/>
          </a:bodyPr>
          <a:lstStyle/>
          <a:p>
            <a:pPr algn="r"/>
            <a:r>
              <a:rPr lang="zh-CN" altLang="en-US" sz="3325" b="1" dirty="0">
                <a:latin typeface="宋体" panose="02010600030101010101" pitchFamily="2" charset="-122"/>
              </a:rPr>
              <a:t>确认测试 </a:t>
            </a:r>
            <a:endParaRPr lang="zh-CN" altLang="en-US" sz="3325" b="1" dirty="0">
              <a:latin typeface="宋体" panose="02010600030101010101" pitchFamily="2" charset="-122"/>
            </a:endParaRPr>
          </a:p>
        </p:txBody>
      </p:sp>
      <p:sp>
        <p:nvSpPr>
          <p:cNvPr id="820228" name="Rectangle 4"/>
          <p:cNvSpPr>
            <a:spLocks noChangeArrowheads="1"/>
          </p:cNvSpPr>
          <p:nvPr/>
        </p:nvSpPr>
        <p:spPr bwMode="auto">
          <a:xfrm>
            <a:off x="633046" y="1811215"/>
            <a:ext cx="7948246" cy="1625600"/>
          </a:xfrm>
          <a:prstGeom prst="rect">
            <a:avLst/>
          </a:prstGeom>
          <a:noFill/>
          <a:ln w="9525">
            <a:noFill/>
            <a:miter lim="800000"/>
          </a:ln>
          <a:effectLst/>
        </p:spPr>
        <p:txBody>
          <a:bodyPr lIns="89030" tIns="44515" rIns="89030" bIns="44515">
            <a:spAutoFit/>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3325" b="0" i="0" u="none" strike="noStrike" kern="1200" cap="none" spc="0" normalizeH="0" baseline="0" noProof="0">
                <a:ln>
                  <a:noFill/>
                </a:ln>
                <a:solidFill>
                  <a:schemeClr val="tx1"/>
                </a:solidFill>
                <a:effectLst/>
                <a:uLnTx/>
                <a:uFillTx/>
                <a:latin typeface="黑体" panose="02010609060101010101" pitchFamily="2" charset="-122"/>
                <a:ea typeface="黑体" panose="02010609060101010101" pitchFamily="2" charset="-122"/>
                <a:cs typeface="+mn-cs"/>
              </a:rPr>
              <a:t>确认测试又称</a:t>
            </a:r>
            <a:r>
              <a:rPr kumimoji="1" lang="zh-CN" altLang="en-US" sz="3325" b="0" i="0" u="none" strike="noStrike" kern="1200" cap="none" spc="0" normalizeH="0" baseline="0" noProof="0">
                <a:ln>
                  <a:noFill/>
                </a:ln>
                <a:solidFill>
                  <a:srgbClr val="0000FF"/>
                </a:solidFill>
                <a:effectLst>
                  <a:outerShdw blurRad="38100" dist="38100" dir="2700000" algn="tl">
                    <a:srgbClr val="000000"/>
                  </a:outerShdw>
                </a:effectLst>
                <a:uLnTx/>
                <a:uFillTx/>
                <a:latin typeface="黑体" panose="02010609060101010101" pitchFamily="2" charset="-122"/>
                <a:ea typeface="黑体" panose="02010609060101010101" pitchFamily="2" charset="-122"/>
                <a:cs typeface="+mn-cs"/>
              </a:rPr>
              <a:t>有效性测试</a:t>
            </a:r>
            <a:r>
              <a:rPr kumimoji="1" lang="zh-CN" altLang="en-US" sz="3325" b="0" i="0" u="none" strike="noStrike" kern="1200" cap="none" spc="0" normalizeH="0" baseline="0" noProof="0">
                <a:ln>
                  <a:noFill/>
                </a:ln>
                <a:solidFill>
                  <a:schemeClr val="tx1"/>
                </a:solidFill>
                <a:effectLst/>
                <a:uLnTx/>
                <a:uFillTx/>
                <a:latin typeface="黑体" panose="02010609060101010101" pitchFamily="2" charset="-122"/>
                <a:ea typeface="黑体" panose="02010609060101010101" pitchFamily="2" charset="-122"/>
                <a:cs typeface="+mn-cs"/>
              </a:rPr>
              <a:t>。任务是验证软件的功能和性能及其它特性是否与用户的要求一致。主要采用黑盒测试。</a:t>
            </a:r>
            <a:endParaRPr kumimoji="1" lang="zh-CN" altLang="en-US" sz="3325" b="0" i="0" u="none" strike="noStrike" kern="1200" cap="none" spc="0" normalizeH="0" baseline="0" noProof="0">
              <a:ln>
                <a:noFill/>
              </a:ln>
              <a:solidFill>
                <a:schemeClr val="tx1"/>
              </a:solidFill>
              <a:effectLst/>
              <a:uLnTx/>
              <a:uFillTx/>
              <a:latin typeface="黑体" panose="02010609060101010101" pitchFamily="2" charset="-122"/>
              <a:ea typeface="黑体" panose="02010609060101010101"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pic>
        <p:nvPicPr>
          <p:cNvPr id="22531" name="Picture 3"/>
          <p:cNvPicPr>
            <a:picLocks noChangeAspect="1"/>
          </p:cNvPicPr>
          <p:nvPr/>
        </p:nvPicPr>
        <p:blipFill>
          <a:blip r:embed="rId1"/>
          <a:stretch>
            <a:fillRect/>
          </a:stretch>
        </p:blipFill>
        <p:spPr>
          <a:xfrm>
            <a:off x="492369" y="1178169"/>
            <a:ext cx="8018585" cy="5064369"/>
          </a:xfrm>
          <a:prstGeom prst="rect">
            <a:avLst/>
          </a:prstGeom>
          <a:noFill/>
          <a:ln w="9525">
            <a:noFill/>
          </a:ln>
        </p:spPr>
      </p:pic>
      <p:sp>
        <p:nvSpPr>
          <p:cNvPr id="22532" name="Text Box 4"/>
          <p:cNvSpPr txBox="1"/>
          <p:nvPr/>
        </p:nvSpPr>
        <p:spPr>
          <a:xfrm>
            <a:off x="3516923" y="263769"/>
            <a:ext cx="5627077" cy="600710"/>
          </a:xfrm>
          <a:prstGeom prst="rect">
            <a:avLst/>
          </a:prstGeom>
          <a:noFill/>
          <a:ln w="9525">
            <a:noFill/>
          </a:ln>
        </p:spPr>
        <p:txBody>
          <a:bodyPr lIns="89030" tIns="44515" rIns="89030" bIns="44515">
            <a:spAutoFit/>
          </a:bodyPr>
          <a:lstStyle/>
          <a:p>
            <a:pPr algn="r"/>
            <a:r>
              <a:rPr lang="zh-CN" altLang="en-US" sz="3325" b="1" dirty="0">
                <a:latin typeface="宋体" panose="02010600030101010101" pitchFamily="2" charset="-122"/>
              </a:rPr>
              <a:t>确认测试流程 </a:t>
            </a:r>
            <a:endParaRPr lang="zh-CN" altLang="en-US" sz="3325" b="1" dirty="0">
              <a:latin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3555" name="Text Box 3"/>
          <p:cNvSpPr txBox="1"/>
          <p:nvPr/>
        </p:nvSpPr>
        <p:spPr>
          <a:xfrm>
            <a:off x="3516923" y="263769"/>
            <a:ext cx="5627077" cy="600710"/>
          </a:xfrm>
          <a:prstGeom prst="rect">
            <a:avLst/>
          </a:prstGeom>
          <a:noFill/>
          <a:ln w="9525">
            <a:noFill/>
          </a:ln>
        </p:spPr>
        <p:txBody>
          <a:bodyPr lIns="89030" tIns="44515" rIns="89030" bIns="44515">
            <a:spAutoFit/>
          </a:bodyPr>
          <a:lstStyle/>
          <a:p>
            <a:pPr algn="r"/>
            <a:r>
              <a:rPr lang="zh-CN" altLang="en-US" sz="3325" b="1" dirty="0">
                <a:latin typeface="宋体" panose="02010600030101010101" pitchFamily="2" charset="-122"/>
              </a:rPr>
              <a:t>系统测试 </a:t>
            </a:r>
            <a:endParaRPr lang="zh-CN" altLang="en-US" sz="3325" b="1" dirty="0">
              <a:latin typeface="宋体" panose="02010600030101010101" pitchFamily="2" charset="-122"/>
            </a:endParaRPr>
          </a:p>
        </p:txBody>
      </p:sp>
      <p:sp>
        <p:nvSpPr>
          <p:cNvPr id="822276" name="Rectangle 4"/>
          <p:cNvSpPr>
            <a:spLocks noChangeArrowheads="1"/>
          </p:cNvSpPr>
          <p:nvPr/>
        </p:nvSpPr>
        <p:spPr bwMode="auto">
          <a:xfrm>
            <a:off x="633046" y="1811215"/>
            <a:ext cx="7948246" cy="3162300"/>
          </a:xfrm>
          <a:prstGeom prst="rect">
            <a:avLst/>
          </a:prstGeom>
          <a:noFill/>
          <a:ln w="9525">
            <a:noFill/>
            <a:miter lim="800000"/>
          </a:ln>
          <a:effectLst/>
        </p:spPr>
        <p:txBody>
          <a:bodyPr lIns="89030" tIns="44515" rIns="89030" bIns="44515">
            <a:spAutoFit/>
          </a:body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3325"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系统测试，是将通过确认测试的软件，</a:t>
            </a:r>
            <a:r>
              <a:rPr kumimoji="1" lang="zh-CN" altLang="en-US" sz="3325" b="0" i="0" u="none" strike="noStrike" kern="1200" cap="none" spc="0" normalizeH="0" baseline="0" noProof="0">
                <a:ln>
                  <a:noFill/>
                </a:ln>
                <a:solidFill>
                  <a:srgbClr val="0000FF"/>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作为整个基于计算机系统的一个元素</a:t>
            </a:r>
            <a:r>
              <a:rPr kumimoji="1" lang="zh-CN" altLang="en-US" sz="3325"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，与计算机硬件、外设、某些支持软件、数据和人员等其它系统元素结合在一起，</a:t>
            </a:r>
            <a:r>
              <a:rPr kumimoji="1" lang="zh-CN" altLang="en-US" sz="3325" b="0" i="0" u="none" strike="noStrike" kern="1200" cap="none" spc="0" normalizeH="0" baseline="0" noProof="0">
                <a:ln>
                  <a:noFill/>
                </a:ln>
                <a:solidFill>
                  <a:srgbClr val="0000FF"/>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n-cs"/>
              </a:rPr>
              <a:t>在实际运行环境下</a:t>
            </a:r>
            <a:r>
              <a:rPr kumimoji="1" lang="zh-CN" altLang="en-US" sz="3325"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rPr>
              <a:t>，对计算机系统进行一系列的集成测试和确认测试。</a:t>
            </a:r>
            <a:endParaRPr kumimoji="1" lang="zh-CN" altLang="en-US" sz="3325" b="0" i="0" u="none" strike="noStrike" kern="1200" cap="none" spc="0" normalizeH="0" baseline="0" noProof="0">
              <a:ln>
                <a:noFill/>
              </a:ln>
              <a:solidFill>
                <a:schemeClr val="tx1"/>
              </a:solidFill>
              <a:effectLst/>
              <a:uLnTx/>
              <a:uFillTx/>
              <a:latin typeface="Arial" panose="020B0604020202020204" pitchFamily="34" charset="0"/>
              <a:ea typeface="黑体" panose="02010609060101010101" pitchFamily="2"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4579" name="Text Box 3"/>
          <p:cNvSpPr txBox="1"/>
          <p:nvPr/>
        </p:nvSpPr>
        <p:spPr>
          <a:xfrm>
            <a:off x="3516923" y="263769"/>
            <a:ext cx="5627077" cy="713105"/>
          </a:xfrm>
          <a:prstGeom prst="rect">
            <a:avLst/>
          </a:prstGeom>
          <a:noFill/>
          <a:ln w="9525">
            <a:noFill/>
          </a:ln>
        </p:spPr>
        <p:txBody>
          <a:bodyPr lIns="89030" tIns="44515" rIns="89030" bIns="44515">
            <a:spAutoFit/>
          </a:bodyPr>
          <a:lstStyle/>
          <a:p>
            <a:pPr algn="r"/>
            <a:r>
              <a:rPr lang="en-US" altLang="zh-CN" sz="4060" dirty="0">
                <a:latin typeface="Times New Roman" panose="02020603050405020304" pitchFamily="18" charset="0"/>
                <a:ea typeface="黑体" panose="02010609060101010101" pitchFamily="2" charset="-122"/>
              </a:rPr>
              <a:t>α</a:t>
            </a:r>
            <a:r>
              <a:rPr lang="zh-CN" altLang="en-US" sz="3325" b="1" dirty="0">
                <a:latin typeface="宋体" panose="02010600030101010101" pitchFamily="2" charset="-122"/>
              </a:rPr>
              <a:t>测试 </a:t>
            </a:r>
            <a:endParaRPr lang="zh-CN" altLang="en-US" sz="3325" b="1" dirty="0">
              <a:latin typeface="宋体" panose="02010600030101010101" pitchFamily="2" charset="-122"/>
            </a:endParaRPr>
          </a:p>
        </p:txBody>
      </p:sp>
      <p:sp>
        <p:nvSpPr>
          <p:cNvPr id="823300" name="Rectangle 4"/>
          <p:cNvSpPr>
            <a:spLocks noChangeArrowheads="1"/>
          </p:cNvSpPr>
          <p:nvPr/>
        </p:nvSpPr>
        <p:spPr bwMode="auto">
          <a:xfrm>
            <a:off x="633046" y="1811215"/>
            <a:ext cx="7948246" cy="1625600"/>
          </a:xfrm>
          <a:prstGeom prst="rect">
            <a:avLst/>
          </a:prstGeom>
          <a:noFill/>
          <a:ln w="9525">
            <a:noFill/>
            <a:miter lim="800000"/>
          </a:ln>
          <a:effectLst/>
        </p:spPr>
        <p:txBody>
          <a:bodyPr lIns="89030" tIns="44515" rIns="89030" bIns="44515">
            <a:spAutoFit/>
          </a:bodyPr>
          <a:lstStyle/>
          <a:p>
            <a:pPr marL="0" marR="0" lvl="0" indent="0" algn="l" defTabSz="914400" rtl="0" eaLnBrk="1" fontAlgn="base" latinLnBrk="0" hangingPunct="1">
              <a:lnSpc>
                <a:spcPct val="100000"/>
              </a:lnSpc>
              <a:spcBef>
                <a:spcPct val="20000"/>
              </a:spcBef>
              <a:spcAft>
                <a:spcPct val="0"/>
              </a:spcAft>
              <a:buClr>
                <a:schemeClr val="hlink"/>
              </a:buClr>
              <a:buSzPct val="50000"/>
              <a:buFont typeface="Monotype Sorts" pitchFamily="2" charset="2"/>
              <a:buNone/>
              <a:defRPr/>
            </a:pPr>
            <a:r>
              <a:rPr kumimoji="1" lang="en-US" altLang="zh-CN" sz="3325" b="0"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α</a:t>
            </a:r>
            <a:r>
              <a:rPr kumimoji="1" lang="zh-CN" altLang="en-US" sz="3325" b="0"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测试</a:t>
            </a:r>
            <a:r>
              <a:rPr kumimoji="1" lang="zh-CN" altLang="en-US" sz="3325"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2" charset="-122"/>
                <a:cs typeface="+mn-cs"/>
              </a:rPr>
              <a:t>是由一个</a:t>
            </a:r>
            <a:r>
              <a:rPr kumimoji="1" lang="zh-CN" altLang="en-US" sz="3325" b="0"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用户在开发环境下进行的测试</a:t>
            </a:r>
            <a:r>
              <a:rPr kumimoji="1" lang="zh-CN" altLang="en-US" sz="3325"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2" charset="-122"/>
                <a:cs typeface="+mn-cs"/>
              </a:rPr>
              <a:t>，也可以是</a:t>
            </a:r>
            <a:r>
              <a:rPr kumimoji="1" lang="zh-CN" altLang="en-US" sz="3325" b="0"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公司内部的用户在模拟实际操作环境下进行的测试</a:t>
            </a:r>
            <a:r>
              <a:rPr kumimoji="1" lang="zh-CN" altLang="en-US" sz="3325"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2" charset="-122"/>
                <a:cs typeface="+mn-cs"/>
              </a:rPr>
              <a:t>。</a:t>
            </a:r>
            <a:endParaRPr kumimoji="1" lang="zh-CN" altLang="en-US" sz="3325"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2" charset="-122"/>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824323" name="Text Box 3"/>
          <p:cNvSpPr txBox="1">
            <a:spLocks noChangeArrowheads="1"/>
          </p:cNvSpPr>
          <p:nvPr/>
        </p:nvSpPr>
        <p:spPr bwMode="auto">
          <a:xfrm>
            <a:off x="3516923" y="263769"/>
            <a:ext cx="5627077" cy="600710"/>
          </a:xfrm>
          <a:prstGeom prst="rect">
            <a:avLst/>
          </a:prstGeom>
          <a:noFill/>
          <a:ln w="9525">
            <a:noFill/>
            <a:miter lim="800000"/>
          </a:ln>
          <a:effectLst/>
        </p:spPr>
        <p:txBody>
          <a:bodyPr lIns="89030" tIns="44515" rIns="89030" bIns="44515">
            <a:spAutoFit/>
          </a:bodyPr>
          <a:lstStyle/>
          <a:p>
            <a:pPr marR="0" algn="r" defTabSz="914400">
              <a:buClrTx/>
              <a:buSzTx/>
              <a:buFontTx/>
              <a:defRPr/>
            </a:pPr>
            <a:r>
              <a:rPr kumimoji="1" lang="en-US" altLang="zh-CN" sz="3325" kern="1200" cap="none" spc="0" normalizeH="0" baseline="0" noProof="0">
                <a:effectLst>
                  <a:outerShdw blurRad="38100" dist="38100" dir="2700000" algn="tl">
                    <a:srgbClr val="000000"/>
                  </a:outerShdw>
                </a:effectLst>
                <a:latin typeface="Times New Roman" panose="02020603050405020304" pitchFamily="18" charset="0"/>
                <a:ea typeface="黑体" panose="02010609060101010101" pitchFamily="2" charset="-122"/>
                <a:cs typeface="+mn-cs"/>
              </a:rPr>
              <a:t>β</a:t>
            </a:r>
            <a:r>
              <a:rPr kumimoji="1" lang="zh-CN" altLang="en-US" sz="3325" kern="1200" cap="none" spc="0" normalizeH="0" baseline="0" noProof="0">
                <a:effectLst>
                  <a:outerShdw blurRad="38100" dist="38100" dir="2700000" algn="tl">
                    <a:srgbClr val="000000"/>
                  </a:outerShdw>
                </a:effectLst>
                <a:latin typeface="Times New Roman" panose="02020603050405020304" pitchFamily="18" charset="0"/>
                <a:ea typeface="黑体" panose="02010609060101010101" pitchFamily="2" charset="-122"/>
                <a:cs typeface="+mn-cs"/>
              </a:rPr>
              <a:t>测试</a:t>
            </a:r>
            <a:endParaRPr kumimoji="1" lang="zh-CN" altLang="en-US" sz="3325" kern="1200" cap="none" spc="0" normalizeH="0" baseline="0" noProof="0">
              <a:effectLst>
                <a:outerShdw blurRad="38100" dist="38100" dir="2700000" algn="tl">
                  <a:srgbClr val="000000"/>
                </a:outerShdw>
              </a:effectLst>
              <a:latin typeface="Times New Roman" panose="02020603050405020304" pitchFamily="18" charset="0"/>
              <a:ea typeface="黑体" panose="02010609060101010101" pitchFamily="2" charset="-122"/>
              <a:cs typeface="+mn-cs"/>
            </a:endParaRPr>
          </a:p>
        </p:txBody>
      </p:sp>
      <p:sp>
        <p:nvSpPr>
          <p:cNvPr id="824324" name="Rectangle 4"/>
          <p:cNvSpPr>
            <a:spLocks noChangeArrowheads="1"/>
          </p:cNvSpPr>
          <p:nvPr/>
        </p:nvSpPr>
        <p:spPr bwMode="auto">
          <a:xfrm>
            <a:off x="562708" y="2725615"/>
            <a:ext cx="8088923" cy="1625600"/>
          </a:xfrm>
          <a:prstGeom prst="rect">
            <a:avLst/>
          </a:prstGeom>
          <a:noFill/>
          <a:ln w="9525">
            <a:noFill/>
            <a:miter lim="800000"/>
          </a:ln>
          <a:effectLst/>
        </p:spPr>
        <p:txBody>
          <a:bodyPr lIns="89030" tIns="44515" rIns="89030" bIns="44515">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3325" b="0"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β</a:t>
            </a:r>
            <a:r>
              <a:rPr kumimoji="1" lang="zh-CN" altLang="en-US" sz="3325" b="0"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测试</a:t>
            </a:r>
            <a:r>
              <a:rPr kumimoji="1" lang="zh-CN" altLang="en-US" sz="3325"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2" charset="-122"/>
                <a:cs typeface="+mn-cs"/>
              </a:rPr>
              <a:t>是由软件的</a:t>
            </a:r>
            <a:r>
              <a:rPr kumimoji="1" lang="zh-CN" altLang="en-US" sz="3325" b="0" i="0" u="none" strike="noStrike" kern="1200" cap="none" spc="0" normalizeH="0" baseline="0" noProof="0">
                <a:ln>
                  <a:noFill/>
                </a:ln>
                <a:solidFill>
                  <a:schemeClr val="tx1"/>
                </a:solidFill>
                <a:effectLst>
                  <a:outerShdw blurRad="38100" dist="38100" dir="2700000" algn="tl">
                    <a:srgbClr val="000000"/>
                  </a:outerShdw>
                </a:effectLst>
                <a:uLnTx/>
                <a:uFillTx/>
                <a:latin typeface="Times New Roman" panose="02020603050405020304" pitchFamily="18" charset="0"/>
                <a:ea typeface="黑体" panose="02010609060101010101" pitchFamily="2" charset="-122"/>
                <a:cs typeface="+mn-cs"/>
              </a:rPr>
              <a:t>多个用户在实际使用环境下进行的测试</a:t>
            </a:r>
            <a:r>
              <a:rPr kumimoji="1" lang="zh-CN" altLang="en-US" sz="3325"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2" charset="-122"/>
                <a:cs typeface="+mn-cs"/>
              </a:rPr>
              <a:t>。这些用户返回有关错误信息给开发者。</a:t>
            </a:r>
            <a:endParaRPr kumimoji="1" lang="zh-CN" altLang="en-US" sz="3325" b="0" i="0" u="none" strike="noStrike" kern="1200" cap="none" spc="0" normalizeH="0" baseline="0" noProof="0">
              <a:ln>
                <a:noFill/>
              </a:ln>
              <a:solidFill>
                <a:schemeClr val="tx1"/>
              </a:solidFill>
              <a:effectLst/>
              <a:uLnTx/>
              <a:uFillTx/>
              <a:latin typeface="Times New Roman" panose="02020603050405020304" pitchFamily="18" charset="0"/>
              <a:ea typeface="黑体" panose="02010609060101010101" pitchFamily="2"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6627" name="Rectangle 2"/>
          <p:cNvSpPr>
            <a:spLocks noGrp="1"/>
          </p:cNvSpPr>
          <p:nvPr>
            <p:ph type="title"/>
          </p:nvPr>
        </p:nvSpPr>
        <p:spPr>
          <a:xfrm>
            <a:off x="3376246" y="263769"/>
            <a:ext cx="5767754" cy="530469"/>
          </a:xfrm>
        </p:spPr>
        <p:txBody>
          <a:bodyPr vert="horz" wrap="square" lIns="89030" tIns="44515" rIns="89030" bIns="44515" anchor="ctr"/>
          <a:lstStyle/>
          <a:p>
            <a:pPr eaLnBrk="1" hangingPunct="1"/>
            <a:r>
              <a:rPr lang="zh-CN" altLang="en-US" dirty="0"/>
              <a:t>软件测试的一些非功能性问题</a:t>
            </a:r>
            <a:endParaRPr lang="zh-CN" altLang="en-US" dirty="0"/>
          </a:p>
        </p:txBody>
      </p:sp>
      <p:sp>
        <p:nvSpPr>
          <p:cNvPr id="26628" name="Rectangle 3"/>
          <p:cNvSpPr/>
          <p:nvPr/>
        </p:nvSpPr>
        <p:spPr>
          <a:xfrm>
            <a:off x="1195754" y="986204"/>
            <a:ext cx="7315200" cy="5264785"/>
          </a:xfrm>
          <a:prstGeom prst="rect">
            <a:avLst/>
          </a:prstGeom>
          <a:noFill/>
          <a:ln w="9525">
            <a:noFill/>
          </a:ln>
        </p:spPr>
        <p:txBody>
          <a:bodyPr lIns="89030" tIns="44515" rIns="89030" bIns="44515">
            <a:spAutoFit/>
          </a:bodyPr>
          <a:lstStyle/>
          <a:p>
            <a:pPr algn="l"/>
            <a:r>
              <a:rPr lang="zh-CN" altLang="en-US" sz="2585" dirty="0">
                <a:solidFill>
                  <a:srgbClr val="0000FF"/>
                </a:solidFill>
                <a:latin typeface="Times New Roman" panose="02020603050405020304" pitchFamily="18" charset="0"/>
                <a:ea typeface="黑体" panose="02010609060101010101" pitchFamily="2" charset="-122"/>
              </a:rPr>
              <a:t>可靠性测试；</a:t>
            </a:r>
            <a:endParaRPr lang="zh-CN" altLang="en-US" sz="2585" dirty="0">
              <a:solidFill>
                <a:srgbClr val="0000FF"/>
              </a:solidFill>
              <a:latin typeface="Times New Roman" panose="02020603050405020304" pitchFamily="18" charset="0"/>
              <a:ea typeface="黑体" panose="02010609060101010101" pitchFamily="2" charset="-122"/>
            </a:endParaRPr>
          </a:p>
          <a:p>
            <a:pPr algn="l"/>
            <a:r>
              <a:rPr lang="zh-CN" altLang="en-US" sz="2585" dirty="0">
                <a:solidFill>
                  <a:srgbClr val="0000FF"/>
                </a:solidFill>
                <a:latin typeface="Times New Roman" panose="02020603050405020304" pitchFamily="18" charset="0"/>
                <a:ea typeface="黑体" panose="02010609060101010101" pitchFamily="2" charset="-122"/>
              </a:rPr>
              <a:t>强度测试（在一些极限条件下的运行测试）；</a:t>
            </a:r>
            <a:endParaRPr lang="zh-CN" altLang="en-US" sz="2585" dirty="0">
              <a:solidFill>
                <a:srgbClr val="0000FF"/>
              </a:solidFill>
              <a:latin typeface="Times New Roman" panose="02020603050405020304" pitchFamily="18" charset="0"/>
              <a:ea typeface="黑体" panose="02010609060101010101" pitchFamily="2" charset="-122"/>
            </a:endParaRPr>
          </a:p>
          <a:p>
            <a:pPr algn="l"/>
            <a:r>
              <a:rPr lang="zh-CN" altLang="en-US" sz="2585" dirty="0">
                <a:solidFill>
                  <a:srgbClr val="0000FF"/>
                </a:solidFill>
                <a:latin typeface="Times New Roman" panose="02020603050405020304" pitchFamily="18" charset="0"/>
                <a:ea typeface="黑体" panose="02010609060101010101" pitchFamily="2" charset="-122"/>
              </a:rPr>
              <a:t>性能测试；</a:t>
            </a:r>
            <a:endParaRPr lang="zh-CN" altLang="en-US" sz="2585" dirty="0">
              <a:solidFill>
                <a:srgbClr val="0000FF"/>
              </a:solidFill>
              <a:latin typeface="Times New Roman" panose="02020603050405020304" pitchFamily="18" charset="0"/>
              <a:ea typeface="黑体" panose="02010609060101010101" pitchFamily="2" charset="-122"/>
            </a:endParaRPr>
          </a:p>
          <a:p>
            <a:pPr algn="l"/>
            <a:r>
              <a:rPr lang="zh-CN" altLang="en-US" sz="2585" dirty="0">
                <a:solidFill>
                  <a:srgbClr val="0000FF"/>
                </a:solidFill>
                <a:latin typeface="Times New Roman" panose="02020603050405020304" pitchFamily="18" charset="0"/>
                <a:ea typeface="黑体" panose="02010609060101010101" pitchFamily="2" charset="-122"/>
              </a:rPr>
              <a:t>恢复测试（硬件故障是否可能造成软件问题）；</a:t>
            </a:r>
            <a:endParaRPr lang="zh-CN" altLang="en-US" sz="2585" dirty="0">
              <a:solidFill>
                <a:srgbClr val="0000FF"/>
              </a:solidFill>
              <a:latin typeface="Times New Roman" panose="02020603050405020304" pitchFamily="18" charset="0"/>
              <a:ea typeface="黑体" panose="02010609060101010101" pitchFamily="2" charset="-122"/>
            </a:endParaRPr>
          </a:p>
          <a:p>
            <a:pPr algn="l"/>
            <a:r>
              <a:rPr lang="zh-CN" altLang="en-US" sz="2585" dirty="0">
                <a:solidFill>
                  <a:srgbClr val="0000FF"/>
                </a:solidFill>
                <a:latin typeface="Times New Roman" panose="02020603050405020304" pitchFamily="18" charset="0"/>
                <a:ea typeface="黑体" panose="02010609060101010101" pitchFamily="2" charset="-122"/>
              </a:rPr>
              <a:t>启动／停止测试；</a:t>
            </a:r>
            <a:endParaRPr lang="zh-CN" altLang="en-US" sz="2585" dirty="0">
              <a:solidFill>
                <a:srgbClr val="0000FF"/>
              </a:solidFill>
              <a:latin typeface="Times New Roman" panose="02020603050405020304" pitchFamily="18" charset="0"/>
              <a:ea typeface="黑体" panose="02010609060101010101" pitchFamily="2" charset="-122"/>
            </a:endParaRPr>
          </a:p>
          <a:p>
            <a:pPr algn="l"/>
            <a:r>
              <a:rPr lang="zh-CN" altLang="en-US" sz="2585" dirty="0">
                <a:solidFill>
                  <a:srgbClr val="0000FF"/>
                </a:solidFill>
                <a:latin typeface="黑体" panose="02010609060101010101" pitchFamily="2" charset="-122"/>
                <a:ea typeface="黑体" panose="02010609060101010101" pitchFamily="2" charset="-122"/>
              </a:rPr>
              <a:t>配置测试；</a:t>
            </a:r>
            <a:endParaRPr lang="zh-CN" altLang="en-US" sz="2585" dirty="0">
              <a:solidFill>
                <a:srgbClr val="0000FF"/>
              </a:solidFill>
              <a:latin typeface="黑体" panose="02010609060101010101" pitchFamily="2" charset="-122"/>
              <a:ea typeface="黑体" panose="02010609060101010101" pitchFamily="2" charset="-122"/>
            </a:endParaRPr>
          </a:p>
          <a:p>
            <a:pPr algn="l"/>
            <a:r>
              <a:rPr lang="zh-CN" altLang="en-US" sz="2585" dirty="0">
                <a:solidFill>
                  <a:srgbClr val="0000FF"/>
                </a:solidFill>
                <a:latin typeface="黑体" panose="02010609060101010101" pitchFamily="2" charset="-122"/>
                <a:ea typeface="黑体" panose="02010609060101010101" pitchFamily="2" charset="-122"/>
              </a:rPr>
              <a:t>安全性测试；</a:t>
            </a:r>
            <a:endParaRPr lang="zh-CN" altLang="en-US" sz="2585" dirty="0">
              <a:solidFill>
                <a:srgbClr val="0000FF"/>
              </a:solidFill>
              <a:latin typeface="黑体" panose="02010609060101010101" pitchFamily="2" charset="-122"/>
              <a:ea typeface="黑体" panose="02010609060101010101" pitchFamily="2" charset="-122"/>
            </a:endParaRPr>
          </a:p>
          <a:p>
            <a:pPr algn="l" eaLnBrk="1" hangingPunct="1">
              <a:spcBef>
                <a:spcPct val="20000"/>
              </a:spcBef>
              <a:buClr>
                <a:schemeClr val="hlink"/>
              </a:buClr>
              <a:buSzPct val="50000"/>
              <a:buFont typeface="Monotype Sorts" pitchFamily="2" charset="2"/>
            </a:pPr>
            <a:r>
              <a:rPr lang="zh-CN" altLang="en-US" sz="2585" dirty="0">
                <a:solidFill>
                  <a:srgbClr val="0000FF"/>
                </a:solidFill>
                <a:latin typeface="Arial" panose="020B0604020202020204" pitchFamily="34" charset="0"/>
                <a:ea typeface="黑体" panose="02010609060101010101" pitchFamily="2" charset="-122"/>
              </a:rPr>
              <a:t>可使用性测试；</a:t>
            </a:r>
            <a:endParaRPr lang="zh-CN" altLang="en-US" sz="2585" dirty="0">
              <a:solidFill>
                <a:srgbClr val="0000FF"/>
              </a:solidFill>
              <a:latin typeface="Arial" panose="020B0604020202020204" pitchFamily="34" charset="0"/>
              <a:ea typeface="黑体" panose="02010609060101010101" pitchFamily="2" charset="-122"/>
            </a:endParaRPr>
          </a:p>
          <a:p>
            <a:pPr algn="l" eaLnBrk="1" hangingPunct="1">
              <a:spcBef>
                <a:spcPct val="20000"/>
              </a:spcBef>
              <a:buClr>
                <a:schemeClr val="hlink"/>
              </a:buClr>
              <a:buSzPct val="50000"/>
              <a:buFont typeface="Monotype Sorts" pitchFamily="2" charset="2"/>
            </a:pPr>
            <a:r>
              <a:rPr lang="zh-CN" altLang="en-US" sz="2585" dirty="0">
                <a:solidFill>
                  <a:srgbClr val="0000FF"/>
                </a:solidFill>
                <a:latin typeface="Arial" panose="020B0604020202020204" pitchFamily="34" charset="0"/>
                <a:ea typeface="黑体" panose="02010609060101010101" pitchFamily="2" charset="-122"/>
              </a:rPr>
              <a:t>可支持性测试；</a:t>
            </a:r>
            <a:endParaRPr lang="zh-CN" altLang="en-US" sz="2585" dirty="0">
              <a:solidFill>
                <a:srgbClr val="0000FF"/>
              </a:solidFill>
              <a:latin typeface="Arial" panose="020B0604020202020204" pitchFamily="34" charset="0"/>
              <a:ea typeface="黑体" panose="02010609060101010101" pitchFamily="2" charset="-122"/>
            </a:endParaRPr>
          </a:p>
          <a:p>
            <a:pPr algn="l" eaLnBrk="1" hangingPunct="1">
              <a:spcBef>
                <a:spcPct val="20000"/>
              </a:spcBef>
              <a:buClr>
                <a:schemeClr val="hlink"/>
              </a:buClr>
              <a:buSzPct val="50000"/>
              <a:buFont typeface="Monotype Sorts" pitchFamily="2" charset="2"/>
            </a:pPr>
            <a:r>
              <a:rPr lang="zh-CN" altLang="en-US" sz="2585" dirty="0">
                <a:solidFill>
                  <a:srgbClr val="0000FF"/>
                </a:solidFill>
                <a:latin typeface="Arial" panose="020B0604020202020204" pitchFamily="34" charset="0"/>
                <a:ea typeface="黑体" panose="02010609060101010101" pitchFamily="2" charset="-122"/>
              </a:rPr>
              <a:t>安装测试；</a:t>
            </a:r>
            <a:endParaRPr lang="zh-CN" altLang="en-US" sz="2585" dirty="0">
              <a:latin typeface="Arial" panose="020B0604020202020204" pitchFamily="34" charset="0"/>
              <a:ea typeface="黑体" panose="02010609060101010101" pitchFamily="2" charset="-122"/>
            </a:endParaRPr>
          </a:p>
          <a:p>
            <a:pPr algn="l" eaLnBrk="1" hangingPunct="1">
              <a:spcBef>
                <a:spcPct val="20000"/>
              </a:spcBef>
              <a:buClr>
                <a:schemeClr val="hlink"/>
              </a:buClr>
              <a:buSzPct val="50000"/>
              <a:buFont typeface="Monotype Sorts" pitchFamily="2" charset="2"/>
            </a:pPr>
            <a:r>
              <a:rPr lang="zh-CN" altLang="en-US" sz="2585" dirty="0">
                <a:solidFill>
                  <a:srgbClr val="0000FF"/>
                </a:solidFill>
                <a:latin typeface="Arial" panose="020B0604020202020204" pitchFamily="34" charset="0"/>
                <a:ea typeface="黑体" panose="02010609060101010101" pitchFamily="2" charset="-122"/>
              </a:rPr>
              <a:t>互连测试；</a:t>
            </a:r>
            <a:endParaRPr lang="zh-CN" altLang="en-US" sz="2585" dirty="0">
              <a:solidFill>
                <a:srgbClr val="0000FF"/>
              </a:solidFill>
              <a:latin typeface="Arial" panose="020B0604020202020204" pitchFamily="34" charset="0"/>
              <a:ea typeface="黑体" panose="02010609060101010101" pitchFamily="2" charset="-122"/>
            </a:endParaRPr>
          </a:p>
          <a:p>
            <a:pPr algn="l" eaLnBrk="1" hangingPunct="1">
              <a:spcBef>
                <a:spcPct val="20000"/>
              </a:spcBef>
              <a:buClr>
                <a:schemeClr val="hlink"/>
              </a:buClr>
              <a:buSzPct val="50000"/>
              <a:buFont typeface="Monotype Sorts" pitchFamily="2" charset="2"/>
            </a:pPr>
            <a:r>
              <a:rPr lang="zh-CN" altLang="en-US" sz="2585" dirty="0">
                <a:solidFill>
                  <a:srgbClr val="0000FF"/>
                </a:solidFill>
                <a:latin typeface="Arial" panose="020B0604020202020204" pitchFamily="34" charset="0"/>
                <a:ea typeface="黑体" panose="02010609060101010101" pitchFamily="2" charset="-122"/>
              </a:rPr>
              <a:t>兼容性测试；</a:t>
            </a:r>
            <a:endParaRPr lang="zh-CN" altLang="en-US" sz="2585" dirty="0">
              <a:solidFill>
                <a:srgbClr val="0000FF"/>
              </a:solidFill>
              <a:latin typeface="黑体" panose="02010609060101010101" pitchFamily="2" charset="-122"/>
              <a:ea typeface="黑体" panose="02010609060101010101" pitchFamily="2" charset="-122"/>
            </a:endParaRPr>
          </a:p>
        </p:txBody>
      </p:sp>
      <p:sp>
        <p:nvSpPr>
          <p:cNvPr id="26629" name="Text Box 4"/>
          <p:cNvSpPr txBox="1"/>
          <p:nvPr/>
        </p:nvSpPr>
        <p:spPr>
          <a:xfrm>
            <a:off x="5978769" y="4765431"/>
            <a:ext cx="3009900" cy="429895"/>
          </a:xfrm>
          <a:prstGeom prst="rect">
            <a:avLst/>
          </a:prstGeom>
          <a:solidFill>
            <a:srgbClr val="FF0066"/>
          </a:solidFill>
          <a:ln w="9525">
            <a:noFill/>
          </a:ln>
        </p:spPr>
        <p:txBody>
          <a:bodyPr wrap="none" lIns="89030" tIns="44515" rIns="89030" bIns="44515">
            <a:spAutoFit/>
          </a:bodyPr>
          <a:lstStyle/>
          <a:p>
            <a:r>
              <a:rPr lang="zh-CN" altLang="en-US" sz="2215" b="1" dirty="0">
                <a:solidFill>
                  <a:srgbClr val="0000FF"/>
                </a:solidFill>
                <a:latin typeface="Arial" panose="020B0604020202020204" pitchFamily="34" charset="0"/>
                <a:hlinkClick r:id="rId1"/>
              </a:rPr>
              <a:t>微软公司软件测试实例</a:t>
            </a:r>
            <a:endParaRPr lang="zh-CN" altLang="en-US" sz="2215" b="1" dirty="0">
              <a:solidFill>
                <a:srgbClr val="0000FF"/>
              </a:solidFill>
              <a:latin typeface="Arial" panose="020B0604020202020204" pitchFamily="34" charset="0"/>
            </a:endParaRPr>
          </a:p>
        </p:txBody>
      </p:sp>
      <p:sp>
        <p:nvSpPr>
          <p:cNvPr id="26630" name="Text Box 5"/>
          <p:cNvSpPr txBox="1"/>
          <p:nvPr/>
        </p:nvSpPr>
        <p:spPr>
          <a:xfrm>
            <a:off x="5835162" y="5468815"/>
            <a:ext cx="3293110" cy="429895"/>
          </a:xfrm>
          <a:prstGeom prst="rect">
            <a:avLst/>
          </a:prstGeom>
          <a:solidFill>
            <a:srgbClr val="FF0066"/>
          </a:solidFill>
          <a:ln w="9525">
            <a:noFill/>
          </a:ln>
        </p:spPr>
        <p:txBody>
          <a:bodyPr wrap="none" lIns="89030" tIns="44515" rIns="89030" bIns="44515">
            <a:spAutoFit/>
          </a:bodyPr>
          <a:lstStyle/>
          <a:p>
            <a:r>
              <a:rPr lang="zh-CN" altLang="en-US" sz="2215" b="1" dirty="0">
                <a:solidFill>
                  <a:srgbClr val="0000FF"/>
                </a:solidFill>
                <a:latin typeface="Arial" panose="020B0604020202020204" pitchFamily="34" charset="0"/>
                <a:hlinkClick r:id="rId2"/>
              </a:rPr>
              <a:t>农业部项目软件测试实例</a:t>
            </a:r>
            <a:endParaRPr lang="zh-CN" altLang="en-US" sz="2215" b="1" dirty="0">
              <a:solidFill>
                <a:srgbClr val="0000FF"/>
              </a:solidFill>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Bodoni MT Black" panose="02070A03080606020203" pitchFamily="18" charset="0"/>
                <a:ea typeface="+mn-ea"/>
              </a:rPr>
              <a:t>主要内容</a:t>
            </a:r>
            <a:endParaRPr lang="es-HN" b="1" dirty="0">
              <a:latin typeface="Bodoni MT Black" panose="02070A03080606020203" pitchFamily="18" charset="0"/>
              <a:ea typeface="+mn-ea"/>
            </a:endParaRPr>
          </a:p>
        </p:txBody>
      </p:sp>
      <p:sp>
        <p:nvSpPr>
          <p:cNvPr id="62467"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sp>
        <p:nvSpPr>
          <p:cNvPr id="6246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7.3 </a:t>
            </a:r>
            <a:r>
              <a:rPr lang="zh-CN" altLang="en-US" sz="2400">
                <a:solidFill>
                  <a:srgbClr val="D9D9D9"/>
                </a:solidFill>
                <a:latin typeface="Bodoni MT Black" panose="02070A03080606020203" pitchFamily="18" charset="0"/>
              </a:rPr>
              <a:t>单元测试</a:t>
            </a:r>
            <a:endParaRPr lang="zh-CN" altLang="en-US" sz="2400">
              <a:solidFill>
                <a:srgbClr val="D9D9D9"/>
              </a:solidFill>
              <a:latin typeface="Bodoni MT Black" panose="02070A03080606020203" pitchFamily="18" charset="0"/>
            </a:endParaRPr>
          </a:p>
        </p:txBody>
      </p:sp>
      <p:pic>
        <p:nvPicPr>
          <p:cNvPr id="62469"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62470"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62471"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62472"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62473"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62474"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anose="05000000000000000000" pitchFamily="2" charset="2"/>
              <a:buNone/>
              <a:defRPr/>
            </a:pPr>
            <a:r>
              <a:rPr kumimoji="1" lang="en-US" altLang="zh-CN" sz="2400" dirty="0">
                <a:solidFill>
                  <a:srgbClr val="9999CC">
                    <a:lumMod val="50000"/>
                  </a:srgbClr>
                </a:solidFill>
                <a:latin typeface="Bodoni MT Black" panose="02070A03080606020203" pitchFamily="18" charset="0"/>
                <a:ea typeface="黑体" panose="02010609060101010101" pitchFamily="2" charset="-122"/>
              </a:rPr>
              <a:t>   </a:t>
            </a:r>
            <a:r>
              <a:rPr kumimoji="1" lang="en-US" altLang="zh-CN" sz="2400" b="1" dirty="0">
                <a:latin typeface="Bodoni MT Black" panose="02070A03080606020203" pitchFamily="18" charset="0"/>
              </a:rPr>
              <a:t>7.1   </a:t>
            </a:r>
            <a:r>
              <a:rPr kumimoji="1" lang="zh-CN" altLang="en-US" sz="2400" b="1" dirty="0">
                <a:latin typeface="Bodoni MT Black" panose="02070A03080606020203" pitchFamily="18" charset="0"/>
              </a:rPr>
              <a:t>编码</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7.2   </a:t>
            </a:r>
            <a:r>
              <a:rPr kumimoji="1" lang="zh-CN" altLang="en-US" sz="2400" b="1" dirty="0">
                <a:latin typeface="Bodoni MT Black" panose="02070A03080606020203" pitchFamily="18" charset="0"/>
              </a:rPr>
              <a:t>软件测试基础</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7.3   </a:t>
            </a:r>
            <a:r>
              <a:rPr kumimoji="1" lang="zh-CN" altLang="en-US" sz="2400" b="1" dirty="0">
                <a:latin typeface="Bodoni MT Black" panose="02070A03080606020203" pitchFamily="18" charset="0"/>
              </a:rPr>
              <a:t>单元测试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7.4   </a:t>
            </a:r>
            <a:r>
              <a:rPr kumimoji="1" lang="zh-CN" altLang="en-US" sz="2400" b="1" dirty="0">
                <a:latin typeface="Bodoni MT Black" panose="02070A03080606020203" pitchFamily="18" charset="0"/>
              </a:rPr>
              <a:t>集成测试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7.5   </a:t>
            </a:r>
            <a:r>
              <a:rPr kumimoji="1" lang="zh-CN" altLang="en-US" sz="2400" b="1" dirty="0">
                <a:latin typeface="Bodoni MT Black" panose="02070A03080606020203" pitchFamily="18" charset="0"/>
              </a:rPr>
              <a:t>确认测试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7.6   </a:t>
            </a:r>
            <a:r>
              <a:rPr kumimoji="1" lang="zh-CN" altLang="en-US" sz="2400" b="1" dirty="0">
                <a:latin typeface="Bodoni MT Black" panose="02070A03080606020203" pitchFamily="18" charset="0"/>
              </a:rPr>
              <a:t>白盒测试技术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7.7   </a:t>
            </a:r>
            <a:r>
              <a:rPr kumimoji="1" lang="zh-CN" altLang="en-US" sz="2400" b="1" dirty="0">
                <a:latin typeface="Bodoni MT Black" panose="02070A03080606020203" pitchFamily="18" charset="0"/>
              </a:rPr>
              <a:t>黑盒测试技术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7.8   </a:t>
            </a:r>
            <a:r>
              <a:rPr kumimoji="1" lang="zh-CN" altLang="en-US" sz="2400" b="1" dirty="0">
                <a:latin typeface="Bodoni MT Black" panose="02070A03080606020203" pitchFamily="18" charset="0"/>
              </a:rPr>
              <a:t>调试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7.9   </a:t>
            </a:r>
            <a:r>
              <a:rPr kumimoji="1" lang="zh-CN" altLang="en-US" sz="2400" b="1" dirty="0">
                <a:latin typeface="Bodoni MT Black" panose="02070A03080606020203" pitchFamily="18" charset="0"/>
              </a:rPr>
              <a:t>软件可靠性</a:t>
            </a:r>
            <a:endParaRPr kumimoji="1" lang="zh-CN" altLang="en-US" sz="2400" b="1" dirty="0">
              <a:latin typeface="Bodoni MT Black" panose="02070A03080606020203" pitchFamily="18" charset="0"/>
            </a:endParaRPr>
          </a:p>
        </p:txBody>
      </p:sp>
      <p:sp>
        <p:nvSpPr>
          <p:cNvPr id="62476"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endParaRPr lang="zh-CN" altLang="en-US" sz="2400">
              <a:solidFill>
                <a:srgbClr val="D9D9D9"/>
              </a:solidFill>
              <a:latin typeface="Bodoni MT Black" panose="02070A03080606020203" pitchFamily="18" charset="0"/>
            </a:endParaRPr>
          </a:p>
        </p:txBody>
      </p:sp>
      <p:sp>
        <p:nvSpPr>
          <p:cNvPr id="13" name="矩形 12"/>
          <p:cNvSpPr/>
          <p:nvPr/>
        </p:nvSpPr>
        <p:spPr>
          <a:xfrm>
            <a:off x="927100" y="22431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4" name="等腰三角形 13"/>
          <p:cNvSpPr/>
          <p:nvPr/>
        </p:nvSpPr>
        <p:spPr>
          <a:xfrm rot="5400000">
            <a:off x="334963" y="2328863"/>
            <a:ext cx="539750"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p:txBody>
          <a:bodyPr/>
          <a:lstStyle/>
          <a:p>
            <a:pPr>
              <a:defRPr/>
            </a:pPr>
            <a:r>
              <a:rPr lang="en-US" altLang="zh-CN" b="1" dirty="0">
                <a:latin typeface="Bodoni MT Black" panose="02070A03080606020203" pitchFamily="18" charset="0"/>
                <a:ea typeface="+mn-ea"/>
              </a:rPr>
              <a:t>7.3 </a:t>
            </a:r>
            <a:r>
              <a:rPr lang="zh-CN" altLang="en-US" b="1" dirty="0">
                <a:latin typeface="Bodoni MT Black" panose="02070A03080606020203" pitchFamily="18" charset="0"/>
                <a:ea typeface="+mn-ea"/>
              </a:rPr>
              <a:t>单元测试</a:t>
            </a:r>
            <a:endParaRPr lang="zh-CN" altLang="en-US" b="1" dirty="0">
              <a:latin typeface="Bodoni MT Black" panose="02070A03080606020203" pitchFamily="18" charset="0"/>
              <a:ea typeface="+mn-ea"/>
            </a:endParaRPr>
          </a:p>
        </p:txBody>
      </p:sp>
      <p:sp>
        <p:nvSpPr>
          <p:cNvPr id="2" name="内容占位符 1"/>
          <p:cNvSpPr>
            <a:spLocks noGrp="1"/>
          </p:cNvSpPr>
          <p:nvPr>
            <p:ph idx="1"/>
          </p:nvPr>
        </p:nvSpPr>
        <p:spPr>
          <a:xfrm>
            <a:off x="457200" y="1600200"/>
            <a:ext cx="8229600" cy="4276725"/>
          </a:xfrm>
        </p:spPr>
        <p:txBody>
          <a:bodyPr/>
          <a:lstStyle/>
          <a:p>
            <a:pPr>
              <a:buSzPct val="70000"/>
              <a:buFont typeface="Wingdings" panose="05000000000000000000" pitchFamily="2" charset="2"/>
              <a:buChar char="l"/>
              <a:defRPr/>
            </a:pPr>
            <a:r>
              <a:rPr lang="zh-CN" altLang="zh-CN" sz="2600" dirty="0">
                <a:latin typeface="Bodoni MT Black" panose="02070A03080606020203" pitchFamily="18" charset="0"/>
              </a:rPr>
              <a:t>单元测试集中检测软件设计的最小单元——</a:t>
            </a:r>
            <a:r>
              <a:rPr lang="zh-CN" altLang="zh-CN" sz="2600" dirty="0">
                <a:solidFill>
                  <a:srgbClr val="FF0000"/>
                </a:solidFill>
                <a:latin typeface="Bodoni MT Black" panose="02070A03080606020203" pitchFamily="18" charset="0"/>
              </a:rPr>
              <a:t>模块</a:t>
            </a:r>
            <a:r>
              <a:rPr lang="zh-CN" altLang="zh-CN" sz="2600" dirty="0">
                <a:latin typeface="Bodoni MT Black" panose="02070A03080606020203" pitchFamily="18" charset="0"/>
              </a:rPr>
              <a:t>。</a:t>
            </a:r>
            <a:endParaRPr lang="en-US" altLang="zh-CN" sz="2600" dirty="0">
              <a:latin typeface="Bodoni MT Black" panose="02070A03080606020203" pitchFamily="18" charset="0"/>
            </a:endParaRPr>
          </a:p>
          <a:p>
            <a:pPr>
              <a:buSzPct val="70000"/>
              <a:buFont typeface="Wingdings" panose="05000000000000000000" pitchFamily="2" charset="2"/>
              <a:buChar char="l"/>
              <a:defRPr/>
            </a:pPr>
            <a:r>
              <a:rPr lang="zh-CN" altLang="zh-CN" sz="2600" dirty="0">
                <a:latin typeface="Bodoni MT Black" panose="02070A03080606020203" pitchFamily="18" charset="0"/>
              </a:rPr>
              <a:t>单元测试和编码属于软件过程的同一个阶段。</a:t>
            </a:r>
            <a:endParaRPr lang="en-US" altLang="zh-CN" sz="2600" dirty="0">
              <a:latin typeface="Bodoni MT Black" panose="02070A03080606020203" pitchFamily="18" charset="0"/>
            </a:endParaRPr>
          </a:p>
          <a:p>
            <a:pPr>
              <a:buSzPct val="70000"/>
              <a:buFont typeface="Wingdings" panose="05000000000000000000" pitchFamily="2" charset="2"/>
              <a:buChar char="l"/>
              <a:defRPr/>
            </a:pPr>
            <a:r>
              <a:rPr lang="zh-CN" altLang="en-US" sz="2600" dirty="0">
                <a:latin typeface="Bodoni MT Black" panose="02070A03080606020203" pitchFamily="18" charset="0"/>
              </a:rPr>
              <a:t>在</a:t>
            </a:r>
            <a:r>
              <a:rPr lang="zh-CN" altLang="zh-CN" sz="2600" dirty="0">
                <a:latin typeface="Bodoni MT Black" panose="02070A03080606020203" pitchFamily="18" charset="0"/>
              </a:rPr>
              <a:t>源程序代码通过编译程序的语法检查后，可以用详细设计描述作指南，对</a:t>
            </a:r>
            <a:r>
              <a:rPr lang="zh-CN" altLang="zh-CN" sz="2600" dirty="0">
                <a:solidFill>
                  <a:srgbClr val="FF0000"/>
                </a:solidFill>
                <a:latin typeface="Bodoni MT Black" panose="02070A03080606020203" pitchFamily="18" charset="0"/>
              </a:rPr>
              <a:t>重要的执行通路</a:t>
            </a:r>
            <a:r>
              <a:rPr lang="zh-CN" altLang="zh-CN" sz="2600" dirty="0">
                <a:latin typeface="Bodoni MT Black" panose="02070A03080606020203" pitchFamily="18" charset="0"/>
              </a:rPr>
              <a:t>进行测试，以便发现模块内部的错误</a:t>
            </a:r>
            <a:r>
              <a:rPr lang="zh-CN" altLang="en-US" sz="2600" dirty="0">
                <a:latin typeface="Bodoni MT Black" panose="02070A03080606020203" pitchFamily="18" charset="0"/>
              </a:rPr>
              <a:t>。</a:t>
            </a:r>
            <a:endParaRPr lang="en-US" altLang="zh-CN" sz="2600" dirty="0">
              <a:latin typeface="Bodoni MT Black" panose="02070A03080606020203" pitchFamily="18" charset="0"/>
            </a:endParaRPr>
          </a:p>
          <a:p>
            <a:pPr>
              <a:buSzPct val="70000"/>
              <a:buFont typeface="Wingdings" panose="05000000000000000000" pitchFamily="2" charset="2"/>
              <a:buChar char="l"/>
              <a:defRPr/>
            </a:pPr>
            <a:r>
              <a:rPr lang="zh-CN" altLang="zh-CN" sz="2600" dirty="0">
                <a:latin typeface="Bodoni MT Black" panose="02070A03080606020203" pitchFamily="18" charset="0"/>
              </a:rPr>
              <a:t>可以应用</a:t>
            </a:r>
            <a:r>
              <a:rPr lang="zh-CN" altLang="zh-CN" sz="2600" dirty="0">
                <a:solidFill>
                  <a:srgbClr val="FF0000"/>
                </a:solidFill>
                <a:latin typeface="Bodoni MT Black" panose="02070A03080606020203" pitchFamily="18" charset="0"/>
              </a:rPr>
              <a:t>人工测试</a:t>
            </a:r>
            <a:r>
              <a:rPr lang="zh-CN" altLang="zh-CN" sz="2600" dirty="0">
                <a:latin typeface="Bodoni MT Black" panose="02070A03080606020203" pitchFamily="18" charset="0"/>
              </a:rPr>
              <a:t>和</a:t>
            </a:r>
            <a:r>
              <a:rPr lang="zh-CN" altLang="zh-CN" sz="2600" dirty="0">
                <a:solidFill>
                  <a:srgbClr val="FF0000"/>
                </a:solidFill>
                <a:latin typeface="Bodoni MT Black" panose="02070A03080606020203" pitchFamily="18" charset="0"/>
              </a:rPr>
              <a:t>计算机测试</a:t>
            </a:r>
            <a:r>
              <a:rPr lang="zh-CN" altLang="zh-CN" sz="2600" dirty="0">
                <a:latin typeface="Bodoni MT Black" panose="02070A03080606020203" pitchFamily="18" charset="0"/>
              </a:rPr>
              <a:t>这样两种不同类型的测试方法，完成单元测试工作。</a:t>
            </a:r>
            <a:endParaRPr lang="en-US" altLang="zh-CN" sz="2600" dirty="0">
              <a:latin typeface="Bodoni MT Black" panose="02070A03080606020203" pitchFamily="18" charset="0"/>
            </a:endParaRPr>
          </a:p>
          <a:p>
            <a:pPr>
              <a:buSzPct val="70000"/>
              <a:buFont typeface="Wingdings" panose="05000000000000000000" pitchFamily="2" charset="2"/>
              <a:buChar char="l"/>
              <a:defRPr/>
            </a:pPr>
            <a:r>
              <a:rPr lang="zh-CN" altLang="zh-CN" sz="2600" dirty="0">
                <a:latin typeface="Bodoni MT Black" panose="02070A03080606020203" pitchFamily="18" charset="0"/>
              </a:rPr>
              <a:t>单元测试主要使用</a:t>
            </a:r>
            <a:r>
              <a:rPr lang="zh-CN" altLang="zh-CN" sz="2600" dirty="0">
                <a:solidFill>
                  <a:srgbClr val="FF0000"/>
                </a:solidFill>
                <a:latin typeface="Bodoni MT Black" panose="02070A03080606020203" pitchFamily="18" charset="0"/>
              </a:rPr>
              <a:t>白盒测试技术</a:t>
            </a:r>
            <a:r>
              <a:rPr lang="zh-CN" altLang="zh-CN" sz="2600" dirty="0">
                <a:latin typeface="Bodoni MT Black" panose="02070A03080606020203" pitchFamily="18" charset="0"/>
              </a:rPr>
              <a:t>，而且对多个模块的测试可以</a:t>
            </a:r>
            <a:r>
              <a:rPr lang="zh-CN" altLang="zh-CN" sz="2600" dirty="0">
                <a:solidFill>
                  <a:srgbClr val="FF0000"/>
                </a:solidFill>
                <a:latin typeface="Bodoni MT Black" panose="02070A03080606020203" pitchFamily="18" charset="0"/>
              </a:rPr>
              <a:t>并行</a:t>
            </a:r>
            <a:r>
              <a:rPr lang="zh-CN" altLang="zh-CN" sz="2600" dirty="0">
                <a:latin typeface="Bodoni MT Black" panose="02070A03080606020203" pitchFamily="18" charset="0"/>
              </a:rPr>
              <a:t>地进行。</a:t>
            </a:r>
            <a:endParaRPr lang="zh-CN" altLang="en-US" sz="2600" dirty="0">
              <a:latin typeface="Bodoni MT Black" panose="02070A03080606020203" pitchFamily="18" charset="0"/>
            </a:endParaRPr>
          </a:p>
        </p:txBody>
      </p:sp>
      <p:sp>
        <p:nvSpPr>
          <p:cNvPr id="64516"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7.3 </a:t>
            </a:r>
            <a:r>
              <a:rPr lang="zh-CN" altLang="en-US" sz="2400">
                <a:solidFill>
                  <a:srgbClr val="D9D9D9"/>
                </a:solidFill>
                <a:latin typeface="Bodoni MT Black" panose="02070A03080606020203" pitchFamily="18" charset="0"/>
              </a:rPr>
              <a:t>单元测试</a:t>
            </a:r>
            <a:endParaRPr lang="zh-CN" altLang="en-US" sz="2400">
              <a:solidFill>
                <a:srgbClr val="D9D9D9"/>
              </a:solidFill>
              <a:latin typeface="Bodoni MT Black" panose="02070A03080606020203" pitchFamily="18" charset="0"/>
            </a:endParaRPr>
          </a:p>
        </p:txBody>
      </p:sp>
      <p:sp>
        <p:nvSpPr>
          <p:cNvPr id="64517"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endParaRPr lang="zh-CN" altLang="en-US" sz="2400">
              <a:solidFill>
                <a:srgbClr val="D9D9D9"/>
              </a:solidFill>
              <a:latin typeface="Bodoni MT Black" panose="02070A030806060202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Bodoni MT Black" panose="02070A03080606020203" pitchFamily="18" charset="0"/>
                <a:ea typeface="+mn-ea"/>
              </a:rPr>
              <a:t>主要内容</a:t>
            </a:r>
            <a:endParaRPr lang="es-HN" b="1" dirty="0">
              <a:latin typeface="Bodoni MT Black" panose="02070A03080606020203" pitchFamily="18" charset="0"/>
              <a:ea typeface="+mn-ea"/>
            </a:endParaRPr>
          </a:p>
        </p:txBody>
      </p:sp>
      <p:sp>
        <p:nvSpPr>
          <p:cNvPr id="12291"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sp>
        <p:nvSpPr>
          <p:cNvPr id="1229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7.1 </a:t>
            </a:r>
            <a:r>
              <a:rPr lang="zh-CN" altLang="en-US" sz="2400">
                <a:solidFill>
                  <a:srgbClr val="D9D9D9"/>
                </a:solidFill>
                <a:latin typeface="Bodoni MT Black" panose="02070A03080606020203" pitchFamily="18" charset="0"/>
              </a:rPr>
              <a:t>编码</a:t>
            </a:r>
            <a:endParaRPr lang="zh-CN" altLang="en-US" sz="2400">
              <a:solidFill>
                <a:srgbClr val="D9D9D9"/>
              </a:solidFill>
              <a:latin typeface="Bodoni MT Black" panose="02070A03080606020203" pitchFamily="18" charset="0"/>
            </a:endParaRPr>
          </a:p>
        </p:txBody>
      </p:sp>
      <p:pic>
        <p:nvPicPr>
          <p:cNvPr id="12293"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12294"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12295"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2296"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2297"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2298"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anose="05000000000000000000" pitchFamily="2" charset="2"/>
              <a:buNone/>
              <a:defRPr/>
            </a:pPr>
            <a:r>
              <a:rPr kumimoji="1" lang="en-US" altLang="zh-CN" sz="2400" dirty="0">
                <a:solidFill>
                  <a:srgbClr val="9999CC">
                    <a:lumMod val="50000"/>
                  </a:srgbClr>
                </a:solidFill>
                <a:latin typeface="Bodoni MT Black" panose="02070A03080606020203" pitchFamily="18" charset="0"/>
                <a:ea typeface="黑体" panose="02010609060101010101" pitchFamily="2" charset="-122"/>
              </a:rPr>
              <a:t>   </a:t>
            </a:r>
            <a:r>
              <a:rPr kumimoji="1" lang="en-US" altLang="zh-CN" sz="2400" b="1" dirty="0">
                <a:latin typeface="Bodoni MT Black" panose="02070A03080606020203" pitchFamily="18" charset="0"/>
              </a:rPr>
              <a:t>7.1   </a:t>
            </a:r>
            <a:r>
              <a:rPr kumimoji="1" lang="zh-CN" altLang="en-US" sz="2400" b="1" dirty="0">
                <a:latin typeface="Bodoni MT Black" panose="02070A03080606020203" pitchFamily="18" charset="0"/>
              </a:rPr>
              <a:t>编码</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7.2   </a:t>
            </a:r>
            <a:r>
              <a:rPr kumimoji="1" lang="zh-CN" altLang="en-US" sz="2400" b="1" dirty="0">
                <a:latin typeface="Bodoni MT Black" panose="02070A03080606020203" pitchFamily="18" charset="0"/>
              </a:rPr>
              <a:t>软件测试基础</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7.3   </a:t>
            </a:r>
            <a:r>
              <a:rPr kumimoji="1" lang="zh-CN" altLang="en-US" sz="2400" b="1" dirty="0">
                <a:latin typeface="Bodoni MT Black" panose="02070A03080606020203" pitchFamily="18" charset="0"/>
              </a:rPr>
              <a:t>单元测试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7.4   </a:t>
            </a:r>
            <a:r>
              <a:rPr kumimoji="1" lang="zh-CN" altLang="en-US" sz="2400" b="1" dirty="0">
                <a:latin typeface="Bodoni MT Black" panose="02070A03080606020203" pitchFamily="18" charset="0"/>
              </a:rPr>
              <a:t>集成测试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7.5   </a:t>
            </a:r>
            <a:r>
              <a:rPr kumimoji="1" lang="zh-CN" altLang="en-US" sz="2400" b="1" dirty="0">
                <a:latin typeface="Bodoni MT Black" panose="02070A03080606020203" pitchFamily="18" charset="0"/>
              </a:rPr>
              <a:t>确认测试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7.6   </a:t>
            </a:r>
            <a:r>
              <a:rPr kumimoji="1" lang="zh-CN" altLang="en-US" sz="2400" b="1" dirty="0">
                <a:latin typeface="Bodoni MT Black" panose="02070A03080606020203" pitchFamily="18" charset="0"/>
              </a:rPr>
              <a:t>白盒测试技术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7.7   </a:t>
            </a:r>
            <a:r>
              <a:rPr kumimoji="1" lang="zh-CN" altLang="en-US" sz="2400" b="1" dirty="0">
                <a:latin typeface="Bodoni MT Black" panose="02070A03080606020203" pitchFamily="18" charset="0"/>
              </a:rPr>
              <a:t>黑盒测试技术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7.8   </a:t>
            </a:r>
            <a:r>
              <a:rPr kumimoji="1" lang="zh-CN" altLang="en-US" sz="2400" b="1" dirty="0">
                <a:latin typeface="Bodoni MT Black" panose="02070A03080606020203" pitchFamily="18" charset="0"/>
              </a:rPr>
              <a:t>调试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7.9   </a:t>
            </a:r>
            <a:r>
              <a:rPr kumimoji="1" lang="zh-CN" altLang="en-US" sz="2400" b="1" dirty="0">
                <a:latin typeface="Bodoni MT Black" panose="02070A03080606020203" pitchFamily="18" charset="0"/>
              </a:rPr>
              <a:t>软件可靠性</a:t>
            </a:r>
            <a:endParaRPr kumimoji="1" lang="zh-CN" altLang="en-US" sz="2400" b="1" dirty="0">
              <a:latin typeface="Bodoni MT Black" panose="02070A03080606020203" pitchFamily="18" charset="0"/>
            </a:endParaRPr>
          </a:p>
        </p:txBody>
      </p:sp>
      <p:sp>
        <p:nvSpPr>
          <p:cNvPr id="12300"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endParaRPr lang="zh-CN" altLang="en-US" sz="2400">
              <a:solidFill>
                <a:srgbClr val="D9D9D9"/>
              </a:solidFill>
              <a:latin typeface="Bodoni MT Black" panose="02070A03080606020203" pitchFamily="18" charset="0"/>
            </a:endParaRPr>
          </a:p>
        </p:txBody>
      </p:sp>
      <p:sp>
        <p:nvSpPr>
          <p:cNvPr id="13" name="矩形 12"/>
          <p:cNvSpPr/>
          <p:nvPr/>
        </p:nvSpPr>
        <p:spPr>
          <a:xfrm>
            <a:off x="862013" y="11969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4" name="等腰三角形 13"/>
          <p:cNvSpPr/>
          <p:nvPr/>
        </p:nvSpPr>
        <p:spPr>
          <a:xfrm rot="5400000">
            <a:off x="269876" y="128270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7.3 </a:t>
            </a:r>
            <a:r>
              <a:rPr lang="zh-CN" altLang="en-US" b="1" dirty="0">
                <a:latin typeface="Bodoni MT Black" panose="02070A03080606020203" pitchFamily="18" charset="0"/>
                <a:ea typeface="+mn-ea"/>
              </a:rPr>
              <a:t>单元测试</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168400"/>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7.3.1 </a:t>
            </a:r>
            <a:r>
              <a:rPr lang="zh-CN" altLang="en-US" b="1" dirty="0">
                <a:latin typeface="Bodoni MT Black" panose="02070A03080606020203" pitchFamily="18" charset="0"/>
              </a:rPr>
              <a:t>测试重点</a:t>
            </a:r>
            <a:endParaRPr lang="zh-CN" altLang="en-US" b="1" dirty="0">
              <a:latin typeface="Bodoni MT Black" panose="02070A03080606020203" pitchFamily="18" charset="0"/>
            </a:endParaRPr>
          </a:p>
        </p:txBody>
      </p:sp>
      <p:sp>
        <p:nvSpPr>
          <p:cNvPr id="32775" name="TextBox 7"/>
          <p:cNvSpPr txBox="1">
            <a:spLocks noChangeArrowheads="1"/>
          </p:cNvSpPr>
          <p:nvPr/>
        </p:nvSpPr>
        <p:spPr bwMode="auto">
          <a:xfrm>
            <a:off x="342900" y="2289175"/>
            <a:ext cx="8332788" cy="309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400"/>
              </a:lnSpc>
              <a:spcBef>
                <a:spcPts val="600"/>
              </a:spcBef>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在单元测试期间着重从</a:t>
            </a:r>
            <a:r>
              <a:rPr lang="zh-CN" altLang="en-US" sz="2400" dirty="0">
                <a:latin typeface="Bodoni MT Black" panose="02070A03080606020203" pitchFamily="18" charset="0"/>
                <a:ea typeface="+mn-ea"/>
              </a:rPr>
              <a:t>以下</a:t>
            </a:r>
            <a:r>
              <a:rPr lang="en-US" altLang="zh-CN" sz="2400" dirty="0">
                <a:solidFill>
                  <a:srgbClr val="FF0000"/>
                </a:solidFill>
                <a:latin typeface="Bodoni MT Black" panose="02070A03080606020203" pitchFamily="18" charset="0"/>
                <a:ea typeface="+mn-ea"/>
              </a:rPr>
              <a:t>5</a:t>
            </a:r>
            <a:r>
              <a:rPr lang="zh-CN" altLang="zh-CN" sz="2400" dirty="0">
                <a:latin typeface="Bodoni MT Black" panose="02070A03080606020203" pitchFamily="18" charset="0"/>
                <a:ea typeface="+mn-ea"/>
              </a:rPr>
              <a:t>个方面对模块进行测试。</a:t>
            </a:r>
            <a:r>
              <a:rPr lang="en-US" altLang="zh-CN" sz="2400" dirty="0">
                <a:latin typeface="Bodoni MT Black" panose="02070A03080606020203" pitchFamily="18" charset="0"/>
                <a:ea typeface="+mn-ea"/>
              </a:rPr>
              <a:t> </a:t>
            </a:r>
            <a:endParaRPr lang="en-US" altLang="zh-CN" sz="2400" dirty="0">
              <a:latin typeface="Bodoni MT Black" panose="02070A03080606020203" pitchFamily="18" charset="0"/>
              <a:ea typeface="+mn-ea"/>
            </a:endParaRPr>
          </a:p>
          <a:p>
            <a:pPr marL="0" indent="0" eaLnBrk="1" hangingPunct="1">
              <a:lnSpc>
                <a:spcPts val="3400"/>
              </a:lnSpc>
              <a:spcBef>
                <a:spcPts val="600"/>
              </a:spcBef>
              <a:defRPr/>
            </a:pPr>
            <a:r>
              <a:rPr lang="en-US" altLang="zh-CN" sz="2400" b="1" dirty="0">
                <a:latin typeface="Bodoni MT Black" panose="02070A03080606020203" pitchFamily="18" charset="0"/>
                <a:ea typeface="+mn-ea"/>
              </a:rPr>
              <a:t>   1. </a:t>
            </a:r>
            <a:r>
              <a:rPr lang="zh-CN" altLang="en-US" sz="2400" b="1" dirty="0">
                <a:solidFill>
                  <a:srgbClr val="FF0000"/>
                </a:solidFill>
                <a:latin typeface="Bodoni MT Black" panose="02070A03080606020203" pitchFamily="18" charset="0"/>
                <a:ea typeface="+mn-ea"/>
              </a:rPr>
              <a:t>模块接口</a:t>
            </a:r>
            <a:endParaRPr lang="en-US" altLang="zh-CN" sz="2400" b="1" dirty="0">
              <a:solidFill>
                <a:srgbClr val="FF0000"/>
              </a:solidFill>
              <a:latin typeface="Bodoni MT Black" panose="02070A03080606020203" pitchFamily="18" charset="0"/>
              <a:ea typeface="+mn-ea"/>
            </a:endParaRPr>
          </a:p>
          <a:p>
            <a:pPr marL="0" indent="457200" eaLnBrk="1" hangingPunct="1">
              <a:lnSpc>
                <a:spcPts val="3400"/>
              </a:lnSpc>
              <a:spcBef>
                <a:spcPts val="600"/>
              </a:spcBef>
              <a:defRPr/>
            </a:pPr>
            <a:r>
              <a:rPr lang="zh-CN" altLang="zh-CN" sz="2400" dirty="0">
                <a:latin typeface="Bodoni MT Black" panose="02070A03080606020203" pitchFamily="18" charset="0"/>
                <a:ea typeface="+mn-ea"/>
              </a:rPr>
              <a:t>对模块接口进行测试时主要检查</a:t>
            </a:r>
            <a:r>
              <a:rPr lang="zh-CN" altLang="en-US" sz="2400" dirty="0">
                <a:latin typeface="Bodoni MT Black" panose="02070A03080606020203" pitchFamily="18" charset="0"/>
                <a:ea typeface="+mn-ea"/>
              </a:rPr>
              <a:t>以下</a:t>
            </a:r>
            <a:r>
              <a:rPr lang="zh-CN" altLang="zh-CN" sz="2400" dirty="0">
                <a:latin typeface="Bodoni MT Black" panose="02070A03080606020203" pitchFamily="18" charset="0"/>
                <a:ea typeface="+mn-ea"/>
              </a:rPr>
              <a:t>几个方面：</a:t>
            </a:r>
            <a:endParaRPr lang="en-US" altLang="zh-CN" sz="2400" dirty="0">
              <a:latin typeface="Bodoni MT Black" panose="02070A03080606020203" pitchFamily="18" charset="0"/>
              <a:ea typeface="+mn-ea"/>
            </a:endParaRPr>
          </a:p>
          <a:p>
            <a:pPr marL="575945" indent="457200" eaLnBrk="1" hangingPunct="1">
              <a:lnSpc>
                <a:spcPts val="3400"/>
              </a:lnSpc>
              <a:spcBef>
                <a:spcPts val="600"/>
              </a:spcBef>
              <a:buSzPct val="70000"/>
              <a:buFont typeface="Wingdings" panose="05000000000000000000" pitchFamily="2" charset="2"/>
              <a:buChar char="l"/>
              <a:defRPr/>
            </a:pPr>
            <a:r>
              <a:rPr lang="zh-CN" altLang="zh-CN" sz="2400" dirty="0">
                <a:latin typeface="Bodoni MT Black" panose="02070A03080606020203" pitchFamily="18" charset="0"/>
                <a:ea typeface="+mn-ea"/>
              </a:rPr>
              <a:t>参数的数目、次序、属性或单位系统与变元是否一致；</a:t>
            </a:r>
            <a:endParaRPr lang="en-US" altLang="zh-CN" sz="2400" dirty="0">
              <a:latin typeface="Bodoni MT Black" panose="02070A03080606020203" pitchFamily="18" charset="0"/>
              <a:ea typeface="+mn-ea"/>
            </a:endParaRPr>
          </a:p>
          <a:p>
            <a:pPr marL="575945" indent="457200" eaLnBrk="1" hangingPunct="1">
              <a:lnSpc>
                <a:spcPts val="3400"/>
              </a:lnSpc>
              <a:spcBef>
                <a:spcPts val="600"/>
              </a:spcBef>
              <a:buSzPct val="70000"/>
              <a:buFont typeface="Wingdings" panose="05000000000000000000" pitchFamily="2" charset="2"/>
              <a:buChar char="l"/>
              <a:defRPr/>
            </a:pPr>
            <a:r>
              <a:rPr lang="zh-CN" altLang="zh-CN" sz="2400" dirty="0">
                <a:latin typeface="Bodoni MT Black" panose="02070A03080606020203" pitchFamily="18" charset="0"/>
                <a:ea typeface="+mn-ea"/>
              </a:rPr>
              <a:t>是否修改了只作输入用的变元；</a:t>
            </a:r>
            <a:endParaRPr lang="en-US" altLang="zh-CN" sz="2400" dirty="0">
              <a:latin typeface="Bodoni MT Black" panose="02070A03080606020203" pitchFamily="18" charset="0"/>
              <a:ea typeface="+mn-ea"/>
            </a:endParaRPr>
          </a:p>
          <a:p>
            <a:pPr marL="575945" indent="457200" eaLnBrk="1" hangingPunct="1">
              <a:lnSpc>
                <a:spcPts val="3400"/>
              </a:lnSpc>
              <a:spcBef>
                <a:spcPts val="600"/>
              </a:spcBef>
              <a:buSzPct val="70000"/>
              <a:buFont typeface="Wingdings" panose="05000000000000000000" pitchFamily="2" charset="2"/>
              <a:buChar char="l"/>
              <a:defRPr/>
            </a:pPr>
            <a:r>
              <a:rPr lang="zh-CN" altLang="zh-CN" sz="2400" dirty="0">
                <a:solidFill>
                  <a:srgbClr val="FF0000"/>
                </a:solidFill>
                <a:latin typeface="Bodoni MT Black" panose="02070A03080606020203" pitchFamily="18" charset="0"/>
                <a:ea typeface="+mn-ea"/>
              </a:rPr>
              <a:t>全局变量</a:t>
            </a:r>
            <a:r>
              <a:rPr lang="zh-CN" altLang="zh-CN" sz="2400" dirty="0">
                <a:latin typeface="Bodoni MT Black" panose="02070A03080606020203" pitchFamily="18" charset="0"/>
                <a:ea typeface="+mn-ea"/>
              </a:rPr>
              <a:t>的定义和用法在各个模块中是否一致。</a:t>
            </a:r>
            <a:endParaRPr lang="en-US" altLang="zh-CN" sz="2400" dirty="0">
              <a:latin typeface="Bodoni MT Black" panose="02070A03080606020203"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7.3.1 </a:t>
            </a:r>
            <a:r>
              <a:rPr lang="zh-CN" altLang="en-US" sz="2400" dirty="0">
                <a:solidFill>
                  <a:srgbClr val="D9D9D9"/>
                </a:solidFill>
                <a:latin typeface="Bodoni MT Black" panose="02070A03080606020203" pitchFamily="18" charset="0"/>
                <a:ea typeface="+mn-ea"/>
              </a:rPr>
              <a:t>测试重点</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7.3 </a:t>
            </a:r>
            <a:r>
              <a:rPr lang="zh-CN" altLang="en-US" b="1" dirty="0">
                <a:latin typeface="Bodoni MT Black" panose="02070A03080606020203" pitchFamily="18" charset="0"/>
                <a:ea typeface="+mn-ea"/>
              </a:rPr>
              <a:t>单元测试</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560388" y="1414463"/>
            <a:ext cx="8259762"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400"/>
              </a:lnSpc>
              <a:spcBef>
                <a:spcPts val="600"/>
              </a:spcBef>
              <a:defRPr/>
            </a:pPr>
            <a:r>
              <a:rPr lang="en-US" altLang="zh-CN" sz="2400" b="1" dirty="0">
                <a:latin typeface="Bodoni MT Black" panose="02070A03080606020203" pitchFamily="18" charset="0"/>
                <a:ea typeface="+mn-ea"/>
              </a:rPr>
              <a:t>2. </a:t>
            </a:r>
            <a:r>
              <a:rPr lang="zh-CN" altLang="en-US" sz="2400" b="1" dirty="0">
                <a:solidFill>
                  <a:srgbClr val="FF0000"/>
                </a:solidFill>
                <a:latin typeface="Bodoni MT Black" panose="02070A03080606020203" pitchFamily="18" charset="0"/>
                <a:ea typeface="+mn-ea"/>
              </a:rPr>
              <a:t>局部数据结构</a:t>
            </a:r>
            <a:endParaRPr lang="en-US" altLang="zh-CN" sz="2400" b="1" dirty="0">
              <a:solidFill>
                <a:srgbClr val="FF0000"/>
              </a:solidFill>
              <a:latin typeface="Bodoni MT Black" panose="02070A03080606020203" pitchFamily="18" charset="0"/>
              <a:ea typeface="+mn-ea"/>
            </a:endParaRPr>
          </a:p>
          <a:p>
            <a:pPr marL="0" indent="457200" eaLnBrk="1" hangingPunct="1">
              <a:lnSpc>
                <a:spcPts val="3400"/>
              </a:lnSpc>
              <a:spcBef>
                <a:spcPts val="600"/>
              </a:spcBef>
              <a:defRPr/>
            </a:pPr>
            <a:r>
              <a:rPr lang="zh-CN" altLang="zh-CN" sz="2400" dirty="0">
                <a:latin typeface="Bodoni MT Black" panose="02070A03080606020203" pitchFamily="18" charset="0"/>
                <a:ea typeface="+mn-ea"/>
              </a:rPr>
              <a:t>对于模块来说，局部数据结构是常见的错误来源。应该仔细设计测试方案，以便发现局部数据说明、初始化、默认值等方面的错误。</a:t>
            </a:r>
            <a:endParaRPr lang="en-US" altLang="zh-CN" sz="2400" b="1" dirty="0">
              <a:latin typeface="Bodoni MT Black" panose="02070A03080606020203" pitchFamily="18" charset="0"/>
              <a:ea typeface="+mn-ea"/>
            </a:endParaRPr>
          </a:p>
          <a:p>
            <a:pPr marL="0" indent="0" eaLnBrk="1" hangingPunct="1">
              <a:lnSpc>
                <a:spcPts val="3400"/>
              </a:lnSpc>
              <a:spcBef>
                <a:spcPts val="600"/>
              </a:spcBef>
              <a:defRPr/>
            </a:pPr>
            <a:r>
              <a:rPr lang="en-US" altLang="zh-CN" sz="2400" b="1" dirty="0">
                <a:latin typeface="Bodoni MT Black" panose="02070A03080606020203" pitchFamily="18" charset="0"/>
                <a:ea typeface="+mn-ea"/>
              </a:rPr>
              <a:t>3. </a:t>
            </a:r>
            <a:r>
              <a:rPr lang="zh-CN" altLang="en-US" sz="2400" b="1" dirty="0">
                <a:solidFill>
                  <a:srgbClr val="FF0000"/>
                </a:solidFill>
                <a:latin typeface="Bodoni MT Black" panose="02070A03080606020203" pitchFamily="18" charset="0"/>
                <a:ea typeface="+mn-ea"/>
              </a:rPr>
              <a:t>重要的执行通路</a:t>
            </a:r>
            <a:endParaRPr lang="en-US" altLang="zh-CN" sz="2400" b="1" dirty="0">
              <a:solidFill>
                <a:srgbClr val="FF0000"/>
              </a:solidFill>
              <a:latin typeface="Bodoni MT Black" panose="02070A03080606020203" pitchFamily="18" charset="0"/>
              <a:ea typeface="+mn-ea"/>
            </a:endParaRPr>
          </a:p>
          <a:p>
            <a:pPr marL="0" indent="457200" eaLnBrk="1" hangingPunct="1">
              <a:lnSpc>
                <a:spcPts val="3400"/>
              </a:lnSpc>
              <a:spcBef>
                <a:spcPts val="600"/>
              </a:spcBef>
              <a:defRPr/>
            </a:pPr>
            <a:r>
              <a:rPr lang="zh-CN" altLang="zh-CN" sz="2400" dirty="0">
                <a:latin typeface="Bodoni MT Black" panose="02070A03080606020203" pitchFamily="18" charset="0"/>
                <a:ea typeface="+mn-ea"/>
              </a:rPr>
              <a:t>由于通常不可能进行穷尽测试，因此，在单元测试期间选择</a:t>
            </a:r>
            <a:r>
              <a:rPr lang="zh-CN" altLang="zh-CN" sz="2400" dirty="0">
                <a:solidFill>
                  <a:srgbClr val="FF0000"/>
                </a:solidFill>
                <a:latin typeface="Bodoni MT Black" panose="02070A03080606020203" pitchFamily="18" charset="0"/>
                <a:ea typeface="+mn-ea"/>
              </a:rPr>
              <a:t>最有代表性</a:t>
            </a:r>
            <a:r>
              <a:rPr lang="zh-CN" altLang="zh-CN" sz="2400" dirty="0">
                <a:latin typeface="Bodoni MT Black" panose="02070A03080606020203" pitchFamily="18" charset="0"/>
                <a:ea typeface="+mn-ea"/>
              </a:rPr>
              <a:t>、</a:t>
            </a:r>
            <a:r>
              <a:rPr lang="zh-CN" altLang="zh-CN" sz="2400" dirty="0">
                <a:solidFill>
                  <a:srgbClr val="FF0000"/>
                </a:solidFill>
                <a:latin typeface="Bodoni MT Black" panose="02070A03080606020203" pitchFamily="18" charset="0"/>
                <a:ea typeface="+mn-ea"/>
              </a:rPr>
              <a:t>最可能发现错误</a:t>
            </a:r>
            <a:r>
              <a:rPr lang="zh-CN" altLang="zh-CN" sz="2400" dirty="0">
                <a:latin typeface="Bodoni MT Black" panose="02070A03080606020203" pitchFamily="18" charset="0"/>
                <a:ea typeface="+mn-ea"/>
              </a:rPr>
              <a:t>的执行通路进行测试是十分关键的。应该设计测试方案用来发现由于错误的计算、不正确的比较或不适当的控制流而造成的错误。</a:t>
            </a:r>
            <a:endParaRPr lang="en-US" altLang="zh-CN" sz="2400" dirty="0">
              <a:latin typeface="Bodoni MT Black" panose="02070A03080606020203" pitchFamily="18" charset="0"/>
              <a:ea typeface="+mn-ea"/>
            </a:endParaRPr>
          </a:p>
        </p:txBody>
      </p:sp>
      <p:sp>
        <p:nvSpPr>
          <p:cNvPr id="8"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7.3.1 </a:t>
            </a:r>
            <a:r>
              <a:rPr lang="zh-CN" altLang="en-US" sz="2400" dirty="0">
                <a:solidFill>
                  <a:srgbClr val="D9D9D9"/>
                </a:solidFill>
                <a:latin typeface="Bodoni MT Black" panose="02070A03080606020203" pitchFamily="18" charset="0"/>
                <a:ea typeface="+mn-ea"/>
              </a:rPr>
              <a:t>测试重点</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7.3 </a:t>
            </a:r>
            <a:r>
              <a:rPr lang="zh-CN" altLang="en-US" b="1" dirty="0">
                <a:latin typeface="Bodoni MT Black" panose="02070A03080606020203" pitchFamily="18" charset="0"/>
                <a:ea typeface="+mn-ea"/>
              </a:rPr>
              <a:t>单元测试</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395288" y="1341438"/>
            <a:ext cx="8656637" cy="447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400"/>
              </a:lnSpc>
              <a:spcBef>
                <a:spcPts val="600"/>
              </a:spcBef>
              <a:defRPr/>
            </a:pPr>
            <a:r>
              <a:rPr lang="en-US" altLang="zh-CN" sz="2400" b="1" dirty="0">
                <a:latin typeface="Bodoni MT Black" panose="02070A03080606020203" pitchFamily="18" charset="0"/>
                <a:ea typeface="+mn-ea"/>
              </a:rPr>
              <a:t>4. </a:t>
            </a:r>
            <a:r>
              <a:rPr lang="zh-CN" altLang="en-US" sz="2400" b="1" dirty="0">
                <a:solidFill>
                  <a:srgbClr val="FF0000"/>
                </a:solidFill>
                <a:latin typeface="Bodoni MT Black" panose="02070A03080606020203" pitchFamily="18" charset="0"/>
                <a:ea typeface="+mn-ea"/>
              </a:rPr>
              <a:t>出错处理通路</a:t>
            </a:r>
            <a:endParaRPr lang="en-US" altLang="zh-CN" sz="2400" b="1" dirty="0">
              <a:solidFill>
                <a:srgbClr val="FF0000"/>
              </a:solidFill>
              <a:latin typeface="Bodoni MT Black" panose="02070A03080606020203" pitchFamily="18" charset="0"/>
              <a:ea typeface="+mn-ea"/>
            </a:endParaRPr>
          </a:p>
          <a:p>
            <a:pPr marL="0" indent="457200" eaLnBrk="1" hangingPunct="1">
              <a:lnSpc>
                <a:spcPts val="3400"/>
              </a:lnSpc>
              <a:spcBef>
                <a:spcPts val="600"/>
              </a:spcBef>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好的设计应该能预见出现错误的条件，并且设置适当的处理错误的通路</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不仅应该在程序中包含出错处理通路，而且应该认真测试这种通路。评价出错处理通路应该着重测试下述一些可能发生的错误。</a:t>
            </a:r>
            <a:endParaRPr lang="en-US" altLang="zh-CN" sz="2400" dirty="0">
              <a:latin typeface="Bodoni MT Black" panose="02070A03080606020203" pitchFamily="18" charset="0"/>
              <a:ea typeface="+mn-ea"/>
            </a:endParaRPr>
          </a:p>
          <a:p>
            <a:pPr marL="612140" lvl="1" indent="0">
              <a:lnSpc>
                <a:spcPts val="3400"/>
              </a:lnSpc>
              <a:defRPr/>
            </a:pPr>
            <a:r>
              <a:rPr lang="en-US" altLang="zh-CN" sz="2400" dirty="0">
                <a:latin typeface="Bodoni MT Black" panose="02070A03080606020203" pitchFamily="18" charset="0"/>
                <a:ea typeface="+mn-ea"/>
              </a:rPr>
              <a:t>(1) </a:t>
            </a:r>
            <a:r>
              <a:rPr lang="zh-CN" altLang="zh-CN" sz="2400" dirty="0">
                <a:latin typeface="Bodoni MT Black" panose="02070A03080606020203" pitchFamily="18" charset="0"/>
                <a:ea typeface="+mn-ea"/>
              </a:rPr>
              <a:t>对错误的描述是难以理解的</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612140" lvl="1" indent="0">
              <a:lnSpc>
                <a:spcPts val="3400"/>
              </a:lnSpc>
              <a:defRPr/>
            </a:pPr>
            <a:r>
              <a:rPr lang="en-US" altLang="zh-CN" sz="2400" dirty="0">
                <a:latin typeface="Bodoni MT Black" panose="02070A03080606020203" pitchFamily="18" charset="0"/>
                <a:ea typeface="+mn-ea"/>
              </a:rPr>
              <a:t>(2) </a:t>
            </a:r>
            <a:r>
              <a:rPr lang="zh-CN" altLang="zh-CN" sz="2400" dirty="0">
                <a:latin typeface="Bodoni MT Black" panose="02070A03080606020203" pitchFamily="18" charset="0"/>
                <a:ea typeface="+mn-ea"/>
              </a:rPr>
              <a:t>记下的错误与实际遇到的错误不同</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612140" lvl="1" indent="0">
              <a:lnSpc>
                <a:spcPts val="3400"/>
              </a:lnSpc>
              <a:defRPr/>
            </a:pPr>
            <a:r>
              <a:rPr lang="en-US" altLang="zh-CN" sz="2400" dirty="0">
                <a:latin typeface="Bodoni MT Black" panose="02070A03080606020203" pitchFamily="18" charset="0"/>
                <a:ea typeface="+mn-ea"/>
              </a:rPr>
              <a:t>(3) </a:t>
            </a:r>
            <a:r>
              <a:rPr lang="zh-CN" altLang="zh-CN" sz="2400" dirty="0">
                <a:latin typeface="Bodoni MT Black" panose="02070A03080606020203" pitchFamily="18" charset="0"/>
                <a:ea typeface="+mn-ea"/>
              </a:rPr>
              <a:t>在对错误进行处理之前，错误条件已经引起系统干预</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612140" lvl="1" indent="0">
              <a:lnSpc>
                <a:spcPts val="3400"/>
              </a:lnSpc>
              <a:defRPr/>
            </a:pPr>
            <a:r>
              <a:rPr lang="en-US" altLang="zh-CN" sz="2400" dirty="0">
                <a:latin typeface="Bodoni MT Black" panose="02070A03080606020203" pitchFamily="18" charset="0"/>
                <a:ea typeface="+mn-ea"/>
              </a:rPr>
              <a:t>(4) </a:t>
            </a:r>
            <a:r>
              <a:rPr lang="zh-CN" altLang="zh-CN" sz="2400" dirty="0">
                <a:latin typeface="Bodoni MT Black" panose="02070A03080606020203" pitchFamily="18" charset="0"/>
                <a:ea typeface="+mn-ea"/>
              </a:rPr>
              <a:t>对错误的处理不正确</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612140" lvl="1" indent="0">
              <a:lnSpc>
                <a:spcPts val="3400"/>
              </a:lnSpc>
              <a:defRPr/>
            </a:pPr>
            <a:r>
              <a:rPr lang="en-US" altLang="zh-CN" sz="2400" dirty="0">
                <a:latin typeface="Bodoni MT Black" panose="02070A03080606020203" pitchFamily="18" charset="0"/>
                <a:ea typeface="+mn-ea"/>
              </a:rPr>
              <a:t>(5) </a:t>
            </a:r>
            <a:r>
              <a:rPr lang="zh-CN" altLang="zh-CN" sz="2400" dirty="0">
                <a:latin typeface="Bodoni MT Black" panose="02070A03080606020203" pitchFamily="18" charset="0"/>
                <a:ea typeface="+mn-ea"/>
              </a:rPr>
              <a:t>描述错误的信息不足以帮助确定造成错误的位置。</a:t>
            </a:r>
            <a:endParaRPr lang="en-US" altLang="zh-CN" sz="2400" dirty="0">
              <a:latin typeface="Bodoni MT Black" panose="02070A03080606020203" pitchFamily="18" charset="0"/>
              <a:ea typeface="+mn-ea"/>
            </a:endParaRPr>
          </a:p>
        </p:txBody>
      </p:sp>
      <p:sp>
        <p:nvSpPr>
          <p:cNvPr id="8"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7.3.1 </a:t>
            </a:r>
            <a:r>
              <a:rPr lang="zh-CN" altLang="en-US" sz="2400" dirty="0">
                <a:solidFill>
                  <a:srgbClr val="D9D9D9"/>
                </a:solidFill>
                <a:latin typeface="Bodoni MT Black" panose="02070A03080606020203" pitchFamily="18" charset="0"/>
                <a:ea typeface="+mn-ea"/>
              </a:rPr>
              <a:t>测试重点</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7.3 </a:t>
            </a:r>
            <a:r>
              <a:rPr lang="zh-CN" altLang="en-US" b="1" dirty="0">
                <a:latin typeface="Bodoni MT Black" panose="02070A03080606020203" pitchFamily="18" charset="0"/>
                <a:ea typeface="+mn-ea"/>
              </a:rPr>
              <a:t>单元测试</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539750" y="1628775"/>
            <a:ext cx="8208963" cy="381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400"/>
              </a:lnSpc>
              <a:spcBef>
                <a:spcPts val="600"/>
              </a:spcBef>
              <a:defRPr/>
            </a:pPr>
            <a:r>
              <a:rPr lang="en-US" altLang="zh-CN" sz="2400" b="1" dirty="0">
                <a:latin typeface="Bodoni MT Black" panose="02070A03080606020203" pitchFamily="18" charset="0"/>
                <a:ea typeface="+mn-ea"/>
              </a:rPr>
              <a:t>5. </a:t>
            </a:r>
            <a:r>
              <a:rPr lang="zh-CN" altLang="en-US" sz="2400" b="1" dirty="0">
                <a:solidFill>
                  <a:srgbClr val="FF0000"/>
                </a:solidFill>
                <a:latin typeface="Bodoni MT Black" panose="02070A03080606020203" pitchFamily="18" charset="0"/>
                <a:ea typeface="+mn-ea"/>
              </a:rPr>
              <a:t>边界条件</a:t>
            </a:r>
            <a:endParaRPr lang="en-US" altLang="zh-CN" sz="2400" b="1" dirty="0">
              <a:solidFill>
                <a:srgbClr val="FF0000"/>
              </a:solidFill>
              <a:latin typeface="Bodoni MT Black" panose="02070A03080606020203" pitchFamily="18" charset="0"/>
              <a:ea typeface="+mn-ea"/>
            </a:endParaRPr>
          </a:p>
          <a:p>
            <a:pPr marL="612140" eaLnBrk="1" hangingPunct="1">
              <a:lnSpc>
                <a:spcPts val="3400"/>
              </a:lnSpc>
              <a:spcBef>
                <a:spcPts val="600"/>
              </a:spcBef>
              <a:buSzPct val="70000"/>
              <a:buFont typeface="Wingdings" panose="05000000000000000000" pitchFamily="2" charset="2"/>
              <a:buChar char="l"/>
              <a:defRPr/>
            </a:pPr>
            <a:r>
              <a:rPr lang="zh-CN" altLang="zh-CN" sz="2400" dirty="0">
                <a:solidFill>
                  <a:srgbClr val="FF0000"/>
                </a:solidFill>
                <a:latin typeface="Bodoni MT Black" panose="02070A03080606020203" pitchFamily="18" charset="0"/>
                <a:ea typeface="+mn-ea"/>
              </a:rPr>
              <a:t>边界测试</a:t>
            </a:r>
            <a:r>
              <a:rPr lang="zh-CN" altLang="zh-CN" sz="2400" dirty="0">
                <a:latin typeface="Bodoni MT Black" panose="02070A03080606020203" pitchFamily="18" charset="0"/>
                <a:ea typeface="+mn-ea"/>
              </a:rPr>
              <a:t>是单元测试中最后的也可能是最重要的任务。</a:t>
            </a:r>
            <a:endParaRPr lang="en-US" altLang="zh-CN" sz="2400" dirty="0">
              <a:latin typeface="Bodoni MT Black" panose="02070A03080606020203" pitchFamily="18" charset="0"/>
              <a:ea typeface="+mn-ea"/>
            </a:endParaRPr>
          </a:p>
          <a:p>
            <a:pPr marL="612140" eaLnBrk="1" hangingPunct="1">
              <a:lnSpc>
                <a:spcPts val="3400"/>
              </a:lnSpc>
              <a:spcBef>
                <a:spcPts val="600"/>
              </a:spcBef>
              <a:buSzPct val="70000"/>
              <a:buFont typeface="Wingdings" panose="05000000000000000000" pitchFamily="2" charset="2"/>
              <a:buChar char="l"/>
              <a:defRPr/>
            </a:pPr>
            <a:r>
              <a:rPr lang="zh-CN" altLang="zh-CN" sz="2400" dirty="0">
                <a:latin typeface="Bodoni MT Black" panose="02070A03080606020203" pitchFamily="18" charset="0"/>
                <a:ea typeface="+mn-ea"/>
              </a:rPr>
              <a:t>软件常常在它的边界上失效，例如，处理</a:t>
            </a:r>
            <a:r>
              <a:rPr lang="en-US" altLang="zh-CN" sz="2400" dirty="0">
                <a:latin typeface="Bodoni MT Black" panose="02070A03080606020203" pitchFamily="18" charset="0"/>
                <a:ea typeface="+mn-ea"/>
              </a:rPr>
              <a:t>n</a:t>
            </a:r>
            <a:r>
              <a:rPr lang="zh-CN" altLang="zh-CN" sz="2400" dirty="0">
                <a:latin typeface="Bodoni MT Black" panose="02070A03080606020203" pitchFamily="18" charset="0"/>
                <a:ea typeface="+mn-ea"/>
              </a:rPr>
              <a:t>元数组的第</a:t>
            </a:r>
            <a:r>
              <a:rPr lang="en-US" altLang="zh-CN" sz="2400" dirty="0">
                <a:latin typeface="Bodoni MT Black" panose="02070A03080606020203" pitchFamily="18" charset="0"/>
                <a:ea typeface="+mn-ea"/>
              </a:rPr>
              <a:t>n</a:t>
            </a:r>
            <a:r>
              <a:rPr lang="zh-CN" altLang="zh-CN" sz="2400" dirty="0">
                <a:latin typeface="Bodoni MT Black" panose="02070A03080606020203" pitchFamily="18" charset="0"/>
                <a:ea typeface="+mn-ea"/>
              </a:rPr>
              <a:t>个元素时，或做到</a:t>
            </a:r>
            <a:r>
              <a:rPr lang="en-US" altLang="zh-CN" sz="2400" dirty="0" err="1">
                <a:latin typeface="Bodoni MT Black" panose="02070A03080606020203" pitchFamily="18" charset="0"/>
                <a:ea typeface="+mn-ea"/>
              </a:rPr>
              <a:t>i</a:t>
            </a:r>
            <a:r>
              <a:rPr lang="zh-CN" altLang="zh-CN" sz="2400" dirty="0">
                <a:latin typeface="Bodoni MT Black" panose="02070A03080606020203" pitchFamily="18" charset="0"/>
                <a:ea typeface="+mn-ea"/>
              </a:rPr>
              <a:t>次循环中的第</a:t>
            </a:r>
            <a:r>
              <a:rPr lang="en-US" altLang="zh-CN" sz="2400" dirty="0" err="1">
                <a:latin typeface="Bodoni MT Black" panose="02070A03080606020203" pitchFamily="18" charset="0"/>
                <a:ea typeface="+mn-ea"/>
              </a:rPr>
              <a:t>i</a:t>
            </a:r>
            <a:r>
              <a:rPr lang="zh-CN" altLang="zh-CN" sz="2400" dirty="0">
                <a:latin typeface="Bodoni MT Black" panose="02070A03080606020203" pitchFamily="18" charset="0"/>
                <a:ea typeface="+mn-ea"/>
              </a:rPr>
              <a:t>次重复时，往往会发生错误。</a:t>
            </a:r>
            <a:endParaRPr lang="en-US" altLang="zh-CN" sz="2400" dirty="0">
              <a:latin typeface="Bodoni MT Black" panose="02070A03080606020203" pitchFamily="18" charset="0"/>
              <a:ea typeface="+mn-ea"/>
            </a:endParaRPr>
          </a:p>
          <a:p>
            <a:pPr marL="612140" eaLnBrk="1" hangingPunct="1">
              <a:lnSpc>
                <a:spcPts val="3400"/>
              </a:lnSpc>
              <a:spcBef>
                <a:spcPts val="600"/>
              </a:spcBef>
              <a:buSzPct val="70000"/>
              <a:buFont typeface="Wingdings" panose="05000000000000000000" pitchFamily="2" charset="2"/>
              <a:buChar char="l"/>
              <a:defRPr/>
            </a:pPr>
            <a:r>
              <a:rPr lang="zh-CN" altLang="zh-CN" sz="2400" dirty="0">
                <a:latin typeface="Bodoni MT Black" panose="02070A03080606020203" pitchFamily="18" charset="0"/>
                <a:ea typeface="+mn-ea"/>
              </a:rPr>
              <a:t>使用刚好小于、刚好等于和刚好大于最大值或最小值的数据结构、控制量和数据值的测试方案，非常可能发现软件中的错误。</a:t>
            </a:r>
            <a:endParaRPr lang="en-US" altLang="zh-CN" sz="2400" dirty="0">
              <a:latin typeface="Bodoni MT Black" panose="02070A03080606020203" pitchFamily="18" charset="0"/>
              <a:ea typeface="+mn-ea"/>
            </a:endParaRPr>
          </a:p>
        </p:txBody>
      </p:sp>
      <p:sp>
        <p:nvSpPr>
          <p:cNvPr id="8"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7.3.1 </a:t>
            </a:r>
            <a:r>
              <a:rPr lang="zh-CN" altLang="en-US" sz="2400" dirty="0">
                <a:solidFill>
                  <a:srgbClr val="D9D9D9"/>
                </a:solidFill>
                <a:latin typeface="Bodoni MT Black" panose="02070A03080606020203" pitchFamily="18" charset="0"/>
                <a:ea typeface="+mn-ea"/>
              </a:rPr>
              <a:t>测试重点</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7.3 </a:t>
            </a:r>
            <a:r>
              <a:rPr lang="zh-CN" altLang="en-US" b="1" dirty="0">
                <a:latin typeface="Bodoni MT Black" panose="02070A03080606020203" pitchFamily="18" charset="0"/>
                <a:ea typeface="+mn-ea"/>
              </a:rPr>
              <a:t>单元测试</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95375"/>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7.3.2 </a:t>
            </a:r>
            <a:r>
              <a:rPr lang="zh-CN" altLang="en-US" b="1" dirty="0">
                <a:latin typeface="Bodoni MT Black" panose="02070A03080606020203" pitchFamily="18" charset="0"/>
              </a:rPr>
              <a:t>代码审查</a:t>
            </a:r>
            <a:endParaRPr lang="zh-CN" altLang="en-US" b="1" dirty="0">
              <a:latin typeface="Bodoni MT Black" panose="02070A03080606020203" pitchFamily="18" charset="0"/>
            </a:endParaRPr>
          </a:p>
        </p:txBody>
      </p:sp>
      <p:sp>
        <p:nvSpPr>
          <p:cNvPr id="32775" name="TextBox 7"/>
          <p:cNvSpPr txBox="1">
            <a:spLocks noChangeArrowheads="1"/>
          </p:cNvSpPr>
          <p:nvPr/>
        </p:nvSpPr>
        <p:spPr bwMode="auto">
          <a:xfrm>
            <a:off x="560388" y="1971675"/>
            <a:ext cx="8259762" cy="4388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300"/>
              </a:lnSpc>
              <a:spcBef>
                <a:spcPts val="0"/>
              </a:spcBef>
              <a:defRPr/>
            </a:pPr>
            <a:r>
              <a:rPr lang="zh-CN" altLang="en-US" sz="2400" dirty="0">
                <a:latin typeface="Bodoni MT Black" panose="02070A03080606020203" pitchFamily="18" charset="0"/>
                <a:ea typeface="+mn-ea"/>
              </a:rPr>
              <a:t>    </a:t>
            </a:r>
            <a:r>
              <a:rPr lang="zh-CN" altLang="en-US" sz="2400" b="1" dirty="0">
                <a:solidFill>
                  <a:schemeClr val="accent2"/>
                </a:solidFill>
                <a:latin typeface="Bodoni MT Black" panose="02070A03080606020203" pitchFamily="18" charset="0"/>
                <a:ea typeface="+mn-ea"/>
              </a:rPr>
              <a:t>代码检查</a:t>
            </a:r>
            <a:r>
              <a:rPr lang="zh-CN" altLang="en-US" sz="2400" dirty="0">
                <a:latin typeface="Bodoni MT Black" panose="02070A03080606020203" pitchFamily="18" charset="0"/>
                <a:ea typeface="+mn-ea"/>
              </a:rPr>
              <a:t>是指</a:t>
            </a:r>
            <a:r>
              <a:rPr lang="zh-CN" altLang="zh-CN" sz="2400" dirty="0">
                <a:latin typeface="Bodoni MT Black" panose="02070A03080606020203" pitchFamily="18" charset="0"/>
                <a:ea typeface="+mn-ea"/>
              </a:rPr>
              <a:t>由审查小组正式</a:t>
            </a:r>
            <a:r>
              <a:rPr lang="zh-CN" altLang="en-US" sz="2400" dirty="0">
                <a:latin typeface="Bodoni MT Black" panose="02070A03080606020203" pitchFamily="18" charset="0"/>
                <a:ea typeface="+mn-ea"/>
              </a:rPr>
              <a:t>对</a:t>
            </a:r>
            <a:r>
              <a:rPr lang="zh-CN" altLang="zh-CN" sz="2400" dirty="0">
                <a:latin typeface="Bodoni MT Black" panose="02070A03080606020203" pitchFamily="18" charset="0"/>
                <a:ea typeface="+mn-ea"/>
              </a:rPr>
              <a:t>源程序进行</a:t>
            </a:r>
            <a:r>
              <a:rPr lang="zh-CN" altLang="zh-CN" sz="2400" dirty="0">
                <a:solidFill>
                  <a:srgbClr val="FF0000"/>
                </a:solidFill>
                <a:latin typeface="Bodoni MT Black" panose="02070A03080606020203" pitchFamily="18" charset="0"/>
                <a:ea typeface="+mn-ea"/>
              </a:rPr>
              <a:t>人工测试</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它是一种非常有效的程序验证技术，对于典型的程序来说，可以查出</a:t>
            </a:r>
            <a:r>
              <a:rPr lang="en-US" altLang="zh-CN" sz="2400" dirty="0">
                <a:solidFill>
                  <a:srgbClr val="FF0000"/>
                </a:solidFill>
                <a:latin typeface="Bodoni MT Black" panose="02070A03080606020203" pitchFamily="18" charset="0"/>
                <a:ea typeface="+mn-ea"/>
              </a:rPr>
              <a:t>30%</a:t>
            </a:r>
            <a:r>
              <a:rPr lang="zh-CN" altLang="zh-CN" sz="2400" dirty="0">
                <a:solidFill>
                  <a:srgbClr val="FF0000"/>
                </a:solidFill>
                <a:latin typeface="Bodoni MT Black" panose="02070A03080606020203" pitchFamily="18" charset="0"/>
                <a:ea typeface="+mn-ea"/>
              </a:rPr>
              <a:t>～</a:t>
            </a:r>
            <a:r>
              <a:rPr lang="en-US" altLang="zh-CN" sz="2400" dirty="0">
                <a:solidFill>
                  <a:srgbClr val="FF0000"/>
                </a:solidFill>
                <a:latin typeface="Bodoni MT Black" panose="02070A03080606020203" pitchFamily="18" charset="0"/>
                <a:ea typeface="+mn-ea"/>
              </a:rPr>
              <a:t>70%</a:t>
            </a:r>
            <a:r>
              <a:rPr lang="zh-CN" altLang="zh-CN" sz="2400" dirty="0">
                <a:latin typeface="Bodoni MT Black" panose="02070A03080606020203" pitchFamily="18" charset="0"/>
                <a:ea typeface="+mn-ea"/>
              </a:rPr>
              <a:t>的</a:t>
            </a:r>
            <a:r>
              <a:rPr lang="zh-CN" altLang="zh-CN" sz="2400" dirty="0">
                <a:solidFill>
                  <a:srgbClr val="FF0000"/>
                </a:solidFill>
                <a:latin typeface="Bodoni MT Black" panose="02070A03080606020203" pitchFamily="18" charset="0"/>
                <a:ea typeface="+mn-ea"/>
              </a:rPr>
              <a:t>逻辑设计错误</a:t>
            </a:r>
            <a:r>
              <a:rPr lang="zh-CN" altLang="zh-CN" sz="2400" dirty="0">
                <a:latin typeface="Bodoni MT Black" panose="02070A03080606020203" pitchFamily="18" charset="0"/>
                <a:ea typeface="+mn-ea"/>
              </a:rPr>
              <a:t>和</a:t>
            </a:r>
            <a:r>
              <a:rPr lang="zh-CN" altLang="zh-CN" sz="2400" dirty="0">
                <a:solidFill>
                  <a:srgbClr val="FF0000"/>
                </a:solidFill>
                <a:latin typeface="Bodoni MT Black" panose="02070A03080606020203" pitchFamily="18" charset="0"/>
                <a:ea typeface="+mn-ea"/>
              </a:rPr>
              <a:t>编码错误</a:t>
            </a:r>
            <a:r>
              <a:rPr lang="zh-CN" altLang="zh-CN" sz="2400" dirty="0">
                <a:latin typeface="Bodoni MT Black" panose="02070A03080606020203" pitchFamily="18" charset="0"/>
                <a:ea typeface="+mn-ea"/>
              </a:rPr>
              <a:t>。审查小组最好由下述</a:t>
            </a:r>
            <a:r>
              <a:rPr lang="en-US" altLang="zh-CN" sz="2400" dirty="0">
                <a:latin typeface="Bodoni MT Black" panose="02070A03080606020203" pitchFamily="18" charset="0"/>
                <a:ea typeface="+mn-ea"/>
              </a:rPr>
              <a:t>4</a:t>
            </a:r>
            <a:r>
              <a:rPr lang="zh-CN" altLang="zh-CN" sz="2400" dirty="0">
                <a:latin typeface="Bodoni MT Black" panose="02070A03080606020203" pitchFamily="18" charset="0"/>
                <a:ea typeface="+mn-ea"/>
              </a:rPr>
              <a:t>人组成。</a:t>
            </a:r>
            <a:endParaRPr lang="en-US" altLang="zh-CN" sz="2400" dirty="0">
              <a:latin typeface="Bodoni MT Black" panose="02070A03080606020203" pitchFamily="18" charset="0"/>
              <a:ea typeface="+mn-ea"/>
            </a:endParaRPr>
          </a:p>
          <a:p>
            <a:pPr marL="377190" indent="0">
              <a:lnSpc>
                <a:spcPts val="3300"/>
              </a:lnSpc>
              <a:spcBef>
                <a:spcPts val="0"/>
              </a:spcBef>
              <a:defRPr/>
            </a:pPr>
            <a:r>
              <a:rPr lang="en-US" altLang="zh-CN" sz="2400" dirty="0">
                <a:latin typeface="Bodoni MT Black" panose="02070A03080606020203" pitchFamily="18" charset="0"/>
                <a:ea typeface="+mn-ea"/>
              </a:rPr>
              <a:t>(1) </a:t>
            </a:r>
            <a:r>
              <a:rPr lang="zh-CN" altLang="zh-CN" sz="2400" dirty="0">
                <a:latin typeface="Bodoni MT Black" panose="02070A03080606020203" pitchFamily="18" charset="0"/>
                <a:ea typeface="+mn-ea"/>
              </a:rPr>
              <a:t>组长，应该是一个很有能力的程序员，而且没有直接参与这项工程</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377190" indent="0">
              <a:lnSpc>
                <a:spcPts val="3300"/>
              </a:lnSpc>
              <a:spcBef>
                <a:spcPts val="0"/>
              </a:spcBef>
              <a:defRPr/>
            </a:pPr>
            <a:r>
              <a:rPr lang="en-US" altLang="zh-CN" sz="2400" dirty="0">
                <a:latin typeface="Bodoni MT Black" panose="02070A03080606020203" pitchFamily="18" charset="0"/>
                <a:ea typeface="+mn-ea"/>
              </a:rPr>
              <a:t>(2) </a:t>
            </a:r>
            <a:r>
              <a:rPr lang="zh-CN" altLang="zh-CN" sz="2400" dirty="0">
                <a:latin typeface="Bodoni MT Black" panose="02070A03080606020203" pitchFamily="18" charset="0"/>
                <a:ea typeface="+mn-ea"/>
              </a:rPr>
              <a:t>程序的设计者</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377190" indent="0">
              <a:lnSpc>
                <a:spcPts val="3300"/>
              </a:lnSpc>
              <a:spcBef>
                <a:spcPts val="0"/>
              </a:spcBef>
              <a:defRPr/>
            </a:pPr>
            <a:r>
              <a:rPr lang="en-US" altLang="zh-CN" sz="2400" dirty="0">
                <a:latin typeface="Bodoni MT Black" panose="02070A03080606020203" pitchFamily="18" charset="0"/>
                <a:ea typeface="+mn-ea"/>
              </a:rPr>
              <a:t>(3) </a:t>
            </a:r>
            <a:r>
              <a:rPr lang="zh-CN" altLang="zh-CN" sz="2400" dirty="0">
                <a:latin typeface="Bodoni MT Black" panose="02070A03080606020203" pitchFamily="18" charset="0"/>
                <a:ea typeface="+mn-ea"/>
              </a:rPr>
              <a:t>程序的编写者</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377190" indent="0">
              <a:lnSpc>
                <a:spcPts val="3300"/>
              </a:lnSpc>
              <a:spcBef>
                <a:spcPts val="0"/>
              </a:spcBef>
              <a:defRPr/>
            </a:pPr>
            <a:r>
              <a:rPr lang="en-US" altLang="zh-CN" sz="2400" dirty="0">
                <a:latin typeface="Bodoni MT Black" panose="02070A03080606020203" pitchFamily="18" charset="0"/>
                <a:ea typeface="+mn-ea"/>
              </a:rPr>
              <a:t>(4) </a:t>
            </a:r>
            <a:r>
              <a:rPr lang="zh-CN" altLang="zh-CN" sz="2400" dirty="0">
                <a:latin typeface="Bodoni MT Black" panose="02070A03080606020203" pitchFamily="18" charset="0"/>
                <a:ea typeface="+mn-ea"/>
              </a:rPr>
              <a:t>程序的测试者。</a:t>
            </a:r>
            <a:endParaRPr lang="zh-CN" altLang="zh-CN" sz="2400" dirty="0">
              <a:latin typeface="Bodoni MT Black" panose="02070A03080606020203" pitchFamily="18" charset="0"/>
              <a:ea typeface="+mn-ea"/>
            </a:endParaRPr>
          </a:p>
          <a:p>
            <a:pPr marL="0" indent="0" eaLnBrk="1" hangingPunct="1">
              <a:lnSpc>
                <a:spcPts val="3200"/>
              </a:lnSpc>
              <a:spcBef>
                <a:spcPts val="600"/>
              </a:spcBef>
              <a:defRPr/>
            </a:pPr>
            <a:endParaRPr lang="en-US" altLang="zh-CN" sz="2400" dirty="0">
              <a:latin typeface="Bodoni MT Black" panose="02070A03080606020203"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7.3.2 </a:t>
            </a:r>
            <a:r>
              <a:rPr lang="zh-CN" altLang="en-US" sz="2400" dirty="0">
                <a:solidFill>
                  <a:srgbClr val="D9D9D9"/>
                </a:solidFill>
                <a:latin typeface="Bodoni MT Black" panose="02070A03080606020203" pitchFamily="18" charset="0"/>
                <a:ea typeface="+mn-ea"/>
              </a:rPr>
              <a:t>代码审查</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7.3 </a:t>
            </a:r>
            <a:r>
              <a:rPr lang="zh-CN" altLang="en-US" b="1" dirty="0">
                <a:latin typeface="Bodoni MT Black" panose="02070A03080606020203" pitchFamily="18" charset="0"/>
                <a:ea typeface="+mn-ea"/>
              </a:rPr>
              <a:t>单元测试</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631825" y="1362075"/>
            <a:ext cx="8188325" cy="442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647700" eaLnBrk="1" hangingPunct="1">
              <a:lnSpc>
                <a:spcPts val="3300"/>
              </a:lnSpc>
              <a:spcBef>
                <a:spcPts val="600"/>
              </a:spcBef>
              <a:defRPr/>
            </a:pPr>
            <a:r>
              <a:rPr lang="zh-CN" altLang="zh-CN" sz="2400" dirty="0">
                <a:latin typeface="Bodoni MT Black" panose="02070A03080606020203" pitchFamily="18" charset="0"/>
                <a:ea typeface="+mn-ea"/>
              </a:rPr>
              <a:t>在</a:t>
            </a:r>
            <a:r>
              <a:rPr lang="zh-CN" altLang="zh-CN" sz="2400" dirty="0">
                <a:solidFill>
                  <a:srgbClr val="FF0000"/>
                </a:solidFill>
                <a:latin typeface="Bodoni MT Black" panose="02070A03080606020203" pitchFamily="18" charset="0"/>
                <a:ea typeface="+mn-ea"/>
              </a:rPr>
              <a:t>审查会</a:t>
            </a:r>
            <a:r>
              <a:rPr lang="zh-CN" altLang="zh-CN" sz="2400" dirty="0">
                <a:latin typeface="Bodoni MT Black" panose="02070A03080606020203" pitchFamily="18" charset="0"/>
                <a:ea typeface="+mn-ea"/>
              </a:rPr>
              <a:t>上由程序的编写者解释他是怎样用程序代码实现设计的，通常是逐个语句地讲述程序的逻辑，小组其他成员仔细倾听他的讲解，并力图发现其中的错误。</a:t>
            </a:r>
            <a:endParaRPr lang="en-US" altLang="zh-CN" sz="2400" dirty="0">
              <a:latin typeface="Bodoni MT Black" panose="02070A03080606020203" pitchFamily="18" charset="0"/>
              <a:ea typeface="+mn-ea"/>
            </a:endParaRPr>
          </a:p>
          <a:p>
            <a:pPr marL="0" indent="647700" eaLnBrk="1" hangingPunct="1">
              <a:lnSpc>
                <a:spcPts val="3300"/>
              </a:lnSpc>
              <a:spcBef>
                <a:spcPts val="600"/>
              </a:spcBef>
              <a:defRPr/>
            </a:pPr>
            <a:r>
              <a:rPr lang="zh-CN" altLang="zh-CN" sz="2400" dirty="0">
                <a:latin typeface="Bodoni MT Black" panose="02070A03080606020203" pitchFamily="18" charset="0"/>
                <a:ea typeface="+mn-ea"/>
              </a:rPr>
              <a:t>审查会上</a:t>
            </a:r>
            <a:r>
              <a:rPr lang="zh-CN" altLang="en-US" sz="2400" dirty="0">
                <a:latin typeface="Bodoni MT Black" panose="02070A03080606020203" pitchFamily="18" charset="0"/>
                <a:ea typeface="+mn-ea"/>
              </a:rPr>
              <a:t>需要</a:t>
            </a:r>
            <a:r>
              <a:rPr lang="zh-CN" altLang="zh-CN" sz="2400" dirty="0">
                <a:latin typeface="Bodoni MT Black" panose="02070A03080606020203" pitchFamily="18" charset="0"/>
                <a:ea typeface="+mn-ea"/>
              </a:rPr>
              <a:t>对照程序设计常见错误清单，分析审查这个程序。当发现错误时由组长记录下来，审查会继续进行</a:t>
            </a:r>
            <a:r>
              <a:rPr lang="zh-CN" altLang="en-US" sz="2400" dirty="0">
                <a:latin typeface="Bodoni MT Black" panose="02070A03080606020203" pitchFamily="18" charset="0"/>
                <a:ea typeface="+mn-ea"/>
              </a:rPr>
              <a:t>（</a:t>
            </a:r>
            <a:r>
              <a:rPr lang="zh-CN" altLang="zh-CN" sz="2400" b="1" dirty="0">
                <a:solidFill>
                  <a:schemeClr val="accent2"/>
                </a:solidFill>
                <a:latin typeface="Bodoni MT Black" panose="02070A03080606020203" pitchFamily="18" charset="0"/>
                <a:ea typeface="+mn-ea"/>
              </a:rPr>
              <a:t>审查小组的任务是发现错误而不是改正错误</a:t>
            </a:r>
            <a:r>
              <a:rPr lang="zh-CN" altLang="en-US" sz="2400" dirty="0">
                <a:latin typeface="Bodoni MT Black" panose="02070A03080606020203" pitchFamily="18" charset="0"/>
              </a:rPr>
              <a:t>）</a:t>
            </a:r>
            <a:r>
              <a:rPr lang="zh-CN" altLang="zh-CN"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marL="0" indent="647700" eaLnBrk="1" hangingPunct="1">
              <a:lnSpc>
                <a:spcPts val="3300"/>
              </a:lnSpc>
              <a:spcBef>
                <a:spcPts val="600"/>
              </a:spcBef>
              <a:defRPr/>
            </a:pPr>
            <a:r>
              <a:rPr lang="zh-CN" altLang="zh-CN" sz="2400" dirty="0">
                <a:latin typeface="Bodoni MT Black" panose="02070A03080606020203" pitchFamily="18" charset="0"/>
                <a:ea typeface="+mn-ea"/>
              </a:rPr>
              <a:t>审查会另外一种常见的进行方法，称为</a:t>
            </a:r>
            <a:r>
              <a:rPr lang="zh-CN" altLang="zh-CN" sz="2400" b="1" dirty="0">
                <a:solidFill>
                  <a:schemeClr val="accent2"/>
                </a:solidFill>
                <a:latin typeface="Bodoni MT Black" panose="02070A03080606020203" pitchFamily="18" charset="0"/>
                <a:ea typeface="+mn-ea"/>
              </a:rPr>
              <a:t>预排</a:t>
            </a:r>
            <a:r>
              <a:rPr lang="zh-CN" altLang="zh-CN" sz="2400" dirty="0">
                <a:latin typeface="Bodoni MT Black" panose="02070A03080606020203" pitchFamily="18" charset="0"/>
                <a:ea typeface="+mn-ea"/>
              </a:rPr>
              <a:t>：由一个人扮演“测试者”，其他人扮演“计算机”。会前测试者准备好测试方案，会上由扮演计算机的成员模拟计算机执行被测试的程序。</a:t>
            </a:r>
            <a:endParaRPr lang="en-US" altLang="zh-CN" sz="2400" dirty="0">
              <a:latin typeface="Bodoni MT Black" panose="02070A03080606020203" pitchFamily="18" charset="0"/>
              <a:ea typeface="+mn-ea"/>
            </a:endParaRPr>
          </a:p>
        </p:txBody>
      </p:sp>
      <p:sp>
        <p:nvSpPr>
          <p:cNvPr id="8"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7.3.2 </a:t>
            </a:r>
            <a:r>
              <a:rPr lang="zh-CN" altLang="en-US" sz="2400" dirty="0">
                <a:solidFill>
                  <a:srgbClr val="D9D9D9"/>
                </a:solidFill>
                <a:latin typeface="Bodoni MT Black" panose="02070A03080606020203" pitchFamily="18" charset="0"/>
                <a:ea typeface="+mn-ea"/>
              </a:rPr>
              <a:t>代码审查</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7.3 </a:t>
            </a:r>
            <a:r>
              <a:rPr lang="zh-CN" altLang="en-US" b="1" dirty="0">
                <a:latin typeface="Bodoni MT Black" panose="02070A03080606020203" pitchFamily="18" charset="0"/>
                <a:ea typeface="+mn-ea"/>
              </a:rPr>
              <a:t>单元测试</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560388" y="1341438"/>
            <a:ext cx="8259762"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647700" eaLnBrk="1" hangingPunct="1">
              <a:lnSpc>
                <a:spcPts val="3400"/>
              </a:lnSpc>
              <a:spcBef>
                <a:spcPts val="0"/>
              </a:spcBef>
              <a:defRPr/>
            </a:pPr>
            <a:r>
              <a:rPr lang="zh-CN" altLang="zh-CN" sz="2400" dirty="0">
                <a:latin typeface="Bodoni MT Black" panose="02070A03080606020203" pitchFamily="18" charset="0"/>
                <a:ea typeface="+mn-ea"/>
              </a:rPr>
              <a:t>测试方案</a:t>
            </a:r>
            <a:r>
              <a:rPr lang="zh-CN" altLang="en-US" sz="2400" dirty="0">
                <a:latin typeface="Bodoni MT Black" panose="02070A03080606020203" pitchFamily="18" charset="0"/>
                <a:ea typeface="+mn-ea"/>
              </a:rPr>
              <a:t>在代码审查中</a:t>
            </a:r>
            <a:r>
              <a:rPr lang="zh-CN" altLang="zh-CN" sz="2400" dirty="0">
                <a:latin typeface="Bodoni MT Black" panose="02070A03080606020203" pitchFamily="18" charset="0"/>
                <a:ea typeface="+mn-ea"/>
              </a:rPr>
              <a:t>起一种促进思考引起讨论的作用。在大多数情况下，通过</a:t>
            </a:r>
            <a:r>
              <a:rPr lang="zh-CN" altLang="zh-CN" sz="2400" dirty="0">
                <a:solidFill>
                  <a:srgbClr val="FF0000"/>
                </a:solidFill>
                <a:latin typeface="Bodoni MT Black" panose="02070A03080606020203" pitchFamily="18" charset="0"/>
                <a:ea typeface="+mn-ea"/>
              </a:rPr>
              <a:t>向程序员提出关于他的程序的逻辑和他编写程序时所做的假设的疑问</a:t>
            </a:r>
            <a:r>
              <a:rPr lang="zh-CN" altLang="zh-CN" sz="2400" dirty="0">
                <a:latin typeface="Bodoni MT Black" panose="02070A03080606020203" pitchFamily="18" charset="0"/>
                <a:ea typeface="+mn-ea"/>
              </a:rPr>
              <a:t>，可以发现的错误比由测试方案直接发现的错误还多。</a:t>
            </a:r>
            <a:endParaRPr lang="en-US" altLang="zh-CN" sz="2400" dirty="0">
              <a:latin typeface="Bodoni MT Black" panose="02070A03080606020203" pitchFamily="18" charset="0"/>
              <a:ea typeface="+mn-ea"/>
            </a:endParaRPr>
          </a:p>
          <a:p>
            <a:pPr marL="0" indent="647700" eaLnBrk="1" hangingPunct="1">
              <a:lnSpc>
                <a:spcPts val="3400"/>
              </a:lnSpc>
              <a:spcBef>
                <a:spcPts val="0"/>
              </a:spcBef>
              <a:defRPr/>
            </a:pPr>
            <a:r>
              <a:rPr lang="zh-CN" altLang="zh-CN" sz="2400" dirty="0">
                <a:solidFill>
                  <a:srgbClr val="FF0000"/>
                </a:solidFill>
                <a:latin typeface="Bodoni MT Black" panose="02070A03080606020203" pitchFamily="18" charset="0"/>
                <a:ea typeface="+mn-ea"/>
              </a:rPr>
              <a:t>代码审查</a:t>
            </a:r>
            <a:r>
              <a:rPr lang="zh-CN" altLang="zh-CN" sz="2400" dirty="0">
                <a:latin typeface="Bodoni MT Black" panose="02070A03080606020203" pitchFamily="18" charset="0"/>
                <a:ea typeface="+mn-ea"/>
              </a:rPr>
              <a:t>比</a:t>
            </a:r>
            <a:r>
              <a:rPr lang="zh-CN" altLang="zh-CN" sz="2400" dirty="0">
                <a:solidFill>
                  <a:srgbClr val="FF0000"/>
                </a:solidFill>
                <a:latin typeface="Bodoni MT Black" panose="02070A03080606020203" pitchFamily="18" charset="0"/>
                <a:ea typeface="+mn-ea"/>
              </a:rPr>
              <a:t>计算机测试</a:t>
            </a:r>
            <a:r>
              <a:rPr lang="zh-CN" altLang="zh-CN" sz="2400" dirty="0">
                <a:latin typeface="Bodoni MT Black" panose="02070A03080606020203" pitchFamily="18" charset="0"/>
                <a:ea typeface="+mn-ea"/>
              </a:rPr>
              <a:t>优越的是：一次审查会上可以发现许多错误；用计算机测试的方法发现错误之后，通常需要先改正这个错误才能继续测试</a:t>
            </a:r>
            <a:r>
              <a:rPr lang="zh-CN" altLang="en-US" sz="2400" dirty="0">
                <a:latin typeface="Bodoni MT Black" panose="02070A03080606020203" pitchFamily="18" charset="0"/>
                <a:ea typeface="+mn-ea"/>
              </a:rPr>
              <a:t>，即：</a:t>
            </a:r>
            <a:r>
              <a:rPr lang="zh-CN" altLang="zh-CN" sz="2400" dirty="0">
                <a:latin typeface="Bodoni MT Black" panose="02070A03080606020203" pitchFamily="18" charset="0"/>
                <a:ea typeface="+mn-ea"/>
              </a:rPr>
              <a:t>采用代码审查的方法可以减少系统验证的总工作量。</a:t>
            </a:r>
            <a:endParaRPr lang="en-US" altLang="zh-CN" sz="2400" dirty="0">
              <a:latin typeface="Bodoni MT Black" panose="02070A03080606020203" pitchFamily="18" charset="0"/>
              <a:ea typeface="+mn-ea"/>
            </a:endParaRPr>
          </a:p>
          <a:p>
            <a:pPr marL="0" indent="647700" eaLnBrk="1" hangingPunct="1">
              <a:lnSpc>
                <a:spcPts val="3400"/>
              </a:lnSpc>
              <a:spcBef>
                <a:spcPts val="0"/>
              </a:spcBef>
              <a:defRPr/>
            </a:pPr>
            <a:r>
              <a:rPr lang="zh-CN" altLang="zh-CN" sz="2400" dirty="0">
                <a:latin typeface="Bodoni MT Black" panose="02070A03080606020203" pitchFamily="18" charset="0"/>
                <a:ea typeface="+mn-ea"/>
              </a:rPr>
              <a:t>人工测试和计算机测试是互相补充，相辅相成的，缺少其中任何一种方法都会使查找错误的效率降低。</a:t>
            </a:r>
            <a:endParaRPr lang="en-US" altLang="zh-CN" sz="2400" dirty="0">
              <a:latin typeface="Bodoni MT Black" panose="02070A03080606020203" pitchFamily="18" charset="0"/>
              <a:ea typeface="+mn-ea"/>
            </a:endParaRPr>
          </a:p>
        </p:txBody>
      </p:sp>
      <p:sp>
        <p:nvSpPr>
          <p:cNvPr id="8"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7.3.2 </a:t>
            </a:r>
            <a:r>
              <a:rPr lang="zh-CN" altLang="en-US" sz="2400" dirty="0">
                <a:solidFill>
                  <a:srgbClr val="D9D9D9"/>
                </a:solidFill>
                <a:latin typeface="Bodoni MT Black" panose="02070A03080606020203" pitchFamily="18" charset="0"/>
                <a:ea typeface="+mn-ea"/>
              </a:rPr>
              <a:t>代码审查</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7.3 </a:t>
            </a:r>
            <a:r>
              <a:rPr lang="zh-CN" altLang="en-US" b="1" dirty="0">
                <a:latin typeface="Bodoni MT Black" panose="02070A03080606020203" pitchFamily="18" charset="0"/>
                <a:ea typeface="+mn-ea"/>
              </a:rPr>
              <a:t>单元测试</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168400"/>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7.3.3 </a:t>
            </a:r>
            <a:r>
              <a:rPr lang="zh-CN" altLang="en-US" b="1" dirty="0">
                <a:latin typeface="Bodoni MT Black" panose="02070A03080606020203" pitchFamily="18" charset="0"/>
              </a:rPr>
              <a:t>计算机测试</a:t>
            </a:r>
            <a:endParaRPr lang="zh-CN" altLang="en-US" b="1" dirty="0">
              <a:latin typeface="Bodoni MT Black" panose="02070A03080606020203" pitchFamily="18" charset="0"/>
            </a:endParaRPr>
          </a:p>
        </p:txBody>
      </p:sp>
      <p:sp>
        <p:nvSpPr>
          <p:cNvPr id="32775" name="TextBox 7"/>
          <p:cNvSpPr txBox="1">
            <a:spLocks noChangeArrowheads="1"/>
          </p:cNvSpPr>
          <p:nvPr/>
        </p:nvSpPr>
        <p:spPr bwMode="auto">
          <a:xfrm>
            <a:off x="560388" y="2060575"/>
            <a:ext cx="8126412"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612140" eaLnBrk="1" hangingPunct="1">
              <a:lnSpc>
                <a:spcPts val="3600"/>
              </a:lnSpc>
              <a:spcBef>
                <a:spcPts val="600"/>
              </a:spcBef>
              <a:defRPr/>
            </a:pPr>
            <a:r>
              <a:rPr lang="zh-CN" altLang="zh-CN" sz="2400" dirty="0">
                <a:latin typeface="Bodoni MT Black" panose="02070A03080606020203" pitchFamily="18" charset="0"/>
                <a:ea typeface="+mn-ea"/>
              </a:rPr>
              <a:t>模块不是一个独立的程序，因此必须为每个单元测试开发</a:t>
            </a:r>
            <a:r>
              <a:rPr lang="zh-CN" altLang="zh-CN" sz="2400" dirty="0">
                <a:solidFill>
                  <a:srgbClr val="FF0000"/>
                </a:solidFill>
                <a:latin typeface="Bodoni MT Black" panose="02070A03080606020203" pitchFamily="18" charset="0"/>
                <a:ea typeface="+mn-ea"/>
              </a:rPr>
              <a:t>驱动软件</a:t>
            </a:r>
            <a:r>
              <a:rPr lang="zh-CN" altLang="zh-CN" sz="2400" dirty="0">
                <a:latin typeface="Bodoni MT Black" panose="02070A03080606020203" pitchFamily="18" charset="0"/>
                <a:ea typeface="+mn-ea"/>
              </a:rPr>
              <a:t>和</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rPr>
              <a:t>或</a:t>
            </a:r>
            <a:r>
              <a:rPr lang="zh-CN" altLang="en-US" sz="2400" dirty="0">
                <a:latin typeface="Bodoni MT Black" panose="02070A03080606020203" pitchFamily="18" charset="0"/>
                <a:ea typeface="+mn-ea"/>
              </a:rPr>
              <a:t>）</a:t>
            </a:r>
            <a:r>
              <a:rPr lang="zh-CN" altLang="zh-CN" sz="2400" dirty="0">
                <a:solidFill>
                  <a:srgbClr val="FF0000"/>
                </a:solidFill>
                <a:latin typeface="Bodoni MT Black" panose="02070A03080606020203" pitchFamily="18" charset="0"/>
                <a:ea typeface="+mn-ea"/>
              </a:rPr>
              <a:t>存根软件</a:t>
            </a:r>
            <a:r>
              <a:rPr lang="zh-CN" altLang="zh-CN"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marL="0" indent="612140" eaLnBrk="1" hangingPunct="1">
              <a:lnSpc>
                <a:spcPts val="3600"/>
              </a:lnSpc>
              <a:spcBef>
                <a:spcPts val="600"/>
              </a:spcBef>
              <a:defRPr/>
            </a:pPr>
            <a:r>
              <a:rPr lang="zh-CN" altLang="zh-CN" sz="2400" dirty="0">
                <a:latin typeface="Bodoni MT Black" panose="02070A03080606020203" pitchFamily="18" charset="0"/>
                <a:ea typeface="+mn-ea"/>
              </a:rPr>
              <a:t>驱动程序是一个“</a:t>
            </a:r>
            <a:r>
              <a:rPr lang="zh-CN" altLang="zh-CN" sz="2400" dirty="0">
                <a:solidFill>
                  <a:srgbClr val="FF0000"/>
                </a:solidFill>
                <a:latin typeface="Bodoni MT Black" panose="02070A03080606020203" pitchFamily="18" charset="0"/>
                <a:ea typeface="+mn-ea"/>
              </a:rPr>
              <a:t>主程序</a:t>
            </a:r>
            <a:r>
              <a:rPr lang="zh-CN" altLang="zh-CN" sz="2400" dirty="0">
                <a:latin typeface="Bodoni MT Black" panose="02070A03080606020203" pitchFamily="18" charset="0"/>
                <a:ea typeface="+mn-ea"/>
              </a:rPr>
              <a:t>”，它</a:t>
            </a:r>
            <a:r>
              <a:rPr lang="zh-CN" altLang="zh-CN" sz="2400" dirty="0">
                <a:solidFill>
                  <a:srgbClr val="FF0000"/>
                </a:solidFill>
                <a:latin typeface="Bodoni MT Black" panose="02070A03080606020203" pitchFamily="18" charset="0"/>
                <a:ea typeface="+mn-ea"/>
              </a:rPr>
              <a:t>接收测试数据</a:t>
            </a:r>
            <a:r>
              <a:rPr lang="zh-CN" altLang="zh-CN" sz="2400" dirty="0">
                <a:latin typeface="Bodoni MT Black" panose="02070A03080606020203" pitchFamily="18" charset="0"/>
                <a:ea typeface="+mn-ea"/>
              </a:rPr>
              <a:t>，把这些数据传送给被测试的模块，并且印出有关的结果。</a:t>
            </a:r>
            <a:endParaRPr lang="en-US" altLang="zh-CN" sz="2400" dirty="0">
              <a:latin typeface="Bodoni MT Black" panose="02070A03080606020203" pitchFamily="18" charset="0"/>
              <a:ea typeface="+mn-ea"/>
            </a:endParaRPr>
          </a:p>
          <a:p>
            <a:pPr marL="0" indent="612140" eaLnBrk="1" hangingPunct="1">
              <a:lnSpc>
                <a:spcPts val="3600"/>
              </a:lnSpc>
              <a:spcBef>
                <a:spcPts val="600"/>
              </a:spcBef>
              <a:defRPr/>
            </a:pPr>
            <a:r>
              <a:rPr lang="zh-CN" altLang="zh-CN" sz="2400" dirty="0">
                <a:latin typeface="Bodoni MT Black" panose="02070A03080606020203" pitchFamily="18" charset="0"/>
                <a:ea typeface="+mn-ea"/>
              </a:rPr>
              <a:t>存根程序代替</a:t>
            </a:r>
            <a:r>
              <a:rPr lang="zh-CN" altLang="zh-CN" sz="2400" dirty="0">
                <a:solidFill>
                  <a:srgbClr val="FF0000"/>
                </a:solidFill>
                <a:latin typeface="Bodoni MT Black" panose="02070A03080606020203" pitchFamily="18" charset="0"/>
                <a:ea typeface="+mn-ea"/>
              </a:rPr>
              <a:t>被测试的模块所调用的模块</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它使用被它代替的模块的接口，可能做</a:t>
            </a:r>
            <a:r>
              <a:rPr lang="zh-CN" altLang="zh-CN" sz="2400" dirty="0">
                <a:solidFill>
                  <a:srgbClr val="FF0000"/>
                </a:solidFill>
                <a:latin typeface="Bodoni MT Black" panose="02070A03080606020203" pitchFamily="18" charset="0"/>
                <a:ea typeface="+mn-ea"/>
              </a:rPr>
              <a:t>最少量的数据操作</a:t>
            </a:r>
            <a:r>
              <a:rPr lang="zh-CN" altLang="zh-CN" sz="2400" dirty="0">
                <a:latin typeface="Bodoni MT Black" panose="02070A03080606020203" pitchFamily="18" charset="0"/>
                <a:ea typeface="+mn-ea"/>
              </a:rPr>
              <a:t>，印出对入口的检验或操作结果，并且把控制归还给调用它的模块。</a:t>
            </a:r>
            <a:endParaRPr lang="en-US" altLang="zh-CN" sz="2400" dirty="0">
              <a:latin typeface="Bodoni MT Black" panose="02070A03080606020203"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7.3.3 </a:t>
            </a:r>
            <a:r>
              <a:rPr lang="zh-CN" altLang="en-US" sz="2400" dirty="0">
                <a:solidFill>
                  <a:srgbClr val="D9D9D9"/>
                </a:solidFill>
                <a:latin typeface="Bodoni MT Black" panose="02070A03080606020203" pitchFamily="18" charset="0"/>
                <a:ea typeface="+mn-ea"/>
              </a:rPr>
              <a:t>计算机测试</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7.3 </a:t>
            </a:r>
            <a:r>
              <a:rPr lang="zh-CN" altLang="en-US" b="1" dirty="0">
                <a:latin typeface="Bodoni MT Black" panose="02070A03080606020203" pitchFamily="18" charset="0"/>
                <a:ea typeface="+mn-ea"/>
              </a:rPr>
              <a:t>单元测试</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323850" y="1239838"/>
            <a:ext cx="3887788" cy="47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Bef>
                <a:spcPts val="600"/>
              </a:spcBef>
              <a:defRPr/>
            </a:pPr>
            <a:r>
              <a:rPr lang="zh-CN" altLang="en-US" sz="2400" dirty="0">
                <a:latin typeface="Bodoni MT Black" panose="02070A03080606020203" pitchFamily="18" charset="0"/>
              </a:rPr>
              <a:t>     </a:t>
            </a:r>
            <a:r>
              <a:rPr lang="zh-CN" altLang="en-US" sz="2200" dirty="0">
                <a:latin typeface="Bodoni MT Black" panose="02070A03080606020203" pitchFamily="18" charset="0"/>
                <a:ea typeface="+mn-ea"/>
              </a:rPr>
              <a:t>右图</a:t>
            </a:r>
            <a:r>
              <a:rPr lang="zh-CN" altLang="zh-CN" sz="2200" dirty="0">
                <a:latin typeface="Bodoni MT Black" panose="02070A03080606020203" pitchFamily="18" charset="0"/>
                <a:ea typeface="+mn-ea"/>
              </a:rPr>
              <a:t>是一个</a:t>
            </a:r>
            <a:r>
              <a:rPr lang="zh-CN" altLang="zh-CN" sz="2200" dirty="0">
                <a:solidFill>
                  <a:srgbClr val="FF0000"/>
                </a:solidFill>
                <a:latin typeface="Bodoni MT Black" panose="02070A03080606020203" pitchFamily="18" charset="0"/>
                <a:ea typeface="+mn-ea"/>
              </a:rPr>
              <a:t>正文加工系统</a:t>
            </a:r>
            <a:r>
              <a:rPr lang="zh-CN" altLang="zh-CN" sz="2200" dirty="0">
                <a:latin typeface="Bodoni MT Black" panose="02070A03080606020203" pitchFamily="18" charset="0"/>
                <a:ea typeface="+mn-ea"/>
              </a:rPr>
              <a:t>的部分层次图，假定要测试编号为</a:t>
            </a:r>
            <a:r>
              <a:rPr lang="en-US" altLang="zh-CN" sz="2200" dirty="0">
                <a:latin typeface="Bodoni MT Black" panose="02070A03080606020203" pitchFamily="18" charset="0"/>
                <a:ea typeface="+mn-ea"/>
              </a:rPr>
              <a:t>3.0</a:t>
            </a:r>
            <a:r>
              <a:rPr lang="zh-CN" altLang="zh-CN" sz="2200" dirty="0">
                <a:latin typeface="Bodoni MT Black" panose="02070A03080606020203" pitchFamily="18" charset="0"/>
                <a:ea typeface="+mn-ea"/>
              </a:rPr>
              <a:t>的关键模块——正文编辑模块。正文编辑模块不是一个独立的程序，需要有一个</a:t>
            </a:r>
            <a:r>
              <a:rPr lang="zh-CN" altLang="zh-CN" sz="2200" dirty="0">
                <a:solidFill>
                  <a:srgbClr val="FF0000"/>
                </a:solidFill>
                <a:latin typeface="Bodoni MT Black" panose="02070A03080606020203" pitchFamily="18" charset="0"/>
                <a:ea typeface="+mn-ea"/>
              </a:rPr>
              <a:t>测试驱动程序</a:t>
            </a:r>
            <a:r>
              <a:rPr lang="zh-CN" altLang="zh-CN" sz="2200" dirty="0">
                <a:latin typeface="Bodoni MT Black" panose="02070A03080606020203" pitchFamily="18" charset="0"/>
                <a:ea typeface="+mn-ea"/>
              </a:rPr>
              <a:t>来调用它。这个驱动程序说明必要的变量，接收测试数据——字符串，设置正文编辑模块的编辑功能。</a:t>
            </a:r>
            <a:r>
              <a:rPr lang="zh-CN" altLang="en-US" sz="2200" dirty="0">
                <a:latin typeface="Bodoni MT Black" panose="02070A03080606020203" pitchFamily="18" charset="0"/>
                <a:ea typeface="+mn-ea"/>
              </a:rPr>
              <a:t>并且</a:t>
            </a:r>
            <a:r>
              <a:rPr lang="zh-CN" altLang="zh-CN" sz="2200" dirty="0">
                <a:latin typeface="Bodoni MT Black" panose="02070A03080606020203" pitchFamily="18" charset="0"/>
                <a:ea typeface="+mn-ea"/>
              </a:rPr>
              <a:t>需要有</a:t>
            </a:r>
            <a:r>
              <a:rPr lang="zh-CN" altLang="zh-CN" sz="2200" dirty="0">
                <a:solidFill>
                  <a:srgbClr val="FF0000"/>
                </a:solidFill>
                <a:latin typeface="Bodoni MT Black" panose="02070A03080606020203" pitchFamily="18" charset="0"/>
                <a:ea typeface="+mn-ea"/>
              </a:rPr>
              <a:t>存根程序</a:t>
            </a:r>
            <a:r>
              <a:rPr lang="zh-CN" altLang="zh-CN" sz="2200" dirty="0">
                <a:latin typeface="Bodoni MT Black" panose="02070A03080606020203" pitchFamily="18" charset="0"/>
                <a:ea typeface="+mn-ea"/>
              </a:rPr>
              <a:t>简化地模拟正文编辑模块</a:t>
            </a:r>
            <a:r>
              <a:rPr lang="zh-CN" altLang="en-US" sz="2200" dirty="0">
                <a:latin typeface="Bodoni MT Black" panose="02070A03080606020203" pitchFamily="18" charset="0"/>
                <a:ea typeface="+mn-ea"/>
              </a:rPr>
              <a:t>的</a:t>
            </a:r>
            <a:r>
              <a:rPr lang="zh-CN" altLang="zh-CN" sz="2200" dirty="0">
                <a:solidFill>
                  <a:srgbClr val="FF0000"/>
                </a:solidFill>
                <a:latin typeface="Bodoni MT Black" panose="02070A03080606020203" pitchFamily="18" charset="0"/>
                <a:ea typeface="+mn-ea"/>
              </a:rPr>
              <a:t>下层模块</a:t>
            </a:r>
            <a:r>
              <a:rPr lang="zh-CN" altLang="zh-CN" sz="2200" dirty="0">
                <a:latin typeface="Bodoni MT Black" panose="02070A03080606020203" pitchFamily="18" charset="0"/>
                <a:ea typeface="+mn-ea"/>
              </a:rPr>
              <a:t>来完成具体的编辑功能。</a:t>
            </a:r>
            <a:endParaRPr lang="en-US" altLang="zh-CN" sz="2200" dirty="0">
              <a:latin typeface="Bodoni MT Black" panose="02070A03080606020203" pitchFamily="18" charset="0"/>
              <a:ea typeface="+mn-ea"/>
            </a:endParaRPr>
          </a:p>
        </p:txBody>
      </p:sp>
      <p:pic>
        <p:nvPicPr>
          <p:cNvPr id="82948" name="图片 1"/>
          <p:cNvPicPr>
            <a:picLocks noChangeAspect="1"/>
          </p:cNvPicPr>
          <p:nvPr/>
        </p:nvPicPr>
        <p:blipFill>
          <a:blip r:embed="rId1" cstate="print"/>
          <a:srcRect/>
          <a:stretch>
            <a:fillRect/>
          </a:stretch>
        </p:blipFill>
        <p:spPr bwMode="auto">
          <a:xfrm>
            <a:off x="4140200" y="1722438"/>
            <a:ext cx="4752975" cy="4086225"/>
          </a:xfrm>
          <a:prstGeom prst="rect">
            <a:avLst/>
          </a:prstGeom>
          <a:noFill/>
          <a:ln w="9525">
            <a:noFill/>
            <a:miter lim="800000"/>
            <a:headEnd/>
            <a:tailEnd/>
          </a:ln>
        </p:spPr>
      </p:pic>
      <p:sp>
        <p:nvSpPr>
          <p:cNvPr id="8"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7.3.3 </a:t>
            </a:r>
            <a:r>
              <a:rPr lang="zh-CN" altLang="en-US" sz="2400" dirty="0">
                <a:solidFill>
                  <a:srgbClr val="D9D9D9"/>
                </a:solidFill>
                <a:latin typeface="Bodoni MT Black" panose="02070A03080606020203" pitchFamily="18" charset="0"/>
                <a:ea typeface="+mn-ea"/>
              </a:rPr>
              <a:t>计算机测试</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7.3 </a:t>
            </a:r>
            <a:r>
              <a:rPr lang="zh-CN" altLang="en-US" b="1" dirty="0">
                <a:latin typeface="Bodoni MT Black" panose="02070A03080606020203" pitchFamily="18" charset="0"/>
                <a:ea typeface="+mn-ea"/>
              </a:rPr>
              <a:t>单元测试</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395288" y="1246188"/>
            <a:ext cx="8478837"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Bef>
                <a:spcPts val="600"/>
              </a:spcBef>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测试时</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设置</a:t>
            </a:r>
            <a:r>
              <a:rPr lang="zh-CN" altLang="zh-CN" sz="2400" dirty="0">
                <a:solidFill>
                  <a:srgbClr val="FF0000"/>
                </a:solidFill>
                <a:latin typeface="Bodoni MT Black" panose="02070A03080606020203" pitchFamily="18" charset="0"/>
                <a:ea typeface="+mn-ea"/>
              </a:rPr>
              <a:t>修改</a:t>
            </a:r>
            <a:r>
              <a:rPr lang="zh-CN" altLang="en-US" sz="2400" dirty="0">
                <a:solidFill>
                  <a:srgbClr val="FF0000"/>
                </a:solidFill>
                <a:latin typeface="Bodoni MT Black" panose="02070A03080606020203" pitchFamily="18" charset="0"/>
                <a:ea typeface="+mn-ea"/>
              </a:rPr>
              <a:t>（</a:t>
            </a:r>
            <a:r>
              <a:rPr lang="en-US" altLang="zh-CN" sz="2400" dirty="0">
                <a:latin typeface="Bodoni MT Black" panose="02070A03080606020203" pitchFamily="18" charset="0"/>
              </a:rPr>
              <a:t> </a:t>
            </a:r>
            <a:r>
              <a:rPr lang="en-US" altLang="zh-CN" sz="2400" dirty="0">
                <a:solidFill>
                  <a:srgbClr val="FF0000"/>
                </a:solidFill>
                <a:latin typeface="Bodoni MT Black" panose="02070A03080606020203" pitchFamily="18" charset="0"/>
              </a:rPr>
              <a:t>CHANGE</a:t>
            </a:r>
            <a:r>
              <a:rPr lang="zh-CN" altLang="en-US" sz="2400" dirty="0">
                <a:solidFill>
                  <a:srgbClr val="FF0000"/>
                </a:solidFill>
                <a:latin typeface="Bodoni MT Black" panose="02070A03080606020203" pitchFamily="18" charset="0"/>
                <a:ea typeface="+mn-ea"/>
              </a:rPr>
              <a:t>）</a:t>
            </a:r>
            <a:r>
              <a:rPr lang="zh-CN" altLang="zh-CN" sz="2400" dirty="0">
                <a:latin typeface="Bodoni MT Black" panose="02070A03080606020203" pitchFamily="18" charset="0"/>
                <a:ea typeface="+mn-ea"/>
              </a:rPr>
              <a:t>和</a:t>
            </a:r>
            <a:r>
              <a:rPr lang="zh-CN" altLang="zh-CN" sz="2400" dirty="0">
                <a:solidFill>
                  <a:srgbClr val="FF0000"/>
                </a:solidFill>
                <a:latin typeface="Bodoni MT Black" panose="02070A03080606020203" pitchFamily="18" charset="0"/>
                <a:ea typeface="+mn-ea"/>
              </a:rPr>
              <a:t>添加</a:t>
            </a:r>
            <a:r>
              <a:rPr lang="zh-CN" altLang="en-US" sz="2400" dirty="0">
                <a:solidFill>
                  <a:srgbClr val="FF0000"/>
                </a:solidFill>
                <a:latin typeface="Bodoni MT Black" panose="02070A03080606020203" pitchFamily="18" charset="0"/>
                <a:ea typeface="+mn-ea"/>
              </a:rPr>
              <a:t>（</a:t>
            </a:r>
            <a:r>
              <a:rPr lang="en-US" altLang="zh-CN" sz="2400" dirty="0">
                <a:solidFill>
                  <a:srgbClr val="FF0000"/>
                </a:solidFill>
                <a:latin typeface="Bodoni MT Black" panose="02070A03080606020203" pitchFamily="18" charset="0"/>
              </a:rPr>
              <a:t> APPEND </a:t>
            </a:r>
            <a:r>
              <a:rPr lang="zh-CN" altLang="en-US" sz="2400" dirty="0">
                <a:solidFill>
                  <a:srgbClr val="FF0000"/>
                </a:solidFill>
                <a:latin typeface="Bodoni MT Black" panose="02070A03080606020203" pitchFamily="18" charset="0"/>
                <a:ea typeface="+mn-ea"/>
              </a:rPr>
              <a:t>）</a:t>
            </a:r>
            <a:r>
              <a:rPr lang="zh-CN" altLang="zh-CN" sz="2400" dirty="0">
                <a:latin typeface="Bodoni MT Black" panose="02070A03080606020203" pitchFamily="18" charset="0"/>
                <a:ea typeface="+mn-ea"/>
              </a:rPr>
              <a:t>两种编辑功能，用</a:t>
            </a:r>
            <a:r>
              <a:rPr lang="zh-CN" altLang="zh-CN" sz="2400" dirty="0">
                <a:solidFill>
                  <a:srgbClr val="FF0000"/>
                </a:solidFill>
                <a:latin typeface="Bodoni MT Black" panose="02070A03080606020203" pitchFamily="18" charset="0"/>
                <a:ea typeface="+mn-ea"/>
              </a:rPr>
              <a:t>控制变量</a:t>
            </a:r>
            <a:r>
              <a:rPr lang="en-US" altLang="zh-CN" sz="2400" dirty="0">
                <a:solidFill>
                  <a:srgbClr val="FF0000"/>
                </a:solidFill>
                <a:latin typeface="Bodoni MT Black" panose="02070A03080606020203" pitchFamily="18" charset="0"/>
                <a:ea typeface="+mn-ea"/>
              </a:rPr>
              <a:t>CFUNCT</a:t>
            </a:r>
            <a:r>
              <a:rPr lang="zh-CN" altLang="zh-CN" sz="2400" dirty="0">
                <a:solidFill>
                  <a:srgbClr val="FF0000"/>
                </a:solidFill>
                <a:latin typeface="Bodoni MT Black" panose="02070A03080606020203" pitchFamily="18" charset="0"/>
                <a:ea typeface="+mn-ea"/>
              </a:rPr>
              <a:t>标记要求的编辑功能</a:t>
            </a:r>
            <a:r>
              <a:rPr lang="zh-CN" altLang="zh-CN" sz="2400" dirty="0">
                <a:latin typeface="Bodoni MT Black" panose="02070A03080606020203" pitchFamily="18" charset="0"/>
                <a:ea typeface="+mn-ea"/>
              </a:rPr>
              <a:t>，而且只用一个存根程序模拟正文编辑模块的所有下层模块。</a:t>
            </a:r>
            <a:endParaRPr lang="en-US" altLang="zh-CN" sz="2400" dirty="0">
              <a:latin typeface="Bodoni MT Black" panose="02070A03080606020203" pitchFamily="18" charset="0"/>
              <a:ea typeface="+mn-ea"/>
            </a:endParaRPr>
          </a:p>
        </p:txBody>
      </p:sp>
      <p:sp>
        <p:nvSpPr>
          <p:cNvPr id="2" name="文本框 1"/>
          <p:cNvSpPr txBox="1"/>
          <p:nvPr/>
        </p:nvSpPr>
        <p:spPr>
          <a:xfrm>
            <a:off x="301625" y="2609850"/>
            <a:ext cx="4198938" cy="3477875"/>
          </a:xfrm>
          <a:prstGeom prst="rect">
            <a:avLst/>
          </a:prstGeom>
          <a:noFill/>
          <a:ln w="19050">
            <a:solidFill>
              <a:schemeClr val="tx1"/>
            </a:solidFill>
          </a:ln>
        </p:spPr>
        <p:txBody>
          <a:bodyPr>
            <a:spAutoFit/>
          </a:bodyPr>
          <a:lstStyle/>
          <a:p>
            <a:pPr eaLnBrk="1" hangingPunct="1">
              <a:lnSpc>
                <a:spcPts val="2200"/>
              </a:lnSpc>
              <a:defRPr/>
            </a:pPr>
            <a:r>
              <a:rPr lang="en-US" altLang="zh-CN" dirty="0">
                <a:solidFill>
                  <a:srgbClr val="C00000"/>
                </a:solidFill>
                <a:latin typeface="Bodoni MT Black" panose="02070A03080606020203" pitchFamily="18" charset="0"/>
                <a:ea typeface="+mn-ea"/>
              </a:rPr>
              <a:t>TEST STUB</a:t>
            </a:r>
            <a:r>
              <a:rPr lang="en-US" altLang="zh-CN" dirty="0">
                <a:latin typeface="Bodoni MT Black" panose="02070A03080606020203" pitchFamily="18" charset="0"/>
                <a:ea typeface="+mn-ea"/>
              </a:rPr>
              <a:t>(*</a:t>
            </a:r>
            <a:r>
              <a:rPr lang="zh-CN" altLang="en-US" dirty="0">
                <a:latin typeface="Bodoni MT Black" panose="02070A03080606020203" pitchFamily="18" charset="0"/>
                <a:ea typeface="+mn-ea"/>
              </a:rPr>
              <a:t>存根程序</a:t>
            </a:r>
            <a:r>
              <a:rPr lang="en-US" altLang="zh-CN" dirty="0">
                <a:latin typeface="Bodoni MT Black" panose="02070A03080606020203" pitchFamily="18" charset="0"/>
                <a:ea typeface="+mn-ea"/>
              </a:rPr>
              <a:t>*)</a:t>
            </a:r>
            <a:endParaRPr lang="en-US" altLang="zh-CN" dirty="0">
              <a:latin typeface="Bodoni MT Black" panose="02070A03080606020203" pitchFamily="18" charset="0"/>
              <a:ea typeface="+mn-ea"/>
            </a:endParaRPr>
          </a:p>
          <a:p>
            <a:pPr eaLnBrk="1" hangingPunct="1">
              <a:lnSpc>
                <a:spcPts val="2200"/>
              </a:lnSpc>
              <a:defRPr/>
            </a:pPr>
            <a:r>
              <a:rPr lang="en-US" altLang="zh-CN" dirty="0">
                <a:latin typeface="Bodoni MT Black" panose="02070A03080606020203" pitchFamily="18" charset="0"/>
                <a:ea typeface="+mn-ea"/>
              </a:rPr>
              <a:t>     </a:t>
            </a:r>
            <a:r>
              <a:rPr lang="zh-CN" altLang="en-US" dirty="0">
                <a:latin typeface="Bodoni MT Black" panose="02070A03080606020203" pitchFamily="18" charset="0"/>
                <a:ea typeface="+mn-ea"/>
              </a:rPr>
              <a:t>初始化；</a:t>
            </a:r>
            <a:endParaRPr lang="en-US" altLang="zh-CN" dirty="0">
              <a:latin typeface="Bodoni MT Black" panose="02070A03080606020203" pitchFamily="18" charset="0"/>
              <a:ea typeface="+mn-ea"/>
            </a:endParaRPr>
          </a:p>
          <a:p>
            <a:pPr eaLnBrk="1" hangingPunct="1">
              <a:lnSpc>
                <a:spcPts val="2200"/>
              </a:lnSpc>
              <a:defRPr/>
            </a:pPr>
            <a:r>
              <a:rPr lang="en-US" altLang="zh-CN" dirty="0">
                <a:latin typeface="Bodoni MT Black" panose="02070A03080606020203" pitchFamily="18" charset="0"/>
                <a:ea typeface="+mn-ea"/>
              </a:rPr>
              <a:t>     </a:t>
            </a:r>
            <a:r>
              <a:rPr lang="zh-CN" altLang="en-US" dirty="0">
                <a:latin typeface="Bodoni MT Black" panose="02070A03080606020203" pitchFamily="18" charset="0"/>
                <a:ea typeface="+mn-ea"/>
              </a:rPr>
              <a:t>输出信息“进入了正文编辑程序”</a:t>
            </a:r>
            <a:r>
              <a:rPr lang="en-US" altLang="zh-CN" dirty="0">
                <a:latin typeface="Bodoni MT Black" panose="02070A03080606020203" pitchFamily="18" charset="0"/>
                <a:ea typeface="+mn-ea"/>
              </a:rPr>
              <a:t>;</a:t>
            </a:r>
            <a:endParaRPr lang="en-US" altLang="zh-CN" dirty="0">
              <a:latin typeface="Bodoni MT Black" panose="02070A03080606020203" pitchFamily="18" charset="0"/>
              <a:ea typeface="+mn-ea"/>
            </a:endParaRPr>
          </a:p>
          <a:p>
            <a:pPr eaLnBrk="1" hangingPunct="1">
              <a:lnSpc>
                <a:spcPts val="2200"/>
              </a:lnSpc>
              <a:defRPr/>
            </a:pPr>
            <a:r>
              <a:rPr lang="zh-CN" altLang="en-US" dirty="0">
                <a:latin typeface="Bodoni MT Black" panose="02070A03080606020203" pitchFamily="18" charset="0"/>
                <a:ea typeface="+mn-ea"/>
              </a:rPr>
              <a:t>     输出“输入的控制信息是”</a:t>
            </a:r>
            <a:r>
              <a:rPr lang="en-US" altLang="zh-CN" dirty="0">
                <a:latin typeface="Bodoni MT Black" panose="02070A03080606020203" pitchFamily="18" charset="0"/>
                <a:ea typeface="+mn-ea"/>
              </a:rPr>
              <a:t>CFUNCT;</a:t>
            </a:r>
            <a:endParaRPr lang="en-US" altLang="zh-CN" dirty="0">
              <a:latin typeface="Bodoni MT Black" panose="02070A03080606020203" pitchFamily="18" charset="0"/>
              <a:ea typeface="+mn-ea"/>
            </a:endParaRPr>
          </a:p>
          <a:p>
            <a:pPr eaLnBrk="1" hangingPunct="1">
              <a:lnSpc>
                <a:spcPts val="2200"/>
              </a:lnSpc>
              <a:defRPr/>
            </a:pPr>
            <a:r>
              <a:rPr lang="zh-CN" altLang="en-US" dirty="0">
                <a:latin typeface="Bodoni MT Black" panose="02070A03080606020203" pitchFamily="18" charset="0"/>
                <a:ea typeface="+mn-ea"/>
              </a:rPr>
              <a:t>     输出缓冲区中的字符串</a:t>
            </a:r>
            <a:r>
              <a:rPr lang="en-US" altLang="zh-CN" dirty="0">
                <a:latin typeface="Bodoni MT Black" panose="02070A03080606020203" pitchFamily="18" charset="0"/>
                <a:ea typeface="+mn-ea"/>
              </a:rPr>
              <a:t>;</a:t>
            </a:r>
            <a:endParaRPr lang="en-US" altLang="zh-CN" dirty="0">
              <a:latin typeface="Bodoni MT Black" panose="02070A03080606020203" pitchFamily="18" charset="0"/>
              <a:ea typeface="+mn-ea"/>
            </a:endParaRPr>
          </a:p>
          <a:p>
            <a:pPr eaLnBrk="1" hangingPunct="1">
              <a:lnSpc>
                <a:spcPts val="2200"/>
              </a:lnSpc>
              <a:defRPr/>
            </a:pPr>
            <a:r>
              <a:rPr lang="en-US" altLang="zh-CN" dirty="0">
                <a:latin typeface="Bodoni MT Black" panose="02070A03080606020203" pitchFamily="18" charset="0"/>
                <a:ea typeface="+mn-ea"/>
              </a:rPr>
              <a:t>     IF CFUNCT=CHANGE</a:t>
            </a:r>
            <a:endParaRPr lang="en-US" altLang="zh-CN" dirty="0">
              <a:latin typeface="Bodoni MT Black" panose="02070A03080606020203" pitchFamily="18" charset="0"/>
              <a:ea typeface="+mn-ea"/>
            </a:endParaRPr>
          </a:p>
          <a:p>
            <a:pPr eaLnBrk="1" hangingPunct="1">
              <a:lnSpc>
                <a:spcPts val="2200"/>
              </a:lnSpc>
              <a:defRPr/>
            </a:pPr>
            <a:r>
              <a:rPr lang="en-US" altLang="zh-CN" dirty="0">
                <a:latin typeface="Bodoni MT Black" panose="02070A03080606020203" pitchFamily="18" charset="0"/>
                <a:ea typeface="+mn-ea"/>
              </a:rPr>
              <a:t>        THEN</a:t>
            </a:r>
            <a:endParaRPr lang="en-US" altLang="zh-CN" dirty="0">
              <a:latin typeface="Bodoni MT Black" panose="02070A03080606020203" pitchFamily="18" charset="0"/>
              <a:ea typeface="+mn-ea"/>
            </a:endParaRPr>
          </a:p>
          <a:p>
            <a:pPr eaLnBrk="1" hangingPunct="1">
              <a:lnSpc>
                <a:spcPts val="2200"/>
              </a:lnSpc>
              <a:defRPr/>
            </a:pPr>
            <a:r>
              <a:rPr lang="en-US" altLang="zh-CN" dirty="0">
                <a:latin typeface="Bodoni MT Black" panose="02070A03080606020203" pitchFamily="18" charset="0"/>
                <a:ea typeface="+mn-ea"/>
              </a:rPr>
              <a:t>        </a:t>
            </a:r>
            <a:r>
              <a:rPr lang="zh-CN" altLang="en-US" dirty="0">
                <a:latin typeface="Bodoni MT Black" panose="02070A03080606020203" pitchFamily="18" charset="0"/>
                <a:ea typeface="+mn-ea"/>
              </a:rPr>
              <a:t>把缓冲区中第二个字改为***</a:t>
            </a:r>
            <a:endParaRPr lang="en-US" altLang="zh-CN" dirty="0">
              <a:latin typeface="Bodoni MT Black" panose="02070A03080606020203" pitchFamily="18" charset="0"/>
              <a:ea typeface="+mn-ea"/>
            </a:endParaRPr>
          </a:p>
          <a:p>
            <a:pPr eaLnBrk="1" hangingPunct="1">
              <a:lnSpc>
                <a:spcPts val="2200"/>
              </a:lnSpc>
              <a:defRPr/>
            </a:pPr>
            <a:r>
              <a:rPr lang="en-US" altLang="zh-CN" dirty="0">
                <a:latin typeface="Bodoni MT Black" panose="02070A03080606020203" pitchFamily="18" charset="0"/>
                <a:ea typeface="+mn-ea"/>
              </a:rPr>
              <a:t>        ELSE</a:t>
            </a:r>
            <a:endParaRPr lang="en-US" altLang="zh-CN" dirty="0">
              <a:latin typeface="Bodoni MT Black" panose="02070A03080606020203" pitchFamily="18" charset="0"/>
              <a:ea typeface="+mn-ea"/>
            </a:endParaRPr>
          </a:p>
          <a:p>
            <a:pPr eaLnBrk="1" hangingPunct="1">
              <a:lnSpc>
                <a:spcPts val="2200"/>
              </a:lnSpc>
              <a:defRPr/>
            </a:pPr>
            <a:r>
              <a:rPr lang="en-US" altLang="zh-CN" dirty="0">
                <a:latin typeface="Bodoni MT Black" panose="02070A03080606020203" pitchFamily="18" charset="0"/>
                <a:ea typeface="+mn-ea"/>
              </a:rPr>
              <a:t>        </a:t>
            </a:r>
            <a:r>
              <a:rPr lang="zh-CN" altLang="en-US" dirty="0">
                <a:latin typeface="Bodoni MT Black" panose="02070A03080606020203" pitchFamily="18" charset="0"/>
                <a:ea typeface="+mn-ea"/>
              </a:rPr>
              <a:t>在缓冲区的尾部加</a:t>
            </a:r>
            <a:r>
              <a:rPr lang="en-US" altLang="zh-CN" dirty="0">
                <a:latin typeface="Bodoni MT Black" panose="02070A03080606020203" pitchFamily="18" charset="0"/>
                <a:ea typeface="+mn-ea"/>
              </a:rPr>
              <a:t>???</a:t>
            </a:r>
            <a:endParaRPr lang="en-US" altLang="zh-CN" dirty="0">
              <a:latin typeface="Bodoni MT Black" panose="02070A03080606020203" pitchFamily="18" charset="0"/>
              <a:ea typeface="+mn-ea"/>
            </a:endParaRPr>
          </a:p>
          <a:p>
            <a:pPr eaLnBrk="1" hangingPunct="1">
              <a:lnSpc>
                <a:spcPts val="2200"/>
              </a:lnSpc>
              <a:defRPr/>
            </a:pPr>
            <a:r>
              <a:rPr lang="en-US" altLang="zh-CN" dirty="0">
                <a:latin typeface="Bodoni MT Black" panose="02070A03080606020203" pitchFamily="18" charset="0"/>
                <a:ea typeface="+mn-ea"/>
              </a:rPr>
              <a:t>     END IF;</a:t>
            </a:r>
            <a:endParaRPr lang="en-US" altLang="zh-CN" dirty="0">
              <a:latin typeface="Bodoni MT Black" panose="02070A03080606020203" pitchFamily="18" charset="0"/>
              <a:ea typeface="+mn-ea"/>
            </a:endParaRPr>
          </a:p>
        </p:txBody>
      </p:sp>
      <p:sp>
        <p:nvSpPr>
          <p:cNvPr id="8" name="文本框 7"/>
          <p:cNvSpPr txBox="1"/>
          <p:nvPr/>
        </p:nvSpPr>
        <p:spPr>
          <a:xfrm>
            <a:off x="4500563" y="2609850"/>
            <a:ext cx="4435475" cy="3195638"/>
          </a:xfrm>
          <a:prstGeom prst="rect">
            <a:avLst/>
          </a:prstGeom>
          <a:noFill/>
          <a:ln w="19050">
            <a:solidFill>
              <a:schemeClr val="tx1"/>
            </a:solidFill>
          </a:ln>
        </p:spPr>
        <p:txBody>
          <a:bodyPr>
            <a:spAutoFit/>
          </a:bodyPr>
          <a:lstStyle/>
          <a:p>
            <a:pPr eaLnBrk="1" hangingPunct="1">
              <a:lnSpc>
                <a:spcPts val="2200"/>
              </a:lnSpc>
              <a:defRPr/>
            </a:pPr>
            <a:r>
              <a:rPr lang="en-US" altLang="zh-CN" dirty="0">
                <a:latin typeface="Bodoni MT Black" panose="02070A03080606020203" pitchFamily="18" charset="0"/>
              </a:rPr>
              <a:t>     </a:t>
            </a:r>
            <a:r>
              <a:rPr lang="zh-CN" altLang="en-US" dirty="0">
                <a:latin typeface="Bodoni MT Black" panose="02070A03080606020203" pitchFamily="18" charset="0"/>
              </a:rPr>
              <a:t>输出缓冲区中的新字符串</a:t>
            </a:r>
            <a:r>
              <a:rPr lang="en-US" altLang="zh-CN" dirty="0">
                <a:latin typeface="Bodoni MT Black" panose="02070A03080606020203" pitchFamily="18" charset="0"/>
              </a:rPr>
              <a:t>;</a:t>
            </a:r>
            <a:endParaRPr lang="en-US" altLang="zh-CN" dirty="0">
              <a:latin typeface="Bodoni MT Black" panose="02070A03080606020203" pitchFamily="18" charset="0"/>
            </a:endParaRPr>
          </a:p>
          <a:p>
            <a:pPr eaLnBrk="1" hangingPunct="1">
              <a:lnSpc>
                <a:spcPts val="2200"/>
              </a:lnSpc>
              <a:defRPr/>
            </a:pPr>
            <a:r>
              <a:rPr lang="en-US" altLang="zh-CN" dirty="0">
                <a:solidFill>
                  <a:srgbClr val="C00000"/>
                </a:solidFill>
                <a:latin typeface="Bodoni MT Black" panose="02070A03080606020203" pitchFamily="18" charset="0"/>
                <a:ea typeface="+mn-ea"/>
              </a:rPr>
              <a:t>END TEST STUB</a:t>
            </a:r>
            <a:endParaRPr lang="en-US" altLang="zh-CN" dirty="0">
              <a:solidFill>
                <a:srgbClr val="C00000"/>
              </a:solidFill>
              <a:latin typeface="Bodoni MT Black" panose="02070A03080606020203" pitchFamily="18" charset="0"/>
              <a:ea typeface="+mn-ea"/>
            </a:endParaRPr>
          </a:p>
          <a:p>
            <a:pPr eaLnBrk="1" hangingPunct="1">
              <a:lnSpc>
                <a:spcPts val="2200"/>
              </a:lnSpc>
              <a:defRPr/>
            </a:pPr>
            <a:endParaRPr lang="en-US" altLang="zh-CN" dirty="0">
              <a:latin typeface="Bodoni MT Black" panose="02070A03080606020203" pitchFamily="18" charset="0"/>
              <a:ea typeface="+mn-ea"/>
            </a:endParaRPr>
          </a:p>
          <a:p>
            <a:pPr eaLnBrk="1" hangingPunct="1">
              <a:lnSpc>
                <a:spcPts val="2200"/>
              </a:lnSpc>
              <a:defRPr/>
            </a:pPr>
            <a:r>
              <a:rPr lang="en-US" altLang="zh-CN" dirty="0">
                <a:solidFill>
                  <a:srgbClr val="C00000"/>
                </a:solidFill>
                <a:latin typeface="Bodoni MT Black" panose="02070A03080606020203" pitchFamily="18" charset="0"/>
                <a:ea typeface="+mn-ea"/>
              </a:rPr>
              <a:t>TEST DRIVER</a:t>
            </a:r>
            <a:r>
              <a:rPr lang="en-US" altLang="zh-CN" dirty="0">
                <a:latin typeface="Bodoni MT Black" panose="02070A03080606020203" pitchFamily="18" charset="0"/>
                <a:ea typeface="+mn-ea"/>
              </a:rPr>
              <a:t>(*</a:t>
            </a:r>
            <a:r>
              <a:rPr lang="zh-CN" altLang="en-US" dirty="0">
                <a:latin typeface="Bodoni MT Black" panose="02070A03080606020203" pitchFamily="18" charset="0"/>
                <a:ea typeface="+mn-ea"/>
              </a:rPr>
              <a:t>驱动程序</a:t>
            </a:r>
            <a:r>
              <a:rPr lang="en-US" altLang="zh-CN" dirty="0">
                <a:latin typeface="Bodoni MT Black" panose="02070A03080606020203" pitchFamily="18" charset="0"/>
                <a:ea typeface="+mn-ea"/>
              </a:rPr>
              <a:t>*)</a:t>
            </a:r>
            <a:endParaRPr lang="en-US" altLang="zh-CN" dirty="0">
              <a:latin typeface="Bodoni MT Black" panose="02070A03080606020203" pitchFamily="18" charset="0"/>
              <a:ea typeface="+mn-ea"/>
            </a:endParaRPr>
          </a:p>
          <a:p>
            <a:pPr eaLnBrk="1" hangingPunct="1">
              <a:lnSpc>
                <a:spcPts val="2200"/>
              </a:lnSpc>
              <a:defRPr/>
            </a:pPr>
            <a:r>
              <a:rPr lang="en-US" altLang="zh-CN" dirty="0">
                <a:latin typeface="Bodoni MT Black" panose="02070A03080606020203" pitchFamily="18" charset="0"/>
                <a:ea typeface="+mn-ea"/>
              </a:rPr>
              <a:t>     </a:t>
            </a:r>
            <a:r>
              <a:rPr lang="zh-CN" altLang="en-US" dirty="0">
                <a:latin typeface="Bodoni MT Black" panose="02070A03080606020203" pitchFamily="18" charset="0"/>
                <a:ea typeface="+mn-ea"/>
              </a:rPr>
              <a:t>说明长度为</a:t>
            </a:r>
            <a:r>
              <a:rPr lang="en-US" altLang="zh-CN" dirty="0">
                <a:latin typeface="Bodoni MT Black" panose="02070A03080606020203" pitchFamily="18" charset="0"/>
                <a:ea typeface="+mn-ea"/>
              </a:rPr>
              <a:t>2500</a:t>
            </a:r>
            <a:r>
              <a:rPr lang="zh-CN" altLang="en-US" dirty="0">
                <a:latin typeface="Bodoni MT Black" panose="02070A03080606020203" pitchFamily="18" charset="0"/>
                <a:ea typeface="+mn-ea"/>
              </a:rPr>
              <a:t>个字符的一个缓冲区</a:t>
            </a:r>
            <a:r>
              <a:rPr lang="en-US" altLang="zh-CN" dirty="0">
                <a:latin typeface="Bodoni MT Black" panose="02070A03080606020203" pitchFamily="18" charset="0"/>
                <a:ea typeface="+mn-ea"/>
              </a:rPr>
              <a:t>;</a:t>
            </a:r>
            <a:endParaRPr lang="en-US" altLang="zh-CN" dirty="0">
              <a:latin typeface="Bodoni MT Black" panose="02070A03080606020203" pitchFamily="18" charset="0"/>
              <a:ea typeface="+mn-ea"/>
            </a:endParaRPr>
          </a:p>
          <a:p>
            <a:pPr eaLnBrk="1" hangingPunct="1">
              <a:lnSpc>
                <a:spcPts val="2200"/>
              </a:lnSpc>
              <a:defRPr/>
            </a:pPr>
            <a:r>
              <a:rPr lang="en-US" altLang="zh-CN" dirty="0">
                <a:latin typeface="Bodoni MT Black" panose="02070A03080606020203" pitchFamily="18" charset="0"/>
                <a:ea typeface="+mn-ea"/>
              </a:rPr>
              <a:t>     </a:t>
            </a:r>
            <a:r>
              <a:rPr lang="zh-CN" altLang="en-US" dirty="0">
                <a:latin typeface="Bodoni MT Black" panose="02070A03080606020203" pitchFamily="18" charset="0"/>
                <a:ea typeface="+mn-ea"/>
              </a:rPr>
              <a:t>把</a:t>
            </a:r>
            <a:r>
              <a:rPr lang="en-US" altLang="zh-CN" dirty="0">
                <a:latin typeface="Bodoni MT Black" panose="02070A03080606020203" pitchFamily="18" charset="0"/>
                <a:ea typeface="+mn-ea"/>
              </a:rPr>
              <a:t>CFUNCT</a:t>
            </a:r>
            <a:r>
              <a:rPr lang="zh-CN" altLang="en-US" dirty="0">
                <a:latin typeface="Bodoni MT Black" panose="02070A03080606020203" pitchFamily="18" charset="0"/>
                <a:ea typeface="+mn-ea"/>
              </a:rPr>
              <a:t>置为希望测试的状态</a:t>
            </a:r>
            <a:r>
              <a:rPr lang="en-US" altLang="zh-CN" dirty="0">
                <a:latin typeface="Bodoni MT Black" panose="02070A03080606020203" pitchFamily="18" charset="0"/>
                <a:ea typeface="+mn-ea"/>
              </a:rPr>
              <a:t>;</a:t>
            </a:r>
            <a:endParaRPr lang="en-US" altLang="zh-CN" dirty="0">
              <a:latin typeface="Bodoni MT Black" panose="02070A03080606020203" pitchFamily="18" charset="0"/>
              <a:ea typeface="+mn-ea"/>
            </a:endParaRPr>
          </a:p>
          <a:p>
            <a:pPr eaLnBrk="1" hangingPunct="1">
              <a:lnSpc>
                <a:spcPts val="2200"/>
              </a:lnSpc>
              <a:defRPr/>
            </a:pPr>
            <a:r>
              <a:rPr lang="en-US" altLang="zh-CN" dirty="0">
                <a:latin typeface="Bodoni MT Black" panose="02070A03080606020203" pitchFamily="18" charset="0"/>
                <a:ea typeface="+mn-ea"/>
              </a:rPr>
              <a:t>     </a:t>
            </a:r>
            <a:r>
              <a:rPr lang="zh-CN" altLang="en-US" dirty="0">
                <a:latin typeface="Bodoni MT Black" panose="02070A03080606020203" pitchFamily="18" charset="0"/>
                <a:ea typeface="+mn-ea"/>
              </a:rPr>
              <a:t>输入字符串</a:t>
            </a:r>
            <a:r>
              <a:rPr lang="en-US" altLang="zh-CN" dirty="0">
                <a:latin typeface="Bodoni MT Black" panose="02070A03080606020203" pitchFamily="18" charset="0"/>
                <a:ea typeface="+mn-ea"/>
              </a:rPr>
              <a:t>;</a:t>
            </a:r>
            <a:endParaRPr lang="en-US" altLang="zh-CN" dirty="0">
              <a:latin typeface="Bodoni MT Black" panose="02070A03080606020203" pitchFamily="18" charset="0"/>
              <a:ea typeface="+mn-ea"/>
            </a:endParaRPr>
          </a:p>
          <a:p>
            <a:pPr eaLnBrk="1" hangingPunct="1">
              <a:lnSpc>
                <a:spcPts val="2200"/>
              </a:lnSpc>
              <a:defRPr/>
            </a:pPr>
            <a:r>
              <a:rPr lang="en-US" altLang="zh-CN" dirty="0">
                <a:latin typeface="Bodoni MT Black" panose="02070A03080606020203" pitchFamily="18" charset="0"/>
                <a:ea typeface="+mn-ea"/>
              </a:rPr>
              <a:t>     </a:t>
            </a:r>
            <a:r>
              <a:rPr lang="zh-CN" altLang="en-US" dirty="0">
                <a:latin typeface="Bodoni MT Black" panose="02070A03080606020203" pitchFamily="18" charset="0"/>
                <a:ea typeface="+mn-ea"/>
              </a:rPr>
              <a:t>调用正文编辑块</a:t>
            </a:r>
            <a:r>
              <a:rPr lang="en-US" altLang="zh-CN" dirty="0">
                <a:latin typeface="Bodoni MT Black" panose="02070A03080606020203" pitchFamily="18" charset="0"/>
                <a:ea typeface="+mn-ea"/>
              </a:rPr>
              <a:t>;</a:t>
            </a:r>
            <a:endParaRPr lang="en-US" altLang="zh-CN" dirty="0">
              <a:latin typeface="Bodoni MT Black" panose="02070A03080606020203" pitchFamily="18" charset="0"/>
              <a:ea typeface="+mn-ea"/>
            </a:endParaRPr>
          </a:p>
          <a:p>
            <a:pPr eaLnBrk="1" hangingPunct="1">
              <a:lnSpc>
                <a:spcPts val="2200"/>
              </a:lnSpc>
              <a:defRPr/>
            </a:pPr>
            <a:r>
              <a:rPr lang="en-US" altLang="zh-CN" dirty="0">
                <a:latin typeface="Bodoni MT Black" panose="02070A03080606020203" pitchFamily="18" charset="0"/>
                <a:ea typeface="+mn-ea"/>
              </a:rPr>
              <a:t>     </a:t>
            </a:r>
            <a:r>
              <a:rPr lang="zh-CN" altLang="en-US" dirty="0">
                <a:latin typeface="Bodoni MT Black" panose="02070A03080606020203" pitchFamily="18" charset="0"/>
                <a:ea typeface="+mn-ea"/>
              </a:rPr>
              <a:t>停止或再次初启</a:t>
            </a:r>
            <a:r>
              <a:rPr lang="en-US" altLang="zh-CN" dirty="0">
                <a:latin typeface="Bodoni MT Black" panose="02070A03080606020203" pitchFamily="18" charset="0"/>
                <a:ea typeface="+mn-ea"/>
              </a:rPr>
              <a:t>;</a:t>
            </a:r>
            <a:endParaRPr lang="en-US" altLang="zh-CN" dirty="0">
              <a:latin typeface="Bodoni MT Black" panose="02070A03080606020203" pitchFamily="18" charset="0"/>
              <a:ea typeface="+mn-ea"/>
            </a:endParaRPr>
          </a:p>
          <a:p>
            <a:pPr eaLnBrk="1" hangingPunct="1">
              <a:lnSpc>
                <a:spcPts val="2200"/>
              </a:lnSpc>
              <a:defRPr/>
            </a:pPr>
            <a:r>
              <a:rPr lang="en-US" altLang="zh-CN" dirty="0">
                <a:solidFill>
                  <a:srgbClr val="C00000"/>
                </a:solidFill>
                <a:latin typeface="Bodoni MT Black" panose="02070A03080606020203" pitchFamily="18" charset="0"/>
                <a:ea typeface="+mn-ea"/>
              </a:rPr>
              <a:t>END TEST DRIVER</a:t>
            </a:r>
            <a:endParaRPr lang="en-US" altLang="zh-CN" dirty="0">
              <a:solidFill>
                <a:srgbClr val="C00000"/>
              </a:solidFill>
              <a:latin typeface="Bodoni MT Black" panose="02070A03080606020203" pitchFamily="18" charset="0"/>
              <a:ea typeface="+mn-ea"/>
            </a:endParaRPr>
          </a:p>
          <a:p>
            <a:pPr eaLnBrk="1" hangingPunct="1">
              <a:lnSpc>
                <a:spcPts val="2200"/>
              </a:lnSpc>
              <a:defRPr/>
            </a:pPr>
            <a:endParaRPr lang="zh-CN" altLang="en-US" dirty="0">
              <a:latin typeface="Bodoni MT Black" panose="02070A03080606020203" pitchFamily="18" charset="0"/>
              <a:ea typeface="+mn-ea"/>
            </a:endParaRPr>
          </a:p>
        </p:txBody>
      </p:sp>
      <p:sp>
        <p:nvSpPr>
          <p:cNvPr id="10"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7.3.3 </a:t>
            </a:r>
            <a:r>
              <a:rPr lang="zh-CN" altLang="en-US" sz="2400" dirty="0">
                <a:solidFill>
                  <a:srgbClr val="D9D9D9"/>
                </a:solidFill>
                <a:latin typeface="Bodoni MT Black" panose="02070A03080606020203" pitchFamily="18" charset="0"/>
                <a:ea typeface="+mn-ea"/>
              </a:rPr>
              <a:t>计算机测试</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5123" name="Rectangle 2"/>
          <p:cNvSpPr>
            <a:spLocks noGrp="1"/>
          </p:cNvSpPr>
          <p:nvPr>
            <p:ph type="title"/>
          </p:nvPr>
        </p:nvSpPr>
        <p:spPr>
          <a:xfrm>
            <a:off x="3626827" y="422031"/>
            <a:ext cx="5416062" cy="530469"/>
          </a:xfrm>
        </p:spPr>
        <p:txBody>
          <a:bodyPr vert="horz" wrap="square" lIns="89030" tIns="44515" rIns="89030" bIns="44515" anchor="ctr"/>
          <a:lstStyle/>
          <a:p>
            <a:pPr algn="ctr" eaLnBrk="1" hangingPunct="1"/>
            <a:r>
              <a:rPr lang="zh-CN" altLang="en-US" dirty="0">
                <a:solidFill>
                  <a:srgbClr val="993300"/>
                </a:solidFill>
                <a:latin typeface="宋体" panose="02010600030101010101" pitchFamily="2" charset="-122"/>
              </a:rPr>
              <a:t>编 码 </a:t>
            </a:r>
            <a:endParaRPr lang="zh-CN" altLang="en-US" dirty="0">
              <a:solidFill>
                <a:srgbClr val="993300"/>
              </a:solidFill>
              <a:latin typeface="宋体" panose="02010600030101010101" pitchFamily="2" charset="-122"/>
            </a:endParaRPr>
          </a:p>
        </p:txBody>
      </p:sp>
      <p:sp>
        <p:nvSpPr>
          <p:cNvPr id="712707" name="Text Box 3"/>
          <p:cNvSpPr txBox="1">
            <a:spLocks noChangeArrowheads="1"/>
          </p:cNvSpPr>
          <p:nvPr/>
        </p:nvSpPr>
        <p:spPr bwMode="auto">
          <a:xfrm>
            <a:off x="1688123" y="2795954"/>
            <a:ext cx="6049108" cy="1113155"/>
          </a:xfrm>
          <a:prstGeom prst="rect">
            <a:avLst/>
          </a:prstGeom>
          <a:noFill/>
          <a:ln w="9525">
            <a:noFill/>
            <a:miter lim="800000"/>
          </a:ln>
          <a:effectLst/>
        </p:spPr>
        <p:txBody>
          <a:bodyPr lIns="89030" tIns="44515" rIns="89030" bIns="44515">
            <a:spAutoFit/>
          </a:bodyPr>
          <a:lstStyle/>
          <a:p>
            <a:pPr marR="0" algn="l" defTabSz="914400">
              <a:spcBef>
                <a:spcPct val="50000"/>
              </a:spcBef>
              <a:buClrTx/>
              <a:buSzTx/>
              <a:buFontTx/>
              <a:defRPr/>
            </a:pPr>
            <a:r>
              <a:rPr kumimoji="1" lang="zh-CN" altLang="en-US" sz="3325" b="1" kern="1200" cap="none" spc="0" normalizeH="0" baseline="0" noProof="0">
                <a:solidFill>
                  <a:srgbClr val="FF0000"/>
                </a:solidFill>
                <a:effectLst>
                  <a:outerShdw blurRad="38100" dist="38100" dir="2700000" algn="tl">
                    <a:srgbClr val="000000"/>
                  </a:outerShdw>
                </a:effectLst>
                <a:latin typeface="宋体" panose="02010600030101010101" pitchFamily="2" charset="-122"/>
                <a:ea typeface="宋体" panose="02010600030101010101" pitchFamily="2" charset="-122"/>
                <a:cs typeface="+mn-cs"/>
              </a:rPr>
              <a:t>两个问题</a:t>
            </a:r>
            <a:r>
              <a:rPr kumimoji="1" lang="en-US" altLang="zh-CN" sz="3325" b="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a:t>
            </a:r>
            <a:r>
              <a:rPr kumimoji="1" lang="zh-CN" altLang="en-US" sz="3325" kern="1200" cap="none" spc="0" normalizeH="0" baseline="0" noProof="0">
                <a:solidFill>
                  <a:srgbClr val="FF0000"/>
                </a:solidFill>
                <a:effectLst>
                  <a:outerShdw blurRad="38100" dist="38100" dir="2700000" algn="tl">
                    <a:srgbClr val="000000"/>
                  </a:outerShdw>
                </a:effectLst>
                <a:latin typeface="宋体" panose="02010600030101010101" pitchFamily="2" charset="-122"/>
                <a:ea typeface="宋体" panose="02010600030101010101" pitchFamily="2" charset="-122"/>
                <a:cs typeface="+mn-cs"/>
              </a:rPr>
              <a:t>程序设计语言的选择和编码风格。</a:t>
            </a:r>
            <a:r>
              <a:rPr kumimoji="1" lang="zh-CN" altLang="en-US" sz="3325"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2" charset="-122"/>
                <a:cs typeface="+mn-cs"/>
              </a:rPr>
              <a:t> </a:t>
            </a:r>
            <a:endParaRPr kumimoji="1" lang="zh-CN" altLang="en-US" sz="3325"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2" charset="-122"/>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Bodoni MT Black" panose="02070A03080606020203" pitchFamily="18" charset="0"/>
                <a:ea typeface="+mn-ea"/>
              </a:rPr>
              <a:t>主要内容</a:t>
            </a:r>
            <a:endParaRPr lang="es-HN" b="1" dirty="0">
              <a:latin typeface="Bodoni MT Black" panose="02070A03080606020203" pitchFamily="18" charset="0"/>
              <a:ea typeface="+mn-ea"/>
            </a:endParaRPr>
          </a:p>
        </p:txBody>
      </p:sp>
      <p:sp>
        <p:nvSpPr>
          <p:cNvPr id="87043"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sp>
        <p:nvSpPr>
          <p:cNvPr id="8704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7.4 </a:t>
            </a:r>
            <a:r>
              <a:rPr lang="zh-CN" altLang="en-US" sz="2400">
                <a:solidFill>
                  <a:srgbClr val="D9D9D9"/>
                </a:solidFill>
                <a:latin typeface="Bodoni MT Black" panose="02070A03080606020203" pitchFamily="18" charset="0"/>
              </a:rPr>
              <a:t>集成测试</a:t>
            </a:r>
            <a:endParaRPr lang="zh-CN" altLang="en-US" sz="2400">
              <a:solidFill>
                <a:srgbClr val="D9D9D9"/>
              </a:solidFill>
              <a:latin typeface="Bodoni MT Black" panose="02070A03080606020203" pitchFamily="18" charset="0"/>
            </a:endParaRPr>
          </a:p>
        </p:txBody>
      </p:sp>
      <p:pic>
        <p:nvPicPr>
          <p:cNvPr id="87045"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87046"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87047"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87048"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87049"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87050"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anose="05000000000000000000" pitchFamily="2" charset="2"/>
              <a:buNone/>
              <a:defRPr/>
            </a:pPr>
            <a:r>
              <a:rPr kumimoji="1" lang="en-US" altLang="zh-CN" sz="2400" dirty="0">
                <a:solidFill>
                  <a:srgbClr val="9999CC">
                    <a:lumMod val="50000"/>
                  </a:srgbClr>
                </a:solidFill>
                <a:latin typeface="Bodoni MT Black" panose="02070A03080606020203" pitchFamily="18" charset="0"/>
                <a:ea typeface="黑体" panose="02010609060101010101" pitchFamily="2" charset="-122"/>
              </a:rPr>
              <a:t>   </a:t>
            </a:r>
            <a:r>
              <a:rPr kumimoji="1" lang="en-US" altLang="zh-CN" sz="2400" b="1" dirty="0">
                <a:latin typeface="Bodoni MT Black" panose="02070A03080606020203" pitchFamily="18" charset="0"/>
              </a:rPr>
              <a:t>7.1   </a:t>
            </a:r>
            <a:r>
              <a:rPr kumimoji="1" lang="zh-CN" altLang="en-US" sz="2400" b="1" dirty="0">
                <a:latin typeface="Bodoni MT Black" panose="02070A03080606020203" pitchFamily="18" charset="0"/>
              </a:rPr>
              <a:t>编码</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7.2   </a:t>
            </a:r>
            <a:r>
              <a:rPr kumimoji="1" lang="zh-CN" altLang="en-US" sz="2400" b="1" dirty="0">
                <a:latin typeface="Bodoni MT Black" panose="02070A03080606020203" pitchFamily="18" charset="0"/>
              </a:rPr>
              <a:t>软件测试基础</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7.3   </a:t>
            </a:r>
            <a:r>
              <a:rPr kumimoji="1" lang="zh-CN" altLang="en-US" sz="2400" b="1" dirty="0">
                <a:latin typeface="Bodoni MT Black" panose="02070A03080606020203" pitchFamily="18" charset="0"/>
              </a:rPr>
              <a:t>单元测试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7.4   </a:t>
            </a:r>
            <a:r>
              <a:rPr kumimoji="1" lang="zh-CN" altLang="en-US" sz="2400" b="1" dirty="0">
                <a:latin typeface="Bodoni MT Black" panose="02070A03080606020203" pitchFamily="18" charset="0"/>
              </a:rPr>
              <a:t>集成测试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7.5   </a:t>
            </a:r>
            <a:r>
              <a:rPr kumimoji="1" lang="zh-CN" altLang="en-US" sz="2400" b="1" dirty="0">
                <a:latin typeface="Bodoni MT Black" panose="02070A03080606020203" pitchFamily="18" charset="0"/>
              </a:rPr>
              <a:t>确认测试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7.6   </a:t>
            </a:r>
            <a:r>
              <a:rPr kumimoji="1" lang="zh-CN" altLang="en-US" sz="2400" b="1" dirty="0">
                <a:latin typeface="Bodoni MT Black" panose="02070A03080606020203" pitchFamily="18" charset="0"/>
              </a:rPr>
              <a:t>白盒测试技术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7.7   </a:t>
            </a:r>
            <a:r>
              <a:rPr kumimoji="1" lang="zh-CN" altLang="en-US" sz="2400" b="1" dirty="0">
                <a:latin typeface="Bodoni MT Black" panose="02070A03080606020203" pitchFamily="18" charset="0"/>
              </a:rPr>
              <a:t>黑盒测试技术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7.8   </a:t>
            </a:r>
            <a:r>
              <a:rPr kumimoji="1" lang="zh-CN" altLang="en-US" sz="2400" b="1" dirty="0">
                <a:latin typeface="Bodoni MT Black" panose="02070A03080606020203" pitchFamily="18" charset="0"/>
              </a:rPr>
              <a:t>调试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7.9   </a:t>
            </a:r>
            <a:r>
              <a:rPr kumimoji="1" lang="zh-CN" altLang="en-US" sz="2400" b="1" dirty="0">
                <a:latin typeface="Bodoni MT Black" panose="02070A03080606020203" pitchFamily="18" charset="0"/>
              </a:rPr>
              <a:t>软件可靠性</a:t>
            </a:r>
            <a:endParaRPr kumimoji="1" lang="zh-CN" altLang="en-US" sz="2400" b="1" dirty="0">
              <a:latin typeface="Bodoni MT Black" panose="02070A03080606020203" pitchFamily="18" charset="0"/>
            </a:endParaRPr>
          </a:p>
        </p:txBody>
      </p:sp>
      <p:sp>
        <p:nvSpPr>
          <p:cNvPr id="87052"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endParaRPr lang="zh-CN" altLang="en-US" sz="2400">
              <a:solidFill>
                <a:srgbClr val="D9D9D9"/>
              </a:solidFill>
              <a:latin typeface="Bodoni MT Black" panose="02070A03080606020203" pitchFamily="18" charset="0"/>
            </a:endParaRPr>
          </a:p>
        </p:txBody>
      </p:sp>
      <p:sp>
        <p:nvSpPr>
          <p:cNvPr id="13" name="矩形 12"/>
          <p:cNvSpPr/>
          <p:nvPr/>
        </p:nvSpPr>
        <p:spPr>
          <a:xfrm>
            <a:off x="927100" y="27638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4" name="等腰三角形 13"/>
          <p:cNvSpPr/>
          <p:nvPr/>
        </p:nvSpPr>
        <p:spPr>
          <a:xfrm rot="5400000">
            <a:off x="335756" y="285035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7.4 </a:t>
            </a:r>
            <a:r>
              <a:rPr lang="zh-CN" altLang="en-US" b="1" dirty="0">
                <a:latin typeface="Bodoni MT Black" panose="02070A03080606020203" pitchFamily="18" charset="0"/>
                <a:ea typeface="+mn-ea"/>
              </a:rPr>
              <a:t>集成测试</a:t>
            </a:r>
            <a:endParaRPr lang="zh-CN" altLang="en-US" b="1" dirty="0">
              <a:latin typeface="Bodoni MT Black" panose="02070A03080606020203" pitchFamily="18" charset="0"/>
              <a:ea typeface="+mn-ea"/>
            </a:endParaRPr>
          </a:p>
        </p:txBody>
      </p:sp>
      <p:sp>
        <p:nvSpPr>
          <p:cNvPr id="2" name="内容占位符 1"/>
          <p:cNvSpPr>
            <a:spLocks noGrp="1"/>
          </p:cNvSpPr>
          <p:nvPr>
            <p:ph idx="1"/>
          </p:nvPr>
        </p:nvSpPr>
        <p:spPr>
          <a:xfrm>
            <a:off x="601663" y="1600200"/>
            <a:ext cx="8218487" cy="4060825"/>
          </a:xfrm>
        </p:spPr>
        <p:txBody>
          <a:bodyPr/>
          <a:lstStyle/>
          <a:p>
            <a:pPr marL="0" indent="612140">
              <a:lnSpc>
                <a:spcPts val="3400"/>
              </a:lnSpc>
              <a:spcBef>
                <a:spcPts val="600"/>
              </a:spcBef>
              <a:buFont typeface="Arial" panose="020B0604020202020204" pitchFamily="34" charset="0"/>
              <a:buNone/>
              <a:defRPr/>
            </a:pPr>
            <a:r>
              <a:rPr lang="zh-CN" altLang="zh-CN" sz="2400" dirty="0">
                <a:latin typeface="Bodoni MT Black" panose="02070A03080606020203" pitchFamily="18" charset="0"/>
              </a:rPr>
              <a:t>集成测试是测试和组装软件的系统化技术</a:t>
            </a:r>
            <a:r>
              <a:rPr lang="zh-CN" altLang="en-US" sz="2400" dirty="0">
                <a:latin typeface="Bodoni MT Black" panose="02070A03080606020203" pitchFamily="18" charset="0"/>
              </a:rPr>
              <a:t>。</a:t>
            </a:r>
            <a:endParaRPr lang="en-US" altLang="zh-CN" sz="2400" dirty="0">
              <a:latin typeface="Bodoni MT Black" panose="02070A03080606020203" pitchFamily="18" charset="0"/>
            </a:endParaRPr>
          </a:p>
          <a:p>
            <a:pPr marL="0" indent="612140">
              <a:lnSpc>
                <a:spcPts val="3400"/>
              </a:lnSpc>
              <a:spcBef>
                <a:spcPts val="600"/>
              </a:spcBef>
              <a:buFont typeface="Arial" panose="020B0604020202020204" pitchFamily="34" charset="0"/>
              <a:buNone/>
              <a:defRPr/>
            </a:pPr>
            <a:r>
              <a:rPr lang="zh-CN" altLang="zh-CN" sz="2400" dirty="0">
                <a:latin typeface="Bodoni MT Black" panose="02070A03080606020203" pitchFamily="18" charset="0"/>
              </a:rPr>
              <a:t>由模块组装成程序时有两种方法。</a:t>
            </a:r>
            <a:r>
              <a:rPr lang="zh-CN" altLang="zh-CN" sz="2400" b="1" dirty="0">
                <a:latin typeface="Bodoni MT Black" panose="02070A03080606020203" pitchFamily="18" charset="0"/>
              </a:rPr>
              <a:t>一种方法</a:t>
            </a:r>
            <a:r>
              <a:rPr lang="zh-CN" altLang="zh-CN" sz="2400" dirty="0">
                <a:latin typeface="Bodoni MT Black" panose="02070A03080606020203" pitchFamily="18" charset="0"/>
              </a:rPr>
              <a:t>是先分别测试每个模块，再把所有模块按设计要求放在一起结合成所要的程序，这种方法称为</a:t>
            </a:r>
            <a:r>
              <a:rPr lang="zh-CN" altLang="zh-CN" sz="2400" b="1" dirty="0">
                <a:solidFill>
                  <a:srgbClr val="C00000"/>
                </a:solidFill>
                <a:latin typeface="Bodoni MT Black" panose="02070A03080606020203" pitchFamily="18" charset="0"/>
              </a:rPr>
              <a:t>非渐增式测试方法</a:t>
            </a:r>
            <a:r>
              <a:rPr lang="zh-CN" altLang="zh-CN" sz="2400" dirty="0">
                <a:latin typeface="Bodoni MT Black" panose="02070A03080606020203" pitchFamily="18" charset="0"/>
              </a:rPr>
              <a:t>；另一种方法是把下一个要测试的模块同已经测试好的那些模块结合起来进行测试，测试完以后再把下一个应该测试的模块结合进来测试。这种每次增加一个模块的方法称为</a:t>
            </a:r>
            <a:r>
              <a:rPr lang="zh-CN" altLang="zh-CN" sz="2400" b="1" dirty="0">
                <a:solidFill>
                  <a:srgbClr val="C00000"/>
                </a:solidFill>
                <a:latin typeface="Bodoni MT Black" panose="02070A03080606020203" pitchFamily="18" charset="0"/>
              </a:rPr>
              <a:t>渐增式测试</a:t>
            </a:r>
            <a:r>
              <a:rPr lang="zh-CN" altLang="zh-CN" sz="2400" dirty="0">
                <a:latin typeface="Bodoni MT Black" panose="02070A03080606020203" pitchFamily="18" charset="0"/>
              </a:rPr>
              <a:t>，</a:t>
            </a:r>
            <a:r>
              <a:rPr lang="en-US" altLang="zh-CN" sz="2400" dirty="0">
                <a:latin typeface="Bodoni MT Black" panose="02070A03080606020203" pitchFamily="18" charset="0"/>
              </a:rPr>
              <a:t>	</a:t>
            </a:r>
            <a:endParaRPr lang="en-US" altLang="zh-CN" sz="2400" dirty="0">
              <a:latin typeface="Bodoni MT Black" panose="02070A03080606020203" pitchFamily="18" charset="0"/>
            </a:endParaRPr>
          </a:p>
        </p:txBody>
      </p:sp>
      <p:sp>
        <p:nvSpPr>
          <p:cNvPr id="8909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7.4 </a:t>
            </a:r>
            <a:r>
              <a:rPr lang="zh-CN" altLang="en-US" sz="2400">
                <a:solidFill>
                  <a:srgbClr val="D9D9D9"/>
                </a:solidFill>
                <a:latin typeface="Bodoni MT Black" panose="02070A03080606020203" pitchFamily="18" charset="0"/>
              </a:rPr>
              <a:t>集成测试</a:t>
            </a:r>
            <a:endParaRPr lang="zh-CN" altLang="en-US" sz="2400">
              <a:solidFill>
                <a:srgbClr val="D9D9D9"/>
              </a:solidFill>
              <a:latin typeface="Bodoni MT Black" panose="02070A03080606020203" pitchFamily="18" charset="0"/>
            </a:endParaRPr>
          </a:p>
        </p:txBody>
      </p:sp>
      <p:sp>
        <p:nvSpPr>
          <p:cNvPr id="89093"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endParaRPr lang="zh-CN" altLang="en-US" sz="2400">
              <a:solidFill>
                <a:srgbClr val="D9D9D9"/>
              </a:solidFill>
              <a:latin typeface="Bodoni MT Black" panose="02070A03080606020203"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7.4 </a:t>
            </a:r>
            <a:r>
              <a:rPr lang="zh-CN" altLang="en-US" b="1" dirty="0">
                <a:latin typeface="Bodoni MT Black" panose="02070A03080606020203" pitchFamily="18" charset="0"/>
                <a:ea typeface="+mn-ea"/>
              </a:rPr>
              <a:t>集成测试</a:t>
            </a:r>
            <a:endParaRPr lang="zh-CN" altLang="en-US" b="1" dirty="0">
              <a:latin typeface="Bodoni MT Black" panose="02070A03080606020203" pitchFamily="18" charset="0"/>
              <a:ea typeface="+mn-ea"/>
            </a:endParaRPr>
          </a:p>
        </p:txBody>
      </p:sp>
      <p:sp>
        <p:nvSpPr>
          <p:cNvPr id="2" name="内容占位符 1"/>
          <p:cNvSpPr>
            <a:spLocks noGrp="1"/>
          </p:cNvSpPr>
          <p:nvPr>
            <p:ph idx="1"/>
          </p:nvPr>
        </p:nvSpPr>
        <p:spPr>
          <a:xfrm>
            <a:off x="385763" y="1125538"/>
            <a:ext cx="8434387" cy="4967287"/>
          </a:xfrm>
        </p:spPr>
        <p:txBody>
          <a:bodyPr/>
          <a:lstStyle/>
          <a:p>
            <a:pPr marL="0" indent="612140">
              <a:lnSpc>
                <a:spcPts val="3100"/>
              </a:lnSpc>
              <a:spcBef>
                <a:spcPts val="0"/>
              </a:spcBef>
              <a:buFont typeface="Arial" panose="020B0604020202020204" pitchFamily="34" charset="0"/>
              <a:buNone/>
              <a:defRPr/>
            </a:pPr>
            <a:r>
              <a:rPr lang="zh-CN" altLang="zh-CN" sz="2400" b="1" dirty="0">
                <a:solidFill>
                  <a:srgbClr val="C00000"/>
                </a:solidFill>
                <a:latin typeface="Bodoni MT Black" panose="02070A03080606020203" pitchFamily="18" charset="0"/>
              </a:rPr>
              <a:t>非渐增式测试</a:t>
            </a:r>
            <a:r>
              <a:rPr lang="zh-CN" altLang="zh-CN" sz="2400" dirty="0">
                <a:latin typeface="Bodoni MT Black" panose="02070A03080606020203" pitchFamily="18" charset="0"/>
              </a:rPr>
              <a:t>把所有模块放在一起，作为一个整体来测试。测试时会遇到许多的错误，改正错误</a:t>
            </a:r>
            <a:r>
              <a:rPr lang="zh-CN" altLang="en-US" sz="2400" dirty="0">
                <a:latin typeface="Bodoni MT Black" panose="02070A03080606020203" pitchFamily="18" charset="0"/>
              </a:rPr>
              <a:t>非常</a:t>
            </a:r>
            <a:r>
              <a:rPr lang="zh-CN" altLang="zh-CN" sz="2400" dirty="0">
                <a:latin typeface="Bodoni MT Black" panose="02070A03080606020203" pitchFamily="18" charset="0"/>
              </a:rPr>
              <a:t>困难，因为在庞大的程序中想要诊断定位一个错误非常困难</a:t>
            </a:r>
            <a:r>
              <a:rPr lang="zh-CN" altLang="en-US" sz="2400" dirty="0">
                <a:latin typeface="Bodoni MT Black" panose="02070A03080606020203" pitchFamily="18" charset="0"/>
              </a:rPr>
              <a:t>，</a:t>
            </a:r>
            <a:r>
              <a:rPr lang="zh-CN" altLang="zh-CN" sz="2400" dirty="0">
                <a:latin typeface="Bodoni MT Black" panose="02070A03080606020203" pitchFamily="18" charset="0"/>
              </a:rPr>
              <a:t>而且改正一个错误之后，马上又会遇到新的错误，这个过程</a:t>
            </a:r>
            <a:r>
              <a:rPr lang="zh-CN" altLang="en-US" sz="2400" dirty="0">
                <a:latin typeface="Bodoni MT Black" panose="02070A03080606020203" pitchFamily="18" charset="0"/>
              </a:rPr>
              <a:t>会</a:t>
            </a:r>
            <a:r>
              <a:rPr lang="zh-CN" altLang="zh-CN" sz="2400" dirty="0">
                <a:latin typeface="Bodoni MT Black" panose="02070A03080606020203" pitchFamily="18" charset="0"/>
              </a:rPr>
              <a:t>继续下去，没有尽头。</a:t>
            </a:r>
            <a:endParaRPr lang="en-US" altLang="zh-CN" sz="2400" dirty="0">
              <a:latin typeface="Bodoni MT Black" panose="02070A03080606020203" pitchFamily="18" charset="0"/>
            </a:endParaRPr>
          </a:p>
          <a:p>
            <a:pPr marL="0" indent="612140">
              <a:lnSpc>
                <a:spcPts val="3100"/>
              </a:lnSpc>
              <a:spcBef>
                <a:spcPts val="0"/>
              </a:spcBef>
              <a:buFont typeface="Arial" panose="020B0604020202020204" pitchFamily="34" charset="0"/>
              <a:buNone/>
              <a:defRPr/>
            </a:pPr>
            <a:r>
              <a:rPr lang="zh-CN" altLang="zh-CN" sz="2400" b="1" dirty="0">
                <a:solidFill>
                  <a:srgbClr val="C00000"/>
                </a:solidFill>
                <a:latin typeface="Bodoni MT Black" panose="02070A03080606020203" pitchFamily="18" charset="0"/>
              </a:rPr>
              <a:t>渐增式测试</a:t>
            </a:r>
            <a:r>
              <a:rPr lang="zh-CN" altLang="zh-CN" sz="2400" dirty="0">
                <a:latin typeface="Bodoni MT Black" panose="02070A03080606020203" pitchFamily="18" charset="0"/>
              </a:rPr>
              <a:t>与“一步到位”的非渐增式测试相反，它把程序划分成小段来构造和测试，在这个过程中比较容易定位和改正错误；对接口可以进行更彻底的测试；可以使用系统化的测试方法。因此，</a:t>
            </a:r>
            <a:r>
              <a:rPr lang="zh-CN" altLang="zh-CN" sz="2400" dirty="0">
                <a:solidFill>
                  <a:srgbClr val="FF0000"/>
                </a:solidFill>
                <a:latin typeface="Bodoni MT Black" panose="02070A03080606020203" pitchFamily="18" charset="0"/>
              </a:rPr>
              <a:t>目前在进行集成测试时普遍采用渐增式测试方法。</a:t>
            </a:r>
            <a:endParaRPr lang="en-US" altLang="zh-CN" sz="2400" dirty="0">
              <a:solidFill>
                <a:srgbClr val="FF0000"/>
              </a:solidFill>
              <a:latin typeface="Bodoni MT Black" panose="02070A03080606020203" pitchFamily="18" charset="0"/>
            </a:endParaRPr>
          </a:p>
          <a:p>
            <a:pPr marL="0" indent="612140">
              <a:lnSpc>
                <a:spcPts val="3100"/>
              </a:lnSpc>
              <a:spcBef>
                <a:spcPts val="0"/>
              </a:spcBef>
              <a:buFont typeface="Arial" panose="020B0604020202020204" pitchFamily="34" charset="0"/>
              <a:buNone/>
              <a:defRPr/>
            </a:pPr>
            <a:r>
              <a:rPr lang="zh-CN" altLang="zh-CN" sz="2400" dirty="0">
                <a:latin typeface="Bodoni MT Black" panose="02070A03080606020203" pitchFamily="18" charset="0"/>
              </a:rPr>
              <a:t>当使用渐增方式把模块结合到程序中去时，有</a:t>
            </a:r>
            <a:r>
              <a:rPr lang="zh-CN" altLang="zh-CN" sz="2400" b="1" dirty="0">
                <a:solidFill>
                  <a:srgbClr val="C00000"/>
                </a:solidFill>
                <a:latin typeface="Bodoni MT Black" panose="02070A03080606020203" pitchFamily="18" charset="0"/>
              </a:rPr>
              <a:t>自顶向下</a:t>
            </a:r>
            <a:r>
              <a:rPr lang="zh-CN" altLang="zh-CN" sz="2400" dirty="0">
                <a:latin typeface="Bodoni MT Black" panose="02070A03080606020203" pitchFamily="18" charset="0"/>
              </a:rPr>
              <a:t>和</a:t>
            </a:r>
            <a:r>
              <a:rPr lang="zh-CN" altLang="zh-CN" sz="2400" b="1" dirty="0">
                <a:solidFill>
                  <a:srgbClr val="C00000"/>
                </a:solidFill>
                <a:latin typeface="Bodoni MT Black" panose="02070A03080606020203" pitchFamily="18" charset="0"/>
              </a:rPr>
              <a:t>自底向上</a:t>
            </a:r>
            <a:r>
              <a:rPr lang="zh-CN" altLang="zh-CN" sz="2400" dirty="0">
                <a:latin typeface="Bodoni MT Black" panose="02070A03080606020203" pitchFamily="18" charset="0"/>
              </a:rPr>
              <a:t>两种集成策略。</a:t>
            </a:r>
            <a:endParaRPr lang="zh-CN" altLang="en-US" sz="2400" dirty="0">
              <a:latin typeface="Bodoni MT Black" panose="02070A03080606020203" pitchFamily="18" charset="0"/>
            </a:endParaRPr>
          </a:p>
        </p:txBody>
      </p:sp>
      <p:sp>
        <p:nvSpPr>
          <p:cNvPr id="91140"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7.4 </a:t>
            </a:r>
            <a:r>
              <a:rPr lang="zh-CN" altLang="en-US" sz="2400">
                <a:solidFill>
                  <a:srgbClr val="D9D9D9"/>
                </a:solidFill>
                <a:latin typeface="Bodoni MT Black" panose="02070A03080606020203" pitchFamily="18" charset="0"/>
              </a:rPr>
              <a:t>集成测试</a:t>
            </a:r>
            <a:endParaRPr lang="zh-CN" altLang="en-US" sz="2400">
              <a:solidFill>
                <a:srgbClr val="D9D9D9"/>
              </a:solidFill>
              <a:latin typeface="Bodoni MT Black" panose="02070A03080606020203" pitchFamily="18" charset="0"/>
            </a:endParaRPr>
          </a:p>
        </p:txBody>
      </p:sp>
      <p:sp>
        <p:nvSpPr>
          <p:cNvPr id="91141"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endParaRPr lang="zh-CN" altLang="en-US" sz="2400">
              <a:solidFill>
                <a:srgbClr val="D9D9D9"/>
              </a:solidFill>
              <a:latin typeface="Bodoni MT Black" panose="02070A03080606020203"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a:latin typeface="Bodoni MT Black" panose="02070A03080606020203" pitchFamily="18" charset="0"/>
                <a:ea typeface="+mn-ea"/>
              </a:rPr>
              <a:t>7.4 </a:t>
            </a:r>
            <a:r>
              <a:rPr lang="zh-CN" altLang="en-US" b="1" dirty="0">
                <a:latin typeface="Bodoni MT Black" panose="02070A03080606020203" pitchFamily="18" charset="0"/>
                <a:ea typeface="+mn-ea"/>
              </a:rPr>
              <a:t>集成测试</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125538"/>
            <a:ext cx="8229600" cy="603250"/>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7.4.1 </a:t>
            </a:r>
            <a:r>
              <a:rPr lang="zh-CN" altLang="en-US" b="1" dirty="0">
                <a:latin typeface="Bodoni MT Black" panose="02070A03080606020203" pitchFamily="18" charset="0"/>
              </a:rPr>
              <a:t>自顶向下集成</a:t>
            </a:r>
            <a:endParaRPr lang="zh-CN" altLang="en-US" b="1" dirty="0">
              <a:latin typeface="Bodoni MT Black" panose="02070A03080606020203" pitchFamily="18" charset="0"/>
            </a:endParaRPr>
          </a:p>
        </p:txBody>
      </p:sp>
      <p:sp>
        <p:nvSpPr>
          <p:cNvPr id="32775" name="TextBox 7"/>
          <p:cNvSpPr txBox="1">
            <a:spLocks noChangeArrowheads="1"/>
          </p:cNvSpPr>
          <p:nvPr/>
        </p:nvSpPr>
        <p:spPr bwMode="auto">
          <a:xfrm>
            <a:off x="487363" y="1855788"/>
            <a:ext cx="8261350"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000"/>
              </a:lnSpc>
              <a:spcBef>
                <a:spcPts val="600"/>
              </a:spcBef>
              <a:buSzPct val="70000"/>
              <a:buFont typeface="Wingdings" panose="05000000000000000000" pitchFamily="2" charset="2"/>
              <a:buChar char="l"/>
              <a:defRPr/>
            </a:pPr>
            <a:r>
              <a:rPr lang="zh-CN" altLang="zh-CN" sz="2400" b="1" dirty="0">
                <a:solidFill>
                  <a:srgbClr val="C00000"/>
                </a:solidFill>
                <a:latin typeface="Bodoni MT Black" panose="02070A03080606020203" pitchFamily="18" charset="0"/>
                <a:ea typeface="+mn-ea"/>
              </a:rPr>
              <a:t>自顶向下集成方法</a:t>
            </a:r>
            <a:r>
              <a:rPr lang="zh-CN" altLang="zh-CN" sz="2400" dirty="0">
                <a:latin typeface="Bodoni MT Black" panose="02070A03080606020203" pitchFamily="18" charset="0"/>
                <a:ea typeface="+mn-ea"/>
              </a:rPr>
              <a:t>是从</a:t>
            </a:r>
            <a:r>
              <a:rPr lang="zh-CN" altLang="zh-CN" sz="2400" dirty="0">
                <a:solidFill>
                  <a:srgbClr val="FF0000"/>
                </a:solidFill>
                <a:latin typeface="Bodoni MT Black" panose="02070A03080606020203" pitchFamily="18" charset="0"/>
                <a:ea typeface="+mn-ea"/>
              </a:rPr>
              <a:t>主控制模块</a:t>
            </a:r>
            <a:r>
              <a:rPr lang="zh-CN" altLang="zh-CN" sz="2400" dirty="0">
                <a:latin typeface="Bodoni MT Black" panose="02070A03080606020203" pitchFamily="18" charset="0"/>
                <a:ea typeface="+mn-ea"/>
              </a:rPr>
              <a:t>开始，沿着程序的控制层次向下移动，逐渐把各个模块结合起来。在把附属于（及最终附属于）主控制模块的那些模块组装到程序结构中去时，或者使用深度优先的策略，或者使用宽度优先的策略。</a:t>
            </a:r>
            <a:endParaRPr lang="en-US" altLang="zh-CN" sz="2400" dirty="0">
              <a:latin typeface="Bodoni MT Black" panose="02070A03080606020203" pitchFamily="18" charset="0"/>
              <a:ea typeface="+mn-ea"/>
            </a:endParaRPr>
          </a:p>
          <a:p>
            <a:pPr eaLnBrk="1" hangingPunct="1">
              <a:lnSpc>
                <a:spcPts val="3000"/>
              </a:lnSpc>
              <a:spcBef>
                <a:spcPts val="600"/>
              </a:spcBef>
              <a:buSzPct val="70000"/>
              <a:buFont typeface="Wingdings" panose="05000000000000000000" pitchFamily="2" charset="2"/>
              <a:buChar char="l"/>
              <a:defRPr/>
            </a:pPr>
            <a:r>
              <a:rPr lang="zh-CN" altLang="zh-CN" sz="2400" b="1" dirty="0">
                <a:latin typeface="Bodoni MT Black" panose="02070A03080606020203" pitchFamily="18" charset="0"/>
                <a:ea typeface="+mn-ea"/>
              </a:rPr>
              <a:t>深度优先的结合方法</a:t>
            </a:r>
            <a:r>
              <a:rPr lang="zh-CN" altLang="zh-CN" sz="2400" dirty="0">
                <a:latin typeface="Bodoni MT Black" panose="02070A03080606020203" pitchFamily="18" charset="0"/>
                <a:ea typeface="+mn-ea"/>
              </a:rPr>
              <a:t>先组装在软件结构的一条主控制通路上的所有模块。选择一条主控制通路取决于应用的特点，并且有很大任意性。</a:t>
            </a:r>
            <a:endParaRPr lang="en-US" altLang="zh-CN" sz="2400" dirty="0">
              <a:latin typeface="Bodoni MT Black" panose="02070A03080606020203" pitchFamily="18" charset="0"/>
              <a:ea typeface="+mn-ea"/>
            </a:endParaRPr>
          </a:p>
          <a:p>
            <a:pPr eaLnBrk="1" hangingPunct="1">
              <a:lnSpc>
                <a:spcPts val="3000"/>
              </a:lnSpc>
              <a:spcBef>
                <a:spcPts val="600"/>
              </a:spcBef>
              <a:buSzPct val="70000"/>
              <a:buFont typeface="Wingdings" panose="05000000000000000000" pitchFamily="2" charset="2"/>
              <a:buChar char="l"/>
              <a:defRPr/>
            </a:pPr>
            <a:r>
              <a:rPr lang="zh-CN" altLang="zh-CN" sz="2400" b="1" dirty="0">
                <a:latin typeface="Bodoni MT Black" panose="02070A03080606020203" pitchFamily="18" charset="0"/>
                <a:ea typeface="+mn-ea"/>
              </a:rPr>
              <a:t>宽度优先的结合方法</a:t>
            </a:r>
            <a:r>
              <a:rPr lang="zh-CN" altLang="zh-CN" sz="2400" dirty="0">
                <a:latin typeface="Bodoni MT Black" panose="02070A03080606020203" pitchFamily="18" charset="0"/>
                <a:ea typeface="+mn-ea"/>
              </a:rPr>
              <a:t>是沿软件结构水平地移动，把处于同一个控制层次上的所有模块组装起来。</a:t>
            </a:r>
            <a:endParaRPr lang="en-US" altLang="zh-CN" sz="2400" dirty="0">
              <a:latin typeface="Bodoni MT Black" panose="02070A03080606020203" pitchFamily="18" charset="0"/>
              <a:ea typeface="+mn-ea"/>
            </a:endParaRPr>
          </a:p>
        </p:txBody>
      </p:sp>
      <p:sp>
        <p:nvSpPr>
          <p:cNvPr id="93189"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7.4.1 </a:t>
            </a:r>
            <a:r>
              <a:rPr lang="zh-CN" altLang="en-US" sz="2400">
                <a:solidFill>
                  <a:srgbClr val="D9D9D9"/>
                </a:solidFill>
                <a:latin typeface="Bodoni MT Black" panose="02070A03080606020203" pitchFamily="18" charset="0"/>
              </a:rPr>
              <a:t>自顶向下集成</a:t>
            </a:r>
            <a:endParaRPr lang="zh-CN" altLang="en-US" sz="2400">
              <a:solidFill>
                <a:srgbClr val="D9D9D9"/>
              </a:solidFill>
              <a:latin typeface="Bodoni MT Black" panose="02070A03080606020203" pitchFamily="18" charset="0"/>
            </a:endParaRPr>
          </a:p>
        </p:txBody>
      </p:sp>
      <p:sp>
        <p:nvSpPr>
          <p:cNvPr id="93190"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endParaRPr lang="zh-CN" altLang="en-US" sz="2400">
              <a:solidFill>
                <a:srgbClr val="D9D9D9"/>
              </a:solidFill>
              <a:latin typeface="Bodoni MT Black" panose="02070A03080606020203"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7.4 </a:t>
            </a:r>
            <a:r>
              <a:rPr lang="zh-CN" altLang="en-US" b="1" dirty="0">
                <a:latin typeface="Bodoni MT Black" panose="02070A03080606020203" pitchFamily="18" charset="0"/>
                <a:ea typeface="+mn-ea"/>
              </a:rPr>
              <a:t>集成测试</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487363" y="1214422"/>
            <a:ext cx="4589462" cy="483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100"/>
              </a:lnSpc>
              <a:spcBef>
                <a:spcPts val="600"/>
              </a:spcBef>
              <a:defRPr/>
            </a:pPr>
            <a:r>
              <a:rPr lang="zh-CN" altLang="en-US" sz="2200" dirty="0">
                <a:latin typeface="Bodoni MT Black" panose="02070A03080606020203" pitchFamily="18" charset="0"/>
                <a:ea typeface="+mn-ea"/>
              </a:rPr>
              <a:t>    如右图，</a:t>
            </a:r>
            <a:r>
              <a:rPr lang="zh-CN" altLang="en-US" sz="2200" b="1" dirty="0">
                <a:latin typeface="Bodoni MT Black" panose="02070A03080606020203" pitchFamily="18" charset="0"/>
                <a:ea typeface="+mn-ea"/>
              </a:rPr>
              <a:t>使用</a:t>
            </a:r>
            <a:r>
              <a:rPr lang="zh-CN" altLang="en-US" sz="2200" b="1" dirty="0">
                <a:solidFill>
                  <a:srgbClr val="FF0000"/>
                </a:solidFill>
                <a:latin typeface="Bodoni MT Black" panose="02070A03080606020203" pitchFamily="18" charset="0"/>
                <a:ea typeface="+mn-ea"/>
              </a:rPr>
              <a:t>深度优先</a:t>
            </a:r>
            <a:r>
              <a:rPr lang="zh-CN" altLang="en-US" sz="2200" b="1" dirty="0">
                <a:latin typeface="Bodoni MT Black" panose="02070A03080606020203" pitchFamily="18" charset="0"/>
                <a:ea typeface="+mn-ea"/>
              </a:rPr>
              <a:t>的结合方法</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ea typeface="+mn-ea"/>
              </a:rPr>
              <a:t>选取左通路，首先结合模块</a:t>
            </a:r>
            <a:r>
              <a:rPr lang="en-US" altLang="zh-CN" sz="2200" dirty="0">
                <a:latin typeface="Bodoni MT Black" panose="02070A03080606020203" pitchFamily="18" charset="0"/>
                <a:ea typeface="+mn-ea"/>
              </a:rPr>
              <a:t>M1\,M2</a:t>
            </a:r>
            <a:r>
              <a:rPr lang="zh-CN" altLang="zh-CN" sz="2200" dirty="0">
                <a:latin typeface="Bodoni MT Black" panose="02070A03080606020203" pitchFamily="18" charset="0"/>
                <a:ea typeface="+mn-ea"/>
              </a:rPr>
              <a:t>和</a:t>
            </a:r>
            <a:r>
              <a:rPr lang="en-US" altLang="zh-CN" sz="2200" dirty="0">
                <a:latin typeface="Bodoni MT Black" panose="02070A03080606020203" pitchFamily="18" charset="0"/>
                <a:ea typeface="+mn-ea"/>
              </a:rPr>
              <a:t>M5</a:t>
            </a:r>
            <a:r>
              <a:rPr lang="zh-CN" altLang="zh-CN" sz="2200" dirty="0">
                <a:latin typeface="Bodoni MT Black" panose="02070A03080606020203" pitchFamily="18" charset="0"/>
                <a:ea typeface="+mn-ea"/>
              </a:rPr>
              <a:t>；其次，</a:t>
            </a:r>
            <a:r>
              <a:rPr lang="en-US" altLang="zh-CN" sz="2200" dirty="0">
                <a:latin typeface="Bodoni MT Black" panose="02070A03080606020203" pitchFamily="18" charset="0"/>
                <a:ea typeface="+mn-ea"/>
              </a:rPr>
              <a:t>M8</a:t>
            </a:r>
            <a:r>
              <a:rPr lang="zh-CN" altLang="zh-CN" sz="2200" dirty="0">
                <a:latin typeface="Bodoni MT Black" panose="02070A03080606020203" pitchFamily="18" charset="0"/>
                <a:ea typeface="+mn-ea"/>
              </a:rPr>
              <a:t>或</a:t>
            </a:r>
            <a:r>
              <a:rPr lang="en-US" altLang="zh-CN" sz="2200" dirty="0">
                <a:latin typeface="Bodoni MT Black" panose="02070A03080606020203" pitchFamily="18" charset="0"/>
                <a:ea typeface="+mn-ea"/>
              </a:rPr>
              <a:t>M6</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ea typeface="+mn-ea"/>
              </a:rPr>
              <a:t>如果为了使</a:t>
            </a:r>
            <a:r>
              <a:rPr lang="en-US" altLang="zh-CN" sz="2200" dirty="0">
                <a:latin typeface="Bodoni MT Black" panose="02070A03080606020203" pitchFamily="18" charset="0"/>
                <a:ea typeface="+mn-ea"/>
              </a:rPr>
              <a:t>M2</a:t>
            </a:r>
            <a:r>
              <a:rPr lang="zh-CN" altLang="zh-CN" sz="2200" dirty="0">
                <a:latin typeface="Bodoni MT Black" panose="02070A03080606020203" pitchFamily="18" charset="0"/>
                <a:ea typeface="+mn-ea"/>
              </a:rPr>
              <a:t>具有适当功能需要</a:t>
            </a:r>
            <a:r>
              <a:rPr lang="en-US" altLang="zh-CN" sz="2200" dirty="0">
                <a:latin typeface="Bodoni MT Black" panose="02070A03080606020203" pitchFamily="18" charset="0"/>
                <a:ea typeface="+mn-ea"/>
              </a:rPr>
              <a:t>M6</a:t>
            </a:r>
            <a:r>
              <a:rPr lang="zh-CN" altLang="en-US" sz="2200" dirty="0">
                <a:latin typeface="Bodoni MT Black" panose="02070A03080606020203" pitchFamily="18" charset="0"/>
              </a:rPr>
              <a:t>）</a:t>
            </a:r>
            <a:r>
              <a:rPr lang="zh-CN" altLang="zh-CN" sz="2200" dirty="0">
                <a:latin typeface="Bodoni MT Black" panose="02070A03080606020203" pitchFamily="18" charset="0"/>
                <a:ea typeface="+mn-ea"/>
              </a:rPr>
              <a:t>将被结合进来。然后构造中央的和右侧的控制通路。</a:t>
            </a:r>
            <a:r>
              <a:rPr lang="zh-CN" altLang="en-US" sz="2200" b="1" dirty="0">
                <a:latin typeface="Bodoni MT Black" panose="02070A03080606020203" pitchFamily="18" charset="0"/>
                <a:ea typeface="+mn-ea"/>
              </a:rPr>
              <a:t>使用</a:t>
            </a:r>
            <a:r>
              <a:rPr lang="zh-CN" altLang="en-US" sz="2200" b="1" dirty="0">
                <a:solidFill>
                  <a:srgbClr val="FF0000"/>
                </a:solidFill>
                <a:latin typeface="Bodoni MT Black" panose="02070A03080606020203" pitchFamily="18" charset="0"/>
                <a:ea typeface="+mn-ea"/>
              </a:rPr>
              <a:t>宽度优先</a:t>
            </a:r>
            <a:r>
              <a:rPr lang="zh-CN" altLang="en-US" sz="2200" b="1" dirty="0">
                <a:latin typeface="Bodoni MT Black" panose="02070A03080606020203" pitchFamily="18" charset="0"/>
                <a:ea typeface="+mn-ea"/>
              </a:rPr>
              <a:t>的结合方法</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ea typeface="+mn-ea"/>
              </a:rPr>
              <a:t>首先结合模块</a:t>
            </a:r>
            <a:r>
              <a:rPr lang="en-US" altLang="zh-CN" sz="2200" dirty="0">
                <a:latin typeface="Bodoni MT Black" panose="02070A03080606020203" pitchFamily="18" charset="0"/>
                <a:ea typeface="+mn-ea"/>
              </a:rPr>
              <a:t>M2\,M3</a:t>
            </a:r>
            <a:r>
              <a:rPr lang="zh-CN" altLang="zh-CN" sz="2200" dirty="0">
                <a:latin typeface="Bodoni MT Black" panose="02070A03080606020203" pitchFamily="18" charset="0"/>
                <a:ea typeface="+mn-ea"/>
              </a:rPr>
              <a:t>和</a:t>
            </a:r>
            <a:r>
              <a:rPr lang="en-US" altLang="zh-CN" sz="2200" dirty="0">
                <a:latin typeface="Bodoni MT Black" panose="02070A03080606020203" pitchFamily="18" charset="0"/>
                <a:ea typeface="+mn-ea"/>
              </a:rPr>
              <a:t>M4</a:t>
            </a:r>
            <a:r>
              <a:rPr lang="zh-CN" altLang="en-US" sz="2200" dirty="0">
                <a:latin typeface="Bodoni MT Black" panose="02070A03080606020203" pitchFamily="18" charset="0"/>
              </a:rPr>
              <a:t> （</a:t>
            </a:r>
            <a:r>
              <a:rPr lang="zh-CN" altLang="zh-CN" sz="2200" dirty="0">
                <a:latin typeface="Bodoni MT Black" panose="02070A03080606020203" pitchFamily="18" charset="0"/>
                <a:ea typeface="+mn-ea"/>
              </a:rPr>
              <a:t>代替</a:t>
            </a:r>
            <a:r>
              <a:rPr lang="zh-CN" altLang="zh-CN" sz="2200" dirty="0">
                <a:solidFill>
                  <a:srgbClr val="FF0000"/>
                </a:solidFill>
                <a:latin typeface="Bodoni MT Black" panose="02070A03080606020203" pitchFamily="18" charset="0"/>
                <a:ea typeface="+mn-ea"/>
              </a:rPr>
              <a:t>存根程序</a:t>
            </a:r>
            <a:r>
              <a:rPr lang="en-US" altLang="zh-CN" sz="2200" dirty="0">
                <a:solidFill>
                  <a:srgbClr val="FF0000"/>
                </a:solidFill>
                <a:latin typeface="Bodoni MT Black" panose="02070A03080606020203" pitchFamily="18" charset="0"/>
                <a:ea typeface="+mn-ea"/>
              </a:rPr>
              <a:t>S4</a:t>
            </a:r>
            <a:r>
              <a:rPr lang="zh-CN" altLang="en-US" sz="2200" dirty="0">
                <a:solidFill>
                  <a:srgbClr val="FF0000"/>
                </a:solidFill>
                <a:latin typeface="Bodoni MT Black" panose="02070A03080606020203" pitchFamily="18" charset="0"/>
              </a:rPr>
              <a:t> </a:t>
            </a:r>
            <a:r>
              <a:rPr lang="zh-CN" altLang="en-US" sz="2200" dirty="0">
                <a:latin typeface="Bodoni MT Black" panose="02070A03080606020203" pitchFamily="18" charset="0"/>
              </a:rPr>
              <a:t>） </a:t>
            </a:r>
            <a:r>
              <a:rPr lang="zh-CN" altLang="zh-CN" sz="2200" dirty="0">
                <a:latin typeface="Bodoni MT Black" panose="02070A03080606020203" pitchFamily="18" charset="0"/>
                <a:ea typeface="+mn-ea"/>
              </a:rPr>
              <a:t>，然后结合下一个控制层次中的模块</a:t>
            </a:r>
            <a:r>
              <a:rPr lang="en-US" altLang="zh-CN" sz="2200" dirty="0">
                <a:latin typeface="Bodoni MT Black" panose="02070A03080606020203" pitchFamily="18" charset="0"/>
                <a:ea typeface="+mn-ea"/>
              </a:rPr>
              <a:t>M5\,M6</a:t>
            </a:r>
            <a:r>
              <a:rPr lang="zh-CN" altLang="zh-CN" sz="2200" dirty="0">
                <a:latin typeface="Bodoni MT Black" panose="02070A03080606020203" pitchFamily="18" charset="0"/>
                <a:ea typeface="+mn-ea"/>
              </a:rPr>
              <a:t>和</a:t>
            </a:r>
            <a:r>
              <a:rPr lang="en-US" altLang="zh-CN" sz="2200" dirty="0">
                <a:latin typeface="Bodoni MT Black" panose="02070A03080606020203" pitchFamily="18" charset="0"/>
                <a:ea typeface="+mn-ea"/>
              </a:rPr>
              <a:t>M7</a:t>
            </a:r>
            <a:r>
              <a:rPr lang="zh-CN" altLang="zh-CN" sz="2200" dirty="0">
                <a:latin typeface="Bodoni MT Black" panose="02070A03080606020203" pitchFamily="18" charset="0"/>
                <a:ea typeface="+mn-ea"/>
              </a:rPr>
              <a:t>；如此继续进行下去，直到所有模块都被结合进来为止。</a:t>
            </a:r>
            <a:endParaRPr lang="en-US" altLang="zh-CN" sz="2200" dirty="0">
              <a:latin typeface="Bodoni MT Black" panose="02070A03080606020203" pitchFamily="18" charset="0"/>
              <a:ea typeface="+mn-ea"/>
            </a:endParaRPr>
          </a:p>
        </p:txBody>
      </p:sp>
      <p:pic>
        <p:nvPicPr>
          <p:cNvPr id="95236" name="图片 1"/>
          <p:cNvPicPr>
            <a:picLocks noChangeAspect="1"/>
          </p:cNvPicPr>
          <p:nvPr/>
        </p:nvPicPr>
        <p:blipFill>
          <a:blip r:embed="rId1" cstate="print"/>
          <a:srcRect/>
          <a:stretch>
            <a:fillRect/>
          </a:stretch>
        </p:blipFill>
        <p:spPr bwMode="auto">
          <a:xfrm>
            <a:off x="5219700" y="1916113"/>
            <a:ext cx="3373438" cy="3290887"/>
          </a:xfrm>
          <a:prstGeom prst="rect">
            <a:avLst/>
          </a:prstGeom>
          <a:noFill/>
          <a:ln w="9525">
            <a:noFill/>
            <a:miter lim="800000"/>
            <a:headEnd/>
            <a:tailEnd/>
          </a:ln>
        </p:spPr>
      </p:pic>
      <p:sp>
        <p:nvSpPr>
          <p:cNvPr id="95237"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7.4.1 </a:t>
            </a:r>
            <a:r>
              <a:rPr lang="zh-CN" altLang="en-US" sz="2400">
                <a:solidFill>
                  <a:srgbClr val="D9D9D9"/>
                </a:solidFill>
                <a:latin typeface="Bodoni MT Black" panose="02070A03080606020203" pitchFamily="18" charset="0"/>
              </a:rPr>
              <a:t>自顶向下集成</a:t>
            </a:r>
            <a:endParaRPr lang="zh-CN" altLang="en-US" sz="2400">
              <a:solidFill>
                <a:srgbClr val="D9D9D9"/>
              </a:solidFill>
              <a:latin typeface="Bodoni MT Black" panose="02070A03080606020203" pitchFamily="18" charset="0"/>
            </a:endParaRPr>
          </a:p>
        </p:txBody>
      </p:sp>
      <p:sp>
        <p:nvSpPr>
          <p:cNvPr id="95238"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endParaRPr lang="zh-CN" altLang="en-US" sz="2400">
              <a:solidFill>
                <a:srgbClr val="D9D9D9"/>
              </a:solidFill>
              <a:latin typeface="Bodoni MT Black" panose="02070A03080606020203"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7.4 </a:t>
            </a:r>
            <a:r>
              <a:rPr lang="zh-CN" altLang="en-US" b="1" dirty="0">
                <a:latin typeface="Bodoni MT Black" panose="02070A03080606020203" pitchFamily="18" charset="0"/>
                <a:ea typeface="+mn-ea"/>
              </a:rPr>
              <a:t>集成测试</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611188" y="1235075"/>
            <a:ext cx="8128000"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612140" eaLnBrk="1" hangingPunct="1">
              <a:lnSpc>
                <a:spcPts val="3200"/>
              </a:lnSpc>
              <a:spcBef>
                <a:spcPts val="600"/>
              </a:spcBef>
              <a:spcAft>
                <a:spcPts val="600"/>
              </a:spcAft>
              <a:defRPr/>
            </a:pPr>
            <a:r>
              <a:rPr lang="zh-CN" altLang="zh-CN" sz="2400" dirty="0">
                <a:latin typeface="Bodoni MT Black" panose="02070A03080606020203" pitchFamily="18" charset="0"/>
                <a:ea typeface="+mn-ea"/>
              </a:rPr>
              <a:t>模块结合进软件结构的具体过程由下述</a:t>
            </a:r>
            <a:r>
              <a:rPr lang="en-US" altLang="zh-CN" sz="2400" dirty="0">
                <a:solidFill>
                  <a:srgbClr val="FF0000"/>
                </a:solidFill>
                <a:latin typeface="Bodoni MT Black" panose="02070A03080606020203" pitchFamily="18" charset="0"/>
                <a:ea typeface="+mn-ea"/>
              </a:rPr>
              <a:t>4</a:t>
            </a:r>
            <a:r>
              <a:rPr lang="zh-CN" altLang="zh-CN" sz="2400" dirty="0">
                <a:latin typeface="Bodoni MT Black" panose="02070A03080606020203" pitchFamily="18" charset="0"/>
                <a:ea typeface="+mn-ea"/>
              </a:rPr>
              <a:t>个步骤完成</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marL="0" indent="612140">
              <a:lnSpc>
                <a:spcPts val="3200"/>
              </a:lnSpc>
              <a:defRPr/>
            </a:pPr>
            <a:r>
              <a:rPr lang="zh-CN" altLang="zh-CN" sz="2400" b="1" dirty="0">
                <a:latin typeface="Bodoni MT Black" panose="02070A03080606020203" pitchFamily="18" charset="0"/>
                <a:ea typeface="+mn-ea"/>
              </a:rPr>
              <a:t>①</a:t>
            </a:r>
            <a:r>
              <a:rPr lang="zh-CN" altLang="en-US" sz="2400" b="1" dirty="0">
                <a:latin typeface="Bodoni MT Black" panose="02070A03080606020203" pitchFamily="18" charset="0"/>
                <a:ea typeface="+mn-ea"/>
              </a:rPr>
              <a:t> </a:t>
            </a:r>
            <a:r>
              <a:rPr lang="zh-CN" altLang="zh-CN" sz="2400" dirty="0">
                <a:latin typeface="Bodoni MT Black" panose="02070A03080606020203" pitchFamily="18" charset="0"/>
                <a:ea typeface="+mn-ea"/>
              </a:rPr>
              <a:t>对</a:t>
            </a:r>
            <a:r>
              <a:rPr lang="zh-CN" altLang="zh-CN" sz="2400" dirty="0">
                <a:solidFill>
                  <a:srgbClr val="FF0000"/>
                </a:solidFill>
                <a:latin typeface="Bodoni MT Black" panose="02070A03080606020203" pitchFamily="18" charset="0"/>
                <a:ea typeface="+mn-ea"/>
              </a:rPr>
              <a:t>主控制模块</a:t>
            </a:r>
            <a:r>
              <a:rPr lang="zh-CN" altLang="zh-CN" sz="2400" dirty="0">
                <a:latin typeface="Bodoni MT Black" panose="02070A03080606020203" pitchFamily="18" charset="0"/>
                <a:ea typeface="+mn-ea"/>
              </a:rPr>
              <a:t>进行测试，测试时用</a:t>
            </a:r>
            <a:r>
              <a:rPr lang="zh-CN" altLang="zh-CN" sz="2400" dirty="0">
                <a:solidFill>
                  <a:srgbClr val="FF0000"/>
                </a:solidFill>
                <a:latin typeface="Bodoni MT Black" panose="02070A03080606020203" pitchFamily="18" charset="0"/>
                <a:ea typeface="+mn-ea"/>
              </a:rPr>
              <a:t>存根程序</a:t>
            </a:r>
            <a:r>
              <a:rPr lang="zh-CN" altLang="zh-CN" sz="2400" dirty="0">
                <a:latin typeface="Bodoni MT Black" panose="02070A03080606020203" pitchFamily="18" charset="0"/>
                <a:ea typeface="+mn-ea"/>
              </a:rPr>
              <a:t>代替所有直接附属于主控制模块的模块</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marL="0" indent="612140">
              <a:lnSpc>
                <a:spcPts val="3200"/>
              </a:lnSpc>
              <a:defRPr/>
            </a:pPr>
            <a:r>
              <a:rPr lang="zh-CN" altLang="zh-CN" sz="2400" b="1" dirty="0">
                <a:latin typeface="Bodoni MT Black" panose="02070A03080606020203" pitchFamily="18" charset="0"/>
                <a:ea typeface="+mn-ea"/>
              </a:rPr>
              <a:t>②</a:t>
            </a:r>
            <a:r>
              <a:rPr lang="zh-CN" altLang="en-US" sz="2400" b="1" dirty="0">
                <a:latin typeface="Bodoni MT Black" panose="02070A03080606020203" pitchFamily="18" charset="0"/>
                <a:ea typeface="+mn-ea"/>
              </a:rPr>
              <a:t> </a:t>
            </a:r>
            <a:r>
              <a:rPr lang="zh-CN" altLang="zh-CN" sz="2400" dirty="0">
                <a:latin typeface="Bodoni MT Black" panose="02070A03080606020203" pitchFamily="18" charset="0"/>
                <a:ea typeface="+mn-ea"/>
              </a:rPr>
              <a:t>根据选定的结合策略</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rPr>
              <a:t>深度优先或宽度优先</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，每次用一个实际模块代换一个存根程序</a:t>
            </a:r>
            <a:r>
              <a:rPr lang="zh-CN" altLang="en-US" sz="2400" dirty="0">
                <a:latin typeface="Bodoni MT Black" panose="02070A03080606020203" pitchFamily="18" charset="0"/>
              </a:rPr>
              <a:t>（</a:t>
            </a:r>
            <a:r>
              <a:rPr lang="zh-CN" altLang="zh-CN" sz="2400" dirty="0">
                <a:latin typeface="Bodoni MT Black" panose="02070A03080606020203" pitchFamily="18" charset="0"/>
                <a:ea typeface="+mn-ea"/>
              </a:rPr>
              <a:t>新结合进来的模块往往又需要新的存根程序</a:t>
            </a:r>
            <a:r>
              <a:rPr lang="zh-CN" altLang="en-US" sz="2400" dirty="0">
                <a:latin typeface="Bodoni MT Black" panose="02070A03080606020203" pitchFamily="18" charset="0"/>
              </a:rPr>
              <a:t>）</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0" indent="612140">
              <a:lnSpc>
                <a:spcPts val="3200"/>
              </a:lnSpc>
              <a:defRPr/>
            </a:pPr>
            <a:r>
              <a:rPr lang="zh-CN" altLang="zh-CN" sz="2400" b="1" dirty="0">
                <a:latin typeface="Bodoni MT Black" panose="02070A03080606020203" pitchFamily="18" charset="0"/>
                <a:ea typeface="+mn-ea"/>
              </a:rPr>
              <a:t>③</a:t>
            </a:r>
            <a:r>
              <a:rPr lang="zh-CN" altLang="en-US" sz="2400" b="1" dirty="0">
                <a:latin typeface="Bodoni MT Black" panose="02070A03080606020203" pitchFamily="18" charset="0"/>
                <a:ea typeface="+mn-ea"/>
              </a:rPr>
              <a:t> </a:t>
            </a:r>
            <a:r>
              <a:rPr lang="zh-CN" altLang="zh-CN" sz="2400" dirty="0">
                <a:latin typeface="Bodoni MT Black" panose="02070A03080606020203" pitchFamily="18" charset="0"/>
                <a:ea typeface="+mn-ea"/>
              </a:rPr>
              <a:t>在结合进一个模块的同时进行测试</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0" indent="612140">
              <a:lnSpc>
                <a:spcPts val="3200"/>
              </a:lnSpc>
              <a:defRPr/>
            </a:pPr>
            <a:r>
              <a:rPr lang="zh-CN" altLang="zh-CN" sz="2400" b="1" dirty="0">
                <a:latin typeface="Bodoni MT Black" panose="02070A03080606020203" pitchFamily="18" charset="0"/>
                <a:ea typeface="+mn-ea"/>
              </a:rPr>
              <a:t>④</a:t>
            </a:r>
            <a:r>
              <a:rPr lang="zh-CN" altLang="en-US" sz="2400" b="1" dirty="0">
                <a:latin typeface="Bodoni MT Black" panose="02070A03080606020203" pitchFamily="18" charset="0"/>
                <a:ea typeface="+mn-ea"/>
              </a:rPr>
              <a:t> </a:t>
            </a:r>
            <a:r>
              <a:rPr lang="zh-CN" altLang="zh-CN" sz="2400" dirty="0">
                <a:latin typeface="Bodoni MT Black" panose="02070A03080606020203" pitchFamily="18" charset="0"/>
                <a:ea typeface="+mn-ea"/>
              </a:rPr>
              <a:t>为了保证加入模块没有引进新的错误，可能需要进行</a:t>
            </a:r>
            <a:r>
              <a:rPr lang="zh-CN" altLang="zh-CN" sz="2400" dirty="0">
                <a:solidFill>
                  <a:srgbClr val="FF0000"/>
                </a:solidFill>
                <a:latin typeface="Bodoni MT Black" panose="02070A03080606020203" pitchFamily="18" charset="0"/>
                <a:ea typeface="+mn-ea"/>
              </a:rPr>
              <a:t>回归测试</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rPr>
              <a:t>即全部或部分地重复以前做过的测试</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0" indent="612140">
              <a:lnSpc>
                <a:spcPts val="3200"/>
              </a:lnSpc>
              <a:spcBef>
                <a:spcPts val="1200"/>
              </a:spcBef>
              <a:defRPr/>
            </a:pPr>
            <a:r>
              <a:rPr lang="zh-CN" altLang="zh-CN" sz="2400" dirty="0">
                <a:latin typeface="Bodoni MT Black" panose="02070A03080606020203" pitchFamily="18" charset="0"/>
                <a:ea typeface="+mn-ea"/>
              </a:rPr>
              <a:t>从</a:t>
            </a:r>
            <a:r>
              <a:rPr lang="zh-CN" altLang="zh-CN" sz="2400" b="1" dirty="0">
                <a:latin typeface="Bodoni MT Black" panose="02070A03080606020203" pitchFamily="18" charset="0"/>
                <a:ea typeface="+mn-ea"/>
              </a:rPr>
              <a:t>②</a:t>
            </a:r>
            <a:r>
              <a:rPr lang="zh-CN" altLang="zh-CN" sz="2400" dirty="0">
                <a:latin typeface="Bodoni MT Black" panose="02070A03080606020203" pitchFamily="18" charset="0"/>
                <a:ea typeface="+mn-ea"/>
              </a:rPr>
              <a:t>开始不断地重复进行上述过程，直到构造起完整的软件结构为止。</a:t>
            </a:r>
            <a:endParaRPr lang="en-US" altLang="zh-CN" sz="2400" dirty="0">
              <a:latin typeface="Bodoni MT Black" panose="02070A03080606020203" pitchFamily="18" charset="0"/>
              <a:ea typeface="+mn-ea"/>
            </a:endParaRPr>
          </a:p>
        </p:txBody>
      </p:sp>
      <p:sp>
        <p:nvSpPr>
          <p:cNvPr id="9728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7.4.1 </a:t>
            </a:r>
            <a:r>
              <a:rPr lang="zh-CN" altLang="en-US" sz="2400">
                <a:solidFill>
                  <a:srgbClr val="D9D9D9"/>
                </a:solidFill>
                <a:latin typeface="Bodoni MT Black" panose="02070A03080606020203" pitchFamily="18" charset="0"/>
              </a:rPr>
              <a:t>自顶向下集成</a:t>
            </a:r>
            <a:endParaRPr lang="zh-CN" altLang="en-US" sz="2400">
              <a:solidFill>
                <a:srgbClr val="D9D9D9"/>
              </a:solidFill>
              <a:latin typeface="Bodoni MT Black" panose="02070A03080606020203" pitchFamily="18" charset="0"/>
            </a:endParaRPr>
          </a:p>
        </p:txBody>
      </p:sp>
      <p:sp>
        <p:nvSpPr>
          <p:cNvPr id="97285"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endParaRPr lang="zh-CN" altLang="en-US" sz="2400">
              <a:solidFill>
                <a:srgbClr val="D9D9D9"/>
              </a:solidFill>
              <a:latin typeface="Bodoni MT Black" panose="02070A03080606020203"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7.4 </a:t>
            </a:r>
            <a:r>
              <a:rPr lang="zh-CN" altLang="en-US" b="1" dirty="0">
                <a:latin typeface="Bodoni MT Black" panose="02070A03080606020203" pitchFamily="18" charset="0"/>
                <a:ea typeface="+mn-ea"/>
              </a:rPr>
              <a:t>集成测试</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468313" y="1341438"/>
            <a:ext cx="8207375"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300"/>
              </a:lnSpc>
              <a:spcBef>
                <a:spcPts val="0"/>
              </a:spcBef>
              <a:spcAft>
                <a:spcPts val="0"/>
              </a:spcAft>
              <a:buSzPct val="70000"/>
              <a:buFont typeface="Wingdings" panose="05000000000000000000" pitchFamily="2" charset="2"/>
              <a:buChar char="l"/>
              <a:defRPr/>
            </a:pPr>
            <a:r>
              <a:rPr lang="zh-CN" altLang="zh-CN" sz="2400" b="1" dirty="0">
                <a:solidFill>
                  <a:srgbClr val="C00000"/>
                </a:solidFill>
                <a:latin typeface="Bodoni MT Black" panose="02070A03080606020203" pitchFamily="18" charset="0"/>
                <a:ea typeface="+mn-ea"/>
              </a:rPr>
              <a:t>自顶向下</a:t>
            </a:r>
            <a:r>
              <a:rPr lang="zh-CN" altLang="zh-CN" sz="2400" dirty="0">
                <a:latin typeface="Bodoni MT Black" panose="02070A03080606020203" pitchFamily="18" charset="0"/>
                <a:ea typeface="+mn-ea"/>
              </a:rPr>
              <a:t>的结合策略能够在测试的早期对主要的控制或关键的抉择进行检验。在一个分解得好的软件结构中，关键的抉择位于层次系统的较上层，因此首先碰到。</a:t>
            </a:r>
            <a:endParaRPr lang="en-US" altLang="zh-CN" sz="2400" dirty="0">
              <a:latin typeface="Bodoni MT Black" panose="02070A03080606020203" pitchFamily="18" charset="0"/>
              <a:ea typeface="+mn-ea"/>
            </a:endParaRPr>
          </a:p>
          <a:p>
            <a:pPr eaLnBrk="1" hangingPunct="1">
              <a:lnSpc>
                <a:spcPts val="3300"/>
              </a:lnSpc>
              <a:spcBef>
                <a:spcPts val="0"/>
              </a:spcBef>
              <a:spcAft>
                <a:spcPts val="0"/>
              </a:spcAft>
              <a:buSzPct val="70000"/>
              <a:buFont typeface="Wingdings" panose="05000000000000000000" pitchFamily="2" charset="2"/>
              <a:buChar char="l"/>
              <a:defRPr/>
            </a:pPr>
            <a:r>
              <a:rPr lang="zh-CN" altLang="zh-CN" sz="2400" dirty="0">
                <a:latin typeface="Bodoni MT Black" panose="02070A03080606020203" pitchFamily="18" charset="0"/>
                <a:ea typeface="+mn-ea"/>
              </a:rPr>
              <a:t>如果选择</a:t>
            </a:r>
            <a:r>
              <a:rPr lang="zh-CN" altLang="zh-CN" sz="2400" b="1" dirty="0">
                <a:solidFill>
                  <a:srgbClr val="C00000"/>
                </a:solidFill>
                <a:latin typeface="Bodoni MT Black" panose="02070A03080606020203" pitchFamily="18" charset="0"/>
                <a:ea typeface="+mn-ea"/>
              </a:rPr>
              <a:t>深度优先</a:t>
            </a:r>
            <a:r>
              <a:rPr lang="zh-CN" altLang="zh-CN" sz="2400" dirty="0">
                <a:latin typeface="Bodoni MT Black" panose="02070A03080606020203" pitchFamily="18" charset="0"/>
                <a:ea typeface="+mn-ea"/>
              </a:rPr>
              <a:t>的结合方法，可以在早期实现软件的一个完整的功能并且验证这个功能。</a:t>
            </a:r>
            <a:endParaRPr lang="en-US" altLang="zh-CN" sz="2400" dirty="0">
              <a:latin typeface="Bodoni MT Black" panose="02070A03080606020203" pitchFamily="18" charset="0"/>
              <a:ea typeface="+mn-ea"/>
            </a:endParaRPr>
          </a:p>
          <a:p>
            <a:pPr eaLnBrk="1" hangingPunct="1">
              <a:lnSpc>
                <a:spcPts val="3300"/>
              </a:lnSpc>
              <a:spcBef>
                <a:spcPts val="0"/>
              </a:spcBef>
              <a:spcAft>
                <a:spcPts val="0"/>
              </a:spcAft>
              <a:buSzPct val="70000"/>
              <a:buFont typeface="Wingdings" panose="05000000000000000000" pitchFamily="2" charset="2"/>
              <a:buChar char="l"/>
              <a:defRPr/>
            </a:pPr>
            <a:r>
              <a:rPr lang="zh-CN" altLang="zh-CN" sz="2400" dirty="0">
                <a:latin typeface="Bodoni MT Black" panose="02070A03080606020203" pitchFamily="18" charset="0"/>
                <a:ea typeface="+mn-ea"/>
              </a:rPr>
              <a:t>在自顶向下测试的初期，存根程序代替了低层次的模块，因此，在软件结构中没有重要的数据自下往上流。为了解决这个问题，测试人员有两种选择：①</a:t>
            </a:r>
            <a:r>
              <a:rPr lang="zh-CN" altLang="zh-CN" sz="2400" dirty="0">
                <a:solidFill>
                  <a:srgbClr val="FF0000"/>
                </a:solidFill>
                <a:latin typeface="Bodoni MT Black" panose="02070A03080606020203" pitchFamily="18" charset="0"/>
                <a:ea typeface="+mn-ea"/>
              </a:rPr>
              <a:t>把许多测试推迟到用真实模块代替了存根程序以后再进行</a:t>
            </a:r>
            <a:r>
              <a:rPr lang="zh-CN" altLang="zh-CN" sz="2400" dirty="0">
                <a:latin typeface="Bodoni MT Black" panose="02070A03080606020203" pitchFamily="18" charset="0"/>
                <a:ea typeface="+mn-ea"/>
              </a:rPr>
              <a:t>；②</a:t>
            </a:r>
            <a:r>
              <a:rPr lang="zh-CN" altLang="zh-CN" sz="2400" dirty="0">
                <a:solidFill>
                  <a:srgbClr val="FF0000"/>
                </a:solidFill>
                <a:latin typeface="Bodoni MT Black" panose="02070A03080606020203" pitchFamily="18" charset="0"/>
                <a:ea typeface="+mn-ea"/>
              </a:rPr>
              <a:t>从层次系统的底部向上组装软件</a:t>
            </a:r>
            <a:r>
              <a:rPr lang="zh-CN" altLang="zh-CN" sz="2400" dirty="0">
                <a:latin typeface="Bodoni MT Black" panose="02070A03080606020203" pitchFamily="18" charset="0"/>
                <a:ea typeface="+mn-ea"/>
              </a:rPr>
              <a:t>。</a:t>
            </a:r>
            <a:endParaRPr lang="en-US" altLang="zh-CN" sz="2200" dirty="0">
              <a:latin typeface="Bodoni MT Black" panose="02070A03080606020203" pitchFamily="18" charset="0"/>
              <a:ea typeface="+mn-ea"/>
            </a:endParaRPr>
          </a:p>
        </p:txBody>
      </p:sp>
      <p:sp>
        <p:nvSpPr>
          <p:cNvPr id="9933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7.4.1 </a:t>
            </a:r>
            <a:r>
              <a:rPr lang="zh-CN" altLang="en-US" sz="2400">
                <a:solidFill>
                  <a:srgbClr val="D9D9D9"/>
                </a:solidFill>
                <a:latin typeface="Bodoni MT Black" panose="02070A03080606020203" pitchFamily="18" charset="0"/>
              </a:rPr>
              <a:t>自顶向下集成</a:t>
            </a:r>
            <a:endParaRPr lang="zh-CN" altLang="en-US" sz="2400">
              <a:solidFill>
                <a:srgbClr val="D9D9D9"/>
              </a:solidFill>
              <a:latin typeface="Bodoni MT Black" panose="02070A03080606020203" pitchFamily="18" charset="0"/>
            </a:endParaRPr>
          </a:p>
        </p:txBody>
      </p:sp>
      <p:sp>
        <p:nvSpPr>
          <p:cNvPr id="99333"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endParaRPr lang="zh-CN" altLang="en-US" sz="2400">
              <a:solidFill>
                <a:srgbClr val="D9D9D9"/>
              </a:solidFill>
              <a:latin typeface="Bodoni MT Black" panose="02070A03080606020203"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7.4 </a:t>
            </a:r>
            <a:r>
              <a:rPr lang="zh-CN" altLang="en-US" b="1" dirty="0">
                <a:latin typeface="Bodoni MT Black" panose="02070A03080606020203" pitchFamily="18" charset="0"/>
                <a:ea typeface="+mn-ea"/>
              </a:rPr>
              <a:t>集成测试</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7.4.2 </a:t>
            </a:r>
            <a:r>
              <a:rPr lang="zh-CN" altLang="en-US" b="1" dirty="0">
                <a:latin typeface="Bodoni MT Black" panose="02070A03080606020203" pitchFamily="18" charset="0"/>
              </a:rPr>
              <a:t>自底向上集成</a:t>
            </a:r>
            <a:endParaRPr lang="zh-CN" altLang="en-US" b="1" dirty="0">
              <a:latin typeface="Bodoni MT Black" panose="02070A03080606020203" pitchFamily="18" charset="0"/>
            </a:endParaRPr>
          </a:p>
        </p:txBody>
      </p:sp>
      <p:sp>
        <p:nvSpPr>
          <p:cNvPr id="32775" name="TextBox 7"/>
          <p:cNvSpPr txBox="1">
            <a:spLocks noChangeArrowheads="1"/>
          </p:cNvSpPr>
          <p:nvPr/>
        </p:nvSpPr>
        <p:spPr bwMode="auto">
          <a:xfrm>
            <a:off x="468313" y="1603375"/>
            <a:ext cx="8424862" cy="44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100"/>
              </a:lnSpc>
              <a:defRPr/>
            </a:pPr>
            <a:r>
              <a:rPr lang="en-US" altLang="zh-CN" sz="2400" b="1" dirty="0">
                <a:solidFill>
                  <a:srgbClr val="C00000"/>
                </a:solidFill>
                <a:latin typeface="Bodoni MT Black" panose="02070A03080606020203" pitchFamily="18" charset="0"/>
                <a:ea typeface="+mn-ea"/>
              </a:rPr>
              <a:t>    </a:t>
            </a:r>
            <a:r>
              <a:rPr lang="zh-CN" altLang="zh-CN" sz="2400" b="1" dirty="0">
                <a:solidFill>
                  <a:srgbClr val="C00000"/>
                </a:solidFill>
                <a:latin typeface="Bodoni MT Black" panose="02070A03080606020203" pitchFamily="18" charset="0"/>
                <a:ea typeface="+mn-ea"/>
              </a:rPr>
              <a:t>自底向上测试</a:t>
            </a:r>
            <a:r>
              <a:rPr lang="zh-CN" altLang="zh-CN" sz="2400" dirty="0">
                <a:latin typeface="Bodoni MT Black" panose="02070A03080606020203" pitchFamily="18" charset="0"/>
                <a:ea typeface="+mn-ea"/>
              </a:rPr>
              <a:t>从</a:t>
            </a:r>
            <a:r>
              <a:rPr lang="zh-CN" altLang="zh-CN" sz="2400" dirty="0">
                <a:solidFill>
                  <a:srgbClr val="FF0000"/>
                </a:solidFill>
                <a:latin typeface="Bodoni MT Black" panose="02070A03080606020203" pitchFamily="18" charset="0"/>
                <a:ea typeface="+mn-ea"/>
              </a:rPr>
              <a:t>“原子”模块</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即在软件结构最低层的模块</a:t>
            </a:r>
            <a:r>
              <a:rPr lang="zh-CN" altLang="en-US" sz="2400" dirty="0">
                <a:latin typeface="Bodoni MT Black" panose="02070A03080606020203" pitchFamily="18" charset="0"/>
              </a:rPr>
              <a:t>）</a:t>
            </a:r>
            <a:r>
              <a:rPr lang="zh-CN" altLang="zh-CN" sz="2400" dirty="0">
                <a:latin typeface="Bodoni MT Black" panose="02070A03080606020203" pitchFamily="18" charset="0"/>
                <a:ea typeface="+mn-ea"/>
              </a:rPr>
              <a:t>开始组装和测试。因为是从底部向上结合模块，总能得到所需的下层模块处理功能，所以不需要存根程序。</a:t>
            </a:r>
            <a:endParaRPr lang="zh-CN" altLang="zh-CN" sz="2400" dirty="0">
              <a:latin typeface="Bodoni MT Black" panose="02070A03080606020203" pitchFamily="18" charset="0"/>
              <a:ea typeface="+mn-ea"/>
            </a:endParaRPr>
          </a:p>
          <a:p>
            <a:pPr marL="0" indent="0">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用下述步骤可以实现自底向上的结合策略。</a:t>
            </a:r>
            <a:endParaRPr lang="zh-CN" altLang="zh-CN" sz="2400" dirty="0">
              <a:latin typeface="Bodoni MT Black" panose="02070A03080606020203" pitchFamily="18" charset="0"/>
              <a:ea typeface="+mn-ea"/>
            </a:endParaRPr>
          </a:p>
          <a:p>
            <a:pPr marL="0" indent="612140">
              <a:lnSpc>
                <a:spcPts val="3100"/>
              </a:lnSpc>
              <a:defRPr/>
            </a:pPr>
            <a:r>
              <a:rPr lang="zh-CN" altLang="zh-CN" sz="2400" b="1" dirty="0">
                <a:latin typeface="Bodoni MT Black" panose="02070A03080606020203" pitchFamily="18" charset="0"/>
                <a:ea typeface="+mn-ea"/>
              </a:rPr>
              <a:t>①</a:t>
            </a:r>
            <a:r>
              <a:rPr lang="zh-CN" altLang="zh-CN" sz="2400" dirty="0">
                <a:latin typeface="Bodoni MT Black" panose="02070A03080606020203" pitchFamily="18" charset="0"/>
                <a:ea typeface="+mn-ea"/>
              </a:rPr>
              <a:t> 把低层模块组合成实现某个特定的软件子功能的族</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0" indent="612140">
              <a:lnSpc>
                <a:spcPts val="3100"/>
              </a:lnSpc>
              <a:defRPr/>
            </a:pPr>
            <a:r>
              <a:rPr lang="zh-CN" altLang="zh-CN" sz="2400" b="1" dirty="0">
                <a:latin typeface="Bodoni MT Black" panose="02070A03080606020203" pitchFamily="18" charset="0"/>
                <a:ea typeface="+mn-ea"/>
              </a:rPr>
              <a:t>②</a:t>
            </a:r>
            <a:r>
              <a:rPr lang="zh-CN" altLang="zh-CN" sz="2400" dirty="0">
                <a:latin typeface="Bodoni MT Black" panose="02070A03080606020203" pitchFamily="18" charset="0"/>
                <a:ea typeface="+mn-ea"/>
              </a:rPr>
              <a:t> 写一个</a:t>
            </a:r>
            <a:r>
              <a:rPr lang="zh-CN" altLang="zh-CN" sz="2400" dirty="0">
                <a:solidFill>
                  <a:srgbClr val="FF0000"/>
                </a:solidFill>
                <a:latin typeface="Bodoni MT Black" panose="02070A03080606020203" pitchFamily="18" charset="0"/>
                <a:ea typeface="+mn-ea"/>
              </a:rPr>
              <a:t>驱动程序</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rPr>
              <a:t>用于测试的控制程序</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，协调测试数据的输入和输出</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0" indent="612140">
              <a:lnSpc>
                <a:spcPts val="3100"/>
              </a:lnSpc>
              <a:defRPr/>
            </a:pPr>
            <a:r>
              <a:rPr lang="zh-CN" altLang="zh-CN" sz="2400" b="1" dirty="0">
                <a:latin typeface="Bodoni MT Black" panose="02070A03080606020203" pitchFamily="18" charset="0"/>
                <a:ea typeface="+mn-ea"/>
              </a:rPr>
              <a:t>③</a:t>
            </a:r>
            <a:r>
              <a:rPr lang="zh-CN" altLang="zh-CN" sz="2400" dirty="0">
                <a:latin typeface="Bodoni MT Black" panose="02070A03080606020203" pitchFamily="18" charset="0"/>
                <a:ea typeface="+mn-ea"/>
              </a:rPr>
              <a:t> 对由模块组成的</a:t>
            </a:r>
            <a:r>
              <a:rPr lang="zh-CN" altLang="zh-CN" sz="2400" dirty="0">
                <a:solidFill>
                  <a:srgbClr val="FF0000"/>
                </a:solidFill>
                <a:latin typeface="Bodoni MT Black" panose="02070A03080606020203" pitchFamily="18" charset="0"/>
                <a:ea typeface="+mn-ea"/>
              </a:rPr>
              <a:t>子功能族</a:t>
            </a:r>
            <a:r>
              <a:rPr lang="zh-CN" altLang="zh-CN" sz="2400" dirty="0">
                <a:latin typeface="Bodoni MT Black" panose="02070A03080606020203" pitchFamily="18" charset="0"/>
                <a:ea typeface="+mn-ea"/>
              </a:rPr>
              <a:t>进行测试</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0" indent="612140">
              <a:lnSpc>
                <a:spcPts val="3100"/>
              </a:lnSpc>
              <a:defRPr/>
            </a:pPr>
            <a:r>
              <a:rPr lang="zh-CN" altLang="zh-CN" sz="2400" b="1" dirty="0">
                <a:latin typeface="Bodoni MT Black" panose="02070A03080606020203" pitchFamily="18" charset="0"/>
                <a:ea typeface="+mn-ea"/>
              </a:rPr>
              <a:t>④</a:t>
            </a:r>
            <a:r>
              <a:rPr lang="zh-CN" altLang="zh-CN" sz="2400" dirty="0">
                <a:latin typeface="Bodoni MT Black" panose="02070A03080606020203" pitchFamily="18" charset="0"/>
                <a:ea typeface="+mn-ea"/>
              </a:rPr>
              <a:t> 去掉驱动程序，沿软件结构自下向上移动，把子功能族组合起来形成更大的子功能族。</a:t>
            </a:r>
            <a:endParaRPr lang="zh-CN" altLang="zh-CN" sz="2400" dirty="0">
              <a:latin typeface="Bodoni MT Black" panose="02070A03080606020203" pitchFamily="18" charset="0"/>
              <a:ea typeface="+mn-ea"/>
            </a:endParaRPr>
          </a:p>
          <a:p>
            <a:pPr marL="0" indent="0">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上述第</a:t>
            </a:r>
            <a:r>
              <a:rPr lang="zh-CN" altLang="zh-CN" sz="2400" b="1" dirty="0">
                <a:latin typeface="Bodoni MT Black" panose="02070A03080606020203" pitchFamily="18" charset="0"/>
                <a:ea typeface="+mn-ea"/>
              </a:rPr>
              <a:t>②～④</a:t>
            </a:r>
            <a:r>
              <a:rPr lang="zh-CN" altLang="zh-CN" sz="2400" dirty="0">
                <a:latin typeface="Bodoni MT Black" panose="02070A03080606020203" pitchFamily="18" charset="0"/>
                <a:ea typeface="+mn-ea"/>
              </a:rPr>
              <a:t>步实质上构成了一个循环。</a:t>
            </a:r>
            <a:endParaRPr lang="en-US" altLang="zh-CN" sz="2200" dirty="0">
              <a:latin typeface="Bodoni MT Black" panose="02070A03080606020203"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7.4.2 </a:t>
            </a:r>
            <a:r>
              <a:rPr lang="zh-CN" altLang="en-US" sz="2400" dirty="0">
                <a:solidFill>
                  <a:srgbClr val="D9D9D9"/>
                </a:solidFill>
                <a:latin typeface="Bodoni MT Black" panose="02070A03080606020203" pitchFamily="18" charset="0"/>
                <a:ea typeface="+mn-ea"/>
              </a:rPr>
              <a:t>自底向上集成</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7.4 </a:t>
            </a:r>
            <a:r>
              <a:rPr lang="zh-CN" altLang="en-US" b="1" dirty="0">
                <a:latin typeface="Bodoni MT Black" panose="02070A03080606020203" pitchFamily="18" charset="0"/>
                <a:ea typeface="+mn-ea"/>
              </a:rPr>
              <a:t>集成测试</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323849" y="1071546"/>
            <a:ext cx="4105275" cy="4926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900"/>
              </a:lnSpc>
              <a:defRPr/>
            </a:pPr>
            <a:r>
              <a:rPr lang="zh-CN" altLang="en-US" sz="2000" dirty="0">
                <a:latin typeface="Bodoni MT Black" panose="02070A03080606020203" pitchFamily="18" charset="0"/>
                <a:ea typeface="+mn-ea"/>
              </a:rPr>
              <a:t>    </a:t>
            </a:r>
            <a:r>
              <a:rPr lang="zh-CN" altLang="en-US" sz="2200" dirty="0">
                <a:latin typeface="Bodoni MT Black" panose="02070A03080606020203" pitchFamily="18" charset="0"/>
                <a:ea typeface="+mn-ea"/>
              </a:rPr>
              <a:t>右图</a:t>
            </a:r>
            <a:r>
              <a:rPr lang="zh-CN" altLang="zh-CN" sz="2200" dirty="0">
                <a:latin typeface="Bodoni MT Black" panose="02070A03080606020203" pitchFamily="18" charset="0"/>
                <a:ea typeface="+mn-ea"/>
              </a:rPr>
              <a:t>描绘了</a:t>
            </a:r>
            <a:r>
              <a:rPr lang="zh-CN" altLang="zh-CN" sz="2200" dirty="0">
                <a:solidFill>
                  <a:srgbClr val="FF0000"/>
                </a:solidFill>
                <a:latin typeface="Bodoni MT Black" panose="02070A03080606020203" pitchFamily="18" charset="0"/>
                <a:ea typeface="+mn-ea"/>
              </a:rPr>
              <a:t>自底向上</a:t>
            </a:r>
            <a:r>
              <a:rPr lang="zh-CN" altLang="zh-CN" sz="2200" dirty="0">
                <a:latin typeface="Bodoni MT Black" panose="02070A03080606020203" pitchFamily="18" charset="0"/>
                <a:ea typeface="+mn-ea"/>
              </a:rPr>
              <a:t>的结合过程。首先把模块组合成族</a:t>
            </a:r>
            <a:r>
              <a:rPr lang="en-US" altLang="zh-CN" sz="2200" dirty="0">
                <a:latin typeface="Bodoni MT Black" panose="02070A03080606020203" pitchFamily="18" charset="0"/>
                <a:ea typeface="+mn-ea"/>
              </a:rPr>
              <a:t>1</a:t>
            </a:r>
            <a:r>
              <a:rPr lang="zh-CN" altLang="zh-CN" sz="2200" dirty="0">
                <a:latin typeface="Bodoni MT Black" panose="02070A03080606020203" pitchFamily="18" charset="0"/>
                <a:ea typeface="+mn-ea"/>
              </a:rPr>
              <a:t>、族</a:t>
            </a:r>
            <a:r>
              <a:rPr lang="en-US" altLang="zh-CN" sz="2200" dirty="0">
                <a:latin typeface="Bodoni MT Black" panose="02070A03080606020203" pitchFamily="18" charset="0"/>
                <a:ea typeface="+mn-ea"/>
              </a:rPr>
              <a:t>2</a:t>
            </a:r>
            <a:r>
              <a:rPr lang="zh-CN" altLang="zh-CN" sz="2200" dirty="0">
                <a:latin typeface="Bodoni MT Black" panose="02070A03080606020203" pitchFamily="18" charset="0"/>
                <a:ea typeface="+mn-ea"/>
              </a:rPr>
              <a:t>和族</a:t>
            </a:r>
            <a:r>
              <a:rPr lang="en-US" altLang="zh-CN" sz="2200" dirty="0">
                <a:latin typeface="Bodoni MT Black" panose="02070A03080606020203" pitchFamily="18" charset="0"/>
                <a:ea typeface="+mn-ea"/>
              </a:rPr>
              <a:t>3</a:t>
            </a:r>
            <a:r>
              <a:rPr lang="zh-CN" altLang="zh-CN" sz="2200" dirty="0">
                <a:latin typeface="Bodoni MT Black" panose="02070A03080606020203" pitchFamily="18" charset="0"/>
                <a:ea typeface="+mn-ea"/>
              </a:rPr>
              <a:t>，使用</a:t>
            </a:r>
            <a:r>
              <a:rPr lang="zh-CN" altLang="zh-CN" sz="2200" dirty="0">
                <a:solidFill>
                  <a:srgbClr val="FF0000"/>
                </a:solidFill>
                <a:latin typeface="Bodoni MT Black" panose="02070A03080606020203" pitchFamily="18" charset="0"/>
                <a:ea typeface="+mn-ea"/>
              </a:rPr>
              <a:t>驱动程序</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ea typeface="+mn-ea"/>
              </a:rPr>
              <a:t>图中用虚线方框表示</a:t>
            </a:r>
            <a:r>
              <a:rPr lang="zh-CN" altLang="en-US" sz="2200" dirty="0">
                <a:latin typeface="Bodoni MT Black" panose="02070A03080606020203" pitchFamily="18" charset="0"/>
              </a:rPr>
              <a:t>）</a:t>
            </a:r>
            <a:r>
              <a:rPr lang="zh-CN" altLang="zh-CN" sz="2200" dirty="0">
                <a:latin typeface="Bodoni MT Black" panose="02070A03080606020203" pitchFamily="18" charset="0"/>
                <a:ea typeface="+mn-ea"/>
              </a:rPr>
              <a:t>对每个子功能族进行测试。族</a:t>
            </a:r>
            <a:r>
              <a:rPr lang="en-US" altLang="zh-CN" sz="2200" dirty="0">
                <a:latin typeface="Bodoni MT Black" panose="02070A03080606020203" pitchFamily="18" charset="0"/>
                <a:ea typeface="+mn-ea"/>
              </a:rPr>
              <a:t>1</a:t>
            </a:r>
            <a:r>
              <a:rPr lang="zh-CN" altLang="zh-CN" sz="2200" dirty="0">
                <a:latin typeface="Bodoni MT Black" panose="02070A03080606020203" pitchFamily="18" charset="0"/>
                <a:ea typeface="+mn-ea"/>
              </a:rPr>
              <a:t>和族</a:t>
            </a:r>
            <a:r>
              <a:rPr lang="en-US" altLang="zh-CN" sz="2200" dirty="0">
                <a:latin typeface="Bodoni MT Black" panose="02070A03080606020203" pitchFamily="18" charset="0"/>
                <a:ea typeface="+mn-ea"/>
              </a:rPr>
              <a:t>2</a:t>
            </a:r>
            <a:r>
              <a:rPr lang="zh-CN" altLang="zh-CN" sz="2200" dirty="0">
                <a:latin typeface="Bodoni MT Black" panose="02070A03080606020203" pitchFamily="18" charset="0"/>
                <a:ea typeface="+mn-ea"/>
              </a:rPr>
              <a:t>中的模块附属于模块</a:t>
            </a:r>
            <a:r>
              <a:rPr lang="en-US" altLang="zh-CN" sz="2200" dirty="0">
                <a:latin typeface="Bodoni MT Black" panose="02070A03080606020203" pitchFamily="18" charset="0"/>
                <a:ea typeface="+mn-ea"/>
              </a:rPr>
              <a:t>M</a:t>
            </a:r>
            <a:r>
              <a:rPr lang="en-US" altLang="zh-CN" sz="2200" baseline="-25000" dirty="0">
                <a:latin typeface="Bodoni MT Black" panose="02070A03080606020203" pitchFamily="18" charset="0"/>
                <a:ea typeface="+mn-ea"/>
              </a:rPr>
              <a:t>a</a:t>
            </a:r>
            <a:r>
              <a:rPr lang="zh-CN" altLang="zh-CN" sz="2200" dirty="0">
                <a:latin typeface="Bodoni MT Black" panose="02070A03080606020203" pitchFamily="18" charset="0"/>
              </a:rPr>
              <a:t> ，</a:t>
            </a:r>
            <a:r>
              <a:rPr lang="zh-CN" altLang="zh-CN" sz="2200" dirty="0">
                <a:latin typeface="Bodoni MT Black" panose="02070A03080606020203" pitchFamily="18" charset="0"/>
                <a:ea typeface="+mn-ea"/>
              </a:rPr>
              <a:t>去掉驱动程序</a:t>
            </a:r>
            <a:r>
              <a:rPr lang="en-US" altLang="zh-CN" sz="2200" dirty="0">
                <a:latin typeface="Bodoni MT Black" panose="02070A03080606020203" pitchFamily="18" charset="0"/>
                <a:ea typeface="+mn-ea"/>
              </a:rPr>
              <a:t>D</a:t>
            </a:r>
            <a:r>
              <a:rPr lang="en-US" altLang="zh-CN" sz="2200" baseline="-25000" dirty="0">
                <a:latin typeface="Bodoni MT Black" panose="02070A03080606020203" pitchFamily="18" charset="0"/>
                <a:ea typeface="+mn-ea"/>
              </a:rPr>
              <a:t>1</a:t>
            </a:r>
            <a:r>
              <a:rPr lang="zh-CN" altLang="zh-CN" sz="2200" dirty="0">
                <a:latin typeface="Bodoni MT Black" panose="02070A03080606020203" pitchFamily="18" charset="0"/>
                <a:ea typeface="+mn-ea"/>
              </a:rPr>
              <a:t>和</a:t>
            </a:r>
            <a:r>
              <a:rPr lang="en-US" altLang="zh-CN" sz="2200" dirty="0">
                <a:latin typeface="Bodoni MT Black" panose="02070A03080606020203" pitchFamily="18" charset="0"/>
                <a:ea typeface="+mn-ea"/>
              </a:rPr>
              <a:t>D</a:t>
            </a:r>
            <a:r>
              <a:rPr lang="en-US" altLang="zh-CN" sz="2200" baseline="-25000" dirty="0">
                <a:latin typeface="Bodoni MT Black" panose="02070A03080606020203" pitchFamily="18" charset="0"/>
                <a:ea typeface="+mn-ea"/>
              </a:rPr>
              <a:t>2</a:t>
            </a:r>
            <a:r>
              <a:rPr lang="zh-CN" altLang="zh-CN" sz="2200" dirty="0">
                <a:latin typeface="Bodoni MT Black" panose="02070A03080606020203" pitchFamily="18" charset="0"/>
                <a:ea typeface="+mn-ea"/>
              </a:rPr>
              <a:t>，把这两个族直接同</a:t>
            </a:r>
            <a:r>
              <a:rPr lang="en-US" altLang="zh-CN" sz="2200" dirty="0">
                <a:latin typeface="Bodoni MT Black" panose="02070A03080606020203" pitchFamily="18" charset="0"/>
                <a:ea typeface="+mn-ea"/>
              </a:rPr>
              <a:t>M</a:t>
            </a:r>
            <a:r>
              <a:rPr lang="en-US" altLang="zh-CN" sz="2200" baseline="-25000" dirty="0">
                <a:latin typeface="Bodoni MT Black" panose="02070A03080606020203" pitchFamily="18" charset="0"/>
                <a:ea typeface="+mn-ea"/>
              </a:rPr>
              <a:t>a</a:t>
            </a:r>
            <a:r>
              <a:rPr lang="zh-CN" altLang="zh-CN" sz="2200" dirty="0">
                <a:latin typeface="Bodoni MT Black" panose="02070A03080606020203" pitchFamily="18" charset="0"/>
                <a:ea typeface="+mn-ea"/>
              </a:rPr>
              <a:t>连接起来。类似地，在和模块</a:t>
            </a:r>
            <a:r>
              <a:rPr lang="en-US" altLang="zh-CN" sz="2200" dirty="0">
                <a:latin typeface="Bodoni MT Black" panose="02070A03080606020203" pitchFamily="18" charset="0"/>
                <a:ea typeface="+mn-ea"/>
              </a:rPr>
              <a:t>M</a:t>
            </a:r>
            <a:r>
              <a:rPr lang="en-US" altLang="zh-CN" sz="2200" baseline="-25000" dirty="0">
                <a:latin typeface="Bodoni MT Black" panose="02070A03080606020203" pitchFamily="18" charset="0"/>
                <a:ea typeface="+mn-ea"/>
              </a:rPr>
              <a:t>b</a:t>
            </a:r>
            <a:r>
              <a:rPr lang="zh-CN" altLang="zh-CN" sz="2200" dirty="0">
                <a:latin typeface="Bodoni MT Black" panose="02070A03080606020203" pitchFamily="18" charset="0"/>
                <a:ea typeface="+mn-ea"/>
              </a:rPr>
              <a:t>结合之前去掉族</a:t>
            </a:r>
            <a:r>
              <a:rPr lang="en-US" altLang="zh-CN" sz="2200" dirty="0">
                <a:latin typeface="Bodoni MT Black" panose="02070A03080606020203" pitchFamily="18" charset="0"/>
                <a:ea typeface="+mn-ea"/>
              </a:rPr>
              <a:t>3</a:t>
            </a:r>
            <a:r>
              <a:rPr lang="zh-CN" altLang="zh-CN" sz="2200" dirty="0">
                <a:latin typeface="Bodoni MT Black" panose="02070A03080606020203" pitchFamily="18" charset="0"/>
                <a:ea typeface="+mn-ea"/>
              </a:rPr>
              <a:t>的驱动程序</a:t>
            </a:r>
            <a:r>
              <a:rPr lang="en-US" altLang="zh-CN" sz="2200" dirty="0">
                <a:latin typeface="Bodoni MT Black" panose="02070A03080606020203" pitchFamily="18" charset="0"/>
                <a:ea typeface="+mn-ea"/>
              </a:rPr>
              <a:t>D</a:t>
            </a:r>
            <a:r>
              <a:rPr lang="en-US" altLang="zh-CN" sz="2200" baseline="-25000" dirty="0">
                <a:latin typeface="Bodoni MT Black" panose="02070A03080606020203" pitchFamily="18" charset="0"/>
                <a:ea typeface="+mn-ea"/>
              </a:rPr>
              <a:t>3</a:t>
            </a:r>
            <a:r>
              <a:rPr lang="zh-CN" altLang="zh-CN" sz="2200" dirty="0">
                <a:latin typeface="Bodoni MT Black" panose="02070A03080606020203" pitchFamily="18" charset="0"/>
                <a:ea typeface="+mn-ea"/>
              </a:rPr>
              <a:t>。最终</a:t>
            </a:r>
            <a:r>
              <a:rPr lang="en-US" altLang="zh-CN" sz="2200" dirty="0">
                <a:latin typeface="Bodoni MT Black" panose="02070A03080606020203" pitchFamily="18" charset="0"/>
                <a:ea typeface="+mn-ea"/>
              </a:rPr>
              <a:t>M</a:t>
            </a:r>
            <a:r>
              <a:rPr lang="en-US" altLang="zh-CN" sz="2200" baseline="-25000" dirty="0">
                <a:latin typeface="Bodoni MT Black" panose="02070A03080606020203" pitchFamily="18" charset="0"/>
                <a:ea typeface="+mn-ea"/>
              </a:rPr>
              <a:t>a</a:t>
            </a:r>
            <a:r>
              <a:rPr lang="zh-CN" altLang="zh-CN" sz="2200" dirty="0">
                <a:latin typeface="Bodoni MT Black" panose="02070A03080606020203" pitchFamily="18" charset="0"/>
                <a:ea typeface="+mn-ea"/>
              </a:rPr>
              <a:t>和</a:t>
            </a:r>
            <a:r>
              <a:rPr lang="en-US" altLang="zh-CN" sz="2200" dirty="0">
                <a:latin typeface="Bodoni MT Black" panose="02070A03080606020203" pitchFamily="18" charset="0"/>
                <a:ea typeface="+mn-ea"/>
              </a:rPr>
              <a:t>M</a:t>
            </a:r>
            <a:r>
              <a:rPr lang="en-US" altLang="zh-CN" sz="2200" baseline="-25000" dirty="0">
                <a:latin typeface="Bodoni MT Black" panose="02070A03080606020203" pitchFamily="18" charset="0"/>
                <a:ea typeface="+mn-ea"/>
              </a:rPr>
              <a:t>b</a:t>
            </a:r>
            <a:r>
              <a:rPr lang="zh-CN" altLang="zh-CN" sz="2200" dirty="0">
                <a:latin typeface="Bodoni MT Black" panose="02070A03080606020203" pitchFamily="18" charset="0"/>
                <a:ea typeface="+mn-ea"/>
              </a:rPr>
              <a:t>这两个模块都与模块</a:t>
            </a:r>
            <a:r>
              <a:rPr lang="en-US" altLang="zh-CN" sz="2200" dirty="0">
                <a:latin typeface="Bodoni MT Black" panose="02070A03080606020203" pitchFamily="18" charset="0"/>
                <a:ea typeface="+mn-ea"/>
              </a:rPr>
              <a:t>M</a:t>
            </a:r>
            <a:r>
              <a:rPr lang="en-US" altLang="zh-CN" sz="2200" baseline="-25000" dirty="0">
                <a:latin typeface="Bodoni MT Black" panose="02070A03080606020203" pitchFamily="18" charset="0"/>
                <a:ea typeface="+mn-ea"/>
              </a:rPr>
              <a:t>c</a:t>
            </a:r>
            <a:r>
              <a:rPr lang="zh-CN" altLang="zh-CN" sz="2200" dirty="0">
                <a:latin typeface="Bodoni MT Black" panose="02070A03080606020203" pitchFamily="18" charset="0"/>
                <a:ea typeface="+mn-ea"/>
              </a:rPr>
              <a:t>结合起来。随着结合向上移动，对测试驱动程序的需要减少了。</a:t>
            </a:r>
            <a:endParaRPr lang="en-US" altLang="zh-CN" sz="2200" dirty="0">
              <a:latin typeface="Bodoni MT Black" panose="02070A03080606020203" pitchFamily="18" charset="0"/>
              <a:ea typeface="+mn-ea"/>
            </a:endParaRPr>
          </a:p>
        </p:txBody>
      </p:sp>
      <p:pic>
        <p:nvPicPr>
          <p:cNvPr id="103428" name="图片 1"/>
          <p:cNvPicPr>
            <a:picLocks noChangeAspect="1"/>
          </p:cNvPicPr>
          <p:nvPr/>
        </p:nvPicPr>
        <p:blipFill>
          <a:blip r:embed="rId1" cstate="print"/>
          <a:srcRect/>
          <a:stretch>
            <a:fillRect/>
          </a:stretch>
        </p:blipFill>
        <p:spPr bwMode="auto">
          <a:xfrm>
            <a:off x="4438650" y="1770063"/>
            <a:ext cx="4381500" cy="4035425"/>
          </a:xfrm>
          <a:prstGeom prst="rect">
            <a:avLst/>
          </a:prstGeom>
          <a:noFill/>
          <a:ln w="9525">
            <a:noFill/>
            <a:miter lim="800000"/>
            <a:headEnd/>
            <a:tailEnd/>
          </a:ln>
        </p:spPr>
      </p:pic>
      <p:sp>
        <p:nvSpPr>
          <p:cNvPr id="10"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7.4.2 </a:t>
            </a:r>
            <a:r>
              <a:rPr lang="zh-CN" altLang="en-US" sz="2400" dirty="0">
                <a:solidFill>
                  <a:srgbClr val="D9D9D9"/>
                </a:solidFill>
                <a:latin typeface="Bodoni MT Black" panose="02070A03080606020203" pitchFamily="18" charset="0"/>
                <a:ea typeface="+mn-ea"/>
              </a:rPr>
              <a:t>自底向上集成</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7.4 </a:t>
            </a:r>
            <a:r>
              <a:rPr lang="zh-CN" altLang="en-US" b="1" dirty="0">
                <a:latin typeface="Bodoni MT Black" panose="02070A03080606020203" pitchFamily="18" charset="0"/>
                <a:ea typeface="+mn-ea"/>
              </a:rPr>
              <a:t>集成测试</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95375"/>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7.4.3 </a:t>
            </a:r>
            <a:r>
              <a:rPr lang="zh-CN" altLang="zh-CN" b="1" dirty="0">
                <a:latin typeface="Bodoni MT Black" panose="02070A03080606020203" pitchFamily="18" charset="0"/>
              </a:rPr>
              <a:t>不同集成测试策略的比较</a:t>
            </a:r>
            <a:endParaRPr lang="zh-CN" altLang="en-US" b="1" dirty="0">
              <a:latin typeface="Bodoni MT Black" panose="02070A03080606020203" pitchFamily="18" charset="0"/>
            </a:endParaRPr>
          </a:p>
        </p:txBody>
      </p:sp>
      <p:sp>
        <p:nvSpPr>
          <p:cNvPr id="32775" name="TextBox 7"/>
          <p:cNvSpPr txBox="1">
            <a:spLocks noChangeArrowheads="1"/>
          </p:cNvSpPr>
          <p:nvPr/>
        </p:nvSpPr>
        <p:spPr bwMode="auto">
          <a:xfrm>
            <a:off x="611188" y="2011363"/>
            <a:ext cx="7993062"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600"/>
              </a:lnSpc>
              <a:buSzPct val="70000"/>
              <a:buFont typeface="Wingdings" panose="05000000000000000000" pitchFamily="2" charset="2"/>
              <a:buChar char="l"/>
              <a:defRPr/>
            </a:pPr>
            <a:r>
              <a:rPr lang="zh-CN" altLang="zh-CN" sz="2400" b="1" dirty="0">
                <a:solidFill>
                  <a:srgbClr val="C00000"/>
                </a:solidFill>
                <a:latin typeface="Bodoni MT Black" panose="02070A03080606020203" pitchFamily="18" charset="0"/>
                <a:ea typeface="+mn-ea"/>
              </a:rPr>
              <a:t>自顶向下测试方法</a:t>
            </a:r>
            <a:r>
              <a:rPr lang="zh-CN" altLang="zh-CN" sz="2400" dirty="0">
                <a:latin typeface="Bodoni MT Black" panose="02070A03080606020203" pitchFamily="18" charset="0"/>
                <a:ea typeface="+mn-ea"/>
              </a:rPr>
              <a:t>的</a:t>
            </a:r>
            <a:r>
              <a:rPr lang="zh-CN" altLang="zh-CN" sz="2400" b="1" dirty="0">
                <a:solidFill>
                  <a:srgbClr val="C00000"/>
                </a:solidFill>
                <a:latin typeface="Bodoni MT Black" panose="02070A03080606020203" pitchFamily="18" charset="0"/>
                <a:ea typeface="+mn-ea"/>
              </a:rPr>
              <a:t>主要优点</a:t>
            </a:r>
            <a:r>
              <a:rPr lang="zh-CN" altLang="zh-CN" sz="2400" dirty="0">
                <a:latin typeface="Bodoni MT Black" panose="02070A03080606020203" pitchFamily="18" charset="0"/>
                <a:ea typeface="+mn-ea"/>
              </a:rPr>
              <a:t>是不需要测试驱动程序，能够在测试阶段的早期实现并验证系统的主要功能，而且能在早期发现上层模块的接口错误。</a:t>
            </a:r>
            <a:endParaRPr lang="en-US" altLang="zh-CN" sz="2400" dirty="0">
              <a:latin typeface="Bodoni MT Black" panose="02070A03080606020203" pitchFamily="18" charset="0"/>
              <a:ea typeface="+mn-ea"/>
            </a:endParaRPr>
          </a:p>
          <a:p>
            <a:pPr>
              <a:lnSpc>
                <a:spcPts val="3600"/>
              </a:lnSpc>
              <a:buSzPct val="70000"/>
              <a:buFont typeface="Wingdings" panose="05000000000000000000" pitchFamily="2" charset="2"/>
              <a:buChar char="l"/>
              <a:defRPr/>
            </a:pPr>
            <a:r>
              <a:rPr lang="zh-CN" altLang="zh-CN" sz="2400" b="1" dirty="0">
                <a:solidFill>
                  <a:srgbClr val="C00000"/>
                </a:solidFill>
                <a:latin typeface="Bodoni MT Black" panose="02070A03080606020203" pitchFamily="18" charset="0"/>
                <a:ea typeface="+mn-ea"/>
              </a:rPr>
              <a:t>自顶向下测试方法</a:t>
            </a:r>
            <a:r>
              <a:rPr lang="zh-CN" altLang="zh-CN" sz="2400" dirty="0">
                <a:latin typeface="Bodoni MT Black" panose="02070A03080606020203" pitchFamily="18" charset="0"/>
                <a:ea typeface="+mn-ea"/>
              </a:rPr>
              <a:t>的</a:t>
            </a:r>
            <a:r>
              <a:rPr lang="zh-CN" altLang="zh-CN" sz="2400" b="1" dirty="0">
                <a:solidFill>
                  <a:srgbClr val="C00000"/>
                </a:solidFill>
                <a:latin typeface="Bodoni MT Black" panose="02070A03080606020203" pitchFamily="18" charset="0"/>
                <a:ea typeface="+mn-ea"/>
              </a:rPr>
              <a:t>主要缺点</a:t>
            </a:r>
            <a:r>
              <a:rPr lang="zh-CN" altLang="zh-CN" sz="2400" dirty="0">
                <a:latin typeface="Bodoni MT Black" panose="02070A03080606020203" pitchFamily="18" charset="0"/>
                <a:ea typeface="+mn-ea"/>
              </a:rPr>
              <a:t>是需要存根程序，可能遇到与此相联系的测试困难，低层关键模块中的错误发现较晚，而且用这种方法在早期不能充分展开人力。</a:t>
            </a:r>
            <a:endParaRPr lang="en-US" altLang="zh-CN" sz="2400" dirty="0">
              <a:latin typeface="Bodoni MT Black" panose="02070A03080606020203" pitchFamily="18" charset="0"/>
              <a:ea typeface="+mn-ea"/>
            </a:endParaRPr>
          </a:p>
          <a:p>
            <a:pPr>
              <a:lnSpc>
                <a:spcPts val="3600"/>
              </a:lnSpc>
              <a:buSzPct val="70000"/>
              <a:buFont typeface="Wingdings" panose="05000000000000000000" pitchFamily="2" charset="2"/>
              <a:buChar char="l"/>
              <a:defRPr/>
            </a:pPr>
            <a:r>
              <a:rPr lang="zh-CN" altLang="zh-CN" sz="2400" b="1" dirty="0">
                <a:solidFill>
                  <a:srgbClr val="C00000"/>
                </a:solidFill>
                <a:latin typeface="Bodoni MT Black" panose="02070A03080606020203" pitchFamily="18" charset="0"/>
                <a:ea typeface="+mn-ea"/>
              </a:rPr>
              <a:t>自底向上测试方法的优缺点与上述自顶向下测试方法的优缺点刚好相反。</a:t>
            </a:r>
            <a:endParaRPr lang="en-US" altLang="zh-CN" sz="2400" b="1" dirty="0">
              <a:solidFill>
                <a:srgbClr val="C00000"/>
              </a:solidFill>
              <a:latin typeface="Bodoni MT Black" panose="02070A03080606020203"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9" name="1 Título"/>
          <p:cNvSpPr txBox="1"/>
          <p:nvPr/>
        </p:nvSpPr>
        <p:spPr bwMode="auto">
          <a:xfrm>
            <a:off x="2339975" y="6291263"/>
            <a:ext cx="4516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7.4.3 </a:t>
            </a:r>
            <a:r>
              <a:rPr lang="zh-CN" altLang="en-US" sz="2400" dirty="0">
                <a:solidFill>
                  <a:srgbClr val="D9D9D9"/>
                </a:solidFill>
                <a:latin typeface="Bodoni MT Black" panose="02070A03080606020203" pitchFamily="18" charset="0"/>
                <a:ea typeface="+mn-ea"/>
              </a:rPr>
              <a:t>不同集成测试策略的比较</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7.1.1 </a:t>
            </a:r>
            <a:r>
              <a:rPr lang="zh-CN" altLang="en-US" sz="2400">
                <a:solidFill>
                  <a:srgbClr val="D9D9D9"/>
                </a:solidFill>
                <a:latin typeface="Bodoni MT Black" panose="02070A03080606020203" pitchFamily="18" charset="0"/>
              </a:rPr>
              <a:t>选择程序设计语言</a:t>
            </a:r>
            <a:endParaRPr lang="zh-CN" altLang="en-US" sz="2400">
              <a:solidFill>
                <a:srgbClr val="D9D9D9"/>
              </a:solidFill>
              <a:latin typeface="Bodoni MT Black" panose="02070A03080606020203" pitchFamily="18" charset="0"/>
            </a:endParaRPr>
          </a:p>
        </p:txBody>
      </p:sp>
      <p:sp>
        <p:nvSpPr>
          <p:cNvPr id="26628" name="标题 3"/>
          <p:cNvSpPr>
            <a:spLocks noGrp="1"/>
          </p:cNvSpPr>
          <p:nvPr>
            <p:ph type="title"/>
          </p:nvPr>
        </p:nvSpPr>
        <p:spPr>
          <a:xfrm>
            <a:off x="395288" y="9525"/>
            <a:ext cx="8229600" cy="1143000"/>
          </a:xfrm>
        </p:spPr>
        <p:txBody>
          <a:bodyPr/>
          <a:lstStyle/>
          <a:p>
            <a:pPr>
              <a:defRPr/>
            </a:pPr>
            <a:r>
              <a:rPr lang="en-US" altLang="zh-CN" b="1" dirty="0">
                <a:latin typeface="Bodoni MT Black" panose="02070A03080606020203" pitchFamily="18" charset="0"/>
                <a:ea typeface="+mn-ea"/>
              </a:rPr>
              <a:t>7.1 </a:t>
            </a:r>
            <a:r>
              <a:rPr lang="zh-CN" altLang="en-US" b="1" dirty="0">
                <a:latin typeface="Bodoni MT Black" panose="02070A03080606020203" pitchFamily="18" charset="0"/>
                <a:ea typeface="+mn-ea"/>
              </a:rPr>
              <a:t>编码</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268413"/>
            <a:ext cx="8229600" cy="604837"/>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7.1.1 </a:t>
            </a:r>
            <a:r>
              <a:rPr lang="zh-CN" altLang="en-US" b="1" dirty="0">
                <a:latin typeface="Bodoni MT Black" panose="02070A03080606020203" pitchFamily="18" charset="0"/>
              </a:rPr>
              <a:t>选择程序设计语言</a:t>
            </a:r>
            <a:endParaRPr lang="zh-CN" altLang="en-US" b="1" dirty="0">
              <a:latin typeface="Bodoni MT Black" panose="02070A03080606020203" pitchFamily="18" charset="0"/>
            </a:endParaRPr>
          </a:p>
        </p:txBody>
      </p:sp>
      <p:sp>
        <p:nvSpPr>
          <p:cNvPr id="32775" name="TextBox 7"/>
          <p:cNvSpPr txBox="1">
            <a:spLocks noChangeArrowheads="1"/>
          </p:cNvSpPr>
          <p:nvPr/>
        </p:nvSpPr>
        <p:spPr bwMode="auto">
          <a:xfrm>
            <a:off x="539750" y="1933575"/>
            <a:ext cx="8088313" cy="393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4200"/>
              </a:lnSpc>
              <a:defRPr/>
            </a:pPr>
            <a:r>
              <a:rPr lang="zh-CN" altLang="en-US" sz="2400" dirty="0">
                <a:solidFill>
                  <a:srgbClr val="FF0000"/>
                </a:solidFill>
                <a:latin typeface="Bodoni MT Black" panose="02070A03080606020203" pitchFamily="18" charset="0"/>
                <a:ea typeface="+mn-ea"/>
              </a:rPr>
              <a:t>    程序设计语言</a:t>
            </a:r>
            <a:r>
              <a:rPr lang="zh-CN" altLang="en-US" sz="2400" dirty="0">
                <a:latin typeface="Bodoni MT Black" panose="02070A03080606020203" pitchFamily="18" charset="0"/>
                <a:ea typeface="+mn-ea"/>
              </a:rPr>
              <a:t>是人和计算机通信的最基本的工具，会影响人的思维和解题方式，影响人和计算机通信的方式和质量，影响其他人阅读和理解程序的难易程度。</a:t>
            </a:r>
            <a:endParaRPr lang="en-US" altLang="zh-CN" sz="2400" dirty="0">
              <a:latin typeface="Bodoni MT Black" panose="02070A03080606020203" pitchFamily="18" charset="0"/>
              <a:ea typeface="+mn-ea"/>
            </a:endParaRPr>
          </a:p>
          <a:p>
            <a:pPr marL="0" indent="0" eaLnBrk="1" hangingPunct="1">
              <a:lnSpc>
                <a:spcPts val="4200"/>
              </a:lnSpc>
              <a:spcBef>
                <a:spcPts val="600"/>
              </a:spcBef>
              <a:defRPr/>
            </a:pPr>
            <a:r>
              <a:rPr lang="zh-CN" altLang="en-US" sz="2400" b="1" dirty="0">
                <a:latin typeface="Bodoni MT Black" panose="02070A03080606020203" pitchFamily="18" charset="0"/>
                <a:ea typeface="+mn-ea"/>
              </a:rPr>
              <a:t>    选择</a:t>
            </a:r>
            <a:r>
              <a:rPr lang="zh-CN" altLang="en-US" sz="2400" b="1" dirty="0">
                <a:solidFill>
                  <a:srgbClr val="FF0000"/>
                </a:solidFill>
                <a:latin typeface="Bodoni MT Black" panose="02070A03080606020203" pitchFamily="18" charset="0"/>
                <a:ea typeface="+mn-ea"/>
              </a:rPr>
              <a:t>适宜的</a:t>
            </a:r>
            <a:r>
              <a:rPr lang="zh-CN" altLang="en-US" sz="2400" b="1" dirty="0">
                <a:latin typeface="Bodoni MT Black" panose="02070A03080606020203" pitchFamily="18" charset="0"/>
                <a:ea typeface="+mn-ea"/>
              </a:rPr>
              <a:t>程序设计语言的原因：</a:t>
            </a:r>
            <a:endParaRPr lang="en-US" altLang="zh-CN" sz="2400" b="1" dirty="0">
              <a:latin typeface="Bodoni MT Black" panose="02070A03080606020203" pitchFamily="18" charset="0"/>
              <a:ea typeface="+mn-ea"/>
            </a:endParaRPr>
          </a:p>
          <a:p>
            <a:pPr marL="972185" eaLnBrk="1" hangingPunct="1">
              <a:lnSpc>
                <a:spcPts val="4200"/>
              </a:lnSpc>
              <a:buSzPct val="70000"/>
              <a:buFont typeface="Wingdings" panose="05000000000000000000" pitchFamily="2" charset="2"/>
              <a:buChar char="l"/>
              <a:defRPr/>
            </a:pPr>
            <a:r>
              <a:rPr lang="zh-CN" altLang="en-US" sz="2400" dirty="0">
                <a:latin typeface="Bodoni MT Black" panose="02070A03080606020203" pitchFamily="18" charset="0"/>
                <a:ea typeface="+mn-ea"/>
              </a:rPr>
              <a:t>根据设计去完成编码时，困难最少；</a:t>
            </a:r>
            <a:endParaRPr lang="en-US" altLang="zh-CN" sz="2400" dirty="0">
              <a:latin typeface="Bodoni MT Black" panose="02070A03080606020203" pitchFamily="18" charset="0"/>
              <a:ea typeface="+mn-ea"/>
            </a:endParaRPr>
          </a:p>
          <a:p>
            <a:pPr marL="972185" eaLnBrk="1" hangingPunct="1">
              <a:lnSpc>
                <a:spcPts val="4200"/>
              </a:lnSpc>
              <a:buSzPct val="70000"/>
              <a:buFont typeface="Wingdings" panose="05000000000000000000" pitchFamily="2" charset="2"/>
              <a:buChar char="l"/>
              <a:defRPr/>
            </a:pPr>
            <a:r>
              <a:rPr lang="zh-CN" altLang="en-US" sz="2400" dirty="0">
                <a:latin typeface="Bodoni MT Black" panose="02070A03080606020203" pitchFamily="18" charset="0"/>
                <a:ea typeface="+mn-ea"/>
              </a:rPr>
              <a:t>可以减少需要的程序测试量；</a:t>
            </a:r>
            <a:endParaRPr lang="en-US" altLang="zh-CN" sz="2400" dirty="0">
              <a:latin typeface="Bodoni MT Black" panose="02070A03080606020203" pitchFamily="18" charset="0"/>
              <a:ea typeface="+mn-ea"/>
            </a:endParaRPr>
          </a:p>
          <a:p>
            <a:pPr marL="972185" eaLnBrk="1" hangingPunct="1">
              <a:lnSpc>
                <a:spcPts val="4200"/>
              </a:lnSpc>
              <a:buSzPct val="70000"/>
              <a:buFont typeface="Wingdings" panose="05000000000000000000" pitchFamily="2" charset="2"/>
              <a:buChar char="l"/>
              <a:defRPr/>
            </a:pPr>
            <a:r>
              <a:rPr lang="zh-CN" altLang="en-US" sz="2400" dirty="0">
                <a:latin typeface="Bodoni MT Black" panose="02070A03080606020203" pitchFamily="18" charset="0"/>
                <a:ea typeface="+mn-ea"/>
              </a:rPr>
              <a:t>可以得到更容易阅读和更容易维护的程序。</a:t>
            </a:r>
            <a:endParaRPr lang="zh-CN" altLang="en-US" sz="2400" dirty="0">
              <a:latin typeface="Bodoni MT Black" panose="02070A03080606020203" pitchFamily="18" charset="0"/>
              <a:ea typeface="+mn-ea"/>
            </a:endParaRPr>
          </a:p>
        </p:txBody>
      </p:sp>
      <p:sp>
        <p:nvSpPr>
          <p:cNvPr id="14342" name="1 Título"/>
          <p:cNvSpPr txBox="1"/>
          <p:nvPr/>
        </p:nvSpPr>
        <p:spPr bwMode="auto">
          <a:xfrm>
            <a:off x="0" y="6291263"/>
            <a:ext cx="2316163" cy="460375"/>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endParaRPr lang="zh-CN" altLang="en-US" sz="2400">
              <a:solidFill>
                <a:srgbClr val="D9D9D9"/>
              </a:solidFill>
              <a:latin typeface="Bodoni MT Black" panose="02070A03080606020203"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7.4 </a:t>
            </a:r>
            <a:r>
              <a:rPr lang="zh-CN" altLang="en-US" b="1" dirty="0">
                <a:latin typeface="Bodoni MT Black" panose="02070A03080606020203" pitchFamily="18" charset="0"/>
                <a:ea typeface="+mn-ea"/>
              </a:rPr>
              <a:t>集成测试</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395288" y="1235075"/>
            <a:ext cx="8424862" cy="4301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000"/>
              </a:lnSpc>
              <a:defRPr/>
            </a:pPr>
            <a:r>
              <a:rPr lang="en-US" altLang="zh-CN" sz="2200" dirty="0">
                <a:latin typeface="Bodoni MT Black" panose="02070A03080606020203" pitchFamily="18" charset="0"/>
                <a:ea typeface="+mn-ea"/>
              </a:rPr>
              <a:t>    </a:t>
            </a:r>
            <a:r>
              <a:rPr lang="zh-CN" altLang="zh-CN" sz="2400" dirty="0">
                <a:latin typeface="Bodoni MT Black" panose="02070A03080606020203" pitchFamily="18" charset="0"/>
                <a:ea typeface="+mn-ea"/>
              </a:rPr>
              <a:t>一般说来，纯粹自顶向下或纯粹自底向上的策略可能都不实用，人们在实践中创造出许多</a:t>
            </a:r>
            <a:r>
              <a:rPr lang="zh-CN" altLang="zh-CN" sz="2400" dirty="0">
                <a:solidFill>
                  <a:srgbClr val="FF0000"/>
                </a:solidFill>
                <a:latin typeface="Bodoni MT Black" panose="02070A03080606020203" pitchFamily="18" charset="0"/>
                <a:ea typeface="+mn-ea"/>
              </a:rPr>
              <a:t>混合策略</a:t>
            </a:r>
            <a:r>
              <a:rPr lang="zh-CN" altLang="zh-CN"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0" indent="0">
              <a:lnSpc>
                <a:spcPts val="3000"/>
              </a:lnSpc>
              <a:defRPr/>
            </a:pPr>
            <a:r>
              <a:rPr lang="en-US" altLang="zh-CN" sz="2400" dirty="0">
                <a:latin typeface="Bodoni MT Black" panose="02070A03080606020203" pitchFamily="18" charset="0"/>
                <a:ea typeface="+mn-ea"/>
              </a:rPr>
              <a:t>   (1) </a:t>
            </a:r>
            <a:r>
              <a:rPr lang="zh-CN" altLang="zh-CN" sz="2400" b="1" dirty="0">
                <a:solidFill>
                  <a:srgbClr val="C00000"/>
                </a:solidFill>
                <a:latin typeface="Bodoni MT Black" panose="02070A03080606020203" pitchFamily="18" charset="0"/>
                <a:ea typeface="+mn-ea"/>
              </a:rPr>
              <a:t>改进的自顶向下测试方法</a:t>
            </a:r>
            <a:r>
              <a:rPr lang="zh-CN" altLang="zh-CN" sz="2400" dirty="0">
                <a:latin typeface="Bodoni MT Black" panose="02070A03080606020203" pitchFamily="18" charset="0"/>
                <a:ea typeface="+mn-ea"/>
              </a:rPr>
              <a:t>。基本上使用自顶向下的测试方法，但是</a:t>
            </a:r>
            <a:r>
              <a:rPr lang="zh-CN" altLang="zh-CN" sz="2400" dirty="0">
                <a:solidFill>
                  <a:srgbClr val="FF0000"/>
                </a:solidFill>
                <a:latin typeface="Bodoni MT Black" panose="02070A03080606020203" pitchFamily="18" charset="0"/>
                <a:ea typeface="+mn-ea"/>
              </a:rPr>
              <a:t>在早期使用自底向上的方法测试软件中的少数关键模块</a:t>
            </a:r>
            <a:r>
              <a:rPr lang="zh-CN" altLang="zh-CN" sz="2400" dirty="0">
                <a:latin typeface="Bodoni MT Black" panose="02070A03080606020203" pitchFamily="18" charset="0"/>
                <a:ea typeface="+mn-ea"/>
              </a:rPr>
              <a:t>。一般的自顶向下方法所具有的优点在这种方法中也都有，而且能在测试的早期发现关键模块中的错误；但是，它的缺点也比自顶向下方法多一条，即测试关键模块时需驱动程序。</a:t>
            </a:r>
            <a:endParaRPr lang="zh-CN" altLang="zh-CN" sz="2400" dirty="0">
              <a:latin typeface="Bodoni MT Black" panose="02070A03080606020203" pitchFamily="18" charset="0"/>
              <a:ea typeface="+mn-ea"/>
            </a:endParaRPr>
          </a:p>
          <a:p>
            <a:pPr marL="0" indent="0">
              <a:lnSpc>
                <a:spcPts val="3000"/>
              </a:lnSpc>
              <a:defRPr/>
            </a:pPr>
            <a:r>
              <a:rPr lang="en-US" altLang="zh-CN" sz="2400" dirty="0">
                <a:latin typeface="Bodoni MT Black" panose="02070A03080606020203" pitchFamily="18" charset="0"/>
                <a:ea typeface="+mn-ea"/>
              </a:rPr>
              <a:t>   (2) </a:t>
            </a:r>
            <a:r>
              <a:rPr lang="zh-CN" altLang="zh-CN" sz="2400" b="1" dirty="0">
                <a:solidFill>
                  <a:srgbClr val="C00000"/>
                </a:solidFill>
                <a:latin typeface="Bodoni MT Black" panose="02070A03080606020203" pitchFamily="18" charset="0"/>
                <a:ea typeface="+mn-ea"/>
              </a:rPr>
              <a:t>混合法</a:t>
            </a:r>
            <a:r>
              <a:rPr lang="zh-CN" altLang="zh-CN" sz="2400" dirty="0">
                <a:latin typeface="Bodoni MT Black" panose="02070A03080606020203" pitchFamily="18" charset="0"/>
                <a:ea typeface="+mn-ea"/>
              </a:rPr>
              <a:t>。对软件结构中较上层使用的自顶向下方法与对软件结构中较下层使用的自底向上方法相结合。这种方法兼有两种方法的优点和缺点，当被测试的软件中关键模块比较多时，这种混合法可能是最好的折衷方法。</a:t>
            </a:r>
            <a:endParaRPr lang="en-US" altLang="zh-CN" sz="2400" b="1" dirty="0">
              <a:solidFill>
                <a:srgbClr val="C00000"/>
              </a:solidFill>
              <a:latin typeface="Bodoni MT Black" panose="02070A03080606020203" pitchFamily="18" charset="0"/>
              <a:ea typeface="+mn-ea"/>
            </a:endParaRPr>
          </a:p>
        </p:txBody>
      </p:sp>
      <p:sp>
        <p:nvSpPr>
          <p:cNvPr id="8"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339975" y="6291263"/>
            <a:ext cx="4516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7.4.3 </a:t>
            </a:r>
            <a:r>
              <a:rPr lang="zh-CN" altLang="en-US" sz="2400" dirty="0">
                <a:solidFill>
                  <a:srgbClr val="D9D9D9"/>
                </a:solidFill>
                <a:latin typeface="Bodoni MT Black" panose="02070A03080606020203" pitchFamily="18" charset="0"/>
                <a:ea typeface="+mn-ea"/>
              </a:rPr>
              <a:t>不同集成测试策略的比较</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7.4 </a:t>
            </a:r>
            <a:r>
              <a:rPr lang="zh-CN" altLang="en-US" b="1" dirty="0">
                <a:latin typeface="Bodoni MT Black" panose="02070A03080606020203" pitchFamily="18" charset="0"/>
                <a:ea typeface="+mn-ea"/>
              </a:rPr>
              <a:t>集成测试</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7.4.4 </a:t>
            </a:r>
            <a:r>
              <a:rPr lang="zh-CN" altLang="en-US" b="1" dirty="0">
                <a:latin typeface="Bodoni MT Black" panose="02070A03080606020203" pitchFamily="18" charset="0"/>
              </a:rPr>
              <a:t>回归测试</a:t>
            </a:r>
            <a:endParaRPr lang="zh-CN" altLang="en-US" b="1" dirty="0">
              <a:latin typeface="Bodoni MT Black" panose="02070A03080606020203" pitchFamily="18" charset="0"/>
            </a:endParaRPr>
          </a:p>
        </p:txBody>
      </p:sp>
      <p:sp>
        <p:nvSpPr>
          <p:cNvPr id="32775" name="TextBox 7"/>
          <p:cNvSpPr txBox="1">
            <a:spLocks noChangeArrowheads="1"/>
          </p:cNvSpPr>
          <p:nvPr/>
        </p:nvSpPr>
        <p:spPr bwMode="auto">
          <a:xfrm>
            <a:off x="395288" y="1557338"/>
            <a:ext cx="8424862"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100"/>
              </a:lnSpc>
              <a:buSzPct val="70000"/>
              <a:buFont typeface="Wingdings" panose="05000000000000000000" pitchFamily="2" charset="2"/>
              <a:buChar char="l"/>
              <a:defRPr/>
            </a:pPr>
            <a:r>
              <a:rPr lang="zh-CN" altLang="zh-CN" sz="2200" dirty="0">
                <a:latin typeface="Bodoni MT Black" panose="02070A03080606020203" pitchFamily="18" charset="0"/>
                <a:ea typeface="+mn-ea"/>
              </a:rPr>
              <a:t>在集成测试过程中</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ea typeface="+mn-ea"/>
              </a:rPr>
              <a:t>每当一个新模块结合进来时，程序就发生了变化：建立了新的数据流路径，可能出现了新的</a:t>
            </a:r>
            <a:r>
              <a:rPr lang="en-US" altLang="zh-CN" sz="2200" dirty="0">
                <a:latin typeface="Bodoni MT Black" panose="02070A03080606020203" pitchFamily="18" charset="0"/>
                <a:ea typeface="+mn-ea"/>
              </a:rPr>
              <a:t>I/O</a:t>
            </a:r>
            <a:r>
              <a:rPr lang="zh-CN" altLang="zh-CN" sz="2200" dirty="0">
                <a:latin typeface="Bodoni MT Black" panose="02070A03080606020203" pitchFamily="18" charset="0"/>
                <a:ea typeface="+mn-ea"/>
              </a:rPr>
              <a:t>操作，激活了新的控制逻辑。在集成测试的范畴中，</a:t>
            </a:r>
            <a:r>
              <a:rPr lang="zh-CN" altLang="zh-CN" sz="2200" b="1" dirty="0">
                <a:solidFill>
                  <a:srgbClr val="C00000"/>
                </a:solidFill>
                <a:latin typeface="Bodoni MT Black" panose="02070A03080606020203" pitchFamily="18" charset="0"/>
                <a:ea typeface="+mn-ea"/>
              </a:rPr>
              <a:t>回归测试</a:t>
            </a:r>
            <a:r>
              <a:rPr lang="zh-CN" altLang="zh-CN" sz="2200" dirty="0">
                <a:latin typeface="Bodoni MT Black" panose="02070A03080606020203" pitchFamily="18" charset="0"/>
                <a:ea typeface="+mn-ea"/>
              </a:rPr>
              <a:t>是指重新执行已经做过的测试的某个子集，以保证上述这些变化没有带来非预期的副作用。</a:t>
            </a:r>
            <a:endParaRPr lang="en-US" altLang="zh-CN" sz="2200" dirty="0">
              <a:latin typeface="Bodoni MT Black" panose="02070A03080606020203" pitchFamily="18" charset="0"/>
              <a:ea typeface="+mn-ea"/>
            </a:endParaRPr>
          </a:p>
          <a:p>
            <a:pPr>
              <a:lnSpc>
                <a:spcPts val="3100"/>
              </a:lnSpc>
              <a:buSzPct val="70000"/>
              <a:buFont typeface="Wingdings" panose="05000000000000000000" pitchFamily="2" charset="2"/>
              <a:buChar char="l"/>
              <a:defRPr/>
            </a:pPr>
            <a:r>
              <a:rPr lang="zh-CN" altLang="zh-CN" sz="2200" b="1" dirty="0">
                <a:solidFill>
                  <a:srgbClr val="C00000"/>
                </a:solidFill>
                <a:latin typeface="Bodoni MT Black" panose="02070A03080606020203" pitchFamily="18" charset="0"/>
                <a:ea typeface="+mn-ea"/>
              </a:rPr>
              <a:t>回归测试</a:t>
            </a:r>
            <a:r>
              <a:rPr lang="zh-CN" altLang="zh-CN" sz="2200" dirty="0">
                <a:latin typeface="Bodoni MT Black" panose="02070A03080606020203" pitchFamily="18" charset="0"/>
                <a:ea typeface="+mn-ea"/>
              </a:rPr>
              <a:t>就是用于保证由于调试或其他原因引起的变化，不会导致非预期的软件行为或额外错误的测试活动。</a:t>
            </a:r>
            <a:endParaRPr lang="en-US" altLang="zh-CN" sz="2200" dirty="0">
              <a:latin typeface="Bodoni MT Black" panose="02070A03080606020203" pitchFamily="18" charset="0"/>
              <a:ea typeface="+mn-ea"/>
            </a:endParaRPr>
          </a:p>
          <a:p>
            <a:pPr>
              <a:lnSpc>
                <a:spcPts val="3100"/>
              </a:lnSpc>
              <a:buSzPct val="70000"/>
              <a:buFont typeface="Wingdings" panose="05000000000000000000" pitchFamily="2" charset="2"/>
              <a:buChar char="l"/>
              <a:defRPr/>
            </a:pPr>
            <a:r>
              <a:rPr lang="zh-CN" altLang="zh-CN" sz="2200" b="1" dirty="0">
                <a:solidFill>
                  <a:srgbClr val="C00000"/>
                </a:solidFill>
                <a:latin typeface="Bodoni MT Black" panose="02070A03080606020203" pitchFamily="18" charset="0"/>
                <a:ea typeface="+mn-ea"/>
              </a:rPr>
              <a:t>回归测试</a:t>
            </a:r>
            <a:r>
              <a:rPr lang="zh-CN" altLang="zh-CN" sz="2200" dirty="0">
                <a:latin typeface="Bodoni MT Black" panose="02070A03080606020203" pitchFamily="18" charset="0"/>
                <a:ea typeface="+mn-ea"/>
              </a:rPr>
              <a:t>可以通过</a:t>
            </a:r>
            <a:r>
              <a:rPr lang="zh-CN" altLang="zh-CN" sz="2200" dirty="0">
                <a:solidFill>
                  <a:srgbClr val="FF0000"/>
                </a:solidFill>
                <a:latin typeface="Bodoni MT Black" panose="02070A03080606020203" pitchFamily="18" charset="0"/>
                <a:ea typeface="+mn-ea"/>
              </a:rPr>
              <a:t>人工</a:t>
            </a:r>
            <a:r>
              <a:rPr lang="zh-CN" altLang="zh-CN" sz="2200" dirty="0">
                <a:latin typeface="Bodoni MT Black" panose="02070A03080606020203" pitchFamily="18" charset="0"/>
                <a:ea typeface="+mn-ea"/>
              </a:rPr>
              <a:t>地进行，也可以使用</a:t>
            </a:r>
            <a:r>
              <a:rPr lang="zh-CN" altLang="zh-CN" sz="2200" dirty="0">
                <a:solidFill>
                  <a:srgbClr val="FF0000"/>
                </a:solidFill>
                <a:latin typeface="Bodoni MT Black" panose="02070A03080606020203" pitchFamily="18" charset="0"/>
                <a:ea typeface="+mn-ea"/>
              </a:rPr>
              <a:t>自动化</a:t>
            </a:r>
            <a:r>
              <a:rPr lang="zh-CN" altLang="zh-CN" sz="2200" dirty="0">
                <a:latin typeface="Bodoni MT Black" panose="02070A03080606020203" pitchFamily="18" charset="0"/>
                <a:ea typeface="+mn-ea"/>
              </a:rPr>
              <a:t>的捕获回放工具自动进行。利用</a:t>
            </a:r>
            <a:r>
              <a:rPr lang="zh-CN" altLang="zh-CN" sz="2200" dirty="0">
                <a:solidFill>
                  <a:srgbClr val="FF0000"/>
                </a:solidFill>
                <a:latin typeface="Bodoni MT Black" panose="02070A03080606020203" pitchFamily="18" charset="0"/>
                <a:ea typeface="+mn-ea"/>
              </a:rPr>
              <a:t>捕获回放工具</a:t>
            </a:r>
            <a:r>
              <a:rPr lang="zh-CN" altLang="zh-CN" sz="2200" dirty="0">
                <a:latin typeface="Bodoni MT Black" panose="02070A03080606020203" pitchFamily="18" charset="0"/>
                <a:ea typeface="+mn-ea"/>
              </a:rPr>
              <a:t>，软件工程师能够捕获测试用例和实际运行结果，然后可以回放（即重新执行测试用例），并且比较软件变化前后所得到的运行结果。</a:t>
            </a:r>
            <a:endParaRPr lang="en-US" altLang="zh-CN" sz="2200" b="1" dirty="0">
              <a:solidFill>
                <a:srgbClr val="C00000"/>
              </a:solidFill>
              <a:latin typeface="Bodoni MT Black" panose="02070A03080606020203"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7.4.4 </a:t>
            </a:r>
            <a:r>
              <a:rPr lang="zh-CN" altLang="en-US" sz="2400" dirty="0">
                <a:solidFill>
                  <a:srgbClr val="D9D9D9"/>
                </a:solidFill>
                <a:latin typeface="Bodoni MT Black" panose="02070A03080606020203" pitchFamily="18" charset="0"/>
                <a:ea typeface="+mn-ea"/>
              </a:rPr>
              <a:t>回归测试</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7.4 </a:t>
            </a:r>
            <a:r>
              <a:rPr lang="zh-CN" altLang="en-US" b="1" dirty="0">
                <a:latin typeface="Bodoni MT Black" panose="02070A03080606020203" pitchFamily="18" charset="0"/>
                <a:ea typeface="+mn-ea"/>
              </a:rPr>
              <a:t>集成测试</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611188" y="1628775"/>
            <a:ext cx="8208962" cy="3888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7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回归测试集（已执行过的测试用例的子集）包括下述</a:t>
            </a:r>
            <a:r>
              <a:rPr lang="en-US" altLang="zh-CN" sz="2400" dirty="0">
                <a:solidFill>
                  <a:srgbClr val="FF0000"/>
                </a:solidFill>
                <a:latin typeface="Bodoni MT Black" panose="02070A03080606020203" pitchFamily="18" charset="0"/>
                <a:ea typeface="+mn-ea"/>
              </a:rPr>
              <a:t>3</a:t>
            </a:r>
            <a:r>
              <a:rPr lang="zh-CN" altLang="zh-CN" sz="2400" dirty="0">
                <a:latin typeface="Bodoni MT Black" panose="02070A03080606020203" pitchFamily="18" charset="0"/>
                <a:ea typeface="+mn-ea"/>
              </a:rPr>
              <a:t>类不同的测试用例。</a:t>
            </a:r>
            <a:endParaRPr lang="zh-CN" altLang="zh-CN" sz="2400" dirty="0">
              <a:latin typeface="Bodoni MT Black" panose="02070A03080606020203" pitchFamily="18" charset="0"/>
              <a:ea typeface="+mn-ea"/>
            </a:endParaRPr>
          </a:p>
          <a:p>
            <a:pPr marL="0" indent="0">
              <a:lnSpc>
                <a:spcPts val="3700"/>
              </a:lnSpc>
              <a:defRPr/>
            </a:pPr>
            <a:r>
              <a:rPr lang="en-US" altLang="zh-CN" sz="2400" b="1" dirty="0">
                <a:latin typeface="Bodoni MT Black" panose="02070A03080606020203" pitchFamily="18" charset="0"/>
                <a:ea typeface="+mn-ea"/>
              </a:rPr>
              <a:t>    (1) </a:t>
            </a:r>
            <a:r>
              <a:rPr lang="zh-CN" altLang="zh-CN" sz="2400" dirty="0">
                <a:latin typeface="Bodoni MT Black" panose="02070A03080606020203" pitchFamily="18" charset="0"/>
                <a:ea typeface="+mn-ea"/>
              </a:rPr>
              <a:t>检测软件</a:t>
            </a:r>
            <a:r>
              <a:rPr lang="zh-CN" altLang="zh-CN" sz="2400" dirty="0">
                <a:solidFill>
                  <a:srgbClr val="FF0000"/>
                </a:solidFill>
                <a:latin typeface="Bodoni MT Black" panose="02070A03080606020203" pitchFamily="18" charset="0"/>
                <a:ea typeface="+mn-ea"/>
              </a:rPr>
              <a:t>全部功能</a:t>
            </a:r>
            <a:r>
              <a:rPr lang="zh-CN" altLang="zh-CN" sz="2400" dirty="0">
                <a:latin typeface="Bodoni MT Black" panose="02070A03080606020203" pitchFamily="18" charset="0"/>
                <a:ea typeface="+mn-ea"/>
              </a:rPr>
              <a:t>的代表性测试用例。</a:t>
            </a:r>
            <a:endParaRPr lang="zh-CN" altLang="zh-CN" sz="2400" dirty="0">
              <a:latin typeface="Bodoni MT Black" panose="02070A03080606020203" pitchFamily="18" charset="0"/>
              <a:ea typeface="+mn-ea"/>
            </a:endParaRPr>
          </a:p>
          <a:p>
            <a:pPr marL="0" indent="0">
              <a:lnSpc>
                <a:spcPts val="3700"/>
              </a:lnSpc>
              <a:defRPr/>
            </a:pPr>
            <a:r>
              <a:rPr lang="en-US" altLang="zh-CN" sz="2400" b="1" dirty="0">
                <a:latin typeface="Bodoni MT Black" panose="02070A03080606020203" pitchFamily="18" charset="0"/>
                <a:ea typeface="+mn-ea"/>
              </a:rPr>
              <a:t>    (2) </a:t>
            </a:r>
            <a:r>
              <a:rPr lang="zh-CN" altLang="zh-CN" sz="2400" dirty="0">
                <a:latin typeface="Bodoni MT Black" panose="02070A03080606020203" pitchFamily="18" charset="0"/>
                <a:ea typeface="+mn-ea"/>
              </a:rPr>
              <a:t>专门针对可能</a:t>
            </a:r>
            <a:r>
              <a:rPr lang="zh-CN" altLang="zh-CN" sz="2400" dirty="0">
                <a:solidFill>
                  <a:srgbClr val="FF0000"/>
                </a:solidFill>
                <a:latin typeface="Bodoni MT Black" panose="02070A03080606020203" pitchFamily="18" charset="0"/>
                <a:ea typeface="+mn-ea"/>
              </a:rPr>
              <a:t>受修改影响的软件功能</a:t>
            </a:r>
            <a:r>
              <a:rPr lang="zh-CN" altLang="zh-CN" sz="2400" dirty="0">
                <a:latin typeface="Bodoni MT Black" panose="02070A03080606020203" pitchFamily="18" charset="0"/>
                <a:ea typeface="+mn-ea"/>
              </a:rPr>
              <a:t>的附加测试。</a:t>
            </a:r>
            <a:endParaRPr lang="zh-CN" altLang="zh-CN" sz="2400" dirty="0">
              <a:latin typeface="Bodoni MT Black" panose="02070A03080606020203" pitchFamily="18" charset="0"/>
              <a:ea typeface="+mn-ea"/>
            </a:endParaRPr>
          </a:p>
          <a:p>
            <a:pPr marL="0" indent="0">
              <a:lnSpc>
                <a:spcPts val="3700"/>
              </a:lnSpc>
              <a:defRPr/>
            </a:pPr>
            <a:r>
              <a:rPr lang="en-US" altLang="zh-CN" sz="2400" b="1" dirty="0">
                <a:latin typeface="Bodoni MT Black" panose="02070A03080606020203" pitchFamily="18" charset="0"/>
                <a:ea typeface="+mn-ea"/>
              </a:rPr>
              <a:t>    (3) </a:t>
            </a:r>
            <a:r>
              <a:rPr lang="zh-CN" altLang="zh-CN" sz="2400" dirty="0">
                <a:latin typeface="Bodoni MT Black" panose="02070A03080606020203" pitchFamily="18" charset="0"/>
                <a:ea typeface="+mn-ea"/>
              </a:rPr>
              <a:t>针对</a:t>
            </a:r>
            <a:r>
              <a:rPr lang="zh-CN" altLang="zh-CN" sz="2400" dirty="0">
                <a:solidFill>
                  <a:srgbClr val="FF0000"/>
                </a:solidFill>
                <a:latin typeface="Bodoni MT Black" panose="02070A03080606020203" pitchFamily="18" charset="0"/>
                <a:ea typeface="+mn-ea"/>
              </a:rPr>
              <a:t>被修改过的软件成分</a:t>
            </a:r>
            <a:r>
              <a:rPr lang="zh-CN" altLang="zh-CN" sz="2400" dirty="0">
                <a:latin typeface="Bodoni MT Black" panose="02070A03080606020203" pitchFamily="18" charset="0"/>
                <a:ea typeface="+mn-ea"/>
              </a:rPr>
              <a:t>的测试。</a:t>
            </a:r>
            <a:endParaRPr lang="zh-CN" altLang="zh-CN" sz="2400" dirty="0">
              <a:latin typeface="Bodoni MT Black" panose="02070A03080606020203" pitchFamily="18" charset="0"/>
              <a:ea typeface="+mn-ea"/>
            </a:endParaRPr>
          </a:p>
          <a:p>
            <a:pPr marL="0" indent="0">
              <a:lnSpc>
                <a:spcPts val="37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在集成测试过程中，回归测试用例的数量可能变得非常大。因此，应该把回归测试集设计成只包括可以检测程序每个主要功能中的一类或多类错误的那样一些测试用例。</a:t>
            </a:r>
            <a:endParaRPr lang="zh-CN" altLang="zh-CN" sz="2400" dirty="0">
              <a:latin typeface="Bodoni MT Black" panose="02070A03080606020203" pitchFamily="18" charset="0"/>
              <a:ea typeface="+mn-ea"/>
            </a:endParaRPr>
          </a:p>
        </p:txBody>
      </p:sp>
      <p:sp>
        <p:nvSpPr>
          <p:cNvPr id="8"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7.4.4 </a:t>
            </a:r>
            <a:r>
              <a:rPr lang="zh-CN" altLang="en-US" sz="2400" dirty="0">
                <a:solidFill>
                  <a:srgbClr val="D9D9D9"/>
                </a:solidFill>
                <a:latin typeface="Bodoni MT Black" panose="02070A03080606020203" pitchFamily="18" charset="0"/>
                <a:ea typeface="+mn-ea"/>
              </a:rPr>
              <a:t>回归测试</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Bodoni MT Black" panose="02070A03080606020203" pitchFamily="18" charset="0"/>
                <a:ea typeface="+mn-ea"/>
              </a:rPr>
              <a:t>主要内容</a:t>
            </a:r>
            <a:endParaRPr lang="es-HN" b="1" dirty="0">
              <a:latin typeface="Bodoni MT Black" panose="02070A03080606020203" pitchFamily="18" charset="0"/>
              <a:ea typeface="+mn-ea"/>
            </a:endParaRPr>
          </a:p>
        </p:txBody>
      </p:sp>
      <p:sp>
        <p:nvSpPr>
          <p:cNvPr id="113667"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sp>
        <p:nvSpPr>
          <p:cNvPr id="11366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7.5 </a:t>
            </a:r>
            <a:r>
              <a:rPr lang="zh-CN" altLang="en-US" sz="2400">
                <a:solidFill>
                  <a:srgbClr val="D9D9D9"/>
                </a:solidFill>
                <a:latin typeface="Bodoni MT Black" panose="02070A03080606020203" pitchFamily="18" charset="0"/>
              </a:rPr>
              <a:t>确认测试</a:t>
            </a:r>
            <a:endParaRPr lang="zh-CN" altLang="en-US" sz="2400">
              <a:solidFill>
                <a:srgbClr val="D9D9D9"/>
              </a:solidFill>
              <a:latin typeface="Bodoni MT Black" panose="02070A03080606020203" pitchFamily="18" charset="0"/>
            </a:endParaRPr>
          </a:p>
        </p:txBody>
      </p:sp>
      <p:pic>
        <p:nvPicPr>
          <p:cNvPr id="113669"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113670"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113671"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13672"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13673"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13674"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anose="05000000000000000000" pitchFamily="2" charset="2"/>
              <a:buNone/>
              <a:defRPr/>
            </a:pPr>
            <a:r>
              <a:rPr kumimoji="1" lang="en-US" altLang="zh-CN" sz="2400" dirty="0">
                <a:solidFill>
                  <a:srgbClr val="9999CC">
                    <a:lumMod val="50000"/>
                  </a:srgbClr>
                </a:solidFill>
                <a:latin typeface="Bodoni MT Black" panose="02070A03080606020203" pitchFamily="18" charset="0"/>
                <a:ea typeface="黑体" panose="02010609060101010101" pitchFamily="2" charset="-122"/>
              </a:rPr>
              <a:t>   </a:t>
            </a:r>
            <a:r>
              <a:rPr kumimoji="1" lang="en-US" altLang="zh-CN" sz="2400" b="1" dirty="0">
                <a:latin typeface="Bodoni MT Black" panose="02070A03080606020203" pitchFamily="18" charset="0"/>
              </a:rPr>
              <a:t>7.1   </a:t>
            </a:r>
            <a:r>
              <a:rPr kumimoji="1" lang="zh-CN" altLang="en-US" sz="2400" b="1" dirty="0">
                <a:latin typeface="Bodoni MT Black" panose="02070A03080606020203" pitchFamily="18" charset="0"/>
              </a:rPr>
              <a:t>编码</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7.2   </a:t>
            </a:r>
            <a:r>
              <a:rPr kumimoji="1" lang="zh-CN" altLang="en-US" sz="2400" b="1" dirty="0">
                <a:latin typeface="Bodoni MT Black" panose="02070A03080606020203" pitchFamily="18" charset="0"/>
              </a:rPr>
              <a:t>软件测试基础</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7.3   </a:t>
            </a:r>
            <a:r>
              <a:rPr kumimoji="1" lang="zh-CN" altLang="en-US" sz="2400" b="1" dirty="0">
                <a:latin typeface="Bodoni MT Black" panose="02070A03080606020203" pitchFamily="18" charset="0"/>
              </a:rPr>
              <a:t>单元测试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7.4   </a:t>
            </a:r>
            <a:r>
              <a:rPr kumimoji="1" lang="zh-CN" altLang="en-US" sz="2400" b="1" dirty="0">
                <a:latin typeface="Bodoni MT Black" panose="02070A03080606020203" pitchFamily="18" charset="0"/>
              </a:rPr>
              <a:t>集成测试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7.5   </a:t>
            </a:r>
            <a:r>
              <a:rPr kumimoji="1" lang="zh-CN" altLang="en-US" sz="2400" b="1" dirty="0">
                <a:latin typeface="Bodoni MT Black" panose="02070A03080606020203" pitchFamily="18" charset="0"/>
              </a:rPr>
              <a:t>确认测试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7.6   </a:t>
            </a:r>
            <a:r>
              <a:rPr kumimoji="1" lang="zh-CN" altLang="en-US" sz="2400" b="1" dirty="0">
                <a:latin typeface="Bodoni MT Black" panose="02070A03080606020203" pitchFamily="18" charset="0"/>
              </a:rPr>
              <a:t>白盒测试技术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7.7   </a:t>
            </a:r>
            <a:r>
              <a:rPr kumimoji="1" lang="zh-CN" altLang="en-US" sz="2400" b="1" dirty="0">
                <a:latin typeface="Bodoni MT Black" panose="02070A03080606020203" pitchFamily="18" charset="0"/>
              </a:rPr>
              <a:t>黑盒测试技术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7.8   </a:t>
            </a:r>
            <a:r>
              <a:rPr kumimoji="1" lang="zh-CN" altLang="en-US" sz="2400" b="1" dirty="0">
                <a:latin typeface="Bodoni MT Black" panose="02070A03080606020203" pitchFamily="18" charset="0"/>
              </a:rPr>
              <a:t>调试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7.9   </a:t>
            </a:r>
            <a:r>
              <a:rPr kumimoji="1" lang="zh-CN" altLang="en-US" sz="2400" b="1" dirty="0">
                <a:latin typeface="Bodoni MT Black" panose="02070A03080606020203" pitchFamily="18" charset="0"/>
              </a:rPr>
              <a:t>软件可靠性</a:t>
            </a:r>
            <a:endParaRPr kumimoji="1" lang="zh-CN" altLang="en-US" sz="2400" b="1" dirty="0">
              <a:latin typeface="Bodoni MT Black" panose="02070A03080606020203" pitchFamily="18" charset="0"/>
            </a:endParaRPr>
          </a:p>
        </p:txBody>
      </p:sp>
      <p:sp>
        <p:nvSpPr>
          <p:cNvPr id="113676"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endParaRPr lang="zh-CN" altLang="en-US" sz="2400">
              <a:solidFill>
                <a:srgbClr val="D9D9D9"/>
              </a:solidFill>
              <a:latin typeface="Bodoni MT Black" panose="02070A03080606020203" pitchFamily="18" charset="0"/>
            </a:endParaRPr>
          </a:p>
        </p:txBody>
      </p:sp>
      <p:sp>
        <p:nvSpPr>
          <p:cNvPr id="13" name="矩形 12"/>
          <p:cNvSpPr/>
          <p:nvPr/>
        </p:nvSpPr>
        <p:spPr>
          <a:xfrm>
            <a:off x="927100" y="324961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4" name="等腰三角形 13"/>
          <p:cNvSpPr/>
          <p:nvPr/>
        </p:nvSpPr>
        <p:spPr>
          <a:xfrm rot="5400000">
            <a:off x="335756" y="333613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a:latin typeface="Bodoni MT Black" panose="02070A03080606020203" pitchFamily="18" charset="0"/>
                <a:ea typeface="+mn-ea"/>
              </a:rPr>
              <a:t>7.5 </a:t>
            </a:r>
            <a:r>
              <a:rPr lang="zh-CN" altLang="en-US" b="1" dirty="0">
                <a:latin typeface="Bodoni MT Black" panose="02070A03080606020203" pitchFamily="18" charset="0"/>
                <a:ea typeface="+mn-ea"/>
              </a:rPr>
              <a:t>确认测试</a:t>
            </a:r>
            <a:endParaRPr lang="zh-CN" altLang="en-US" b="1" dirty="0">
              <a:latin typeface="Bodoni MT Black" panose="02070A03080606020203" pitchFamily="18" charset="0"/>
              <a:ea typeface="+mn-ea"/>
            </a:endParaRPr>
          </a:p>
        </p:txBody>
      </p:sp>
      <p:sp>
        <p:nvSpPr>
          <p:cNvPr id="2" name="内容占位符 1"/>
          <p:cNvSpPr>
            <a:spLocks noGrp="1"/>
          </p:cNvSpPr>
          <p:nvPr>
            <p:ph idx="1"/>
          </p:nvPr>
        </p:nvSpPr>
        <p:spPr>
          <a:xfrm>
            <a:off x="611188" y="1341438"/>
            <a:ext cx="8064500" cy="4679950"/>
          </a:xfrm>
        </p:spPr>
        <p:txBody>
          <a:bodyPr/>
          <a:lstStyle/>
          <a:p>
            <a:pPr>
              <a:lnSpc>
                <a:spcPts val="3400"/>
              </a:lnSpc>
              <a:buSzPct val="70000"/>
              <a:buFont typeface="Wingdings" panose="05000000000000000000" pitchFamily="2" charset="2"/>
              <a:buChar char="l"/>
              <a:defRPr/>
            </a:pPr>
            <a:r>
              <a:rPr lang="zh-CN" altLang="zh-CN" sz="2400" b="1">
                <a:solidFill>
                  <a:srgbClr val="C00000"/>
                </a:solidFill>
                <a:latin typeface="Bodoni MT Black" panose="02070A03080606020203" pitchFamily="18" charset="0"/>
              </a:rPr>
              <a:t>确认测试</a:t>
            </a:r>
            <a:r>
              <a:rPr lang="zh-CN" altLang="zh-CN" sz="2400">
                <a:latin typeface="Bodoni MT Black" panose="02070A03080606020203" pitchFamily="18" charset="0"/>
              </a:rPr>
              <a:t>，</a:t>
            </a:r>
            <a:r>
              <a:rPr lang="zh-CN" altLang="zh-CN" sz="2400" dirty="0">
                <a:latin typeface="Bodoni MT Black" panose="02070A03080606020203" pitchFamily="18" charset="0"/>
              </a:rPr>
              <a:t>它的目标是</a:t>
            </a:r>
            <a:r>
              <a:rPr lang="zh-CN" altLang="zh-CN" sz="2400" b="1" dirty="0">
                <a:solidFill>
                  <a:srgbClr val="C00000"/>
                </a:solidFill>
                <a:latin typeface="Bodoni MT Black" panose="02070A03080606020203" pitchFamily="18" charset="0"/>
              </a:rPr>
              <a:t>验证</a:t>
            </a:r>
            <a:r>
              <a:rPr lang="zh-CN" altLang="zh-CN" sz="2400" dirty="0">
                <a:latin typeface="Bodoni MT Black" panose="02070A03080606020203" pitchFamily="18" charset="0"/>
              </a:rPr>
              <a:t>软件的有效性。</a:t>
            </a:r>
            <a:endParaRPr lang="zh-CN" altLang="zh-CN" sz="2400" dirty="0">
              <a:latin typeface="Bodoni MT Black" panose="02070A03080606020203" pitchFamily="18" charset="0"/>
            </a:endParaRPr>
          </a:p>
          <a:p>
            <a:pPr>
              <a:lnSpc>
                <a:spcPts val="3400"/>
              </a:lnSpc>
              <a:buSzPct val="70000"/>
              <a:buFont typeface="Wingdings" panose="05000000000000000000" pitchFamily="2" charset="2"/>
              <a:buChar char="l"/>
              <a:defRPr/>
            </a:pPr>
            <a:r>
              <a:rPr lang="zh-CN" altLang="zh-CN" sz="2400" b="1" dirty="0">
                <a:solidFill>
                  <a:srgbClr val="C00000"/>
                </a:solidFill>
                <a:latin typeface="Bodoni MT Black" panose="02070A03080606020203" pitchFamily="18" charset="0"/>
              </a:rPr>
              <a:t>验证</a:t>
            </a:r>
            <a:r>
              <a:rPr lang="zh-CN" altLang="zh-CN" sz="2400" dirty="0">
                <a:latin typeface="Bodoni MT Black" panose="02070A03080606020203" pitchFamily="18" charset="0"/>
              </a:rPr>
              <a:t>指的是保证软件</a:t>
            </a:r>
            <a:r>
              <a:rPr lang="zh-CN" altLang="zh-CN" sz="2400" dirty="0">
                <a:solidFill>
                  <a:srgbClr val="FF0000"/>
                </a:solidFill>
                <a:latin typeface="Bodoni MT Black" panose="02070A03080606020203" pitchFamily="18" charset="0"/>
              </a:rPr>
              <a:t>正确地实现了某个特定要求</a:t>
            </a:r>
            <a:r>
              <a:rPr lang="zh-CN" altLang="zh-CN" sz="2400" dirty="0">
                <a:latin typeface="Bodoni MT Black" panose="02070A03080606020203" pitchFamily="18" charset="0"/>
              </a:rPr>
              <a:t>的一系列活动</a:t>
            </a:r>
            <a:r>
              <a:rPr lang="zh-CN" altLang="en-US" sz="2400" dirty="0">
                <a:latin typeface="Bodoni MT Black" panose="02070A03080606020203" pitchFamily="18" charset="0"/>
              </a:rPr>
              <a:t>；</a:t>
            </a:r>
            <a:r>
              <a:rPr lang="zh-CN" altLang="zh-CN" sz="2400" b="1" dirty="0">
                <a:solidFill>
                  <a:srgbClr val="C00000"/>
                </a:solidFill>
                <a:latin typeface="Bodoni MT Black" panose="02070A03080606020203" pitchFamily="18" charset="0"/>
              </a:rPr>
              <a:t>确认</a:t>
            </a:r>
            <a:r>
              <a:rPr lang="zh-CN" altLang="zh-CN" sz="2400" dirty="0">
                <a:latin typeface="Bodoni MT Black" panose="02070A03080606020203" pitchFamily="18" charset="0"/>
              </a:rPr>
              <a:t>指的是为了保证软件确实</a:t>
            </a:r>
            <a:r>
              <a:rPr lang="zh-CN" altLang="zh-CN" sz="2400" dirty="0">
                <a:solidFill>
                  <a:srgbClr val="FF0000"/>
                </a:solidFill>
                <a:latin typeface="Bodoni MT Black" panose="02070A03080606020203" pitchFamily="18" charset="0"/>
              </a:rPr>
              <a:t>满足了用户需求</a:t>
            </a:r>
            <a:r>
              <a:rPr lang="zh-CN" altLang="zh-CN" sz="2400" dirty="0">
                <a:latin typeface="Bodoni MT Black" panose="02070A03080606020203" pitchFamily="18" charset="0"/>
              </a:rPr>
              <a:t>而进行的一系列活动。</a:t>
            </a:r>
            <a:endParaRPr lang="zh-CN" altLang="zh-CN" sz="2400" dirty="0">
              <a:latin typeface="Bodoni MT Black" panose="02070A03080606020203" pitchFamily="18" charset="0"/>
            </a:endParaRPr>
          </a:p>
          <a:p>
            <a:pPr>
              <a:lnSpc>
                <a:spcPts val="3400"/>
              </a:lnSpc>
              <a:buSzPct val="70000"/>
              <a:buFont typeface="Wingdings" panose="05000000000000000000" pitchFamily="2" charset="2"/>
              <a:buChar char="l"/>
              <a:defRPr/>
            </a:pPr>
            <a:r>
              <a:rPr lang="zh-CN" altLang="zh-CN" sz="2400" b="1" dirty="0">
                <a:solidFill>
                  <a:srgbClr val="C00000"/>
                </a:solidFill>
                <a:latin typeface="Bodoni MT Black" panose="02070A03080606020203" pitchFamily="18" charset="0"/>
              </a:rPr>
              <a:t>软件有效性</a:t>
            </a:r>
            <a:r>
              <a:rPr lang="zh-CN" altLang="zh-CN" sz="2400" dirty="0">
                <a:latin typeface="Bodoni MT Black" panose="02070A03080606020203" pitchFamily="18" charset="0"/>
              </a:rPr>
              <a:t>的一个简单定义是：如果软件的功能和性能如同用户所合理期待的那样，软件就是有效的。</a:t>
            </a:r>
            <a:endParaRPr lang="zh-CN" altLang="zh-CN" sz="2400" dirty="0">
              <a:latin typeface="Bodoni MT Black" panose="02070A03080606020203" pitchFamily="18" charset="0"/>
            </a:endParaRPr>
          </a:p>
          <a:p>
            <a:pPr>
              <a:lnSpc>
                <a:spcPts val="3400"/>
              </a:lnSpc>
              <a:buSzPct val="70000"/>
              <a:buFont typeface="Wingdings" panose="05000000000000000000" pitchFamily="2" charset="2"/>
              <a:buChar char="l"/>
              <a:defRPr/>
            </a:pPr>
            <a:r>
              <a:rPr lang="zh-CN" altLang="zh-CN" sz="2400" dirty="0">
                <a:latin typeface="Bodoni MT Black" panose="02070A03080606020203" pitchFamily="18" charset="0"/>
              </a:rPr>
              <a:t>需求分析阶段产生的</a:t>
            </a:r>
            <a:r>
              <a:rPr lang="zh-CN" altLang="zh-CN" sz="2400" dirty="0">
                <a:solidFill>
                  <a:srgbClr val="FF0000"/>
                </a:solidFill>
                <a:latin typeface="Bodoni MT Black" panose="02070A03080606020203" pitchFamily="18" charset="0"/>
              </a:rPr>
              <a:t>软件需求规格说明书</a:t>
            </a:r>
            <a:r>
              <a:rPr lang="zh-CN" altLang="zh-CN" sz="2400" dirty="0">
                <a:latin typeface="Bodoni MT Black" panose="02070A03080606020203" pitchFamily="18" charset="0"/>
              </a:rPr>
              <a:t>，准确地描述了用户对软件的合理期望，因此是软件有效性的标准，也是进行确认测试的基础。</a:t>
            </a:r>
            <a:endParaRPr lang="zh-CN" altLang="en-US" sz="2400" dirty="0">
              <a:latin typeface="Bodoni MT Black" panose="02070A03080606020203" pitchFamily="18" charset="0"/>
            </a:endParaRPr>
          </a:p>
        </p:txBody>
      </p:sp>
      <p:sp>
        <p:nvSpPr>
          <p:cNvPr id="115716"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7.5 </a:t>
            </a:r>
            <a:r>
              <a:rPr lang="zh-CN" altLang="en-US" sz="2400">
                <a:solidFill>
                  <a:srgbClr val="D9D9D9"/>
                </a:solidFill>
                <a:latin typeface="Bodoni MT Black" panose="02070A03080606020203" pitchFamily="18" charset="0"/>
              </a:rPr>
              <a:t>确认测试</a:t>
            </a:r>
            <a:endParaRPr lang="zh-CN" altLang="en-US" sz="2400">
              <a:solidFill>
                <a:srgbClr val="D9D9D9"/>
              </a:solidFill>
              <a:latin typeface="Bodoni MT Black" panose="02070A03080606020203" pitchFamily="18" charset="0"/>
            </a:endParaRPr>
          </a:p>
        </p:txBody>
      </p:sp>
      <p:sp>
        <p:nvSpPr>
          <p:cNvPr id="115717"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endParaRPr lang="zh-CN" altLang="en-US" sz="2400">
              <a:solidFill>
                <a:srgbClr val="D9D9D9"/>
              </a:solidFill>
              <a:latin typeface="Bodoni MT Black" panose="02070A03080606020203"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7.5 </a:t>
            </a:r>
            <a:r>
              <a:rPr lang="zh-CN" altLang="en-US" b="1" dirty="0">
                <a:latin typeface="Bodoni MT Black" panose="02070A03080606020203" pitchFamily="18" charset="0"/>
                <a:ea typeface="+mn-ea"/>
              </a:rPr>
              <a:t>确认测试</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7.5.1 </a:t>
            </a:r>
            <a:r>
              <a:rPr lang="zh-CN" altLang="en-US" b="1" dirty="0">
                <a:latin typeface="Bodoni MT Black" panose="02070A03080606020203" pitchFamily="18" charset="0"/>
              </a:rPr>
              <a:t>确认测试的范围</a:t>
            </a:r>
            <a:endParaRPr lang="zh-CN" altLang="en-US" b="1" dirty="0">
              <a:latin typeface="Bodoni MT Black" panose="02070A03080606020203" pitchFamily="18" charset="0"/>
            </a:endParaRPr>
          </a:p>
        </p:txBody>
      </p:sp>
      <p:sp>
        <p:nvSpPr>
          <p:cNvPr id="32775" name="TextBox 7"/>
          <p:cNvSpPr txBox="1">
            <a:spLocks noChangeArrowheads="1"/>
          </p:cNvSpPr>
          <p:nvPr/>
        </p:nvSpPr>
        <p:spPr bwMode="auto">
          <a:xfrm>
            <a:off x="323850" y="1628775"/>
            <a:ext cx="857885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575945">
              <a:lnSpc>
                <a:spcPts val="2800"/>
              </a:lnSpc>
              <a:defRPr/>
            </a:pPr>
            <a:r>
              <a:rPr lang="zh-CN" altLang="zh-CN" sz="2200" dirty="0">
                <a:latin typeface="Bodoni MT Black" panose="02070A03080606020203" pitchFamily="18" charset="0"/>
                <a:ea typeface="+mn-ea"/>
              </a:rPr>
              <a:t>确认测试必须有用户积极参与，或以用户为主进行。用户应该参与设计测试方案，使用用户界面输入测试数据并且分析评价测试的输出结果。</a:t>
            </a:r>
            <a:endParaRPr lang="en-US" altLang="zh-CN" sz="2200" dirty="0">
              <a:latin typeface="Bodoni MT Black" panose="02070A03080606020203" pitchFamily="18" charset="0"/>
              <a:ea typeface="+mn-ea"/>
            </a:endParaRPr>
          </a:p>
          <a:p>
            <a:pPr marL="0" indent="575945">
              <a:lnSpc>
                <a:spcPts val="2800"/>
              </a:lnSpc>
              <a:defRPr/>
            </a:pPr>
            <a:r>
              <a:rPr lang="zh-CN" altLang="zh-CN" sz="2200" dirty="0">
                <a:latin typeface="Bodoni MT Black" panose="02070A03080606020203" pitchFamily="18" charset="0"/>
                <a:ea typeface="+mn-ea"/>
              </a:rPr>
              <a:t>确认测试通常使用</a:t>
            </a:r>
            <a:r>
              <a:rPr lang="zh-CN" altLang="zh-CN" sz="2200" dirty="0">
                <a:solidFill>
                  <a:srgbClr val="FF0000"/>
                </a:solidFill>
                <a:latin typeface="Bodoni MT Black" panose="02070A03080606020203" pitchFamily="18" charset="0"/>
                <a:ea typeface="+mn-ea"/>
              </a:rPr>
              <a:t>黑盒测试法</a:t>
            </a:r>
            <a:r>
              <a:rPr lang="zh-CN" altLang="zh-CN" sz="2200" dirty="0">
                <a:latin typeface="Bodoni MT Black" panose="02070A03080606020203" pitchFamily="18" charset="0"/>
                <a:ea typeface="+mn-ea"/>
              </a:rPr>
              <a:t>。应该仔细设计</a:t>
            </a:r>
            <a:r>
              <a:rPr lang="zh-CN" altLang="zh-CN" sz="2200" dirty="0">
                <a:solidFill>
                  <a:srgbClr val="FF0000"/>
                </a:solidFill>
                <a:latin typeface="Bodoni MT Black" panose="02070A03080606020203" pitchFamily="18" charset="0"/>
                <a:ea typeface="+mn-ea"/>
              </a:rPr>
              <a:t>测试计划</a:t>
            </a:r>
            <a:r>
              <a:rPr lang="zh-CN" altLang="zh-CN" sz="2200" dirty="0">
                <a:latin typeface="Bodoni MT Black" panose="02070A03080606020203" pitchFamily="18" charset="0"/>
                <a:ea typeface="+mn-ea"/>
              </a:rPr>
              <a:t>和</a:t>
            </a:r>
            <a:r>
              <a:rPr lang="zh-CN" altLang="zh-CN" sz="2200" dirty="0">
                <a:solidFill>
                  <a:srgbClr val="FF0000"/>
                </a:solidFill>
                <a:latin typeface="Bodoni MT Black" panose="02070A03080606020203" pitchFamily="18" charset="0"/>
                <a:ea typeface="+mn-ea"/>
              </a:rPr>
              <a:t>测试过程</a:t>
            </a:r>
            <a:r>
              <a:rPr lang="zh-CN" altLang="zh-CN" sz="2200" dirty="0">
                <a:latin typeface="Bodoni MT Black" panose="02070A03080606020203" pitchFamily="18" charset="0"/>
                <a:ea typeface="+mn-ea"/>
              </a:rPr>
              <a:t>，测试计划包括要进行的测试的种类及进度安排，测试过程规定了用来检测软件是否与需求一致的测试方案。</a:t>
            </a:r>
            <a:endParaRPr lang="en-US" altLang="zh-CN" sz="2200" dirty="0">
              <a:latin typeface="Bodoni MT Black" panose="02070A03080606020203" pitchFamily="18" charset="0"/>
              <a:ea typeface="+mn-ea"/>
            </a:endParaRPr>
          </a:p>
          <a:p>
            <a:pPr marL="0" indent="575945">
              <a:lnSpc>
                <a:spcPts val="2800"/>
              </a:lnSpc>
              <a:defRPr/>
            </a:pPr>
            <a:r>
              <a:rPr lang="zh-CN" altLang="zh-CN" sz="2200" dirty="0">
                <a:latin typeface="Bodoni MT Black" panose="02070A03080606020203" pitchFamily="18" charset="0"/>
                <a:ea typeface="+mn-ea"/>
              </a:rPr>
              <a:t>通过测试和调试要保证</a:t>
            </a:r>
            <a:r>
              <a:rPr lang="zh-CN" altLang="zh-CN" sz="2200" dirty="0">
                <a:solidFill>
                  <a:srgbClr val="FF0000"/>
                </a:solidFill>
                <a:latin typeface="Bodoni MT Black" panose="02070A03080606020203" pitchFamily="18" charset="0"/>
                <a:ea typeface="+mn-ea"/>
              </a:rPr>
              <a:t>软件</a:t>
            </a:r>
            <a:r>
              <a:rPr lang="zh-CN" altLang="zh-CN" sz="2200" dirty="0">
                <a:latin typeface="Bodoni MT Black" panose="02070A03080606020203" pitchFamily="18" charset="0"/>
                <a:ea typeface="+mn-ea"/>
              </a:rPr>
              <a:t>能满足所有功能要求，能达到每个性能要求，</a:t>
            </a:r>
            <a:r>
              <a:rPr lang="zh-CN" altLang="zh-CN" sz="2200" dirty="0">
                <a:solidFill>
                  <a:srgbClr val="FF0000"/>
                </a:solidFill>
                <a:latin typeface="Bodoni MT Black" panose="02070A03080606020203" pitchFamily="18" charset="0"/>
                <a:ea typeface="+mn-ea"/>
              </a:rPr>
              <a:t>文档资料</a:t>
            </a:r>
            <a:r>
              <a:rPr lang="zh-CN" altLang="zh-CN" sz="2200" dirty="0">
                <a:latin typeface="Bodoni MT Black" panose="02070A03080606020203" pitchFamily="18" charset="0"/>
                <a:ea typeface="+mn-ea"/>
              </a:rPr>
              <a:t>是准确而完整的，此外，还应该保证软件能满足</a:t>
            </a:r>
            <a:r>
              <a:rPr lang="zh-CN" altLang="zh-CN" sz="2200" dirty="0">
                <a:solidFill>
                  <a:srgbClr val="FF0000"/>
                </a:solidFill>
                <a:latin typeface="Bodoni MT Black" panose="02070A03080606020203" pitchFamily="18" charset="0"/>
                <a:ea typeface="+mn-ea"/>
              </a:rPr>
              <a:t>其他预定的要求</a:t>
            </a:r>
            <a:r>
              <a:rPr lang="zh-CN" altLang="zh-CN" sz="2200" dirty="0">
                <a:latin typeface="Bodoni MT Black" panose="02070A03080606020203" pitchFamily="18" charset="0"/>
                <a:ea typeface="+mn-ea"/>
              </a:rPr>
              <a:t>（例如安全性、可移植性、兼容性和可维护性等）。</a:t>
            </a:r>
            <a:endParaRPr lang="en-US" altLang="zh-CN" sz="2200" dirty="0">
              <a:latin typeface="Bodoni MT Black" panose="02070A03080606020203" pitchFamily="18" charset="0"/>
              <a:ea typeface="+mn-ea"/>
            </a:endParaRPr>
          </a:p>
          <a:p>
            <a:pPr marL="0" indent="575945">
              <a:lnSpc>
                <a:spcPts val="2800"/>
              </a:lnSpc>
              <a:defRPr/>
            </a:pPr>
            <a:r>
              <a:rPr lang="zh-CN" altLang="zh-CN" sz="2200" dirty="0">
                <a:latin typeface="Bodoni MT Black" panose="02070A03080606020203" pitchFamily="18" charset="0"/>
                <a:ea typeface="+mn-ea"/>
              </a:rPr>
              <a:t>确认测试有下述两种可能的结果</a:t>
            </a:r>
            <a:r>
              <a:rPr lang="en-US" altLang="zh-CN" sz="2200" dirty="0">
                <a:latin typeface="Bodoni MT Black" panose="02070A03080606020203" pitchFamily="18" charset="0"/>
                <a:ea typeface="+mn-ea"/>
              </a:rPr>
              <a:t>:</a:t>
            </a:r>
            <a:endParaRPr lang="zh-CN" altLang="zh-CN" sz="2200" dirty="0">
              <a:latin typeface="Bodoni MT Black" panose="02070A03080606020203" pitchFamily="18" charset="0"/>
              <a:ea typeface="+mn-ea"/>
            </a:endParaRPr>
          </a:p>
          <a:p>
            <a:pPr marL="0" indent="575945">
              <a:lnSpc>
                <a:spcPts val="2800"/>
              </a:lnSpc>
              <a:defRPr/>
            </a:pPr>
            <a:r>
              <a:rPr lang="en-US" altLang="zh-CN" sz="2200" dirty="0">
                <a:latin typeface="Bodoni MT Black" panose="02070A03080606020203" pitchFamily="18" charset="0"/>
                <a:ea typeface="+mn-ea"/>
              </a:rPr>
              <a:t>(1) </a:t>
            </a:r>
            <a:r>
              <a:rPr lang="zh-CN" altLang="zh-CN" sz="2200" dirty="0">
                <a:latin typeface="Bodoni MT Black" panose="02070A03080606020203" pitchFamily="18" charset="0"/>
                <a:ea typeface="+mn-ea"/>
              </a:rPr>
              <a:t>功能和性能与用户要求一致，软件是可以接受的。</a:t>
            </a:r>
            <a:endParaRPr lang="zh-CN" altLang="zh-CN" sz="2200" dirty="0">
              <a:latin typeface="Bodoni MT Black" panose="02070A03080606020203" pitchFamily="18" charset="0"/>
              <a:ea typeface="+mn-ea"/>
            </a:endParaRPr>
          </a:p>
          <a:p>
            <a:pPr marL="0" indent="575945">
              <a:lnSpc>
                <a:spcPts val="2800"/>
              </a:lnSpc>
              <a:defRPr/>
            </a:pPr>
            <a:r>
              <a:rPr lang="en-US" altLang="zh-CN" sz="2200" dirty="0">
                <a:latin typeface="Bodoni MT Black" panose="02070A03080606020203" pitchFamily="18" charset="0"/>
                <a:ea typeface="+mn-ea"/>
              </a:rPr>
              <a:t>(2) </a:t>
            </a:r>
            <a:r>
              <a:rPr lang="zh-CN" altLang="zh-CN" sz="2200" dirty="0">
                <a:latin typeface="Bodoni MT Black" panose="02070A03080606020203" pitchFamily="18" charset="0"/>
                <a:ea typeface="+mn-ea"/>
              </a:rPr>
              <a:t>功能和性能与用户要求有差距。</a:t>
            </a:r>
            <a:endParaRPr lang="zh-CN" altLang="zh-CN" sz="2200" dirty="0">
              <a:latin typeface="Bodoni MT Black" panose="02070A03080606020203"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7.5.1 </a:t>
            </a:r>
            <a:r>
              <a:rPr lang="zh-CN" altLang="en-US" sz="2400" dirty="0">
                <a:solidFill>
                  <a:srgbClr val="D9D9D9"/>
                </a:solidFill>
                <a:latin typeface="Bodoni MT Black" panose="02070A03080606020203" pitchFamily="18" charset="0"/>
                <a:ea typeface="+mn-ea"/>
              </a:rPr>
              <a:t>确认测试的范围</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7.5 </a:t>
            </a:r>
            <a:r>
              <a:rPr lang="zh-CN" altLang="en-US" b="1" dirty="0">
                <a:latin typeface="Bodoni MT Black" panose="02070A03080606020203" pitchFamily="18" charset="0"/>
                <a:ea typeface="+mn-ea"/>
              </a:rPr>
              <a:t>确认测试</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95375"/>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7.5.2 </a:t>
            </a:r>
            <a:r>
              <a:rPr lang="zh-CN" altLang="en-US" b="1" dirty="0">
                <a:latin typeface="Bodoni MT Black" panose="02070A03080606020203" pitchFamily="18" charset="0"/>
              </a:rPr>
              <a:t>软件配置复查</a:t>
            </a:r>
            <a:endParaRPr lang="zh-CN" altLang="en-US" b="1" dirty="0">
              <a:latin typeface="Bodoni MT Black" panose="02070A03080606020203" pitchFamily="18" charset="0"/>
            </a:endParaRPr>
          </a:p>
        </p:txBody>
      </p:sp>
      <p:sp>
        <p:nvSpPr>
          <p:cNvPr id="32775" name="TextBox 7"/>
          <p:cNvSpPr txBox="1">
            <a:spLocks noChangeArrowheads="1"/>
          </p:cNvSpPr>
          <p:nvPr/>
        </p:nvSpPr>
        <p:spPr bwMode="auto">
          <a:xfrm>
            <a:off x="528638" y="1978025"/>
            <a:ext cx="8158162"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575945">
              <a:lnSpc>
                <a:spcPts val="3500"/>
              </a:lnSpc>
              <a:defRPr/>
            </a:pPr>
            <a:r>
              <a:rPr lang="zh-CN" altLang="en-US" sz="2400" b="1" dirty="0">
                <a:solidFill>
                  <a:srgbClr val="C00000"/>
                </a:solidFill>
                <a:latin typeface="Bodoni MT Black" panose="02070A03080606020203" pitchFamily="18" charset="0"/>
              </a:rPr>
              <a:t>软件配置复查</a:t>
            </a:r>
            <a:r>
              <a:rPr lang="zh-CN" altLang="en-US" sz="2400" dirty="0">
                <a:latin typeface="Bodoni MT Black" panose="02070A03080606020203" pitchFamily="18" charset="0"/>
              </a:rPr>
              <a:t>是</a:t>
            </a:r>
            <a:r>
              <a:rPr lang="zh-CN" altLang="zh-CN" sz="2400" dirty="0">
                <a:latin typeface="Bodoni MT Black" panose="02070A03080606020203" pitchFamily="18" charset="0"/>
              </a:rPr>
              <a:t>确认测试的一个重要内容。复查的目的是保证软件配置的所有成分都齐全，质量符合要求，文档与程序完全一致，具有完成软件维护所必须的细节，而且已经编好目录。</a:t>
            </a:r>
            <a:endParaRPr lang="zh-CN" altLang="zh-CN" sz="2400" dirty="0">
              <a:latin typeface="Bodoni MT Black" panose="02070A03080606020203" pitchFamily="18" charset="0"/>
            </a:endParaRPr>
          </a:p>
          <a:p>
            <a:pPr marL="0" indent="575945">
              <a:lnSpc>
                <a:spcPts val="3500"/>
              </a:lnSpc>
              <a:defRPr/>
            </a:pPr>
            <a:r>
              <a:rPr lang="zh-CN" altLang="zh-CN" sz="2400" dirty="0">
                <a:latin typeface="Bodoni MT Black" panose="02070A03080606020203" pitchFamily="18" charset="0"/>
              </a:rPr>
              <a:t>除了按合同规定的内容和要求，由人工审查软件配置之外，在确认测试过程中还应该严格遵循</a:t>
            </a:r>
            <a:r>
              <a:rPr lang="zh-CN" altLang="zh-CN" sz="2400" dirty="0">
                <a:solidFill>
                  <a:srgbClr val="FF0000"/>
                </a:solidFill>
                <a:latin typeface="Bodoni MT Black" panose="02070A03080606020203" pitchFamily="18" charset="0"/>
              </a:rPr>
              <a:t>用户指南</a:t>
            </a:r>
            <a:r>
              <a:rPr lang="zh-CN" altLang="zh-CN" sz="2400" dirty="0">
                <a:latin typeface="Bodoni MT Black" panose="02070A03080606020203" pitchFamily="18" charset="0"/>
              </a:rPr>
              <a:t>及</a:t>
            </a:r>
            <a:r>
              <a:rPr lang="zh-CN" altLang="zh-CN" sz="2400" dirty="0">
                <a:solidFill>
                  <a:srgbClr val="FF0000"/>
                </a:solidFill>
                <a:latin typeface="Bodoni MT Black" panose="02070A03080606020203" pitchFamily="18" charset="0"/>
              </a:rPr>
              <a:t>其他操作程序</a:t>
            </a:r>
            <a:r>
              <a:rPr lang="zh-CN" altLang="zh-CN" sz="2400" dirty="0">
                <a:latin typeface="Bodoni MT Black" panose="02070A03080606020203" pitchFamily="18" charset="0"/>
              </a:rPr>
              <a:t>，以便检验这些使用手册的</a:t>
            </a:r>
            <a:r>
              <a:rPr lang="zh-CN" altLang="zh-CN" sz="2400" dirty="0">
                <a:solidFill>
                  <a:srgbClr val="FF0000"/>
                </a:solidFill>
                <a:latin typeface="Bodoni MT Black" panose="02070A03080606020203" pitchFamily="18" charset="0"/>
              </a:rPr>
              <a:t>完整性</a:t>
            </a:r>
            <a:r>
              <a:rPr lang="zh-CN" altLang="zh-CN" sz="2400" dirty="0">
                <a:latin typeface="Bodoni MT Black" panose="02070A03080606020203" pitchFamily="18" charset="0"/>
              </a:rPr>
              <a:t>和</a:t>
            </a:r>
            <a:r>
              <a:rPr lang="zh-CN" altLang="zh-CN" sz="2400" dirty="0">
                <a:solidFill>
                  <a:srgbClr val="FF0000"/>
                </a:solidFill>
                <a:latin typeface="Bodoni MT Black" panose="02070A03080606020203" pitchFamily="18" charset="0"/>
              </a:rPr>
              <a:t>正确性</a:t>
            </a:r>
            <a:r>
              <a:rPr lang="zh-CN" altLang="zh-CN" sz="2400" dirty="0">
                <a:latin typeface="Bodoni MT Black" panose="02070A03080606020203" pitchFamily="18" charset="0"/>
              </a:rPr>
              <a:t>。必须仔细记录发现的遗漏或错误，并且适当地补充和改正。</a:t>
            </a:r>
            <a:endParaRPr lang="zh-CN" altLang="zh-CN" sz="2400" dirty="0">
              <a:latin typeface="Bodoni MT Black" panose="02070A03080606020203"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7.5.2 </a:t>
            </a:r>
            <a:r>
              <a:rPr lang="zh-CN" altLang="en-US" sz="2400" dirty="0">
                <a:solidFill>
                  <a:srgbClr val="D9D9D9"/>
                </a:solidFill>
                <a:latin typeface="Bodoni MT Black" panose="02070A03080606020203" pitchFamily="18" charset="0"/>
                <a:ea typeface="+mn-ea"/>
              </a:rPr>
              <a:t>软件配置复查</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7.5 </a:t>
            </a:r>
            <a:r>
              <a:rPr lang="zh-CN" altLang="en-US" b="1" dirty="0">
                <a:latin typeface="Bodoni MT Black" panose="02070A03080606020203" pitchFamily="18" charset="0"/>
                <a:ea typeface="+mn-ea"/>
              </a:rPr>
              <a:t>确认测试</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7.5.3 Alpha</a:t>
            </a:r>
            <a:r>
              <a:rPr lang="zh-CN" altLang="zh-CN" b="1" dirty="0">
                <a:latin typeface="Bodoni MT Black" panose="02070A03080606020203" pitchFamily="18" charset="0"/>
              </a:rPr>
              <a:t>和</a:t>
            </a:r>
            <a:r>
              <a:rPr lang="en-US" altLang="zh-CN" b="1" dirty="0">
                <a:latin typeface="Bodoni MT Black" panose="02070A03080606020203" pitchFamily="18" charset="0"/>
              </a:rPr>
              <a:t>Beta</a:t>
            </a:r>
            <a:r>
              <a:rPr lang="zh-CN" altLang="zh-CN" b="1" dirty="0">
                <a:latin typeface="Bodoni MT Black" panose="02070A03080606020203" pitchFamily="18" charset="0"/>
              </a:rPr>
              <a:t>测试</a:t>
            </a:r>
            <a:endParaRPr lang="zh-CN" altLang="en-US" b="1" dirty="0">
              <a:latin typeface="Bodoni MT Black" panose="02070A03080606020203" pitchFamily="18" charset="0"/>
            </a:endParaRPr>
          </a:p>
        </p:txBody>
      </p:sp>
      <p:sp>
        <p:nvSpPr>
          <p:cNvPr id="32775" name="TextBox 7"/>
          <p:cNvSpPr txBox="1">
            <a:spLocks noChangeArrowheads="1"/>
          </p:cNvSpPr>
          <p:nvPr/>
        </p:nvSpPr>
        <p:spPr bwMode="auto">
          <a:xfrm>
            <a:off x="395288" y="1700213"/>
            <a:ext cx="8435975"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000"/>
              </a:lnSpc>
              <a:buSzPct val="70000"/>
              <a:buFont typeface="Wingdings" panose="05000000000000000000" pitchFamily="2" charset="2"/>
              <a:buChar char="l"/>
              <a:defRPr/>
            </a:pPr>
            <a:r>
              <a:rPr lang="zh-CN" altLang="zh-CN" sz="2300" dirty="0">
                <a:latin typeface="Bodoni MT Black" panose="02070A03080606020203" pitchFamily="18" charset="0"/>
                <a:ea typeface="+mn-ea"/>
              </a:rPr>
              <a:t>如果一个软件是为许多客户开发的（例如，向大众公开出售的盒装软件产品），那么绝大多数软件开发商都使用被称为</a:t>
            </a:r>
            <a:r>
              <a:rPr lang="en-US" altLang="zh-CN" sz="2300" b="1" dirty="0">
                <a:solidFill>
                  <a:srgbClr val="C00000"/>
                </a:solidFill>
                <a:latin typeface="Bodoni MT Black" panose="02070A03080606020203" pitchFamily="18" charset="0"/>
                <a:ea typeface="+mn-ea"/>
              </a:rPr>
              <a:t>Alpha</a:t>
            </a:r>
            <a:r>
              <a:rPr lang="zh-CN" altLang="zh-CN" sz="2300" b="1" dirty="0">
                <a:solidFill>
                  <a:srgbClr val="C00000"/>
                </a:solidFill>
                <a:latin typeface="Bodoni MT Black" panose="02070A03080606020203" pitchFamily="18" charset="0"/>
                <a:ea typeface="+mn-ea"/>
              </a:rPr>
              <a:t>测试</a:t>
            </a:r>
            <a:r>
              <a:rPr lang="zh-CN" altLang="zh-CN" sz="2300" dirty="0">
                <a:latin typeface="Bodoni MT Black" panose="02070A03080606020203" pitchFamily="18" charset="0"/>
                <a:ea typeface="+mn-ea"/>
              </a:rPr>
              <a:t>和</a:t>
            </a:r>
            <a:r>
              <a:rPr lang="en-US" altLang="zh-CN" sz="2300" b="1" dirty="0">
                <a:solidFill>
                  <a:srgbClr val="C00000"/>
                </a:solidFill>
                <a:latin typeface="Bodoni MT Black" panose="02070A03080606020203" pitchFamily="18" charset="0"/>
                <a:ea typeface="+mn-ea"/>
              </a:rPr>
              <a:t>Beta</a:t>
            </a:r>
            <a:r>
              <a:rPr lang="zh-CN" altLang="zh-CN" sz="2300" b="1" dirty="0">
                <a:solidFill>
                  <a:srgbClr val="C00000"/>
                </a:solidFill>
                <a:latin typeface="Bodoni MT Black" panose="02070A03080606020203" pitchFamily="18" charset="0"/>
                <a:ea typeface="+mn-ea"/>
              </a:rPr>
              <a:t>测试</a:t>
            </a:r>
            <a:r>
              <a:rPr lang="zh-CN" altLang="zh-CN" sz="2300" dirty="0">
                <a:latin typeface="Bodoni MT Black" panose="02070A03080606020203" pitchFamily="18" charset="0"/>
                <a:ea typeface="+mn-ea"/>
              </a:rPr>
              <a:t>的过程，来发现那些看起来只有最终用户才能发现的错误。</a:t>
            </a:r>
            <a:endParaRPr lang="en-US" altLang="zh-CN" sz="2300" dirty="0">
              <a:latin typeface="Bodoni MT Black" panose="02070A03080606020203" pitchFamily="18" charset="0"/>
              <a:ea typeface="+mn-ea"/>
            </a:endParaRPr>
          </a:p>
          <a:p>
            <a:pPr>
              <a:lnSpc>
                <a:spcPts val="3000"/>
              </a:lnSpc>
              <a:buSzPct val="70000"/>
              <a:buFont typeface="Wingdings" panose="05000000000000000000" pitchFamily="2" charset="2"/>
              <a:buChar char="l"/>
              <a:defRPr/>
            </a:pPr>
            <a:r>
              <a:rPr lang="en-US" altLang="zh-CN" sz="2300" b="1" dirty="0">
                <a:solidFill>
                  <a:srgbClr val="C00000"/>
                </a:solidFill>
                <a:latin typeface="Bodoni MT Black" panose="02070A03080606020203" pitchFamily="18" charset="0"/>
                <a:ea typeface="+mn-ea"/>
              </a:rPr>
              <a:t>Alpha</a:t>
            </a:r>
            <a:r>
              <a:rPr lang="zh-CN" altLang="zh-CN" sz="2300" b="1" dirty="0">
                <a:solidFill>
                  <a:srgbClr val="C00000"/>
                </a:solidFill>
                <a:latin typeface="Bodoni MT Black" panose="02070A03080606020203" pitchFamily="18" charset="0"/>
                <a:ea typeface="+mn-ea"/>
              </a:rPr>
              <a:t>测试</a:t>
            </a:r>
            <a:r>
              <a:rPr lang="zh-CN" altLang="zh-CN" sz="2300" dirty="0">
                <a:latin typeface="Bodoni MT Black" panose="02070A03080606020203" pitchFamily="18" charset="0"/>
                <a:ea typeface="+mn-ea"/>
              </a:rPr>
              <a:t>由用户在</a:t>
            </a:r>
            <a:r>
              <a:rPr lang="zh-CN" altLang="zh-CN" sz="2300" dirty="0">
                <a:solidFill>
                  <a:srgbClr val="FF0000"/>
                </a:solidFill>
                <a:latin typeface="Bodoni MT Black" panose="02070A03080606020203" pitchFamily="18" charset="0"/>
                <a:ea typeface="+mn-ea"/>
              </a:rPr>
              <a:t>开发者的场所</a:t>
            </a:r>
            <a:r>
              <a:rPr lang="zh-CN" altLang="zh-CN" sz="2300" dirty="0">
                <a:latin typeface="Bodoni MT Black" panose="02070A03080606020203" pitchFamily="18" charset="0"/>
                <a:ea typeface="+mn-ea"/>
              </a:rPr>
              <a:t>进行，并且在开发者对用户的“指导”下进行测试。开发者负责记录发现的错误和使用中遇到的问题。</a:t>
            </a:r>
            <a:r>
              <a:rPr lang="en-US" altLang="zh-CN" sz="2300" b="1" dirty="0">
                <a:solidFill>
                  <a:srgbClr val="C00000"/>
                </a:solidFill>
                <a:latin typeface="Bodoni MT Black" panose="02070A03080606020203" pitchFamily="18" charset="0"/>
                <a:ea typeface="+mn-ea"/>
              </a:rPr>
              <a:t>Alpha</a:t>
            </a:r>
            <a:r>
              <a:rPr lang="zh-CN" altLang="zh-CN" sz="2300" b="1" dirty="0">
                <a:solidFill>
                  <a:srgbClr val="C00000"/>
                </a:solidFill>
                <a:latin typeface="Bodoni MT Black" panose="02070A03080606020203" pitchFamily="18" charset="0"/>
                <a:ea typeface="+mn-ea"/>
              </a:rPr>
              <a:t>测试</a:t>
            </a:r>
            <a:r>
              <a:rPr lang="zh-CN" altLang="zh-CN" sz="2300" dirty="0">
                <a:latin typeface="Bodoni MT Black" panose="02070A03080606020203" pitchFamily="18" charset="0"/>
                <a:ea typeface="+mn-ea"/>
              </a:rPr>
              <a:t>是在</a:t>
            </a:r>
            <a:r>
              <a:rPr lang="zh-CN" altLang="zh-CN" sz="2300" dirty="0">
                <a:solidFill>
                  <a:srgbClr val="FF0000"/>
                </a:solidFill>
                <a:latin typeface="Bodoni MT Black" panose="02070A03080606020203" pitchFamily="18" charset="0"/>
                <a:ea typeface="+mn-ea"/>
              </a:rPr>
              <a:t>受控的环境</a:t>
            </a:r>
            <a:r>
              <a:rPr lang="zh-CN" altLang="zh-CN" sz="2300" dirty="0">
                <a:latin typeface="Bodoni MT Black" panose="02070A03080606020203" pitchFamily="18" charset="0"/>
                <a:ea typeface="+mn-ea"/>
              </a:rPr>
              <a:t>中进行的。</a:t>
            </a:r>
            <a:endParaRPr lang="zh-CN" altLang="zh-CN" sz="2300" dirty="0">
              <a:latin typeface="Bodoni MT Black" panose="02070A03080606020203" pitchFamily="18" charset="0"/>
              <a:ea typeface="+mn-ea"/>
            </a:endParaRPr>
          </a:p>
          <a:p>
            <a:pPr>
              <a:lnSpc>
                <a:spcPts val="3000"/>
              </a:lnSpc>
              <a:buSzPct val="70000"/>
              <a:buFont typeface="Wingdings" panose="05000000000000000000" pitchFamily="2" charset="2"/>
              <a:buChar char="l"/>
              <a:defRPr/>
            </a:pPr>
            <a:r>
              <a:rPr lang="en-US" altLang="zh-CN" sz="2300" b="1" dirty="0">
                <a:solidFill>
                  <a:srgbClr val="C00000"/>
                </a:solidFill>
                <a:latin typeface="Bodoni MT Black" panose="02070A03080606020203" pitchFamily="18" charset="0"/>
                <a:ea typeface="+mn-ea"/>
              </a:rPr>
              <a:t>Beta</a:t>
            </a:r>
            <a:r>
              <a:rPr lang="zh-CN" altLang="zh-CN" sz="2300" b="1" dirty="0">
                <a:solidFill>
                  <a:srgbClr val="C00000"/>
                </a:solidFill>
                <a:latin typeface="Bodoni MT Black" panose="02070A03080606020203" pitchFamily="18" charset="0"/>
                <a:ea typeface="+mn-ea"/>
              </a:rPr>
              <a:t>测试</a:t>
            </a:r>
            <a:r>
              <a:rPr lang="zh-CN" altLang="zh-CN" sz="2300" dirty="0">
                <a:latin typeface="Bodoni MT Black" panose="02070A03080606020203" pitchFamily="18" charset="0"/>
                <a:ea typeface="+mn-ea"/>
              </a:rPr>
              <a:t>由软件的最终用户们在</a:t>
            </a:r>
            <a:r>
              <a:rPr lang="zh-CN" altLang="zh-CN" sz="2300" dirty="0">
                <a:solidFill>
                  <a:srgbClr val="FF0000"/>
                </a:solidFill>
                <a:latin typeface="Bodoni MT Black" panose="02070A03080606020203" pitchFamily="18" charset="0"/>
                <a:ea typeface="+mn-ea"/>
              </a:rPr>
              <a:t>一个或多个客户场所</a:t>
            </a:r>
            <a:r>
              <a:rPr lang="zh-CN" altLang="zh-CN" sz="2300" dirty="0">
                <a:latin typeface="Bodoni MT Black" panose="02070A03080606020203" pitchFamily="18" charset="0"/>
                <a:ea typeface="+mn-ea"/>
              </a:rPr>
              <a:t>进行。与</a:t>
            </a:r>
            <a:r>
              <a:rPr lang="en-US" altLang="zh-CN" sz="2300" dirty="0">
                <a:latin typeface="Bodoni MT Black" panose="02070A03080606020203" pitchFamily="18" charset="0"/>
                <a:ea typeface="+mn-ea"/>
              </a:rPr>
              <a:t>Alpha</a:t>
            </a:r>
            <a:r>
              <a:rPr lang="zh-CN" altLang="zh-CN" sz="2300" dirty="0">
                <a:latin typeface="Bodoni MT Black" panose="02070A03080606020203" pitchFamily="18" charset="0"/>
                <a:ea typeface="+mn-ea"/>
              </a:rPr>
              <a:t>测试不同，开发者通常不在</a:t>
            </a:r>
            <a:r>
              <a:rPr lang="en-US" altLang="zh-CN" sz="2300" dirty="0">
                <a:latin typeface="Bodoni MT Black" panose="02070A03080606020203" pitchFamily="18" charset="0"/>
                <a:ea typeface="+mn-ea"/>
              </a:rPr>
              <a:t>Beta</a:t>
            </a:r>
            <a:r>
              <a:rPr lang="zh-CN" altLang="zh-CN" sz="2300" dirty="0">
                <a:latin typeface="Bodoni MT Black" panose="02070A03080606020203" pitchFamily="18" charset="0"/>
                <a:ea typeface="+mn-ea"/>
              </a:rPr>
              <a:t>测试的现场</a:t>
            </a:r>
            <a:r>
              <a:rPr lang="zh-CN" altLang="en-US" sz="2300" dirty="0">
                <a:latin typeface="Bodoni MT Black" panose="02070A03080606020203" pitchFamily="18" charset="0"/>
                <a:ea typeface="+mn-ea"/>
              </a:rPr>
              <a:t>。</a:t>
            </a:r>
            <a:r>
              <a:rPr lang="en-US" altLang="zh-CN" sz="2300" b="1" dirty="0">
                <a:solidFill>
                  <a:srgbClr val="C00000"/>
                </a:solidFill>
                <a:latin typeface="Bodoni MT Black" panose="02070A03080606020203" pitchFamily="18" charset="0"/>
                <a:ea typeface="+mn-ea"/>
              </a:rPr>
              <a:t>Beta</a:t>
            </a:r>
            <a:r>
              <a:rPr lang="zh-CN" altLang="zh-CN" sz="2300" b="1" dirty="0">
                <a:solidFill>
                  <a:srgbClr val="C00000"/>
                </a:solidFill>
                <a:latin typeface="Bodoni MT Black" panose="02070A03080606020203" pitchFamily="18" charset="0"/>
                <a:ea typeface="+mn-ea"/>
              </a:rPr>
              <a:t>测试</a:t>
            </a:r>
            <a:r>
              <a:rPr lang="zh-CN" altLang="zh-CN" sz="2300" dirty="0">
                <a:latin typeface="Bodoni MT Black" panose="02070A03080606020203" pitchFamily="18" charset="0"/>
                <a:ea typeface="+mn-ea"/>
              </a:rPr>
              <a:t>是软件在开发者不能控制的环境中的“真实”应用。</a:t>
            </a:r>
            <a:endParaRPr lang="zh-CN" altLang="zh-CN" sz="2300" dirty="0">
              <a:latin typeface="Bodoni MT Black" panose="02070A03080606020203"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7.5.3 Alpha</a:t>
            </a:r>
            <a:r>
              <a:rPr lang="zh-CN" altLang="en-US" sz="2400" dirty="0">
                <a:solidFill>
                  <a:srgbClr val="D9D9D9"/>
                </a:solidFill>
                <a:latin typeface="Bodoni MT Black" panose="02070A03080606020203" pitchFamily="18" charset="0"/>
                <a:ea typeface="+mn-ea"/>
              </a:rPr>
              <a:t>和</a:t>
            </a:r>
            <a:r>
              <a:rPr lang="en-US" altLang="zh-CN" sz="2400" dirty="0">
                <a:solidFill>
                  <a:srgbClr val="D9D9D9"/>
                </a:solidFill>
                <a:latin typeface="Bodoni MT Black" panose="02070A03080606020203" pitchFamily="18" charset="0"/>
                <a:ea typeface="+mn-ea"/>
              </a:rPr>
              <a:t>Beta</a:t>
            </a:r>
            <a:r>
              <a:rPr lang="zh-CN" altLang="en-US" sz="2400" dirty="0">
                <a:solidFill>
                  <a:srgbClr val="D9D9D9"/>
                </a:solidFill>
                <a:latin typeface="Bodoni MT Black" panose="02070A03080606020203" pitchFamily="18" charset="0"/>
                <a:ea typeface="+mn-ea"/>
              </a:rPr>
              <a:t>测试</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Bodoni MT Black" panose="02070A03080606020203" pitchFamily="18" charset="0"/>
                <a:ea typeface="+mn-ea"/>
              </a:rPr>
              <a:t>主要内容</a:t>
            </a:r>
            <a:endParaRPr lang="es-HN" b="1" dirty="0">
              <a:latin typeface="Bodoni MT Black" panose="02070A03080606020203" pitchFamily="18" charset="0"/>
              <a:ea typeface="+mn-ea"/>
            </a:endParaRPr>
          </a:p>
        </p:txBody>
      </p:sp>
      <p:sp>
        <p:nvSpPr>
          <p:cNvPr id="123907"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sp>
        <p:nvSpPr>
          <p:cNvPr id="12390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7.6 </a:t>
            </a:r>
            <a:r>
              <a:rPr lang="zh-CN" altLang="en-US" sz="2400">
                <a:solidFill>
                  <a:srgbClr val="D9D9D9"/>
                </a:solidFill>
                <a:latin typeface="Bodoni MT Black" panose="02070A03080606020203" pitchFamily="18" charset="0"/>
              </a:rPr>
              <a:t>白盒测试技术</a:t>
            </a:r>
            <a:endParaRPr lang="zh-CN" altLang="en-US" sz="2400">
              <a:solidFill>
                <a:srgbClr val="D9D9D9"/>
              </a:solidFill>
              <a:latin typeface="Bodoni MT Black" panose="02070A03080606020203" pitchFamily="18" charset="0"/>
            </a:endParaRPr>
          </a:p>
        </p:txBody>
      </p:sp>
      <p:pic>
        <p:nvPicPr>
          <p:cNvPr id="123909"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123910"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123911"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23912"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23913"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23914"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anose="05000000000000000000" pitchFamily="2" charset="2"/>
              <a:buNone/>
              <a:defRPr/>
            </a:pPr>
            <a:r>
              <a:rPr kumimoji="1" lang="en-US" altLang="zh-CN" sz="2400" dirty="0">
                <a:solidFill>
                  <a:srgbClr val="9999CC">
                    <a:lumMod val="50000"/>
                  </a:srgbClr>
                </a:solidFill>
                <a:latin typeface="Bodoni MT Black" panose="02070A03080606020203" pitchFamily="18" charset="0"/>
                <a:ea typeface="黑体" panose="02010609060101010101" pitchFamily="2" charset="-122"/>
              </a:rPr>
              <a:t>   </a:t>
            </a:r>
            <a:r>
              <a:rPr kumimoji="1" lang="en-US" altLang="zh-CN" sz="2400" b="1" dirty="0">
                <a:latin typeface="Bodoni MT Black" panose="02070A03080606020203" pitchFamily="18" charset="0"/>
              </a:rPr>
              <a:t>7.1   </a:t>
            </a:r>
            <a:r>
              <a:rPr kumimoji="1" lang="zh-CN" altLang="en-US" sz="2400" b="1" dirty="0">
                <a:latin typeface="Bodoni MT Black" panose="02070A03080606020203" pitchFamily="18" charset="0"/>
              </a:rPr>
              <a:t>编码</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7.2   </a:t>
            </a:r>
            <a:r>
              <a:rPr kumimoji="1" lang="zh-CN" altLang="en-US" sz="2400" b="1" dirty="0">
                <a:latin typeface="Bodoni MT Black" panose="02070A03080606020203" pitchFamily="18" charset="0"/>
              </a:rPr>
              <a:t>软件测试基础</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7.3   </a:t>
            </a:r>
            <a:r>
              <a:rPr kumimoji="1" lang="zh-CN" altLang="en-US" sz="2400" b="1" dirty="0">
                <a:latin typeface="Bodoni MT Black" panose="02070A03080606020203" pitchFamily="18" charset="0"/>
              </a:rPr>
              <a:t>单元测试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7.4   </a:t>
            </a:r>
            <a:r>
              <a:rPr kumimoji="1" lang="zh-CN" altLang="en-US" sz="2400" b="1" dirty="0">
                <a:latin typeface="Bodoni MT Black" panose="02070A03080606020203" pitchFamily="18" charset="0"/>
              </a:rPr>
              <a:t>集成测试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7.5   </a:t>
            </a:r>
            <a:r>
              <a:rPr kumimoji="1" lang="zh-CN" altLang="en-US" sz="2400" b="1" dirty="0">
                <a:latin typeface="Bodoni MT Black" panose="02070A03080606020203" pitchFamily="18" charset="0"/>
              </a:rPr>
              <a:t>确认测试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7.6   </a:t>
            </a:r>
            <a:r>
              <a:rPr kumimoji="1" lang="zh-CN" altLang="en-US" sz="2400" b="1" dirty="0">
                <a:latin typeface="Bodoni MT Black" panose="02070A03080606020203" pitchFamily="18" charset="0"/>
              </a:rPr>
              <a:t>白盒测试技术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7.7   </a:t>
            </a:r>
            <a:r>
              <a:rPr kumimoji="1" lang="zh-CN" altLang="en-US" sz="2400" b="1" dirty="0">
                <a:latin typeface="Bodoni MT Black" panose="02070A03080606020203" pitchFamily="18" charset="0"/>
              </a:rPr>
              <a:t>黑盒测试技术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7.8   </a:t>
            </a:r>
            <a:r>
              <a:rPr kumimoji="1" lang="zh-CN" altLang="en-US" sz="2400" b="1" dirty="0">
                <a:latin typeface="Bodoni MT Black" panose="02070A03080606020203" pitchFamily="18" charset="0"/>
              </a:rPr>
              <a:t>调试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7.9   </a:t>
            </a:r>
            <a:r>
              <a:rPr kumimoji="1" lang="zh-CN" altLang="en-US" sz="2400" b="1" dirty="0">
                <a:latin typeface="Bodoni MT Black" panose="02070A03080606020203" pitchFamily="18" charset="0"/>
              </a:rPr>
              <a:t>软件可靠性</a:t>
            </a:r>
            <a:endParaRPr kumimoji="1" lang="zh-CN" altLang="en-US" sz="2400" b="1" dirty="0">
              <a:latin typeface="Bodoni MT Black" panose="02070A03080606020203" pitchFamily="18" charset="0"/>
            </a:endParaRPr>
          </a:p>
        </p:txBody>
      </p:sp>
      <p:sp>
        <p:nvSpPr>
          <p:cNvPr id="123916"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endParaRPr lang="zh-CN" altLang="en-US" sz="2400">
              <a:solidFill>
                <a:srgbClr val="D9D9D9"/>
              </a:solidFill>
              <a:latin typeface="Bodoni MT Black" panose="02070A03080606020203" pitchFamily="18" charset="0"/>
            </a:endParaRPr>
          </a:p>
        </p:txBody>
      </p:sp>
      <p:sp>
        <p:nvSpPr>
          <p:cNvPr id="13" name="矩形 12"/>
          <p:cNvSpPr/>
          <p:nvPr/>
        </p:nvSpPr>
        <p:spPr>
          <a:xfrm>
            <a:off x="927100" y="37941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4" name="等腰三角形 13"/>
          <p:cNvSpPr/>
          <p:nvPr/>
        </p:nvSpPr>
        <p:spPr>
          <a:xfrm rot="5400000">
            <a:off x="335757" y="388064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7651" name="Text Box 3"/>
          <p:cNvSpPr txBox="1"/>
          <p:nvPr/>
        </p:nvSpPr>
        <p:spPr>
          <a:xfrm>
            <a:off x="3516923" y="263769"/>
            <a:ext cx="5627077" cy="600710"/>
          </a:xfrm>
          <a:prstGeom prst="rect">
            <a:avLst/>
          </a:prstGeom>
          <a:noFill/>
          <a:ln w="9525">
            <a:noFill/>
          </a:ln>
        </p:spPr>
        <p:txBody>
          <a:bodyPr lIns="89030" tIns="44515" rIns="89030" bIns="44515">
            <a:spAutoFit/>
          </a:bodyPr>
          <a:lstStyle/>
          <a:p>
            <a:pPr algn="r"/>
            <a:r>
              <a:rPr lang="zh-CN" altLang="en-US" sz="3325" b="1" dirty="0">
                <a:latin typeface="宋体" panose="02010600030101010101" pitchFamily="2" charset="-122"/>
              </a:rPr>
              <a:t>白盒测试 </a:t>
            </a:r>
            <a:endParaRPr lang="zh-CN" altLang="en-US" sz="3325" b="1" dirty="0">
              <a:latin typeface="宋体" panose="02010600030101010101" pitchFamily="2" charset="-122"/>
            </a:endParaRPr>
          </a:p>
        </p:txBody>
      </p:sp>
      <p:sp>
        <p:nvSpPr>
          <p:cNvPr id="27652" name="Rectangle 4"/>
          <p:cNvSpPr/>
          <p:nvPr/>
        </p:nvSpPr>
        <p:spPr>
          <a:xfrm>
            <a:off x="219808" y="1186962"/>
            <a:ext cx="8721969" cy="5096510"/>
          </a:xfrm>
          <a:prstGeom prst="rect">
            <a:avLst/>
          </a:prstGeom>
          <a:noFill/>
          <a:ln w="9525">
            <a:noFill/>
          </a:ln>
        </p:spPr>
        <p:txBody>
          <a:bodyPr lIns="89030" tIns="44515" rIns="89030" bIns="44515">
            <a:spAutoFit/>
          </a:bodyPr>
          <a:lstStyle/>
          <a:p>
            <a:pPr algn="just" eaLnBrk="1" hangingPunct="1"/>
            <a:r>
              <a:rPr lang="zh-CN" altLang="en-US" sz="2955" dirty="0">
                <a:latin typeface="宋体" panose="02010600030101010101" pitchFamily="2" charset="-122"/>
              </a:rPr>
              <a:t>此方法</a:t>
            </a:r>
            <a:r>
              <a:rPr lang="zh-CN" altLang="en-US" sz="2955" dirty="0">
                <a:solidFill>
                  <a:srgbClr val="CC3300"/>
                </a:solidFill>
                <a:latin typeface="宋体" panose="02010600030101010101" pitchFamily="2" charset="-122"/>
              </a:rPr>
              <a:t>把测试对象看做一个透明的盒子</a:t>
            </a:r>
            <a:r>
              <a:rPr lang="zh-CN" altLang="en-US" sz="2955" dirty="0">
                <a:latin typeface="宋体" panose="02010600030101010101" pitchFamily="2" charset="-122"/>
              </a:rPr>
              <a:t>，它允许测试人员利用程序内部的逻辑结构及有关信息，设计或选择测试用例，对程序所有逻辑路径进行测试。</a:t>
            </a:r>
            <a:endParaRPr lang="zh-CN" altLang="en-US" sz="2955" dirty="0">
              <a:latin typeface="Times New Roman" panose="02020603050405020304" pitchFamily="18" charset="0"/>
              <a:cs typeface="Times New Roman" panose="02020603050405020304" pitchFamily="18" charset="0"/>
            </a:endParaRPr>
          </a:p>
          <a:p>
            <a:pPr algn="just" eaLnBrk="1" hangingPunct="1"/>
            <a:r>
              <a:rPr lang="zh-CN" altLang="en-US" sz="2955" dirty="0">
                <a:latin typeface="宋体" panose="02010600030101010101" pitchFamily="2" charset="-122"/>
              </a:rPr>
              <a:t>通过在不同点检查程序的状态，确定实际的状态是否与预期的状态一致。因此白盒测试又称为结构测试或逻辑驱动测试。</a:t>
            </a:r>
            <a:endParaRPr lang="en-US" altLang="zh-CN" sz="2955" dirty="0">
              <a:latin typeface="Arial" panose="020B0604020202020204" pitchFamily="34" charset="0"/>
            </a:endParaRPr>
          </a:p>
          <a:p>
            <a:pPr algn="l" latinLnBrk="1"/>
            <a:endParaRPr lang="en-US" altLang="zh-CN" sz="2955" dirty="0">
              <a:latin typeface="Arial" panose="020B0604020202020204" pitchFamily="34" charset="0"/>
            </a:endParaRPr>
          </a:p>
          <a:p>
            <a:pPr algn="l" latinLnBrk="1"/>
            <a:r>
              <a:rPr lang="zh-CN" altLang="en-US" sz="2955" dirty="0">
                <a:latin typeface="Arial" panose="020B0604020202020204" pitchFamily="34" charset="0"/>
              </a:rPr>
              <a:t>白盒测试的测试方法有代码检查法、静态结构分析法、静态质量度量法、逻辑覆盖法、基本路径测试法、域测试、符号测试、</a:t>
            </a:r>
            <a:r>
              <a:rPr lang="en-US" altLang="zh-CN" sz="2955" dirty="0">
                <a:latin typeface="Arial" panose="020B0604020202020204" pitchFamily="34" charset="0"/>
              </a:rPr>
              <a:t>Z</a:t>
            </a:r>
            <a:r>
              <a:rPr lang="zh-CN" altLang="en-US" sz="2955" dirty="0">
                <a:latin typeface="Arial" panose="020B0604020202020204" pitchFamily="34" charset="0"/>
              </a:rPr>
              <a:t>路径覆盖、程序变异。</a:t>
            </a:r>
            <a:endParaRPr lang="zh-CN" altLang="en-US" sz="2955" dirty="0">
              <a:latin typeface="Arial" panose="020B0604020202020204" pitchFamily="34" charset="0"/>
            </a:endParaRPr>
          </a:p>
          <a:p>
            <a:pPr algn="l" latinLnBrk="1"/>
            <a:r>
              <a:rPr lang="zh-CN" altLang="en-US" sz="2955" dirty="0">
                <a:latin typeface="Arial" panose="020B0604020202020204" pitchFamily="34" charset="0"/>
              </a:rPr>
              <a:t>其中运用最为广泛的是</a:t>
            </a:r>
            <a:r>
              <a:rPr lang="zh-CN" altLang="en-US" sz="2955" b="1" dirty="0">
                <a:latin typeface="Arial" panose="020B0604020202020204" pitchFamily="34" charset="0"/>
              </a:rPr>
              <a:t>基本路径测试法</a:t>
            </a:r>
            <a:r>
              <a:rPr lang="zh-CN" altLang="en-US" sz="2955" dirty="0">
                <a:latin typeface="Arial" panose="020B0604020202020204" pitchFamily="34" charset="0"/>
              </a:rPr>
              <a:t>。</a:t>
            </a:r>
            <a:endParaRPr lang="zh-CN" altLang="en-US" sz="2955" dirty="0">
              <a:latin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7.1 </a:t>
            </a:r>
            <a:r>
              <a:rPr lang="zh-CN" altLang="en-US" b="1" dirty="0">
                <a:latin typeface="Bodoni MT Black" panose="02070A03080606020203" pitchFamily="18" charset="0"/>
                <a:ea typeface="+mn-ea"/>
              </a:rPr>
              <a:t>编码</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588963" y="1438275"/>
            <a:ext cx="8035925"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4200"/>
              </a:lnSpc>
              <a:spcBef>
                <a:spcPts val="600"/>
              </a:spcBef>
              <a:defRPr/>
            </a:pPr>
            <a:r>
              <a:rPr lang="zh-CN" altLang="en-US" sz="2400" dirty="0">
                <a:latin typeface="Bodoni MT Black" panose="02070A03080606020203" pitchFamily="18" charset="0"/>
                <a:ea typeface="+mn-ea"/>
              </a:rPr>
              <a:t>高级语言优于汇编语言：</a:t>
            </a:r>
            <a:endParaRPr lang="en-US" altLang="zh-CN" sz="2400" dirty="0">
              <a:latin typeface="Bodoni MT Black" panose="02070A03080606020203" pitchFamily="18" charset="0"/>
              <a:ea typeface="+mn-ea"/>
            </a:endParaRPr>
          </a:p>
          <a:p>
            <a:pPr eaLnBrk="1" hangingPunct="1">
              <a:lnSpc>
                <a:spcPts val="4200"/>
              </a:lnSpc>
              <a:buSzPct val="70000"/>
              <a:buFont typeface="Wingdings" panose="05000000000000000000" pitchFamily="2" charset="2"/>
              <a:buChar char="l"/>
              <a:defRPr/>
            </a:pPr>
            <a:r>
              <a:rPr lang="zh-CN" altLang="en-US" sz="2400" dirty="0">
                <a:latin typeface="Bodoni MT Black" panose="02070A03080606020203" pitchFamily="18" charset="0"/>
                <a:ea typeface="+mn-ea"/>
              </a:rPr>
              <a:t>汇编语言编码需要把软件设计翻译成机器操作的序列，既困难又容易出差错；</a:t>
            </a:r>
            <a:endParaRPr lang="en-US" altLang="zh-CN" sz="2400" dirty="0">
              <a:latin typeface="Bodoni MT Black" panose="02070A03080606020203" pitchFamily="18" charset="0"/>
              <a:ea typeface="+mn-ea"/>
            </a:endParaRPr>
          </a:p>
          <a:p>
            <a:pPr eaLnBrk="1" hangingPunct="1">
              <a:lnSpc>
                <a:spcPts val="4200"/>
              </a:lnSpc>
              <a:buSzPct val="70000"/>
              <a:buFont typeface="Wingdings" panose="05000000000000000000" pitchFamily="2" charset="2"/>
              <a:buChar char="l"/>
              <a:defRPr/>
            </a:pPr>
            <a:r>
              <a:rPr lang="zh-CN" altLang="en-US" sz="2400" dirty="0">
                <a:latin typeface="Bodoni MT Black" panose="02070A03080606020203" pitchFamily="18" charset="0"/>
                <a:ea typeface="+mn-ea"/>
              </a:rPr>
              <a:t>高级语言写程序比用汇编语言写程序生产率可以提高好几倍；</a:t>
            </a:r>
            <a:endParaRPr lang="en-US" altLang="zh-CN" sz="2400" dirty="0">
              <a:latin typeface="Bodoni MT Black" panose="02070A03080606020203" pitchFamily="18" charset="0"/>
              <a:ea typeface="+mn-ea"/>
            </a:endParaRPr>
          </a:p>
          <a:p>
            <a:pPr eaLnBrk="1" hangingPunct="1">
              <a:lnSpc>
                <a:spcPts val="4200"/>
              </a:lnSpc>
              <a:buSzPct val="70000"/>
              <a:buFont typeface="Wingdings" panose="05000000000000000000" pitchFamily="2" charset="2"/>
              <a:buChar char="l"/>
              <a:defRPr/>
            </a:pPr>
            <a:r>
              <a:rPr lang="zh-CN" altLang="en-US" sz="2400" dirty="0">
                <a:latin typeface="Bodoni MT Black" panose="02070A03080606020203" pitchFamily="18" charset="0"/>
                <a:ea typeface="+mn-ea"/>
              </a:rPr>
              <a:t>用高级语言写的程序容易阅读、容易测试、容易调试、容易维护。</a:t>
            </a:r>
            <a:endParaRPr lang="zh-CN" altLang="en-US" sz="2400" dirty="0">
              <a:latin typeface="Bodoni MT Black" panose="02070A03080606020203" pitchFamily="18" charset="0"/>
              <a:ea typeface="+mn-ea"/>
            </a:endParaRPr>
          </a:p>
        </p:txBody>
      </p:sp>
      <p:sp>
        <p:nvSpPr>
          <p:cNvPr id="1536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7.1.1 </a:t>
            </a:r>
            <a:r>
              <a:rPr lang="zh-CN" altLang="en-US" sz="2400">
                <a:solidFill>
                  <a:srgbClr val="D9D9D9"/>
                </a:solidFill>
                <a:latin typeface="Bodoni MT Black" panose="02070A03080606020203" pitchFamily="18" charset="0"/>
              </a:rPr>
              <a:t>选择程序设计语言</a:t>
            </a:r>
            <a:endParaRPr lang="zh-CN" altLang="en-US" sz="2400">
              <a:solidFill>
                <a:srgbClr val="D9D9D9"/>
              </a:solidFill>
              <a:latin typeface="Bodoni MT Black" panose="02070A03080606020203" pitchFamily="18" charset="0"/>
            </a:endParaRPr>
          </a:p>
        </p:txBody>
      </p:sp>
      <p:sp>
        <p:nvSpPr>
          <p:cNvPr id="15365" name="1 Título"/>
          <p:cNvSpPr txBox="1"/>
          <p:nvPr/>
        </p:nvSpPr>
        <p:spPr bwMode="auto">
          <a:xfrm>
            <a:off x="0" y="6291263"/>
            <a:ext cx="2316163" cy="460375"/>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endParaRPr lang="zh-CN" altLang="en-US" sz="2400">
              <a:solidFill>
                <a:srgbClr val="D9D9D9"/>
              </a:solidFill>
              <a:latin typeface="Bodoni MT Black" panose="02070A03080606020203"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8675" name="Text Box 3"/>
          <p:cNvSpPr txBox="1"/>
          <p:nvPr/>
        </p:nvSpPr>
        <p:spPr>
          <a:xfrm>
            <a:off x="3516923" y="263769"/>
            <a:ext cx="5627077" cy="600710"/>
          </a:xfrm>
          <a:prstGeom prst="rect">
            <a:avLst/>
          </a:prstGeom>
          <a:noFill/>
          <a:ln w="9525">
            <a:noFill/>
          </a:ln>
        </p:spPr>
        <p:txBody>
          <a:bodyPr lIns="89030" tIns="44515" rIns="89030" bIns="44515">
            <a:spAutoFit/>
          </a:bodyPr>
          <a:lstStyle/>
          <a:p>
            <a:pPr algn="r"/>
            <a:r>
              <a:rPr lang="zh-CN" altLang="en-US" sz="3325" b="1" dirty="0">
                <a:latin typeface="宋体" panose="02010600030101010101" pitchFamily="2" charset="-122"/>
              </a:rPr>
              <a:t>白盒测试的目标 </a:t>
            </a:r>
            <a:endParaRPr lang="zh-CN" altLang="en-US" sz="3325" b="1" dirty="0">
              <a:latin typeface="宋体" panose="02010600030101010101" pitchFamily="2" charset="-122"/>
            </a:endParaRPr>
          </a:p>
        </p:txBody>
      </p:sp>
      <p:sp>
        <p:nvSpPr>
          <p:cNvPr id="28676" name="Rectangle 4"/>
          <p:cNvSpPr/>
          <p:nvPr/>
        </p:nvSpPr>
        <p:spPr>
          <a:xfrm>
            <a:off x="276958" y="1912327"/>
            <a:ext cx="8572500" cy="2364740"/>
          </a:xfrm>
          <a:prstGeom prst="rect">
            <a:avLst/>
          </a:prstGeom>
          <a:noFill/>
          <a:ln w="9525">
            <a:noFill/>
          </a:ln>
        </p:spPr>
        <p:txBody>
          <a:bodyPr lIns="89030" tIns="44515" rIns="89030" bIns="44515">
            <a:spAutoFit/>
          </a:bodyPr>
          <a:lstStyle/>
          <a:p>
            <a:pPr algn="just" eaLnBrk="1" hangingPunct="1">
              <a:buFont typeface="Wingdings" panose="05000000000000000000" pitchFamily="2" charset="2"/>
              <a:buChar char="ü"/>
            </a:pPr>
            <a:r>
              <a:rPr lang="zh-CN" altLang="en-US" sz="2955" dirty="0">
                <a:latin typeface="宋体" panose="02010600030101010101" pitchFamily="2" charset="-122"/>
              </a:rPr>
              <a:t>对程序模块的</a:t>
            </a:r>
            <a:r>
              <a:rPr lang="zh-CN" altLang="en-US" sz="2955" i="1" dirty="0">
                <a:latin typeface="宋体" panose="02010600030101010101" pitchFamily="2" charset="-122"/>
              </a:rPr>
              <a:t>所有独立的执行路径</a:t>
            </a:r>
            <a:r>
              <a:rPr lang="zh-CN" altLang="en-US" sz="2955" dirty="0">
                <a:latin typeface="宋体" panose="02010600030101010101" pitchFamily="2" charset="-122"/>
              </a:rPr>
              <a:t>至少测试一次；</a:t>
            </a:r>
            <a:endParaRPr lang="zh-CN" altLang="en-US" sz="2955" dirty="0">
              <a:latin typeface="宋体" panose="02010600030101010101" pitchFamily="2" charset="-122"/>
            </a:endParaRPr>
          </a:p>
          <a:p>
            <a:pPr algn="just" eaLnBrk="1" hangingPunct="1">
              <a:buFont typeface="Wingdings" panose="05000000000000000000" pitchFamily="2" charset="2"/>
              <a:buChar char="ü"/>
            </a:pPr>
            <a:r>
              <a:rPr lang="zh-CN" altLang="en-US" sz="2955" dirty="0">
                <a:latin typeface="宋体" panose="02010600030101010101" pitchFamily="2" charset="-122"/>
              </a:rPr>
              <a:t>对</a:t>
            </a:r>
            <a:r>
              <a:rPr lang="zh-CN" altLang="en-US" sz="2955" i="1" dirty="0">
                <a:latin typeface="宋体" panose="02010600030101010101" pitchFamily="2" charset="-122"/>
              </a:rPr>
              <a:t>所有的逻辑判定，取</a:t>
            </a:r>
            <a:r>
              <a:rPr lang="zh-CN" altLang="en-US" sz="2955" i="1" dirty="0">
                <a:latin typeface="Arial" panose="020B0604020202020204" pitchFamily="34" charset="0"/>
              </a:rPr>
              <a:t>“</a:t>
            </a:r>
            <a:r>
              <a:rPr lang="zh-CN" altLang="en-US" sz="2955" i="1" dirty="0">
                <a:latin typeface="宋体" panose="02010600030101010101" pitchFamily="2" charset="-122"/>
              </a:rPr>
              <a:t>真</a:t>
            </a:r>
            <a:r>
              <a:rPr lang="zh-CN" altLang="en-US" sz="2955" i="1" dirty="0">
                <a:latin typeface="Arial" panose="020B0604020202020204" pitchFamily="34" charset="0"/>
              </a:rPr>
              <a:t>”</a:t>
            </a:r>
            <a:r>
              <a:rPr lang="zh-CN" altLang="en-US" sz="2955" i="1" dirty="0">
                <a:latin typeface="宋体" panose="02010600030101010101" pitchFamily="2" charset="-122"/>
              </a:rPr>
              <a:t>与取</a:t>
            </a:r>
            <a:r>
              <a:rPr lang="zh-CN" altLang="en-US" sz="2955" i="1" dirty="0">
                <a:latin typeface="Arial" panose="020B0604020202020204" pitchFamily="34" charset="0"/>
              </a:rPr>
              <a:t>“</a:t>
            </a:r>
            <a:r>
              <a:rPr lang="zh-CN" altLang="en-US" sz="2955" i="1" dirty="0">
                <a:latin typeface="宋体" panose="02010600030101010101" pitchFamily="2" charset="-122"/>
              </a:rPr>
              <a:t>假</a:t>
            </a:r>
            <a:r>
              <a:rPr lang="zh-CN" altLang="en-US" sz="2955" i="1" dirty="0">
                <a:latin typeface="Arial" panose="020B0604020202020204" pitchFamily="34" charset="0"/>
              </a:rPr>
              <a:t>”</a:t>
            </a:r>
            <a:r>
              <a:rPr lang="zh-CN" altLang="en-US" sz="2955" i="1" dirty="0">
                <a:latin typeface="宋体" panose="02010600030101010101" pitchFamily="2" charset="-122"/>
              </a:rPr>
              <a:t>的两种情况都至少测试一次</a:t>
            </a:r>
            <a:r>
              <a:rPr lang="zh-CN" altLang="en-US" sz="2955" dirty="0">
                <a:latin typeface="宋体" panose="02010600030101010101" pitchFamily="2" charset="-122"/>
              </a:rPr>
              <a:t>；</a:t>
            </a:r>
            <a:endParaRPr lang="zh-CN" altLang="en-US" sz="2955" dirty="0">
              <a:latin typeface="宋体" panose="02010600030101010101" pitchFamily="2" charset="-122"/>
            </a:endParaRPr>
          </a:p>
          <a:p>
            <a:pPr algn="just" eaLnBrk="1" hangingPunct="1">
              <a:buFont typeface="Wingdings" panose="05000000000000000000" pitchFamily="2" charset="2"/>
              <a:buChar char="ü"/>
            </a:pPr>
            <a:r>
              <a:rPr lang="zh-CN" altLang="en-US" sz="2955" dirty="0">
                <a:latin typeface="宋体" panose="02010600030101010101" pitchFamily="2" charset="-122"/>
              </a:rPr>
              <a:t>在循环的边界和运行界限内执行循环体；</a:t>
            </a:r>
            <a:endParaRPr lang="zh-CN" altLang="en-US" sz="2955" dirty="0">
              <a:latin typeface="宋体" panose="02010600030101010101" pitchFamily="2" charset="-122"/>
            </a:endParaRPr>
          </a:p>
          <a:p>
            <a:pPr algn="just" eaLnBrk="1" hangingPunct="1">
              <a:buFont typeface="Wingdings" panose="05000000000000000000" pitchFamily="2" charset="2"/>
              <a:buChar char="ü"/>
            </a:pPr>
            <a:r>
              <a:rPr lang="zh-CN" altLang="en-US" sz="2955" dirty="0">
                <a:latin typeface="宋体" panose="02010600030101010101" pitchFamily="2" charset="-122"/>
              </a:rPr>
              <a:t>测试</a:t>
            </a:r>
            <a:r>
              <a:rPr lang="zh-CN" altLang="en-US" sz="2955" i="1" dirty="0">
                <a:latin typeface="宋体" panose="02010600030101010101" pitchFamily="2" charset="-122"/>
              </a:rPr>
              <a:t>内部数据结构的有效性</a:t>
            </a:r>
            <a:r>
              <a:rPr lang="zh-CN" altLang="en-US" sz="2955" dirty="0">
                <a:latin typeface="宋体" panose="02010600030101010101" pitchFamily="2" charset="-122"/>
              </a:rPr>
              <a:t>；</a:t>
            </a:r>
            <a:endParaRPr lang="zh-CN" altLang="en-US" sz="2955" dirty="0">
              <a:latin typeface="Arial"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7.6.1 </a:t>
            </a:r>
            <a:r>
              <a:rPr lang="zh-CN" altLang="en-US" b="1" dirty="0">
                <a:latin typeface="Bodoni MT Black" panose="02070A03080606020203" pitchFamily="18" charset="0"/>
              </a:rPr>
              <a:t>逻辑覆盖</a:t>
            </a:r>
            <a:endParaRPr lang="zh-CN" altLang="en-US" b="1" dirty="0">
              <a:latin typeface="Bodoni MT Black" panose="02070A03080606020203" pitchFamily="18" charset="0"/>
            </a:endParaRPr>
          </a:p>
        </p:txBody>
      </p:sp>
      <p:sp>
        <p:nvSpPr>
          <p:cNvPr id="32775" name="TextBox 7"/>
          <p:cNvSpPr txBox="1">
            <a:spLocks noChangeArrowheads="1"/>
          </p:cNvSpPr>
          <p:nvPr/>
        </p:nvSpPr>
        <p:spPr bwMode="auto">
          <a:xfrm>
            <a:off x="528638" y="1628775"/>
            <a:ext cx="8220075" cy="2080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100"/>
              </a:lnSpc>
              <a:defRPr/>
            </a:pPr>
            <a:r>
              <a:rPr lang="en-US" altLang="zh-CN" sz="2400" b="1" dirty="0">
                <a:solidFill>
                  <a:srgbClr val="C00000"/>
                </a:solidFill>
                <a:latin typeface="Bodoni MT Black" panose="02070A03080606020203" pitchFamily="18" charset="0"/>
                <a:ea typeface="+mn-ea"/>
              </a:rPr>
              <a:t>    </a:t>
            </a:r>
            <a:r>
              <a:rPr lang="zh-CN" altLang="zh-CN" sz="2400" b="1" dirty="0">
                <a:solidFill>
                  <a:srgbClr val="C00000"/>
                </a:solidFill>
                <a:latin typeface="Bodoni MT Black" panose="02070A03080606020203" pitchFamily="18" charset="0"/>
                <a:ea typeface="+mn-ea"/>
              </a:rPr>
              <a:t>逻辑覆盖</a:t>
            </a:r>
            <a:r>
              <a:rPr lang="zh-CN" altLang="zh-CN" sz="2400" dirty="0">
                <a:latin typeface="Bodoni MT Black" panose="02070A03080606020203" pitchFamily="18" charset="0"/>
                <a:ea typeface="+mn-ea"/>
              </a:rPr>
              <a:t>是对一系列测试过程的总称，这组测试过程逐渐进行越来越完整的通路测试。</a:t>
            </a:r>
            <a:endParaRPr lang="en-US" altLang="zh-CN" sz="2400" dirty="0">
              <a:latin typeface="Bodoni MT Black" panose="02070A03080606020203" pitchFamily="18" charset="0"/>
              <a:ea typeface="+mn-ea"/>
            </a:endParaRPr>
          </a:p>
          <a:p>
            <a:pPr marL="0" indent="0">
              <a:lnSpc>
                <a:spcPts val="3100"/>
              </a:lnSpc>
              <a:defRPr/>
            </a:pPr>
            <a:r>
              <a:rPr lang="en-US" altLang="zh-CN" sz="2400" b="1" dirty="0">
                <a:latin typeface="Bodoni MT Black" panose="02070A03080606020203" pitchFamily="18" charset="0"/>
                <a:ea typeface="+mn-ea"/>
              </a:rPr>
              <a:t>1. </a:t>
            </a:r>
            <a:r>
              <a:rPr lang="zh-CN" altLang="en-US" sz="2400" b="1" dirty="0">
                <a:latin typeface="Bodoni MT Black" panose="02070A03080606020203" pitchFamily="18" charset="0"/>
                <a:ea typeface="+mn-ea"/>
              </a:rPr>
              <a:t>语句覆盖</a:t>
            </a:r>
            <a:endParaRPr lang="en-US" altLang="zh-CN" sz="2400" b="1" dirty="0">
              <a:latin typeface="Bodoni MT Black" panose="02070A03080606020203" pitchFamily="18" charset="0"/>
              <a:ea typeface="+mn-ea"/>
            </a:endParaRPr>
          </a:p>
          <a:p>
            <a:pPr marL="0" indent="0">
              <a:lnSpc>
                <a:spcPts val="3100"/>
              </a:lnSpc>
              <a:defRPr/>
            </a:pPr>
            <a:r>
              <a:rPr lang="en-US" altLang="zh-CN" sz="2400" b="1" dirty="0">
                <a:solidFill>
                  <a:srgbClr val="C00000"/>
                </a:solidFill>
                <a:latin typeface="Bodoni MT Black" panose="02070A03080606020203" pitchFamily="18" charset="0"/>
                <a:ea typeface="+mn-ea"/>
              </a:rPr>
              <a:t>    </a:t>
            </a:r>
            <a:r>
              <a:rPr lang="zh-CN" altLang="zh-CN" sz="2400" b="1" dirty="0">
                <a:solidFill>
                  <a:srgbClr val="C00000"/>
                </a:solidFill>
                <a:latin typeface="Bodoni MT Black" panose="02070A03080606020203" pitchFamily="18" charset="0"/>
                <a:ea typeface="+mn-ea"/>
              </a:rPr>
              <a:t>语句覆盖</a:t>
            </a:r>
            <a:r>
              <a:rPr lang="zh-CN" altLang="zh-CN" sz="2400" dirty="0">
                <a:latin typeface="Bodoni MT Black" panose="02070A03080606020203" pitchFamily="18" charset="0"/>
                <a:ea typeface="+mn-ea"/>
              </a:rPr>
              <a:t>的含义是，选择足够多的测试数据，使被测程序中每个语句至少执行一次。</a:t>
            </a:r>
            <a:endParaRPr lang="zh-CN" altLang="zh-CN" sz="2400" dirty="0">
              <a:latin typeface="Bodoni MT Black" panose="02070A03080606020203"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7.6.1 </a:t>
            </a:r>
            <a:r>
              <a:rPr lang="zh-CN" altLang="en-US" sz="2400" dirty="0">
                <a:solidFill>
                  <a:srgbClr val="D9D9D9"/>
                </a:solidFill>
                <a:latin typeface="Bodoni MT Black" panose="02070A03080606020203" pitchFamily="18" charset="0"/>
                <a:ea typeface="+mn-ea"/>
              </a:rPr>
              <a:t>逻辑覆盖</a:t>
            </a:r>
            <a:endParaRPr lang="zh-CN" altLang="en-US" sz="2400" dirty="0">
              <a:solidFill>
                <a:srgbClr val="D9D9D9"/>
              </a:solidFill>
              <a:latin typeface="Bodoni MT Black" panose="02070A03080606020203" pitchFamily="18" charset="0"/>
              <a:ea typeface="+mn-ea"/>
            </a:endParaRPr>
          </a:p>
        </p:txBody>
      </p:sp>
      <p:pic>
        <p:nvPicPr>
          <p:cNvPr id="128007" name="图片 1"/>
          <p:cNvPicPr>
            <a:picLocks noChangeAspect="1"/>
          </p:cNvPicPr>
          <p:nvPr/>
        </p:nvPicPr>
        <p:blipFill>
          <a:blip r:embed="rId1" cstate="print"/>
          <a:srcRect/>
          <a:stretch>
            <a:fillRect/>
          </a:stretch>
        </p:blipFill>
        <p:spPr bwMode="auto">
          <a:xfrm>
            <a:off x="5940425" y="3362325"/>
            <a:ext cx="2519363" cy="2659063"/>
          </a:xfrm>
          <a:prstGeom prst="rect">
            <a:avLst/>
          </a:prstGeom>
          <a:noFill/>
          <a:ln w="9525">
            <a:noFill/>
            <a:miter lim="800000"/>
            <a:headEnd/>
            <a:tailEnd/>
          </a:ln>
        </p:spPr>
      </p:pic>
      <p:sp>
        <p:nvSpPr>
          <p:cNvPr id="3" name="文本框 2"/>
          <p:cNvSpPr txBox="1"/>
          <p:nvPr/>
        </p:nvSpPr>
        <p:spPr>
          <a:xfrm>
            <a:off x="611188" y="3770313"/>
            <a:ext cx="4681537" cy="2322512"/>
          </a:xfrm>
          <a:prstGeom prst="rect">
            <a:avLst/>
          </a:prstGeom>
          <a:noFill/>
        </p:spPr>
        <p:txBody>
          <a:bodyPr>
            <a:spAutoFit/>
          </a:bodyPr>
          <a:lstStyle/>
          <a:p>
            <a:pPr eaLnBrk="1" hangingPunct="1">
              <a:lnSpc>
                <a:spcPts val="2900"/>
              </a:lnSpc>
              <a:defRPr/>
            </a:pPr>
            <a:r>
              <a:rPr lang="zh-CN" altLang="en-US" sz="2000" dirty="0">
                <a:latin typeface="Bodoni MT Black" panose="02070A03080606020203" pitchFamily="18" charset="0"/>
                <a:ea typeface="+mn-ea"/>
              </a:rPr>
              <a:t>    </a:t>
            </a:r>
            <a:r>
              <a:rPr lang="zh-CN" altLang="en-US" sz="2400" dirty="0">
                <a:latin typeface="Bodoni MT Black" panose="02070A03080606020203" pitchFamily="18" charset="0"/>
                <a:ea typeface="+mn-ea"/>
              </a:rPr>
              <a:t>右图为</a:t>
            </a:r>
            <a:r>
              <a:rPr lang="zh-CN" altLang="zh-CN" sz="2400" dirty="0">
                <a:latin typeface="Bodoni MT Black" panose="02070A03080606020203" pitchFamily="18" charset="0"/>
                <a:ea typeface="+mn-ea"/>
              </a:rPr>
              <a:t>被测试模块的流程图为了使每个语句都执行一次，程序的执行路径应该是</a:t>
            </a:r>
            <a:r>
              <a:rPr lang="en-US" altLang="zh-CN" sz="2400" dirty="0" err="1">
                <a:latin typeface="Bodoni MT Black" panose="02070A03080606020203" pitchFamily="18" charset="0"/>
                <a:ea typeface="+mn-ea"/>
              </a:rPr>
              <a:t>sacbed</a:t>
            </a:r>
            <a:r>
              <a:rPr lang="en-US" altLang="zh-CN" sz="2400" dirty="0">
                <a:latin typeface="Bodoni MT Black" panose="02070A03080606020203" pitchFamily="18" charset="0"/>
                <a:ea typeface="+mn-ea"/>
              </a:rPr>
              <a:t>,</a:t>
            </a:r>
            <a:r>
              <a:rPr lang="zh-CN" altLang="zh-CN" sz="2400" dirty="0">
                <a:latin typeface="Bodoni MT Black" panose="02070A03080606020203" pitchFamily="18" charset="0"/>
                <a:ea typeface="+mn-ea"/>
              </a:rPr>
              <a:t>为此只需要输入下面的测试数据</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实际上</a:t>
            </a:r>
            <a:r>
              <a:rPr lang="en-US" altLang="zh-CN" sz="2400" dirty="0">
                <a:latin typeface="Bodoni MT Black" panose="02070A03080606020203" pitchFamily="18" charset="0"/>
                <a:ea typeface="+mn-ea"/>
              </a:rPr>
              <a:t>X</a:t>
            </a:r>
            <a:r>
              <a:rPr lang="zh-CN" altLang="zh-CN" sz="2400" dirty="0">
                <a:latin typeface="Bodoni MT Black" panose="02070A03080606020203" pitchFamily="18" charset="0"/>
                <a:ea typeface="+mn-ea"/>
              </a:rPr>
              <a:t>可以是任意实数</a:t>
            </a:r>
            <a:r>
              <a:rPr lang="zh-CN" altLang="en-US" sz="2400" dirty="0">
                <a:latin typeface="Bodoni MT Black" panose="02070A03080606020203" pitchFamily="18" charset="0"/>
              </a:rPr>
              <a:t>）</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A=2</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B=0</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X=4</a:t>
            </a:r>
            <a:r>
              <a:rPr lang="zh-CN" altLang="en-US" sz="2400" dirty="0">
                <a:latin typeface="Bodoni MT Black" panose="02070A03080606020203" pitchFamily="18" charset="0"/>
                <a:ea typeface="+mn-ea"/>
              </a:rPr>
              <a:t>。</a:t>
            </a:r>
            <a:endParaRPr lang="zh-CN" altLang="en-US" sz="2400" dirty="0">
              <a:latin typeface="Bodoni MT Black" panose="02070A03080606020203" pitchFamily="18" charset="0"/>
              <a:ea typeface="+mn-e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95375"/>
            <a:ext cx="8229600" cy="604838"/>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1.</a:t>
            </a:r>
            <a:r>
              <a:rPr lang="zh-CN" altLang="en-US" sz="2400" b="1" dirty="0">
                <a:latin typeface="Bodoni MT Black" panose="02070A03080606020203" pitchFamily="18" charset="0"/>
              </a:rPr>
              <a:t>语句覆盖</a:t>
            </a:r>
            <a:endParaRPr lang="zh-CN" altLang="en-US" sz="2400" b="1" dirty="0">
              <a:latin typeface="Bodoni MT Black" panose="02070A03080606020203" pitchFamily="18" charset="0"/>
            </a:endParaRPr>
          </a:p>
        </p:txBody>
      </p:sp>
      <p:sp>
        <p:nvSpPr>
          <p:cNvPr id="32775" name="TextBox 7"/>
          <p:cNvSpPr txBox="1">
            <a:spLocks noChangeArrowheads="1"/>
          </p:cNvSpPr>
          <p:nvPr/>
        </p:nvSpPr>
        <p:spPr bwMode="auto">
          <a:xfrm>
            <a:off x="395288" y="1628775"/>
            <a:ext cx="8507412"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575945">
              <a:lnSpc>
                <a:spcPts val="3100"/>
              </a:lnSpc>
              <a:defRPr/>
            </a:pPr>
            <a:r>
              <a:rPr lang="zh-CN" altLang="zh-CN" sz="2400" dirty="0">
                <a:latin typeface="Bodoni MT Black" panose="02070A03080606020203" pitchFamily="18" charset="0"/>
                <a:ea typeface="+mn-ea"/>
              </a:rPr>
              <a:t>语句覆盖对程序的逻辑覆盖很少，在上面例子中两个判定条件都只测试了条件为真的情况，</a:t>
            </a:r>
            <a:r>
              <a:rPr lang="zh-CN" altLang="zh-CN" sz="2400" dirty="0">
                <a:solidFill>
                  <a:srgbClr val="FF0000"/>
                </a:solidFill>
                <a:latin typeface="Bodoni MT Black" panose="02070A03080606020203" pitchFamily="18" charset="0"/>
                <a:ea typeface="+mn-ea"/>
              </a:rPr>
              <a:t>如果条件为假时处理有错误，显然不能发现。</a:t>
            </a:r>
            <a:endParaRPr lang="en-US" altLang="zh-CN" sz="2400" dirty="0">
              <a:solidFill>
                <a:srgbClr val="FF0000"/>
              </a:solidFill>
              <a:latin typeface="Bodoni MT Black" panose="02070A03080606020203" pitchFamily="18" charset="0"/>
              <a:ea typeface="+mn-ea"/>
            </a:endParaRPr>
          </a:p>
          <a:p>
            <a:pPr marL="0" indent="575945">
              <a:lnSpc>
                <a:spcPts val="3100"/>
              </a:lnSpc>
              <a:defRPr/>
            </a:pPr>
            <a:r>
              <a:rPr lang="zh-CN" altLang="zh-CN" sz="2400" b="1" dirty="0">
                <a:solidFill>
                  <a:srgbClr val="0070C0"/>
                </a:solidFill>
                <a:latin typeface="Bodoni MT Black" panose="02070A03080606020203" pitchFamily="18" charset="0"/>
                <a:ea typeface="+mn-ea"/>
              </a:rPr>
              <a:t>语句覆盖只关心判定表达式的值，而没有分别测试判定表达式中每个条件取不同值时的情况。</a:t>
            </a:r>
            <a:r>
              <a:rPr lang="zh-CN" altLang="zh-CN" sz="2400" dirty="0">
                <a:latin typeface="Bodoni MT Black" panose="02070A03080606020203" pitchFamily="18" charset="0"/>
                <a:ea typeface="+mn-ea"/>
              </a:rPr>
              <a:t>为了执行</a:t>
            </a:r>
            <a:r>
              <a:rPr lang="en-US" altLang="zh-CN" sz="2400" dirty="0" err="1">
                <a:latin typeface="Bodoni MT Black" panose="02070A03080606020203" pitchFamily="18" charset="0"/>
                <a:ea typeface="+mn-ea"/>
              </a:rPr>
              <a:t>sacbed</a:t>
            </a:r>
            <a:r>
              <a:rPr lang="zh-CN" altLang="zh-CN" sz="2400" dirty="0">
                <a:latin typeface="Bodoni MT Black" panose="02070A03080606020203" pitchFamily="18" charset="0"/>
                <a:ea typeface="+mn-ea"/>
              </a:rPr>
              <a:t>路径，以测试每个语句，只需两个判定表达式</a:t>
            </a:r>
            <a:r>
              <a:rPr lang="en-US" altLang="zh-CN" sz="2400" dirty="0">
                <a:latin typeface="Bodoni MT Black" panose="02070A03080606020203" pitchFamily="18" charset="0"/>
                <a:ea typeface="+mn-ea"/>
              </a:rPr>
              <a:t>(A&gt;1)AND(B=0)</a:t>
            </a:r>
            <a:r>
              <a:rPr lang="zh-CN" altLang="zh-CN" sz="2400" dirty="0">
                <a:latin typeface="Bodoni MT Black" panose="02070A03080606020203" pitchFamily="18" charset="0"/>
                <a:ea typeface="+mn-ea"/>
              </a:rPr>
              <a:t>和</a:t>
            </a:r>
            <a:r>
              <a:rPr lang="en-US" altLang="zh-CN" sz="2400" dirty="0">
                <a:latin typeface="Bodoni MT Black" panose="02070A03080606020203" pitchFamily="18" charset="0"/>
                <a:ea typeface="+mn-ea"/>
              </a:rPr>
              <a:t>(A=2)OR(X&gt;1)</a:t>
            </a:r>
            <a:r>
              <a:rPr lang="zh-CN" altLang="zh-CN" sz="2400" dirty="0">
                <a:latin typeface="Bodoni MT Black" panose="02070A03080606020203" pitchFamily="18" charset="0"/>
                <a:ea typeface="+mn-ea"/>
              </a:rPr>
              <a:t>都取真值，因此使用上述一组测试数据就够了。但是，如果程序中把第一个判定表达式中的逻辑运算符</a:t>
            </a:r>
            <a:r>
              <a:rPr lang="en-US" altLang="zh-CN" sz="2400" dirty="0">
                <a:latin typeface="Bodoni MT Black" panose="02070A03080606020203" pitchFamily="18" charset="0"/>
                <a:ea typeface="+mn-ea"/>
              </a:rPr>
              <a:t>AND</a:t>
            </a:r>
            <a:r>
              <a:rPr lang="zh-CN" altLang="zh-CN" sz="2400" dirty="0">
                <a:latin typeface="Bodoni MT Black" panose="02070A03080606020203" pitchFamily="18" charset="0"/>
                <a:ea typeface="+mn-ea"/>
              </a:rPr>
              <a:t>错写成</a:t>
            </a:r>
            <a:r>
              <a:rPr lang="en-US" altLang="zh-CN" sz="2400" dirty="0">
                <a:latin typeface="Bodoni MT Black" panose="02070A03080606020203" pitchFamily="18" charset="0"/>
                <a:ea typeface="+mn-ea"/>
              </a:rPr>
              <a:t>OR</a:t>
            </a:r>
            <a:r>
              <a:rPr lang="zh-CN" altLang="zh-CN" sz="2400" dirty="0">
                <a:latin typeface="Bodoni MT Black" panose="02070A03080606020203" pitchFamily="18" charset="0"/>
                <a:ea typeface="+mn-ea"/>
              </a:rPr>
              <a:t>，或把第二个判定表达式中的条件</a:t>
            </a:r>
            <a:r>
              <a:rPr lang="en-US" altLang="zh-CN" sz="2400" dirty="0">
                <a:latin typeface="Bodoni MT Black" panose="02070A03080606020203" pitchFamily="18" charset="0"/>
                <a:ea typeface="+mn-ea"/>
              </a:rPr>
              <a:t>X&gt;1</a:t>
            </a:r>
            <a:r>
              <a:rPr lang="zh-CN" altLang="zh-CN" sz="2400" dirty="0">
                <a:latin typeface="Bodoni MT Black" panose="02070A03080606020203" pitchFamily="18" charset="0"/>
                <a:ea typeface="+mn-ea"/>
              </a:rPr>
              <a:t>误写成</a:t>
            </a:r>
            <a:r>
              <a:rPr lang="en-US" altLang="zh-CN" sz="2400" dirty="0">
                <a:latin typeface="Bodoni MT Black" panose="02070A03080606020203" pitchFamily="18" charset="0"/>
                <a:ea typeface="+mn-ea"/>
              </a:rPr>
              <a:t>X&lt;1</a:t>
            </a:r>
            <a:r>
              <a:rPr lang="zh-CN" altLang="zh-CN" sz="2400" dirty="0">
                <a:latin typeface="Bodoni MT Black" panose="02070A03080606020203" pitchFamily="18" charset="0"/>
                <a:ea typeface="+mn-ea"/>
              </a:rPr>
              <a:t>，使用上面的测试数据并不能查出这些错误。</a:t>
            </a:r>
            <a:endParaRPr lang="zh-CN" altLang="zh-CN" sz="2400" dirty="0">
              <a:latin typeface="Bodoni MT Black" panose="02070A03080606020203" pitchFamily="18" charset="0"/>
              <a:ea typeface="+mn-ea"/>
            </a:endParaRPr>
          </a:p>
          <a:p>
            <a:pPr marL="0" indent="575945">
              <a:lnSpc>
                <a:spcPts val="3100"/>
              </a:lnSpc>
              <a:defRPr/>
            </a:pPr>
            <a:r>
              <a:rPr lang="zh-CN" altLang="zh-CN" sz="2400" dirty="0">
                <a:latin typeface="Bodoni MT Black" panose="02070A03080606020203" pitchFamily="18" charset="0"/>
                <a:ea typeface="+mn-ea"/>
              </a:rPr>
              <a:t>综上所述，可以看出语句覆盖是</a:t>
            </a:r>
            <a:r>
              <a:rPr lang="zh-CN" altLang="zh-CN" sz="2400" dirty="0">
                <a:solidFill>
                  <a:srgbClr val="FF0000"/>
                </a:solidFill>
                <a:latin typeface="Bodoni MT Black" panose="02070A03080606020203" pitchFamily="18" charset="0"/>
                <a:ea typeface="+mn-ea"/>
              </a:rPr>
              <a:t>很弱</a:t>
            </a:r>
            <a:r>
              <a:rPr lang="zh-CN" altLang="zh-CN" sz="2400" dirty="0">
                <a:latin typeface="Bodoni MT Black" panose="02070A03080606020203" pitchFamily="18" charset="0"/>
                <a:ea typeface="+mn-ea"/>
              </a:rPr>
              <a:t>的逻辑覆盖标准。</a:t>
            </a:r>
            <a:endParaRPr lang="zh-CN" altLang="zh-CN" sz="24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7.6.1 </a:t>
            </a:r>
            <a:r>
              <a:rPr lang="zh-CN" altLang="en-US" sz="2400" dirty="0">
                <a:solidFill>
                  <a:srgbClr val="D9D9D9"/>
                </a:solidFill>
                <a:latin typeface="Bodoni MT Black" panose="02070A03080606020203" pitchFamily="18" charset="0"/>
                <a:ea typeface="+mn-ea"/>
              </a:rPr>
              <a:t>逻辑覆盖</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23938"/>
            <a:ext cx="8229600" cy="604837"/>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2.</a:t>
            </a:r>
            <a:r>
              <a:rPr lang="zh-CN" altLang="en-US" sz="2400" b="1" dirty="0">
                <a:latin typeface="Bodoni MT Black" panose="02070A03080606020203" pitchFamily="18" charset="0"/>
              </a:rPr>
              <a:t>判定覆盖</a:t>
            </a:r>
            <a:endParaRPr lang="zh-CN" altLang="en-US" sz="2400" b="1" dirty="0">
              <a:latin typeface="Bodoni MT Black" panose="02070A03080606020203" pitchFamily="18" charset="0"/>
            </a:endParaRPr>
          </a:p>
        </p:txBody>
      </p:sp>
      <p:sp>
        <p:nvSpPr>
          <p:cNvPr id="32775" name="TextBox 7"/>
          <p:cNvSpPr txBox="1">
            <a:spLocks noChangeArrowheads="1"/>
          </p:cNvSpPr>
          <p:nvPr/>
        </p:nvSpPr>
        <p:spPr bwMode="auto">
          <a:xfrm>
            <a:off x="395288" y="1628775"/>
            <a:ext cx="8435975" cy="44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612140">
              <a:lnSpc>
                <a:spcPts val="3100"/>
              </a:lnSpc>
              <a:defRPr/>
            </a:pPr>
            <a:r>
              <a:rPr lang="zh-CN" altLang="zh-CN" sz="2400" b="1" dirty="0">
                <a:solidFill>
                  <a:srgbClr val="C00000"/>
                </a:solidFill>
                <a:latin typeface="Bodoni MT Black" panose="02070A03080606020203" pitchFamily="18" charset="0"/>
                <a:ea typeface="+mn-ea"/>
              </a:rPr>
              <a:t>判定覆盖</a:t>
            </a:r>
            <a:r>
              <a:rPr lang="zh-CN" altLang="zh-CN" sz="2400" dirty="0">
                <a:latin typeface="Bodoni MT Black" panose="02070A03080606020203" pitchFamily="18" charset="0"/>
                <a:ea typeface="+mn-ea"/>
              </a:rPr>
              <a:t>又叫分支覆盖，它的含义是，不仅每个语句必须至少执行一次，而且</a:t>
            </a:r>
            <a:r>
              <a:rPr lang="zh-CN" altLang="zh-CN" sz="2400" dirty="0">
                <a:solidFill>
                  <a:srgbClr val="FF0000"/>
                </a:solidFill>
                <a:latin typeface="Bodoni MT Black" panose="02070A03080606020203" pitchFamily="18" charset="0"/>
                <a:ea typeface="+mn-ea"/>
              </a:rPr>
              <a:t>每个判定的每种可能的结果都应该至少执行一次</a:t>
            </a:r>
            <a:r>
              <a:rPr lang="zh-CN" altLang="zh-CN" sz="2400" dirty="0">
                <a:latin typeface="Bodoni MT Black" panose="02070A03080606020203" pitchFamily="18" charset="0"/>
                <a:ea typeface="+mn-ea"/>
              </a:rPr>
              <a:t>，也就是每个判定的每个分支都至少执行一次。</a:t>
            </a:r>
            <a:endParaRPr lang="en-US" altLang="zh-CN" sz="2400" dirty="0">
              <a:latin typeface="Bodoni MT Black" panose="02070A03080606020203" pitchFamily="18" charset="0"/>
              <a:ea typeface="+mn-ea"/>
            </a:endParaRPr>
          </a:p>
          <a:p>
            <a:pPr marL="0" indent="612140">
              <a:lnSpc>
                <a:spcPts val="3100"/>
              </a:lnSpc>
              <a:defRPr/>
            </a:pPr>
            <a:r>
              <a:rPr lang="zh-CN" altLang="zh-CN" sz="2400" dirty="0">
                <a:latin typeface="Bodoni MT Black" panose="02070A03080606020203" pitchFamily="18" charset="0"/>
                <a:ea typeface="+mn-ea"/>
              </a:rPr>
              <a:t>对于上述例子来说，能够分别覆盖路径</a:t>
            </a:r>
            <a:r>
              <a:rPr lang="en-US" altLang="zh-CN" sz="2400" dirty="0" err="1">
                <a:latin typeface="Bodoni MT Black" panose="02070A03080606020203" pitchFamily="18" charset="0"/>
                <a:ea typeface="+mn-ea"/>
              </a:rPr>
              <a:t>sacbed</a:t>
            </a:r>
            <a:r>
              <a:rPr lang="zh-CN" altLang="zh-CN" sz="2400" dirty="0">
                <a:latin typeface="Bodoni MT Black" panose="02070A03080606020203" pitchFamily="18" charset="0"/>
                <a:ea typeface="+mn-ea"/>
              </a:rPr>
              <a:t>和</a:t>
            </a:r>
            <a:r>
              <a:rPr lang="en-US" altLang="zh-CN" sz="2400" dirty="0" err="1">
                <a:latin typeface="Bodoni MT Black" panose="02070A03080606020203" pitchFamily="18" charset="0"/>
                <a:ea typeface="+mn-ea"/>
              </a:rPr>
              <a:t>sabd</a:t>
            </a:r>
            <a:r>
              <a:rPr lang="zh-CN" altLang="zh-CN" sz="2400" dirty="0">
                <a:latin typeface="Bodoni MT Black" panose="02070A03080606020203" pitchFamily="18" charset="0"/>
                <a:ea typeface="+mn-ea"/>
              </a:rPr>
              <a:t>的两组测试数据，或者可以分别覆盖路径</a:t>
            </a:r>
            <a:r>
              <a:rPr lang="en-US" altLang="zh-CN" sz="2400" dirty="0" err="1">
                <a:latin typeface="Bodoni MT Black" panose="02070A03080606020203" pitchFamily="18" charset="0"/>
                <a:ea typeface="+mn-ea"/>
              </a:rPr>
              <a:t>sacbd</a:t>
            </a:r>
            <a:r>
              <a:rPr lang="zh-CN" altLang="zh-CN" sz="2400" dirty="0">
                <a:latin typeface="Bodoni MT Black" panose="02070A03080606020203" pitchFamily="18" charset="0"/>
                <a:ea typeface="+mn-ea"/>
              </a:rPr>
              <a:t>和</a:t>
            </a:r>
            <a:r>
              <a:rPr lang="en-US" altLang="zh-CN" sz="2400" dirty="0" err="1">
                <a:latin typeface="Bodoni MT Black" panose="02070A03080606020203" pitchFamily="18" charset="0"/>
                <a:ea typeface="+mn-ea"/>
              </a:rPr>
              <a:t>sabed</a:t>
            </a:r>
            <a:r>
              <a:rPr lang="zh-CN" altLang="zh-CN" sz="2400" dirty="0">
                <a:latin typeface="Bodoni MT Black" panose="02070A03080606020203" pitchFamily="18" charset="0"/>
                <a:ea typeface="+mn-ea"/>
              </a:rPr>
              <a:t>的两组测试数据，都满足判定覆盖标准。例如，</a:t>
            </a:r>
            <a:r>
              <a:rPr lang="zh-CN" altLang="en-US" sz="2400" dirty="0">
                <a:latin typeface="Bodoni MT Black" panose="02070A03080606020203" pitchFamily="18" charset="0"/>
                <a:ea typeface="+mn-ea"/>
              </a:rPr>
              <a:t>以下</a:t>
            </a:r>
            <a:r>
              <a:rPr lang="zh-CN" altLang="zh-CN" sz="2400" dirty="0">
                <a:latin typeface="Bodoni MT Black" panose="02070A03080606020203" pitchFamily="18" charset="0"/>
                <a:ea typeface="+mn-ea"/>
              </a:rPr>
              <a:t>两组测试数据就可做到判定覆盖：</a:t>
            </a:r>
            <a:endParaRPr lang="zh-CN" altLang="zh-CN" sz="2400" dirty="0">
              <a:latin typeface="Bodoni MT Black" panose="02070A03080606020203" pitchFamily="18" charset="0"/>
              <a:ea typeface="+mn-ea"/>
            </a:endParaRPr>
          </a:p>
          <a:p>
            <a:pPr>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①</a:t>
            </a:r>
            <a:r>
              <a:rPr lang="en-US" altLang="zh-CN" sz="2400" dirty="0">
                <a:latin typeface="Bodoni MT Black" panose="02070A03080606020203" pitchFamily="18" charset="0"/>
                <a:ea typeface="+mn-ea"/>
              </a:rPr>
              <a:t> A=3</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B=0</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X=3 </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rPr>
              <a:t>覆盖</a:t>
            </a:r>
            <a:r>
              <a:rPr lang="en-US" altLang="zh-CN" sz="2400" dirty="0" err="1">
                <a:latin typeface="Bodoni MT Black" panose="02070A03080606020203" pitchFamily="18" charset="0"/>
              </a:rPr>
              <a:t>sacbd</a:t>
            </a:r>
            <a:r>
              <a:rPr lang="en-US" altLang="zh-CN" sz="2400" dirty="0">
                <a:latin typeface="Bodoni MT Black" panose="02070A03080606020203" pitchFamily="18" charset="0"/>
              </a:rPr>
              <a:t> </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②</a:t>
            </a:r>
            <a:r>
              <a:rPr lang="en-US" altLang="zh-CN" sz="2400" dirty="0">
                <a:latin typeface="Bodoni MT Black" panose="02070A03080606020203" pitchFamily="18" charset="0"/>
                <a:ea typeface="+mn-ea"/>
              </a:rPr>
              <a:t> A=2</a:t>
            </a:r>
            <a:r>
              <a:rPr lang="zh-CN" altLang="en-US" sz="2400" dirty="0">
                <a:latin typeface="Bodoni MT Black" panose="02070A03080606020203" pitchFamily="18" charset="0"/>
                <a:ea typeface="+mn-ea"/>
              </a:rPr>
              <a:t>，</a:t>
            </a:r>
            <a:r>
              <a:rPr lang="en-US" altLang="zh-CN" sz="2400" dirty="0">
                <a:latin typeface="Bodoni MT Black" panose="02070A03080606020203" pitchFamily="18" charset="0"/>
                <a:ea typeface="+mn-ea"/>
              </a:rPr>
              <a:t>B=1</a:t>
            </a:r>
            <a:r>
              <a:rPr lang="zh-CN" altLang="en-US" sz="2400" dirty="0">
                <a:latin typeface="Bodoni MT Black" panose="02070A03080606020203" pitchFamily="18" charset="0"/>
                <a:ea typeface="+mn-ea"/>
              </a:rPr>
              <a:t>，</a:t>
            </a:r>
            <a:r>
              <a:rPr lang="en-US" altLang="zh-CN" sz="2400" dirty="0">
                <a:latin typeface="Bodoni MT Black" panose="02070A03080606020203" pitchFamily="18" charset="0"/>
                <a:ea typeface="+mn-ea"/>
              </a:rPr>
              <a:t>X=1 </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rPr>
              <a:t>覆盖</a:t>
            </a:r>
            <a:r>
              <a:rPr lang="en-US" altLang="zh-CN" sz="2400" dirty="0" err="1">
                <a:latin typeface="Bodoni MT Black" panose="02070A03080606020203" pitchFamily="18" charset="0"/>
              </a:rPr>
              <a:t>sabed</a:t>
            </a:r>
            <a:r>
              <a:rPr lang="en-US" altLang="zh-CN" sz="2400" dirty="0">
                <a:latin typeface="Bodoni MT Black" panose="02070A03080606020203" pitchFamily="18" charset="0"/>
              </a:rPr>
              <a:t> </a:t>
            </a:r>
            <a:r>
              <a:rPr lang="zh-CN" altLang="en-US"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0" indent="612140">
              <a:lnSpc>
                <a:spcPts val="3100"/>
              </a:lnSpc>
              <a:defRPr/>
            </a:pPr>
            <a:r>
              <a:rPr lang="zh-CN" altLang="zh-CN" sz="2400" dirty="0">
                <a:latin typeface="Bodoni MT Black" panose="02070A03080606020203" pitchFamily="18" charset="0"/>
                <a:ea typeface="+mn-ea"/>
              </a:rPr>
              <a:t>判定覆盖比语句覆盖</a:t>
            </a:r>
            <a:r>
              <a:rPr lang="zh-CN" altLang="zh-CN" sz="2400" dirty="0">
                <a:solidFill>
                  <a:srgbClr val="FF0000"/>
                </a:solidFill>
                <a:latin typeface="Bodoni MT Black" panose="02070A03080606020203" pitchFamily="18" charset="0"/>
                <a:ea typeface="+mn-ea"/>
              </a:rPr>
              <a:t>强</a:t>
            </a:r>
            <a:r>
              <a:rPr lang="zh-CN" altLang="zh-CN" sz="2400" dirty="0">
                <a:latin typeface="Bodoni MT Black" panose="02070A03080606020203" pitchFamily="18" charset="0"/>
                <a:ea typeface="+mn-ea"/>
              </a:rPr>
              <a:t>，但是对程序逻辑的覆盖程度仍然不高，例如，上面的测试数据只覆盖了程序全部路径的</a:t>
            </a:r>
            <a:r>
              <a:rPr lang="zh-CN" altLang="zh-CN" sz="2400" dirty="0">
                <a:solidFill>
                  <a:srgbClr val="FF0000"/>
                </a:solidFill>
                <a:latin typeface="Bodoni MT Black" panose="02070A03080606020203" pitchFamily="18" charset="0"/>
                <a:ea typeface="+mn-ea"/>
              </a:rPr>
              <a:t>一半</a:t>
            </a:r>
            <a:r>
              <a:rPr lang="zh-CN" altLang="zh-CN"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7.6.1 </a:t>
            </a:r>
            <a:r>
              <a:rPr lang="zh-CN" altLang="en-US" sz="2400" dirty="0">
                <a:solidFill>
                  <a:srgbClr val="D9D9D9"/>
                </a:solidFill>
                <a:latin typeface="Bodoni MT Black" panose="02070A03080606020203" pitchFamily="18" charset="0"/>
                <a:ea typeface="+mn-ea"/>
              </a:rPr>
              <a:t>逻辑覆盖</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95375"/>
            <a:ext cx="8229600" cy="604838"/>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3.</a:t>
            </a:r>
            <a:r>
              <a:rPr lang="zh-CN" altLang="en-US" sz="2400" b="1" dirty="0">
                <a:latin typeface="Bodoni MT Black" panose="02070A03080606020203" pitchFamily="18" charset="0"/>
              </a:rPr>
              <a:t>条件覆盖</a:t>
            </a:r>
            <a:endParaRPr lang="zh-CN" altLang="en-US" sz="2400" b="1" dirty="0">
              <a:latin typeface="Bodoni MT Black" panose="02070A03080606020203" pitchFamily="18" charset="0"/>
            </a:endParaRPr>
          </a:p>
        </p:txBody>
      </p:sp>
      <p:sp>
        <p:nvSpPr>
          <p:cNvPr id="32775" name="TextBox 7"/>
          <p:cNvSpPr txBox="1">
            <a:spLocks noChangeArrowheads="1"/>
          </p:cNvSpPr>
          <p:nvPr/>
        </p:nvSpPr>
        <p:spPr bwMode="auto">
          <a:xfrm>
            <a:off x="601663" y="1700213"/>
            <a:ext cx="8085137" cy="208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612140">
              <a:lnSpc>
                <a:spcPts val="3100"/>
              </a:lnSpc>
              <a:defRPr/>
            </a:pPr>
            <a:r>
              <a:rPr lang="zh-CN" altLang="zh-CN" sz="2400" b="1" dirty="0">
                <a:solidFill>
                  <a:srgbClr val="C00000"/>
                </a:solidFill>
                <a:latin typeface="Bodoni MT Black" panose="02070A03080606020203" pitchFamily="18" charset="0"/>
                <a:ea typeface="+mn-ea"/>
              </a:rPr>
              <a:t>条件覆盖</a:t>
            </a:r>
            <a:r>
              <a:rPr lang="zh-CN" altLang="zh-CN" sz="2400" dirty="0">
                <a:latin typeface="Bodoni MT Black" panose="02070A03080606020203" pitchFamily="18" charset="0"/>
                <a:ea typeface="+mn-ea"/>
              </a:rPr>
              <a:t>的含义是，不仅每个语句至少执行一次，而且</a:t>
            </a:r>
            <a:r>
              <a:rPr lang="zh-CN" altLang="zh-CN" sz="2400" dirty="0">
                <a:solidFill>
                  <a:srgbClr val="FF0000"/>
                </a:solidFill>
                <a:latin typeface="Bodoni MT Black" panose="02070A03080606020203" pitchFamily="18" charset="0"/>
                <a:ea typeface="+mn-ea"/>
              </a:rPr>
              <a:t>使判定表达式中的每个条件都取到各种可能的结果</a:t>
            </a:r>
            <a:r>
              <a:rPr lang="zh-CN" altLang="zh-CN"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marL="0" indent="612140">
              <a:lnSpc>
                <a:spcPts val="3100"/>
              </a:lnSpc>
              <a:defRPr/>
            </a:pPr>
            <a:r>
              <a:rPr lang="zh-CN" altLang="en-US" sz="2400" dirty="0">
                <a:latin typeface="Bodoni MT Black" panose="02070A03080606020203" pitchFamily="18" charset="0"/>
                <a:ea typeface="+mn-ea"/>
              </a:rPr>
              <a:t>上</a:t>
            </a:r>
            <a:r>
              <a:rPr lang="zh-CN" altLang="zh-CN" sz="2400" dirty="0">
                <a:latin typeface="Bodoni MT Black" panose="02070A03080606020203" pitchFamily="18" charset="0"/>
                <a:ea typeface="+mn-ea"/>
              </a:rPr>
              <a:t>例中共有两个判定表达式，每个表达式中有两个条件，为了做到条件覆盖，应该选取测试数据</a:t>
            </a:r>
            <a:r>
              <a:rPr lang="zh-CN" altLang="en-US" sz="2400" dirty="0">
                <a:latin typeface="Bodoni MT Black" panose="02070A03080606020203" pitchFamily="18" charset="0"/>
                <a:ea typeface="+mn-ea"/>
              </a:rPr>
              <a:t>满足下面的要求。</a:t>
            </a:r>
            <a:endParaRPr lang="zh-CN" altLang="zh-CN" sz="2400" dirty="0">
              <a:latin typeface="Bodoni MT Black" panose="02070A03080606020203" pitchFamily="18" charset="0"/>
              <a:ea typeface="+mn-ea"/>
            </a:endParaRPr>
          </a:p>
        </p:txBody>
      </p:sp>
      <p:pic>
        <p:nvPicPr>
          <p:cNvPr id="134149" name="图片 8"/>
          <p:cNvPicPr>
            <a:picLocks noChangeAspect="1"/>
          </p:cNvPicPr>
          <p:nvPr/>
        </p:nvPicPr>
        <p:blipFill>
          <a:blip r:embed="rId1" cstate="print"/>
          <a:srcRect/>
          <a:stretch>
            <a:fillRect/>
          </a:stretch>
        </p:blipFill>
        <p:spPr bwMode="auto">
          <a:xfrm>
            <a:off x="5724525" y="3362325"/>
            <a:ext cx="2460625" cy="2659063"/>
          </a:xfrm>
          <a:prstGeom prst="rect">
            <a:avLst/>
          </a:prstGeom>
          <a:noFill/>
          <a:ln w="9525">
            <a:noFill/>
            <a:miter lim="800000"/>
            <a:headEnd/>
            <a:tailEnd/>
          </a:ln>
        </p:spPr>
      </p:pic>
      <p:sp>
        <p:nvSpPr>
          <p:cNvPr id="3" name="文本框 2"/>
          <p:cNvSpPr txBox="1"/>
          <p:nvPr/>
        </p:nvSpPr>
        <p:spPr>
          <a:xfrm>
            <a:off x="1116013" y="3998913"/>
            <a:ext cx="3973512" cy="1785104"/>
          </a:xfrm>
          <a:prstGeom prst="rect">
            <a:avLst/>
          </a:prstGeom>
          <a:noFill/>
        </p:spPr>
        <p:txBody>
          <a:bodyPr>
            <a:spAutoFit/>
          </a:bodyPr>
          <a:lstStyle/>
          <a:p>
            <a:pPr eaLnBrk="1" hangingPunct="1">
              <a:lnSpc>
                <a:spcPts val="3300"/>
              </a:lnSpc>
              <a:defRPr/>
            </a:pPr>
            <a:r>
              <a:rPr lang="zh-CN" altLang="zh-CN" sz="2400" dirty="0">
                <a:latin typeface="Bodoni MT Black" panose="02070A03080606020203" pitchFamily="18" charset="0"/>
                <a:ea typeface="+mn-ea"/>
              </a:rPr>
              <a:t>在</a:t>
            </a:r>
            <a:r>
              <a:rPr lang="en-US" altLang="zh-CN" sz="2400" dirty="0">
                <a:latin typeface="Bodoni MT Black" panose="02070A03080606020203" pitchFamily="18" charset="0"/>
                <a:ea typeface="+mn-ea"/>
              </a:rPr>
              <a:t>a</a:t>
            </a:r>
            <a:r>
              <a:rPr lang="zh-CN" altLang="zh-CN" sz="2400" dirty="0">
                <a:latin typeface="Bodoni MT Black" panose="02070A03080606020203" pitchFamily="18" charset="0"/>
                <a:ea typeface="+mn-ea"/>
              </a:rPr>
              <a:t>点有下述各种结果出现：</a:t>
            </a:r>
            <a:endParaRPr lang="en-US" altLang="zh-CN" sz="2400" dirty="0">
              <a:latin typeface="Bodoni MT Black" panose="02070A03080606020203" pitchFamily="18" charset="0"/>
              <a:ea typeface="+mn-ea"/>
            </a:endParaRPr>
          </a:p>
          <a:p>
            <a:pPr eaLnBrk="1" hangingPunct="1">
              <a:lnSpc>
                <a:spcPts val="3300"/>
              </a:lnSpc>
              <a:defRPr/>
            </a:pPr>
            <a:r>
              <a:rPr lang="en-US" altLang="zh-CN" sz="2400" dirty="0">
                <a:latin typeface="Bodoni MT Black" panose="02070A03080606020203" pitchFamily="18" charset="0"/>
                <a:ea typeface="+mn-ea"/>
              </a:rPr>
              <a:t>   A&gt;1,A</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1,B=0,B</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0</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eaLnBrk="1" hangingPunct="1">
              <a:lnSpc>
                <a:spcPts val="3300"/>
              </a:lnSpc>
              <a:defRPr/>
            </a:pPr>
            <a:r>
              <a:rPr lang="zh-CN" altLang="zh-CN" sz="2400" dirty="0">
                <a:latin typeface="Bodoni MT Black" panose="02070A03080606020203" pitchFamily="18" charset="0"/>
                <a:ea typeface="+mn-ea"/>
              </a:rPr>
              <a:t>在</a:t>
            </a:r>
            <a:r>
              <a:rPr lang="en-US" altLang="zh-CN" sz="2400" dirty="0">
                <a:latin typeface="Bodoni MT Black" panose="02070A03080606020203" pitchFamily="18" charset="0"/>
                <a:ea typeface="+mn-ea"/>
              </a:rPr>
              <a:t>b</a:t>
            </a:r>
            <a:r>
              <a:rPr lang="zh-CN" altLang="zh-CN" sz="2400" dirty="0">
                <a:latin typeface="Bodoni MT Black" panose="02070A03080606020203" pitchFamily="18" charset="0"/>
                <a:ea typeface="+mn-ea"/>
              </a:rPr>
              <a:t>点有下述各种结果出现：</a:t>
            </a:r>
            <a:endParaRPr lang="en-US" altLang="zh-CN" sz="2400" dirty="0">
              <a:latin typeface="Bodoni MT Black" panose="02070A03080606020203" pitchFamily="18" charset="0"/>
              <a:ea typeface="+mn-ea"/>
            </a:endParaRPr>
          </a:p>
          <a:p>
            <a:pPr eaLnBrk="1" hangingPunct="1">
              <a:lnSpc>
                <a:spcPts val="3300"/>
              </a:lnSpc>
              <a:defRPr/>
            </a:pPr>
            <a:r>
              <a:rPr lang="en-US" altLang="zh-CN" sz="2400" dirty="0">
                <a:latin typeface="Bodoni MT Black" panose="02070A03080606020203" pitchFamily="18" charset="0"/>
                <a:ea typeface="+mn-ea"/>
              </a:rPr>
              <a:t>   A=2,A</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2,X&gt;1,X</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1</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p:txBody>
      </p:sp>
      <p:sp>
        <p:nvSpPr>
          <p:cNvPr id="10"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7.6.1 </a:t>
            </a:r>
            <a:r>
              <a:rPr lang="zh-CN" altLang="en-US" sz="2400" dirty="0">
                <a:solidFill>
                  <a:srgbClr val="D9D9D9"/>
                </a:solidFill>
                <a:latin typeface="Bodoni MT Black" panose="02070A03080606020203" pitchFamily="18" charset="0"/>
                <a:ea typeface="+mn-ea"/>
              </a:rPr>
              <a:t>逻辑覆盖</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216096" y="44450"/>
            <a:ext cx="8470704" cy="1143000"/>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154184" y="966774"/>
            <a:ext cx="8470704" cy="604838"/>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3.</a:t>
            </a:r>
            <a:r>
              <a:rPr lang="zh-CN" altLang="en-US" sz="2400" b="1" dirty="0">
                <a:latin typeface="Bodoni MT Black" panose="02070A03080606020203" pitchFamily="18" charset="0"/>
              </a:rPr>
              <a:t>条件覆盖</a:t>
            </a:r>
            <a:endParaRPr lang="zh-CN" altLang="en-US" sz="2400" b="1" dirty="0">
              <a:latin typeface="Bodoni MT Black" panose="02070A03080606020203" pitchFamily="18" charset="0"/>
            </a:endParaRPr>
          </a:p>
        </p:txBody>
      </p:sp>
      <p:sp>
        <p:nvSpPr>
          <p:cNvPr id="32775" name="TextBox 7"/>
          <p:cNvSpPr txBox="1">
            <a:spLocks noChangeArrowheads="1"/>
          </p:cNvSpPr>
          <p:nvPr/>
        </p:nvSpPr>
        <p:spPr bwMode="auto">
          <a:xfrm>
            <a:off x="142844" y="1357298"/>
            <a:ext cx="8858312" cy="4888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4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只需要使用下面两组测试数据就可以达到上述覆盖标准：</a:t>
            </a:r>
            <a:endParaRPr lang="zh-CN" altLang="zh-CN" sz="2200" dirty="0">
              <a:latin typeface="Bodoni MT Black" panose="02070A03080606020203" pitchFamily="18" charset="0"/>
              <a:ea typeface="+mn-ea"/>
            </a:endParaRPr>
          </a:p>
          <a:p>
            <a:pPr marL="0" indent="0">
              <a:lnSpc>
                <a:spcPts val="34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①</a:t>
            </a:r>
            <a:r>
              <a:rPr lang="en-US" altLang="zh-CN" sz="2200" dirty="0">
                <a:latin typeface="Bodoni MT Black" panose="02070A03080606020203" pitchFamily="18" charset="0"/>
                <a:ea typeface="+mn-ea"/>
              </a:rPr>
              <a:t> A=2,B=0,X=4</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rPr>
              <a:t>满足</a:t>
            </a:r>
            <a:r>
              <a:rPr lang="en-US" altLang="zh-CN" sz="2200" dirty="0">
                <a:latin typeface="Bodoni MT Black" panose="02070A03080606020203" pitchFamily="18" charset="0"/>
              </a:rPr>
              <a:t>A&gt;1,B=0,A=2</a:t>
            </a:r>
            <a:r>
              <a:rPr lang="zh-CN" altLang="zh-CN" sz="2200" dirty="0">
                <a:latin typeface="Bodoni MT Black" panose="02070A03080606020203" pitchFamily="18" charset="0"/>
              </a:rPr>
              <a:t>和</a:t>
            </a:r>
            <a:r>
              <a:rPr lang="en-US" altLang="zh-CN" sz="2200" dirty="0">
                <a:latin typeface="Bodoni MT Black" panose="02070A03080606020203" pitchFamily="18" charset="0"/>
              </a:rPr>
              <a:t>X&gt;1</a:t>
            </a:r>
            <a:r>
              <a:rPr lang="zh-CN" altLang="zh-CN" sz="2200" dirty="0">
                <a:latin typeface="Bodoni MT Black" panose="02070A03080606020203" pitchFamily="18" charset="0"/>
              </a:rPr>
              <a:t>，执行路径</a:t>
            </a:r>
            <a:r>
              <a:rPr lang="en-US" altLang="zh-CN" sz="2200" dirty="0" err="1">
                <a:latin typeface="Bodoni MT Black" panose="02070A03080606020203" pitchFamily="18" charset="0"/>
              </a:rPr>
              <a:t>sacbed</a:t>
            </a:r>
            <a:r>
              <a:rPr lang="zh-CN" altLang="en-US" sz="2200" dirty="0">
                <a:latin typeface="Bodoni MT Black" panose="02070A03080606020203" pitchFamily="18" charset="0"/>
                <a:ea typeface="+mn-ea"/>
              </a:rPr>
              <a:t>）</a:t>
            </a:r>
            <a:endParaRPr lang="zh-CN" altLang="zh-CN" sz="2200" dirty="0">
              <a:latin typeface="Bodoni MT Black" panose="02070A03080606020203" pitchFamily="18" charset="0"/>
              <a:ea typeface="+mn-ea"/>
            </a:endParaRPr>
          </a:p>
          <a:p>
            <a:pPr marL="0" indent="0">
              <a:lnSpc>
                <a:spcPts val="34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②</a:t>
            </a:r>
            <a:r>
              <a:rPr lang="en-US" altLang="zh-CN" sz="2200" dirty="0">
                <a:latin typeface="Bodoni MT Black" panose="02070A03080606020203" pitchFamily="18" charset="0"/>
                <a:ea typeface="+mn-ea"/>
              </a:rPr>
              <a:t> A=1,B=1,X=1</a:t>
            </a:r>
            <a:r>
              <a:rPr lang="zh-CN" altLang="en-US" sz="2200" dirty="0">
                <a:latin typeface="Bodoni MT Black" panose="02070A03080606020203" pitchFamily="18" charset="0"/>
              </a:rPr>
              <a:t>（</a:t>
            </a:r>
            <a:r>
              <a:rPr lang="zh-CN" altLang="zh-CN" sz="2200" dirty="0">
                <a:latin typeface="Bodoni MT Black" panose="02070A03080606020203" pitchFamily="18" charset="0"/>
                <a:ea typeface="+mn-ea"/>
              </a:rPr>
              <a:t>满足</a:t>
            </a:r>
            <a:r>
              <a:rPr lang="en-US" altLang="zh-CN" sz="2200" dirty="0">
                <a:latin typeface="Bodoni MT Black" panose="02070A03080606020203" pitchFamily="18" charset="0"/>
                <a:ea typeface="+mn-ea"/>
              </a:rPr>
              <a:t>A</a:t>
            </a:r>
            <a:r>
              <a:rPr lang="zh-CN" altLang="zh-CN" sz="2200" dirty="0">
                <a:latin typeface="Bodoni MT Black" panose="02070A03080606020203" pitchFamily="18" charset="0"/>
                <a:ea typeface="+mn-ea"/>
              </a:rPr>
              <a:t>≤</a:t>
            </a:r>
            <a:r>
              <a:rPr lang="en-US" altLang="zh-CN" sz="2200" dirty="0">
                <a:latin typeface="Bodoni MT Black" panose="02070A03080606020203" pitchFamily="18" charset="0"/>
                <a:ea typeface="+mn-ea"/>
              </a:rPr>
              <a:t>1,B</a:t>
            </a:r>
            <a:r>
              <a:rPr lang="zh-CN" altLang="zh-CN" sz="2200" dirty="0">
                <a:latin typeface="Bodoni MT Black" panose="02070A03080606020203" pitchFamily="18" charset="0"/>
                <a:ea typeface="+mn-ea"/>
              </a:rPr>
              <a:t>≠</a:t>
            </a:r>
            <a:r>
              <a:rPr lang="en-US" altLang="zh-CN" sz="2200" dirty="0">
                <a:latin typeface="Bodoni MT Black" panose="02070A03080606020203" pitchFamily="18" charset="0"/>
                <a:ea typeface="+mn-ea"/>
              </a:rPr>
              <a:t>0,A</a:t>
            </a:r>
            <a:r>
              <a:rPr lang="zh-CN" altLang="zh-CN" sz="2200" dirty="0">
                <a:latin typeface="Bodoni MT Black" panose="02070A03080606020203" pitchFamily="18" charset="0"/>
                <a:ea typeface="+mn-ea"/>
              </a:rPr>
              <a:t>≠</a:t>
            </a:r>
            <a:r>
              <a:rPr lang="en-US" altLang="zh-CN" sz="2200" dirty="0">
                <a:latin typeface="Bodoni MT Black" panose="02070A03080606020203" pitchFamily="18" charset="0"/>
                <a:ea typeface="+mn-ea"/>
              </a:rPr>
              <a:t>2</a:t>
            </a:r>
            <a:r>
              <a:rPr lang="zh-CN" altLang="zh-CN" sz="2200" dirty="0">
                <a:latin typeface="Bodoni MT Black" panose="02070A03080606020203" pitchFamily="18" charset="0"/>
                <a:ea typeface="+mn-ea"/>
              </a:rPr>
              <a:t>和</a:t>
            </a:r>
            <a:r>
              <a:rPr lang="en-US" altLang="zh-CN" sz="2200" dirty="0">
                <a:latin typeface="Bodoni MT Black" panose="02070A03080606020203" pitchFamily="18" charset="0"/>
                <a:ea typeface="+mn-ea"/>
              </a:rPr>
              <a:t>X</a:t>
            </a:r>
            <a:r>
              <a:rPr lang="zh-CN" altLang="zh-CN" sz="2200" dirty="0">
                <a:latin typeface="Bodoni MT Black" panose="02070A03080606020203" pitchFamily="18" charset="0"/>
                <a:ea typeface="+mn-ea"/>
              </a:rPr>
              <a:t>≤</a:t>
            </a:r>
            <a:r>
              <a:rPr lang="en-US" altLang="zh-CN" sz="2200" dirty="0">
                <a:latin typeface="Bodoni MT Black" panose="02070A03080606020203" pitchFamily="18" charset="0"/>
                <a:ea typeface="+mn-ea"/>
              </a:rPr>
              <a:t>1</a:t>
            </a:r>
            <a:r>
              <a:rPr lang="zh-CN" altLang="zh-CN" sz="2200" dirty="0">
                <a:latin typeface="Bodoni MT Black" panose="02070A03080606020203" pitchFamily="18" charset="0"/>
                <a:ea typeface="+mn-ea"/>
              </a:rPr>
              <a:t>，执行路径</a:t>
            </a:r>
            <a:r>
              <a:rPr lang="en-US" altLang="zh-CN" sz="2200" dirty="0" err="1">
                <a:latin typeface="Bodoni MT Black" panose="02070A03080606020203" pitchFamily="18" charset="0"/>
                <a:ea typeface="+mn-ea"/>
              </a:rPr>
              <a:t>sabd</a:t>
            </a:r>
            <a:r>
              <a:rPr lang="zh-CN" altLang="en-US" sz="2200" dirty="0">
                <a:latin typeface="Bodoni MT Black" panose="02070A03080606020203" pitchFamily="18" charset="0"/>
              </a:rPr>
              <a:t>）</a:t>
            </a:r>
            <a:endParaRPr lang="en-US" altLang="zh-CN" sz="2200" dirty="0">
              <a:latin typeface="Bodoni MT Black" panose="02070A03080606020203" pitchFamily="18" charset="0"/>
              <a:ea typeface="+mn-ea"/>
            </a:endParaRPr>
          </a:p>
          <a:p>
            <a:pPr marL="0" indent="0">
              <a:lnSpc>
                <a:spcPts val="34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条件覆盖通常比判定覆盖</a:t>
            </a:r>
            <a:r>
              <a:rPr lang="zh-CN" altLang="zh-CN" sz="2200" dirty="0">
                <a:solidFill>
                  <a:srgbClr val="FF0000"/>
                </a:solidFill>
                <a:latin typeface="Bodoni MT Black" panose="02070A03080606020203" pitchFamily="18" charset="0"/>
                <a:ea typeface="+mn-ea"/>
              </a:rPr>
              <a:t>强</a:t>
            </a:r>
            <a:r>
              <a:rPr lang="zh-CN" altLang="zh-CN" sz="2200" dirty="0">
                <a:latin typeface="Bodoni MT Black" panose="02070A03080606020203" pitchFamily="18" charset="0"/>
                <a:ea typeface="+mn-ea"/>
              </a:rPr>
              <a:t>，</a:t>
            </a:r>
            <a:r>
              <a:rPr lang="zh-CN" altLang="en-US" sz="2200" dirty="0">
                <a:latin typeface="Bodoni MT Black" panose="02070A03080606020203" pitchFamily="18" charset="0"/>
                <a:ea typeface="+mn-ea"/>
              </a:rPr>
              <a:t>但</a:t>
            </a:r>
            <a:r>
              <a:rPr lang="zh-CN" altLang="en-US" sz="2200" dirty="0">
                <a:solidFill>
                  <a:srgbClr val="FF0000"/>
                </a:solidFill>
                <a:latin typeface="Bodoni MT Black" panose="02070A03080606020203" pitchFamily="18" charset="0"/>
                <a:ea typeface="+mn-ea"/>
              </a:rPr>
              <a:t>满足条件覆盖的测试数据不一定满足判定覆盖</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ea typeface="+mn-ea"/>
              </a:rPr>
              <a:t>如果使用下面两组测试数据，则只满足条件覆盖标准并不满足判定覆盖标准</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rPr>
              <a:t>第二个判定表达式的值总为真</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ea typeface="+mn-ea"/>
              </a:rPr>
              <a:t>：</a:t>
            </a:r>
            <a:endParaRPr lang="zh-CN" altLang="zh-CN" sz="2200" dirty="0">
              <a:latin typeface="Bodoni MT Black" panose="02070A03080606020203" pitchFamily="18" charset="0"/>
              <a:ea typeface="+mn-ea"/>
            </a:endParaRPr>
          </a:p>
          <a:p>
            <a:pPr marL="0" indent="0">
              <a:lnSpc>
                <a:spcPts val="34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①</a:t>
            </a:r>
            <a:r>
              <a:rPr lang="en-US" altLang="zh-CN" sz="2200" dirty="0">
                <a:latin typeface="Bodoni MT Black" panose="02070A03080606020203" pitchFamily="18" charset="0"/>
                <a:ea typeface="+mn-ea"/>
              </a:rPr>
              <a:t> A=2,B=0,X=1</a:t>
            </a:r>
            <a:r>
              <a:rPr lang="zh-CN" altLang="en-US" sz="2200" dirty="0">
                <a:latin typeface="Bodoni MT Black" panose="02070A03080606020203" pitchFamily="18" charset="0"/>
              </a:rPr>
              <a:t>（</a:t>
            </a:r>
            <a:r>
              <a:rPr lang="zh-CN" altLang="zh-CN" sz="2200" dirty="0">
                <a:latin typeface="Bodoni MT Black" panose="02070A03080606020203" pitchFamily="18" charset="0"/>
                <a:ea typeface="+mn-ea"/>
              </a:rPr>
              <a:t>满足</a:t>
            </a:r>
            <a:r>
              <a:rPr lang="en-US" altLang="zh-CN" sz="2200" dirty="0">
                <a:latin typeface="Bodoni MT Black" panose="02070A03080606020203" pitchFamily="18" charset="0"/>
                <a:ea typeface="+mn-ea"/>
              </a:rPr>
              <a:t>A&gt;1,B=0,A=2</a:t>
            </a:r>
            <a:r>
              <a:rPr lang="zh-CN" altLang="zh-CN" sz="2200" dirty="0">
                <a:latin typeface="Bodoni MT Black" panose="02070A03080606020203" pitchFamily="18" charset="0"/>
                <a:ea typeface="+mn-ea"/>
              </a:rPr>
              <a:t>和</a:t>
            </a:r>
            <a:r>
              <a:rPr lang="en-US" altLang="zh-CN" sz="2200" dirty="0">
                <a:latin typeface="Bodoni MT Black" panose="02070A03080606020203" pitchFamily="18" charset="0"/>
                <a:ea typeface="+mn-ea"/>
              </a:rPr>
              <a:t>X</a:t>
            </a:r>
            <a:r>
              <a:rPr lang="zh-CN" altLang="zh-CN" sz="2200" dirty="0">
                <a:latin typeface="Bodoni MT Black" panose="02070A03080606020203" pitchFamily="18" charset="0"/>
                <a:ea typeface="+mn-ea"/>
              </a:rPr>
              <a:t>≤</a:t>
            </a:r>
            <a:r>
              <a:rPr lang="en-US" altLang="zh-CN" sz="2200" dirty="0">
                <a:latin typeface="Bodoni MT Black" panose="02070A03080606020203" pitchFamily="18" charset="0"/>
                <a:ea typeface="+mn-ea"/>
              </a:rPr>
              <a:t>1</a:t>
            </a:r>
            <a:r>
              <a:rPr lang="zh-CN" altLang="zh-CN" sz="2200" dirty="0">
                <a:latin typeface="Bodoni MT Black" panose="02070A03080606020203" pitchFamily="18" charset="0"/>
                <a:ea typeface="+mn-ea"/>
              </a:rPr>
              <a:t>，执行路径</a:t>
            </a:r>
            <a:r>
              <a:rPr lang="en-US" altLang="zh-CN" sz="2200" dirty="0" err="1">
                <a:latin typeface="Bodoni MT Black" panose="02070A03080606020203" pitchFamily="18" charset="0"/>
                <a:ea typeface="+mn-ea"/>
              </a:rPr>
              <a:t>sacbed</a:t>
            </a:r>
            <a:r>
              <a:rPr lang="zh-CN" altLang="en-US" sz="2200" dirty="0">
                <a:latin typeface="Bodoni MT Black" panose="02070A03080606020203" pitchFamily="18" charset="0"/>
              </a:rPr>
              <a:t>）</a:t>
            </a:r>
            <a:endParaRPr lang="zh-CN" altLang="zh-CN" sz="2200" dirty="0">
              <a:latin typeface="Bodoni MT Black" panose="02070A03080606020203" pitchFamily="18" charset="0"/>
              <a:ea typeface="+mn-ea"/>
            </a:endParaRPr>
          </a:p>
          <a:p>
            <a:pPr marL="0" indent="0">
              <a:lnSpc>
                <a:spcPts val="34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②</a:t>
            </a:r>
            <a:r>
              <a:rPr lang="en-US" altLang="zh-CN" sz="2200" dirty="0">
                <a:latin typeface="Bodoni MT Black" panose="02070A03080606020203" pitchFamily="18" charset="0"/>
                <a:ea typeface="+mn-ea"/>
              </a:rPr>
              <a:t> A=1,B=1,X=2</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ea typeface="+mn-ea"/>
              </a:rPr>
              <a:t>满足</a:t>
            </a:r>
            <a:r>
              <a:rPr lang="en-US" altLang="zh-CN" sz="2200" dirty="0">
                <a:latin typeface="Bodoni MT Black" panose="02070A03080606020203" pitchFamily="18" charset="0"/>
                <a:ea typeface="+mn-ea"/>
              </a:rPr>
              <a:t>A</a:t>
            </a:r>
            <a:r>
              <a:rPr lang="zh-CN" altLang="zh-CN" sz="2200" dirty="0">
                <a:latin typeface="Bodoni MT Black" panose="02070A03080606020203" pitchFamily="18" charset="0"/>
                <a:ea typeface="+mn-ea"/>
              </a:rPr>
              <a:t>≤</a:t>
            </a:r>
            <a:r>
              <a:rPr lang="en-US" altLang="zh-CN" sz="2200" dirty="0">
                <a:latin typeface="Bodoni MT Black" panose="02070A03080606020203" pitchFamily="18" charset="0"/>
                <a:ea typeface="+mn-ea"/>
              </a:rPr>
              <a:t>1,B</a:t>
            </a:r>
            <a:r>
              <a:rPr lang="zh-CN" altLang="zh-CN" sz="2200" dirty="0">
                <a:latin typeface="Bodoni MT Black" panose="02070A03080606020203" pitchFamily="18" charset="0"/>
                <a:ea typeface="+mn-ea"/>
              </a:rPr>
              <a:t>≠</a:t>
            </a:r>
            <a:r>
              <a:rPr lang="en-US" altLang="zh-CN" sz="2200" dirty="0">
                <a:latin typeface="Bodoni MT Black" panose="02070A03080606020203" pitchFamily="18" charset="0"/>
                <a:ea typeface="+mn-ea"/>
              </a:rPr>
              <a:t>0,A</a:t>
            </a:r>
            <a:r>
              <a:rPr lang="zh-CN" altLang="zh-CN" sz="2200" dirty="0">
                <a:latin typeface="Bodoni MT Black" panose="02070A03080606020203" pitchFamily="18" charset="0"/>
                <a:ea typeface="+mn-ea"/>
              </a:rPr>
              <a:t>≠</a:t>
            </a:r>
            <a:r>
              <a:rPr lang="en-US" altLang="zh-CN" sz="2200" dirty="0">
                <a:latin typeface="Bodoni MT Black" panose="02070A03080606020203" pitchFamily="18" charset="0"/>
                <a:ea typeface="+mn-ea"/>
              </a:rPr>
              <a:t>2</a:t>
            </a:r>
            <a:r>
              <a:rPr lang="zh-CN" altLang="zh-CN" sz="2200" dirty="0">
                <a:latin typeface="Bodoni MT Black" panose="02070A03080606020203" pitchFamily="18" charset="0"/>
                <a:ea typeface="+mn-ea"/>
              </a:rPr>
              <a:t>和</a:t>
            </a:r>
            <a:r>
              <a:rPr lang="en-US" altLang="zh-CN" sz="2200" dirty="0">
                <a:latin typeface="Bodoni MT Black" panose="02070A03080606020203" pitchFamily="18" charset="0"/>
                <a:ea typeface="+mn-ea"/>
              </a:rPr>
              <a:t>X&gt;1</a:t>
            </a:r>
            <a:r>
              <a:rPr lang="zh-CN" altLang="zh-CN" sz="2200" dirty="0">
                <a:latin typeface="Bodoni MT Black" panose="02070A03080606020203" pitchFamily="18" charset="0"/>
                <a:ea typeface="+mn-ea"/>
              </a:rPr>
              <a:t>，执行路径</a:t>
            </a:r>
            <a:r>
              <a:rPr lang="en-US" altLang="zh-CN" sz="2200" dirty="0" err="1">
                <a:latin typeface="Bodoni MT Black" panose="02070A03080606020203" pitchFamily="18" charset="0"/>
                <a:ea typeface="+mn-ea"/>
              </a:rPr>
              <a:t>sabed</a:t>
            </a:r>
            <a:r>
              <a:rPr lang="zh-CN" altLang="en-US" sz="2200" dirty="0">
                <a:latin typeface="Bodoni MT Black" panose="02070A03080606020203" pitchFamily="18" charset="0"/>
                <a:ea typeface="+mn-ea"/>
              </a:rPr>
              <a:t>）</a:t>
            </a:r>
            <a:endParaRPr lang="zh-CN" altLang="zh-CN" sz="2200" dirty="0">
              <a:latin typeface="Bodoni MT Black" panose="02070A03080606020203" pitchFamily="18" charset="0"/>
              <a:ea typeface="+mn-ea"/>
            </a:endParaRPr>
          </a:p>
        </p:txBody>
      </p:sp>
      <p:sp>
        <p:nvSpPr>
          <p:cNvPr id="9" name="1 Título"/>
          <p:cNvSpPr txBox="1"/>
          <p:nvPr/>
        </p:nvSpPr>
        <p:spPr bwMode="auto">
          <a:xfrm>
            <a:off x="-67856" y="6291263"/>
            <a:ext cx="23840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682745" y="6291263"/>
            <a:ext cx="3852994"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7.6.1 </a:t>
            </a:r>
            <a:r>
              <a:rPr lang="zh-CN" altLang="en-US" sz="2400" dirty="0">
                <a:solidFill>
                  <a:srgbClr val="D9D9D9"/>
                </a:solidFill>
                <a:latin typeface="Bodoni MT Black" panose="02070A03080606020203" pitchFamily="18" charset="0"/>
                <a:ea typeface="+mn-ea"/>
              </a:rPr>
              <a:t>逻辑覆盖</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52513"/>
            <a:ext cx="8229600" cy="604837"/>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4.</a:t>
            </a:r>
            <a:r>
              <a:rPr lang="zh-CN" altLang="en-US" sz="2400" b="1" dirty="0">
                <a:latin typeface="Bodoni MT Black" panose="02070A03080606020203" pitchFamily="18" charset="0"/>
              </a:rPr>
              <a:t>判定</a:t>
            </a:r>
            <a:r>
              <a:rPr lang="en-US" altLang="zh-CN" sz="2400" b="1" dirty="0">
                <a:latin typeface="Bodoni MT Black" panose="02070A03080606020203" pitchFamily="18" charset="0"/>
              </a:rPr>
              <a:t>/</a:t>
            </a:r>
            <a:r>
              <a:rPr lang="zh-CN" altLang="en-US" sz="2400" b="1" dirty="0">
                <a:latin typeface="Bodoni MT Black" panose="02070A03080606020203" pitchFamily="18" charset="0"/>
              </a:rPr>
              <a:t>条件覆盖</a:t>
            </a:r>
            <a:endParaRPr lang="zh-CN" altLang="en-US" sz="2400" b="1" dirty="0">
              <a:latin typeface="Bodoni MT Black" panose="02070A03080606020203" pitchFamily="18" charset="0"/>
            </a:endParaRPr>
          </a:p>
        </p:txBody>
      </p:sp>
      <p:sp>
        <p:nvSpPr>
          <p:cNvPr id="32775" name="TextBox 7"/>
          <p:cNvSpPr txBox="1">
            <a:spLocks noChangeArrowheads="1"/>
          </p:cNvSpPr>
          <p:nvPr/>
        </p:nvSpPr>
        <p:spPr bwMode="auto">
          <a:xfrm>
            <a:off x="457200" y="1628775"/>
            <a:ext cx="8291513" cy="44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100"/>
              </a:lnSpc>
              <a:defRPr/>
            </a:pPr>
            <a:r>
              <a:rPr lang="en-US" altLang="zh-CN" sz="2400" b="1" dirty="0">
                <a:solidFill>
                  <a:srgbClr val="C00000"/>
                </a:solidFill>
                <a:latin typeface="Bodoni MT Black" panose="02070A03080606020203" pitchFamily="18" charset="0"/>
                <a:ea typeface="+mn-ea"/>
              </a:rPr>
              <a:t>    </a:t>
            </a:r>
            <a:r>
              <a:rPr lang="zh-CN" altLang="zh-CN" sz="2400" b="1" dirty="0">
                <a:solidFill>
                  <a:srgbClr val="C00000"/>
                </a:solidFill>
                <a:latin typeface="Bodoni MT Black" panose="02070A03080606020203" pitchFamily="18" charset="0"/>
                <a:ea typeface="+mn-ea"/>
              </a:rPr>
              <a:t>判定</a:t>
            </a:r>
            <a:r>
              <a:rPr lang="en-US" altLang="zh-CN" sz="2400" b="1" dirty="0">
                <a:solidFill>
                  <a:srgbClr val="C00000"/>
                </a:solidFill>
                <a:latin typeface="Bodoni MT Black" panose="02070A03080606020203" pitchFamily="18" charset="0"/>
                <a:ea typeface="+mn-ea"/>
              </a:rPr>
              <a:t>/</a:t>
            </a:r>
            <a:r>
              <a:rPr lang="zh-CN" altLang="zh-CN" sz="2400" b="1" dirty="0">
                <a:solidFill>
                  <a:srgbClr val="C00000"/>
                </a:solidFill>
                <a:latin typeface="Bodoni MT Black" panose="02070A03080606020203" pitchFamily="18" charset="0"/>
                <a:ea typeface="+mn-ea"/>
              </a:rPr>
              <a:t>条件覆盖</a:t>
            </a:r>
            <a:r>
              <a:rPr lang="zh-CN" altLang="en-US" sz="2400" b="1" dirty="0">
                <a:solidFill>
                  <a:srgbClr val="C00000"/>
                </a:solidFill>
                <a:latin typeface="Bodoni MT Black" panose="02070A03080606020203" pitchFamily="18" charset="0"/>
                <a:ea typeface="+mn-ea"/>
              </a:rPr>
              <a:t>是</a:t>
            </a:r>
            <a:r>
              <a:rPr lang="zh-CN" altLang="zh-CN" sz="2400" dirty="0">
                <a:latin typeface="Bodoni MT Black" panose="02070A03080606020203" pitchFamily="18" charset="0"/>
                <a:ea typeface="+mn-ea"/>
              </a:rPr>
              <a:t>一种能同时满足</a:t>
            </a:r>
            <a:r>
              <a:rPr lang="zh-CN" altLang="en-US" sz="2400" dirty="0">
                <a:latin typeface="Bodoni MT Black" panose="02070A03080606020203" pitchFamily="18" charset="0"/>
                <a:ea typeface="+mn-ea"/>
              </a:rPr>
              <a:t>判定覆盖和条件覆盖</a:t>
            </a:r>
            <a:r>
              <a:rPr lang="zh-CN" altLang="zh-CN" sz="2400" dirty="0">
                <a:latin typeface="Bodoni MT Black" panose="02070A03080606020203" pitchFamily="18" charset="0"/>
                <a:ea typeface="+mn-ea"/>
              </a:rPr>
              <a:t>的逻辑覆盖，</a:t>
            </a:r>
            <a:r>
              <a:rPr lang="zh-CN" altLang="en-US" sz="2400" dirty="0">
                <a:latin typeface="Bodoni MT Black" panose="02070A03080606020203" pitchFamily="18" charset="0"/>
                <a:ea typeface="+mn-ea"/>
              </a:rPr>
              <a:t>它</a:t>
            </a:r>
            <a:r>
              <a:rPr lang="zh-CN" altLang="zh-CN" sz="2400" dirty="0">
                <a:latin typeface="Bodoni MT Black" panose="02070A03080606020203" pitchFamily="18" charset="0"/>
                <a:ea typeface="+mn-ea"/>
              </a:rPr>
              <a:t>的含义是，选取足够多的测试数据，</a:t>
            </a:r>
            <a:r>
              <a:rPr lang="zh-CN" altLang="zh-CN" sz="2400" dirty="0">
                <a:solidFill>
                  <a:srgbClr val="FF0000"/>
                </a:solidFill>
                <a:latin typeface="Bodoni MT Black" panose="02070A03080606020203" pitchFamily="18" charset="0"/>
                <a:ea typeface="+mn-ea"/>
              </a:rPr>
              <a:t>使得判定表达式中的每个条件都取到各种可能的值，而且每个判定表达式也都取到各种可能的结果。</a:t>
            </a:r>
            <a:endParaRPr lang="en-US" altLang="zh-CN" sz="2400" dirty="0">
              <a:solidFill>
                <a:srgbClr val="FF0000"/>
              </a:solidFill>
              <a:latin typeface="Bodoni MT Black" panose="02070A03080606020203" pitchFamily="18" charset="0"/>
              <a:ea typeface="+mn-ea"/>
            </a:endParaRPr>
          </a:p>
          <a:p>
            <a:pPr marL="0" indent="0">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对于</a:t>
            </a:r>
            <a:r>
              <a:rPr lang="zh-CN" altLang="en-US" sz="2400" dirty="0">
                <a:latin typeface="Bodoni MT Black" panose="02070A03080606020203" pitchFamily="18" charset="0"/>
                <a:ea typeface="+mn-ea"/>
              </a:rPr>
              <a:t>上例</a:t>
            </a:r>
            <a:r>
              <a:rPr lang="zh-CN" altLang="zh-CN" sz="2400" dirty="0">
                <a:latin typeface="Bodoni MT Black" panose="02070A03080606020203" pitchFamily="18" charset="0"/>
                <a:ea typeface="+mn-ea"/>
              </a:rPr>
              <a:t>而言，下述两组测试数据满足判定</a:t>
            </a:r>
            <a:r>
              <a:rPr lang="en-US" altLang="zh-CN" sz="2400" dirty="0">
                <a:latin typeface="Bodoni MT Black" panose="02070A03080606020203" pitchFamily="18" charset="0"/>
                <a:ea typeface="+mn-ea"/>
              </a:rPr>
              <a:t>/</a:t>
            </a:r>
            <a:r>
              <a:rPr lang="zh-CN" altLang="zh-CN" sz="2400" dirty="0">
                <a:latin typeface="Bodoni MT Black" panose="02070A03080606020203" pitchFamily="18" charset="0"/>
                <a:ea typeface="+mn-ea"/>
              </a:rPr>
              <a:t>条件覆盖标准：</a:t>
            </a:r>
            <a:endParaRPr lang="zh-CN" altLang="zh-CN" sz="2400" dirty="0">
              <a:latin typeface="Bodoni MT Black" panose="02070A03080606020203" pitchFamily="18" charset="0"/>
              <a:ea typeface="+mn-ea"/>
            </a:endParaRPr>
          </a:p>
          <a:p>
            <a:pPr marL="0" indent="0">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①</a:t>
            </a:r>
            <a:r>
              <a:rPr lang="en-US" altLang="zh-CN" sz="2400" dirty="0">
                <a:latin typeface="Bodoni MT Black" panose="02070A03080606020203" pitchFamily="18" charset="0"/>
                <a:ea typeface="+mn-ea"/>
              </a:rPr>
              <a:t> A=2,B=0,X=4</a:t>
            </a:r>
            <a:endParaRPr lang="zh-CN" altLang="zh-CN" sz="2400" dirty="0">
              <a:latin typeface="Bodoni MT Black" panose="02070A03080606020203" pitchFamily="18" charset="0"/>
              <a:ea typeface="+mn-ea"/>
            </a:endParaRPr>
          </a:p>
          <a:p>
            <a:pPr marL="0" indent="0">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②</a:t>
            </a:r>
            <a:r>
              <a:rPr lang="en-US" altLang="zh-CN" sz="2400" dirty="0">
                <a:latin typeface="Bodoni MT Black" panose="02070A03080606020203" pitchFamily="18" charset="0"/>
                <a:ea typeface="+mn-ea"/>
              </a:rPr>
              <a:t> A=1,B=1,X=1</a:t>
            </a:r>
            <a:endParaRPr lang="en-US" altLang="zh-CN" sz="2400" dirty="0">
              <a:latin typeface="Bodoni MT Black" panose="02070A03080606020203" pitchFamily="18" charset="0"/>
              <a:ea typeface="+mn-ea"/>
            </a:endParaRPr>
          </a:p>
          <a:p>
            <a:pPr marL="0" indent="0">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但是，这两组测试数据也就是为了满足条件覆盖标准最初选取的两组数据，因此，</a:t>
            </a:r>
            <a:r>
              <a:rPr lang="zh-CN" altLang="zh-CN" sz="2400" dirty="0">
                <a:solidFill>
                  <a:srgbClr val="FF0000"/>
                </a:solidFill>
                <a:latin typeface="Bodoni MT Black" panose="02070A03080606020203" pitchFamily="18" charset="0"/>
                <a:ea typeface="+mn-ea"/>
              </a:rPr>
              <a:t>有时判定</a:t>
            </a:r>
            <a:r>
              <a:rPr lang="en-US" altLang="zh-CN" sz="2400" dirty="0">
                <a:solidFill>
                  <a:srgbClr val="FF0000"/>
                </a:solidFill>
                <a:latin typeface="Bodoni MT Black" panose="02070A03080606020203" pitchFamily="18" charset="0"/>
                <a:ea typeface="+mn-ea"/>
              </a:rPr>
              <a:t>/</a:t>
            </a:r>
            <a:r>
              <a:rPr lang="zh-CN" altLang="zh-CN" sz="2400" dirty="0">
                <a:solidFill>
                  <a:srgbClr val="FF0000"/>
                </a:solidFill>
                <a:latin typeface="Bodoni MT Black" panose="02070A03080606020203" pitchFamily="18" charset="0"/>
                <a:ea typeface="+mn-ea"/>
              </a:rPr>
              <a:t>条件覆盖也并不比条件覆盖更强。</a:t>
            </a:r>
            <a:endParaRPr lang="zh-CN" altLang="zh-CN" sz="2200" dirty="0">
              <a:solidFill>
                <a:srgbClr val="FF0000"/>
              </a:solidFill>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7.6.1 </a:t>
            </a:r>
            <a:r>
              <a:rPr lang="zh-CN" altLang="en-US" sz="2400" dirty="0">
                <a:solidFill>
                  <a:srgbClr val="D9D9D9"/>
                </a:solidFill>
                <a:latin typeface="Bodoni MT Black" panose="02070A03080606020203" pitchFamily="18" charset="0"/>
                <a:ea typeface="+mn-ea"/>
              </a:rPr>
              <a:t>逻辑覆盖</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52513"/>
            <a:ext cx="8229600" cy="604837"/>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5.</a:t>
            </a:r>
            <a:r>
              <a:rPr lang="zh-CN" altLang="en-US" sz="2400" b="1" dirty="0">
                <a:latin typeface="Bodoni MT Black" panose="02070A03080606020203" pitchFamily="18" charset="0"/>
              </a:rPr>
              <a:t>条件组合覆盖</a:t>
            </a:r>
            <a:endParaRPr lang="zh-CN" altLang="en-US" sz="2400" b="1" dirty="0">
              <a:latin typeface="Bodoni MT Black" panose="02070A03080606020203" pitchFamily="18" charset="0"/>
            </a:endParaRPr>
          </a:p>
        </p:txBody>
      </p:sp>
      <p:sp>
        <p:nvSpPr>
          <p:cNvPr id="32775" name="TextBox 7"/>
          <p:cNvSpPr txBox="1">
            <a:spLocks noChangeArrowheads="1"/>
          </p:cNvSpPr>
          <p:nvPr/>
        </p:nvSpPr>
        <p:spPr bwMode="auto">
          <a:xfrm>
            <a:off x="457200" y="1700213"/>
            <a:ext cx="8291513"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000"/>
              </a:lnSpc>
              <a:defRPr/>
            </a:pPr>
            <a:r>
              <a:rPr lang="en-US" altLang="zh-CN" sz="2400" b="1" dirty="0">
                <a:solidFill>
                  <a:srgbClr val="C00000"/>
                </a:solidFill>
                <a:latin typeface="Bodoni MT Black" panose="02070A03080606020203" pitchFamily="18" charset="0"/>
              </a:rPr>
              <a:t>     </a:t>
            </a:r>
            <a:r>
              <a:rPr lang="zh-CN" altLang="zh-CN" sz="2400" b="1" dirty="0">
                <a:solidFill>
                  <a:srgbClr val="C00000"/>
                </a:solidFill>
                <a:latin typeface="Bodoni MT Black" panose="02070A03080606020203" pitchFamily="18" charset="0"/>
                <a:ea typeface="+mn-ea"/>
              </a:rPr>
              <a:t>条件组合覆盖</a:t>
            </a:r>
            <a:r>
              <a:rPr lang="zh-CN" altLang="zh-CN" sz="2400" dirty="0">
                <a:latin typeface="Bodoni MT Black" panose="02070A03080606020203" pitchFamily="18" charset="0"/>
                <a:ea typeface="+mn-ea"/>
              </a:rPr>
              <a:t>是更强的逻辑覆盖标准，它要求选取足够多的测试数据，</a:t>
            </a:r>
            <a:r>
              <a:rPr lang="zh-CN" altLang="zh-CN" sz="2400" dirty="0">
                <a:solidFill>
                  <a:srgbClr val="FF0000"/>
                </a:solidFill>
                <a:latin typeface="Bodoni MT Black" panose="02070A03080606020203" pitchFamily="18" charset="0"/>
                <a:ea typeface="+mn-ea"/>
              </a:rPr>
              <a:t>使得每个判定表达式中条件的各种可能组合都至少出现一次</a:t>
            </a:r>
            <a:r>
              <a:rPr lang="zh-CN" altLang="zh-CN"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a:lnSpc>
                <a:spcPts val="30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对于</a:t>
            </a:r>
            <a:r>
              <a:rPr lang="zh-CN" altLang="en-US" sz="2400" dirty="0">
                <a:latin typeface="Bodoni MT Black" panose="02070A03080606020203" pitchFamily="18" charset="0"/>
                <a:ea typeface="+mn-ea"/>
              </a:rPr>
              <a:t>上例</a:t>
            </a:r>
            <a:r>
              <a:rPr lang="zh-CN" altLang="zh-CN" sz="2400" dirty="0">
                <a:latin typeface="Bodoni MT Black" panose="02070A03080606020203" pitchFamily="18" charset="0"/>
                <a:ea typeface="+mn-ea"/>
              </a:rPr>
              <a:t>，共有</a:t>
            </a:r>
            <a:r>
              <a:rPr lang="en-US" altLang="zh-CN" sz="2400" dirty="0">
                <a:solidFill>
                  <a:srgbClr val="FF0000"/>
                </a:solidFill>
                <a:latin typeface="Bodoni MT Black" panose="02070A03080606020203" pitchFamily="18" charset="0"/>
                <a:ea typeface="+mn-ea"/>
              </a:rPr>
              <a:t>8</a:t>
            </a:r>
            <a:r>
              <a:rPr lang="zh-CN" altLang="zh-CN" sz="2400" dirty="0">
                <a:latin typeface="Bodoni MT Black" panose="02070A03080606020203" pitchFamily="18" charset="0"/>
                <a:ea typeface="+mn-ea"/>
              </a:rPr>
              <a:t>种可能的条件组合，它们分别是：</a:t>
            </a:r>
            <a:endParaRPr lang="zh-CN" altLang="zh-CN" sz="2400" dirty="0">
              <a:latin typeface="Bodoni MT Black" panose="02070A03080606020203" pitchFamily="18" charset="0"/>
              <a:ea typeface="+mn-ea"/>
            </a:endParaRPr>
          </a:p>
        </p:txBody>
      </p:sp>
      <p:sp>
        <p:nvSpPr>
          <p:cNvPr id="2" name="文本框 1"/>
          <p:cNvSpPr txBox="1"/>
          <p:nvPr/>
        </p:nvSpPr>
        <p:spPr>
          <a:xfrm>
            <a:off x="684213" y="3814763"/>
            <a:ext cx="4762500" cy="1733550"/>
          </a:xfrm>
          <a:prstGeom prst="rect">
            <a:avLst/>
          </a:prstGeom>
          <a:noFill/>
        </p:spPr>
        <p:txBody>
          <a:bodyPr>
            <a:spAutoFit/>
          </a:bodyPr>
          <a:lstStyle/>
          <a:p>
            <a:pPr eaLnBrk="1" hangingPunct="1">
              <a:lnSpc>
                <a:spcPts val="3200"/>
              </a:lnSpc>
              <a:defRPr/>
            </a:pPr>
            <a:r>
              <a:rPr lang="en-US" altLang="zh-CN" sz="2400" dirty="0">
                <a:latin typeface="Bodoni MT Black" panose="02070A03080606020203" pitchFamily="18" charset="0"/>
                <a:ea typeface="+mn-ea"/>
              </a:rPr>
              <a:t>(1) A&gt;1,B=0     (2) A&gt;1,B</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0</a:t>
            </a:r>
            <a:endParaRPr lang="zh-CN" altLang="zh-CN" sz="2400" dirty="0">
              <a:latin typeface="Bodoni MT Black" panose="02070A03080606020203" pitchFamily="18" charset="0"/>
              <a:ea typeface="+mn-ea"/>
            </a:endParaRPr>
          </a:p>
          <a:p>
            <a:pPr eaLnBrk="1" hangingPunct="1">
              <a:lnSpc>
                <a:spcPts val="3200"/>
              </a:lnSpc>
              <a:defRPr/>
            </a:pPr>
            <a:r>
              <a:rPr lang="en-US" altLang="zh-CN" sz="2400" dirty="0">
                <a:latin typeface="Bodoni MT Black" panose="02070A03080606020203" pitchFamily="18" charset="0"/>
                <a:ea typeface="+mn-ea"/>
              </a:rPr>
              <a:t>(3) A</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1,B=0    (4) A</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1,B</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0</a:t>
            </a:r>
            <a:endParaRPr lang="zh-CN" altLang="zh-CN" sz="2400" dirty="0">
              <a:latin typeface="Bodoni MT Black" panose="02070A03080606020203" pitchFamily="18" charset="0"/>
              <a:ea typeface="+mn-ea"/>
            </a:endParaRPr>
          </a:p>
          <a:p>
            <a:pPr eaLnBrk="1" hangingPunct="1">
              <a:lnSpc>
                <a:spcPts val="3200"/>
              </a:lnSpc>
              <a:defRPr/>
            </a:pPr>
            <a:r>
              <a:rPr lang="en-US" altLang="zh-CN" sz="2400" dirty="0">
                <a:latin typeface="Bodoni MT Black" panose="02070A03080606020203" pitchFamily="18" charset="0"/>
                <a:ea typeface="+mn-ea"/>
              </a:rPr>
              <a:t>(5) A=2,X&gt;1     (6) A=2,X</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1</a:t>
            </a:r>
            <a:endParaRPr lang="zh-CN" altLang="zh-CN" sz="2400" dirty="0">
              <a:latin typeface="Bodoni MT Black" panose="02070A03080606020203" pitchFamily="18" charset="0"/>
              <a:ea typeface="+mn-ea"/>
            </a:endParaRPr>
          </a:p>
          <a:p>
            <a:pPr eaLnBrk="1" hangingPunct="1">
              <a:lnSpc>
                <a:spcPts val="3200"/>
              </a:lnSpc>
              <a:defRPr/>
            </a:pPr>
            <a:r>
              <a:rPr lang="en-US" altLang="zh-CN" sz="2400" dirty="0">
                <a:latin typeface="Bodoni MT Black" panose="02070A03080606020203" pitchFamily="18" charset="0"/>
                <a:ea typeface="+mn-ea"/>
              </a:rPr>
              <a:t>(7) A</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2,X&gt;1    (8) A</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2,X</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1</a:t>
            </a:r>
            <a:endParaRPr lang="zh-CN" altLang="zh-CN" sz="2400" dirty="0">
              <a:latin typeface="Bodoni MT Black" panose="02070A03080606020203" pitchFamily="18" charset="0"/>
              <a:ea typeface="+mn-ea"/>
            </a:endParaRPr>
          </a:p>
        </p:txBody>
      </p:sp>
      <p:pic>
        <p:nvPicPr>
          <p:cNvPr id="140294" name="图片 8"/>
          <p:cNvPicPr>
            <a:picLocks noChangeAspect="1"/>
          </p:cNvPicPr>
          <p:nvPr/>
        </p:nvPicPr>
        <p:blipFill>
          <a:blip r:embed="rId1" cstate="print"/>
          <a:srcRect/>
          <a:stretch>
            <a:fillRect/>
          </a:stretch>
        </p:blipFill>
        <p:spPr bwMode="auto">
          <a:xfrm>
            <a:off x="5795963" y="3362325"/>
            <a:ext cx="2462212" cy="2659063"/>
          </a:xfrm>
          <a:prstGeom prst="rect">
            <a:avLst/>
          </a:prstGeom>
          <a:noFill/>
          <a:ln w="9525">
            <a:noFill/>
            <a:miter lim="800000"/>
            <a:headEnd/>
            <a:tailEnd/>
          </a:ln>
        </p:spPr>
      </p:pic>
      <p:sp>
        <p:nvSpPr>
          <p:cNvPr id="10"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7.6.1 </a:t>
            </a:r>
            <a:r>
              <a:rPr lang="zh-CN" altLang="en-US" sz="2400" dirty="0">
                <a:solidFill>
                  <a:srgbClr val="D9D9D9"/>
                </a:solidFill>
                <a:latin typeface="Bodoni MT Black" panose="02070A03080606020203" pitchFamily="18" charset="0"/>
                <a:ea typeface="+mn-ea"/>
              </a:rPr>
              <a:t>逻辑覆盖</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95375"/>
            <a:ext cx="8229600" cy="604838"/>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5.</a:t>
            </a:r>
            <a:r>
              <a:rPr lang="zh-CN" altLang="en-US" sz="2400" b="1" dirty="0">
                <a:latin typeface="Bodoni MT Black" panose="02070A03080606020203" pitchFamily="18" charset="0"/>
              </a:rPr>
              <a:t>条件组合覆盖</a:t>
            </a:r>
            <a:endParaRPr lang="zh-CN" altLang="en-US" sz="2400" b="1" dirty="0">
              <a:latin typeface="Bodoni MT Black" panose="02070A03080606020203" pitchFamily="18" charset="0"/>
            </a:endParaRPr>
          </a:p>
        </p:txBody>
      </p:sp>
      <p:sp>
        <p:nvSpPr>
          <p:cNvPr id="32775" name="TextBox 7"/>
          <p:cNvSpPr txBox="1">
            <a:spLocks noChangeArrowheads="1"/>
          </p:cNvSpPr>
          <p:nvPr/>
        </p:nvSpPr>
        <p:spPr bwMode="auto">
          <a:xfrm>
            <a:off x="385763" y="1628775"/>
            <a:ext cx="8434387" cy="44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100"/>
              </a:lnSpc>
              <a:defRPr/>
            </a:pPr>
            <a:r>
              <a:rPr lang="en-US" altLang="zh-CN" sz="2200" dirty="0">
                <a:latin typeface="Bodoni MT Black" panose="02070A03080606020203" pitchFamily="18" charset="0"/>
                <a:ea typeface="+mn-ea"/>
              </a:rPr>
              <a:t>    </a:t>
            </a:r>
            <a:r>
              <a:rPr lang="zh-CN" altLang="zh-CN" sz="2400" dirty="0">
                <a:latin typeface="Bodoni MT Black" panose="02070A03080606020203" pitchFamily="18" charset="0"/>
                <a:ea typeface="+mn-ea"/>
              </a:rPr>
              <a:t>下面的</a:t>
            </a:r>
            <a:r>
              <a:rPr lang="en-US" altLang="zh-CN" sz="2400" dirty="0">
                <a:latin typeface="Bodoni MT Black" panose="02070A03080606020203" pitchFamily="18" charset="0"/>
                <a:ea typeface="+mn-ea"/>
              </a:rPr>
              <a:t>4</a:t>
            </a:r>
            <a:r>
              <a:rPr lang="zh-CN" altLang="zh-CN" sz="2400" dirty="0">
                <a:latin typeface="Bodoni MT Black" panose="02070A03080606020203" pitchFamily="18" charset="0"/>
                <a:ea typeface="+mn-ea"/>
              </a:rPr>
              <a:t>组测试数据使上面列出的</a:t>
            </a:r>
            <a:r>
              <a:rPr lang="en-US" altLang="zh-CN" sz="2400" dirty="0">
                <a:latin typeface="Bodoni MT Black" panose="02070A03080606020203" pitchFamily="18" charset="0"/>
                <a:ea typeface="+mn-ea"/>
              </a:rPr>
              <a:t>8</a:t>
            </a:r>
            <a:r>
              <a:rPr lang="zh-CN" altLang="zh-CN" sz="2400" dirty="0">
                <a:latin typeface="Bodoni MT Black" panose="02070A03080606020203" pitchFamily="18" charset="0"/>
                <a:ea typeface="+mn-ea"/>
              </a:rPr>
              <a:t>种条件组合每种至少出现一次：</a:t>
            </a:r>
            <a:endParaRPr lang="zh-CN" altLang="zh-CN" sz="2400" dirty="0">
              <a:latin typeface="Bodoni MT Black" panose="02070A03080606020203" pitchFamily="18" charset="0"/>
              <a:ea typeface="+mn-ea"/>
            </a:endParaRPr>
          </a:p>
          <a:p>
            <a:pPr marL="0" indent="0">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①</a:t>
            </a:r>
            <a:r>
              <a:rPr lang="en-US" altLang="zh-CN" sz="2400" dirty="0">
                <a:latin typeface="Bodoni MT Black" panose="02070A03080606020203" pitchFamily="18" charset="0"/>
                <a:ea typeface="+mn-ea"/>
              </a:rPr>
              <a:t> A=2,B=0,X=4</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针对</a:t>
            </a:r>
            <a:r>
              <a:rPr lang="en-US" altLang="zh-CN" sz="2400" dirty="0">
                <a:latin typeface="Bodoni MT Black" panose="02070A03080606020203" pitchFamily="18" charset="0"/>
                <a:ea typeface="+mn-ea"/>
              </a:rPr>
              <a:t>(</a:t>
            </a:r>
            <a:r>
              <a:rPr lang="en-US" altLang="zh-CN" sz="2400" dirty="0">
                <a:latin typeface="Bodoni MT Black" panose="02070A03080606020203" pitchFamily="18" charset="0"/>
              </a:rPr>
              <a:t>1</a:t>
            </a: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和</a:t>
            </a:r>
            <a:r>
              <a:rPr lang="en-US" altLang="zh-CN" sz="2400" dirty="0">
                <a:latin typeface="Bodoni MT Black" panose="02070A03080606020203" pitchFamily="18" charset="0"/>
              </a:rPr>
              <a:t>(5) </a:t>
            </a:r>
            <a:r>
              <a:rPr lang="zh-CN" altLang="zh-CN" sz="2400" dirty="0">
                <a:latin typeface="Bodoni MT Black" panose="02070A03080606020203" pitchFamily="18" charset="0"/>
                <a:ea typeface="+mn-ea"/>
              </a:rPr>
              <a:t>，执行路径</a:t>
            </a:r>
            <a:r>
              <a:rPr lang="en-US" altLang="zh-CN" sz="2400" dirty="0" err="1">
                <a:latin typeface="Bodoni MT Black" panose="02070A03080606020203" pitchFamily="18" charset="0"/>
                <a:ea typeface="+mn-ea"/>
              </a:rPr>
              <a:t>sacbed</a:t>
            </a:r>
            <a:r>
              <a:rPr lang="zh-CN" altLang="en-US" sz="2400" dirty="0">
                <a:latin typeface="Bodoni MT Black" panose="02070A03080606020203" pitchFamily="18" charset="0"/>
              </a:rPr>
              <a:t>）</a:t>
            </a:r>
            <a:endParaRPr lang="zh-CN" altLang="zh-CN" sz="2400" dirty="0">
              <a:latin typeface="Bodoni MT Black" panose="02070A03080606020203" pitchFamily="18" charset="0"/>
              <a:ea typeface="+mn-ea"/>
            </a:endParaRPr>
          </a:p>
          <a:p>
            <a:pPr marL="0" indent="0">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②</a:t>
            </a:r>
            <a:r>
              <a:rPr lang="en-US" altLang="zh-CN" sz="2400" dirty="0">
                <a:latin typeface="Bodoni MT Black" panose="02070A03080606020203" pitchFamily="18" charset="0"/>
                <a:ea typeface="+mn-ea"/>
              </a:rPr>
              <a:t> A=2,B=1,X=1</a:t>
            </a:r>
            <a:r>
              <a:rPr lang="zh-CN" altLang="en-US" sz="2400" dirty="0">
                <a:latin typeface="Bodoni MT Black" panose="02070A03080606020203" pitchFamily="18" charset="0"/>
              </a:rPr>
              <a:t> （</a:t>
            </a:r>
            <a:r>
              <a:rPr lang="zh-CN" altLang="zh-CN" sz="2400" dirty="0">
                <a:latin typeface="Bodoni MT Black" panose="02070A03080606020203" pitchFamily="18" charset="0"/>
                <a:ea typeface="+mn-ea"/>
              </a:rPr>
              <a:t>针对</a:t>
            </a:r>
            <a:r>
              <a:rPr lang="en-US" altLang="zh-CN" sz="2400" dirty="0">
                <a:latin typeface="Bodoni MT Black" panose="02070A03080606020203" pitchFamily="18" charset="0"/>
              </a:rPr>
              <a:t>(</a:t>
            </a:r>
            <a:r>
              <a:rPr lang="en-US" altLang="zh-CN" sz="2400" dirty="0">
                <a:latin typeface="Bodoni MT Black" panose="02070A03080606020203" pitchFamily="18" charset="0"/>
                <a:ea typeface="+mn-ea"/>
              </a:rPr>
              <a:t>2</a:t>
            </a:r>
            <a:r>
              <a:rPr lang="en-US" altLang="zh-CN" sz="2400" dirty="0">
                <a:latin typeface="Bodoni MT Black" panose="02070A03080606020203" pitchFamily="18" charset="0"/>
              </a:rPr>
              <a:t>)</a:t>
            </a:r>
            <a:r>
              <a:rPr lang="zh-CN" altLang="zh-CN" sz="2400" dirty="0">
                <a:latin typeface="Bodoni MT Black" panose="02070A03080606020203" pitchFamily="18" charset="0"/>
                <a:ea typeface="+mn-ea"/>
              </a:rPr>
              <a:t>和</a:t>
            </a:r>
            <a:r>
              <a:rPr lang="en-US" altLang="zh-CN" sz="2400" dirty="0">
                <a:latin typeface="Bodoni MT Black" panose="02070A03080606020203" pitchFamily="18" charset="0"/>
              </a:rPr>
              <a:t>(</a:t>
            </a:r>
            <a:r>
              <a:rPr lang="en-US" altLang="zh-CN" sz="2400" dirty="0">
                <a:latin typeface="Bodoni MT Black" panose="02070A03080606020203" pitchFamily="18" charset="0"/>
                <a:ea typeface="+mn-ea"/>
              </a:rPr>
              <a:t>6</a:t>
            </a:r>
            <a:r>
              <a:rPr lang="en-US" altLang="zh-CN" sz="2400" dirty="0">
                <a:latin typeface="Bodoni MT Black" panose="02070A03080606020203" pitchFamily="18" charset="0"/>
              </a:rPr>
              <a:t>) </a:t>
            </a:r>
            <a:r>
              <a:rPr lang="zh-CN" altLang="zh-CN" sz="2400" dirty="0">
                <a:latin typeface="Bodoni MT Black" panose="02070A03080606020203" pitchFamily="18" charset="0"/>
                <a:ea typeface="+mn-ea"/>
              </a:rPr>
              <a:t>，执行路径</a:t>
            </a:r>
            <a:r>
              <a:rPr lang="en-US" altLang="zh-CN" sz="2400" dirty="0" err="1">
                <a:latin typeface="Bodoni MT Black" panose="02070A03080606020203" pitchFamily="18" charset="0"/>
                <a:ea typeface="+mn-ea"/>
              </a:rPr>
              <a:t>sabed</a:t>
            </a:r>
            <a:r>
              <a:rPr lang="zh-CN" altLang="en-US" sz="2400" dirty="0">
                <a:latin typeface="Bodoni MT Black" panose="02070A03080606020203" pitchFamily="18" charset="0"/>
              </a:rPr>
              <a:t> ）</a:t>
            </a:r>
            <a:endParaRPr lang="zh-CN" altLang="zh-CN" sz="2400" dirty="0">
              <a:latin typeface="Bodoni MT Black" panose="02070A03080606020203" pitchFamily="18" charset="0"/>
              <a:ea typeface="+mn-ea"/>
            </a:endParaRPr>
          </a:p>
          <a:p>
            <a:pPr marL="0" indent="0">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③</a:t>
            </a:r>
            <a:r>
              <a:rPr lang="en-US" altLang="zh-CN" sz="2400" dirty="0">
                <a:latin typeface="Bodoni MT Black" panose="02070A03080606020203" pitchFamily="18" charset="0"/>
                <a:ea typeface="+mn-ea"/>
              </a:rPr>
              <a:t> A=1,B=0,X=2</a:t>
            </a:r>
            <a:r>
              <a:rPr lang="zh-CN" altLang="en-US" sz="2400" dirty="0">
                <a:latin typeface="Bodoni MT Black" panose="02070A03080606020203" pitchFamily="18" charset="0"/>
              </a:rPr>
              <a:t> （</a:t>
            </a:r>
            <a:r>
              <a:rPr lang="zh-CN" altLang="zh-CN" sz="2400" dirty="0">
                <a:latin typeface="Bodoni MT Black" panose="02070A03080606020203" pitchFamily="18" charset="0"/>
                <a:ea typeface="+mn-ea"/>
              </a:rPr>
              <a:t>针对</a:t>
            </a:r>
            <a:r>
              <a:rPr lang="en-US" altLang="zh-CN" sz="2400" dirty="0">
                <a:latin typeface="Bodoni MT Black" panose="02070A03080606020203" pitchFamily="18" charset="0"/>
              </a:rPr>
              <a:t>(3)</a:t>
            </a:r>
            <a:r>
              <a:rPr lang="zh-CN" altLang="zh-CN" sz="2400" dirty="0">
                <a:latin typeface="Bodoni MT Black" panose="02070A03080606020203" pitchFamily="18" charset="0"/>
                <a:ea typeface="+mn-ea"/>
              </a:rPr>
              <a:t>和</a:t>
            </a:r>
            <a:r>
              <a:rPr lang="en-US" altLang="zh-CN" sz="2400" dirty="0">
                <a:latin typeface="Bodoni MT Black" panose="02070A03080606020203" pitchFamily="18" charset="0"/>
              </a:rPr>
              <a:t>(7)</a:t>
            </a:r>
            <a:r>
              <a:rPr lang="zh-CN" altLang="zh-CN" sz="2400" dirty="0">
                <a:latin typeface="Bodoni MT Black" panose="02070A03080606020203" pitchFamily="18" charset="0"/>
                <a:ea typeface="+mn-ea"/>
              </a:rPr>
              <a:t>执行路径</a:t>
            </a:r>
            <a:r>
              <a:rPr lang="en-US" altLang="zh-CN" sz="2400" dirty="0" err="1">
                <a:latin typeface="Bodoni MT Black" panose="02070A03080606020203" pitchFamily="18" charset="0"/>
                <a:ea typeface="+mn-ea"/>
              </a:rPr>
              <a:t>sabed</a:t>
            </a:r>
            <a:r>
              <a:rPr lang="zh-CN" altLang="en-US" sz="2400" dirty="0">
                <a:latin typeface="Bodoni MT Black" panose="02070A03080606020203" pitchFamily="18" charset="0"/>
              </a:rPr>
              <a:t> ）</a:t>
            </a:r>
            <a:endParaRPr lang="zh-CN" altLang="zh-CN" sz="2400" dirty="0">
              <a:latin typeface="Bodoni MT Black" panose="02070A03080606020203" pitchFamily="18" charset="0"/>
              <a:ea typeface="+mn-ea"/>
            </a:endParaRPr>
          </a:p>
          <a:p>
            <a:pPr marL="0" indent="0">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④</a:t>
            </a:r>
            <a:r>
              <a:rPr lang="en-US" altLang="zh-CN" sz="2400" dirty="0">
                <a:latin typeface="Bodoni MT Black" panose="02070A03080606020203" pitchFamily="18" charset="0"/>
                <a:ea typeface="+mn-ea"/>
              </a:rPr>
              <a:t> A=1,B=1,X=1</a:t>
            </a:r>
            <a:r>
              <a:rPr lang="zh-CN" altLang="en-US" sz="2400" dirty="0">
                <a:latin typeface="Bodoni MT Black" panose="02070A03080606020203" pitchFamily="18" charset="0"/>
              </a:rPr>
              <a:t> （</a:t>
            </a:r>
            <a:r>
              <a:rPr lang="zh-CN" altLang="zh-CN" sz="2400" dirty="0">
                <a:latin typeface="Bodoni MT Black" panose="02070A03080606020203" pitchFamily="18" charset="0"/>
                <a:ea typeface="+mn-ea"/>
              </a:rPr>
              <a:t>针对</a:t>
            </a:r>
            <a:r>
              <a:rPr lang="en-US" altLang="zh-CN" sz="2400" dirty="0">
                <a:latin typeface="Bodoni MT Black" panose="02070A03080606020203" pitchFamily="18" charset="0"/>
              </a:rPr>
              <a:t>(4)</a:t>
            </a:r>
            <a:r>
              <a:rPr lang="zh-CN" altLang="zh-CN" sz="2400" dirty="0">
                <a:latin typeface="Bodoni MT Black" panose="02070A03080606020203" pitchFamily="18" charset="0"/>
                <a:ea typeface="+mn-ea"/>
              </a:rPr>
              <a:t>和</a:t>
            </a:r>
            <a:r>
              <a:rPr lang="en-US" altLang="zh-CN" sz="2400" dirty="0">
                <a:latin typeface="Bodoni MT Black" panose="02070A03080606020203" pitchFamily="18" charset="0"/>
              </a:rPr>
              <a:t>(8) </a:t>
            </a:r>
            <a:r>
              <a:rPr lang="zh-CN" altLang="zh-CN" sz="2400" dirty="0">
                <a:latin typeface="Bodoni MT Black" panose="02070A03080606020203" pitchFamily="18" charset="0"/>
                <a:ea typeface="+mn-ea"/>
              </a:rPr>
              <a:t>，执行路径</a:t>
            </a:r>
            <a:r>
              <a:rPr lang="en-US" altLang="zh-CN" sz="2400" dirty="0" err="1">
                <a:latin typeface="Bodoni MT Black" panose="02070A03080606020203" pitchFamily="18" charset="0"/>
                <a:ea typeface="+mn-ea"/>
              </a:rPr>
              <a:t>sabd</a:t>
            </a:r>
            <a:r>
              <a:rPr lang="zh-CN" altLang="en-US" sz="2400" dirty="0">
                <a:latin typeface="Bodoni MT Black" panose="02070A03080606020203" pitchFamily="18" charset="0"/>
              </a:rPr>
              <a:t> ）</a:t>
            </a:r>
            <a:endParaRPr lang="zh-CN" altLang="zh-CN" sz="2400" dirty="0">
              <a:latin typeface="Bodoni MT Black" panose="02070A03080606020203" pitchFamily="18" charset="0"/>
              <a:ea typeface="+mn-ea"/>
            </a:endParaRPr>
          </a:p>
          <a:p>
            <a:pPr marL="0" indent="0">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显然，满足条件组合覆盖标准的测试数据，也一定满足判定覆盖、条件覆盖和判定</a:t>
            </a:r>
            <a:r>
              <a:rPr lang="en-US" altLang="zh-CN" sz="2400" dirty="0">
                <a:latin typeface="Bodoni MT Black" panose="02070A03080606020203" pitchFamily="18" charset="0"/>
                <a:ea typeface="+mn-ea"/>
              </a:rPr>
              <a:t>/</a:t>
            </a:r>
            <a:r>
              <a:rPr lang="zh-CN" altLang="zh-CN" sz="2400" dirty="0">
                <a:latin typeface="Bodoni MT Black" panose="02070A03080606020203" pitchFamily="18" charset="0"/>
                <a:ea typeface="+mn-ea"/>
              </a:rPr>
              <a:t>条件覆盖标准。因此，条件组合覆盖是前述几种覆盖标准中</a:t>
            </a:r>
            <a:r>
              <a:rPr lang="zh-CN" altLang="zh-CN" sz="2400" dirty="0">
                <a:solidFill>
                  <a:srgbClr val="FF0000"/>
                </a:solidFill>
                <a:latin typeface="Bodoni MT Black" panose="02070A03080606020203" pitchFamily="18" charset="0"/>
                <a:ea typeface="+mn-ea"/>
              </a:rPr>
              <a:t>最强的</a:t>
            </a:r>
            <a:r>
              <a:rPr lang="zh-CN" altLang="zh-CN" sz="2400" dirty="0">
                <a:latin typeface="Bodoni MT Black" panose="02070A03080606020203" pitchFamily="18" charset="0"/>
                <a:ea typeface="+mn-ea"/>
              </a:rPr>
              <a:t>。但是，</a:t>
            </a:r>
            <a:r>
              <a:rPr lang="zh-CN" altLang="zh-CN" sz="2400" dirty="0">
                <a:solidFill>
                  <a:srgbClr val="FF0000"/>
                </a:solidFill>
                <a:latin typeface="Bodoni MT Black" panose="02070A03080606020203" pitchFamily="18" charset="0"/>
                <a:ea typeface="+mn-ea"/>
              </a:rPr>
              <a:t>满足条件组合覆盖标准的测试数据并不一定能使程序中的每条路径都执行到</a:t>
            </a:r>
            <a:r>
              <a:rPr lang="zh-CN" altLang="zh-CN" sz="2400" dirty="0">
                <a:latin typeface="Bodoni MT Black" panose="02070A03080606020203" pitchFamily="18" charset="0"/>
                <a:ea typeface="+mn-ea"/>
              </a:rPr>
              <a:t>，例如，上述</a:t>
            </a:r>
            <a:r>
              <a:rPr lang="en-US" altLang="zh-CN" sz="2400" dirty="0">
                <a:latin typeface="Bodoni MT Black" panose="02070A03080606020203" pitchFamily="18" charset="0"/>
                <a:ea typeface="+mn-ea"/>
              </a:rPr>
              <a:t>4</a:t>
            </a:r>
            <a:r>
              <a:rPr lang="zh-CN" altLang="zh-CN" sz="2400" dirty="0">
                <a:latin typeface="Bodoni MT Black" panose="02070A03080606020203" pitchFamily="18" charset="0"/>
                <a:ea typeface="+mn-ea"/>
              </a:rPr>
              <a:t>组测试数据都没有测试到路径</a:t>
            </a:r>
            <a:r>
              <a:rPr lang="en-US" altLang="zh-CN" sz="2400" dirty="0" err="1">
                <a:latin typeface="Bodoni MT Black" panose="02070A03080606020203" pitchFamily="18" charset="0"/>
                <a:ea typeface="+mn-ea"/>
              </a:rPr>
              <a:t>sacbd</a:t>
            </a:r>
            <a:r>
              <a:rPr lang="zh-CN" altLang="zh-CN"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7.6.1 </a:t>
            </a:r>
            <a:r>
              <a:rPr lang="zh-CN" altLang="en-US" sz="2400" dirty="0">
                <a:solidFill>
                  <a:srgbClr val="D9D9D9"/>
                </a:solidFill>
                <a:latin typeface="Bodoni MT Black" panose="02070A03080606020203" pitchFamily="18" charset="0"/>
                <a:ea typeface="+mn-ea"/>
              </a:rPr>
              <a:t>逻辑覆盖</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95375"/>
            <a:ext cx="8229600" cy="604838"/>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6.</a:t>
            </a:r>
            <a:r>
              <a:rPr lang="zh-CN" altLang="en-US" sz="2400" b="1" dirty="0">
                <a:latin typeface="Bodoni MT Black" panose="02070A03080606020203" pitchFamily="18" charset="0"/>
              </a:rPr>
              <a:t>点覆盖</a:t>
            </a:r>
            <a:endParaRPr lang="zh-CN" altLang="en-US" sz="2400" b="1" dirty="0">
              <a:latin typeface="Bodoni MT Black" panose="02070A03080606020203" pitchFamily="18" charset="0"/>
            </a:endParaRPr>
          </a:p>
        </p:txBody>
      </p:sp>
      <p:sp>
        <p:nvSpPr>
          <p:cNvPr id="32775" name="TextBox 7"/>
          <p:cNvSpPr txBox="1">
            <a:spLocks noChangeArrowheads="1"/>
          </p:cNvSpPr>
          <p:nvPr/>
        </p:nvSpPr>
        <p:spPr bwMode="auto">
          <a:xfrm>
            <a:off x="528638" y="1773238"/>
            <a:ext cx="8291512" cy="41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500"/>
              </a:lnSpc>
              <a:defRPr/>
            </a:pPr>
            <a:r>
              <a:rPr lang="en-US" altLang="zh-CN" sz="2400" dirty="0">
                <a:latin typeface="Bodoni MT Black" panose="02070A03080606020203" pitchFamily="18" charset="0"/>
              </a:rPr>
              <a:t>     </a:t>
            </a:r>
            <a:r>
              <a:rPr lang="zh-CN" altLang="zh-CN" sz="2400" dirty="0">
                <a:latin typeface="Bodoni MT Black" panose="02070A03080606020203" pitchFamily="18" charset="0"/>
                <a:ea typeface="+mn-ea"/>
              </a:rPr>
              <a:t>从对程序路径的覆盖程度分析，能够提出下述一些主要的逻辑覆盖标准。</a:t>
            </a:r>
            <a:endParaRPr lang="en-US" altLang="zh-CN" sz="2400" dirty="0">
              <a:latin typeface="Bodoni MT Black" panose="02070A03080606020203" pitchFamily="18" charset="0"/>
              <a:ea typeface="+mn-ea"/>
            </a:endParaRPr>
          </a:p>
          <a:p>
            <a:pPr marL="0" indent="0">
              <a:lnSpc>
                <a:spcPts val="35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图论中</a:t>
            </a:r>
            <a:r>
              <a:rPr lang="zh-CN" altLang="zh-CN" sz="2400" b="1" dirty="0">
                <a:solidFill>
                  <a:srgbClr val="C00000"/>
                </a:solidFill>
                <a:latin typeface="Bodoni MT Black" panose="02070A03080606020203" pitchFamily="18" charset="0"/>
                <a:ea typeface="+mn-ea"/>
              </a:rPr>
              <a:t>点覆盖</a:t>
            </a:r>
            <a:r>
              <a:rPr lang="zh-CN" altLang="zh-CN" sz="2400" dirty="0">
                <a:latin typeface="Bodoni MT Black" panose="02070A03080606020203" pitchFamily="18" charset="0"/>
                <a:ea typeface="+mn-ea"/>
              </a:rPr>
              <a:t>的定义如下：如果连通图</a:t>
            </a:r>
            <a:r>
              <a:rPr lang="en-US" altLang="zh-CN" sz="2400" dirty="0">
                <a:latin typeface="Bodoni MT Black" panose="02070A03080606020203" pitchFamily="18" charset="0"/>
                <a:ea typeface="+mn-ea"/>
              </a:rPr>
              <a:t>G</a:t>
            </a:r>
            <a:r>
              <a:rPr lang="zh-CN" altLang="zh-CN" sz="2400" dirty="0">
                <a:latin typeface="Bodoni MT Black" panose="02070A03080606020203" pitchFamily="18" charset="0"/>
                <a:ea typeface="+mn-ea"/>
              </a:rPr>
              <a:t>的子图</a:t>
            </a:r>
            <a:r>
              <a:rPr lang="en-US" altLang="zh-CN" sz="2400" dirty="0">
                <a:latin typeface="Bodoni MT Black" panose="02070A03080606020203" pitchFamily="18" charset="0"/>
                <a:ea typeface="+mn-ea"/>
              </a:rPr>
              <a:t>G</a:t>
            </a:r>
            <a:r>
              <a:rPr lang="zh-CN" altLang="zh-CN" sz="2400" dirty="0">
                <a:latin typeface="Bodoni MT Black" panose="02070A03080606020203" pitchFamily="18" charset="0"/>
                <a:ea typeface="+mn-ea"/>
              </a:rPr>
              <a:t>′是连通的，而且包含</a:t>
            </a:r>
            <a:r>
              <a:rPr lang="en-US" altLang="zh-CN" sz="2400" dirty="0">
                <a:latin typeface="Bodoni MT Black" panose="02070A03080606020203" pitchFamily="18" charset="0"/>
                <a:ea typeface="+mn-ea"/>
              </a:rPr>
              <a:t>G</a:t>
            </a:r>
            <a:r>
              <a:rPr lang="zh-CN" altLang="zh-CN" sz="2400" dirty="0">
                <a:latin typeface="Bodoni MT Black" panose="02070A03080606020203" pitchFamily="18" charset="0"/>
                <a:ea typeface="+mn-ea"/>
              </a:rPr>
              <a:t>的所有结点，则称</a:t>
            </a:r>
            <a:r>
              <a:rPr lang="en-US" altLang="zh-CN" sz="2400" dirty="0">
                <a:latin typeface="Bodoni MT Black" panose="02070A03080606020203" pitchFamily="18" charset="0"/>
                <a:ea typeface="+mn-ea"/>
              </a:rPr>
              <a:t>G</a:t>
            </a:r>
            <a:r>
              <a:rPr lang="zh-CN" altLang="zh-CN" sz="2400" dirty="0">
                <a:latin typeface="Bodoni MT Black" panose="02070A03080606020203" pitchFamily="18" charset="0"/>
                <a:ea typeface="+mn-ea"/>
              </a:rPr>
              <a:t>′是</a:t>
            </a:r>
            <a:r>
              <a:rPr lang="en-US" altLang="zh-CN" sz="2400" dirty="0">
                <a:latin typeface="Bodoni MT Black" panose="02070A03080606020203" pitchFamily="18" charset="0"/>
                <a:ea typeface="+mn-ea"/>
              </a:rPr>
              <a:t>G</a:t>
            </a:r>
            <a:r>
              <a:rPr lang="zh-CN" altLang="zh-CN" sz="2400" dirty="0">
                <a:latin typeface="Bodoni MT Black" panose="02070A03080606020203" pitchFamily="18" charset="0"/>
                <a:ea typeface="+mn-ea"/>
              </a:rPr>
              <a:t>的点覆盖。</a:t>
            </a:r>
            <a:endParaRPr lang="en-US" altLang="zh-CN" sz="2400" dirty="0">
              <a:latin typeface="Bodoni MT Black" panose="02070A03080606020203" pitchFamily="18" charset="0"/>
              <a:ea typeface="+mn-ea"/>
            </a:endParaRPr>
          </a:p>
          <a:p>
            <a:pPr marL="0" indent="0">
              <a:lnSpc>
                <a:spcPts val="35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在第</a:t>
            </a:r>
            <a:r>
              <a:rPr lang="en-US" altLang="zh-CN" sz="2400" dirty="0">
                <a:latin typeface="Bodoni MT Black" panose="02070A03080606020203" pitchFamily="18" charset="0"/>
                <a:ea typeface="+mn-ea"/>
              </a:rPr>
              <a:t>6.5</a:t>
            </a:r>
            <a:r>
              <a:rPr lang="zh-CN" altLang="zh-CN" sz="2400" dirty="0">
                <a:latin typeface="Bodoni MT Black" panose="02070A03080606020203" pitchFamily="18" charset="0"/>
                <a:ea typeface="+mn-ea"/>
              </a:rPr>
              <a:t>节中已经讲述了从程序流程图导出流图的方法。在正常情况下流图是连通的有向图。满足点覆盖标准要求选取足够多的测试数据，使得程序执行路径至少经过流图的每个结点一次，由于流图的每个结点与一条或多条语句相对应，显然，</a:t>
            </a:r>
            <a:r>
              <a:rPr lang="zh-CN" altLang="zh-CN" sz="2400" b="1" dirty="0">
                <a:solidFill>
                  <a:srgbClr val="FF0000"/>
                </a:solidFill>
                <a:latin typeface="Bodoni MT Black" panose="02070A03080606020203" pitchFamily="18" charset="0"/>
                <a:ea typeface="+mn-ea"/>
              </a:rPr>
              <a:t>点覆盖标准和语句覆盖标准是相同的</a:t>
            </a:r>
            <a:r>
              <a:rPr lang="zh-CN" altLang="zh-CN"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7.6.1 </a:t>
            </a:r>
            <a:r>
              <a:rPr lang="zh-CN" altLang="en-US" sz="2400" dirty="0">
                <a:solidFill>
                  <a:srgbClr val="D9D9D9"/>
                </a:solidFill>
                <a:latin typeface="Bodoni MT Black" panose="02070A03080606020203" pitchFamily="18" charset="0"/>
                <a:ea typeface="+mn-ea"/>
              </a:rPr>
              <a:t>逻辑覆盖</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ea typeface="+mn-ea"/>
              </a:rPr>
              <a:t>7.1 </a:t>
            </a:r>
            <a:r>
              <a:rPr lang="zh-CN" altLang="en-US" b="1" dirty="0">
                <a:latin typeface="Bodoni MT Black" panose="02070A03080606020203" pitchFamily="18" charset="0"/>
                <a:ea typeface="+mn-ea"/>
              </a:rPr>
              <a:t>编码</a:t>
            </a:r>
            <a:endParaRPr lang="zh-CN" altLang="en-US" b="1" dirty="0">
              <a:latin typeface="Bodoni MT Black" panose="02070A03080606020203" pitchFamily="18" charset="0"/>
              <a:ea typeface="+mn-ea"/>
            </a:endParaRPr>
          </a:p>
        </p:txBody>
      </p:sp>
      <p:sp>
        <p:nvSpPr>
          <p:cNvPr id="32775" name="TextBox 7"/>
          <p:cNvSpPr txBox="1">
            <a:spLocks noChangeArrowheads="1"/>
          </p:cNvSpPr>
          <p:nvPr/>
        </p:nvSpPr>
        <p:spPr bwMode="auto">
          <a:xfrm>
            <a:off x="598488" y="1582738"/>
            <a:ext cx="3902075"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4200"/>
              </a:lnSpc>
              <a:spcBef>
                <a:spcPts val="600"/>
              </a:spcBef>
              <a:defRPr/>
            </a:pPr>
            <a:r>
              <a:rPr lang="zh-CN" altLang="en-US" sz="2400" b="1" dirty="0">
                <a:latin typeface="Bodoni MT Black" panose="02070A03080606020203" pitchFamily="18" charset="0"/>
              </a:rPr>
              <a:t>理想标准：</a:t>
            </a:r>
            <a:endParaRPr lang="en-US" altLang="zh-CN" sz="2400" b="1" dirty="0">
              <a:latin typeface="Bodoni MT Black" panose="02070A03080606020203" pitchFamily="18" charset="0"/>
            </a:endParaRPr>
          </a:p>
          <a:p>
            <a:pPr eaLnBrk="1" hangingPunct="1">
              <a:lnSpc>
                <a:spcPts val="3600"/>
              </a:lnSpc>
              <a:buSzPct val="70000"/>
              <a:buFont typeface="Wingdings" panose="05000000000000000000" pitchFamily="2" charset="2"/>
              <a:buChar char="l"/>
              <a:defRPr/>
            </a:pPr>
            <a:r>
              <a:rPr lang="zh-CN" altLang="zh-CN" sz="2400" dirty="0">
                <a:latin typeface="Bodoni MT Black" panose="02070A03080606020203" pitchFamily="18" charset="0"/>
                <a:ea typeface="+mn-ea"/>
              </a:rPr>
              <a:t>应该有理想的</a:t>
            </a:r>
            <a:r>
              <a:rPr lang="zh-CN" altLang="zh-CN" sz="2400" dirty="0">
                <a:solidFill>
                  <a:srgbClr val="FF0000"/>
                </a:solidFill>
                <a:latin typeface="Bodoni MT Black" panose="02070A03080606020203" pitchFamily="18" charset="0"/>
                <a:ea typeface="+mn-ea"/>
              </a:rPr>
              <a:t>模块化</a:t>
            </a:r>
            <a:r>
              <a:rPr lang="zh-CN" altLang="zh-CN" sz="2400" dirty="0">
                <a:latin typeface="Bodoni MT Black" panose="02070A03080606020203" pitchFamily="18" charset="0"/>
                <a:ea typeface="+mn-ea"/>
              </a:rPr>
              <a:t>机制，以及可读性好的</a:t>
            </a:r>
            <a:r>
              <a:rPr lang="zh-CN" altLang="zh-CN" sz="2400" dirty="0">
                <a:solidFill>
                  <a:srgbClr val="FF0000"/>
                </a:solidFill>
                <a:latin typeface="Bodoni MT Black" panose="02070A03080606020203" pitchFamily="18" charset="0"/>
                <a:ea typeface="+mn-ea"/>
              </a:rPr>
              <a:t>控制结构</a:t>
            </a:r>
            <a:r>
              <a:rPr lang="zh-CN" altLang="zh-CN" sz="2400" dirty="0">
                <a:latin typeface="Bodoni MT Black" panose="02070A03080606020203" pitchFamily="18" charset="0"/>
                <a:ea typeface="+mn-ea"/>
              </a:rPr>
              <a:t>和</a:t>
            </a:r>
            <a:r>
              <a:rPr lang="zh-CN" altLang="zh-CN" sz="2400" dirty="0">
                <a:solidFill>
                  <a:srgbClr val="FF0000"/>
                </a:solidFill>
                <a:latin typeface="Bodoni MT Black" panose="02070A03080606020203" pitchFamily="18" charset="0"/>
                <a:ea typeface="+mn-ea"/>
              </a:rPr>
              <a:t>数据结构</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eaLnBrk="1" hangingPunct="1">
              <a:lnSpc>
                <a:spcPts val="3600"/>
              </a:lnSpc>
              <a:buSzPct val="70000"/>
              <a:buFont typeface="Wingdings" panose="05000000000000000000" pitchFamily="2" charset="2"/>
              <a:buChar char="l"/>
              <a:defRPr/>
            </a:pPr>
            <a:r>
              <a:rPr lang="zh-CN" altLang="zh-CN" sz="2400" dirty="0">
                <a:latin typeface="Bodoni MT Black" panose="02070A03080606020203" pitchFamily="18" charset="0"/>
                <a:ea typeface="+mn-ea"/>
              </a:rPr>
              <a:t>使编译程序能够尽可能多地发现程序中的错误</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eaLnBrk="1" hangingPunct="1">
              <a:lnSpc>
                <a:spcPts val="3600"/>
              </a:lnSpc>
              <a:buSzPct val="70000"/>
              <a:buFont typeface="Wingdings" panose="05000000000000000000" pitchFamily="2" charset="2"/>
              <a:buChar char="l"/>
              <a:defRPr/>
            </a:pPr>
            <a:r>
              <a:rPr lang="zh-CN" altLang="zh-CN" sz="2400" dirty="0">
                <a:latin typeface="Bodoni MT Black" panose="02070A03080606020203" pitchFamily="18" charset="0"/>
                <a:ea typeface="+mn-ea"/>
              </a:rPr>
              <a:t>应该有良好的独立编译机制</a:t>
            </a:r>
            <a:r>
              <a:rPr lang="zh-CN" altLang="en-US" sz="2400" dirty="0">
                <a:latin typeface="Bodoni MT Black" panose="02070A03080606020203" pitchFamily="18" charset="0"/>
                <a:ea typeface="+mn-ea"/>
              </a:rPr>
              <a:t>。</a:t>
            </a:r>
            <a:endParaRPr lang="zh-CN" altLang="en-US" sz="2400" dirty="0">
              <a:latin typeface="Bodoni MT Black" panose="02070A03080606020203" pitchFamily="18" charset="0"/>
              <a:ea typeface="+mn-ea"/>
            </a:endParaRPr>
          </a:p>
        </p:txBody>
      </p:sp>
      <p:sp>
        <p:nvSpPr>
          <p:cNvPr id="9" name="TextBox 7"/>
          <p:cNvSpPr txBox="1">
            <a:spLocks noChangeArrowheads="1"/>
          </p:cNvSpPr>
          <p:nvPr/>
        </p:nvSpPr>
        <p:spPr bwMode="auto">
          <a:xfrm>
            <a:off x="4991100" y="1582738"/>
            <a:ext cx="3829050"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4200"/>
              </a:lnSpc>
              <a:spcBef>
                <a:spcPts val="600"/>
              </a:spcBef>
              <a:defRPr/>
            </a:pPr>
            <a:r>
              <a:rPr lang="zh-CN" altLang="en-US" sz="2400" b="1" dirty="0">
                <a:latin typeface="Bodoni MT Black" panose="02070A03080606020203" pitchFamily="18" charset="0"/>
              </a:rPr>
              <a:t>实用标准：</a:t>
            </a:r>
            <a:endParaRPr lang="en-US" altLang="zh-CN" sz="2400" b="1" dirty="0">
              <a:latin typeface="Bodoni MT Black" panose="02070A03080606020203" pitchFamily="18" charset="0"/>
            </a:endParaRPr>
          </a:p>
          <a:p>
            <a:pPr eaLnBrk="1" hangingPunct="1">
              <a:lnSpc>
                <a:spcPts val="3600"/>
              </a:lnSpc>
              <a:buSzPct val="70000"/>
              <a:buFont typeface="Wingdings" panose="05000000000000000000" pitchFamily="2" charset="2"/>
              <a:buChar char="l"/>
              <a:defRPr/>
            </a:pPr>
            <a:r>
              <a:rPr lang="zh-CN" altLang="zh-CN" sz="2400" dirty="0">
                <a:latin typeface="Bodoni MT Black" panose="02070A03080606020203" pitchFamily="18" charset="0"/>
                <a:ea typeface="+mn-ea"/>
              </a:rPr>
              <a:t>系统用户的要求</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eaLnBrk="1" hangingPunct="1">
              <a:lnSpc>
                <a:spcPts val="3600"/>
              </a:lnSpc>
              <a:buSzPct val="70000"/>
              <a:buFont typeface="Wingdings" panose="05000000000000000000" pitchFamily="2" charset="2"/>
              <a:buChar char="l"/>
              <a:defRPr/>
            </a:pPr>
            <a:r>
              <a:rPr lang="zh-CN" altLang="zh-CN" sz="2400" dirty="0">
                <a:latin typeface="Bodoni MT Black" panose="02070A03080606020203" pitchFamily="18" charset="0"/>
                <a:ea typeface="+mn-ea"/>
              </a:rPr>
              <a:t>可以使用的编译程序</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eaLnBrk="1" hangingPunct="1">
              <a:lnSpc>
                <a:spcPts val="3600"/>
              </a:lnSpc>
              <a:buSzPct val="70000"/>
              <a:buFont typeface="Wingdings" panose="05000000000000000000" pitchFamily="2" charset="2"/>
              <a:buChar char="l"/>
              <a:defRPr/>
            </a:pPr>
            <a:r>
              <a:rPr lang="zh-CN" altLang="zh-CN" sz="2400" dirty="0">
                <a:latin typeface="Bodoni MT Black" panose="02070A03080606020203" pitchFamily="18" charset="0"/>
                <a:ea typeface="+mn-ea"/>
              </a:rPr>
              <a:t>可以得到的软件工具</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eaLnBrk="1" hangingPunct="1">
              <a:lnSpc>
                <a:spcPts val="3600"/>
              </a:lnSpc>
              <a:buSzPct val="70000"/>
              <a:buFont typeface="Wingdings" panose="05000000000000000000" pitchFamily="2" charset="2"/>
              <a:buChar char="l"/>
              <a:defRPr/>
            </a:pPr>
            <a:r>
              <a:rPr lang="zh-CN" altLang="zh-CN" sz="2400" dirty="0">
                <a:latin typeface="Bodoni MT Black" panose="02070A03080606020203" pitchFamily="18" charset="0"/>
                <a:ea typeface="+mn-ea"/>
              </a:rPr>
              <a:t>工程规模</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eaLnBrk="1" hangingPunct="1">
              <a:lnSpc>
                <a:spcPts val="3600"/>
              </a:lnSpc>
              <a:buSzPct val="70000"/>
              <a:buFont typeface="Wingdings" panose="05000000000000000000" pitchFamily="2" charset="2"/>
              <a:buChar char="l"/>
              <a:defRPr/>
            </a:pPr>
            <a:r>
              <a:rPr lang="zh-CN" altLang="zh-CN" sz="2400" dirty="0">
                <a:latin typeface="Bodoni MT Black" panose="02070A03080606020203" pitchFamily="18" charset="0"/>
                <a:ea typeface="+mn-ea"/>
              </a:rPr>
              <a:t>程序员的知识</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eaLnBrk="1" hangingPunct="1">
              <a:lnSpc>
                <a:spcPts val="3600"/>
              </a:lnSpc>
              <a:buSzPct val="70000"/>
              <a:buFont typeface="Wingdings" panose="05000000000000000000" pitchFamily="2" charset="2"/>
              <a:buChar char="l"/>
              <a:defRPr/>
            </a:pPr>
            <a:r>
              <a:rPr lang="zh-CN" altLang="zh-CN" sz="2400" dirty="0">
                <a:latin typeface="Bodoni MT Black" panose="02070A03080606020203" pitchFamily="18" charset="0"/>
                <a:ea typeface="+mn-ea"/>
              </a:rPr>
              <a:t>软件可移植性要求</a:t>
            </a:r>
            <a:r>
              <a:rPr lang="zh-CN" altLang="en-US"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eaLnBrk="1" hangingPunct="1">
              <a:lnSpc>
                <a:spcPts val="3600"/>
              </a:lnSpc>
              <a:buSzPct val="70000"/>
              <a:buFont typeface="Wingdings" panose="05000000000000000000" pitchFamily="2" charset="2"/>
              <a:buChar char="l"/>
              <a:defRPr/>
            </a:pPr>
            <a:r>
              <a:rPr lang="zh-CN" altLang="zh-CN" sz="2400" dirty="0">
                <a:latin typeface="Bodoni MT Black" panose="02070A03080606020203" pitchFamily="18" charset="0"/>
                <a:ea typeface="+mn-ea"/>
              </a:rPr>
              <a:t>软件的应用领域</a:t>
            </a:r>
            <a:r>
              <a:rPr lang="zh-CN" altLang="en-US" sz="2400" dirty="0">
                <a:latin typeface="Bodoni MT Black" panose="02070A03080606020203" pitchFamily="18" charset="0"/>
                <a:ea typeface="+mn-ea"/>
              </a:rPr>
              <a:t>。</a:t>
            </a:r>
            <a:endParaRPr lang="zh-CN" altLang="en-US" sz="2400" dirty="0">
              <a:latin typeface="Bodoni MT Black" panose="02070A03080606020203" pitchFamily="18" charset="0"/>
              <a:ea typeface="+mn-ea"/>
            </a:endParaRPr>
          </a:p>
        </p:txBody>
      </p:sp>
      <p:cxnSp>
        <p:nvCxnSpPr>
          <p:cNvPr id="3" name="直接连接符 2"/>
          <p:cNvCxnSpPr/>
          <p:nvPr/>
        </p:nvCxnSpPr>
        <p:spPr>
          <a:xfrm>
            <a:off x="4773613" y="2420888"/>
            <a:ext cx="0" cy="2952328"/>
          </a:xfrm>
          <a:prstGeom prst="line">
            <a:avLst/>
          </a:prstGeom>
          <a:ln w="22225"/>
          <a:effectLst>
            <a:softEdge rad="12700"/>
          </a:effectLst>
        </p:spPr>
        <p:style>
          <a:lnRef idx="1">
            <a:schemeClr val="dk1"/>
          </a:lnRef>
          <a:fillRef idx="0">
            <a:schemeClr val="dk1"/>
          </a:fillRef>
          <a:effectRef idx="0">
            <a:schemeClr val="dk1"/>
          </a:effectRef>
          <a:fontRef idx="minor">
            <a:schemeClr val="tx1"/>
          </a:fontRef>
        </p:style>
      </p:cxnSp>
      <p:sp>
        <p:nvSpPr>
          <p:cNvPr id="1741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7.1.1 </a:t>
            </a:r>
            <a:r>
              <a:rPr lang="zh-CN" altLang="en-US" sz="2400">
                <a:solidFill>
                  <a:srgbClr val="D9D9D9"/>
                </a:solidFill>
                <a:latin typeface="Bodoni MT Black" panose="02070A03080606020203" pitchFamily="18" charset="0"/>
              </a:rPr>
              <a:t>选择程序设计语言</a:t>
            </a:r>
            <a:endParaRPr lang="zh-CN" altLang="en-US" sz="2400">
              <a:solidFill>
                <a:srgbClr val="D9D9D9"/>
              </a:solidFill>
              <a:latin typeface="Bodoni MT Black" panose="02070A03080606020203" pitchFamily="18" charset="0"/>
            </a:endParaRPr>
          </a:p>
        </p:txBody>
      </p:sp>
      <p:sp>
        <p:nvSpPr>
          <p:cNvPr id="17415" name="1 Título"/>
          <p:cNvSpPr txBox="1"/>
          <p:nvPr/>
        </p:nvSpPr>
        <p:spPr bwMode="auto">
          <a:xfrm>
            <a:off x="0" y="6291263"/>
            <a:ext cx="2316163" cy="460375"/>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endParaRPr lang="zh-CN" altLang="en-US" sz="2400">
              <a:solidFill>
                <a:srgbClr val="D9D9D9"/>
              </a:solidFill>
              <a:latin typeface="Bodoni MT Black" panose="02070A03080606020203"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125538"/>
            <a:ext cx="8229600" cy="603250"/>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7.</a:t>
            </a:r>
            <a:r>
              <a:rPr lang="zh-CN" altLang="en-US" sz="2400" b="1" dirty="0">
                <a:latin typeface="Bodoni MT Black" panose="02070A03080606020203" pitchFamily="18" charset="0"/>
              </a:rPr>
              <a:t>边覆盖和路径覆盖</a:t>
            </a:r>
            <a:endParaRPr lang="zh-CN" altLang="en-US" sz="2400" b="1" dirty="0">
              <a:latin typeface="Bodoni MT Black" panose="02070A03080606020203" pitchFamily="18" charset="0"/>
            </a:endParaRPr>
          </a:p>
        </p:txBody>
      </p:sp>
      <p:sp>
        <p:nvSpPr>
          <p:cNvPr id="32775" name="TextBox 7"/>
          <p:cNvSpPr txBox="1">
            <a:spLocks noChangeArrowheads="1"/>
          </p:cNvSpPr>
          <p:nvPr/>
        </p:nvSpPr>
        <p:spPr bwMode="auto">
          <a:xfrm>
            <a:off x="539750" y="1874838"/>
            <a:ext cx="8158163"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600"/>
              </a:lnSpc>
              <a:defRPr/>
            </a:pPr>
            <a:r>
              <a:rPr lang="en-US" altLang="zh-CN" sz="2400" dirty="0">
                <a:latin typeface="Bodoni MT Black" panose="02070A03080606020203" pitchFamily="18" charset="0"/>
              </a:rPr>
              <a:t>    </a:t>
            </a:r>
            <a:r>
              <a:rPr lang="zh-CN" altLang="zh-CN" sz="2400" dirty="0">
                <a:latin typeface="Bodoni MT Black" panose="02070A03080606020203" pitchFamily="18" charset="0"/>
                <a:ea typeface="+mn-ea"/>
              </a:rPr>
              <a:t>图论中</a:t>
            </a:r>
            <a:r>
              <a:rPr lang="zh-CN" altLang="zh-CN" sz="2400" b="1" dirty="0">
                <a:solidFill>
                  <a:srgbClr val="C00000"/>
                </a:solidFill>
                <a:latin typeface="Bodoni MT Black" panose="02070A03080606020203" pitchFamily="18" charset="0"/>
                <a:ea typeface="+mn-ea"/>
              </a:rPr>
              <a:t>边覆盖</a:t>
            </a:r>
            <a:r>
              <a:rPr lang="zh-CN" altLang="zh-CN" sz="2400" dirty="0">
                <a:latin typeface="Bodoni MT Black" panose="02070A03080606020203" pitchFamily="18" charset="0"/>
                <a:ea typeface="+mn-ea"/>
              </a:rPr>
              <a:t>的定义是：如果连通图</a:t>
            </a:r>
            <a:r>
              <a:rPr lang="en-US" altLang="zh-CN" sz="2400" dirty="0">
                <a:latin typeface="Bodoni MT Black" panose="02070A03080606020203" pitchFamily="18" charset="0"/>
                <a:ea typeface="+mn-ea"/>
              </a:rPr>
              <a:t>G</a:t>
            </a:r>
            <a:r>
              <a:rPr lang="zh-CN" altLang="zh-CN" sz="2400" dirty="0">
                <a:latin typeface="Bodoni MT Black" panose="02070A03080606020203" pitchFamily="18" charset="0"/>
                <a:ea typeface="+mn-ea"/>
              </a:rPr>
              <a:t>的子图</a:t>
            </a:r>
            <a:r>
              <a:rPr lang="en-US" altLang="zh-CN" sz="2400" dirty="0">
                <a:latin typeface="Bodoni MT Black" panose="02070A03080606020203" pitchFamily="18" charset="0"/>
                <a:ea typeface="+mn-ea"/>
              </a:rPr>
              <a:t>G</a:t>
            </a:r>
            <a:r>
              <a:rPr lang="zh-CN" altLang="zh-CN" sz="2400" dirty="0">
                <a:latin typeface="Bodoni MT Black" panose="02070A03080606020203" pitchFamily="18" charset="0"/>
                <a:ea typeface="+mn-ea"/>
              </a:rPr>
              <a:t>″是连通的，而且包含</a:t>
            </a:r>
            <a:r>
              <a:rPr lang="en-US" altLang="zh-CN" sz="2400" dirty="0">
                <a:latin typeface="Bodoni MT Black" panose="02070A03080606020203" pitchFamily="18" charset="0"/>
                <a:ea typeface="+mn-ea"/>
              </a:rPr>
              <a:t>G</a:t>
            </a:r>
            <a:r>
              <a:rPr lang="zh-CN" altLang="zh-CN" sz="2400" dirty="0">
                <a:latin typeface="Bodoni MT Black" panose="02070A03080606020203" pitchFamily="18" charset="0"/>
                <a:ea typeface="+mn-ea"/>
              </a:rPr>
              <a:t>的所有边，则称</a:t>
            </a:r>
            <a:r>
              <a:rPr lang="en-US" altLang="zh-CN" sz="2400" dirty="0">
                <a:latin typeface="Bodoni MT Black" panose="02070A03080606020203" pitchFamily="18" charset="0"/>
                <a:ea typeface="+mn-ea"/>
              </a:rPr>
              <a:t>G</a:t>
            </a:r>
            <a:r>
              <a:rPr lang="zh-CN" altLang="zh-CN" sz="2400" dirty="0">
                <a:latin typeface="Bodoni MT Black" panose="02070A03080606020203" pitchFamily="18" charset="0"/>
                <a:ea typeface="+mn-ea"/>
              </a:rPr>
              <a:t>″是</a:t>
            </a:r>
            <a:r>
              <a:rPr lang="en-US" altLang="zh-CN" sz="2400" dirty="0">
                <a:latin typeface="Bodoni MT Black" panose="02070A03080606020203" pitchFamily="18" charset="0"/>
                <a:ea typeface="+mn-ea"/>
              </a:rPr>
              <a:t>G</a:t>
            </a:r>
            <a:r>
              <a:rPr lang="zh-CN" altLang="zh-CN" sz="2400" dirty="0">
                <a:latin typeface="Bodoni MT Black" panose="02070A03080606020203" pitchFamily="18" charset="0"/>
                <a:ea typeface="+mn-ea"/>
              </a:rPr>
              <a:t>的边覆盖。为了满足边覆盖的测试标准，要求选取足够多测试数据，使得程序执行路径至少经过流图中每条边一次。</a:t>
            </a:r>
            <a:r>
              <a:rPr lang="zh-CN" altLang="zh-CN" sz="2400" b="1" dirty="0">
                <a:solidFill>
                  <a:srgbClr val="FF0000"/>
                </a:solidFill>
                <a:latin typeface="Bodoni MT Black" panose="02070A03080606020203" pitchFamily="18" charset="0"/>
                <a:ea typeface="+mn-ea"/>
              </a:rPr>
              <a:t>通常边覆盖和判定覆盖是一致的</a:t>
            </a:r>
            <a:r>
              <a:rPr lang="zh-CN" altLang="zh-CN" sz="2400" b="1" dirty="0">
                <a:latin typeface="Bodoni MT Black" panose="02070A03080606020203" pitchFamily="18" charset="0"/>
                <a:ea typeface="+mn-ea"/>
              </a:rPr>
              <a:t>。</a:t>
            </a:r>
            <a:endParaRPr lang="en-US" altLang="zh-CN" sz="2400" b="1" dirty="0">
              <a:latin typeface="Bodoni MT Black" panose="02070A03080606020203" pitchFamily="18" charset="0"/>
              <a:ea typeface="+mn-ea"/>
            </a:endParaRPr>
          </a:p>
          <a:p>
            <a:pPr marL="0" indent="0">
              <a:lnSpc>
                <a:spcPts val="3600"/>
              </a:lnSpc>
              <a:defRPr/>
            </a:pPr>
            <a:r>
              <a:rPr lang="en-US" altLang="zh-CN" sz="2400" b="1" dirty="0">
                <a:solidFill>
                  <a:srgbClr val="C00000"/>
                </a:solidFill>
                <a:latin typeface="Bodoni MT Black" panose="02070A03080606020203" pitchFamily="18" charset="0"/>
                <a:ea typeface="+mn-ea"/>
              </a:rPr>
              <a:t>    </a:t>
            </a:r>
            <a:r>
              <a:rPr lang="zh-CN" altLang="zh-CN" sz="2400" b="1" dirty="0">
                <a:solidFill>
                  <a:srgbClr val="C00000"/>
                </a:solidFill>
                <a:latin typeface="Bodoni MT Black" panose="02070A03080606020203" pitchFamily="18" charset="0"/>
                <a:ea typeface="+mn-ea"/>
              </a:rPr>
              <a:t>路径覆盖</a:t>
            </a:r>
            <a:r>
              <a:rPr lang="zh-CN" altLang="zh-CN" sz="2400" dirty="0">
                <a:latin typeface="Bodoni MT Black" panose="02070A03080606020203" pitchFamily="18" charset="0"/>
                <a:ea typeface="+mn-ea"/>
              </a:rPr>
              <a:t>的含义是，选取足够多测试数据，使程序的每条可能路径都至少执行一次</a:t>
            </a:r>
            <a:r>
              <a:rPr lang="zh-CN" altLang="en-US" sz="2400" dirty="0">
                <a:latin typeface="Bodoni MT Black" panose="02070A03080606020203" pitchFamily="18" charset="0"/>
                <a:ea typeface="+mn-ea"/>
              </a:rPr>
              <a:t>（</a:t>
            </a:r>
            <a:r>
              <a:rPr lang="zh-CN" altLang="zh-CN" sz="2400" dirty="0">
                <a:latin typeface="Bodoni MT Black" panose="02070A03080606020203" pitchFamily="18" charset="0"/>
                <a:ea typeface="+mn-ea"/>
              </a:rPr>
              <a:t>如果程序图中有环，则要求每个环至少经过一次</a:t>
            </a:r>
            <a:r>
              <a:rPr lang="zh-CN" altLang="en-US" sz="2400" dirty="0">
                <a:latin typeface="Bodoni MT Black" panose="02070A03080606020203" pitchFamily="18" charset="0"/>
              </a:rPr>
              <a:t>）</a:t>
            </a:r>
            <a:r>
              <a:rPr lang="zh-CN" altLang="zh-CN" sz="2400" dirty="0">
                <a:latin typeface="Bodoni MT Black" panose="02070A03080606020203" pitchFamily="18" charset="0"/>
                <a:ea typeface="+mn-ea"/>
              </a:rPr>
              <a:t>。</a:t>
            </a:r>
            <a:endParaRPr lang="zh-CN" altLang="zh-CN" sz="2400" b="1"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7.6.1 </a:t>
            </a:r>
            <a:r>
              <a:rPr lang="zh-CN" altLang="en-US" sz="2400" dirty="0">
                <a:solidFill>
                  <a:srgbClr val="D9D9D9"/>
                </a:solidFill>
                <a:latin typeface="Bodoni MT Black" panose="02070A03080606020203" pitchFamily="18" charset="0"/>
                <a:ea typeface="+mn-ea"/>
              </a:rPr>
              <a:t>逻辑覆盖</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351692" y="1055077"/>
            <a:ext cx="6323135" cy="530469"/>
          </a:xfrm>
        </p:spPr>
        <p:txBody>
          <a:bodyPr vert="horz" wrap="square" lIns="89030" tIns="44515" rIns="89030" bIns="44515" anchor="ctr"/>
          <a:lstStyle/>
          <a:p>
            <a:pPr eaLnBrk="1" hangingPunct="1"/>
            <a:r>
              <a:rPr lang="zh-CN" altLang="en-US" dirty="0"/>
              <a:t>基本路径测试法</a:t>
            </a:r>
            <a:endParaRPr lang="zh-CN" altLang="en-US" dirty="0"/>
          </a:p>
        </p:txBody>
      </p:sp>
      <p:sp>
        <p:nvSpPr>
          <p:cNvPr id="30723"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30724" name="矩形 3"/>
          <p:cNvSpPr/>
          <p:nvPr/>
        </p:nvSpPr>
        <p:spPr>
          <a:xfrm>
            <a:off x="1011115" y="2110154"/>
            <a:ext cx="7187712" cy="1285875"/>
          </a:xfrm>
          <a:prstGeom prst="rect">
            <a:avLst/>
          </a:prstGeom>
          <a:noFill/>
          <a:ln w="9525">
            <a:noFill/>
          </a:ln>
        </p:spPr>
        <p:txBody>
          <a:bodyPr>
            <a:spAutoFit/>
          </a:bodyPr>
          <a:lstStyle/>
          <a:p>
            <a:pPr algn="l"/>
            <a:r>
              <a:rPr lang="zh-CN" altLang="en-US" sz="2585" dirty="0">
                <a:latin typeface="Arial" panose="020B0604020202020204" pitchFamily="34" charset="0"/>
              </a:rPr>
              <a:t>基本路径测试法是在程序控制流图的基础上，通过分析控制构造的环路复杂性，导出基本可执行路径集合，从而设计测试用例的方法。</a:t>
            </a:r>
            <a:endParaRPr lang="zh-CN" altLang="en-US" sz="2585" dirty="0">
              <a:latin typeface="Arial" panose="020B0604020202020204"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549520" y="1055077"/>
            <a:ext cx="7979019" cy="4681904"/>
          </a:xfrm>
        </p:spPr>
        <p:txBody>
          <a:bodyPr vert="horz" wrap="square" lIns="89030" tIns="44515" rIns="89030" bIns="44515" anchor="ctr"/>
          <a:lstStyle/>
          <a:p>
            <a:pPr algn="l" eaLnBrk="1" latinLnBrk="1" hangingPunct="1"/>
            <a:r>
              <a:rPr lang="zh-CN" altLang="en-US" sz="2585" dirty="0"/>
              <a:t>包括以下</a:t>
            </a:r>
            <a:r>
              <a:rPr lang="en-US" altLang="zh-CN" sz="2585" dirty="0"/>
              <a:t>4</a:t>
            </a:r>
            <a:r>
              <a:rPr lang="zh-CN" altLang="en-US" sz="2585" dirty="0"/>
              <a:t>个步骤和一个工具方法：</a:t>
            </a:r>
            <a:br>
              <a:rPr lang="zh-CN" altLang="en-US" sz="2585" dirty="0"/>
            </a:br>
            <a:r>
              <a:rPr lang="zh-CN" altLang="en-US" sz="2585" dirty="0"/>
              <a:t>　　</a:t>
            </a:r>
            <a:r>
              <a:rPr lang="en-US" altLang="zh-CN" sz="2585" dirty="0"/>
              <a:t>1. </a:t>
            </a:r>
            <a:r>
              <a:rPr lang="zh-CN" altLang="en-US" sz="2585" dirty="0"/>
              <a:t>程序的控制流图：描述程序控制流的一种图示方法。</a:t>
            </a:r>
            <a:br>
              <a:rPr lang="zh-CN" altLang="en-US" sz="2585" dirty="0"/>
            </a:br>
            <a:r>
              <a:rPr lang="zh-CN" altLang="en-US" sz="2585" dirty="0"/>
              <a:t>　　</a:t>
            </a:r>
            <a:r>
              <a:rPr lang="en-US" altLang="zh-CN" sz="2585" dirty="0"/>
              <a:t>2. </a:t>
            </a:r>
            <a:r>
              <a:rPr lang="zh-CN" altLang="en-US" sz="2585" dirty="0"/>
              <a:t>程序圈复杂度：</a:t>
            </a:r>
            <a:r>
              <a:rPr lang="en-US" altLang="zh-CN" sz="2585" dirty="0"/>
              <a:t>McCabe</a:t>
            </a:r>
            <a:r>
              <a:rPr lang="zh-CN" altLang="en-US" sz="2585" dirty="0"/>
              <a:t>复杂性度量。从程序的环路复杂性可导出程序基本路径集合中的独立路径条数，这是确定程序中每个可执行语句至少执行一次所必须的测试用例数目的上界。</a:t>
            </a:r>
            <a:br>
              <a:rPr lang="zh-CN" altLang="en-US" sz="2585" dirty="0"/>
            </a:br>
            <a:r>
              <a:rPr lang="zh-CN" altLang="en-US" sz="2585" dirty="0"/>
              <a:t>　　</a:t>
            </a:r>
            <a:r>
              <a:rPr lang="en-US" altLang="zh-CN" sz="2585" dirty="0"/>
              <a:t>3. </a:t>
            </a:r>
            <a:r>
              <a:rPr lang="zh-CN" altLang="en-US" sz="2585" dirty="0"/>
              <a:t>导出测试用例：根据圈复杂度和程序结构设计用例数据输入和预期结果。</a:t>
            </a:r>
            <a:br>
              <a:rPr lang="zh-CN" altLang="en-US" sz="2585" dirty="0"/>
            </a:br>
            <a:r>
              <a:rPr lang="zh-CN" altLang="en-US" sz="2585" dirty="0"/>
              <a:t>　　</a:t>
            </a:r>
            <a:r>
              <a:rPr lang="en-US" altLang="zh-CN" sz="2585" dirty="0"/>
              <a:t>4. </a:t>
            </a:r>
            <a:r>
              <a:rPr lang="zh-CN" altLang="en-US" sz="2585" dirty="0"/>
              <a:t>准备测试用例：确保基本路径集中的每一条路径的执行。</a:t>
            </a:r>
            <a:br>
              <a:rPr lang="zh-CN" altLang="en-US" dirty="0"/>
            </a:br>
            <a:endParaRPr lang="zh-CN" altLang="en-US" dirty="0"/>
          </a:p>
        </p:txBody>
      </p:sp>
      <p:sp>
        <p:nvSpPr>
          <p:cNvPr id="31747"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31748" name="TextBox 3"/>
          <p:cNvSpPr txBox="1"/>
          <p:nvPr/>
        </p:nvSpPr>
        <p:spPr>
          <a:xfrm>
            <a:off x="5758962" y="5539154"/>
            <a:ext cx="2720340" cy="432435"/>
          </a:xfrm>
          <a:prstGeom prst="rect">
            <a:avLst/>
          </a:prstGeom>
          <a:noFill/>
          <a:ln w="9525">
            <a:noFill/>
          </a:ln>
        </p:spPr>
        <p:txBody>
          <a:bodyPr wrap="none">
            <a:spAutoFit/>
          </a:bodyPr>
          <a:lstStyle/>
          <a:p>
            <a:r>
              <a:rPr lang="zh-CN" altLang="en-US" sz="2215" dirty="0">
                <a:latin typeface="Arial" panose="020B0604020202020204" pitchFamily="34" charset="0"/>
                <a:hlinkClick r:id="rId1" action="ppaction://hlinkfile"/>
              </a:rPr>
              <a:t>基本路径测试法实例</a:t>
            </a:r>
            <a:endParaRPr lang="zh-CN" altLang="en-US" sz="2215" dirty="0">
              <a:latin typeface="Arial" panose="020B060402020202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125538"/>
            <a:ext cx="8229600" cy="603250"/>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7.6.2 </a:t>
            </a:r>
            <a:r>
              <a:rPr lang="zh-CN" altLang="en-US" b="1" dirty="0">
                <a:latin typeface="Bodoni MT Black" panose="02070A03080606020203" pitchFamily="18" charset="0"/>
              </a:rPr>
              <a:t>控制结构测试</a:t>
            </a:r>
            <a:endParaRPr lang="zh-CN" altLang="en-US" sz="2800" b="1" dirty="0">
              <a:latin typeface="Bodoni MT Black" panose="02070A03080606020203" pitchFamily="18" charset="0"/>
            </a:endParaRPr>
          </a:p>
        </p:txBody>
      </p:sp>
      <p:sp>
        <p:nvSpPr>
          <p:cNvPr id="32775" name="TextBox 7"/>
          <p:cNvSpPr txBox="1">
            <a:spLocks noChangeArrowheads="1"/>
          </p:cNvSpPr>
          <p:nvPr/>
        </p:nvSpPr>
        <p:spPr bwMode="auto">
          <a:xfrm>
            <a:off x="539750" y="1803400"/>
            <a:ext cx="8280400" cy="4196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200"/>
              </a:lnSpc>
              <a:defRPr/>
            </a:pPr>
            <a:r>
              <a:rPr lang="en-US" altLang="zh-CN" sz="2400" b="1" dirty="0">
                <a:solidFill>
                  <a:srgbClr val="C00000"/>
                </a:solidFill>
                <a:latin typeface="Bodoni MT Black" panose="02070A03080606020203" pitchFamily="18" charset="0"/>
                <a:ea typeface="+mn-ea"/>
              </a:rPr>
              <a:t>    </a:t>
            </a:r>
            <a:r>
              <a:rPr lang="zh-CN" altLang="zh-CN" sz="2400" b="1" dirty="0">
                <a:solidFill>
                  <a:srgbClr val="C00000"/>
                </a:solidFill>
                <a:latin typeface="Bodoni MT Black" panose="02070A03080606020203" pitchFamily="18" charset="0"/>
                <a:ea typeface="+mn-ea"/>
              </a:rPr>
              <a:t>基本路径测试</a:t>
            </a:r>
            <a:r>
              <a:rPr lang="zh-CN" altLang="zh-CN" sz="2400" dirty="0">
                <a:latin typeface="Bodoni MT Black" panose="02070A03080606020203" pitchFamily="18" charset="0"/>
                <a:ea typeface="+mn-ea"/>
              </a:rPr>
              <a:t>是</a:t>
            </a:r>
            <a:r>
              <a:rPr lang="en-US" altLang="zh-CN" sz="2400" dirty="0">
                <a:latin typeface="Bodoni MT Black" panose="02070A03080606020203" pitchFamily="18" charset="0"/>
                <a:ea typeface="+mn-ea"/>
              </a:rPr>
              <a:t>McCabe</a:t>
            </a:r>
            <a:r>
              <a:rPr lang="zh-CN" altLang="zh-CN" sz="2400" dirty="0">
                <a:latin typeface="Bodoni MT Black" panose="02070A03080606020203" pitchFamily="18" charset="0"/>
                <a:ea typeface="+mn-ea"/>
              </a:rPr>
              <a:t>提出的一种白盒测试技术。使用</a:t>
            </a:r>
            <a:r>
              <a:rPr lang="zh-CN" altLang="en-US" sz="2400" dirty="0">
                <a:latin typeface="Bodoni MT Black" panose="02070A03080606020203" pitchFamily="18" charset="0"/>
                <a:ea typeface="+mn-ea"/>
              </a:rPr>
              <a:t>基本路径测试</a:t>
            </a:r>
            <a:r>
              <a:rPr lang="zh-CN" altLang="zh-CN" sz="2400" dirty="0">
                <a:solidFill>
                  <a:srgbClr val="0070C0"/>
                </a:solidFill>
                <a:latin typeface="Bodoni MT Black" panose="02070A03080606020203" pitchFamily="18" charset="0"/>
                <a:ea typeface="+mn-ea"/>
              </a:rPr>
              <a:t>设计测试用例</a:t>
            </a:r>
            <a:r>
              <a:rPr lang="zh-CN" altLang="zh-CN" sz="2400" dirty="0">
                <a:latin typeface="Bodoni MT Black" panose="02070A03080606020203" pitchFamily="18" charset="0"/>
                <a:ea typeface="+mn-ea"/>
              </a:rPr>
              <a:t>时，首先计算</a:t>
            </a:r>
            <a:r>
              <a:rPr lang="zh-CN" altLang="zh-CN" sz="2400" dirty="0">
                <a:solidFill>
                  <a:srgbClr val="FF0000"/>
                </a:solidFill>
                <a:latin typeface="Bodoni MT Black" panose="02070A03080606020203" pitchFamily="18" charset="0"/>
                <a:ea typeface="+mn-ea"/>
              </a:rPr>
              <a:t>程序的环形复杂度</a:t>
            </a:r>
            <a:r>
              <a:rPr lang="zh-CN" altLang="zh-CN" sz="2400" dirty="0">
                <a:latin typeface="Bodoni MT Black" panose="02070A03080606020203" pitchFamily="18" charset="0"/>
                <a:ea typeface="+mn-ea"/>
              </a:rPr>
              <a:t>，并用该复杂度为指南定义</a:t>
            </a:r>
            <a:r>
              <a:rPr lang="zh-CN" altLang="zh-CN" sz="2400" dirty="0">
                <a:solidFill>
                  <a:srgbClr val="FF0000"/>
                </a:solidFill>
                <a:latin typeface="Bodoni MT Black" panose="02070A03080606020203" pitchFamily="18" charset="0"/>
                <a:ea typeface="+mn-ea"/>
              </a:rPr>
              <a:t>执行路径的基本集合</a:t>
            </a:r>
            <a:r>
              <a:rPr lang="zh-CN" altLang="zh-CN" sz="2400" dirty="0">
                <a:latin typeface="Bodoni MT Black" panose="02070A03080606020203" pitchFamily="18" charset="0"/>
                <a:ea typeface="+mn-ea"/>
              </a:rPr>
              <a:t>，从该基本集合导出的测试用例可以保证程序中的每条语句至少执行一次，而且每个条件在执行时都将分别取真、假两种值。</a:t>
            </a:r>
            <a:endParaRPr lang="en-US" altLang="zh-CN" sz="2400" dirty="0">
              <a:latin typeface="Bodoni MT Black" panose="02070A03080606020203" pitchFamily="18" charset="0"/>
              <a:ea typeface="+mn-ea"/>
            </a:endParaRPr>
          </a:p>
          <a:p>
            <a:pPr marL="0" indent="0">
              <a:lnSpc>
                <a:spcPts val="32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使用基本路径测试技术设计测试用例的步骤如下。</a:t>
            </a:r>
            <a:endParaRPr lang="zh-CN" altLang="zh-CN" sz="2400" dirty="0">
              <a:latin typeface="Bodoni MT Black" panose="02070A03080606020203" pitchFamily="18" charset="0"/>
              <a:ea typeface="+mn-ea"/>
            </a:endParaRPr>
          </a:p>
          <a:p>
            <a:pPr marL="0" indent="0">
              <a:lnSpc>
                <a:spcPts val="3200"/>
              </a:lnSpc>
              <a:defRPr/>
            </a:pPr>
            <a:r>
              <a:rPr lang="en-US" altLang="zh-CN" sz="2400" dirty="0">
                <a:solidFill>
                  <a:srgbClr val="FF0000"/>
                </a:solidFill>
                <a:latin typeface="Bodoni MT Black" panose="02070A03080606020203" pitchFamily="18" charset="0"/>
                <a:ea typeface="+mn-ea"/>
              </a:rPr>
              <a:t>    </a:t>
            </a:r>
            <a:r>
              <a:rPr lang="zh-CN" altLang="zh-CN" sz="2400" b="1" dirty="0">
                <a:solidFill>
                  <a:srgbClr val="FF0000"/>
                </a:solidFill>
                <a:latin typeface="Bodoni MT Black" panose="02070A03080606020203" pitchFamily="18" charset="0"/>
                <a:ea typeface="+mn-ea"/>
              </a:rPr>
              <a:t>① 根据过程设计结果画出相应的流图。</a:t>
            </a:r>
            <a:endParaRPr lang="zh-CN" altLang="zh-CN" sz="2400" b="1" dirty="0">
              <a:solidFill>
                <a:srgbClr val="FF0000"/>
              </a:solidFill>
              <a:latin typeface="Bodoni MT Black" panose="02070A03080606020203" pitchFamily="18" charset="0"/>
              <a:ea typeface="+mn-ea"/>
            </a:endParaRPr>
          </a:p>
          <a:p>
            <a:pPr marL="0" indent="0">
              <a:lnSpc>
                <a:spcPts val="32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例如，为了用基本路径测试技术测试下列的用</a:t>
            </a:r>
            <a:r>
              <a:rPr lang="en-US" altLang="zh-CN" sz="2400" dirty="0">
                <a:latin typeface="Bodoni MT Black" panose="02070A03080606020203" pitchFamily="18" charset="0"/>
                <a:ea typeface="+mn-ea"/>
              </a:rPr>
              <a:t>PDL</a:t>
            </a:r>
            <a:r>
              <a:rPr lang="zh-CN" altLang="zh-CN" sz="2400" dirty="0">
                <a:latin typeface="Bodoni MT Black" panose="02070A03080606020203" pitchFamily="18" charset="0"/>
                <a:ea typeface="+mn-ea"/>
              </a:rPr>
              <a:t>描述的求平均值过程，首先画出</a:t>
            </a:r>
            <a:r>
              <a:rPr lang="zh-CN" altLang="en-US" sz="2400" dirty="0">
                <a:latin typeface="Bodoni MT Black" panose="02070A03080606020203" pitchFamily="18" charset="0"/>
                <a:ea typeface="+mn-ea"/>
              </a:rPr>
              <a:t>下图</a:t>
            </a:r>
            <a:r>
              <a:rPr lang="zh-CN" altLang="zh-CN" sz="2400" dirty="0">
                <a:latin typeface="Bodoni MT Black" panose="02070A03080606020203" pitchFamily="18" charset="0"/>
                <a:ea typeface="+mn-ea"/>
              </a:rPr>
              <a:t>所示的流图。注意，为了正确画出流图，把被映射为流图结点的</a:t>
            </a:r>
            <a:r>
              <a:rPr lang="en-US" altLang="zh-CN" sz="2400" dirty="0">
                <a:latin typeface="Bodoni MT Black" panose="02070A03080606020203" pitchFamily="18" charset="0"/>
                <a:ea typeface="+mn-ea"/>
              </a:rPr>
              <a:t>PDL</a:t>
            </a:r>
            <a:r>
              <a:rPr lang="zh-CN" altLang="zh-CN" sz="2400" dirty="0">
                <a:latin typeface="Bodoni MT Black" panose="02070A03080606020203" pitchFamily="18" charset="0"/>
                <a:ea typeface="+mn-ea"/>
              </a:rPr>
              <a:t>语句编了序号。</a:t>
            </a:r>
            <a:endParaRPr lang="zh-CN" altLang="zh-CN" sz="2400" b="1" dirty="0">
              <a:latin typeface="Bodoni MT Black" panose="02070A03080606020203" pitchFamily="18" charset="0"/>
              <a:ea typeface="+mn-ea"/>
            </a:endParaRPr>
          </a:p>
        </p:txBody>
      </p:sp>
      <p:sp>
        <p:nvSpPr>
          <p:cNvPr id="7"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7.6.2 </a:t>
            </a:r>
            <a:r>
              <a:rPr lang="zh-CN" altLang="en-US" sz="2400" dirty="0">
                <a:solidFill>
                  <a:srgbClr val="D9D9D9"/>
                </a:solidFill>
                <a:latin typeface="Bodoni MT Black" panose="02070A03080606020203" pitchFamily="18" charset="0"/>
                <a:ea typeface="+mn-ea"/>
              </a:rPr>
              <a:t>控制结构测试</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7463"/>
            <a:ext cx="8229600" cy="1143001"/>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23938"/>
            <a:ext cx="8229600" cy="604837"/>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1. </a:t>
            </a:r>
            <a:r>
              <a:rPr lang="zh-CN" altLang="en-US" sz="2400" b="1" dirty="0">
                <a:latin typeface="Bodoni MT Black" panose="02070A03080606020203" pitchFamily="18" charset="0"/>
              </a:rPr>
              <a:t>基本路径测试</a:t>
            </a:r>
            <a:endParaRPr lang="zh-CN" altLang="en-US" sz="2400" b="1" dirty="0">
              <a:latin typeface="Bodoni MT Black" panose="02070A03080606020203" pitchFamily="18" charset="0"/>
            </a:endParaRPr>
          </a:p>
        </p:txBody>
      </p:sp>
      <p:sp>
        <p:nvSpPr>
          <p:cNvPr id="32775" name="TextBox 7"/>
          <p:cNvSpPr txBox="1">
            <a:spLocks noChangeArrowheads="1"/>
          </p:cNvSpPr>
          <p:nvPr/>
        </p:nvSpPr>
        <p:spPr bwMode="auto">
          <a:xfrm>
            <a:off x="684213" y="1557338"/>
            <a:ext cx="4103687"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1900"/>
              </a:lnSpc>
              <a:defRPr/>
            </a:pPr>
            <a:r>
              <a:rPr lang="en-US" altLang="zh-CN" sz="1600" dirty="0">
                <a:latin typeface="Bodoni MT Black" panose="02070A03080606020203" pitchFamily="18" charset="0"/>
                <a:ea typeface="+mn-ea"/>
              </a:rPr>
              <a:t>1</a:t>
            </a:r>
            <a:r>
              <a:rPr lang="zh-CN" altLang="en-US" sz="1600" dirty="0">
                <a:latin typeface="Bodoni MT Black" panose="02070A03080606020203" pitchFamily="18" charset="0"/>
                <a:ea typeface="+mn-ea"/>
              </a:rPr>
              <a:t>：  </a:t>
            </a:r>
            <a:r>
              <a:rPr lang="en-US" altLang="zh-CN" sz="1600" dirty="0" err="1">
                <a:latin typeface="Bodoni MT Black" panose="02070A03080606020203" pitchFamily="18" charset="0"/>
                <a:ea typeface="+mn-ea"/>
              </a:rPr>
              <a:t>i</a:t>
            </a:r>
            <a:r>
              <a:rPr lang="en-US" altLang="zh-CN" sz="1600" dirty="0">
                <a:latin typeface="Bodoni MT Black" panose="02070A03080606020203" pitchFamily="18" charset="0"/>
                <a:ea typeface="+mn-ea"/>
              </a:rPr>
              <a:t>=1;</a:t>
            </a:r>
            <a:endParaRPr lang="en-US" altLang="zh-CN" sz="1600" dirty="0">
              <a:latin typeface="Bodoni MT Black" panose="02070A03080606020203" pitchFamily="18" charset="0"/>
              <a:ea typeface="+mn-ea"/>
            </a:endParaRPr>
          </a:p>
          <a:p>
            <a:pPr marL="0" indent="0">
              <a:lnSpc>
                <a:spcPts val="1900"/>
              </a:lnSpc>
              <a:defRPr/>
            </a:pPr>
            <a:r>
              <a:rPr lang="en-US" altLang="zh-CN" sz="1600" dirty="0">
                <a:latin typeface="Bodoni MT Black" panose="02070A03080606020203" pitchFamily="18" charset="0"/>
                <a:ea typeface="+mn-ea"/>
              </a:rPr>
              <a:t>     </a:t>
            </a:r>
            <a:r>
              <a:rPr lang="en-US" altLang="zh-CN" sz="1600" dirty="0" err="1">
                <a:latin typeface="Bodoni MT Black" panose="02070A03080606020203" pitchFamily="18" charset="0"/>
                <a:ea typeface="+mn-ea"/>
              </a:rPr>
              <a:t>total.input</a:t>
            </a:r>
            <a:r>
              <a:rPr lang="en-US" altLang="zh-CN" sz="1600" dirty="0">
                <a:latin typeface="Bodoni MT Black" panose="02070A03080606020203" pitchFamily="18" charset="0"/>
                <a:ea typeface="+mn-ea"/>
              </a:rPr>
              <a:t>=</a:t>
            </a:r>
            <a:r>
              <a:rPr lang="en-US" altLang="zh-CN" sz="1600" dirty="0" err="1">
                <a:latin typeface="Bodoni MT Black" panose="02070A03080606020203" pitchFamily="18" charset="0"/>
                <a:ea typeface="+mn-ea"/>
              </a:rPr>
              <a:t>total.valid</a:t>
            </a:r>
            <a:r>
              <a:rPr lang="en-US" altLang="zh-CN" sz="1600" dirty="0">
                <a:latin typeface="Bodoni MT Black" panose="02070A03080606020203" pitchFamily="18" charset="0"/>
                <a:ea typeface="+mn-ea"/>
              </a:rPr>
              <a:t>=0;</a:t>
            </a:r>
            <a:endParaRPr lang="en-US" altLang="zh-CN" sz="1600" dirty="0">
              <a:latin typeface="Bodoni MT Black" panose="02070A03080606020203" pitchFamily="18" charset="0"/>
              <a:ea typeface="+mn-ea"/>
            </a:endParaRPr>
          </a:p>
          <a:p>
            <a:pPr marL="0" indent="0">
              <a:lnSpc>
                <a:spcPts val="1900"/>
              </a:lnSpc>
              <a:defRPr/>
            </a:pPr>
            <a:r>
              <a:rPr lang="en-US" altLang="zh-CN" sz="1600" dirty="0">
                <a:latin typeface="Bodoni MT Black" panose="02070A03080606020203" pitchFamily="18" charset="0"/>
                <a:ea typeface="+mn-ea"/>
              </a:rPr>
              <a:t>     sum=0;</a:t>
            </a:r>
            <a:endParaRPr lang="en-US" altLang="zh-CN" sz="1600" dirty="0">
              <a:latin typeface="Bodoni MT Black" panose="02070A03080606020203" pitchFamily="18" charset="0"/>
              <a:ea typeface="+mn-ea"/>
            </a:endParaRPr>
          </a:p>
          <a:p>
            <a:pPr marL="0" indent="0">
              <a:lnSpc>
                <a:spcPts val="1900"/>
              </a:lnSpc>
              <a:defRPr/>
            </a:pPr>
            <a:r>
              <a:rPr lang="en-US" altLang="zh-CN" sz="1600" dirty="0">
                <a:latin typeface="Bodoni MT Black" panose="02070A03080606020203" pitchFamily="18" charset="0"/>
                <a:ea typeface="+mn-ea"/>
              </a:rPr>
              <a:t>2</a:t>
            </a:r>
            <a:r>
              <a:rPr lang="zh-CN" altLang="en-US" sz="1600" dirty="0">
                <a:latin typeface="Bodoni MT Black" panose="02070A03080606020203" pitchFamily="18" charset="0"/>
                <a:ea typeface="+mn-ea"/>
              </a:rPr>
              <a:t>：  </a:t>
            </a:r>
            <a:r>
              <a:rPr lang="en-US" altLang="zh-CN" sz="1600" dirty="0">
                <a:latin typeface="Bodoni MT Black" panose="02070A03080606020203" pitchFamily="18" charset="0"/>
                <a:ea typeface="+mn-ea"/>
              </a:rPr>
              <a:t>DO WHILE value[</a:t>
            </a:r>
            <a:r>
              <a:rPr lang="en-US" altLang="zh-CN" sz="1600" dirty="0" err="1">
                <a:latin typeface="Bodoni MT Black" panose="02070A03080606020203" pitchFamily="18" charset="0"/>
                <a:ea typeface="+mn-ea"/>
              </a:rPr>
              <a:t>i</a:t>
            </a:r>
            <a:r>
              <a:rPr lang="en-US" altLang="zh-CN" sz="1600" dirty="0">
                <a:latin typeface="Bodoni MT Black" panose="02070A03080606020203" pitchFamily="18" charset="0"/>
                <a:ea typeface="+mn-ea"/>
              </a:rPr>
              <a:t>] &lt;&gt; -999</a:t>
            </a:r>
            <a:endParaRPr lang="en-US" altLang="zh-CN" sz="1600" dirty="0">
              <a:latin typeface="Bodoni MT Black" panose="02070A03080606020203" pitchFamily="18" charset="0"/>
              <a:ea typeface="+mn-ea"/>
            </a:endParaRPr>
          </a:p>
          <a:p>
            <a:pPr marL="0" indent="0">
              <a:lnSpc>
                <a:spcPts val="1900"/>
              </a:lnSpc>
              <a:defRPr/>
            </a:pPr>
            <a:r>
              <a:rPr lang="en-US" altLang="zh-CN" sz="1600" dirty="0">
                <a:latin typeface="Bodoni MT Black" panose="02070A03080606020203" pitchFamily="18" charset="0"/>
                <a:ea typeface="+mn-ea"/>
              </a:rPr>
              <a:t>3</a:t>
            </a:r>
            <a:r>
              <a:rPr lang="zh-CN" altLang="en-US" sz="1600" dirty="0">
                <a:latin typeface="Bodoni MT Black" panose="02070A03080606020203" pitchFamily="18" charset="0"/>
                <a:ea typeface="+mn-ea"/>
              </a:rPr>
              <a:t>：</a:t>
            </a:r>
            <a:r>
              <a:rPr lang="en-US" altLang="zh-CN" sz="1600" dirty="0">
                <a:latin typeface="Bodoni MT Black" panose="02070A03080606020203" pitchFamily="18" charset="0"/>
                <a:ea typeface="+mn-ea"/>
              </a:rPr>
              <a:t>     AND </a:t>
            </a:r>
            <a:r>
              <a:rPr lang="en-US" altLang="zh-CN" sz="1600" dirty="0" err="1">
                <a:latin typeface="Bodoni MT Black" panose="02070A03080606020203" pitchFamily="18" charset="0"/>
                <a:ea typeface="+mn-ea"/>
              </a:rPr>
              <a:t>total.input</a:t>
            </a:r>
            <a:r>
              <a:rPr lang="en-US" altLang="zh-CN" sz="1600" dirty="0">
                <a:latin typeface="Bodoni MT Black" panose="02070A03080606020203" pitchFamily="18" charset="0"/>
                <a:ea typeface="+mn-ea"/>
              </a:rPr>
              <a:t>&lt;100</a:t>
            </a:r>
            <a:endParaRPr lang="en-US" altLang="zh-CN" sz="1600" dirty="0">
              <a:latin typeface="Bodoni MT Black" panose="02070A03080606020203" pitchFamily="18" charset="0"/>
              <a:ea typeface="+mn-ea"/>
            </a:endParaRPr>
          </a:p>
          <a:p>
            <a:pPr marL="0" indent="0">
              <a:lnSpc>
                <a:spcPts val="1900"/>
              </a:lnSpc>
              <a:defRPr/>
            </a:pPr>
            <a:r>
              <a:rPr lang="en-US" altLang="zh-CN" sz="1600" dirty="0">
                <a:latin typeface="Bodoni MT Black" panose="02070A03080606020203" pitchFamily="18" charset="0"/>
                <a:ea typeface="+mn-ea"/>
              </a:rPr>
              <a:t>4</a:t>
            </a:r>
            <a:r>
              <a:rPr lang="zh-CN" altLang="en-US" sz="1600" dirty="0">
                <a:latin typeface="Bodoni MT Black" panose="02070A03080606020203" pitchFamily="18" charset="0"/>
                <a:ea typeface="+mn-ea"/>
              </a:rPr>
              <a:t>：  </a:t>
            </a:r>
            <a:r>
              <a:rPr lang="en-US" altLang="zh-CN" sz="1600" dirty="0">
                <a:latin typeface="Bodoni MT Black" panose="02070A03080606020203" pitchFamily="18" charset="0"/>
                <a:ea typeface="+mn-ea"/>
              </a:rPr>
              <a:t>increment </a:t>
            </a:r>
            <a:r>
              <a:rPr lang="en-US" altLang="zh-CN" sz="1600" dirty="0" err="1">
                <a:latin typeface="Bodoni MT Black" panose="02070A03080606020203" pitchFamily="18" charset="0"/>
                <a:ea typeface="+mn-ea"/>
              </a:rPr>
              <a:t>total.input</a:t>
            </a:r>
            <a:r>
              <a:rPr lang="en-US" altLang="zh-CN" sz="1600" dirty="0">
                <a:latin typeface="Bodoni MT Black" panose="02070A03080606020203" pitchFamily="18" charset="0"/>
                <a:ea typeface="+mn-ea"/>
              </a:rPr>
              <a:t> by1;</a:t>
            </a:r>
            <a:endParaRPr lang="en-US" altLang="zh-CN" sz="1600" dirty="0">
              <a:latin typeface="Bodoni MT Black" panose="02070A03080606020203" pitchFamily="18" charset="0"/>
              <a:ea typeface="+mn-ea"/>
            </a:endParaRPr>
          </a:p>
          <a:p>
            <a:pPr marL="0" indent="0">
              <a:lnSpc>
                <a:spcPts val="1900"/>
              </a:lnSpc>
              <a:defRPr/>
            </a:pPr>
            <a:r>
              <a:rPr lang="en-US" altLang="zh-CN" sz="1600" dirty="0">
                <a:latin typeface="Bodoni MT Black" panose="02070A03080606020203" pitchFamily="18" charset="0"/>
                <a:ea typeface="+mn-ea"/>
              </a:rPr>
              <a:t>5</a:t>
            </a:r>
            <a:r>
              <a:rPr lang="zh-CN" altLang="en-US" sz="1600" dirty="0">
                <a:latin typeface="Bodoni MT Black" panose="02070A03080606020203" pitchFamily="18" charset="0"/>
                <a:ea typeface="+mn-ea"/>
              </a:rPr>
              <a:t>：  </a:t>
            </a:r>
            <a:r>
              <a:rPr lang="en-US" altLang="zh-CN" sz="1600" dirty="0">
                <a:latin typeface="Bodoni MT Black" panose="02070A03080606020203" pitchFamily="18" charset="0"/>
                <a:ea typeface="+mn-ea"/>
              </a:rPr>
              <a:t>IF value[</a:t>
            </a:r>
            <a:r>
              <a:rPr lang="en-US" altLang="zh-CN" sz="1600" dirty="0" err="1">
                <a:latin typeface="Bodoni MT Black" panose="02070A03080606020203" pitchFamily="18" charset="0"/>
                <a:ea typeface="+mn-ea"/>
              </a:rPr>
              <a:t>i</a:t>
            </a:r>
            <a:r>
              <a:rPr lang="en-US" altLang="zh-CN" sz="1600" dirty="0">
                <a:latin typeface="Bodoni MT Black" panose="02070A03080606020203" pitchFamily="18" charset="0"/>
                <a:ea typeface="+mn-ea"/>
              </a:rPr>
              <a:t>]&gt;=minimum</a:t>
            </a:r>
            <a:endParaRPr lang="en-US" altLang="zh-CN" sz="1600" dirty="0">
              <a:latin typeface="Bodoni MT Black" panose="02070A03080606020203" pitchFamily="18" charset="0"/>
              <a:ea typeface="+mn-ea"/>
            </a:endParaRPr>
          </a:p>
          <a:p>
            <a:pPr marL="0" indent="0">
              <a:lnSpc>
                <a:spcPts val="1900"/>
              </a:lnSpc>
              <a:defRPr/>
            </a:pPr>
            <a:r>
              <a:rPr lang="en-US" altLang="zh-CN" sz="1600" dirty="0">
                <a:latin typeface="Bodoni MT Black" panose="02070A03080606020203" pitchFamily="18" charset="0"/>
                <a:ea typeface="+mn-ea"/>
              </a:rPr>
              <a:t>6</a:t>
            </a:r>
            <a:r>
              <a:rPr lang="zh-CN" altLang="en-US" sz="1600" dirty="0">
                <a:latin typeface="Bodoni MT Black" panose="02070A03080606020203" pitchFamily="18" charset="0"/>
                <a:ea typeface="+mn-ea"/>
              </a:rPr>
              <a:t>：</a:t>
            </a:r>
            <a:r>
              <a:rPr lang="en-US" altLang="zh-CN" sz="1600" dirty="0">
                <a:latin typeface="Bodoni MT Black" panose="02070A03080606020203" pitchFamily="18" charset="0"/>
                <a:ea typeface="+mn-ea"/>
              </a:rPr>
              <a:t>     AND value[</a:t>
            </a:r>
            <a:r>
              <a:rPr lang="en-US" altLang="zh-CN" sz="1600" dirty="0" err="1">
                <a:latin typeface="Bodoni MT Black" panose="02070A03080606020203" pitchFamily="18" charset="0"/>
                <a:ea typeface="+mn-ea"/>
              </a:rPr>
              <a:t>i</a:t>
            </a:r>
            <a:r>
              <a:rPr lang="en-US" altLang="zh-CN" sz="1600" dirty="0">
                <a:latin typeface="Bodoni MT Black" panose="02070A03080606020203" pitchFamily="18" charset="0"/>
                <a:ea typeface="+mn-ea"/>
              </a:rPr>
              <a:t>]&lt;=maximum</a:t>
            </a:r>
            <a:endParaRPr lang="en-US" altLang="zh-CN" sz="1600" dirty="0">
              <a:latin typeface="Bodoni MT Black" panose="02070A03080606020203" pitchFamily="18" charset="0"/>
              <a:ea typeface="+mn-ea"/>
            </a:endParaRPr>
          </a:p>
          <a:p>
            <a:pPr marL="0" indent="0">
              <a:lnSpc>
                <a:spcPts val="1900"/>
              </a:lnSpc>
              <a:defRPr/>
            </a:pPr>
            <a:r>
              <a:rPr lang="en-US" altLang="zh-CN" sz="1600" dirty="0">
                <a:latin typeface="Bodoni MT Black" panose="02070A03080606020203" pitchFamily="18" charset="0"/>
                <a:ea typeface="+mn-ea"/>
              </a:rPr>
              <a:t>7</a:t>
            </a:r>
            <a:r>
              <a:rPr lang="zh-CN" altLang="zh-CN" sz="1600" dirty="0">
                <a:latin typeface="Bodoni MT Black" panose="02070A03080606020203" pitchFamily="18" charset="0"/>
                <a:ea typeface="+mn-ea"/>
              </a:rPr>
              <a:t>：</a:t>
            </a:r>
            <a:r>
              <a:rPr lang="en-US" altLang="zh-CN" sz="1600" dirty="0">
                <a:latin typeface="Bodoni MT Black" panose="02070A03080606020203" pitchFamily="18" charset="0"/>
                <a:ea typeface="+mn-ea"/>
              </a:rPr>
              <a:t>  THEN increment </a:t>
            </a:r>
            <a:r>
              <a:rPr lang="en-US" altLang="zh-CN" sz="1600" dirty="0" err="1">
                <a:latin typeface="Bodoni MT Black" panose="02070A03080606020203" pitchFamily="18" charset="0"/>
                <a:ea typeface="+mn-ea"/>
              </a:rPr>
              <a:t>total.valid</a:t>
            </a:r>
            <a:r>
              <a:rPr lang="en-US" altLang="zh-CN" sz="1600" dirty="0">
                <a:latin typeface="Bodoni MT Black" panose="02070A03080606020203" pitchFamily="18" charset="0"/>
                <a:ea typeface="+mn-ea"/>
              </a:rPr>
              <a:t> by 1;</a:t>
            </a:r>
            <a:endParaRPr lang="en-US" altLang="zh-CN" sz="1600" dirty="0">
              <a:latin typeface="Bodoni MT Black" panose="02070A03080606020203" pitchFamily="18" charset="0"/>
              <a:ea typeface="+mn-ea"/>
            </a:endParaRPr>
          </a:p>
          <a:p>
            <a:pPr marL="0" indent="0">
              <a:lnSpc>
                <a:spcPts val="1900"/>
              </a:lnSpc>
              <a:defRPr/>
            </a:pPr>
            <a:r>
              <a:rPr lang="en-US" altLang="zh-CN" sz="1600" dirty="0">
                <a:latin typeface="Bodoni MT Black" panose="02070A03080606020203" pitchFamily="18" charset="0"/>
                <a:ea typeface="+mn-ea"/>
              </a:rPr>
              <a:t>         sum=</a:t>
            </a:r>
            <a:r>
              <a:rPr lang="en-US" altLang="zh-CN" sz="1600" dirty="0" err="1">
                <a:latin typeface="Bodoni MT Black" panose="02070A03080606020203" pitchFamily="18" charset="0"/>
                <a:ea typeface="+mn-ea"/>
              </a:rPr>
              <a:t>sum+value</a:t>
            </a:r>
            <a:r>
              <a:rPr lang="en-US" altLang="zh-CN" sz="1600" dirty="0">
                <a:latin typeface="Bodoni MT Black" panose="02070A03080606020203" pitchFamily="18" charset="0"/>
                <a:ea typeface="+mn-ea"/>
              </a:rPr>
              <a:t>[</a:t>
            </a:r>
            <a:r>
              <a:rPr lang="en-US" altLang="zh-CN" sz="1600" dirty="0" err="1">
                <a:latin typeface="Bodoni MT Black" panose="02070A03080606020203" pitchFamily="18" charset="0"/>
                <a:ea typeface="+mn-ea"/>
              </a:rPr>
              <a:t>i</a:t>
            </a:r>
            <a:r>
              <a:rPr lang="en-US" altLang="zh-CN" sz="1600" dirty="0">
                <a:latin typeface="Bodoni MT Black" panose="02070A03080606020203" pitchFamily="18" charset="0"/>
                <a:ea typeface="+mn-ea"/>
              </a:rPr>
              <a:t>];</a:t>
            </a:r>
            <a:endParaRPr lang="en-US" altLang="zh-CN" sz="1600" dirty="0">
              <a:latin typeface="Bodoni MT Black" panose="02070A03080606020203" pitchFamily="18" charset="0"/>
              <a:ea typeface="+mn-ea"/>
            </a:endParaRPr>
          </a:p>
          <a:p>
            <a:pPr marL="0" indent="0">
              <a:lnSpc>
                <a:spcPts val="1900"/>
              </a:lnSpc>
              <a:defRPr/>
            </a:pPr>
            <a:r>
              <a:rPr lang="en-US" altLang="zh-CN" sz="1600" dirty="0">
                <a:latin typeface="Bodoni MT Black" panose="02070A03080606020203" pitchFamily="18" charset="0"/>
                <a:ea typeface="+mn-ea"/>
              </a:rPr>
              <a:t>8</a:t>
            </a:r>
            <a:r>
              <a:rPr lang="zh-CN" altLang="en-US" sz="1600" dirty="0">
                <a:latin typeface="Bodoni MT Black" panose="02070A03080606020203" pitchFamily="18" charset="0"/>
                <a:ea typeface="+mn-ea"/>
              </a:rPr>
              <a:t>：    </a:t>
            </a:r>
            <a:r>
              <a:rPr lang="en-US" altLang="zh-CN" sz="1600" dirty="0">
                <a:latin typeface="Bodoni MT Black" panose="02070A03080606020203" pitchFamily="18" charset="0"/>
                <a:ea typeface="+mn-ea"/>
              </a:rPr>
              <a:t>ENDIF</a:t>
            </a:r>
            <a:endParaRPr lang="en-US" altLang="zh-CN" sz="1600" dirty="0">
              <a:latin typeface="Bodoni MT Black" panose="02070A03080606020203" pitchFamily="18" charset="0"/>
              <a:ea typeface="+mn-ea"/>
            </a:endParaRPr>
          </a:p>
          <a:p>
            <a:pPr marL="0" indent="0">
              <a:lnSpc>
                <a:spcPts val="1900"/>
              </a:lnSpc>
              <a:defRPr/>
            </a:pPr>
            <a:r>
              <a:rPr lang="en-US" altLang="zh-CN" sz="1600" dirty="0">
                <a:latin typeface="Bodoni MT Black" panose="02070A03080606020203" pitchFamily="18" charset="0"/>
                <a:ea typeface="+mn-ea"/>
              </a:rPr>
              <a:t>       increment </a:t>
            </a:r>
            <a:r>
              <a:rPr lang="en-US" altLang="zh-CN" sz="1600" dirty="0" err="1">
                <a:latin typeface="Bodoni MT Black" panose="02070A03080606020203" pitchFamily="18" charset="0"/>
                <a:ea typeface="+mn-ea"/>
              </a:rPr>
              <a:t>i</a:t>
            </a:r>
            <a:r>
              <a:rPr lang="en-US" altLang="zh-CN" sz="1600" dirty="0">
                <a:latin typeface="Bodoni MT Black" panose="02070A03080606020203" pitchFamily="18" charset="0"/>
                <a:ea typeface="+mn-ea"/>
              </a:rPr>
              <a:t> by 1;</a:t>
            </a:r>
            <a:endParaRPr lang="en-US" altLang="zh-CN" sz="1600" dirty="0">
              <a:latin typeface="Bodoni MT Black" panose="02070A03080606020203" pitchFamily="18" charset="0"/>
              <a:ea typeface="+mn-ea"/>
            </a:endParaRPr>
          </a:p>
          <a:p>
            <a:pPr marL="0" indent="0">
              <a:lnSpc>
                <a:spcPts val="1900"/>
              </a:lnSpc>
              <a:defRPr/>
            </a:pPr>
            <a:r>
              <a:rPr lang="en-US" altLang="zh-CN" sz="1600" dirty="0">
                <a:latin typeface="Bodoni MT Black" panose="02070A03080606020203" pitchFamily="18" charset="0"/>
                <a:ea typeface="+mn-ea"/>
              </a:rPr>
              <a:t>9</a:t>
            </a:r>
            <a:r>
              <a:rPr lang="zh-CN" altLang="en-US" sz="1600" dirty="0">
                <a:latin typeface="Bodoni MT Black" panose="02070A03080606020203" pitchFamily="18" charset="0"/>
                <a:ea typeface="+mn-ea"/>
              </a:rPr>
              <a:t>：  </a:t>
            </a:r>
            <a:r>
              <a:rPr lang="en-US" altLang="zh-CN" sz="1600" dirty="0">
                <a:latin typeface="Bodoni MT Black" panose="02070A03080606020203" pitchFamily="18" charset="0"/>
                <a:ea typeface="+mn-ea"/>
              </a:rPr>
              <a:t>ENDDO</a:t>
            </a:r>
            <a:endParaRPr lang="en-US" altLang="zh-CN" sz="1600" dirty="0">
              <a:latin typeface="Bodoni MT Black" panose="02070A03080606020203" pitchFamily="18" charset="0"/>
              <a:ea typeface="+mn-ea"/>
            </a:endParaRPr>
          </a:p>
          <a:p>
            <a:pPr marL="0" indent="0">
              <a:lnSpc>
                <a:spcPts val="1900"/>
              </a:lnSpc>
              <a:defRPr/>
            </a:pPr>
            <a:r>
              <a:rPr lang="en-US" altLang="zh-CN" sz="1600" dirty="0">
                <a:latin typeface="Bodoni MT Black" panose="02070A03080606020203" pitchFamily="18" charset="0"/>
                <a:ea typeface="+mn-ea"/>
              </a:rPr>
              <a:t>10</a:t>
            </a:r>
            <a:r>
              <a:rPr lang="zh-CN" altLang="en-US" sz="1600" dirty="0">
                <a:latin typeface="Bodoni MT Black" panose="02070A03080606020203" pitchFamily="18" charset="0"/>
                <a:ea typeface="+mn-ea"/>
              </a:rPr>
              <a:t>： </a:t>
            </a:r>
            <a:r>
              <a:rPr lang="en-US" altLang="zh-CN" sz="1600" dirty="0">
                <a:latin typeface="Bodoni MT Black" panose="02070A03080606020203" pitchFamily="18" charset="0"/>
                <a:ea typeface="+mn-ea"/>
              </a:rPr>
              <a:t>IF </a:t>
            </a:r>
            <a:r>
              <a:rPr lang="en-US" altLang="zh-CN" sz="1600" dirty="0" err="1">
                <a:latin typeface="Bodoni MT Black" panose="02070A03080606020203" pitchFamily="18" charset="0"/>
                <a:ea typeface="+mn-ea"/>
              </a:rPr>
              <a:t>total.valid</a:t>
            </a:r>
            <a:r>
              <a:rPr lang="en-US" altLang="zh-CN" sz="1600" dirty="0">
                <a:latin typeface="Bodoni MT Black" panose="02070A03080606020203" pitchFamily="18" charset="0"/>
                <a:ea typeface="+mn-ea"/>
              </a:rPr>
              <a:t>&gt;0</a:t>
            </a:r>
            <a:endParaRPr lang="en-US" altLang="zh-CN" sz="1600" dirty="0">
              <a:latin typeface="Bodoni MT Black" panose="02070A03080606020203" pitchFamily="18" charset="0"/>
              <a:ea typeface="+mn-ea"/>
            </a:endParaRPr>
          </a:p>
          <a:p>
            <a:pPr marL="0" indent="0">
              <a:lnSpc>
                <a:spcPts val="1900"/>
              </a:lnSpc>
              <a:defRPr/>
            </a:pPr>
            <a:r>
              <a:rPr lang="en-US" altLang="zh-CN" sz="1600" dirty="0">
                <a:latin typeface="Bodoni MT Black" panose="02070A03080606020203" pitchFamily="18" charset="0"/>
                <a:ea typeface="+mn-ea"/>
              </a:rPr>
              <a:t>11</a:t>
            </a:r>
            <a:r>
              <a:rPr lang="zh-CN" altLang="en-US" sz="1600" dirty="0">
                <a:latin typeface="Bodoni MT Black" panose="02070A03080606020203" pitchFamily="18" charset="0"/>
                <a:ea typeface="+mn-ea"/>
              </a:rPr>
              <a:t>： </a:t>
            </a:r>
            <a:r>
              <a:rPr lang="en-US" altLang="zh-CN" sz="1600" dirty="0">
                <a:latin typeface="Bodoni MT Black" panose="02070A03080606020203" pitchFamily="18" charset="0"/>
                <a:ea typeface="+mn-ea"/>
              </a:rPr>
              <a:t>THEN average=sum/</a:t>
            </a:r>
            <a:r>
              <a:rPr lang="en-US" altLang="zh-CN" sz="1600" dirty="0" err="1">
                <a:latin typeface="Bodoni MT Black" panose="02070A03080606020203" pitchFamily="18" charset="0"/>
                <a:ea typeface="+mn-ea"/>
              </a:rPr>
              <a:t>total.valid</a:t>
            </a:r>
            <a:r>
              <a:rPr lang="en-US" altLang="zh-CN" sz="1600" dirty="0">
                <a:latin typeface="Bodoni MT Black" panose="02070A03080606020203" pitchFamily="18" charset="0"/>
                <a:ea typeface="+mn-ea"/>
              </a:rPr>
              <a:t>;</a:t>
            </a:r>
            <a:endParaRPr lang="en-US" altLang="zh-CN" sz="1600" dirty="0">
              <a:latin typeface="Bodoni MT Black" panose="02070A03080606020203" pitchFamily="18" charset="0"/>
              <a:ea typeface="+mn-ea"/>
            </a:endParaRPr>
          </a:p>
          <a:p>
            <a:pPr marL="0" indent="0">
              <a:lnSpc>
                <a:spcPts val="1900"/>
              </a:lnSpc>
              <a:defRPr/>
            </a:pPr>
            <a:r>
              <a:rPr lang="en-US" altLang="zh-CN" sz="1600" dirty="0">
                <a:latin typeface="Bodoni MT Black" panose="02070A03080606020203" pitchFamily="18" charset="0"/>
                <a:ea typeface="+mn-ea"/>
              </a:rPr>
              <a:t>12</a:t>
            </a:r>
            <a:r>
              <a:rPr lang="zh-CN" altLang="en-US" sz="1600" dirty="0">
                <a:latin typeface="Bodoni MT Black" panose="02070A03080606020203" pitchFamily="18" charset="0"/>
                <a:ea typeface="+mn-ea"/>
              </a:rPr>
              <a:t>： </a:t>
            </a:r>
            <a:r>
              <a:rPr lang="en-US" altLang="zh-CN" sz="1600" dirty="0">
                <a:latin typeface="Bodoni MT Black" panose="02070A03080606020203" pitchFamily="18" charset="0"/>
                <a:ea typeface="+mn-ea"/>
              </a:rPr>
              <a:t>ELSE average=-999;</a:t>
            </a:r>
            <a:endParaRPr lang="en-US" altLang="zh-CN" sz="1600" dirty="0">
              <a:latin typeface="Bodoni MT Black" panose="02070A03080606020203" pitchFamily="18" charset="0"/>
              <a:ea typeface="+mn-ea"/>
            </a:endParaRPr>
          </a:p>
          <a:p>
            <a:pPr marL="0" indent="0">
              <a:lnSpc>
                <a:spcPts val="1900"/>
              </a:lnSpc>
              <a:defRPr/>
            </a:pPr>
            <a:r>
              <a:rPr lang="en-US" altLang="zh-CN" sz="1600" dirty="0">
                <a:latin typeface="Bodoni MT Black" panose="02070A03080606020203" pitchFamily="18" charset="0"/>
                <a:ea typeface="+mn-ea"/>
              </a:rPr>
              <a:t>13:  ENDIF</a:t>
            </a:r>
            <a:endParaRPr lang="en-US" altLang="zh-CN" sz="1600" dirty="0">
              <a:latin typeface="Bodoni MT Black" panose="02070A03080606020203" pitchFamily="18" charset="0"/>
              <a:ea typeface="+mn-ea"/>
            </a:endParaRPr>
          </a:p>
          <a:p>
            <a:pPr marL="0" indent="0">
              <a:lnSpc>
                <a:spcPts val="1900"/>
              </a:lnSpc>
              <a:defRPr/>
            </a:pPr>
            <a:r>
              <a:rPr lang="en-US" altLang="zh-CN" sz="1600" dirty="0">
                <a:latin typeface="Bodoni MT Black" panose="02070A03080606020203" pitchFamily="18" charset="0"/>
                <a:ea typeface="+mn-ea"/>
              </a:rPr>
              <a:t>    END average</a:t>
            </a:r>
            <a:endParaRPr lang="zh-CN" altLang="zh-CN" sz="1600" b="1" dirty="0">
              <a:latin typeface="Bodoni MT Black" panose="02070A03080606020203" pitchFamily="18" charset="0"/>
              <a:ea typeface="+mn-ea"/>
            </a:endParaRPr>
          </a:p>
        </p:txBody>
      </p:sp>
      <p:pic>
        <p:nvPicPr>
          <p:cNvPr id="150533" name="图片 1"/>
          <p:cNvPicPr>
            <a:picLocks noChangeAspect="1"/>
          </p:cNvPicPr>
          <p:nvPr/>
        </p:nvPicPr>
        <p:blipFill>
          <a:blip r:embed="rId1" cstate="print"/>
          <a:srcRect/>
          <a:stretch>
            <a:fillRect/>
          </a:stretch>
        </p:blipFill>
        <p:spPr bwMode="auto">
          <a:xfrm>
            <a:off x="4843463" y="1565275"/>
            <a:ext cx="3689350" cy="4384675"/>
          </a:xfrm>
          <a:prstGeom prst="rect">
            <a:avLst/>
          </a:prstGeom>
          <a:noFill/>
          <a:ln w="9525">
            <a:noFill/>
            <a:miter lim="800000"/>
            <a:headEnd/>
            <a:tailEnd/>
          </a:ln>
        </p:spPr>
      </p:pic>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7.6.2 </a:t>
            </a:r>
            <a:r>
              <a:rPr lang="zh-CN" altLang="en-US" sz="2400" dirty="0">
                <a:solidFill>
                  <a:srgbClr val="D9D9D9"/>
                </a:solidFill>
                <a:latin typeface="Bodoni MT Black" panose="02070A03080606020203" pitchFamily="18" charset="0"/>
                <a:ea typeface="+mn-ea"/>
              </a:rPr>
              <a:t>控制结构测试</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908050"/>
            <a:ext cx="8229600" cy="604838"/>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1. </a:t>
            </a:r>
            <a:r>
              <a:rPr lang="zh-CN" altLang="en-US" sz="2400" b="1" dirty="0">
                <a:latin typeface="Bodoni MT Black" panose="02070A03080606020203" pitchFamily="18" charset="0"/>
              </a:rPr>
              <a:t>基本路径测试</a:t>
            </a:r>
            <a:endParaRPr lang="zh-CN" altLang="en-US" sz="2400" b="1" dirty="0">
              <a:latin typeface="Bodoni MT Black" panose="02070A03080606020203" pitchFamily="18" charset="0"/>
            </a:endParaRPr>
          </a:p>
        </p:txBody>
      </p:sp>
      <p:sp>
        <p:nvSpPr>
          <p:cNvPr id="32775" name="TextBox 7"/>
          <p:cNvSpPr txBox="1">
            <a:spLocks noChangeArrowheads="1"/>
          </p:cNvSpPr>
          <p:nvPr/>
        </p:nvSpPr>
        <p:spPr bwMode="auto">
          <a:xfrm>
            <a:off x="323850" y="1427163"/>
            <a:ext cx="8604250"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700"/>
              </a:lnSpc>
              <a:defRPr/>
            </a:pPr>
            <a:r>
              <a:rPr lang="en-US" altLang="zh-CN" sz="2400" b="1" dirty="0">
                <a:latin typeface="Bodoni MT Black" panose="02070A03080606020203" pitchFamily="18" charset="0"/>
                <a:ea typeface="+mn-ea"/>
              </a:rPr>
              <a:t>   </a:t>
            </a:r>
            <a:r>
              <a:rPr lang="zh-CN" altLang="zh-CN" sz="2400" b="1" dirty="0">
                <a:solidFill>
                  <a:srgbClr val="FF0000"/>
                </a:solidFill>
                <a:latin typeface="Bodoni MT Black" panose="02070A03080606020203" pitchFamily="18" charset="0"/>
                <a:ea typeface="+mn-ea"/>
              </a:rPr>
              <a:t>② 计算流图的环形复杂度。</a:t>
            </a:r>
            <a:endParaRPr lang="en-US" altLang="zh-CN" sz="2400" b="1" dirty="0">
              <a:solidFill>
                <a:srgbClr val="FF0000"/>
              </a:solidFill>
              <a:latin typeface="Bodoni MT Black" panose="02070A03080606020203" pitchFamily="18" charset="0"/>
              <a:ea typeface="+mn-ea"/>
            </a:endParaRPr>
          </a:p>
          <a:p>
            <a:pPr marL="0" indent="0">
              <a:lnSpc>
                <a:spcPts val="2700"/>
              </a:lnSpc>
              <a:defRPr/>
            </a:pPr>
            <a:r>
              <a:rPr lang="en-US" altLang="zh-CN" sz="2000" dirty="0">
                <a:latin typeface="Bodoni MT Black" panose="02070A03080606020203" pitchFamily="18" charset="0"/>
                <a:ea typeface="+mn-ea"/>
              </a:rPr>
              <a:t>    </a:t>
            </a:r>
            <a:r>
              <a:rPr lang="zh-CN" altLang="zh-CN" sz="2200" dirty="0">
                <a:latin typeface="Bodoni MT Black" panose="02070A03080606020203" pitchFamily="18" charset="0"/>
                <a:ea typeface="+mn-ea"/>
              </a:rPr>
              <a:t>环形复杂度定量度量程序的逻辑复杂性。</a:t>
            </a:r>
            <a:r>
              <a:rPr lang="zh-CN" altLang="en-US" sz="2200" dirty="0">
                <a:latin typeface="Bodoni MT Black" panose="02070A03080606020203" pitchFamily="18" charset="0"/>
                <a:ea typeface="+mn-ea"/>
              </a:rPr>
              <a:t>使</a:t>
            </a:r>
            <a:r>
              <a:rPr lang="zh-CN" altLang="zh-CN" sz="2200" dirty="0">
                <a:latin typeface="Bodoni MT Black" panose="02070A03080606020203" pitchFamily="18" charset="0"/>
                <a:ea typeface="+mn-ea"/>
              </a:rPr>
              <a:t>用第</a:t>
            </a:r>
            <a:r>
              <a:rPr lang="en-US" altLang="zh-CN" sz="2200" dirty="0">
                <a:latin typeface="Bodoni MT Black" panose="02070A03080606020203" pitchFamily="18" charset="0"/>
                <a:ea typeface="+mn-ea"/>
              </a:rPr>
              <a:t>6.5.1</a:t>
            </a:r>
            <a:r>
              <a:rPr lang="zh-CN" altLang="zh-CN" sz="2200" dirty="0">
                <a:latin typeface="Bodoni MT Black" panose="02070A03080606020203" pitchFamily="18" charset="0"/>
                <a:ea typeface="+mn-ea"/>
              </a:rPr>
              <a:t>小节讲述的</a:t>
            </a:r>
            <a:r>
              <a:rPr lang="en-US" altLang="zh-CN" sz="2200" dirty="0">
                <a:latin typeface="Bodoni MT Black" panose="02070A03080606020203" pitchFamily="18" charset="0"/>
                <a:ea typeface="+mn-ea"/>
              </a:rPr>
              <a:t>3</a:t>
            </a:r>
            <a:r>
              <a:rPr lang="zh-CN" altLang="zh-CN" sz="2200" dirty="0">
                <a:latin typeface="Bodoni MT Black" panose="02070A03080606020203" pitchFamily="18" charset="0"/>
                <a:ea typeface="+mn-ea"/>
              </a:rPr>
              <a:t>种方法之一计算环形复杂度。经计算，流图的环形复杂度为</a:t>
            </a:r>
            <a:r>
              <a:rPr lang="en-US" altLang="zh-CN" sz="2200" dirty="0">
                <a:solidFill>
                  <a:srgbClr val="FF0000"/>
                </a:solidFill>
                <a:latin typeface="Bodoni MT Black" panose="02070A03080606020203" pitchFamily="18" charset="0"/>
                <a:ea typeface="+mn-ea"/>
              </a:rPr>
              <a:t>6</a:t>
            </a:r>
            <a:r>
              <a:rPr lang="zh-CN" altLang="zh-CN" sz="2200" dirty="0">
                <a:latin typeface="Bodoni MT Black" panose="02070A03080606020203" pitchFamily="18" charset="0"/>
                <a:ea typeface="+mn-ea"/>
              </a:rPr>
              <a:t>。</a:t>
            </a:r>
            <a:endParaRPr lang="en-US" altLang="zh-CN" sz="2200" dirty="0">
              <a:latin typeface="Bodoni MT Black" panose="02070A03080606020203" pitchFamily="18" charset="0"/>
              <a:ea typeface="+mn-ea"/>
            </a:endParaRPr>
          </a:p>
          <a:p>
            <a:pPr>
              <a:lnSpc>
                <a:spcPts val="2700"/>
              </a:lnSpc>
              <a:defRPr/>
            </a:pPr>
            <a:r>
              <a:rPr lang="en-US" altLang="zh-CN" sz="2400" b="1" dirty="0">
                <a:latin typeface="Bodoni MT Black" panose="02070A03080606020203" pitchFamily="18" charset="0"/>
                <a:ea typeface="+mn-ea"/>
              </a:rPr>
              <a:t>   </a:t>
            </a:r>
            <a:r>
              <a:rPr lang="zh-CN" altLang="zh-CN" sz="2400" b="1" dirty="0">
                <a:solidFill>
                  <a:srgbClr val="FF0000"/>
                </a:solidFill>
                <a:latin typeface="Bodoni MT Black" panose="02070A03080606020203" pitchFamily="18" charset="0"/>
                <a:ea typeface="+mn-ea"/>
              </a:rPr>
              <a:t>③ 确定线性独立路径的基本集合。</a:t>
            </a:r>
            <a:endParaRPr lang="zh-CN" altLang="zh-CN" sz="2400" b="1" dirty="0">
              <a:solidFill>
                <a:srgbClr val="FF0000"/>
              </a:solidFill>
              <a:latin typeface="Bodoni MT Black" panose="02070A03080606020203" pitchFamily="18" charset="0"/>
              <a:ea typeface="+mn-ea"/>
            </a:endParaRPr>
          </a:p>
          <a:p>
            <a:pPr marL="0" indent="0">
              <a:lnSpc>
                <a:spcPts val="2700"/>
              </a:lnSpc>
              <a:defRPr/>
            </a:pPr>
            <a:r>
              <a:rPr lang="en-US" altLang="zh-CN" sz="2000" dirty="0">
                <a:latin typeface="Bodoni MT Black" panose="02070A03080606020203" pitchFamily="18" charset="0"/>
                <a:ea typeface="+mn-ea"/>
              </a:rPr>
              <a:t>    </a:t>
            </a:r>
            <a:r>
              <a:rPr lang="zh-CN" altLang="zh-CN" sz="2200" dirty="0">
                <a:solidFill>
                  <a:srgbClr val="C00000"/>
                </a:solidFill>
                <a:latin typeface="Bodoni MT Black" panose="02070A03080606020203" pitchFamily="18" charset="0"/>
                <a:ea typeface="+mn-ea"/>
              </a:rPr>
              <a:t>独立路径</a:t>
            </a:r>
            <a:r>
              <a:rPr lang="zh-CN" altLang="zh-CN" sz="2200" dirty="0">
                <a:latin typeface="Bodoni MT Black" panose="02070A03080606020203" pitchFamily="18" charset="0"/>
                <a:ea typeface="+mn-ea"/>
              </a:rPr>
              <a:t>是指至少引入程序的一个新处理语句集合或一个新条件的路径，</a:t>
            </a:r>
            <a:r>
              <a:rPr lang="zh-CN" altLang="en-US" sz="2200" dirty="0">
                <a:latin typeface="Bodoni MT Black" panose="02070A03080606020203" pitchFamily="18" charset="0"/>
                <a:ea typeface="+mn-ea"/>
              </a:rPr>
              <a:t>即</a:t>
            </a:r>
            <a:r>
              <a:rPr lang="zh-CN" altLang="zh-CN" sz="2200" dirty="0">
                <a:latin typeface="Bodoni MT Black" panose="02070A03080606020203" pitchFamily="18" charset="0"/>
                <a:ea typeface="+mn-ea"/>
              </a:rPr>
              <a:t>独立路径至少包含一条在定义该路径之前不曾用过的边。</a:t>
            </a:r>
            <a:endParaRPr lang="zh-CN" altLang="zh-CN" sz="2200" dirty="0">
              <a:latin typeface="Bodoni MT Black" panose="02070A03080606020203" pitchFamily="18" charset="0"/>
              <a:ea typeface="+mn-ea"/>
            </a:endParaRPr>
          </a:p>
          <a:p>
            <a:pPr marL="0" indent="0">
              <a:lnSpc>
                <a:spcPts val="27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程序的环形复杂度决定了程序中独立路径的数量，而且这个数是确保程序中所有语句至少被执行一次所需的测试数量的上界。</a:t>
            </a:r>
            <a:endParaRPr lang="zh-CN" altLang="zh-CN" sz="2200" dirty="0">
              <a:latin typeface="Bodoni MT Black" panose="02070A03080606020203" pitchFamily="18" charset="0"/>
              <a:ea typeface="+mn-ea"/>
            </a:endParaRPr>
          </a:p>
          <a:p>
            <a:pPr marL="0" indent="0">
              <a:lnSpc>
                <a:spcPts val="2700"/>
              </a:lnSpc>
              <a:defRPr/>
            </a:pPr>
            <a:r>
              <a:rPr lang="zh-CN" altLang="en-US" sz="2200" dirty="0">
                <a:latin typeface="Bodoni MT Black" panose="02070A03080606020203" pitchFamily="18" charset="0"/>
                <a:ea typeface="+mn-ea"/>
              </a:rPr>
              <a:t>    上述程序的</a:t>
            </a:r>
            <a:r>
              <a:rPr lang="zh-CN" altLang="zh-CN" sz="2200" dirty="0">
                <a:latin typeface="Bodoni MT Black" panose="02070A03080606020203" pitchFamily="18" charset="0"/>
                <a:ea typeface="+mn-ea"/>
              </a:rPr>
              <a:t>环形复杂度为</a:t>
            </a:r>
            <a:r>
              <a:rPr lang="en-US" altLang="zh-CN" sz="2200" dirty="0">
                <a:latin typeface="Bodoni MT Black" panose="02070A03080606020203" pitchFamily="18" charset="0"/>
                <a:ea typeface="+mn-ea"/>
              </a:rPr>
              <a:t>6</a:t>
            </a:r>
            <a:r>
              <a:rPr lang="zh-CN" altLang="zh-CN" sz="2200" dirty="0">
                <a:latin typeface="Bodoni MT Black" panose="02070A03080606020203" pitchFamily="18" charset="0"/>
                <a:ea typeface="+mn-ea"/>
              </a:rPr>
              <a:t>，因此共有</a:t>
            </a:r>
            <a:r>
              <a:rPr lang="en-US" altLang="zh-CN" sz="2200" dirty="0">
                <a:latin typeface="Bodoni MT Black" panose="02070A03080606020203" pitchFamily="18" charset="0"/>
                <a:ea typeface="+mn-ea"/>
              </a:rPr>
              <a:t>6</a:t>
            </a:r>
            <a:r>
              <a:rPr lang="zh-CN" altLang="zh-CN" sz="2200" dirty="0">
                <a:latin typeface="Bodoni MT Black" panose="02070A03080606020203" pitchFamily="18" charset="0"/>
                <a:ea typeface="+mn-ea"/>
              </a:rPr>
              <a:t>条独立路径。</a:t>
            </a:r>
            <a:endParaRPr lang="zh-CN" altLang="zh-CN" sz="2200" dirty="0">
              <a:latin typeface="Bodoni MT Black" panose="02070A03080606020203" pitchFamily="18" charset="0"/>
              <a:ea typeface="+mn-ea"/>
            </a:endParaRPr>
          </a:p>
          <a:p>
            <a:pPr marL="0" indent="0">
              <a:lnSpc>
                <a:spcPts val="27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路径</a:t>
            </a:r>
            <a:r>
              <a:rPr lang="en-US" altLang="zh-CN" sz="2200" dirty="0">
                <a:latin typeface="Bodoni MT Black" panose="02070A03080606020203" pitchFamily="18" charset="0"/>
                <a:ea typeface="+mn-ea"/>
              </a:rPr>
              <a:t>1</a:t>
            </a:r>
            <a:r>
              <a:rPr lang="zh-CN" altLang="zh-CN" sz="2200" dirty="0">
                <a:latin typeface="Bodoni MT Black" panose="02070A03080606020203" pitchFamily="18" charset="0"/>
                <a:ea typeface="+mn-ea"/>
              </a:rPr>
              <a:t>：</a:t>
            </a:r>
            <a:r>
              <a:rPr lang="en-US" altLang="zh-CN" sz="2200" dirty="0">
                <a:latin typeface="Bodoni MT Black" panose="02070A03080606020203" pitchFamily="18" charset="0"/>
                <a:ea typeface="+mn-ea"/>
              </a:rPr>
              <a:t> 1-2-10-11-13        </a:t>
            </a:r>
            <a:r>
              <a:rPr lang="zh-CN" altLang="zh-CN" sz="2200" dirty="0">
                <a:latin typeface="Bodoni MT Black" panose="02070A03080606020203" pitchFamily="18" charset="0"/>
                <a:ea typeface="+mn-ea"/>
              </a:rPr>
              <a:t>路径</a:t>
            </a:r>
            <a:r>
              <a:rPr lang="en-US" altLang="zh-CN" sz="2200" dirty="0">
                <a:latin typeface="Bodoni MT Black" panose="02070A03080606020203" pitchFamily="18" charset="0"/>
                <a:ea typeface="+mn-ea"/>
              </a:rPr>
              <a:t>2</a:t>
            </a:r>
            <a:r>
              <a:rPr lang="zh-CN" altLang="zh-CN" sz="2200" dirty="0">
                <a:latin typeface="Bodoni MT Black" panose="02070A03080606020203" pitchFamily="18" charset="0"/>
                <a:ea typeface="+mn-ea"/>
              </a:rPr>
              <a:t>：</a:t>
            </a:r>
            <a:r>
              <a:rPr lang="en-US" altLang="zh-CN" sz="2200" dirty="0">
                <a:latin typeface="Bodoni MT Black" panose="02070A03080606020203" pitchFamily="18" charset="0"/>
                <a:ea typeface="+mn-ea"/>
              </a:rPr>
              <a:t> 1-2-10-12-13</a:t>
            </a:r>
            <a:endParaRPr lang="zh-CN" altLang="zh-CN" sz="2200" dirty="0">
              <a:latin typeface="Bodoni MT Black" panose="02070A03080606020203" pitchFamily="18" charset="0"/>
              <a:ea typeface="+mn-ea"/>
            </a:endParaRPr>
          </a:p>
          <a:p>
            <a:pPr marL="0" indent="0">
              <a:lnSpc>
                <a:spcPts val="27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路径</a:t>
            </a:r>
            <a:r>
              <a:rPr lang="en-US" altLang="zh-CN" sz="2200" dirty="0">
                <a:latin typeface="Bodoni MT Black" panose="02070A03080606020203" pitchFamily="18" charset="0"/>
                <a:ea typeface="+mn-ea"/>
              </a:rPr>
              <a:t>3</a:t>
            </a:r>
            <a:r>
              <a:rPr lang="zh-CN" altLang="zh-CN" sz="2200" dirty="0">
                <a:latin typeface="Bodoni MT Black" panose="02070A03080606020203" pitchFamily="18" charset="0"/>
                <a:ea typeface="+mn-ea"/>
              </a:rPr>
              <a:t>：</a:t>
            </a:r>
            <a:r>
              <a:rPr lang="en-US" altLang="zh-CN" sz="2200" dirty="0">
                <a:latin typeface="Bodoni MT Black" panose="02070A03080606020203" pitchFamily="18" charset="0"/>
                <a:ea typeface="+mn-ea"/>
              </a:rPr>
              <a:t> 1-2-3-10-11-13      </a:t>
            </a:r>
            <a:r>
              <a:rPr lang="zh-CN" altLang="zh-CN" sz="2200" dirty="0">
                <a:latin typeface="Bodoni MT Black" panose="02070A03080606020203" pitchFamily="18" charset="0"/>
                <a:ea typeface="+mn-ea"/>
              </a:rPr>
              <a:t>路径</a:t>
            </a:r>
            <a:r>
              <a:rPr lang="en-US" altLang="zh-CN" sz="2200" dirty="0">
                <a:latin typeface="Bodoni MT Black" panose="02070A03080606020203" pitchFamily="18" charset="0"/>
                <a:ea typeface="+mn-ea"/>
              </a:rPr>
              <a:t>4</a:t>
            </a:r>
            <a:r>
              <a:rPr lang="zh-CN" altLang="zh-CN" sz="2200" dirty="0">
                <a:latin typeface="Bodoni MT Black" panose="02070A03080606020203" pitchFamily="18" charset="0"/>
                <a:ea typeface="+mn-ea"/>
              </a:rPr>
              <a:t>：</a:t>
            </a:r>
            <a:r>
              <a:rPr lang="en-US" altLang="zh-CN" sz="2200" dirty="0">
                <a:latin typeface="Bodoni MT Black" panose="02070A03080606020203" pitchFamily="18" charset="0"/>
                <a:ea typeface="+mn-ea"/>
              </a:rPr>
              <a:t> 1-2-3-4-5-8-9-2-</a:t>
            </a:r>
            <a:r>
              <a:rPr lang="zh-CN" altLang="zh-CN" sz="2200" dirty="0">
                <a:latin typeface="Bodoni MT Black" panose="02070A03080606020203" pitchFamily="18" charset="0"/>
                <a:ea typeface="+mn-ea"/>
              </a:rPr>
              <a:t>…</a:t>
            </a:r>
            <a:endParaRPr lang="zh-CN" altLang="zh-CN" sz="2200" dirty="0">
              <a:latin typeface="Bodoni MT Black" panose="02070A03080606020203" pitchFamily="18" charset="0"/>
              <a:ea typeface="+mn-ea"/>
            </a:endParaRPr>
          </a:p>
          <a:p>
            <a:pPr marL="0" indent="0">
              <a:lnSpc>
                <a:spcPts val="27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路径</a:t>
            </a:r>
            <a:r>
              <a:rPr lang="en-US" altLang="zh-CN" sz="2200" dirty="0">
                <a:latin typeface="Bodoni MT Black" panose="02070A03080606020203" pitchFamily="18" charset="0"/>
                <a:ea typeface="+mn-ea"/>
              </a:rPr>
              <a:t>5</a:t>
            </a:r>
            <a:r>
              <a:rPr lang="zh-CN" altLang="zh-CN" sz="2200" dirty="0">
                <a:latin typeface="Bodoni MT Black" panose="02070A03080606020203" pitchFamily="18" charset="0"/>
                <a:ea typeface="+mn-ea"/>
              </a:rPr>
              <a:t>：</a:t>
            </a:r>
            <a:r>
              <a:rPr lang="en-US" altLang="zh-CN" sz="2200" dirty="0">
                <a:latin typeface="Bodoni MT Black" panose="02070A03080606020203" pitchFamily="18" charset="0"/>
                <a:ea typeface="+mn-ea"/>
              </a:rPr>
              <a:t> 1-2-3-4-5-6-8-9-2-</a:t>
            </a:r>
            <a:r>
              <a:rPr lang="zh-CN" altLang="zh-CN" sz="2200" dirty="0">
                <a:latin typeface="Bodoni MT Black" panose="02070A03080606020203" pitchFamily="18" charset="0"/>
                <a:ea typeface="+mn-ea"/>
              </a:rPr>
              <a:t>…</a:t>
            </a:r>
            <a:endParaRPr lang="zh-CN" altLang="zh-CN" sz="2200" dirty="0">
              <a:latin typeface="Bodoni MT Black" panose="02070A03080606020203" pitchFamily="18" charset="0"/>
              <a:ea typeface="+mn-ea"/>
            </a:endParaRPr>
          </a:p>
          <a:p>
            <a:pPr marL="0" indent="0">
              <a:lnSpc>
                <a:spcPts val="27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路径</a:t>
            </a:r>
            <a:r>
              <a:rPr lang="en-US" altLang="zh-CN" sz="2200" dirty="0">
                <a:latin typeface="Bodoni MT Black" panose="02070A03080606020203" pitchFamily="18" charset="0"/>
                <a:ea typeface="+mn-ea"/>
              </a:rPr>
              <a:t>6</a:t>
            </a:r>
            <a:r>
              <a:rPr lang="zh-CN" altLang="zh-CN" sz="2200" dirty="0">
                <a:latin typeface="Bodoni MT Black" panose="02070A03080606020203" pitchFamily="18" charset="0"/>
                <a:ea typeface="+mn-ea"/>
              </a:rPr>
              <a:t>：</a:t>
            </a:r>
            <a:r>
              <a:rPr lang="en-US" altLang="zh-CN" sz="2200" dirty="0">
                <a:latin typeface="Bodoni MT Black" panose="02070A03080606020203" pitchFamily="18" charset="0"/>
                <a:ea typeface="+mn-ea"/>
              </a:rPr>
              <a:t> 1-2-3-4-5-6-7-8-9-2-</a:t>
            </a:r>
            <a:r>
              <a:rPr lang="zh-CN" altLang="zh-CN" sz="2200" dirty="0">
                <a:latin typeface="Bodoni MT Black" panose="02070A03080606020203" pitchFamily="18" charset="0"/>
                <a:ea typeface="+mn-ea"/>
              </a:rPr>
              <a:t>…</a:t>
            </a:r>
            <a:endParaRPr lang="en-US" altLang="zh-CN" sz="22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7.6.2 </a:t>
            </a:r>
            <a:r>
              <a:rPr lang="zh-CN" altLang="en-US" sz="2400" dirty="0">
                <a:solidFill>
                  <a:srgbClr val="D9D9D9"/>
                </a:solidFill>
                <a:latin typeface="Bodoni MT Black" panose="02070A03080606020203" pitchFamily="18" charset="0"/>
                <a:ea typeface="+mn-ea"/>
              </a:rPr>
              <a:t>控制结构测试</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446088" y="952500"/>
            <a:ext cx="8229600" cy="604838"/>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1. </a:t>
            </a:r>
            <a:r>
              <a:rPr lang="zh-CN" altLang="en-US" sz="2400" b="1" dirty="0">
                <a:latin typeface="Bodoni MT Black" panose="02070A03080606020203" pitchFamily="18" charset="0"/>
              </a:rPr>
              <a:t>基本路径测试</a:t>
            </a:r>
            <a:endParaRPr lang="zh-CN" altLang="en-US" sz="2400" b="1" dirty="0">
              <a:latin typeface="Bodoni MT Black" panose="02070A03080606020203" pitchFamily="18" charset="0"/>
            </a:endParaRPr>
          </a:p>
        </p:txBody>
      </p:sp>
      <p:sp>
        <p:nvSpPr>
          <p:cNvPr id="32775" name="TextBox 7"/>
          <p:cNvSpPr txBox="1">
            <a:spLocks noChangeArrowheads="1"/>
          </p:cNvSpPr>
          <p:nvPr/>
        </p:nvSpPr>
        <p:spPr bwMode="auto">
          <a:xfrm>
            <a:off x="539750" y="1500188"/>
            <a:ext cx="8280400" cy="459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700"/>
              </a:lnSpc>
              <a:defRPr/>
            </a:pPr>
            <a:r>
              <a:rPr lang="en-US" altLang="zh-CN" sz="2400" b="1" dirty="0">
                <a:solidFill>
                  <a:srgbClr val="FF0000"/>
                </a:solidFill>
                <a:latin typeface="Bodoni MT Black" panose="02070A03080606020203" pitchFamily="18" charset="0"/>
                <a:ea typeface="+mn-ea"/>
              </a:rPr>
              <a:t>    </a:t>
            </a:r>
            <a:r>
              <a:rPr lang="zh-CN" altLang="zh-CN" sz="2400" b="1" dirty="0">
                <a:solidFill>
                  <a:srgbClr val="FF0000"/>
                </a:solidFill>
                <a:latin typeface="Bodoni MT Black" panose="02070A03080606020203" pitchFamily="18" charset="0"/>
                <a:ea typeface="+mn-ea"/>
              </a:rPr>
              <a:t>④ 设计可强制执行基本集合中每条路径的测试用例。</a:t>
            </a:r>
            <a:endParaRPr lang="en-US" altLang="zh-CN" sz="2400" b="1" dirty="0">
              <a:solidFill>
                <a:srgbClr val="FF0000"/>
              </a:solidFill>
              <a:latin typeface="Bodoni MT Black" panose="02070A03080606020203" pitchFamily="18" charset="0"/>
              <a:ea typeface="+mn-ea"/>
            </a:endParaRPr>
          </a:p>
          <a:p>
            <a:pPr marL="0" indent="0">
              <a:lnSpc>
                <a:spcPts val="27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应该选取测试数据使得在测试每条路径时都适当地设置好各个判定结点的条件。测试第③步得出的基本集合的测试用例如下。</a:t>
            </a:r>
            <a:endParaRPr lang="zh-CN" altLang="zh-CN" sz="2400" dirty="0">
              <a:latin typeface="Bodoni MT Black" panose="02070A03080606020203" pitchFamily="18" charset="0"/>
              <a:ea typeface="+mn-ea"/>
            </a:endParaRPr>
          </a:p>
          <a:p>
            <a:pPr marL="0" indent="0">
              <a:lnSpc>
                <a:spcPts val="2700"/>
              </a:lnSpc>
              <a:defRPr/>
            </a:pPr>
            <a:r>
              <a:rPr lang="en-US" altLang="zh-CN" sz="2400" dirty="0">
                <a:latin typeface="Bodoni MT Black" panose="02070A03080606020203" pitchFamily="18" charset="0"/>
                <a:ea typeface="+mn-ea"/>
              </a:rPr>
              <a:t>    </a:t>
            </a:r>
            <a:r>
              <a:rPr lang="zh-CN" altLang="zh-CN" sz="2400" b="1" dirty="0">
                <a:solidFill>
                  <a:srgbClr val="0070C0"/>
                </a:solidFill>
                <a:latin typeface="Bodoni MT Black" panose="02070A03080606020203" pitchFamily="18" charset="0"/>
                <a:ea typeface="+mn-ea"/>
              </a:rPr>
              <a:t>路径</a:t>
            </a:r>
            <a:r>
              <a:rPr lang="en-US" altLang="zh-CN" sz="2400" b="1" dirty="0">
                <a:solidFill>
                  <a:srgbClr val="0070C0"/>
                </a:solidFill>
                <a:latin typeface="Bodoni MT Black" panose="02070A03080606020203" pitchFamily="18" charset="0"/>
                <a:ea typeface="+mn-ea"/>
              </a:rPr>
              <a:t>1</a:t>
            </a:r>
            <a:r>
              <a:rPr lang="zh-CN" altLang="zh-CN" sz="2400" dirty="0">
                <a:solidFill>
                  <a:srgbClr val="0070C0"/>
                </a:solidFill>
                <a:latin typeface="Bodoni MT Black" panose="02070A03080606020203" pitchFamily="18" charset="0"/>
                <a:ea typeface="+mn-ea"/>
              </a:rPr>
              <a:t>的测试用例：</a:t>
            </a:r>
            <a:endParaRPr lang="zh-CN" altLang="zh-CN" sz="2400" dirty="0">
              <a:solidFill>
                <a:srgbClr val="0070C0"/>
              </a:solidFill>
              <a:latin typeface="Bodoni MT Black" panose="02070A03080606020203" pitchFamily="18" charset="0"/>
              <a:ea typeface="+mn-ea"/>
            </a:endParaRPr>
          </a:p>
          <a:p>
            <a:pPr marL="0" indent="0">
              <a:lnSpc>
                <a:spcPts val="2700"/>
              </a:lnSpc>
              <a:defRPr/>
            </a:pPr>
            <a:r>
              <a:rPr lang="en-US" altLang="zh-CN" sz="2400" dirty="0">
                <a:latin typeface="Bodoni MT Black" panose="02070A03080606020203" pitchFamily="18" charset="0"/>
                <a:ea typeface="+mn-ea"/>
              </a:rPr>
              <a:t>      value[k]=</a:t>
            </a:r>
            <a:r>
              <a:rPr lang="zh-CN" altLang="zh-CN" sz="2400" dirty="0">
                <a:latin typeface="Bodoni MT Black" panose="02070A03080606020203" pitchFamily="18" charset="0"/>
                <a:ea typeface="+mn-ea"/>
              </a:rPr>
              <a:t>有效输入值，其中</a:t>
            </a:r>
            <a:r>
              <a:rPr lang="en-US" altLang="zh-CN" sz="2400" dirty="0">
                <a:latin typeface="Bodoni MT Black" panose="02070A03080606020203" pitchFamily="18" charset="0"/>
                <a:ea typeface="+mn-ea"/>
              </a:rPr>
              <a:t>k&lt;</a:t>
            </a:r>
            <a:r>
              <a:rPr lang="en-US" altLang="zh-CN" sz="2400" dirty="0" err="1">
                <a:latin typeface="Bodoni MT Black" panose="02070A03080606020203" pitchFamily="18" charset="0"/>
                <a:ea typeface="+mn-ea"/>
              </a:rPr>
              <a:t>i</a:t>
            </a:r>
            <a:r>
              <a:rPr lang="zh-CN" altLang="en-US" sz="2400" dirty="0">
                <a:latin typeface="Bodoni MT Black" panose="02070A03080606020203" pitchFamily="18" charset="0"/>
                <a:ea typeface="+mn-ea"/>
              </a:rPr>
              <a:t>（</a:t>
            </a:r>
            <a:r>
              <a:rPr lang="en-US" altLang="zh-CN" sz="2400" dirty="0" err="1">
                <a:latin typeface="Bodoni MT Black" panose="02070A03080606020203" pitchFamily="18" charset="0"/>
                <a:ea typeface="+mn-ea"/>
              </a:rPr>
              <a:t>i</a:t>
            </a:r>
            <a:r>
              <a:rPr lang="zh-CN" altLang="zh-CN" sz="2400" dirty="0">
                <a:latin typeface="Bodoni MT Black" panose="02070A03080606020203" pitchFamily="18" charset="0"/>
                <a:ea typeface="+mn-ea"/>
              </a:rPr>
              <a:t>的定义在下面</a:t>
            </a:r>
            <a:r>
              <a:rPr lang="zh-CN" altLang="en-US" sz="2400" dirty="0">
                <a:latin typeface="Bodoni MT Black" panose="02070A03080606020203" pitchFamily="18" charset="0"/>
              </a:rPr>
              <a:t>）</a:t>
            </a:r>
            <a:endParaRPr lang="zh-CN" altLang="zh-CN" sz="2400" dirty="0">
              <a:latin typeface="Bodoni MT Black" panose="02070A03080606020203" pitchFamily="18" charset="0"/>
              <a:ea typeface="+mn-ea"/>
            </a:endParaRPr>
          </a:p>
          <a:p>
            <a:pPr marL="0" indent="0">
              <a:lnSpc>
                <a:spcPts val="2700"/>
              </a:lnSpc>
              <a:defRPr/>
            </a:pPr>
            <a:r>
              <a:rPr lang="en-US" altLang="zh-CN" sz="2400" dirty="0">
                <a:latin typeface="Bodoni MT Black" panose="02070A03080606020203" pitchFamily="18" charset="0"/>
                <a:ea typeface="+mn-ea"/>
              </a:rPr>
              <a:t>      value[</a:t>
            </a:r>
            <a:r>
              <a:rPr lang="en-US" altLang="zh-CN" sz="2400" dirty="0" err="1">
                <a:latin typeface="Bodoni MT Black" panose="02070A03080606020203" pitchFamily="18" charset="0"/>
                <a:ea typeface="+mn-ea"/>
              </a:rPr>
              <a:t>i</a:t>
            </a:r>
            <a:r>
              <a:rPr lang="en-US" altLang="zh-CN" sz="2400" dirty="0">
                <a:latin typeface="Bodoni MT Black" panose="02070A03080606020203" pitchFamily="18" charset="0"/>
                <a:ea typeface="+mn-ea"/>
              </a:rPr>
              <a:t>]=-999,</a:t>
            </a:r>
            <a:r>
              <a:rPr lang="zh-CN" altLang="zh-CN" sz="2400" dirty="0">
                <a:latin typeface="Bodoni MT Black" panose="02070A03080606020203" pitchFamily="18" charset="0"/>
                <a:ea typeface="+mn-ea"/>
              </a:rPr>
              <a:t>其中</a:t>
            </a:r>
            <a:r>
              <a:rPr lang="en-US" altLang="zh-CN" sz="2400" dirty="0">
                <a:latin typeface="Bodoni MT Black" panose="02070A03080606020203" pitchFamily="18" charset="0"/>
                <a:ea typeface="+mn-ea"/>
              </a:rPr>
              <a:t>2</a:t>
            </a:r>
            <a:r>
              <a:rPr lang="zh-CN" altLang="zh-CN" sz="2400" dirty="0">
                <a:latin typeface="Bodoni MT Black" panose="02070A03080606020203" pitchFamily="18" charset="0"/>
                <a:ea typeface="+mn-ea"/>
              </a:rPr>
              <a:t>≤</a:t>
            </a:r>
            <a:r>
              <a:rPr lang="en-US" altLang="zh-CN" sz="2400" dirty="0" err="1">
                <a:latin typeface="Bodoni MT Black" panose="02070A03080606020203" pitchFamily="18" charset="0"/>
                <a:ea typeface="+mn-ea"/>
              </a:rPr>
              <a:t>i</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100</a:t>
            </a:r>
            <a:endParaRPr lang="zh-CN" altLang="zh-CN" sz="2400" dirty="0">
              <a:latin typeface="Bodoni MT Black" panose="02070A03080606020203" pitchFamily="18" charset="0"/>
              <a:ea typeface="+mn-ea"/>
            </a:endParaRPr>
          </a:p>
          <a:p>
            <a:pPr marL="0" indent="0">
              <a:lnSpc>
                <a:spcPts val="27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预期结果：基于</a:t>
            </a:r>
            <a:r>
              <a:rPr lang="en-US" altLang="zh-CN" sz="2400" dirty="0">
                <a:latin typeface="Bodoni MT Black" panose="02070A03080606020203" pitchFamily="18" charset="0"/>
                <a:ea typeface="+mn-ea"/>
              </a:rPr>
              <a:t>k</a:t>
            </a:r>
            <a:r>
              <a:rPr lang="zh-CN" altLang="zh-CN" sz="2400" dirty="0">
                <a:latin typeface="Bodoni MT Black" panose="02070A03080606020203" pitchFamily="18" charset="0"/>
                <a:ea typeface="+mn-ea"/>
              </a:rPr>
              <a:t>的正确平均值和总数</a:t>
            </a:r>
            <a:endParaRPr lang="zh-CN" altLang="zh-CN" sz="2400" dirty="0">
              <a:latin typeface="Bodoni MT Black" panose="02070A03080606020203" pitchFamily="18" charset="0"/>
              <a:ea typeface="+mn-ea"/>
            </a:endParaRPr>
          </a:p>
          <a:p>
            <a:pPr marL="0" indent="0">
              <a:lnSpc>
                <a:spcPts val="27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注意，路径</a:t>
            </a:r>
            <a:r>
              <a:rPr lang="en-US" altLang="zh-CN" sz="2400" dirty="0">
                <a:latin typeface="Bodoni MT Black" panose="02070A03080606020203" pitchFamily="18" charset="0"/>
                <a:ea typeface="+mn-ea"/>
              </a:rPr>
              <a:t>1</a:t>
            </a:r>
            <a:r>
              <a:rPr lang="zh-CN" altLang="zh-CN" sz="2400" dirty="0">
                <a:latin typeface="Bodoni MT Black" panose="02070A03080606020203" pitchFamily="18" charset="0"/>
                <a:ea typeface="+mn-ea"/>
              </a:rPr>
              <a:t>无法独立测试，必须作为路径</a:t>
            </a:r>
            <a:r>
              <a:rPr lang="en-US" altLang="zh-CN" sz="2400" dirty="0">
                <a:latin typeface="Bodoni MT Black" panose="02070A03080606020203" pitchFamily="18" charset="0"/>
                <a:ea typeface="+mn-ea"/>
              </a:rPr>
              <a:t>4</a:t>
            </a:r>
            <a:r>
              <a:rPr lang="zh-CN" altLang="zh-CN" sz="2400" dirty="0">
                <a:latin typeface="Bodoni MT Black" panose="02070A03080606020203" pitchFamily="18" charset="0"/>
                <a:ea typeface="+mn-ea"/>
              </a:rPr>
              <a:t>或</a:t>
            </a:r>
            <a:r>
              <a:rPr lang="en-US" altLang="zh-CN" sz="2400" dirty="0">
                <a:latin typeface="Bodoni MT Black" panose="02070A03080606020203" pitchFamily="18" charset="0"/>
                <a:ea typeface="+mn-ea"/>
              </a:rPr>
              <a:t>5</a:t>
            </a:r>
            <a:r>
              <a:rPr lang="zh-CN" altLang="zh-CN" sz="2400" dirty="0">
                <a:latin typeface="Bodoni MT Black" panose="02070A03080606020203" pitchFamily="18" charset="0"/>
                <a:ea typeface="+mn-ea"/>
              </a:rPr>
              <a:t>或</a:t>
            </a:r>
            <a:r>
              <a:rPr lang="en-US" altLang="zh-CN" sz="2400" dirty="0">
                <a:latin typeface="Bodoni MT Black" panose="02070A03080606020203" pitchFamily="18" charset="0"/>
                <a:ea typeface="+mn-ea"/>
              </a:rPr>
              <a:t>6</a:t>
            </a:r>
            <a:r>
              <a:rPr lang="zh-CN" altLang="zh-CN" sz="2400" dirty="0">
                <a:latin typeface="Bodoni MT Black" panose="02070A03080606020203" pitchFamily="18" charset="0"/>
                <a:ea typeface="+mn-ea"/>
              </a:rPr>
              <a:t>的一部分来测试。</a:t>
            </a:r>
            <a:endParaRPr lang="zh-CN" altLang="zh-CN" sz="2400" dirty="0">
              <a:latin typeface="Bodoni MT Black" panose="02070A03080606020203" pitchFamily="18" charset="0"/>
              <a:ea typeface="+mn-ea"/>
            </a:endParaRPr>
          </a:p>
          <a:p>
            <a:pPr marL="0" indent="0">
              <a:lnSpc>
                <a:spcPts val="2700"/>
              </a:lnSpc>
              <a:defRPr/>
            </a:pPr>
            <a:r>
              <a:rPr lang="en-US" altLang="zh-CN" sz="2400" dirty="0">
                <a:solidFill>
                  <a:srgbClr val="0070C0"/>
                </a:solidFill>
                <a:latin typeface="Bodoni MT Black" panose="02070A03080606020203" pitchFamily="18" charset="0"/>
                <a:ea typeface="+mn-ea"/>
              </a:rPr>
              <a:t>    </a:t>
            </a:r>
            <a:r>
              <a:rPr lang="zh-CN" altLang="zh-CN" sz="2400" b="1" dirty="0">
                <a:solidFill>
                  <a:srgbClr val="0070C0"/>
                </a:solidFill>
                <a:latin typeface="Bodoni MT Black" panose="02070A03080606020203" pitchFamily="18" charset="0"/>
                <a:ea typeface="+mn-ea"/>
              </a:rPr>
              <a:t>路径</a:t>
            </a:r>
            <a:r>
              <a:rPr lang="en-US" altLang="zh-CN" sz="2400" b="1" dirty="0">
                <a:solidFill>
                  <a:srgbClr val="0070C0"/>
                </a:solidFill>
                <a:latin typeface="Bodoni MT Black" panose="02070A03080606020203" pitchFamily="18" charset="0"/>
                <a:ea typeface="+mn-ea"/>
              </a:rPr>
              <a:t>2</a:t>
            </a:r>
            <a:r>
              <a:rPr lang="zh-CN" altLang="zh-CN" sz="2400" dirty="0">
                <a:solidFill>
                  <a:srgbClr val="0070C0"/>
                </a:solidFill>
                <a:latin typeface="Bodoni MT Black" panose="02070A03080606020203" pitchFamily="18" charset="0"/>
                <a:ea typeface="+mn-ea"/>
              </a:rPr>
              <a:t>的测试用例：</a:t>
            </a:r>
            <a:endParaRPr lang="zh-CN" altLang="zh-CN" sz="2400" dirty="0">
              <a:solidFill>
                <a:srgbClr val="0070C0"/>
              </a:solidFill>
              <a:latin typeface="Bodoni MT Black" panose="02070A03080606020203" pitchFamily="18" charset="0"/>
              <a:ea typeface="+mn-ea"/>
            </a:endParaRPr>
          </a:p>
          <a:p>
            <a:pPr marL="0" indent="0">
              <a:lnSpc>
                <a:spcPts val="2700"/>
              </a:lnSpc>
              <a:defRPr/>
            </a:pPr>
            <a:r>
              <a:rPr lang="en-US" altLang="zh-CN" sz="2400" dirty="0">
                <a:latin typeface="Bodoni MT Black" panose="02070A03080606020203" pitchFamily="18" charset="0"/>
                <a:ea typeface="+mn-ea"/>
              </a:rPr>
              <a:t>      value[1]=-999</a:t>
            </a:r>
            <a:endParaRPr lang="zh-CN" altLang="zh-CN" sz="2400" dirty="0">
              <a:latin typeface="Bodoni MT Black" panose="02070A03080606020203" pitchFamily="18" charset="0"/>
              <a:ea typeface="+mn-ea"/>
            </a:endParaRPr>
          </a:p>
          <a:p>
            <a:pPr marL="0" indent="0">
              <a:lnSpc>
                <a:spcPts val="27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预期结果：</a:t>
            </a:r>
            <a:r>
              <a:rPr lang="en-US" altLang="zh-CN" sz="2400" dirty="0">
                <a:latin typeface="Bodoni MT Black" panose="02070A03080606020203" pitchFamily="18" charset="0"/>
                <a:ea typeface="+mn-ea"/>
              </a:rPr>
              <a:t> average=-999,</a:t>
            </a:r>
            <a:r>
              <a:rPr lang="zh-CN" altLang="zh-CN" sz="2400" dirty="0">
                <a:latin typeface="Bodoni MT Black" panose="02070A03080606020203" pitchFamily="18" charset="0"/>
                <a:ea typeface="+mn-ea"/>
              </a:rPr>
              <a:t>其他都保持初始值</a:t>
            </a:r>
            <a:endParaRPr lang="zh-CN" altLang="zh-CN" sz="24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7.6.2 </a:t>
            </a:r>
            <a:r>
              <a:rPr lang="zh-CN" altLang="en-US" sz="2400" dirty="0">
                <a:solidFill>
                  <a:srgbClr val="D9D9D9"/>
                </a:solidFill>
                <a:latin typeface="Bodoni MT Black" panose="02070A03080606020203" pitchFamily="18" charset="0"/>
                <a:ea typeface="+mn-ea"/>
              </a:rPr>
              <a:t>控制结构测试</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908050"/>
            <a:ext cx="8229600" cy="604838"/>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1. </a:t>
            </a:r>
            <a:r>
              <a:rPr lang="zh-CN" altLang="en-US" sz="2400" b="1" dirty="0">
                <a:latin typeface="Bodoni MT Black" panose="02070A03080606020203" pitchFamily="18" charset="0"/>
              </a:rPr>
              <a:t>基本路径测试</a:t>
            </a:r>
            <a:endParaRPr lang="zh-CN" altLang="en-US" sz="2400" b="1" dirty="0">
              <a:latin typeface="Bodoni MT Black" panose="02070A03080606020203" pitchFamily="18" charset="0"/>
            </a:endParaRPr>
          </a:p>
        </p:txBody>
      </p:sp>
      <p:sp>
        <p:nvSpPr>
          <p:cNvPr id="32775" name="TextBox 7"/>
          <p:cNvSpPr txBox="1">
            <a:spLocks noChangeArrowheads="1"/>
          </p:cNvSpPr>
          <p:nvPr/>
        </p:nvSpPr>
        <p:spPr bwMode="auto">
          <a:xfrm>
            <a:off x="179388" y="1341438"/>
            <a:ext cx="8785225" cy="442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600"/>
              </a:lnSpc>
              <a:defRPr/>
            </a:pPr>
            <a:r>
              <a:rPr lang="en-US" altLang="zh-CN" sz="2000" b="1" dirty="0">
                <a:latin typeface="Bodoni MT Black" panose="02070A03080606020203" pitchFamily="18" charset="0"/>
                <a:ea typeface="+mn-ea"/>
              </a:rPr>
              <a:t>    </a:t>
            </a:r>
            <a:r>
              <a:rPr lang="zh-CN" altLang="zh-CN" sz="2200" b="1" dirty="0">
                <a:solidFill>
                  <a:srgbClr val="0070C0"/>
                </a:solidFill>
                <a:latin typeface="Bodoni MT Black" panose="02070A03080606020203" pitchFamily="18" charset="0"/>
                <a:ea typeface="+mn-ea"/>
              </a:rPr>
              <a:t>路径</a:t>
            </a:r>
            <a:r>
              <a:rPr lang="en-US" altLang="zh-CN" sz="2200" b="1" dirty="0">
                <a:solidFill>
                  <a:srgbClr val="0070C0"/>
                </a:solidFill>
                <a:latin typeface="Bodoni MT Black" panose="02070A03080606020203" pitchFamily="18" charset="0"/>
                <a:ea typeface="+mn-ea"/>
              </a:rPr>
              <a:t>3</a:t>
            </a:r>
            <a:r>
              <a:rPr lang="zh-CN" altLang="zh-CN" sz="2200" dirty="0">
                <a:solidFill>
                  <a:srgbClr val="0070C0"/>
                </a:solidFill>
                <a:latin typeface="Bodoni MT Black" panose="02070A03080606020203" pitchFamily="18" charset="0"/>
                <a:ea typeface="+mn-ea"/>
              </a:rPr>
              <a:t>的测试用例：</a:t>
            </a:r>
            <a:endParaRPr lang="zh-CN" altLang="zh-CN" sz="2200" dirty="0">
              <a:solidFill>
                <a:srgbClr val="0070C0"/>
              </a:solidFill>
              <a:latin typeface="Bodoni MT Black" panose="02070A03080606020203" pitchFamily="18" charset="0"/>
              <a:ea typeface="+mn-ea"/>
            </a:endParaRPr>
          </a:p>
          <a:p>
            <a:pPr>
              <a:lnSpc>
                <a:spcPts val="26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试图处理</a:t>
            </a:r>
            <a:r>
              <a:rPr lang="en-US" altLang="zh-CN" sz="2200" dirty="0">
                <a:latin typeface="Bodoni MT Black" panose="02070A03080606020203" pitchFamily="18" charset="0"/>
                <a:ea typeface="+mn-ea"/>
              </a:rPr>
              <a:t>101</a:t>
            </a:r>
            <a:r>
              <a:rPr lang="zh-CN" altLang="zh-CN" sz="2200" dirty="0">
                <a:latin typeface="Bodoni MT Black" panose="02070A03080606020203" pitchFamily="18" charset="0"/>
                <a:ea typeface="+mn-ea"/>
              </a:rPr>
              <a:t>个或更多个值</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ea typeface="+mn-ea"/>
              </a:rPr>
              <a:t>前</a:t>
            </a:r>
            <a:r>
              <a:rPr lang="en-US" altLang="zh-CN" sz="2200" dirty="0">
                <a:latin typeface="Bodoni MT Black" panose="02070A03080606020203" pitchFamily="18" charset="0"/>
                <a:ea typeface="+mn-ea"/>
              </a:rPr>
              <a:t>100</a:t>
            </a:r>
            <a:r>
              <a:rPr lang="zh-CN" altLang="zh-CN" sz="2200" dirty="0">
                <a:latin typeface="Bodoni MT Black" panose="02070A03080606020203" pitchFamily="18" charset="0"/>
                <a:ea typeface="+mn-ea"/>
              </a:rPr>
              <a:t>个数值应该是有效输入值</a:t>
            </a:r>
            <a:endParaRPr lang="zh-CN" altLang="zh-CN" sz="2200" dirty="0">
              <a:latin typeface="Bodoni MT Black" panose="02070A03080606020203" pitchFamily="18" charset="0"/>
              <a:ea typeface="+mn-ea"/>
            </a:endParaRPr>
          </a:p>
          <a:p>
            <a:pPr>
              <a:lnSpc>
                <a:spcPts val="26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预期结果：前</a:t>
            </a:r>
            <a:r>
              <a:rPr lang="en-US" altLang="zh-CN" sz="2200" dirty="0">
                <a:latin typeface="Bodoni MT Black" panose="02070A03080606020203" pitchFamily="18" charset="0"/>
                <a:ea typeface="+mn-ea"/>
              </a:rPr>
              <a:t>100</a:t>
            </a:r>
            <a:r>
              <a:rPr lang="zh-CN" altLang="zh-CN" sz="2200" dirty="0">
                <a:latin typeface="Bodoni MT Black" panose="02070A03080606020203" pitchFamily="18" charset="0"/>
                <a:ea typeface="+mn-ea"/>
              </a:rPr>
              <a:t>个数的平均值，总数为</a:t>
            </a:r>
            <a:r>
              <a:rPr lang="en-US" altLang="zh-CN" sz="2200" dirty="0">
                <a:latin typeface="Bodoni MT Black" panose="02070A03080606020203" pitchFamily="18" charset="0"/>
                <a:ea typeface="+mn-ea"/>
              </a:rPr>
              <a:t>100</a:t>
            </a:r>
            <a:endParaRPr lang="zh-CN" altLang="zh-CN" sz="2200" dirty="0">
              <a:latin typeface="Bodoni MT Black" panose="02070A03080606020203" pitchFamily="18" charset="0"/>
              <a:ea typeface="+mn-ea"/>
            </a:endParaRPr>
          </a:p>
          <a:p>
            <a:pPr>
              <a:lnSpc>
                <a:spcPts val="2600"/>
              </a:lnSpc>
              <a:defRPr/>
            </a:pPr>
            <a:r>
              <a:rPr lang="en-US" altLang="zh-CN" sz="2200" dirty="0">
                <a:latin typeface="Bodoni MT Black" panose="02070A03080606020203" pitchFamily="18" charset="0"/>
                <a:ea typeface="+mn-ea"/>
              </a:rPr>
              <a:t>      </a:t>
            </a:r>
            <a:r>
              <a:rPr lang="zh-CN" altLang="zh-CN" sz="2200" b="1" dirty="0">
                <a:solidFill>
                  <a:srgbClr val="C00000"/>
                </a:solidFill>
                <a:latin typeface="Bodoni MT Black" panose="02070A03080606020203" pitchFamily="18" charset="0"/>
                <a:ea typeface="+mn-ea"/>
              </a:rPr>
              <a:t>注意</a:t>
            </a:r>
            <a:r>
              <a:rPr lang="zh-CN" altLang="zh-CN" sz="2200" dirty="0">
                <a:latin typeface="Bodoni MT Black" panose="02070A03080606020203" pitchFamily="18" charset="0"/>
                <a:ea typeface="+mn-ea"/>
              </a:rPr>
              <a:t>，路径</a:t>
            </a:r>
            <a:r>
              <a:rPr lang="en-US" altLang="zh-CN" sz="2200" dirty="0">
                <a:latin typeface="Bodoni MT Black" panose="02070A03080606020203" pitchFamily="18" charset="0"/>
                <a:ea typeface="+mn-ea"/>
              </a:rPr>
              <a:t>3</a:t>
            </a:r>
            <a:r>
              <a:rPr lang="zh-CN" altLang="zh-CN" sz="2200" dirty="0">
                <a:latin typeface="Bodoni MT Black" panose="02070A03080606020203" pitchFamily="18" charset="0"/>
                <a:ea typeface="+mn-ea"/>
              </a:rPr>
              <a:t>无法独立测试，必须作为路径</a:t>
            </a:r>
            <a:r>
              <a:rPr lang="en-US" altLang="zh-CN" sz="2200" dirty="0">
                <a:latin typeface="Bodoni MT Black" panose="02070A03080606020203" pitchFamily="18" charset="0"/>
                <a:ea typeface="+mn-ea"/>
              </a:rPr>
              <a:t>4</a:t>
            </a:r>
            <a:r>
              <a:rPr lang="zh-CN" altLang="zh-CN" sz="2200" dirty="0">
                <a:latin typeface="Bodoni MT Black" panose="02070A03080606020203" pitchFamily="18" charset="0"/>
                <a:ea typeface="+mn-ea"/>
              </a:rPr>
              <a:t>或</a:t>
            </a:r>
            <a:r>
              <a:rPr lang="en-US" altLang="zh-CN" sz="2200" dirty="0">
                <a:latin typeface="Bodoni MT Black" panose="02070A03080606020203" pitchFamily="18" charset="0"/>
                <a:ea typeface="+mn-ea"/>
              </a:rPr>
              <a:t>5</a:t>
            </a:r>
            <a:r>
              <a:rPr lang="zh-CN" altLang="zh-CN" sz="2200" dirty="0">
                <a:latin typeface="Bodoni MT Black" panose="02070A03080606020203" pitchFamily="18" charset="0"/>
                <a:ea typeface="+mn-ea"/>
              </a:rPr>
              <a:t>或</a:t>
            </a:r>
            <a:r>
              <a:rPr lang="en-US" altLang="zh-CN" sz="2200" dirty="0">
                <a:latin typeface="Bodoni MT Black" panose="02070A03080606020203" pitchFamily="18" charset="0"/>
                <a:ea typeface="+mn-ea"/>
              </a:rPr>
              <a:t>6</a:t>
            </a:r>
            <a:r>
              <a:rPr lang="zh-CN" altLang="zh-CN" sz="2200" dirty="0">
                <a:latin typeface="Bodoni MT Black" panose="02070A03080606020203" pitchFamily="18" charset="0"/>
                <a:ea typeface="+mn-ea"/>
              </a:rPr>
              <a:t>的一部分来测试。</a:t>
            </a:r>
            <a:endParaRPr lang="zh-CN" altLang="zh-CN" sz="2200" dirty="0">
              <a:latin typeface="Bodoni MT Black" panose="02070A03080606020203" pitchFamily="18" charset="0"/>
              <a:ea typeface="+mn-ea"/>
            </a:endParaRPr>
          </a:p>
          <a:p>
            <a:pPr>
              <a:lnSpc>
                <a:spcPts val="2600"/>
              </a:lnSpc>
              <a:defRPr/>
            </a:pPr>
            <a:r>
              <a:rPr lang="en-US" altLang="zh-CN" sz="2200" b="1" dirty="0">
                <a:solidFill>
                  <a:srgbClr val="0070C0"/>
                </a:solidFill>
                <a:latin typeface="Bodoni MT Black" panose="02070A03080606020203" pitchFamily="18" charset="0"/>
                <a:ea typeface="+mn-ea"/>
              </a:rPr>
              <a:t>    </a:t>
            </a:r>
            <a:r>
              <a:rPr lang="zh-CN" altLang="zh-CN" sz="2200" b="1" dirty="0">
                <a:solidFill>
                  <a:srgbClr val="0070C0"/>
                </a:solidFill>
                <a:latin typeface="Bodoni MT Black" panose="02070A03080606020203" pitchFamily="18" charset="0"/>
                <a:ea typeface="+mn-ea"/>
              </a:rPr>
              <a:t>路径</a:t>
            </a:r>
            <a:r>
              <a:rPr lang="en-US" altLang="zh-CN" sz="2200" b="1" dirty="0">
                <a:solidFill>
                  <a:srgbClr val="0070C0"/>
                </a:solidFill>
                <a:latin typeface="Bodoni MT Black" panose="02070A03080606020203" pitchFamily="18" charset="0"/>
                <a:ea typeface="+mn-ea"/>
              </a:rPr>
              <a:t>4</a:t>
            </a:r>
            <a:r>
              <a:rPr lang="zh-CN" altLang="zh-CN" sz="2200" dirty="0">
                <a:solidFill>
                  <a:srgbClr val="0070C0"/>
                </a:solidFill>
                <a:latin typeface="Bodoni MT Black" panose="02070A03080606020203" pitchFamily="18" charset="0"/>
                <a:ea typeface="+mn-ea"/>
              </a:rPr>
              <a:t>的测试用例：</a:t>
            </a:r>
            <a:endParaRPr lang="zh-CN" altLang="zh-CN" sz="2200" dirty="0">
              <a:solidFill>
                <a:srgbClr val="0070C0"/>
              </a:solidFill>
              <a:latin typeface="Bodoni MT Black" panose="02070A03080606020203" pitchFamily="18" charset="0"/>
              <a:ea typeface="+mn-ea"/>
            </a:endParaRPr>
          </a:p>
          <a:p>
            <a:pPr>
              <a:lnSpc>
                <a:spcPts val="2600"/>
              </a:lnSpc>
              <a:defRPr/>
            </a:pPr>
            <a:r>
              <a:rPr lang="en-US" altLang="zh-CN" sz="2200" dirty="0">
                <a:latin typeface="Bodoni MT Black" panose="02070A03080606020203" pitchFamily="18" charset="0"/>
                <a:ea typeface="+mn-ea"/>
              </a:rPr>
              <a:t>      value[</a:t>
            </a:r>
            <a:r>
              <a:rPr lang="en-US" altLang="zh-CN" sz="2200" dirty="0" err="1">
                <a:latin typeface="Bodoni MT Black" panose="02070A03080606020203" pitchFamily="18" charset="0"/>
                <a:ea typeface="+mn-ea"/>
              </a:rPr>
              <a:t>i</a:t>
            </a:r>
            <a:r>
              <a:rPr lang="en-US" altLang="zh-CN" sz="2200" dirty="0">
                <a:latin typeface="Bodoni MT Black" panose="02070A03080606020203" pitchFamily="18" charset="0"/>
                <a:ea typeface="+mn-ea"/>
              </a:rPr>
              <a:t>]=</a:t>
            </a:r>
            <a:r>
              <a:rPr lang="zh-CN" altLang="zh-CN" sz="2200" dirty="0">
                <a:latin typeface="Bodoni MT Black" panose="02070A03080606020203" pitchFamily="18" charset="0"/>
                <a:ea typeface="+mn-ea"/>
              </a:rPr>
              <a:t>有效输入值，其中</a:t>
            </a:r>
            <a:r>
              <a:rPr lang="en-US" altLang="zh-CN" sz="2200" dirty="0" err="1">
                <a:latin typeface="Bodoni MT Black" panose="02070A03080606020203" pitchFamily="18" charset="0"/>
                <a:ea typeface="+mn-ea"/>
              </a:rPr>
              <a:t>i</a:t>
            </a:r>
            <a:r>
              <a:rPr lang="en-US" altLang="zh-CN" sz="2200" dirty="0">
                <a:latin typeface="Bodoni MT Black" panose="02070A03080606020203" pitchFamily="18" charset="0"/>
                <a:ea typeface="+mn-ea"/>
              </a:rPr>
              <a:t>&lt;100</a:t>
            </a:r>
            <a:endParaRPr lang="zh-CN" altLang="zh-CN" sz="2200" dirty="0">
              <a:latin typeface="Bodoni MT Black" panose="02070A03080606020203" pitchFamily="18" charset="0"/>
              <a:ea typeface="+mn-ea"/>
            </a:endParaRPr>
          </a:p>
          <a:p>
            <a:pPr>
              <a:lnSpc>
                <a:spcPts val="2600"/>
              </a:lnSpc>
              <a:defRPr/>
            </a:pPr>
            <a:r>
              <a:rPr lang="en-US" altLang="zh-CN" sz="2200" dirty="0">
                <a:latin typeface="Bodoni MT Black" panose="02070A03080606020203" pitchFamily="18" charset="0"/>
                <a:ea typeface="+mn-ea"/>
              </a:rPr>
              <a:t>      value[k]&lt;minimum</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ea typeface="+mn-ea"/>
              </a:rPr>
              <a:t>其中</a:t>
            </a:r>
            <a:r>
              <a:rPr lang="en-US" altLang="zh-CN" sz="2200" dirty="0">
                <a:latin typeface="Bodoni MT Black" panose="02070A03080606020203" pitchFamily="18" charset="0"/>
                <a:ea typeface="+mn-ea"/>
              </a:rPr>
              <a:t>k&lt;</a:t>
            </a:r>
            <a:r>
              <a:rPr lang="en-US" altLang="zh-CN" sz="2200" dirty="0" err="1">
                <a:latin typeface="Bodoni MT Black" panose="02070A03080606020203" pitchFamily="18" charset="0"/>
                <a:ea typeface="+mn-ea"/>
              </a:rPr>
              <a:t>i</a:t>
            </a:r>
            <a:endParaRPr lang="zh-CN" altLang="zh-CN" sz="2200" dirty="0">
              <a:latin typeface="Bodoni MT Black" panose="02070A03080606020203" pitchFamily="18" charset="0"/>
              <a:ea typeface="+mn-ea"/>
            </a:endParaRPr>
          </a:p>
          <a:p>
            <a:pPr>
              <a:lnSpc>
                <a:spcPts val="26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预期结果：基于</a:t>
            </a:r>
            <a:r>
              <a:rPr lang="en-US" altLang="zh-CN" sz="2200" dirty="0">
                <a:latin typeface="Bodoni MT Black" panose="02070A03080606020203" pitchFamily="18" charset="0"/>
                <a:ea typeface="+mn-ea"/>
              </a:rPr>
              <a:t>k</a:t>
            </a:r>
            <a:r>
              <a:rPr lang="zh-CN" altLang="zh-CN" sz="2200" dirty="0">
                <a:latin typeface="Bodoni MT Black" panose="02070A03080606020203" pitchFamily="18" charset="0"/>
                <a:ea typeface="+mn-ea"/>
              </a:rPr>
              <a:t>的正确平均值和总数</a:t>
            </a:r>
            <a:endParaRPr lang="zh-CN" altLang="zh-CN" sz="2200" dirty="0">
              <a:latin typeface="Bodoni MT Black" panose="02070A03080606020203" pitchFamily="18" charset="0"/>
              <a:ea typeface="+mn-ea"/>
            </a:endParaRPr>
          </a:p>
          <a:p>
            <a:pPr>
              <a:lnSpc>
                <a:spcPts val="2600"/>
              </a:lnSpc>
              <a:defRPr/>
            </a:pPr>
            <a:r>
              <a:rPr lang="en-US" altLang="zh-CN" sz="2200" b="1" dirty="0">
                <a:solidFill>
                  <a:srgbClr val="0070C0"/>
                </a:solidFill>
                <a:latin typeface="Bodoni MT Black" panose="02070A03080606020203" pitchFamily="18" charset="0"/>
                <a:ea typeface="+mn-ea"/>
              </a:rPr>
              <a:t>    </a:t>
            </a:r>
            <a:r>
              <a:rPr lang="zh-CN" altLang="zh-CN" sz="2200" b="1" dirty="0">
                <a:solidFill>
                  <a:srgbClr val="0070C0"/>
                </a:solidFill>
                <a:latin typeface="Bodoni MT Black" panose="02070A03080606020203" pitchFamily="18" charset="0"/>
                <a:ea typeface="+mn-ea"/>
              </a:rPr>
              <a:t>路径</a:t>
            </a:r>
            <a:r>
              <a:rPr lang="en-US" altLang="zh-CN" sz="2200" b="1" dirty="0">
                <a:solidFill>
                  <a:srgbClr val="0070C0"/>
                </a:solidFill>
                <a:latin typeface="Bodoni MT Black" panose="02070A03080606020203" pitchFamily="18" charset="0"/>
                <a:ea typeface="+mn-ea"/>
              </a:rPr>
              <a:t>5</a:t>
            </a:r>
            <a:r>
              <a:rPr lang="zh-CN" altLang="zh-CN" sz="2200" dirty="0">
                <a:solidFill>
                  <a:srgbClr val="0070C0"/>
                </a:solidFill>
                <a:latin typeface="Bodoni MT Black" panose="02070A03080606020203" pitchFamily="18" charset="0"/>
                <a:ea typeface="+mn-ea"/>
              </a:rPr>
              <a:t>的测试用例：</a:t>
            </a:r>
            <a:endParaRPr lang="zh-CN" altLang="zh-CN" sz="2200" dirty="0">
              <a:solidFill>
                <a:srgbClr val="0070C0"/>
              </a:solidFill>
              <a:latin typeface="Bodoni MT Black" panose="02070A03080606020203" pitchFamily="18" charset="0"/>
              <a:ea typeface="+mn-ea"/>
            </a:endParaRPr>
          </a:p>
          <a:p>
            <a:pPr>
              <a:lnSpc>
                <a:spcPts val="2600"/>
              </a:lnSpc>
              <a:defRPr/>
            </a:pPr>
            <a:r>
              <a:rPr lang="en-US" altLang="zh-CN" sz="2200" dirty="0">
                <a:latin typeface="Bodoni MT Black" panose="02070A03080606020203" pitchFamily="18" charset="0"/>
                <a:ea typeface="+mn-ea"/>
              </a:rPr>
              <a:t>      value[</a:t>
            </a:r>
            <a:r>
              <a:rPr lang="en-US" altLang="zh-CN" sz="2200" dirty="0" err="1">
                <a:latin typeface="Bodoni MT Black" panose="02070A03080606020203" pitchFamily="18" charset="0"/>
                <a:ea typeface="+mn-ea"/>
              </a:rPr>
              <a:t>i</a:t>
            </a:r>
            <a:r>
              <a:rPr lang="en-US" altLang="zh-CN" sz="2200" dirty="0">
                <a:latin typeface="Bodoni MT Black" panose="02070A03080606020203" pitchFamily="18" charset="0"/>
                <a:ea typeface="+mn-ea"/>
              </a:rPr>
              <a:t>]=</a:t>
            </a:r>
            <a:r>
              <a:rPr lang="zh-CN" altLang="zh-CN" sz="2200" dirty="0">
                <a:latin typeface="Bodoni MT Black" panose="02070A03080606020203" pitchFamily="18" charset="0"/>
                <a:ea typeface="+mn-ea"/>
              </a:rPr>
              <a:t>有效输入值，其中</a:t>
            </a:r>
            <a:r>
              <a:rPr lang="en-US" altLang="zh-CN" sz="2200" dirty="0" err="1">
                <a:latin typeface="Bodoni MT Black" panose="02070A03080606020203" pitchFamily="18" charset="0"/>
                <a:ea typeface="+mn-ea"/>
              </a:rPr>
              <a:t>i</a:t>
            </a:r>
            <a:r>
              <a:rPr lang="en-US" altLang="zh-CN" sz="2200" dirty="0">
                <a:latin typeface="Bodoni MT Black" panose="02070A03080606020203" pitchFamily="18" charset="0"/>
                <a:ea typeface="+mn-ea"/>
              </a:rPr>
              <a:t>&lt;100</a:t>
            </a:r>
            <a:endParaRPr lang="zh-CN" altLang="zh-CN" sz="2200" dirty="0">
              <a:latin typeface="Bodoni MT Black" panose="02070A03080606020203" pitchFamily="18" charset="0"/>
              <a:ea typeface="+mn-ea"/>
            </a:endParaRPr>
          </a:p>
          <a:p>
            <a:pPr>
              <a:lnSpc>
                <a:spcPts val="2600"/>
              </a:lnSpc>
              <a:defRPr/>
            </a:pPr>
            <a:r>
              <a:rPr lang="en-US" altLang="zh-CN" sz="2200" dirty="0">
                <a:latin typeface="Bodoni MT Black" panose="02070A03080606020203" pitchFamily="18" charset="0"/>
                <a:ea typeface="+mn-ea"/>
              </a:rPr>
              <a:t>      value[k]&gt;maximum</a:t>
            </a:r>
            <a:r>
              <a:rPr lang="zh-CN" altLang="zh-CN" sz="2200" dirty="0">
                <a:latin typeface="Bodoni MT Black" panose="02070A03080606020203" pitchFamily="18" charset="0"/>
                <a:ea typeface="+mn-ea"/>
              </a:rPr>
              <a:t>，其中</a:t>
            </a:r>
            <a:r>
              <a:rPr lang="en-US" altLang="zh-CN" sz="2200" dirty="0">
                <a:latin typeface="Bodoni MT Black" panose="02070A03080606020203" pitchFamily="18" charset="0"/>
                <a:ea typeface="+mn-ea"/>
              </a:rPr>
              <a:t>k&lt;</a:t>
            </a:r>
            <a:r>
              <a:rPr lang="en-US" altLang="zh-CN" sz="2200" dirty="0" err="1">
                <a:latin typeface="Bodoni MT Black" panose="02070A03080606020203" pitchFamily="18" charset="0"/>
                <a:ea typeface="+mn-ea"/>
              </a:rPr>
              <a:t>i</a:t>
            </a:r>
            <a:endParaRPr lang="zh-CN" altLang="zh-CN" sz="2200" dirty="0">
              <a:latin typeface="Bodoni MT Black" panose="02070A03080606020203" pitchFamily="18" charset="0"/>
              <a:ea typeface="+mn-ea"/>
            </a:endParaRPr>
          </a:p>
          <a:p>
            <a:pPr>
              <a:lnSpc>
                <a:spcPts val="26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预期结果：基于</a:t>
            </a:r>
            <a:r>
              <a:rPr lang="en-US" altLang="zh-CN" sz="2200" dirty="0">
                <a:latin typeface="Bodoni MT Black" panose="02070A03080606020203" pitchFamily="18" charset="0"/>
                <a:ea typeface="+mn-ea"/>
              </a:rPr>
              <a:t>k</a:t>
            </a:r>
            <a:r>
              <a:rPr lang="zh-CN" altLang="zh-CN" sz="2200" dirty="0">
                <a:latin typeface="Bodoni MT Black" panose="02070A03080606020203" pitchFamily="18" charset="0"/>
                <a:ea typeface="+mn-ea"/>
              </a:rPr>
              <a:t>的正确平均值和总数</a:t>
            </a:r>
            <a:endParaRPr lang="zh-CN" altLang="zh-CN" sz="22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7.6.2 </a:t>
            </a:r>
            <a:r>
              <a:rPr lang="zh-CN" altLang="en-US" sz="2400" dirty="0">
                <a:solidFill>
                  <a:srgbClr val="D9D9D9"/>
                </a:solidFill>
                <a:latin typeface="Bodoni MT Black" panose="02070A03080606020203" pitchFamily="18" charset="0"/>
                <a:ea typeface="+mn-ea"/>
              </a:rPr>
              <a:t>控制结构测试</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1. </a:t>
            </a:r>
            <a:r>
              <a:rPr lang="zh-CN" altLang="en-US" sz="2400" b="1" dirty="0">
                <a:latin typeface="Bodoni MT Black" panose="02070A03080606020203" pitchFamily="18" charset="0"/>
              </a:rPr>
              <a:t>基本路径测试</a:t>
            </a:r>
            <a:endParaRPr lang="zh-CN" altLang="en-US" sz="2400" b="1" dirty="0">
              <a:latin typeface="Bodoni MT Black" panose="02070A03080606020203" pitchFamily="18" charset="0"/>
            </a:endParaRPr>
          </a:p>
        </p:txBody>
      </p:sp>
      <p:sp>
        <p:nvSpPr>
          <p:cNvPr id="32775" name="TextBox 7"/>
          <p:cNvSpPr txBox="1">
            <a:spLocks noChangeArrowheads="1"/>
          </p:cNvSpPr>
          <p:nvPr/>
        </p:nvSpPr>
        <p:spPr bwMode="auto">
          <a:xfrm>
            <a:off x="539750" y="1484313"/>
            <a:ext cx="8280400"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200"/>
              </a:lnSpc>
              <a:defRPr/>
            </a:pPr>
            <a:r>
              <a:rPr lang="en-US" altLang="zh-CN" sz="2400" b="1" dirty="0">
                <a:latin typeface="Bodoni MT Black" panose="02070A03080606020203" pitchFamily="18" charset="0"/>
                <a:ea typeface="+mn-ea"/>
              </a:rPr>
              <a:t>   </a:t>
            </a:r>
            <a:r>
              <a:rPr lang="en-US" altLang="zh-CN" sz="2400" b="1" dirty="0">
                <a:solidFill>
                  <a:srgbClr val="0070C0"/>
                </a:solidFill>
                <a:latin typeface="Bodoni MT Black" panose="02070A03080606020203" pitchFamily="18" charset="0"/>
                <a:ea typeface="+mn-ea"/>
              </a:rPr>
              <a:t> </a:t>
            </a:r>
            <a:r>
              <a:rPr lang="zh-CN" altLang="zh-CN" sz="2400" b="1" dirty="0">
                <a:solidFill>
                  <a:srgbClr val="0070C0"/>
                </a:solidFill>
                <a:latin typeface="Bodoni MT Black" panose="02070A03080606020203" pitchFamily="18" charset="0"/>
                <a:ea typeface="+mn-ea"/>
              </a:rPr>
              <a:t>路径</a:t>
            </a:r>
            <a:r>
              <a:rPr lang="en-US" altLang="zh-CN" sz="2400" b="1" dirty="0">
                <a:solidFill>
                  <a:srgbClr val="0070C0"/>
                </a:solidFill>
                <a:latin typeface="Bodoni MT Black" panose="02070A03080606020203" pitchFamily="18" charset="0"/>
                <a:ea typeface="+mn-ea"/>
              </a:rPr>
              <a:t>6</a:t>
            </a:r>
            <a:r>
              <a:rPr lang="zh-CN" altLang="zh-CN" sz="2400" dirty="0">
                <a:solidFill>
                  <a:srgbClr val="0070C0"/>
                </a:solidFill>
                <a:latin typeface="Bodoni MT Black" panose="02070A03080606020203" pitchFamily="18" charset="0"/>
                <a:ea typeface="+mn-ea"/>
              </a:rPr>
              <a:t>的测试用例：</a:t>
            </a:r>
            <a:endParaRPr lang="zh-CN" altLang="zh-CN" sz="2400" dirty="0">
              <a:solidFill>
                <a:srgbClr val="0070C0"/>
              </a:solidFill>
              <a:latin typeface="Bodoni MT Black" panose="02070A03080606020203" pitchFamily="18" charset="0"/>
              <a:ea typeface="+mn-ea"/>
            </a:endParaRPr>
          </a:p>
          <a:p>
            <a:pPr marL="0" indent="0">
              <a:lnSpc>
                <a:spcPts val="3200"/>
              </a:lnSpc>
              <a:defRPr/>
            </a:pPr>
            <a:r>
              <a:rPr lang="en-US" altLang="zh-CN" sz="2400" dirty="0">
                <a:latin typeface="Bodoni MT Black" panose="02070A03080606020203" pitchFamily="18" charset="0"/>
                <a:ea typeface="+mn-ea"/>
              </a:rPr>
              <a:t>      value[</a:t>
            </a:r>
            <a:r>
              <a:rPr lang="en-US" altLang="zh-CN" sz="2400" dirty="0" err="1">
                <a:latin typeface="Bodoni MT Black" panose="02070A03080606020203" pitchFamily="18" charset="0"/>
                <a:ea typeface="+mn-ea"/>
              </a:rPr>
              <a:t>i</a:t>
            </a:r>
            <a:r>
              <a:rPr lang="en-US" altLang="zh-CN" sz="2400" dirty="0">
                <a:latin typeface="Bodoni MT Black" panose="02070A03080606020203" pitchFamily="18" charset="0"/>
                <a:ea typeface="+mn-ea"/>
              </a:rPr>
              <a:t>]=</a:t>
            </a:r>
            <a:r>
              <a:rPr lang="zh-CN" altLang="zh-CN" sz="2400" dirty="0">
                <a:latin typeface="Bodoni MT Black" panose="02070A03080606020203" pitchFamily="18" charset="0"/>
                <a:ea typeface="+mn-ea"/>
              </a:rPr>
              <a:t>有效输入值，其中</a:t>
            </a:r>
            <a:r>
              <a:rPr lang="en-US" altLang="zh-CN" sz="2400" dirty="0" err="1">
                <a:latin typeface="Bodoni MT Black" panose="02070A03080606020203" pitchFamily="18" charset="0"/>
                <a:ea typeface="+mn-ea"/>
              </a:rPr>
              <a:t>i</a:t>
            </a:r>
            <a:r>
              <a:rPr lang="en-US" altLang="zh-CN" sz="2400" dirty="0">
                <a:latin typeface="Bodoni MT Black" panose="02070A03080606020203" pitchFamily="18" charset="0"/>
                <a:ea typeface="+mn-ea"/>
              </a:rPr>
              <a:t>&lt;100</a:t>
            </a:r>
            <a:endParaRPr lang="zh-CN" altLang="zh-CN" sz="2400" dirty="0">
              <a:latin typeface="Bodoni MT Black" panose="02070A03080606020203" pitchFamily="18" charset="0"/>
              <a:ea typeface="+mn-ea"/>
            </a:endParaRPr>
          </a:p>
          <a:p>
            <a:pPr marL="0" indent="0">
              <a:lnSpc>
                <a:spcPts val="32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预期结果：正确的平均值和总数</a:t>
            </a:r>
            <a:endParaRPr lang="zh-CN" altLang="zh-CN" sz="2400" dirty="0">
              <a:latin typeface="Bodoni MT Black" panose="02070A03080606020203" pitchFamily="18" charset="0"/>
              <a:ea typeface="+mn-ea"/>
            </a:endParaRPr>
          </a:p>
          <a:p>
            <a:pPr marL="0" indent="0">
              <a:lnSpc>
                <a:spcPts val="32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在测试过程中，执行每个测试用例并把实际输出结果与预期结果相比较。一旦执行完所有测试用例，就可以确保程序中所有语句都至少被执行了一次，而且每个条件都分别取过</a:t>
            </a:r>
            <a:r>
              <a:rPr lang="en-US" altLang="zh-CN" sz="2400" dirty="0">
                <a:latin typeface="Bodoni MT Black" panose="02070A03080606020203" pitchFamily="18" charset="0"/>
                <a:ea typeface="+mn-ea"/>
              </a:rPr>
              <a:t>true</a:t>
            </a:r>
            <a:r>
              <a:rPr lang="zh-CN" altLang="zh-CN" sz="2400" dirty="0">
                <a:latin typeface="Bodoni MT Black" panose="02070A03080606020203" pitchFamily="18" charset="0"/>
                <a:ea typeface="+mn-ea"/>
              </a:rPr>
              <a:t>值和</a:t>
            </a:r>
            <a:r>
              <a:rPr lang="en-US" altLang="zh-CN" sz="2400" dirty="0">
                <a:latin typeface="Bodoni MT Black" panose="02070A03080606020203" pitchFamily="18" charset="0"/>
                <a:ea typeface="+mn-ea"/>
              </a:rPr>
              <a:t>false</a:t>
            </a:r>
            <a:r>
              <a:rPr lang="zh-CN" altLang="zh-CN" sz="2400" dirty="0">
                <a:latin typeface="Bodoni MT Black" panose="02070A03080606020203" pitchFamily="18" charset="0"/>
                <a:ea typeface="+mn-ea"/>
              </a:rPr>
              <a:t>值。</a:t>
            </a:r>
            <a:endParaRPr lang="zh-CN" altLang="zh-CN" sz="2400" dirty="0">
              <a:latin typeface="Bodoni MT Black" panose="02070A03080606020203" pitchFamily="18" charset="0"/>
              <a:ea typeface="+mn-ea"/>
            </a:endParaRPr>
          </a:p>
          <a:p>
            <a:pPr marL="0" indent="0">
              <a:lnSpc>
                <a:spcPts val="3200"/>
              </a:lnSpc>
              <a:defRPr/>
            </a:pPr>
            <a:r>
              <a:rPr lang="en-US" altLang="zh-CN" sz="2400" dirty="0">
                <a:latin typeface="Bodoni MT Black" panose="02070A03080606020203" pitchFamily="18" charset="0"/>
                <a:ea typeface="+mn-ea"/>
              </a:rPr>
              <a:t>    </a:t>
            </a:r>
            <a:r>
              <a:rPr lang="zh-CN" altLang="zh-CN" sz="2400" b="1" dirty="0">
                <a:solidFill>
                  <a:srgbClr val="C00000"/>
                </a:solidFill>
                <a:latin typeface="Bodoni MT Black" panose="02070A03080606020203" pitchFamily="18" charset="0"/>
                <a:ea typeface="+mn-ea"/>
              </a:rPr>
              <a:t>注意</a:t>
            </a:r>
            <a:r>
              <a:rPr lang="zh-CN" altLang="zh-CN" sz="2400" b="1" dirty="0">
                <a:latin typeface="Bodoni MT Black" panose="02070A03080606020203" pitchFamily="18" charset="0"/>
                <a:ea typeface="+mn-ea"/>
              </a:rPr>
              <a:t>，</a:t>
            </a:r>
            <a:r>
              <a:rPr lang="zh-CN" altLang="zh-CN" sz="2400" dirty="0">
                <a:latin typeface="Bodoni MT Black" panose="02070A03080606020203" pitchFamily="18" charset="0"/>
                <a:ea typeface="+mn-ea"/>
              </a:rPr>
              <a:t>某些独立路径（例如，本例中的路径</a:t>
            </a:r>
            <a:r>
              <a:rPr lang="en-US" altLang="zh-CN" sz="2400" dirty="0">
                <a:latin typeface="Bodoni MT Black" panose="02070A03080606020203" pitchFamily="18" charset="0"/>
                <a:ea typeface="+mn-ea"/>
              </a:rPr>
              <a:t>1</a:t>
            </a:r>
            <a:r>
              <a:rPr lang="zh-CN" altLang="zh-CN" sz="2400" dirty="0">
                <a:latin typeface="Bodoni MT Black" panose="02070A03080606020203" pitchFamily="18" charset="0"/>
                <a:ea typeface="+mn-ea"/>
              </a:rPr>
              <a:t>和路径</a:t>
            </a:r>
            <a:r>
              <a:rPr lang="en-US" altLang="zh-CN" sz="2400" dirty="0">
                <a:latin typeface="Bodoni MT Black" panose="02070A03080606020203" pitchFamily="18" charset="0"/>
                <a:ea typeface="+mn-ea"/>
              </a:rPr>
              <a:t>3</a:t>
            </a:r>
            <a:r>
              <a:rPr lang="zh-CN" altLang="zh-CN" sz="2400" dirty="0">
                <a:latin typeface="Bodoni MT Black" panose="02070A03080606020203" pitchFamily="18" charset="0"/>
                <a:ea typeface="+mn-ea"/>
              </a:rPr>
              <a:t>）不能以独立的方式测试，例如，为了执行本例中的路径</a:t>
            </a:r>
            <a:r>
              <a:rPr lang="en-US" altLang="zh-CN" sz="2400" dirty="0">
                <a:latin typeface="Bodoni MT Black" panose="02070A03080606020203" pitchFamily="18" charset="0"/>
                <a:ea typeface="+mn-ea"/>
              </a:rPr>
              <a:t>1</a:t>
            </a:r>
            <a:r>
              <a:rPr lang="zh-CN" altLang="zh-CN" sz="2400" dirty="0">
                <a:latin typeface="Bodoni MT Black" panose="02070A03080606020203" pitchFamily="18" charset="0"/>
                <a:ea typeface="+mn-ea"/>
              </a:rPr>
              <a:t>，需要满足条件</a:t>
            </a:r>
            <a:r>
              <a:rPr lang="en-US" altLang="zh-CN" sz="2400" dirty="0" err="1">
                <a:latin typeface="Bodoni MT Black" panose="02070A03080606020203" pitchFamily="18" charset="0"/>
                <a:ea typeface="+mn-ea"/>
              </a:rPr>
              <a:t>total.valid</a:t>
            </a:r>
            <a:r>
              <a:rPr lang="en-US" altLang="zh-CN" sz="2400" dirty="0">
                <a:latin typeface="Bodoni MT Black" panose="02070A03080606020203" pitchFamily="18" charset="0"/>
                <a:ea typeface="+mn-ea"/>
              </a:rPr>
              <a:t>&gt;0</a:t>
            </a:r>
            <a:r>
              <a:rPr lang="zh-CN" altLang="zh-CN" sz="2400" dirty="0">
                <a:latin typeface="Bodoni MT Black" panose="02070A03080606020203" pitchFamily="18" charset="0"/>
                <a:ea typeface="+mn-ea"/>
              </a:rPr>
              <a:t>。在这种情况下，这些路径必须作为另一个路径的一部分来测试。</a:t>
            </a:r>
            <a:endParaRPr lang="zh-CN" altLang="zh-CN" sz="22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7.6.2 </a:t>
            </a:r>
            <a:r>
              <a:rPr lang="zh-CN" altLang="en-US" sz="2400" dirty="0">
                <a:solidFill>
                  <a:srgbClr val="D9D9D9"/>
                </a:solidFill>
                <a:latin typeface="Bodoni MT Black" panose="02070A03080606020203" pitchFamily="18" charset="0"/>
                <a:ea typeface="+mn-ea"/>
              </a:rPr>
              <a:t>控制结构测试</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908050"/>
            <a:ext cx="8229600" cy="604838"/>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2. </a:t>
            </a:r>
            <a:r>
              <a:rPr lang="zh-CN" altLang="en-US" sz="2400" b="1" dirty="0">
                <a:latin typeface="Bodoni MT Black" panose="02070A03080606020203" pitchFamily="18" charset="0"/>
              </a:rPr>
              <a:t>条件测试</a:t>
            </a:r>
            <a:endParaRPr lang="zh-CN" altLang="en-US" sz="2400" b="1" dirty="0">
              <a:latin typeface="Bodoni MT Black" panose="02070A03080606020203" pitchFamily="18" charset="0"/>
            </a:endParaRPr>
          </a:p>
        </p:txBody>
      </p:sp>
      <p:sp>
        <p:nvSpPr>
          <p:cNvPr id="32775" name="TextBox 7"/>
          <p:cNvSpPr txBox="1">
            <a:spLocks noChangeArrowheads="1"/>
          </p:cNvSpPr>
          <p:nvPr/>
        </p:nvSpPr>
        <p:spPr bwMode="auto">
          <a:xfrm>
            <a:off x="468313" y="1412875"/>
            <a:ext cx="8351837"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800"/>
              </a:lnSpc>
              <a:defRPr/>
            </a:pPr>
            <a:r>
              <a:rPr lang="en-US" altLang="zh-CN" sz="2000" dirty="0">
                <a:latin typeface="Bodoni MT Black" panose="02070A03080606020203" pitchFamily="18" charset="0"/>
                <a:ea typeface="+mn-ea"/>
              </a:rPr>
              <a:t>    </a:t>
            </a:r>
            <a:r>
              <a:rPr lang="zh-CN" altLang="zh-CN" sz="2200" dirty="0">
                <a:latin typeface="Bodoni MT Black" panose="02070A03080606020203" pitchFamily="18" charset="0"/>
                <a:ea typeface="+mn-ea"/>
              </a:rPr>
              <a:t>用</a:t>
            </a:r>
            <a:r>
              <a:rPr lang="zh-CN" altLang="zh-CN" sz="2200" b="1" dirty="0">
                <a:solidFill>
                  <a:srgbClr val="C00000"/>
                </a:solidFill>
                <a:latin typeface="Bodoni MT Black" panose="02070A03080606020203" pitchFamily="18" charset="0"/>
                <a:ea typeface="+mn-ea"/>
              </a:rPr>
              <a:t>条件测试技术</a:t>
            </a:r>
            <a:r>
              <a:rPr lang="zh-CN" altLang="zh-CN" sz="2200" dirty="0">
                <a:latin typeface="Bodoni MT Black" panose="02070A03080606020203" pitchFamily="18" charset="0"/>
                <a:ea typeface="+mn-ea"/>
              </a:rPr>
              <a:t>设计出的测试用例，能够检查程序模块中包含的逻辑条件。一个简单条件是一个</a:t>
            </a:r>
            <a:r>
              <a:rPr lang="zh-CN" altLang="zh-CN" sz="2200" dirty="0">
                <a:solidFill>
                  <a:srgbClr val="FF0000"/>
                </a:solidFill>
                <a:latin typeface="Bodoni MT Black" panose="02070A03080606020203" pitchFamily="18" charset="0"/>
                <a:ea typeface="+mn-ea"/>
              </a:rPr>
              <a:t>布尔变量</a:t>
            </a:r>
            <a:r>
              <a:rPr lang="zh-CN" altLang="zh-CN" sz="2200" dirty="0">
                <a:latin typeface="Bodoni MT Black" panose="02070A03080606020203" pitchFamily="18" charset="0"/>
                <a:ea typeface="+mn-ea"/>
              </a:rPr>
              <a:t>或一个</a:t>
            </a:r>
            <a:r>
              <a:rPr lang="zh-CN" altLang="zh-CN" sz="2200" dirty="0">
                <a:solidFill>
                  <a:srgbClr val="FF0000"/>
                </a:solidFill>
                <a:latin typeface="Bodoni MT Black" panose="02070A03080606020203" pitchFamily="18" charset="0"/>
                <a:ea typeface="+mn-ea"/>
              </a:rPr>
              <a:t>关系表达式</a:t>
            </a:r>
            <a:r>
              <a:rPr lang="zh-CN" altLang="zh-CN" sz="2200" dirty="0">
                <a:latin typeface="Bodoni MT Black" panose="02070A03080606020203" pitchFamily="18" charset="0"/>
                <a:ea typeface="+mn-ea"/>
              </a:rPr>
              <a:t>，在布尔变量或关系表达式之前还可能有一个</a:t>
            </a:r>
            <a:r>
              <a:rPr lang="en-US" altLang="zh-CN" sz="2200" dirty="0">
                <a:latin typeface="Bodoni MT Black" panose="02070A03080606020203" pitchFamily="18" charset="0"/>
                <a:ea typeface="+mn-ea"/>
              </a:rPr>
              <a:t>NOT(</a:t>
            </a:r>
            <a:r>
              <a:rPr lang="zh-CN" altLang="en-US" sz="2200" baseline="30000" dirty="0">
                <a:latin typeface="Bodoni MT Black" panose="02070A03080606020203" pitchFamily="18" charset="0"/>
                <a:ea typeface="+mn-ea"/>
              </a:rPr>
              <a:t>┐</a:t>
            </a:r>
            <a:r>
              <a:rPr lang="en-US" altLang="zh-CN" sz="2200" dirty="0">
                <a:latin typeface="Bodoni MT Black" panose="02070A03080606020203" pitchFamily="18" charset="0"/>
                <a:ea typeface="+mn-ea"/>
              </a:rPr>
              <a:t>)</a:t>
            </a:r>
            <a:r>
              <a:rPr lang="zh-CN" altLang="zh-CN" sz="2200" dirty="0">
                <a:latin typeface="Bodoni MT Black" panose="02070A03080606020203" pitchFamily="18" charset="0"/>
                <a:ea typeface="+mn-ea"/>
              </a:rPr>
              <a:t>算符。关系表达式的形式如下：</a:t>
            </a:r>
            <a:endParaRPr lang="zh-CN" altLang="zh-CN" sz="2200" dirty="0">
              <a:latin typeface="Bodoni MT Black" panose="02070A03080606020203" pitchFamily="18" charset="0"/>
              <a:ea typeface="+mn-ea"/>
            </a:endParaRPr>
          </a:p>
          <a:p>
            <a:pPr marL="0" indent="0" algn="ctr">
              <a:lnSpc>
                <a:spcPts val="2800"/>
              </a:lnSpc>
              <a:defRPr/>
            </a:pPr>
            <a:r>
              <a:rPr lang="en-US" altLang="zh-CN" sz="2200" b="1" dirty="0">
                <a:latin typeface="Bodoni MT Black" panose="02070A03080606020203" pitchFamily="18" charset="0"/>
                <a:ea typeface="+mn-ea"/>
              </a:rPr>
              <a:t>E1&lt;</a:t>
            </a:r>
            <a:r>
              <a:rPr lang="zh-CN" altLang="zh-CN" sz="2200" b="1" dirty="0">
                <a:latin typeface="Bodoni MT Black" panose="02070A03080606020203" pitchFamily="18" charset="0"/>
                <a:ea typeface="+mn-ea"/>
              </a:rPr>
              <a:t>关系算符</a:t>
            </a:r>
            <a:r>
              <a:rPr lang="en-US" altLang="zh-CN" sz="2200" b="1" dirty="0">
                <a:latin typeface="Bodoni MT Black" panose="02070A03080606020203" pitchFamily="18" charset="0"/>
                <a:ea typeface="+mn-ea"/>
              </a:rPr>
              <a:t>&gt;E2</a:t>
            </a:r>
            <a:endParaRPr lang="en-US" altLang="zh-CN" sz="2200" b="1" dirty="0">
              <a:latin typeface="Bodoni MT Black" panose="02070A03080606020203" pitchFamily="18" charset="0"/>
              <a:ea typeface="+mn-ea"/>
            </a:endParaRPr>
          </a:p>
          <a:p>
            <a:pPr marL="0" indent="0">
              <a:lnSpc>
                <a:spcPts val="28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其中，</a:t>
            </a:r>
            <a:r>
              <a:rPr lang="en-US" altLang="zh-CN" sz="2200" dirty="0">
                <a:latin typeface="Bodoni MT Black" panose="02070A03080606020203" pitchFamily="18" charset="0"/>
                <a:ea typeface="+mn-ea"/>
              </a:rPr>
              <a:t>E1</a:t>
            </a:r>
            <a:r>
              <a:rPr lang="zh-CN" altLang="zh-CN" sz="2200" dirty="0">
                <a:latin typeface="Bodoni MT Black" panose="02070A03080606020203" pitchFamily="18" charset="0"/>
                <a:ea typeface="+mn-ea"/>
              </a:rPr>
              <a:t>和</a:t>
            </a:r>
            <a:r>
              <a:rPr lang="en-US" altLang="zh-CN" sz="2200" dirty="0">
                <a:latin typeface="Bodoni MT Black" panose="02070A03080606020203" pitchFamily="18" charset="0"/>
                <a:ea typeface="+mn-ea"/>
              </a:rPr>
              <a:t>E2</a:t>
            </a:r>
            <a:r>
              <a:rPr lang="zh-CN" altLang="zh-CN" sz="2200" dirty="0">
                <a:latin typeface="Bodoni MT Black" panose="02070A03080606020203" pitchFamily="18" charset="0"/>
                <a:ea typeface="+mn-ea"/>
              </a:rPr>
              <a:t>是算术表达式，而</a:t>
            </a:r>
            <a:r>
              <a:rPr lang="en-US" altLang="zh-CN" sz="2200" dirty="0">
                <a:latin typeface="Bodoni MT Black" panose="02070A03080606020203" pitchFamily="18" charset="0"/>
                <a:ea typeface="+mn-ea"/>
              </a:rPr>
              <a:t>&lt;</a:t>
            </a:r>
            <a:r>
              <a:rPr lang="zh-CN" altLang="zh-CN" sz="2200" dirty="0">
                <a:latin typeface="Bodoni MT Black" panose="02070A03080606020203" pitchFamily="18" charset="0"/>
                <a:ea typeface="+mn-ea"/>
              </a:rPr>
              <a:t>关系算符</a:t>
            </a:r>
            <a:r>
              <a:rPr lang="en-US" altLang="zh-CN" sz="2200" dirty="0">
                <a:latin typeface="Bodoni MT Black" panose="02070A03080606020203" pitchFamily="18" charset="0"/>
                <a:ea typeface="+mn-ea"/>
              </a:rPr>
              <a:t>&gt;</a:t>
            </a:r>
            <a:r>
              <a:rPr lang="zh-CN" altLang="zh-CN" sz="2200" dirty="0">
                <a:latin typeface="Bodoni MT Black" panose="02070A03080606020203" pitchFamily="18" charset="0"/>
                <a:ea typeface="+mn-ea"/>
              </a:rPr>
              <a:t>是下列算符之一</a:t>
            </a:r>
            <a:r>
              <a:rPr lang="zh-CN" altLang="en-US" sz="2200" dirty="0">
                <a:latin typeface="Bodoni MT Black" panose="02070A03080606020203" pitchFamily="18" charset="0"/>
                <a:ea typeface="+mn-ea"/>
              </a:rPr>
              <a:t>：</a:t>
            </a:r>
            <a:r>
              <a:rPr lang="en-US" altLang="zh-CN" sz="2200" dirty="0">
                <a:latin typeface="Bodoni MT Black" panose="02070A03080606020203" pitchFamily="18" charset="0"/>
                <a:ea typeface="+mn-ea"/>
              </a:rPr>
              <a:t>&lt;</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ea typeface="+mn-ea"/>
              </a:rPr>
              <a:t>≤</a:t>
            </a:r>
            <a:r>
              <a:rPr lang="zh-CN" altLang="en-US" sz="2200" dirty="0">
                <a:latin typeface="Bodoni MT Black" panose="02070A03080606020203" pitchFamily="18" charset="0"/>
                <a:ea typeface="+mn-ea"/>
              </a:rPr>
              <a:t>，</a:t>
            </a:r>
            <a:r>
              <a:rPr lang="en-US" altLang="zh-CN" sz="2200" dirty="0">
                <a:latin typeface="Bodoni MT Black" panose="02070A03080606020203" pitchFamily="18" charset="0"/>
                <a:ea typeface="+mn-ea"/>
              </a:rPr>
              <a:t>=</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ea typeface="+mn-ea"/>
              </a:rPr>
              <a:t>≠</a:t>
            </a:r>
            <a:r>
              <a:rPr lang="zh-CN" altLang="en-US" sz="2200" dirty="0">
                <a:latin typeface="Bodoni MT Black" panose="02070A03080606020203" pitchFamily="18" charset="0"/>
                <a:ea typeface="+mn-ea"/>
              </a:rPr>
              <a:t>，</a:t>
            </a:r>
            <a:r>
              <a:rPr lang="en-US" altLang="zh-CN" sz="2200" dirty="0">
                <a:latin typeface="Bodoni MT Black" panose="02070A03080606020203" pitchFamily="18" charset="0"/>
                <a:ea typeface="+mn-ea"/>
              </a:rPr>
              <a:t>&gt;</a:t>
            </a:r>
            <a:r>
              <a:rPr lang="zh-CN" altLang="zh-CN" sz="2200" dirty="0">
                <a:latin typeface="Bodoni MT Black" panose="02070A03080606020203" pitchFamily="18" charset="0"/>
                <a:ea typeface="+mn-ea"/>
              </a:rPr>
              <a:t>或≥。布尔算符有</a:t>
            </a:r>
            <a:r>
              <a:rPr lang="en-US" altLang="zh-CN" sz="2200" dirty="0">
                <a:latin typeface="Bodoni MT Black" panose="02070A03080606020203" pitchFamily="18" charset="0"/>
                <a:ea typeface="+mn-ea"/>
              </a:rPr>
              <a:t>OR(|)</a:t>
            </a:r>
            <a:r>
              <a:rPr lang="zh-CN" altLang="zh-CN" sz="2200" dirty="0">
                <a:latin typeface="Bodoni MT Black" panose="02070A03080606020203" pitchFamily="18" charset="0"/>
                <a:ea typeface="+mn-ea"/>
              </a:rPr>
              <a:t>，</a:t>
            </a:r>
            <a:r>
              <a:rPr lang="en-US" altLang="zh-CN" sz="2200" dirty="0">
                <a:latin typeface="Bodoni MT Black" panose="02070A03080606020203" pitchFamily="18" charset="0"/>
                <a:ea typeface="+mn-ea"/>
              </a:rPr>
              <a:t>AND(&amp;)</a:t>
            </a:r>
            <a:r>
              <a:rPr lang="zh-CN" altLang="zh-CN" sz="2200" dirty="0">
                <a:latin typeface="Bodoni MT Black" panose="02070A03080606020203" pitchFamily="18" charset="0"/>
                <a:ea typeface="+mn-ea"/>
              </a:rPr>
              <a:t>和</a:t>
            </a:r>
            <a:r>
              <a:rPr lang="en-US" altLang="zh-CN" sz="2200" dirty="0">
                <a:latin typeface="Bodoni MT Black" panose="02070A03080606020203" pitchFamily="18" charset="0"/>
                <a:ea typeface="+mn-ea"/>
              </a:rPr>
              <a:t>NOT(</a:t>
            </a:r>
            <a:r>
              <a:rPr lang="zh-CN" altLang="en-US" sz="2200" baseline="30000" dirty="0">
                <a:latin typeface="Bodoni MT Black" panose="02070A03080606020203" pitchFamily="18" charset="0"/>
                <a:ea typeface="+mn-ea"/>
              </a:rPr>
              <a:t> ┐</a:t>
            </a:r>
            <a:r>
              <a:rPr lang="en-US" altLang="zh-CN" sz="2200" dirty="0">
                <a:latin typeface="Bodoni MT Black" panose="02070A03080606020203" pitchFamily="18" charset="0"/>
                <a:ea typeface="+mn-ea"/>
              </a:rPr>
              <a:t>)</a:t>
            </a:r>
            <a:r>
              <a:rPr lang="zh-CN" altLang="zh-CN" sz="2200" dirty="0">
                <a:latin typeface="Bodoni MT Black" panose="02070A03080606020203" pitchFamily="18" charset="0"/>
                <a:ea typeface="+mn-ea"/>
              </a:rPr>
              <a:t>。不包含关系表达式的条件称为</a:t>
            </a:r>
            <a:r>
              <a:rPr lang="zh-CN" altLang="zh-CN" sz="2200" dirty="0">
                <a:solidFill>
                  <a:srgbClr val="FF0000"/>
                </a:solidFill>
                <a:latin typeface="Bodoni MT Black" panose="02070A03080606020203" pitchFamily="18" charset="0"/>
                <a:ea typeface="+mn-ea"/>
              </a:rPr>
              <a:t>布尔表达式</a:t>
            </a:r>
            <a:r>
              <a:rPr lang="zh-CN" altLang="zh-CN" sz="2200" dirty="0">
                <a:latin typeface="Bodoni MT Black" panose="02070A03080606020203" pitchFamily="18" charset="0"/>
                <a:ea typeface="+mn-ea"/>
              </a:rPr>
              <a:t>。</a:t>
            </a:r>
            <a:endParaRPr lang="zh-CN" altLang="zh-CN" sz="2200" dirty="0">
              <a:latin typeface="Bodoni MT Black" panose="02070A03080606020203" pitchFamily="18" charset="0"/>
              <a:ea typeface="+mn-ea"/>
            </a:endParaRPr>
          </a:p>
          <a:p>
            <a:pPr marL="0" indent="0">
              <a:lnSpc>
                <a:spcPts val="2800"/>
              </a:lnSpc>
              <a:defRPr/>
            </a:pPr>
            <a:r>
              <a:rPr lang="en-US" altLang="zh-CN" sz="2200" dirty="0">
                <a:latin typeface="Bodoni MT Black" panose="02070A03080606020203" pitchFamily="18" charset="0"/>
                <a:ea typeface="+mn-ea"/>
              </a:rPr>
              <a:t>    </a:t>
            </a:r>
            <a:r>
              <a:rPr lang="zh-CN" altLang="zh-CN" sz="2200" dirty="0">
                <a:latin typeface="Bodoni MT Black" panose="02070A03080606020203" pitchFamily="18" charset="0"/>
                <a:ea typeface="+mn-ea"/>
              </a:rPr>
              <a:t>因此，条件成分的类型包括</a:t>
            </a:r>
            <a:r>
              <a:rPr lang="zh-CN" altLang="zh-CN" sz="2200" dirty="0">
                <a:solidFill>
                  <a:srgbClr val="0070C0"/>
                </a:solidFill>
                <a:latin typeface="Bodoni MT Black" panose="02070A03080606020203" pitchFamily="18" charset="0"/>
                <a:ea typeface="+mn-ea"/>
              </a:rPr>
              <a:t>布尔算符</a:t>
            </a:r>
            <a:r>
              <a:rPr lang="zh-CN" altLang="zh-CN" sz="2200" dirty="0">
                <a:latin typeface="Bodoni MT Black" panose="02070A03080606020203" pitchFamily="18" charset="0"/>
                <a:ea typeface="+mn-ea"/>
              </a:rPr>
              <a:t>、</a:t>
            </a:r>
            <a:r>
              <a:rPr lang="zh-CN" altLang="zh-CN" sz="2200" dirty="0">
                <a:solidFill>
                  <a:srgbClr val="0070C0"/>
                </a:solidFill>
                <a:latin typeface="Bodoni MT Black" panose="02070A03080606020203" pitchFamily="18" charset="0"/>
                <a:ea typeface="+mn-ea"/>
              </a:rPr>
              <a:t>布尔变量</a:t>
            </a:r>
            <a:r>
              <a:rPr lang="zh-CN" altLang="zh-CN" sz="2200" dirty="0">
                <a:latin typeface="Bodoni MT Black" panose="02070A03080606020203" pitchFamily="18" charset="0"/>
                <a:ea typeface="+mn-ea"/>
              </a:rPr>
              <a:t>、</a:t>
            </a:r>
            <a:r>
              <a:rPr lang="zh-CN" altLang="zh-CN" sz="2200" dirty="0">
                <a:solidFill>
                  <a:srgbClr val="0070C0"/>
                </a:solidFill>
                <a:latin typeface="Bodoni MT Black" panose="02070A03080606020203" pitchFamily="18" charset="0"/>
                <a:ea typeface="+mn-ea"/>
              </a:rPr>
              <a:t>布尔括弧</a:t>
            </a:r>
            <a:r>
              <a:rPr lang="zh-CN" altLang="zh-CN" sz="2200" dirty="0">
                <a:latin typeface="Bodoni MT Black" panose="02070A03080606020203" pitchFamily="18" charset="0"/>
                <a:ea typeface="+mn-ea"/>
              </a:rPr>
              <a:t>（括住简单条件或复合条件）、</a:t>
            </a:r>
            <a:r>
              <a:rPr lang="zh-CN" altLang="zh-CN" sz="2200" dirty="0">
                <a:solidFill>
                  <a:srgbClr val="0070C0"/>
                </a:solidFill>
                <a:latin typeface="Bodoni MT Black" panose="02070A03080606020203" pitchFamily="18" charset="0"/>
                <a:ea typeface="+mn-ea"/>
              </a:rPr>
              <a:t>关系算符</a:t>
            </a:r>
            <a:r>
              <a:rPr lang="zh-CN" altLang="zh-CN" sz="2200" dirty="0">
                <a:latin typeface="Bodoni MT Black" panose="02070A03080606020203" pitchFamily="18" charset="0"/>
                <a:ea typeface="+mn-ea"/>
              </a:rPr>
              <a:t>及</a:t>
            </a:r>
            <a:r>
              <a:rPr lang="zh-CN" altLang="zh-CN" sz="2200" dirty="0">
                <a:solidFill>
                  <a:srgbClr val="0070C0"/>
                </a:solidFill>
                <a:latin typeface="Bodoni MT Black" panose="02070A03080606020203" pitchFamily="18" charset="0"/>
                <a:ea typeface="+mn-ea"/>
              </a:rPr>
              <a:t>算术表达式</a:t>
            </a:r>
            <a:r>
              <a:rPr lang="zh-CN" altLang="zh-CN" sz="2200" dirty="0">
                <a:latin typeface="Bodoni MT Black" panose="02070A03080606020203" pitchFamily="18" charset="0"/>
                <a:ea typeface="+mn-ea"/>
              </a:rPr>
              <a:t>。</a:t>
            </a:r>
            <a:endParaRPr lang="zh-CN" altLang="zh-CN" sz="2200" dirty="0">
              <a:latin typeface="Bodoni MT Black" panose="02070A03080606020203" pitchFamily="18" charset="0"/>
              <a:ea typeface="+mn-ea"/>
            </a:endParaRPr>
          </a:p>
          <a:p>
            <a:pPr marL="0" indent="0">
              <a:lnSpc>
                <a:spcPts val="2800"/>
              </a:lnSpc>
              <a:defRPr/>
            </a:pPr>
            <a:r>
              <a:rPr lang="en-US" altLang="zh-CN" sz="2200" dirty="0">
                <a:latin typeface="Bodoni MT Black" panose="02070A03080606020203" pitchFamily="18" charset="0"/>
                <a:ea typeface="+mn-ea"/>
              </a:rPr>
              <a:t>    </a:t>
            </a:r>
            <a:r>
              <a:rPr lang="zh-CN" altLang="zh-CN" sz="2200" dirty="0">
                <a:solidFill>
                  <a:srgbClr val="FF0000"/>
                </a:solidFill>
                <a:latin typeface="Bodoni MT Black" panose="02070A03080606020203" pitchFamily="18" charset="0"/>
                <a:ea typeface="+mn-ea"/>
              </a:rPr>
              <a:t>如果条件不正确，则至少条件的一个成分不正确</a:t>
            </a:r>
            <a:r>
              <a:rPr lang="zh-CN" altLang="zh-CN" sz="2200" dirty="0">
                <a:latin typeface="Bodoni MT Black" panose="02070A03080606020203" pitchFamily="18" charset="0"/>
                <a:ea typeface="+mn-ea"/>
              </a:rPr>
              <a:t>。因此，条件错误的类型</a:t>
            </a:r>
            <a:r>
              <a:rPr lang="zh-CN" altLang="en-US" sz="2200" dirty="0">
                <a:latin typeface="Bodoni MT Black" panose="02070A03080606020203" pitchFamily="18" charset="0"/>
                <a:ea typeface="+mn-ea"/>
              </a:rPr>
              <a:t>有</a:t>
            </a:r>
            <a:r>
              <a:rPr lang="zh-CN" altLang="zh-CN" sz="2200" dirty="0">
                <a:latin typeface="Bodoni MT Black" panose="02070A03080606020203" pitchFamily="18" charset="0"/>
                <a:ea typeface="+mn-ea"/>
              </a:rPr>
              <a:t>：布尔算符错</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ea typeface="+mn-ea"/>
              </a:rPr>
              <a:t>布尔变量错</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ea typeface="+mn-ea"/>
              </a:rPr>
              <a:t>布尔括弧错</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ea typeface="+mn-ea"/>
              </a:rPr>
              <a:t>关系算符错</a:t>
            </a:r>
            <a:r>
              <a:rPr lang="zh-CN" altLang="en-US" sz="2200" dirty="0">
                <a:latin typeface="Bodoni MT Black" panose="02070A03080606020203" pitchFamily="18" charset="0"/>
                <a:ea typeface="+mn-ea"/>
              </a:rPr>
              <a:t>、</a:t>
            </a:r>
            <a:r>
              <a:rPr lang="zh-CN" altLang="zh-CN" sz="2200" dirty="0">
                <a:latin typeface="Bodoni MT Black" panose="02070A03080606020203" pitchFamily="18" charset="0"/>
                <a:ea typeface="+mn-ea"/>
              </a:rPr>
              <a:t>算术表达式</a:t>
            </a:r>
            <a:r>
              <a:rPr lang="zh-CN" altLang="en-US" sz="2200" dirty="0">
                <a:latin typeface="Bodoni MT Black" panose="02070A03080606020203" pitchFamily="18" charset="0"/>
                <a:ea typeface="+mn-ea"/>
              </a:rPr>
              <a:t>错。</a:t>
            </a:r>
            <a:endParaRPr lang="zh-CN" altLang="zh-CN" sz="22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7.6.2 </a:t>
            </a:r>
            <a:r>
              <a:rPr lang="zh-CN" altLang="en-US" sz="2400" dirty="0">
                <a:solidFill>
                  <a:srgbClr val="D9D9D9"/>
                </a:solidFill>
                <a:latin typeface="Bodoni MT Black" panose="02070A03080606020203" pitchFamily="18" charset="0"/>
                <a:ea typeface="+mn-ea"/>
              </a:rPr>
              <a:t>控制结构测试</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715394" name="Rectangle 642"/>
          <p:cNvSpPr>
            <a:spLocks noGrp="1"/>
          </p:cNvSpPr>
          <p:nvPr>
            <p:ph type="title"/>
          </p:nvPr>
        </p:nvSpPr>
        <p:spPr>
          <a:xfrm>
            <a:off x="492369" y="1529862"/>
            <a:ext cx="8018585" cy="562708"/>
          </a:xfrm>
        </p:spPr>
        <p:txBody>
          <a:bodyPr vert="horz" wrap="square" lIns="89030" tIns="44515" rIns="89030" bIns="44515" anchor="ctr"/>
          <a:lstStyle/>
          <a:p>
            <a:pPr algn="ctr" eaLnBrk="1" hangingPunct="1"/>
            <a:r>
              <a:rPr lang="zh-CN" altLang="en-US" sz="2955" dirty="0">
                <a:solidFill>
                  <a:schemeClr val="tx1"/>
                </a:solidFill>
                <a:latin typeface="宋体" panose="02010600030101010101" pitchFamily="2" charset="-122"/>
              </a:rPr>
              <a:t>逻辑简单清晰，易读易懂</a:t>
            </a:r>
            <a:r>
              <a:rPr lang="zh-CN" altLang="en-US" dirty="0">
                <a:solidFill>
                  <a:schemeClr val="tx1"/>
                </a:solidFill>
                <a:latin typeface="宋体" panose="02010600030101010101" pitchFamily="2" charset="-122"/>
              </a:rPr>
              <a:t> </a:t>
            </a:r>
            <a:endParaRPr lang="zh-CN" altLang="en-US" dirty="0">
              <a:solidFill>
                <a:schemeClr val="tx1"/>
              </a:solidFill>
              <a:latin typeface="宋体" panose="02010600030101010101" pitchFamily="2" charset="-122"/>
            </a:endParaRPr>
          </a:p>
        </p:txBody>
      </p:sp>
      <p:sp>
        <p:nvSpPr>
          <p:cNvPr id="7172" name="Text Box 643"/>
          <p:cNvSpPr txBox="1"/>
          <p:nvPr/>
        </p:nvSpPr>
        <p:spPr>
          <a:xfrm>
            <a:off x="492369" y="1600200"/>
            <a:ext cx="7737231" cy="429895"/>
          </a:xfrm>
          <a:prstGeom prst="rect">
            <a:avLst/>
          </a:prstGeom>
          <a:noFill/>
          <a:ln w="9525">
            <a:noFill/>
          </a:ln>
        </p:spPr>
        <p:txBody>
          <a:bodyPr lIns="89030" tIns="44515" rIns="89030" bIns="44515">
            <a:spAutoFit/>
          </a:bodyPr>
          <a:lstStyle/>
          <a:p>
            <a:pPr algn="l">
              <a:spcBef>
                <a:spcPct val="50000"/>
              </a:spcBef>
            </a:pPr>
            <a:endParaRPr lang="zh-CN" altLang="zh-CN" sz="2215" dirty="0">
              <a:solidFill>
                <a:srgbClr val="0000FF"/>
              </a:solidFill>
              <a:latin typeface="Arial" panose="020B0604020202020204" pitchFamily="34" charset="0"/>
            </a:endParaRPr>
          </a:p>
        </p:txBody>
      </p:sp>
      <p:sp>
        <p:nvSpPr>
          <p:cNvPr id="7173" name="Text Box 644"/>
          <p:cNvSpPr txBox="1"/>
          <p:nvPr/>
        </p:nvSpPr>
        <p:spPr>
          <a:xfrm>
            <a:off x="3516923" y="263769"/>
            <a:ext cx="5627077" cy="543560"/>
          </a:xfrm>
          <a:prstGeom prst="rect">
            <a:avLst/>
          </a:prstGeom>
          <a:noFill/>
          <a:ln w="9525">
            <a:noFill/>
          </a:ln>
        </p:spPr>
        <p:txBody>
          <a:bodyPr lIns="89030" tIns="44515" rIns="89030" bIns="44515">
            <a:spAutoFit/>
          </a:bodyPr>
          <a:lstStyle/>
          <a:p>
            <a:pPr algn="r"/>
            <a:r>
              <a:rPr lang="zh-CN" altLang="en-US" sz="2955" b="1" dirty="0">
                <a:latin typeface="宋体" panose="02010600030101010101" pitchFamily="2" charset="-122"/>
              </a:rPr>
              <a:t>编码风格</a:t>
            </a:r>
            <a:endParaRPr lang="zh-CN" altLang="en-US" sz="2955" b="1" dirty="0">
              <a:latin typeface="黑体" panose="02010609060101010101" pitchFamily="2" charset="-122"/>
              <a:ea typeface="黑体" panose="02010609060101010101" pitchFamily="2" charset="-122"/>
            </a:endParaRPr>
          </a:p>
        </p:txBody>
      </p:sp>
      <p:sp>
        <p:nvSpPr>
          <p:cNvPr id="715398" name="Rectangle 646"/>
          <p:cNvSpPr/>
          <p:nvPr/>
        </p:nvSpPr>
        <p:spPr>
          <a:xfrm>
            <a:off x="562708" y="2936631"/>
            <a:ext cx="7877908" cy="2364740"/>
          </a:xfrm>
          <a:prstGeom prst="rect">
            <a:avLst/>
          </a:prstGeom>
          <a:noFill/>
          <a:ln w="9525">
            <a:noFill/>
          </a:ln>
        </p:spPr>
        <p:txBody>
          <a:bodyPr lIns="89030" tIns="44515" rIns="89030" bIns="44515">
            <a:spAutoFit/>
          </a:bodyPr>
          <a:lstStyle/>
          <a:p>
            <a:pPr algn="l" eaLnBrk="1" hangingPunct="1"/>
            <a:r>
              <a:rPr lang="en-US" altLang="zh-CN" sz="2955" dirty="0">
                <a:latin typeface="宋体" panose="02010600030101010101" pitchFamily="2" charset="-122"/>
              </a:rPr>
              <a:t>1.</a:t>
            </a:r>
            <a:r>
              <a:rPr lang="zh-CN" altLang="en-US" sz="2955" dirty="0">
                <a:latin typeface="宋体" panose="02010600030101010101" pitchFamily="2" charset="-122"/>
              </a:rPr>
              <a:t>明确的注释说明；</a:t>
            </a:r>
            <a:endParaRPr lang="zh-CN" altLang="en-US" sz="2955" dirty="0">
              <a:latin typeface="宋体" panose="02010600030101010101" pitchFamily="2" charset="-122"/>
            </a:endParaRPr>
          </a:p>
          <a:p>
            <a:pPr algn="l" eaLnBrk="1" hangingPunct="1"/>
            <a:r>
              <a:rPr lang="en-US" altLang="zh-CN" sz="2955" dirty="0">
                <a:latin typeface="宋体" panose="02010600030101010101" pitchFamily="2" charset="-122"/>
              </a:rPr>
              <a:t>2.</a:t>
            </a:r>
            <a:r>
              <a:rPr lang="zh-CN" altLang="en-US" sz="2955" dirty="0">
                <a:latin typeface="宋体" panose="02010600030101010101" pitchFamily="2" charset="-122"/>
              </a:rPr>
              <a:t>明确的数据定义；</a:t>
            </a:r>
            <a:endParaRPr lang="zh-CN" altLang="en-US" sz="2955" dirty="0">
              <a:latin typeface="宋体" panose="02010600030101010101" pitchFamily="2" charset="-122"/>
            </a:endParaRPr>
          </a:p>
          <a:p>
            <a:pPr algn="l" eaLnBrk="1" hangingPunct="1"/>
            <a:r>
              <a:rPr lang="en-US" altLang="zh-CN" sz="2955" dirty="0">
                <a:latin typeface="宋体" panose="02010600030101010101" pitchFamily="2" charset="-122"/>
              </a:rPr>
              <a:t>3.</a:t>
            </a:r>
            <a:r>
              <a:rPr lang="zh-CN" altLang="en-US" sz="2955" dirty="0">
                <a:latin typeface="宋体" panose="02010600030101010101" pitchFamily="2" charset="-122"/>
              </a:rPr>
              <a:t>简单的语句构造；</a:t>
            </a:r>
            <a:endParaRPr lang="zh-CN" altLang="en-US" sz="2955" dirty="0">
              <a:latin typeface="宋体" panose="02010600030101010101" pitchFamily="2" charset="-122"/>
            </a:endParaRPr>
          </a:p>
          <a:p>
            <a:pPr algn="l" eaLnBrk="1" hangingPunct="1"/>
            <a:r>
              <a:rPr lang="en-US" altLang="zh-CN" sz="2955" dirty="0">
                <a:latin typeface="宋体" panose="02010600030101010101" pitchFamily="2" charset="-122"/>
              </a:rPr>
              <a:t>4.</a:t>
            </a:r>
            <a:r>
              <a:rPr lang="zh-CN" altLang="en-US" sz="2955" dirty="0">
                <a:latin typeface="宋体" panose="02010600030101010101" pitchFamily="2" charset="-122"/>
              </a:rPr>
              <a:t>合理的程序结构；</a:t>
            </a:r>
            <a:endParaRPr lang="zh-CN" altLang="en-US" sz="2955" dirty="0">
              <a:latin typeface="宋体" panose="02010600030101010101" pitchFamily="2" charset="-122"/>
            </a:endParaRPr>
          </a:p>
          <a:p>
            <a:pPr algn="l" eaLnBrk="1" hangingPunct="1"/>
            <a:r>
              <a:rPr lang="en-US" altLang="zh-CN" sz="2955" dirty="0">
                <a:latin typeface="宋体" panose="02010600030101010101" pitchFamily="2" charset="-122"/>
              </a:rPr>
              <a:t>5.</a:t>
            </a:r>
            <a:r>
              <a:rPr lang="zh-CN" altLang="en-US" sz="2955" dirty="0">
                <a:latin typeface="宋体" panose="02010600030101010101" pitchFamily="2" charset="-122"/>
              </a:rPr>
              <a:t>适当的运行效率； </a:t>
            </a:r>
            <a:endParaRPr lang="zh-CN" altLang="en-US" sz="2955"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5394">
                                            <p:txEl>
                                              <p:pRg st="0" end="0"/>
                                            </p:txEl>
                                          </p:spTgt>
                                        </p:tgtEl>
                                        <p:attrNameLst>
                                          <p:attrName>style.visibility</p:attrName>
                                        </p:attrNameLst>
                                      </p:cBhvr>
                                      <p:to>
                                        <p:strVal val="visible"/>
                                      </p:to>
                                    </p:set>
                                    <p:animEffect transition="in" filter="dissolve">
                                      <p:cBhvr>
                                        <p:cTn id="7" dur="500"/>
                                        <p:tgtEl>
                                          <p:spTgt spid="7153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5398">
                                            <p:txEl>
                                              <p:pRg st="0" end="0"/>
                                            </p:txEl>
                                          </p:spTgt>
                                        </p:tgtEl>
                                        <p:attrNameLst>
                                          <p:attrName>style.visibility</p:attrName>
                                        </p:attrNameLst>
                                      </p:cBhvr>
                                      <p:to>
                                        <p:strVal val="visible"/>
                                      </p:to>
                                    </p:set>
                                    <p:animEffect transition="in" filter="dissolve">
                                      <p:cBhvr>
                                        <p:cTn id="12" dur="500"/>
                                        <p:tgtEl>
                                          <p:spTgt spid="71539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5398">
                                            <p:txEl>
                                              <p:pRg st="1" end="1"/>
                                            </p:txEl>
                                          </p:spTgt>
                                        </p:tgtEl>
                                        <p:attrNameLst>
                                          <p:attrName>style.visibility</p:attrName>
                                        </p:attrNameLst>
                                      </p:cBhvr>
                                      <p:to>
                                        <p:strVal val="visible"/>
                                      </p:to>
                                    </p:set>
                                    <p:animEffect transition="in" filter="dissolve">
                                      <p:cBhvr>
                                        <p:cTn id="17" dur="500"/>
                                        <p:tgtEl>
                                          <p:spTgt spid="71539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15398">
                                            <p:txEl>
                                              <p:pRg st="2" end="2"/>
                                            </p:txEl>
                                          </p:spTgt>
                                        </p:tgtEl>
                                        <p:attrNameLst>
                                          <p:attrName>style.visibility</p:attrName>
                                        </p:attrNameLst>
                                      </p:cBhvr>
                                      <p:to>
                                        <p:strVal val="visible"/>
                                      </p:to>
                                    </p:set>
                                    <p:animEffect transition="in" filter="dissolve">
                                      <p:cBhvr>
                                        <p:cTn id="22" dur="500"/>
                                        <p:tgtEl>
                                          <p:spTgt spid="71539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15398">
                                            <p:txEl>
                                              <p:pRg st="3" end="3"/>
                                            </p:txEl>
                                          </p:spTgt>
                                        </p:tgtEl>
                                        <p:attrNameLst>
                                          <p:attrName>style.visibility</p:attrName>
                                        </p:attrNameLst>
                                      </p:cBhvr>
                                      <p:to>
                                        <p:strVal val="visible"/>
                                      </p:to>
                                    </p:set>
                                    <p:animEffect transition="in" filter="dissolve">
                                      <p:cBhvr>
                                        <p:cTn id="27" dur="500"/>
                                        <p:tgtEl>
                                          <p:spTgt spid="71539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15398">
                                            <p:txEl>
                                              <p:pRg st="4" end="4"/>
                                            </p:txEl>
                                          </p:spTgt>
                                        </p:tgtEl>
                                        <p:attrNameLst>
                                          <p:attrName>style.visibility</p:attrName>
                                        </p:attrNameLst>
                                      </p:cBhvr>
                                      <p:to>
                                        <p:strVal val="visible"/>
                                      </p:to>
                                    </p:set>
                                    <p:animEffect transition="in" filter="dissolve">
                                      <p:cBhvr>
                                        <p:cTn id="32" dur="500"/>
                                        <p:tgtEl>
                                          <p:spTgt spid="7153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394" grpId="0" build="p"/>
      <p:bldP spid="715398"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2. </a:t>
            </a:r>
            <a:r>
              <a:rPr lang="zh-CN" altLang="en-US" sz="2400" b="1" dirty="0">
                <a:latin typeface="Bodoni MT Black" panose="02070A03080606020203" pitchFamily="18" charset="0"/>
              </a:rPr>
              <a:t>条件测试</a:t>
            </a:r>
            <a:endParaRPr lang="zh-CN" altLang="en-US" sz="2400" b="1" dirty="0">
              <a:latin typeface="Bodoni MT Black" panose="02070A03080606020203" pitchFamily="18" charset="0"/>
            </a:endParaRPr>
          </a:p>
        </p:txBody>
      </p:sp>
      <p:sp>
        <p:nvSpPr>
          <p:cNvPr id="32775" name="TextBox 7"/>
          <p:cNvSpPr txBox="1">
            <a:spLocks noChangeArrowheads="1"/>
          </p:cNvSpPr>
          <p:nvPr/>
        </p:nvSpPr>
        <p:spPr bwMode="auto">
          <a:xfrm>
            <a:off x="395288" y="1628775"/>
            <a:ext cx="8497887" cy="44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100"/>
              </a:lnSpc>
              <a:defRPr/>
            </a:pPr>
            <a:r>
              <a:rPr lang="en-US" altLang="zh-CN" sz="2000" dirty="0">
                <a:latin typeface="Bodoni MT Black" panose="02070A03080606020203" pitchFamily="18" charset="0"/>
              </a:rPr>
              <a:t>     </a:t>
            </a:r>
            <a:r>
              <a:rPr lang="zh-CN" altLang="zh-CN" sz="2400" dirty="0">
                <a:latin typeface="Bodoni MT Black" panose="02070A03080606020203" pitchFamily="18" charset="0"/>
                <a:ea typeface="+mn-ea"/>
              </a:rPr>
              <a:t>条件测试方法着重测试程序中的每个条件。条件测试策略有两个优点： </a:t>
            </a:r>
            <a:r>
              <a:rPr lang="zh-CN" altLang="zh-CN" sz="2400" dirty="0">
                <a:solidFill>
                  <a:srgbClr val="FF0000"/>
                </a:solidFill>
                <a:latin typeface="Bodoni MT Black" panose="02070A03080606020203" pitchFamily="18" charset="0"/>
                <a:ea typeface="+mn-ea"/>
              </a:rPr>
              <a:t>①容易度量条件的测试覆盖率； ②程序内条件的测试覆盖率可指导附加测试的设计</a:t>
            </a:r>
            <a:r>
              <a:rPr lang="zh-CN" altLang="zh-CN" sz="2400" dirty="0">
                <a:latin typeface="Bodoni MT Black" panose="02070A03080606020203" pitchFamily="18" charset="0"/>
                <a:ea typeface="+mn-ea"/>
              </a:rPr>
              <a:t>。</a:t>
            </a:r>
            <a:endParaRPr lang="en-US" altLang="zh-CN" sz="2400" dirty="0">
              <a:latin typeface="Bodoni MT Black" panose="02070A03080606020203" pitchFamily="18" charset="0"/>
              <a:ea typeface="+mn-ea"/>
            </a:endParaRPr>
          </a:p>
          <a:p>
            <a:pPr marL="0" indent="0">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条件测试的目的不仅是检测程序条件中的错误，而且是检测程序中的其他错误。如果程序</a:t>
            </a:r>
            <a:r>
              <a:rPr lang="en-US" altLang="zh-CN" sz="2400" dirty="0">
                <a:latin typeface="Bodoni MT Black" panose="02070A03080606020203" pitchFamily="18" charset="0"/>
                <a:ea typeface="+mn-ea"/>
              </a:rPr>
              <a:t>P</a:t>
            </a:r>
            <a:r>
              <a:rPr lang="zh-CN" altLang="zh-CN" sz="2400" dirty="0">
                <a:latin typeface="Bodoni MT Black" panose="02070A03080606020203" pitchFamily="18" charset="0"/>
                <a:ea typeface="+mn-ea"/>
              </a:rPr>
              <a:t>的测试集能有效地检测</a:t>
            </a:r>
            <a:r>
              <a:rPr lang="en-US" altLang="zh-CN" sz="2400" dirty="0">
                <a:latin typeface="Bodoni MT Black" panose="02070A03080606020203" pitchFamily="18" charset="0"/>
                <a:ea typeface="+mn-ea"/>
              </a:rPr>
              <a:t>P</a:t>
            </a:r>
            <a:r>
              <a:rPr lang="zh-CN" altLang="zh-CN" sz="2400" dirty="0">
                <a:latin typeface="Bodoni MT Black" panose="02070A03080606020203" pitchFamily="18" charset="0"/>
                <a:ea typeface="+mn-ea"/>
              </a:rPr>
              <a:t>中条件的错误，则它很可能也可以有效地检测</a:t>
            </a:r>
            <a:r>
              <a:rPr lang="en-US" altLang="zh-CN" sz="2400" dirty="0">
                <a:latin typeface="Bodoni MT Black" panose="02070A03080606020203" pitchFamily="18" charset="0"/>
                <a:ea typeface="+mn-ea"/>
              </a:rPr>
              <a:t>P</a:t>
            </a:r>
            <a:r>
              <a:rPr lang="zh-CN" altLang="zh-CN" sz="2400" dirty="0">
                <a:latin typeface="Bodoni MT Black" panose="02070A03080606020203" pitchFamily="18" charset="0"/>
                <a:ea typeface="+mn-ea"/>
              </a:rPr>
              <a:t>中的其他错误。</a:t>
            </a:r>
            <a:endParaRPr lang="en-US" altLang="zh-CN" sz="2400" dirty="0">
              <a:latin typeface="Bodoni MT Black" panose="02070A03080606020203" pitchFamily="18" charset="0"/>
              <a:ea typeface="+mn-ea"/>
            </a:endParaRPr>
          </a:p>
          <a:p>
            <a:pPr marL="0" indent="0">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在</a:t>
            </a:r>
            <a:r>
              <a:rPr lang="zh-CN" altLang="en-US" sz="2400" dirty="0">
                <a:latin typeface="Bodoni MT Black" panose="02070A03080606020203" pitchFamily="18" charset="0"/>
                <a:ea typeface="+mn-ea"/>
              </a:rPr>
              <a:t>分支测试、域测试等</a:t>
            </a:r>
            <a:r>
              <a:rPr lang="zh-CN" altLang="zh-CN" sz="2400" dirty="0">
                <a:latin typeface="Bodoni MT Black" panose="02070A03080606020203" pitchFamily="18" charset="0"/>
                <a:ea typeface="+mn-ea"/>
              </a:rPr>
              <a:t>条件测试技术的基础上，</a:t>
            </a:r>
            <a:r>
              <a:rPr lang="en-US" altLang="zh-CN" sz="2400" dirty="0" err="1">
                <a:latin typeface="Bodoni MT Black" panose="02070A03080606020203" pitchFamily="18" charset="0"/>
                <a:ea typeface="+mn-ea"/>
              </a:rPr>
              <a:t>K.C.Tai</a:t>
            </a:r>
            <a:r>
              <a:rPr lang="zh-CN" altLang="zh-CN" sz="2400" dirty="0">
                <a:latin typeface="Bodoni MT Black" panose="02070A03080606020203" pitchFamily="18" charset="0"/>
                <a:ea typeface="+mn-ea"/>
              </a:rPr>
              <a:t>提出了一种被称为</a:t>
            </a:r>
            <a:r>
              <a:rPr lang="en-US" altLang="zh-CN" sz="2400" b="1" dirty="0">
                <a:solidFill>
                  <a:srgbClr val="C00000"/>
                </a:solidFill>
                <a:latin typeface="Bodoni MT Black" panose="02070A03080606020203" pitchFamily="18" charset="0"/>
                <a:ea typeface="+mn-ea"/>
              </a:rPr>
              <a:t>BRO(branch and relational operator)</a:t>
            </a:r>
            <a:r>
              <a:rPr lang="zh-CN" altLang="zh-CN" sz="2400" b="1" dirty="0">
                <a:solidFill>
                  <a:srgbClr val="C00000"/>
                </a:solidFill>
                <a:latin typeface="Bodoni MT Black" panose="02070A03080606020203" pitchFamily="18" charset="0"/>
                <a:ea typeface="+mn-ea"/>
              </a:rPr>
              <a:t>测试的条件测试策略</a:t>
            </a:r>
            <a:r>
              <a:rPr lang="zh-CN" altLang="zh-CN" sz="2400" dirty="0">
                <a:latin typeface="Bodoni MT Black" panose="02070A03080606020203" pitchFamily="18" charset="0"/>
                <a:ea typeface="+mn-ea"/>
              </a:rPr>
              <a:t>。如果在条件中所有布尔变量和关系算符都只出现一次而且没有公共变量，则</a:t>
            </a:r>
            <a:r>
              <a:rPr lang="en-US" altLang="zh-CN" sz="2400" dirty="0">
                <a:latin typeface="Bodoni MT Black" panose="02070A03080606020203" pitchFamily="18" charset="0"/>
                <a:ea typeface="+mn-ea"/>
              </a:rPr>
              <a:t>BRO</a:t>
            </a:r>
            <a:r>
              <a:rPr lang="zh-CN" altLang="zh-CN" sz="2400" dirty="0">
                <a:latin typeface="Bodoni MT Black" panose="02070A03080606020203" pitchFamily="18" charset="0"/>
                <a:ea typeface="+mn-ea"/>
              </a:rPr>
              <a:t>测试保证能发现该条件中的分支错和关系算符错。</a:t>
            </a:r>
            <a:endParaRPr lang="zh-CN" altLang="zh-CN" sz="24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7.6.2 </a:t>
            </a:r>
            <a:r>
              <a:rPr lang="zh-CN" altLang="en-US" sz="2400" dirty="0">
                <a:solidFill>
                  <a:srgbClr val="D9D9D9"/>
                </a:solidFill>
                <a:latin typeface="Bodoni MT Black" panose="02070A03080606020203" pitchFamily="18" charset="0"/>
                <a:ea typeface="+mn-ea"/>
              </a:rPr>
              <a:t>控制结构测试</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26988"/>
            <a:ext cx="8229600" cy="1143001"/>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2.</a:t>
            </a:r>
            <a:r>
              <a:rPr lang="zh-CN" altLang="en-US" sz="2400" b="1" dirty="0">
                <a:latin typeface="Bodoni MT Black" panose="02070A03080606020203" pitchFamily="18" charset="0"/>
              </a:rPr>
              <a:t>条件测试</a:t>
            </a:r>
            <a:endParaRPr lang="zh-CN" altLang="en-US" sz="2400" b="1" dirty="0">
              <a:latin typeface="Bodoni MT Black" panose="02070A03080606020203" pitchFamily="18" charset="0"/>
            </a:endParaRPr>
          </a:p>
        </p:txBody>
      </p:sp>
      <p:sp>
        <p:nvSpPr>
          <p:cNvPr id="32775" name="TextBox 7"/>
          <p:cNvSpPr txBox="1">
            <a:spLocks noChangeArrowheads="1"/>
          </p:cNvSpPr>
          <p:nvPr/>
        </p:nvSpPr>
        <p:spPr bwMode="auto">
          <a:xfrm>
            <a:off x="395288" y="1468438"/>
            <a:ext cx="8497887" cy="459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700"/>
              </a:lnSpc>
              <a:defRPr/>
            </a:pPr>
            <a:r>
              <a:rPr lang="en-US" altLang="zh-CN" sz="2000" dirty="0">
                <a:latin typeface="Bodoni MT Black" panose="02070A03080606020203" pitchFamily="18" charset="0"/>
                <a:ea typeface="+mn-ea"/>
              </a:rPr>
              <a:t>    </a:t>
            </a:r>
            <a:r>
              <a:rPr lang="en-US" altLang="zh-CN" sz="2100" dirty="0">
                <a:latin typeface="Bodoni MT Black" panose="02070A03080606020203" pitchFamily="18" charset="0"/>
                <a:ea typeface="+mn-ea"/>
              </a:rPr>
              <a:t>BRO</a:t>
            </a:r>
            <a:r>
              <a:rPr lang="zh-CN" altLang="zh-CN" sz="2100" dirty="0">
                <a:latin typeface="Bodoni MT Black" panose="02070A03080606020203" pitchFamily="18" charset="0"/>
                <a:ea typeface="+mn-ea"/>
              </a:rPr>
              <a:t>测试</a:t>
            </a:r>
            <a:r>
              <a:rPr lang="zh-CN" altLang="zh-CN" sz="2100" dirty="0">
                <a:solidFill>
                  <a:srgbClr val="FF0000"/>
                </a:solidFill>
                <a:latin typeface="Bodoni MT Black" panose="02070A03080606020203" pitchFamily="18" charset="0"/>
                <a:ea typeface="+mn-ea"/>
              </a:rPr>
              <a:t>利用条件</a:t>
            </a:r>
            <a:r>
              <a:rPr lang="en-US" altLang="zh-CN" sz="2100" dirty="0">
                <a:solidFill>
                  <a:srgbClr val="FF0000"/>
                </a:solidFill>
                <a:latin typeface="Bodoni MT Black" panose="02070A03080606020203" pitchFamily="18" charset="0"/>
                <a:ea typeface="+mn-ea"/>
              </a:rPr>
              <a:t>C</a:t>
            </a:r>
            <a:r>
              <a:rPr lang="zh-CN" altLang="zh-CN" sz="2100" dirty="0">
                <a:solidFill>
                  <a:srgbClr val="FF0000"/>
                </a:solidFill>
                <a:latin typeface="Bodoni MT Black" panose="02070A03080606020203" pitchFamily="18" charset="0"/>
                <a:ea typeface="+mn-ea"/>
              </a:rPr>
              <a:t>的条件约束来设计测试用例</a:t>
            </a:r>
            <a:r>
              <a:rPr lang="zh-CN" altLang="zh-CN" sz="2100" dirty="0">
                <a:latin typeface="Bodoni MT Black" panose="02070A03080606020203" pitchFamily="18" charset="0"/>
                <a:ea typeface="+mn-ea"/>
              </a:rPr>
              <a:t>。包含</a:t>
            </a:r>
            <a:r>
              <a:rPr lang="en-US" altLang="zh-CN" sz="2100" dirty="0">
                <a:latin typeface="Bodoni MT Black" panose="02070A03080606020203" pitchFamily="18" charset="0"/>
                <a:ea typeface="+mn-ea"/>
              </a:rPr>
              <a:t>n</a:t>
            </a:r>
            <a:r>
              <a:rPr lang="zh-CN" altLang="zh-CN" sz="2100" dirty="0">
                <a:latin typeface="Bodoni MT Black" panose="02070A03080606020203" pitchFamily="18" charset="0"/>
                <a:ea typeface="+mn-ea"/>
              </a:rPr>
              <a:t>个简单条件的条件</a:t>
            </a:r>
            <a:r>
              <a:rPr lang="en-US" altLang="zh-CN" sz="2100" dirty="0">
                <a:latin typeface="Bodoni MT Black" panose="02070A03080606020203" pitchFamily="18" charset="0"/>
                <a:ea typeface="+mn-ea"/>
              </a:rPr>
              <a:t>C</a:t>
            </a:r>
            <a:r>
              <a:rPr lang="zh-CN" altLang="zh-CN" sz="2100" dirty="0">
                <a:latin typeface="Bodoni MT Black" panose="02070A03080606020203" pitchFamily="18" charset="0"/>
                <a:ea typeface="+mn-ea"/>
              </a:rPr>
              <a:t>的条件约束定义为</a:t>
            </a:r>
            <a:r>
              <a:rPr lang="zh-CN" altLang="zh-CN" sz="2100" dirty="0">
                <a:solidFill>
                  <a:srgbClr val="FF0000"/>
                </a:solidFill>
                <a:latin typeface="Bodoni MT Black" panose="02070A03080606020203" pitchFamily="18" charset="0"/>
                <a:ea typeface="+mn-ea"/>
              </a:rPr>
              <a:t>（</a:t>
            </a:r>
            <a:r>
              <a:rPr lang="en-US" altLang="zh-CN" sz="2100" dirty="0">
                <a:solidFill>
                  <a:srgbClr val="FF0000"/>
                </a:solidFill>
                <a:latin typeface="Bodoni MT Black" panose="02070A03080606020203" pitchFamily="18" charset="0"/>
                <a:ea typeface="+mn-ea"/>
              </a:rPr>
              <a:t>D1</a:t>
            </a:r>
            <a:r>
              <a:rPr lang="zh-CN" altLang="zh-CN" sz="2100" dirty="0">
                <a:solidFill>
                  <a:srgbClr val="FF0000"/>
                </a:solidFill>
                <a:latin typeface="Bodoni MT Black" panose="02070A03080606020203" pitchFamily="18" charset="0"/>
                <a:ea typeface="+mn-ea"/>
              </a:rPr>
              <a:t>，</a:t>
            </a:r>
            <a:r>
              <a:rPr lang="en-US" altLang="zh-CN" sz="2100" dirty="0">
                <a:solidFill>
                  <a:srgbClr val="FF0000"/>
                </a:solidFill>
                <a:latin typeface="Bodoni MT Black" panose="02070A03080606020203" pitchFamily="18" charset="0"/>
                <a:ea typeface="+mn-ea"/>
              </a:rPr>
              <a:t>D2</a:t>
            </a:r>
            <a:r>
              <a:rPr lang="zh-CN" altLang="zh-CN" sz="2100" dirty="0">
                <a:solidFill>
                  <a:srgbClr val="FF0000"/>
                </a:solidFill>
                <a:latin typeface="Bodoni MT Black" panose="02070A03080606020203" pitchFamily="18" charset="0"/>
                <a:ea typeface="+mn-ea"/>
              </a:rPr>
              <a:t>，…，</a:t>
            </a:r>
            <a:r>
              <a:rPr lang="en-US" altLang="zh-CN" sz="2100" dirty="0" err="1">
                <a:solidFill>
                  <a:srgbClr val="FF0000"/>
                </a:solidFill>
                <a:latin typeface="Bodoni MT Black" panose="02070A03080606020203" pitchFamily="18" charset="0"/>
                <a:ea typeface="+mn-ea"/>
              </a:rPr>
              <a:t>Dn</a:t>
            </a:r>
            <a:r>
              <a:rPr lang="zh-CN" altLang="zh-CN" sz="2100" dirty="0">
                <a:solidFill>
                  <a:srgbClr val="FF0000"/>
                </a:solidFill>
                <a:latin typeface="Bodoni MT Black" panose="02070A03080606020203" pitchFamily="18" charset="0"/>
                <a:ea typeface="+mn-ea"/>
              </a:rPr>
              <a:t>）</a:t>
            </a:r>
            <a:r>
              <a:rPr lang="zh-CN" altLang="zh-CN" sz="2100" dirty="0">
                <a:latin typeface="Bodoni MT Black" panose="02070A03080606020203" pitchFamily="18" charset="0"/>
                <a:ea typeface="+mn-ea"/>
              </a:rPr>
              <a:t>，其中</a:t>
            </a:r>
            <a:r>
              <a:rPr lang="en-US" altLang="zh-CN" sz="2100" dirty="0">
                <a:latin typeface="Bodoni MT Black" panose="02070A03080606020203" pitchFamily="18" charset="0"/>
                <a:ea typeface="+mn-ea"/>
              </a:rPr>
              <a:t>Di(0&lt;</a:t>
            </a:r>
            <a:r>
              <a:rPr lang="en-US" altLang="zh-CN" sz="2100" dirty="0" err="1">
                <a:latin typeface="Bodoni MT Black" panose="02070A03080606020203" pitchFamily="18" charset="0"/>
                <a:ea typeface="+mn-ea"/>
              </a:rPr>
              <a:t>i</a:t>
            </a:r>
            <a:r>
              <a:rPr lang="zh-CN" altLang="zh-CN" sz="2100" dirty="0">
                <a:latin typeface="Bodoni MT Black" panose="02070A03080606020203" pitchFamily="18" charset="0"/>
                <a:ea typeface="+mn-ea"/>
              </a:rPr>
              <a:t>≤</a:t>
            </a:r>
            <a:r>
              <a:rPr lang="en-US" altLang="zh-CN" sz="2100" dirty="0">
                <a:latin typeface="Bodoni MT Black" panose="02070A03080606020203" pitchFamily="18" charset="0"/>
                <a:ea typeface="+mn-ea"/>
              </a:rPr>
              <a:t>n)</a:t>
            </a:r>
            <a:r>
              <a:rPr lang="zh-CN" altLang="zh-CN" sz="2100" dirty="0">
                <a:latin typeface="Bodoni MT Black" panose="02070A03080606020203" pitchFamily="18" charset="0"/>
                <a:ea typeface="+mn-ea"/>
              </a:rPr>
              <a:t>表示条件</a:t>
            </a:r>
            <a:r>
              <a:rPr lang="en-US" altLang="zh-CN" sz="2100" dirty="0">
                <a:latin typeface="Bodoni MT Black" panose="02070A03080606020203" pitchFamily="18" charset="0"/>
                <a:ea typeface="+mn-ea"/>
              </a:rPr>
              <a:t>C</a:t>
            </a:r>
            <a:r>
              <a:rPr lang="zh-CN" altLang="zh-CN" sz="2100" dirty="0">
                <a:latin typeface="Bodoni MT Black" panose="02070A03080606020203" pitchFamily="18" charset="0"/>
                <a:ea typeface="+mn-ea"/>
              </a:rPr>
              <a:t>中第</a:t>
            </a:r>
            <a:r>
              <a:rPr lang="en-US" altLang="zh-CN" sz="2100" dirty="0" err="1">
                <a:latin typeface="Bodoni MT Black" panose="02070A03080606020203" pitchFamily="18" charset="0"/>
                <a:ea typeface="+mn-ea"/>
              </a:rPr>
              <a:t>i</a:t>
            </a:r>
            <a:r>
              <a:rPr lang="zh-CN" altLang="zh-CN" sz="2100" dirty="0">
                <a:latin typeface="Bodoni MT Black" panose="02070A03080606020203" pitchFamily="18" charset="0"/>
                <a:ea typeface="+mn-ea"/>
              </a:rPr>
              <a:t>个简单条件的输出约束。如果在条件</a:t>
            </a:r>
            <a:r>
              <a:rPr lang="en-US" altLang="zh-CN" sz="2100" dirty="0">
                <a:latin typeface="Bodoni MT Black" panose="02070A03080606020203" pitchFamily="18" charset="0"/>
                <a:ea typeface="+mn-ea"/>
              </a:rPr>
              <a:t>C</a:t>
            </a:r>
            <a:r>
              <a:rPr lang="zh-CN" altLang="zh-CN" sz="2100" dirty="0">
                <a:latin typeface="Bodoni MT Black" panose="02070A03080606020203" pitchFamily="18" charset="0"/>
                <a:ea typeface="+mn-ea"/>
              </a:rPr>
              <a:t>的一次执行过程中，</a:t>
            </a:r>
            <a:r>
              <a:rPr lang="en-US" altLang="zh-CN" sz="2100" dirty="0">
                <a:latin typeface="Bodoni MT Black" panose="02070A03080606020203" pitchFamily="18" charset="0"/>
                <a:ea typeface="+mn-ea"/>
              </a:rPr>
              <a:t>C</a:t>
            </a:r>
            <a:r>
              <a:rPr lang="zh-CN" altLang="zh-CN" sz="2100" dirty="0">
                <a:latin typeface="Bodoni MT Black" panose="02070A03080606020203" pitchFamily="18" charset="0"/>
                <a:ea typeface="+mn-ea"/>
              </a:rPr>
              <a:t>中每个简单条件的输出都满足</a:t>
            </a:r>
            <a:r>
              <a:rPr lang="en-US" altLang="zh-CN" sz="2100" dirty="0">
                <a:latin typeface="Bodoni MT Black" panose="02070A03080606020203" pitchFamily="18" charset="0"/>
                <a:ea typeface="+mn-ea"/>
              </a:rPr>
              <a:t>D</a:t>
            </a:r>
            <a:r>
              <a:rPr lang="zh-CN" altLang="zh-CN" sz="2100" dirty="0">
                <a:latin typeface="Bodoni MT Black" panose="02070A03080606020203" pitchFamily="18" charset="0"/>
                <a:ea typeface="+mn-ea"/>
              </a:rPr>
              <a:t>中对应的约束，则称</a:t>
            </a:r>
            <a:r>
              <a:rPr lang="en-US" altLang="zh-CN" sz="2100" dirty="0">
                <a:solidFill>
                  <a:srgbClr val="FF0000"/>
                </a:solidFill>
                <a:latin typeface="Bodoni MT Black" panose="02070A03080606020203" pitchFamily="18" charset="0"/>
                <a:ea typeface="+mn-ea"/>
              </a:rPr>
              <a:t>C</a:t>
            </a:r>
            <a:r>
              <a:rPr lang="zh-CN" altLang="zh-CN" sz="2100" dirty="0">
                <a:solidFill>
                  <a:srgbClr val="FF0000"/>
                </a:solidFill>
                <a:latin typeface="Bodoni MT Black" panose="02070A03080606020203" pitchFamily="18" charset="0"/>
                <a:ea typeface="+mn-ea"/>
              </a:rPr>
              <a:t>的这次执行覆盖了</a:t>
            </a:r>
            <a:r>
              <a:rPr lang="en-US" altLang="zh-CN" sz="2100" dirty="0">
                <a:solidFill>
                  <a:srgbClr val="FF0000"/>
                </a:solidFill>
                <a:latin typeface="Bodoni MT Black" panose="02070A03080606020203" pitchFamily="18" charset="0"/>
                <a:ea typeface="+mn-ea"/>
              </a:rPr>
              <a:t>C</a:t>
            </a:r>
            <a:r>
              <a:rPr lang="zh-CN" altLang="zh-CN" sz="2100" dirty="0">
                <a:solidFill>
                  <a:srgbClr val="FF0000"/>
                </a:solidFill>
                <a:latin typeface="Bodoni MT Black" panose="02070A03080606020203" pitchFamily="18" charset="0"/>
                <a:ea typeface="+mn-ea"/>
              </a:rPr>
              <a:t>的条件约束</a:t>
            </a:r>
            <a:r>
              <a:rPr lang="en-US" altLang="zh-CN" sz="2100" dirty="0">
                <a:solidFill>
                  <a:srgbClr val="FF0000"/>
                </a:solidFill>
                <a:latin typeface="Bodoni MT Black" panose="02070A03080606020203" pitchFamily="18" charset="0"/>
                <a:ea typeface="+mn-ea"/>
              </a:rPr>
              <a:t>D</a:t>
            </a:r>
            <a:r>
              <a:rPr lang="zh-CN" altLang="zh-CN" sz="2100" dirty="0">
                <a:latin typeface="Bodoni MT Black" panose="02070A03080606020203" pitchFamily="18" charset="0"/>
                <a:ea typeface="+mn-ea"/>
              </a:rPr>
              <a:t>。</a:t>
            </a:r>
            <a:endParaRPr lang="zh-CN" altLang="zh-CN" sz="2100" dirty="0">
              <a:latin typeface="Bodoni MT Black" panose="02070A03080606020203" pitchFamily="18" charset="0"/>
              <a:ea typeface="+mn-ea"/>
            </a:endParaRPr>
          </a:p>
          <a:p>
            <a:pPr marL="0" indent="0">
              <a:lnSpc>
                <a:spcPts val="2700"/>
              </a:lnSpc>
              <a:defRPr/>
            </a:pPr>
            <a:r>
              <a:rPr lang="en-US" altLang="zh-CN" sz="2100" dirty="0">
                <a:latin typeface="Bodoni MT Black" panose="02070A03080606020203" pitchFamily="18" charset="0"/>
                <a:ea typeface="+mn-ea"/>
              </a:rPr>
              <a:t>    </a:t>
            </a:r>
            <a:r>
              <a:rPr lang="zh-CN" altLang="zh-CN" sz="2100" dirty="0">
                <a:latin typeface="Bodoni MT Black" panose="02070A03080606020203" pitchFamily="18" charset="0"/>
                <a:ea typeface="+mn-ea"/>
              </a:rPr>
              <a:t>对于布尔变量</a:t>
            </a:r>
            <a:r>
              <a:rPr lang="en-US" altLang="zh-CN" sz="2100" dirty="0">
                <a:latin typeface="Bodoni MT Black" panose="02070A03080606020203" pitchFamily="18" charset="0"/>
                <a:ea typeface="+mn-ea"/>
              </a:rPr>
              <a:t>B</a:t>
            </a:r>
            <a:r>
              <a:rPr lang="zh-CN" altLang="zh-CN" sz="2100" dirty="0">
                <a:latin typeface="Bodoni MT Black" panose="02070A03080606020203" pitchFamily="18" charset="0"/>
                <a:ea typeface="+mn-ea"/>
              </a:rPr>
              <a:t>来说，</a:t>
            </a:r>
            <a:r>
              <a:rPr lang="en-US" altLang="zh-CN" sz="2100" dirty="0">
                <a:latin typeface="Bodoni MT Black" panose="02070A03080606020203" pitchFamily="18" charset="0"/>
                <a:ea typeface="+mn-ea"/>
              </a:rPr>
              <a:t>B</a:t>
            </a:r>
            <a:r>
              <a:rPr lang="zh-CN" altLang="zh-CN" sz="2100" dirty="0">
                <a:latin typeface="Bodoni MT Black" panose="02070A03080606020203" pitchFamily="18" charset="0"/>
                <a:ea typeface="+mn-ea"/>
              </a:rPr>
              <a:t>的输出约束指出，</a:t>
            </a:r>
            <a:r>
              <a:rPr lang="en-US" altLang="zh-CN" sz="2100" dirty="0">
                <a:latin typeface="Bodoni MT Black" panose="02070A03080606020203" pitchFamily="18" charset="0"/>
                <a:ea typeface="+mn-ea"/>
              </a:rPr>
              <a:t>B</a:t>
            </a:r>
            <a:r>
              <a:rPr lang="zh-CN" altLang="zh-CN" sz="2100" dirty="0">
                <a:latin typeface="Bodoni MT Black" panose="02070A03080606020203" pitchFamily="18" charset="0"/>
                <a:ea typeface="+mn-ea"/>
              </a:rPr>
              <a:t>必须是真</a:t>
            </a:r>
            <a:r>
              <a:rPr lang="en-US" altLang="zh-CN" sz="2100" dirty="0">
                <a:latin typeface="Bodoni MT Black" panose="02070A03080606020203" pitchFamily="18" charset="0"/>
                <a:ea typeface="+mn-ea"/>
              </a:rPr>
              <a:t>(t)</a:t>
            </a:r>
            <a:r>
              <a:rPr lang="zh-CN" altLang="zh-CN" sz="2100" dirty="0">
                <a:latin typeface="Bodoni MT Black" panose="02070A03080606020203" pitchFamily="18" charset="0"/>
                <a:ea typeface="+mn-ea"/>
              </a:rPr>
              <a:t>或假</a:t>
            </a:r>
            <a:r>
              <a:rPr lang="en-US" altLang="zh-CN" sz="2100" dirty="0">
                <a:latin typeface="Bodoni MT Black" panose="02070A03080606020203" pitchFamily="18" charset="0"/>
                <a:ea typeface="+mn-ea"/>
              </a:rPr>
              <a:t>(f)</a:t>
            </a:r>
            <a:r>
              <a:rPr lang="zh-CN" altLang="zh-CN" sz="2100" dirty="0">
                <a:latin typeface="Bodoni MT Black" panose="02070A03080606020203" pitchFamily="18" charset="0"/>
                <a:ea typeface="+mn-ea"/>
              </a:rPr>
              <a:t>。类似地，对于关系表达式来说，用符号</a:t>
            </a:r>
            <a:r>
              <a:rPr lang="en-US" altLang="zh-CN" sz="2100" dirty="0">
                <a:latin typeface="Bodoni MT Black" panose="02070A03080606020203" pitchFamily="18" charset="0"/>
                <a:ea typeface="+mn-ea"/>
              </a:rPr>
              <a:t>&gt;,=</a:t>
            </a:r>
            <a:r>
              <a:rPr lang="zh-CN" altLang="zh-CN" sz="2100" dirty="0">
                <a:latin typeface="Bodoni MT Black" panose="02070A03080606020203" pitchFamily="18" charset="0"/>
                <a:ea typeface="+mn-ea"/>
              </a:rPr>
              <a:t>和</a:t>
            </a:r>
            <a:r>
              <a:rPr lang="en-US" altLang="zh-CN" sz="2100" dirty="0">
                <a:latin typeface="Bodoni MT Black" panose="02070A03080606020203" pitchFamily="18" charset="0"/>
                <a:ea typeface="+mn-ea"/>
              </a:rPr>
              <a:t>&lt;</a:t>
            </a:r>
            <a:r>
              <a:rPr lang="zh-CN" altLang="zh-CN" sz="2100" dirty="0">
                <a:latin typeface="Bodoni MT Black" panose="02070A03080606020203" pitchFamily="18" charset="0"/>
                <a:ea typeface="+mn-ea"/>
              </a:rPr>
              <a:t>指定表达式的输出约束。</a:t>
            </a:r>
            <a:endParaRPr lang="zh-CN" altLang="zh-CN" sz="2100" dirty="0">
              <a:latin typeface="Bodoni MT Black" panose="02070A03080606020203" pitchFamily="18" charset="0"/>
              <a:ea typeface="+mn-ea"/>
            </a:endParaRPr>
          </a:p>
          <a:p>
            <a:pPr marL="0" indent="0">
              <a:lnSpc>
                <a:spcPts val="2700"/>
              </a:lnSpc>
              <a:defRPr/>
            </a:pPr>
            <a:r>
              <a:rPr lang="en-US" altLang="zh-CN" sz="2100" dirty="0">
                <a:latin typeface="Bodoni MT Black" panose="02070A03080606020203" pitchFamily="18" charset="0"/>
                <a:ea typeface="+mn-ea"/>
              </a:rPr>
              <a:t>    </a:t>
            </a:r>
            <a:r>
              <a:rPr lang="zh-CN" altLang="zh-CN" sz="2100" b="1" dirty="0">
                <a:latin typeface="Bodoni MT Black" panose="02070A03080606020203" pitchFamily="18" charset="0"/>
                <a:ea typeface="+mn-ea"/>
              </a:rPr>
              <a:t>作为第一个例子，考虑下列条件</a:t>
            </a:r>
            <a:r>
              <a:rPr lang="en-US" altLang="zh-CN" sz="2100" b="1" dirty="0">
                <a:latin typeface="Bodoni MT Black" panose="02070A03080606020203" pitchFamily="18" charset="0"/>
                <a:ea typeface="+mn-ea"/>
              </a:rPr>
              <a:t>:  </a:t>
            </a:r>
            <a:r>
              <a:rPr lang="en-US" altLang="zh-CN" sz="2100" b="1" dirty="0">
                <a:solidFill>
                  <a:srgbClr val="0070C0"/>
                </a:solidFill>
                <a:latin typeface="Bodoni MT Black" panose="02070A03080606020203" pitchFamily="18" charset="0"/>
                <a:ea typeface="+mn-ea"/>
              </a:rPr>
              <a:t>C1</a:t>
            </a:r>
            <a:r>
              <a:rPr lang="zh-CN" altLang="zh-CN" sz="2100" b="1" dirty="0">
                <a:solidFill>
                  <a:srgbClr val="0070C0"/>
                </a:solidFill>
                <a:latin typeface="Bodoni MT Black" panose="02070A03080606020203" pitchFamily="18" charset="0"/>
                <a:ea typeface="+mn-ea"/>
              </a:rPr>
              <a:t>：</a:t>
            </a:r>
            <a:r>
              <a:rPr lang="en-US" altLang="zh-CN" sz="2100" b="1" dirty="0">
                <a:solidFill>
                  <a:srgbClr val="0070C0"/>
                </a:solidFill>
                <a:latin typeface="Bodoni MT Black" panose="02070A03080606020203" pitchFamily="18" charset="0"/>
                <a:ea typeface="+mn-ea"/>
              </a:rPr>
              <a:t>B1 &amp; B2</a:t>
            </a:r>
            <a:endParaRPr lang="en-US" altLang="zh-CN" sz="2100" b="1" dirty="0">
              <a:solidFill>
                <a:srgbClr val="0070C0"/>
              </a:solidFill>
              <a:latin typeface="Bodoni MT Black" panose="02070A03080606020203" pitchFamily="18" charset="0"/>
              <a:ea typeface="+mn-ea"/>
            </a:endParaRPr>
          </a:p>
          <a:p>
            <a:pPr marL="0" indent="0">
              <a:lnSpc>
                <a:spcPts val="2700"/>
              </a:lnSpc>
              <a:defRPr/>
            </a:pPr>
            <a:r>
              <a:rPr lang="zh-CN" altLang="zh-CN" sz="2100" dirty="0">
                <a:latin typeface="Bodoni MT Black" panose="02070A03080606020203" pitchFamily="18" charset="0"/>
                <a:ea typeface="+mn-ea"/>
              </a:rPr>
              <a:t>其中，</a:t>
            </a:r>
            <a:r>
              <a:rPr lang="en-US" altLang="zh-CN" sz="2100" dirty="0">
                <a:latin typeface="Bodoni MT Black" panose="02070A03080606020203" pitchFamily="18" charset="0"/>
                <a:ea typeface="+mn-ea"/>
              </a:rPr>
              <a:t>B1</a:t>
            </a:r>
            <a:r>
              <a:rPr lang="zh-CN" altLang="zh-CN" sz="2100" dirty="0">
                <a:latin typeface="Bodoni MT Black" panose="02070A03080606020203" pitchFamily="18" charset="0"/>
                <a:ea typeface="+mn-ea"/>
              </a:rPr>
              <a:t>和</a:t>
            </a:r>
            <a:r>
              <a:rPr lang="en-US" altLang="zh-CN" sz="2100" dirty="0">
                <a:latin typeface="Bodoni MT Black" panose="02070A03080606020203" pitchFamily="18" charset="0"/>
                <a:ea typeface="+mn-ea"/>
              </a:rPr>
              <a:t>B2</a:t>
            </a:r>
            <a:r>
              <a:rPr lang="zh-CN" altLang="zh-CN" sz="2100" dirty="0">
                <a:latin typeface="Bodoni MT Black" panose="02070A03080606020203" pitchFamily="18" charset="0"/>
                <a:ea typeface="+mn-ea"/>
              </a:rPr>
              <a:t>是布尔变量。</a:t>
            </a:r>
            <a:r>
              <a:rPr lang="en-US" altLang="zh-CN" sz="2100" dirty="0">
                <a:latin typeface="Bodoni MT Black" panose="02070A03080606020203" pitchFamily="18" charset="0"/>
                <a:ea typeface="+mn-ea"/>
              </a:rPr>
              <a:t>C1</a:t>
            </a:r>
            <a:r>
              <a:rPr lang="zh-CN" altLang="zh-CN" sz="2100" dirty="0">
                <a:latin typeface="Bodoni MT Black" panose="02070A03080606020203" pitchFamily="18" charset="0"/>
                <a:ea typeface="+mn-ea"/>
              </a:rPr>
              <a:t>的条件约束形式为（</a:t>
            </a:r>
            <a:r>
              <a:rPr lang="en-US" altLang="zh-CN" sz="2100" dirty="0">
                <a:latin typeface="Bodoni MT Black" panose="02070A03080606020203" pitchFamily="18" charset="0"/>
                <a:ea typeface="+mn-ea"/>
              </a:rPr>
              <a:t>D1</a:t>
            </a:r>
            <a:r>
              <a:rPr lang="zh-CN" altLang="zh-CN" sz="2100" dirty="0">
                <a:latin typeface="Bodoni MT Black" panose="02070A03080606020203" pitchFamily="18" charset="0"/>
                <a:ea typeface="+mn-ea"/>
              </a:rPr>
              <a:t>，</a:t>
            </a:r>
            <a:r>
              <a:rPr lang="en-US" altLang="zh-CN" sz="2100" dirty="0">
                <a:latin typeface="Bodoni MT Black" panose="02070A03080606020203" pitchFamily="18" charset="0"/>
                <a:ea typeface="+mn-ea"/>
              </a:rPr>
              <a:t>D2</a:t>
            </a:r>
            <a:r>
              <a:rPr lang="zh-CN" altLang="zh-CN" sz="2100" dirty="0">
                <a:latin typeface="Bodoni MT Black" panose="02070A03080606020203" pitchFamily="18" charset="0"/>
                <a:ea typeface="+mn-ea"/>
              </a:rPr>
              <a:t>），其中</a:t>
            </a:r>
            <a:r>
              <a:rPr lang="en-US" altLang="zh-CN" sz="2100" dirty="0">
                <a:latin typeface="Bodoni MT Black" panose="02070A03080606020203" pitchFamily="18" charset="0"/>
                <a:ea typeface="+mn-ea"/>
              </a:rPr>
              <a:t>D1</a:t>
            </a:r>
            <a:r>
              <a:rPr lang="zh-CN" altLang="zh-CN" sz="2100" dirty="0">
                <a:latin typeface="Bodoni MT Black" panose="02070A03080606020203" pitchFamily="18" charset="0"/>
                <a:ea typeface="+mn-ea"/>
              </a:rPr>
              <a:t>和</a:t>
            </a:r>
            <a:r>
              <a:rPr lang="en-US" altLang="zh-CN" sz="2100" dirty="0">
                <a:latin typeface="Bodoni MT Black" panose="02070A03080606020203" pitchFamily="18" charset="0"/>
                <a:ea typeface="+mn-ea"/>
              </a:rPr>
              <a:t>D2</a:t>
            </a:r>
            <a:r>
              <a:rPr lang="zh-CN" altLang="zh-CN" sz="2100" dirty="0">
                <a:latin typeface="Bodoni MT Black" panose="02070A03080606020203" pitchFamily="18" charset="0"/>
                <a:ea typeface="+mn-ea"/>
              </a:rPr>
              <a:t>中的每一个都是</a:t>
            </a:r>
            <a:r>
              <a:rPr lang="en-US" altLang="zh-CN" sz="2100" dirty="0">
                <a:latin typeface="Bodoni MT Black" panose="02070A03080606020203" pitchFamily="18" charset="0"/>
                <a:ea typeface="+mn-ea"/>
              </a:rPr>
              <a:t>t</a:t>
            </a:r>
            <a:r>
              <a:rPr lang="zh-CN" altLang="zh-CN" sz="2100" dirty="0">
                <a:latin typeface="Bodoni MT Black" panose="02070A03080606020203" pitchFamily="18" charset="0"/>
                <a:ea typeface="+mn-ea"/>
              </a:rPr>
              <a:t>或</a:t>
            </a:r>
            <a:r>
              <a:rPr lang="en-US" altLang="zh-CN" sz="2100" dirty="0">
                <a:latin typeface="Bodoni MT Black" panose="02070A03080606020203" pitchFamily="18" charset="0"/>
                <a:ea typeface="+mn-ea"/>
              </a:rPr>
              <a:t>f</a:t>
            </a:r>
            <a:r>
              <a:rPr lang="zh-CN" altLang="zh-CN" sz="2100" dirty="0">
                <a:latin typeface="Bodoni MT Black" panose="02070A03080606020203" pitchFamily="18" charset="0"/>
                <a:ea typeface="+mn-ea"/>
              </a:rPr>
              <a:t>。值</a:t>
            </a:r>
            <a:r>
              <a:rPr lang="en-US" altLang="zh-CN" sz="2100" dirty="0">
                <a:latin typeface="Bodoni MT Black" panose="02070A03080606020203" pitchFamily="18" charset="0"/>
                <a:ea typeface="+mn-ea"/>
              </a:rPr>
              <a:t>(</a:t>
            </a:r>
            <a:r>
              <a:rPr lang="en-US" altLang="zh-CN" sz="2100" dirty="0" err="1">
                <a:latin typeface="Bodoni MT Black" panose="02070A03080606020203" pitchFamily="18" charset="0"/>
              </a:rPr>
              <a:t>t,f</a:t>
            </a:r>
            <a:r>
              <a:rPr lang="en-US" altLang="zh-CN" sz="2100" dirty="0">
                <a:latin typeface="Bodoni MT Black" panose="02070A03080606020203" pitchFamily="18" charset="0"/>
                <a:ea typeface="+mn-ea"/>
              </a:rPr>
              <a:t>) </a:t>
            </a:r>
            <a:r>
              <a:rPr lang="zh-CN" altLang="zh-CN" sz="2100" dirty="0">
                <a:latin typeface="Bodoni MT Black" panose="02070A03080606020203" pitchFamily="18" charset="0"/>
                <a:ea typeface="+mn-ea"/>
              </a:rPr>
              <a:t>是</a:t>
            </a:r>
            <a:r>
              <a:rPr lang="en-US" altLang="zh-CN" sz="2100" dirty="0">
                <a:latin typeface="Bodoni MT Black" panose="02070A03080606020203" pitchFamily="18" charset="0"/>
                <a:ea typeface="+mn-ea"/>
              </a:rPr>
              <a:t>C1</a:t>
            </a:r>
            <a:r>
              <a:rPr lang="zh-CN" altLang="zh-CN" sz="2100" dirty="0">
                <a:latin typeface="Bodoni MT Black" panose="02070A03080606020203" pitchFamily="18" charset="0"/>
                <a:ea typeface="+mn-ea"/>
              </a:rPr>
              <a:t>的一个条件约束，并由使</a:t>
            </a:r>
            <a:r>
              <a:rPr lang="en-US" altLang="zh-CN" sz="2100" dirty="0">
                <a:latin typeface="Bodoni MT Black" panose="02070A03080606020203" pitchFamily="18" charset="0"/>
                <a:ea typeface="+mn-ea"/>
              </a:rPr>
              <a:t>B1</a:t>
            </a:r>
            <a:r>
              <a:rPr lang="zh-CN" altLang="zh-CN" sz="2100" dirty="0">
                <a:latin typeface="Bodoni MT Black" panose="02070A03080606020203" pitchFamily="18" charset="0"/>
                <a:ea typeface="+mn-ea"/>
              </a:rPr>
              <a:t>值为真</a:t>
            </a:r>
            <a:r>
              <a:rPr lang="en-US" altLang="zh-CN" sz="2100" dirty="0">
                <a:latin typeface="Bodoni MT Black" panose="02070A03080606020203" pitchFamily="18" charset="0"/>
                <a:ea typeface="+mn-ea"/>
              </a:rPr>
              <a:t>B2</a:t>
            </a:r>
            <a:r>
              <a:rPr lang="zh-CN" altLang="zh-CN" sz="2100" dirty="0">
                <a:latin typeface="Bodoni MT Black" panose="02070A03080606020203" pitchFamily="18" charset="0"/>
                <a:ea typeface="+mn-ea"/>
              </a:rPr>
              <a:t>值为假的测试所覆盖。</a:t>
            </a:r>
            <a:r>
              <a:rPr lang="en-US" altLang="zh-CN" sz="2100" dirty="0">
                <a:latin typeface="Bodoni MT Black" panose="02070A03080606020203" pitchFamily="18" charset="0"/>
                <a:ea typeface="+mn-ea"/>
              </a:rPr>
              <a:t>BRO</a:t>
            </a:r>
            <a:r>
              <a:rPr lang="zh-CN" altLang="zh-CN" sz="2100" dirty="0">
                <a:latin typeface="Bodoni MT Black" panose="02070A03080606020203" pitchFamily="18" charset="0"/>
                <a:ea typeface="+mn-ea"/>
              </a:rPr>
              <a:t>测试策略要求，约束集</a:t>
            </a:r>
            <a:r>
              <a:rPr lang="en-US" altLang="zh-CN" sz="2100" dirty="0">
                <a:solidFill>
                  <a:srgbClr val="FF0000"/>
                </a:solidFill>
                <a:latin typeface="Bodoni MT Black" panose="02070A03080606020203" pitchFamily="18" charset="0"/>
                <a:ea typeface="+mn-ea"/>
              </a:rPr>
              <a:t>{(</a:t>
            </a:r>
            <a:r>
              <a:rPr lang="en-US" altLang="zh-CN" sz="2100" dirty="0" err="1">
                <a:solidFill>
                  <a:srgbClr val="FF0000"/>
                </a:solidFill>
                <a:latin typeface="Bodoni MT Black" panose="02070A03080606020203" pitchFamily="18" charset="0"/>
                <a:ea typeface="+mn-ea"/>
              </a:rPr>
              <a:t>t,t</a:t>
            </a:r>
            <a:r>
              <a:rPr lang="en-US" altLang="zh-CN" sz="2100" dirty="0">
                <a:solidFill>
                  <a:srgbClr val="FF0000"/>
                </a:solidFill>
                <a:latin typeface="Bodoni MT Black" panose="02070A03080606020203" pitchFamily="18" charset="0"/>
                <a:ea typeface="+mn-ea"/>
              </a:rPr>
              <a:t>),(</a:t>
            </a:r>
            <a:r>
              <a:rPr lang="en-US" altLang="zh-CN" sz="2100" dirty="0" err="1">
                <a:solidFill>
                  <a:srgbClr val="FF0000"/>
                </a:solidFill>
                <a:latin typeface="Bodoni MT Black" panose="02070A03080606020203" pitchFamily="18" charset="0"/>
                <a:ea typeface="+mn-ea"/>
              </a:rPr>
              <a:t>f,t</a:t>
            </a:r>
            <a:r>
              <a:rPr lang="en-US" altLang="zh-CN" sz="2100" dirty="0">
                <a:solidFill>
                  <a:srgbClr val="FF0000"/>
                </a:solidFill>
                <a:latin typeface="Bodoni MT Black" panose="02070A03080606020203" pitchFamily="18" charset="0"/>
                <a:ea typeface="+mn-ea"/>
              </a:rPr>
              <a:t>),(</a:t>
            </a:r>
            <a:r>
              <a:rPr lang="en-US" altLang="zh-CN" sz="2100" dirty="0" err="1">
                <a:solidFill>
                  <a:srgbClr val="FF0000"/>
                </a:solidFill>
                <a:latin typeface="Bodoni MT Black" panose="02070A03080606020203" pitchFamily="18" charset="0"/>
                <a:ea typeface="+mn-ea"/>
              </a:rPr>
              <a:t>t,f</a:t>
            </a:r>
            <a:r>
              <a:rPr lang="en-US" altLang="zh-CN" sz="2100" dirty="0">
                <a:solidFill>
                  <a:srgbClr val="FF0000"/>
                </a:solidFill>
                <a:latin typeface="Bodoni MT Black" panose="02070A03080606020203" pitchFamily="18" charset="0"/>
                <a:ea typeface="+mn-ea"/>
              </a:rPr>
              <a:t>)}</a:t>
            </a:r>
            <a:r>
              <a:rPr lang="zh-CN" altLang="zh-CN" sz="2100" dirty="0">
                <a:latin typeface="Bodoni MT Black" panose="02070A03080606020203" pitchFamily="18" charset="0"/>
                <a:ea typeface="+mn-ea"/>
              </a:rPr>
              <a:t>被</a:t>
            </a:r>
            <a:r>
              <a:rPr lang="en-US" altLang="zh-CN" sz="2100" dirty="0">
                <a:latin typeface="Bodoni MT Black" panose="02070A03080606020203" pitchFamily="18" charset="0"/>
                <a:ea typeface="+mn-ea"/>
              </a:rPr>
              <a:t>C1</a:t>
            </a:r>
            <a:r>
              <a:rPr lang="zh-CN" altLang="zh-CN" sz="2100" dirty="0">
                <a:latin typeface="Bodoni MT Black" panose="02070A03080606020203" pitchFamily="18" charset="0"/>
                <a:ea typeface="+mn-ea"/>
              </a:rPr>
              <a:t>的执行所覆盖。如果</a:t>
            </a:r>
            <a:r>
              <a:rPr lang="en-US" altLang="zh-CN" sz="2100" dirty="0">
                <a:latin typeface="Bodoni MT Black" panose="02070A03080606020203" pitchFamily="18" charset="0"/>
                <a:ea typeface="+mn-ea"/>
              </a:rPr>
              <a:t>C1</a:t>
            </a:r>
            <a:r>
              <a:rPr lang="zh-CN" altLang="zh-CN" sz="2100" dirty="0">
                <a:latin typeface="Bodoni MT Black" panose="02070A03080606020203" pitchFamily="18" charset="0"/>
                <a:ea typeface="+mn-ea"/>
              </a:rPr>
              <a:t>因布尔算符错误而不正确，则至少上述约束集中的一个约束将迫使</a:t>
            </a:r>
            <a:r>
              <a:rPr lang="en-US" altLang="zh-CN" sz="2100" dirty="0">
                <a:latin typeface="Bodoni MT Black" panose="02070A03080606020203" pitchFamily="18" charset="0"/>
                <a:ea typeface="+mn-ea"/>
              </a:rPr>
              <a:t>C1</a:t>
            </a:r>
            <a:r>
              <a:rPr lang="zh-CN" altLang="zh-CN" sz="2100" dirty="0">
                <a:latin typeface="Bodoni MT Black" panose="02070A03080606020203" pitchFamily="18" charset="0"/>
                <a:ea typeface="+mn-ea"/>
              </a:rPr>
              <a:t>失败。</a:t>
            </a:r>
            <a:endParaRPr lang="zh-CN" altLang="zh-CN" sz="21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7.6.2 </a:t>
            </a:r>
            <a:r>
              <a:rPr lang="zh-CN" altLang="en-US" sz="2400" dirty="0">
                <a:solidFill>
                  <a:srgbClr val="D9D9D9"/>
                </a:solidFill>
                <a:latin typeface="Bodoni MT Black" panose="02070A03080606020203" pitchFamily="18" charset="0"/>
                <a:ea typeface="+mn-ea"/>
              </a:rPr>
              <a:t>控制结构测试</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52513"/>
            <a:ext cx="8229600" cy="604837"/>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2.</a:t>
            </a:r>
            <a:r>
              <a:rPr lang="zh-CN" altLang="en-US" sz="2400" b="1" dirty="0">
                <a:latin typeface="Bodoni MT Black" panose="02070A03080606020203" pitchFamily="18" charset="0"/>
              </a:rPr>
              <a:t>条件测试</a:t>
            </a:r>
            <a:endParaRPr lang="zh-CN" altLang="en-US" sz="2400" b="1" dirty="0">
              <a:latin typeface="Bodoni MT Black" panose="02070A03080606020203" pitchFamily="18" charset="0"/>
            </a:endParaRPr>
          </a:p>
        </p:txBody>
      </p:sp>
      <p:sp>
        <p:nvSpPr>
          <p:cNvPr id="32775" name="TextBox 7"/>
          <p:cNvSpPr txBox="1">
            <a:spLocks noChangeArrowheads="1"/>
          </p:cNvSpPr>
          <p:nvPr/>
        </p:nvSpPr>
        <p:spPr bwMode="auto">
          <a:xfrm>
            <a:off x="395288" y="1628775"/>
            <a:ext cx="8497887" cy="44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100"/>
              </a:lnSpc>
              <a:defRPr/>
            </a:pPr>
            <a:r>
              <a:rPr lang="en-US" altLang="zh-CN" sz="2000" dirty="0">
                <a:latin typeface="Bodoni MT Black" panose="02070A03080606020203" pitchFamily="18" charset="0"/>
                <a:ea typeface="+mn-ea"/>
              </a:rPr>
              <a:t>    </a:t>
            </a:r>
            <a:r>
              <a:rPr lang="zh-CN" altLang="zh-CN" sz="2400" b="1" dirty="0">
                <a:latin typeface="Bodoni MT Black" panose="02070A03080606020203" pitchFamily="18" charset="0"/>
                <a:ea typeface="+mn-ea"/>
              </a:rPr>
              <a:t>作为第二个例子，考虑下列条件</a:t>
            </a:r>
            <a:endParaRPr lang="zh-CN" altLang="zh-CN" sz="2400" b="1" dirty="0">
              <a:latin typeface="Bodoni MT Black" panose="02070A03080606020203" pitchFamily="18" charset="0"/>
              <a:ea typeface="+mn-ea"/>
            </a:endParaRPr>
          </a:p>
          <a:p>
            <a:pPr marL="0" indent="0">
              <a:lnSpc>
                <a:spcPts val="3100"/>
              </a:lnSpc>
              <a:defRPr/>
            </a:pPr>
            <a:r>
              <a:rPr lang="en-US" altLang="zh-CN" sz="2400" b="1" dirty="0">
                <a:solidFill>
                  <a:srgbClr val="0070C0"/>
                </a:solidFill>
                <a:latin typeface="Bodoni MT Black" panose="02070A03080606020203" pitchFamily="18" charset="0"/>
                <a:ea typeface="+mn-ea"/>
              </a:rPr>
              <a:t>    C2</a:t>
            </a:r>
            <a:r>
              <a:rPr lang="zh-CN" altLang="zh-CN" sz="2400" b="1" dirty="0">
                <a:solidFill>
                  <a:srgbClr val="0070C0"/>
                </a:solidFill>
                <a:latin typeface="Bodoni MT Black" panose="02070A03080606020203" pitchFamily="18" charset="0"/>
                <a:ea typeface="+mn-ea"/>
              </a:rPr>
              <a:t>：</a:t>
            </a:r>
            <a:r>
              <a:rPr lang="en-US" altLang="zh-CN" sz="2400" b="1" dirty="0">
                <a:solidFill>
                  <a:srgbClr val="0070C0"/>
                </a:solidFill>
                <a:latin typeface="Bodoni MT Black" panose="02070A03080606020203" pitchFamily="18" charset="0"/>
                <a:ea typeface="+mn-ea"/>
              </a:rPr>
              <a:t>B1 &amp; (E3=E4)</a:t>
            </a:r>
            <a:endParaRPr lang="en-US" altLang="zh-CN" sz="2400" b="1" dirty="0">
              <a:solidFill>
                <a:srgbClr val="0070C0"/>
              </a:solidFill>
              <a:latin typeface="Bodoni MT Black" panose="02070A03080606020203" pitchFamily="18" charset="0"/>
              <a:ea typeface="+mn-ea"/>
            </a:endParaRPr>
          </a:p>
          <a:p>
            <a:pPr marL="0" indent="0">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其中，</a:t>
            </a:r>
            <a:r>
              <a:rPr lang="en-US" altLang="zh-CN" sz="2400" dirty="0">
                <a:latin typeface="Bodoni MT Black" panose="02070A03080606020203" pitchFamily="18" charset="0"/>
                <a:ea typeface="+mn-ea"/>
              </a:rPr>
              <a:t>B1</a:t>
            </a:r>
            <a:r>
              <a:rPr lang="zh-CN" altLang="zh-CN" sz="2400" dirty="0">
                <a:latin typeface="Bodoni MT Black" panose="02070A03080606020203" pitchFamily="18" charset="0"/>
                <a:ea typeface="+mn-ea"/>
              </a:rPr>
              <a:t>是布尔变量，</a:t>
            </a:r>
            <a:r>
              <a:rPr lang="en-US" altLang="zh-CN" sz="2400" dirty="0">
                <a:latin typeface="Bodoni MT Black" panose="02070A03080606020203" pitchFamily="18" charset="0"/>
                <a:ea typeface="+mn-ea"/>
              </a:rPr>
              <a:t>E3</a:t>
            </a:r>
            <a:r>
              <a:rPr lang="zh-CN" altLang="zh-CN" sz="2400" dirty="0">
                <a:latin typeface="Bodoni MT Black" panose="02070A03080606020203" pitchFamily="18" charset="0"/>
                <a:ea typeface="+mn-ea"/>
              </a:rPr>
              <a:t>和</a:t>
            </a:r>
            <a:r>
              <a:rPr lang="en-US" altLang="zh-CN" sz="2400" dirty="0">
                <a:latin typeface="Bodoni MT Black" panose="02070A03080606020203" pitchFamily="18" charset="0"/>
                <a:ea typeface="+mn-ea"/>
              </a:rPr>
              <a:t>E4</a:t>
            </a:r>
            <a:r>
              <a:rPr lang="zh-CN" altLang="zh-CN" sz="2400" dirty="0">
                <a:latin typeface="Bodoni MT Black" panose="02070A03080606020203" pitchFamily="18" charset="0"/>
                <a:ea typeface="+mn-ea"/>
              </a:rPr>
              <a:t>是算术表达式。</a:t>
            </a:r>
            <a:r>
              <a:rPr lang="en-US" altLang="zh-CN" sz="2400" dirty="0">
                <a:latin typeface="Bodoni MT Black" panose="02070A03080606020203" pitchFamily="18" charset="0"/>
                <a:ea typeface="+mn-ea"/>
              </a:rPr>
              <a:t>C2</a:t>
            </a:r>
            <a:r>
              <a:rPr lang="zh-CN" altLang="zh-CN" sz="2400" dirty="0">
                <a:latin typeface="Bodoni MT Black" panose="02070A03080606020203" pitchFamily="18" charset="0"/>
                <a:ea typeface="+mn-ea"/>
              </a:rPr>
              <a:t>的条件约束形式为（</a:t>
            </a:r>
            <a:r>
              <a:rPr lang="en-US" altLang="zh-CN" sz="2400" dirty="0">
                <a:latin typeface="Bodoni MT Black" panose="02070A03080606020203" pitchFamily="18" charset="0"/>
                <a:ea typeface="+mn-ea"/>
              </a:rPr>
              <a:t>D1</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D2</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a:t>
            </a:r>
            <a:r>
              <a:rPr lang="zh-CN" altLang="zh-CN" sz="2400" dirty="0">
                <a:latin typeface="Bodoni MT Black" panose="02070A03080606020203" pitchFamily="18" charset="0"/>
                <a:ea typeface="+mn-ea"/>
              </a:rPr>
              <a:t>其中</a:t>
            </a:r>
            <a:r>
              <a:rPr lang="en-US" altLang="zh-CN" sz="2400" dirty="0">
                <a:latin typeface="Bodoni MT Black" panose="02070A03080606020203" pitchFamily="18" charset="0"/>
                <a:ea typeface="+mn-ea"/>
              </a:rPr>
              <a:t>D1</a:t>
            </a:r>
            <a:r>
              <a:rPr lang="zh-CN" altLang="zh-CN" sz="2400" dirty="0">
                <a:latin typeface="Bodoni MT Black" panose="02070A03080606020203" pitchFamily="18" charset="0"/>
                <a:ea typeface="+mn-ea"/>
              </a:rPr>
              <a:t>是</a:t>
            </a:r>
            <a:r>
              <a:rPr lang="en-US" altLang="zh-CN" sz="2400" dirty="0">
                <a:latin typeface="Bodoni MT Black" panose="02070A03080606020203" pitchFamily="18" charset="0"/>
                <a:ea typeface="+mn-ea"/>
              </a:rPr>
              <a:t>t</a:t>
            </a:r>
            <a:r>
              <a:rPr lang="zh-CN" altLang="zh-CN" sz="2400" dirty="0">
                <a:latin typeface="Bodoni MT Black" panose="02070A03080606020203" pitchFamily="18" charset="0"/>
                <a:ea typeface="+mn-ea"/>
              </a:rPr>
              <a:t>或</a:t>
            </a:r>
            <a:r>
              <a:rPr lang="en-US" altLang="zh-CN" sz="2400" dirty="0">
                <a:latin typeface="Bodoni MT Black" panose="02070A03080606020203" pitchFamily="18" charset="0"/>
                <a:ea typeface="+mn-ea"/>
              </a:rPr>
              <a:t>f</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D2</a:t>
            </a:r>
            <a:r>
              <a:rPr lang="zh-CN" altLang="zh-CN" sz="2400" dirty="0">
                <a:latin typeface="Bodoni MT Black" panose="02070A03080606020203" pitchFamily="18" charset="0"/>
                <a:ea typeface="+mn-ea"/>
              </a:rPr>
              <a:t>是</a:t>
            </a:r>
            <a:r>
              <a:rPr lang="en-US" altLang="zh-CN" sz="2400" dirty="0">
                <a:latin typeface="Bodoni MT Black" panose="02070A03080606020203" pitchFamily="18" charset="0"/>
                <a:ea typeface="+mn-ea"/>
              </a:rPr>
              <a:t>&gt;,=</a:t>
            </a:r>
            <a:r>
              <a:rPr lang="zh-CN" altLang="zh-CN" sz="2400" dirty="0">
                <a:latin typeface="Bodoni MT Black" panose="02070A03080606020203" pitchFamily="18" charset="0"/>
                <a:ea typeface="+mn-ea"/>
              </a:rPr>
              <a:t>或</a:t>
            </a:r>
            <a:r>
              <a:rPr lang="en-US" altLang="zh-CN" sz="2400" dirty="0">
                <a:latin typeface="Bodoni MT Black" panose="02070A03080606020203" pitchFamily="18" charset="0"/>
                <a:ea typeface="+mn-ea"/>
              </a:rPr>
              <a:t>&lt;</a:t>
            </a:r>
            <a:r>
              <a:rPr lang="zh-CN" altLang="zh-CN" sz="2400" dirty="0">
                <a:latin typeface="Bodoni MT Black" panose="02070A03080606020203" pitchFamily="18" charset="0"/>
                <a:ea typeface="+mn-ea"/>
              </a:rPr>
              <a:t>。除了</a:t>
            </a:r>
            <a:r>
              <a:rPr lang="en-US" altLang="zh-CN" sz="2400" dirty="0">
                <a:latin typeface="Bodoni MT Black" panose="02070A03080606020203" pitchFamily="18" charset="0"/>
                <a:ea typeface="+mn-ea"/>
              </a:rPr>
              <a:t>C2</a:t>
            </a:r>
            <a:r>
              <a:rPr lang="zh-CN" altLang="zh-CN" sz="2400" dirty="0">
                <a:latin typeface="Bodoni MT Black" panose="02070A03080606020203" pitchFamily="18" charset="0"/>
                <a:ea typeface="+mn-ea"/>
              </a:rPr>
              <a:t>的第二个简单条件是关系表达式之外，</a:t>
            </a:r>
            <a:r>
              <a:rPr lang="en-US" altLang="zh-CN" sz="2400" dirty="0">
                <a:latin typeface="Bodoni MT Black" panose="02070A03080606020203" pitchFamily="18" charset="0"/>
                <a:ea typeface="+mn-ea"/>
              </a:rPr>
              <a:t>C2</a:t>
            </a:r>
            <a:r>
              <a:rPr lang="zh-CN" altLang="zh-CN" sz="2400" dirty="0">
                <a:latin typeface="Bodoni MT Black" panose="02070A03080606020203" pitchFamily="18" charset="0"/>
                <a:ea typeface="+mn-ea"/>
              </a:rPr>
              <a:t>和</a:t>
            </a:r>
            <a:r>
              <a:rPr lang="en-US" altLang="zh-CN" sz="2400" dirty="0">
                <a:latin typeface="Bodoni MT Black" panose="02070A03080606020203" pitchFamily="18" charset="0"/>
                <a:ea typeface="+mn-ea"/>
              </a:rPr>
              <a:t>C1</a:t>
            </a:r>
            <a:r>
              <a:rPr lang="zh-CN" altLang="zh-CN" sz="2400" dirty="0">
                <a:latin typeface="Bodoni MT Black" panose="02070A03080606020203" pitchFamily="18" charset="0"/>
                <a:ea typeface="+mn-ea"/>
              </a:rPr>
              <a:t>相同，</a:t>
            </a:r>
            <a:r>
              <a:rPr lang="zh-CN" altLang="en-US" sz="2400" dirty="0">
                <a:latin typeface="Bodoni MT Black" panose="02070A03080606020203" pitchFamily="18" charset="0"/>
                <a:ea typeface="+mn-ea"/>
              </a:rPr>
              <a:t>故</a:t>
            </a:r>
            <a:r>
              <a:rPr lang="zh-CN" altLang="zh-CN" sz="2400" dirty="0">
                <a:latin typeface="Bodoni MT Black" panose="02070A03080606020203" pitchFamily="18" charset="0"/>
                <a:ea typeface="+mn-ea"/>
              </a:rPr>
              <a:t>可以通过修改</a:t>
            </a:r>
            <a:r>
              <a:rPr lang="en-US" altLang="zh-CN" sz="2400" dirty="0">
                <a:latin typeface="Bodoni MT Black" panose="02070A03080606020203" pitchFamily="18" charset="0"/>
                <a:ea typeface="+mn-ea"/>
              </a:rPr>
              <a:t>C1</a:t>
            </a:r>
            <a:r>
              <a:rPr lang="zh-CN" altLang="zh-CN" sz="2400" dirty="0">
                <a:latin typeface="Bodoni MT Black" panose="02070A03080606020203" pitchFamily="18" charset="0"/>
                <a:ea typeface="+mn-ea"/>
              </a:rPr>
              <a:t>的约束集</a:t>
            </a:r>
            <a:r>
              <a:rPr lang="en-US" altLang="zh-CN" sz="2400" dirty="0">
                <a:solidFill>
                  <a:srgbClr val="FF0000"/>
                </a:solidFill>
                <a:latin typeface="Bodoni MT Black" panose="02070A03080606020203" pitchFamily="18" charset="0"/>
                <a:ea typeface="+mn-ea"/>
              </a:rPr>
              <a:t>{(</a:t>
            </a:r>
            <a:r>
              <a:rPr lang="en-US" altLang="zh-CN" sz="2400" dirty="0" err="1">
                <a:solidFill>
                  <a:srgbClr val="FF0000"/>
                </a:solidFill>
                <a:latin typeface="Bodoni MT Black" panose="02070A03080606020203" pitchFamily="18" charset="0"/>
                <a:ea typeface="+mn-ea"/>
              </a:rPr>
              <a:t>t,t</a:t>
            </a:r>
            <a:r>
              <a:rPr lang="en-US" altLang="zh-CN" sz="2400" dirty="0">
                <a:solidFill>
                  <a:srgbClr val="FF0000"/>
                </a:solidFill>
                <a:latin typeface="Bodoni MT Black" panose="02070A03080606020203" pitchFamily="18" charset="0"/>
                <a:ea typeface="+mn-ea"/>
              </a:rPr>
              <a:t>),(</a:t>
            </a:r>
            <a:r>
              <a:rPr lang="en-US" altLang="zh-CN" sz="2400" dirty="0" err="1">
                <a:solidFill>
                  <a:srgbClr val="FF0000"/>
                </a:solidFill>
                <a:latin typeface="Bodoni MT Black" panose="02070A03080606020203" pitchFamily="18" charset="0"/>
                <a:ea typeface="+mn-ea"/>
              </a:rPr>
              <a:t>f,t</a:t>
            </a:r>
            <a:r>
              <a:rPr lang="en-US" altLang="zh-CN" sz="2400" dirty="0">
                <a:solidFill>
                  <a:srgbClr val="FF0000"/>
                </a:solidFill>
                <a:latin typeface="Bodoni MT Black" panose="02070A03080606020203" pitchFamily="18" charset="0"/>
                <a:ea typeface="+mn-ea"/>
              </a:rPr>
              <a:t>),(</a:t>
            </a:r>
            <a:r>
              <a:rPr lang="en-US" altLang="zh-CN" sz="2400" dirty="0" err="1">
                <a:solidFill>
                  <a:srgbClr val="FF0000"/>
                </a:solidFill>
                <a:latin typeface="Bodoni MT Black" panose="02070A03080606020203" pitchFamily="18" charset="0"/>
                <a:ea typeface="+mn-ea"/>
              </a:rPr>
              <a:t>t,f</a:t>
            </a:r>
            <a:r>
              <a:rPr lang="en-US" altLang="zh-CN" sz="2400" dirty="0">
                <a:solidFill>
                  <a:srgbClr val="FF0000"/>
                </a:solidFill>
                <a:latin typeface="Bodoni MT Black" panose="02070A03080606020203" pitchFamily="18" charset="0"/>
                <a:ea typeface="+mn-ea"/>
              </a:rPr>
              <a:t>)}</a:t>
            </a:r>
            <a:r>
              <a:rPr lang="zh-CN" altLang="zh-CN" sz="2400" dirty="0">
                <a:latin typeface="Bodoni MT Black" panose="02070A03080606020203" pitchFamily="18" charset="0"/>
                <a:ea typeface="+mn-ea"/>
              </a:rPr>
              <a:t>得出</a:t>
            </a:r>
            <a:r>
              <a:rPr lang="en-US" altLang="zh-CN" sz="2400" dirty="0">
                <a:latin typeface="Bodoni MT Black" panose="02070A03080606020203" pitchFamily="18" charset="0"/>
                <a:ea typeface="+mn-ea"/>
              </a:rPr>
              <a:t>C2</a:t>
            </a:r>
            <a:r>
              <a:rPr lang="zh-CN" altLang="zh-CN" sz="2400" dirty="0">
                <a:latin typeface="Bodoni MT Black" panose="02070A03080606020203" pitchFamily="18" charset="0"/>
                <a:ea typeface="+mn-ea"/>
              </a:rPr>
              <a:t>的约束集。</a:t>
            </a:r>
            <a:endParaRPr lang="en-US" altLang="zh-CN" sz="2400" dirty="0">
              <a:latin typeface="Bodoni MT Black" panose="02070A03080606020203" pitchFamily="18" charset="0"/>
              <a:ea typeface="+mn-ea"/>
            </a:endParaRPr>
          </a:p>
          <a:p>
            <a:pPr marL="0" indent="0">
              <a:lnSpc>
                <a:spcPts val="31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注意，对于（</a:t>
            </a:r>
            <a:r>
              <a:rPr lang="en-US" altLang="zh-CN" sz="2400" dirty="0">
                <a:latin typeface="Bodoni MT Black" panose="02070A03080606020203" pitchFamily="18" charset="0"/>
                <a:ea typeface="+mn-ea"/>
              </a:rPr>
              <a:t>E3=E4</a:t>
            </a:r>
            <a:r>
              <a:rPr lang="zh-CN" altLang="zh-CN" sz="2400" dirty="0">
                <a:latin typeface="Bodoni MT Black" panose="02070A03080606020203" pitchFamily="18" charset="0"/>
                <a:ea typeface="+mn-ea"/>
              </a:rPr>
              <a:t>）来说，</a:t>
            </a:r>
            <a:r>
              <a:rPr lang="en-US" altLang="zh-CN" sz="2400" dirty="0">
                <a:latin typeface="Bodoni MT Black" panose="02070A03080606020203" pitchFamily="18" charset="0"/>
                <a:ea typeface="+mn-ea"/>
              </a:rPr>
              <a:t>t</a:t>
            </a:r>
            <a:r>
              <a:rPr lang="zh-CN" altLang="zh-CN" sz="2400" dirty="0">
                <a:latin typeface="Bodoni MT Black" panose="02070A03080606020203" pitchFamily="18" charset="0"/>
                <a:ea typeface="+mn-ea"/>
              </a:rPr>
              <a:t>意味</a:t>
            </a:r>
            <a:r>
              <a:rPr lang="en-US" altLang="zh-CN" sz="2400" dirty="0">
                <a:latin typeface="Bodoni MT Black" panose="02070A03080606020203" pitchFamily="18" charset="0"/>
                <a:ea typeface="+mn-ea"/>
              </a:rPr>
              <a:t>=</a:t>
            </a:r>
            <a:r>
              <a:rPr lang="zh-CN" altLang="zh-CN" sz="2400" dirty="0">
                <a:latin typeface="Bodoni MT Black" panose="02070A03080606020203" pitchFamily="18" charset="0"/>
                <a:ea typeface="+mn-ea"/>
              </a:rPr>
              <a:t>，而</a:t>
            </a:r>
            <a:r>
              <a:rPr lang="en-US" altLang="zh-CN" sz="2400" dirty="0">
                <a:latin typeface="Bodoni MT Black" panose="02070A03080606020203" pitchFamily="18" charset="0"/>
                <a:ea typeface="+mn-ea"/>
              </a:rPr>
              <a:t>f</a:t>
            </a:r>
            <a:r>
              <a:rPr lang="zh-CN" altLang="zh-CN" sz="2400" dirty="0">
                <a:latin typeface="Bodoni MT Black" panose="02070A03080606020203" pitchFamily="18" charset="0"/>
                <a:ea typeface="+mn-ea"/>
              </a:rPr>
              <a:t>意味着</a:t>
            </a:r>
            <a:r>
              <a:rPr lang="en-US" altLang="zh-CN" sz="2400" dirty="0">
                <a:latin typeface="Bodoni MT Black" panose="02070A03080606020203" pitchFamily="18" charset="0"/>
                <a:ea typeface="+mn-ea"/>
              </a:rPr>
              <a:t>&lt;</a:t>
            </a:r>
            <a:r>
              <a:rPr lang="zh-CN" altLang="zh-CN" sz="2400" dirty="0">
                <a:latin typeface="Bodoni MT Black" panose="02070A03080606020203" pitchFamily="18" charset="0"/>
                <a:ea typeface="+mn-ea"/>
              </a:rPr>
              <a:t>或</a:t>
            </a:r>
            <a:r>
              <a:rPr lang="en-US" altLang="zh-CN" sz="2400" dirty="0">
                <a:latin typeface="Bodoni MT Black" panose="02070A03080606020203" pitchFamily="18" charset="0"/>
                <a:ea typeface="+mn-ea"/>
              </a:rPr>
              <a:t>&gt;</a:t>
            </a:r>
            <a:r>
              <a:rPr lang="zh-CN" altLang="zh-CN" sz="2400" dirty="0">
                <a:latin typeface="Bodoni MT Black" panose="02070A03080606020203" pitchFamily="18" charset="0"/>
                <a:ea typeface="+mn-ea"/>
              </a:rPr>
              <a:t>，因此，分别用</a:t>
            </a:r>
            <a:r>
              <a:rPr lang="en-US" altLang="zh-CN" sz="2400" dirty="0">
                <a:latin typeface="Bodoni MT Black" panose="02070A03080606020203" pitchFamily="18" charset="0"/>
              </a:rPr>
              <a:t>(</a:t>
            </a:r>
            <a:r>
              <a:rPr lang="en-US" altLang="zh-CN" sz="2400" dirty="0">
                <a:latin typeface="Bodoni MT Black" panose="02070A03080606020203" pitchFamily="18" charset="0"/>
                <a:ea typeface="+mn-ea"/>
              </a:rPr>
              <a:t>t,=</a:t>
            </a:r>
            <a:r>
              <a:rPr lang="en-US" altLang="zh-CN" sz="2400" dirty="0">
                <a:latin typeface="Bodoni MT Black" panose="02070A03080606020203" pitchFamily="18" charset="0"/>
              </a:rPr>
              <a:t>)</a:t>
            </a:r>
            <a:r>
              <a:rPr lang="zh-CN" altLang="zh-CN" sz="2400" dirty="0">
                <a:latin typeface="Bodoni MT Black" panose="02070A03080606020203" pitchFamily="18" charset="0"/>
                <a:ea typeface="+mn-ea"/>
              </a:rPr>
              <a:t>和</a:t>
            </a:r>
            <a:r>
              <a:rPr lang="en-US" altLang="zh-CN" sz="2400" dirty="0">
                <a:latin typeface="Bodoni MT Black" panose="02070A03080606020203" pitchFamily="18" charset="0"/>
              </a:rPr>
              <a:t>(</a:t>
            </a:r>
            <a:r>
              <a:rPr lang="en-US" altLang="zh-CN" sz="2400" dirty="0">
                <a:latin typeface="Bodoni MT Black" panose="02070A03080606020203" pitchFamily="18" charset="0"/>
                <a:ea typeface="+mn-ea"/>
              </a:rPr>
              <a:t>f,=</a:t>
            </a:r>
            <a:r>
              <a:rPr lang="en-US" altLang="zh-CN" sz="2400" dirty="0">
                <a:latin typeface="Bodoni MT Black" panose="02070A03080606020203" pitchFamily="18" charset="0"/>
              </a:rPr>
              <a:t>)</a:t>
            </a:r>
            <a:r>
              <a:rPr lang="zh-CN" altLang="zh-CN" sz="2400" dirty="0">
                <a:latin typeface="Bodoni MT Black" panose="02070A03080606020203" pitchFamily="18" charset="0"/>
                <a:ea typeface="+mn-ea"/>
              </a:rPr>
              <a:t>替换</a:t>
            </a:r>
            <a:r>
              <a:rPr lang="en-US" altLang="zh-CN" sz="2400" dirty="0">
                <a:latin typeface="Bodoni MT Black" panose="02070A03080606020203" pitchFamily="18" charset="0"/>
                <a:ea typeface="+mn-ea"/>
              </a:rPr>
              <a:t>(</a:t>
            </a:r>
            <a:r>
              <a:rPr lang="en-US" altLang="zh-CN" sz="2400" dirty="0" err="1">
                <a:latin typeface="Bodoni MT Black" panose="02070A03080606020203" pitchFamily="18" charset="0"/>
                <a:ea typeface="+mn-ea"/>
              </a:rPr>
              <a:t>t,t</a:t>
            </a:r>
            <a:r>
              <a:rPr lang="en-US" altLang="zh-CN" sz="2400" dirty="0">
                <a:latin typeface="Bodoni MT Black" panose="02070A03080606020203" pitchFamily="18" charset="0"/>
                <a:ea typeface="+mn-ea"/>
              </a:rPr>
              <a:t>)</a:t>
            </a:r>
            <a:r>
              <a:rPr lang="zh-CN" altLang="zh-CN" sz="2400" dirty="0">
                <a:latin typeface="Bodoni MT Black" panose="02070A03080606020203" pitchFamily="18" charset="0"/>
                <a:ea typeface="+mn-ea"/>
              </a:rPr>
              <a:t>和</a:t>
            </a:r>
            <a:r>
              <a:rPr lang="en-US" altLang="zh-CN" sz="2400" dirty="0">
                <a:latin typeface="Bodoni MT Black" panose="02070A03080606020203" pitchFamily="18" charset="0"/>
                <a:ea typeface="+mn-ea"/>
              </a:rPr>
              <a:t>(</a:t>
            </a:r>
            <a:r>
              <a:rPr lang="en-US" altLang="zh-CN" sz="2400" dirty="0" err="1">
                <a:latin typeface="Bodoni MT Black" panose="02070A03080606020203" pitchFamily="18" charset="0"/>
                <a:ea typeface="+mn-ea"/>
              </a:rPr>
              <a:t>f,t</a:t>
            </a:r>
            <a:r>
              <a:rPr lang="en-US" altLang="zh-CN" sz="2400" dirty="0">
                <a:latin typeface="Bodoni MT Black" panose="02070A03080606020203" pitchFamily="18" charset="0"/>
                <a:ea typeface="+mn-ea"/>
              </a:rPr>
              <a:t>)</a:t>
            </a:r>
            <a:r>
              <a:rPr lang="zh-CN" altLang="zh-CN" sz="2400" dirty="0">
                <a:latin typeface="Bodoni MT Black" panose="02070A03080606020203" pitchFamily="18" charset="0"/>
                <a:ea typeface="+mn-ea"/>
              </a:rPr>
              <a:t>，并用</a:t>
            </a:r>
            <a:r>
              <a:rPr lang="en-US" altLang="zh-CN" sz="2400" dirty="0">
                <a:latin typeface="Bodoni MT Black" panose="02070A03080606020203" pitchFamily="18" charset="0"/>
                <a:ea typeface="+mn-ea"/>
              </a:rPr>
              <a:t>(t,&lt;)</a:t>
            </a:r>
            <a:r>
              <a:rPr lang="zh-CN" altLang="zh-CN" sz="2400" dirty="0">
                <a:latin typeface="Bodoni MT Black" panose="02070A03080606020203" pitchFamily="18" charset="0"/>
                <a:ea typeface="+mn-ea"/>
              </a:rPr>
              <a:t>和</a:t>
            </a:r>
            <a:r>
              <a:rPr lang="en-US" altLang="zh-CN" sz="2400" dirty="0">
                <a:latin typeface="Bodoni MT Black" panose="02070A03080606020203" pitchFamily="18" charset="0"/>
                <a:ea typeface="+mn-ea"/>
              </a:rPr>
              <a:t>(t,&gt;)</a:t>
            </a:r>
            <a:r>
              <a:rPr lang="zh-CN" altLang="zh-CN" sz="2400" dirty="0">
                <a:latin typeface="Bodoni MT Black" panose="02070A03080606020203" pitchFamily="18" charset="0"/>
                <a:ea typeface="+mn-ea"/>
              </a:rPr>
              <a:t>替换</a:t>
            </a:r>
            <a:r>
              <a:rPr lang="en-US" altLang="zh-CN" sz="2400" dirty="0">
                <a:latin typeface="Bodoni MT Black" panose="02070A03080606020203" pitchFamily="18" charset="0"/>
                <a:ea typeface="+mn-ea"/>
              </a:rPr>
              <a:t>(</a:t>
            </a:r>
            <a:r>
              <a:rPr lang="en-US" altLang="zh-CN" sz="2400" dirty="0" err="1">
                <a:latin typeface="Bodoni MT Black" panose="02070A03080606020203" pitchFamily="18" charset="0"/>
                <a:ea typeface="+mn-ea"/>
              </a:rPr>
              <a:t>t,f</a:t>
            </a:r>
            <a:r>
              <a:rPr lang="en-US" altLang="zh-CN" sz="2400" dirty="0">
                <a:latin typeface="Bodoni MT Black" panose="02070A03080606020203" pitchFamily="18" charset="0"/>
                <a:ea typeface="+mn-ea"/>
              </a:rPr>
              <a:t>)</a:t>
            </a:r>
            <a:r>
              <a:rPr lang="zh-CN" altLang="zh-CN" sz="2400" dirty="0">
                <a:latin typeface="Bodoni MT Black" panose="02070A03080606020203" pitchFamily="18" charset="0"/>
                <a:ea typeface="+mn-ea"/>
              </a:rPr>
              <a:t>，就得到</a:t>
            </a:r>
            <a:r>
              <a:rPr lang="en-US" altLang="zh-CN" sz="2400" dirty="0">
                <a:latin typeface="Bodoni MT Black" panose="02070A03080606020203" pitchFamily="18" charset="0"/>
                <a:ea typeface="+mn-ea"/>
              </a:rPr>
              <a:t>C2</a:t>
            </a:r>
            <a:r>
              <a:rPr lang="zh-CN" altLang="zh-CN" sz="2400" dirty="0">
                <a:latin typeface="Bodoni MT Black" panose="02070A03080606020203" pitchFamily="18" charset="0"/>
                <a:ea typeface="+mn-ea"/>
              </a:rPr>
              <a:t>的约束集</a:t>
            </a:r>
            <a:r>
              <a:rPr lang="en-US" altLang="zh-CN" sz="2400" dirty="0">
                <a:solidFill>
                  <a:srgbClr val="FF0000"/>
                </a:solidFill>
                <a:latin typeface="Bodoni MT Black" panose="02070A03080606020203" pitchFamily="18" charset="0"/>
                <a:ea typeface="+mn-ea"/>
              </a:rPr>
              <a:t>{(t,=),(f,=),(t,&lt;),(t,&gt;)}</a:t>
            </a:r>
            <a:r>
              <a:rPr lang="zh-CN" altLang="zh-CN" sz="2400" dirty="0">
                <a:latin typeface="Bodoni MT Black" panose="02070A03080606020203" pitchFamily="18" charset="0"/>
                <a:ea typeface="+mn-ea"/>
              </a:rPr>
              <a:t>。覆盖上述条件约束集的测试，保证可以发现</a:t>
            </a:r>
            <a:r>
              <a:rPr lang="en-US" altLang="zh-CN" sz="2400" dirty="0">
                <a:latin typeface="Bodoni MT Black" panose="02070A03080606020203" pitchFamily="18" charset="0"/>
                <a:ea typeface="+mn-ea"/>
              </a:rPr>
              <a:t>C2</a:t>
            </a:r>
            <a:r>
              <a:rPr lang="zh-CN" altLang="zh-CN" sz="2400" dirty="0">
                <a:latin typeface="Bodoni MT Black" panose="02070A03080606020203" pitchFamily="18" charset="0"/>
                <a:ea typeface="+mn-ea"/>
              </a:rPr>
              <a:t>中布尔算符和关系算符的错误。</a:t>
            </a:r>
            <a:r>
              <a:rPr lang="en-US" altLang="zh-CN" sz="2400" dirty="0">
                <a:latin typeface="Bodoni MT Black" panose="02070A03080606020203" pitchFamily="18" charset="0"/>
                <a:ea typeface="+mn-ea"/>
              </a:rPr>
              <a:t>    </a:t>
            </a:r>
            <a:endParaRPr lang="zh-CN" altLang="zh-CN" sz="24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7.6.2 </a:t>
            </a:r>
            <a:r>
              <a:rPr lang="zh-CN" altLang="en-US" sz="2400" dirty="0">
                <a:solidFill>
                  <a:srgbClr val="D9D9D9"/>
                </a:solidFill>
                <a:latin typeface="Bodoni MT Black" panose="02070A03080606020203" pitchFamily="18" charset="0"/>
                <a:ea typeface="+mn-ea"/>
              </a:rPr>
              <a:t>控制结构测试</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52513"/>
            <a:ext cx="8229600" cy="604837"/>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2.</a:t>
            </a:r>
            <a:r>
              <a:rPr lang="zh-CN" altLang="en-US" sz="2400" b="1" dirty="0">
                <a:latin typeface="Bodoni MT Black" panose="02070A03080606020203" pitchFamily="18" charset="0"/>
              </a:rPr>
              <a:t>条件测试</a:t>
            </a:r>
            <a:endParaRPr lang="zh-CN" altLang="en-US" sz="2400" b="1" dirty="0">
              <a:latin typeface="Bodoni MT Black" panose="02070A03080606020203" pitchFamily="18" charset="0"/>
            </a:endParaRPr>
          </a:p>
        </p:txBody>
      </p:sp>
      <p:sp>
        <p:nvSpPr>
          <p:cNvPr id="32775" name="TextBox 7"/>
          <p:cNvSpPr txBox="1">
            <a:spLocks noChangeArrowheads="1"/>
          </p:cNvSpPr>
          <p:nvPr/>
        </p:nvSpPr>
        <p:spPr bwMode="auto">
          <a:xfrm>
            <a:off x="684213" y="1773238"/>
            <a:ext cx="7920037" cy="383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500"/>
              </a:lnSpc>
              <a:defRPr/>
            </a:pPr>
            <a:r>
              <a:rPr lang="en-US" altLang="zh-CN" sz="2000" b="1" dirty="0">
                <a:latin typeface="Bodoni MT Black" panose="02070A03080606020203" pitchFamily="18" charset="0"/>
              </a:rPr>
              <a:t>        </a:t>
            </a:r>
            <a:r>
              <a:rPr lang="zh-CN" altLang="zh-CN" sz="2400" b="1" dirty="0">
                <a:latin typeface="Bodoni MT Black" panose="02070A03080606020203" pitchFamily="18" charset="0"/>
                <a:ea typeface="+mn-ea"/>
              </a:rPr>
              <a:t>作为第三个例子，考虑下列条件</a:t>
            </a:r>
            <a:endParaRPr lang="zh-CN" altLang="zh-CN" sz="2400" b="1" dirty="0">
              <a:latin typeface="Bodoni MT Black" panose="02070A03080606020203" pitchFamily="18" charset="0"/>
              <a:ea typeface="+mn-ea"/>
            </a:endParaRPr>
          </a:p>
          <a:p>
            <a:pPr marL="0" indent="0">
              <a:lnSpc>
                <a:spcPts val="3500"/>
              </a:lnSpc>
              <a:defRPr/>
            </a:pPr>
            <a:r>
              <a:rPr lang="en-US" altLang="zh-CN" sz="2400" b="1" dirty="0">
                <a:solidFill>
                  <a:srgbClr val="0070C0"/>
                </a:solidFill>
                <a:latin typeface="Bodoni MT Black" panose="02070A03080606020203" pitchFamily="18" charset="0"/>
                <a:ea typeface="+mn-ea"/>
              </a:rPr>
              <a:t>    C3</a:t>
            </a:r>
            <a:r>
              <a:rPr lang="zh-CN" altLang="zh-CN" sz="2400" b="1" dirty="0">
                <a:solidFill>
                  <a:srgbClr val="0070C0"/>
                </a:solidFill>
                <a:latin typeface="Bodoni MT Black" panose="02070A03080606020203" pitchFamily="18" charset="0"/>
                <a:ea typeface="+mn-ea"/>
              </a:rPr>
              <a:t>：</a:t>
            </a:r>
            <a:r>
              <a:rPr lang="en-US" altLang="zh-CN" sz="2400" b="1" dirty="0">
                <a:solidFill>
                  <a:srgbClr val="0070C0"/>
                </a:solidFill>
                <a:latin typeface="Bodoni MT Black" panose="02070A03080606020203" pitchFamily="18" charset="0"/>
              </a:rPr>
              <a:t>(</a:t>
            </a:r>
            <a:r>
              <a:rPr lang="en-US" altLang="zh-CN" sz="2400" b="1" dirty="0">
                <a:solidFill>
                  <a:srgbClr val="0070C0"/>
                </a:solidFill>
                <a:latin typeface="Bodoni MT Black" panose="02070A03080606020203" pitchFamily="18" charset="0"/>
                <a:ea typeface="+mn-ea"/>
              </a:rPr>
              <a:t>E1&gt;E2</a:t>
            </a:r>
            <a:r>
              <a:rPr lang="en-US" altLang="zh-CN" sz="2400" b="1" dirty="0">
                <a:solidFill>
                  <a:srgbClr val="0070C0"/>
                </a:solidFill>
                <a:latin typeface="Bodoni MT Black" panose="02070A03080606020203" pitchFamily="18" charset="0"/>
              </a:rPr>
              <a:t>) </a:t>
            </a:r>
            <a:r>
              <a:rPr lang="en-US" altLang="zh-CN" sz="2400" b="1" dirty="0">
                <a:solidFill>
                  <a:srgbClr val="0070C0"/>
                </a:solidFill>
                <a:latin typeface="Bodoni MT Black" panose="02070A03080606020203" pitchFamily="18" charset="0"/>
                <a:ea typeface="+mn-ea"/>
              </a:rPr>
              <a:t>&amp; (E3=E4)</a:t>
            </a:r>
            <a:endParaRPr lang="en-US" altLang="zh-CN" sz="2400" b="1" dirty="0">
              <a:solidFill>
                <a:srgbClr val="0070C0"/>
              </a:solidFill>
              <a:latin typeface="Bodoni MT Black" panose="02070A03080606020203" pitchFamily="18" charset="0"/>
              <a:ea typeface="+mn-ea"/>
            </a:endParaRPr>
          </a:p>
          <a:p>
            <a:pPr marL="0" indent="0">
              <a:lnSpc>
                <a:spcPts val="3500"/>
              </a:lnSpc>
              <a:spcBef>
                <a:spcPts val="1200"/>
              </a:spcBef>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其中，</a:t>
            </a:r>
            <a:r>
              <a:rPr lang="en-US" altLang="zh-CN" sz="2400" dirty="0">
                <a:latin typeface="Bodoni MT Black" panose="02070A03080606020203" pitchFamily="18" charset="0"/>
                <a:ea typeface="+mn-ea"/>
              </a:rPr>
              <a:t>E1</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E2</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E3</a:t>
            </a:r>
            <a:r>
              <a:rPr lang="zh-CN" altLang="zh-CN" sz="2400" dirty="0">
                <a:latin typeface="Bodoni MT Black" panose="02070A03080606020203" pitchFamily="18" charset="0"/>
                <a:ea typeface="+mn-ea"/>
              </a:rPr>
              <a:t>和</a:t>
            </a:r>
            <a:r>
              <a:rPr lang="en-US" altLang="zh-CN" sz="2400" dirty="0">
                <a:latin typeface="Bodoni MT Black" panose="02070A03080606020203" pitchFamily="18" charset="0"/>
                <a:ea typeface="+mn-ea"/>
              </a:rPr>
              <a:t>E4</a:t>
            </a:r>
            <a:r>
              <a:rPr lang="zh-CN" altLang="zh-CN" sz="2400" dirty="0">
                <a:latin typeface="Bodoni MT Black" panose="02070A03080606020203" pitchFamily="18" charset="0"/>
                <a:ea typeface="+mn-ea"/>
              </a:rPr>
              <a:t>是算术表达式。</a:t>
            </a:r>
            <a:r>
              <a:rPr lang="en-US" altLang="zh-CN" sz="2400" dirty="0">
                <a:latin typeface="Bodoni MT Black" panose="02070A03080606020203" pitchFamily="18" charset="0"/>
                <a:ea typeface="+mn-ea"/>
              </a:rPr>
              <a:t>C3</a:t>
            </a:r>
            <a:r>
              <a:rPr lang="zh-CN" altLang="zh-CN" sz="2400" dirty="0">
                <a:latin typeface="Bodoni MT Black" panose="02070A03080606020203" pitchFamily="18" charset="0"/>
                <a:ea typeface="+mn-ea"/>
              </a:rPr>
              <a:t>的条件约束形式为（</a:t>
            </a:r>
            <a:r>
              <a:rPr lang="en-US" altLang="zh-CN" sz="2400" dirty="0">
                <a:latin typeface="Bodoni MT Black" panose="02070A03080606020203" pitchFamily="18" charset="0"/>
                <a:ea typeface="+mn-ea"/>
              </a:rPr>
              <a:t>D1</a:t>
            </a:r>
            <a:r>
              <a:rPr lang="zh-CN" altLang="zh-CN" sz="2400" dirty="0">
                <a:latin typeface="Bodoni MT Black" panose="02070A03080606020203" pitchFamily="18" charset="0"/>
                <a:ea typeface="+mn-ea"/>
              </a:rPr>
              <a:t>，</a:t>
            </a:r>
            <a:r>
              <a:rPr lang="en-US" altLang="zh-CN" sz="2400" dirty="0">
                <a:latin typeface="Bodoni MT Black" panose="02070A03080606020203" pitchFamily="18" charset="0"/>
                <a:ea typeface="+mn-ea"/>
              </a:rPr>
              <a:t>D2</a:t>
            </a:r>
            <a:r>
              <a:rPr lang="zh-CN" altLang="zh-CN" sz="2400" dirty="0">
                <a:latin typeface="Bodoni MT Black" panose="02070A03080606020203" pitchFamily="18" charset="0"/>
                <a:ea typeface="+mn-ea"/>
              </a:rPr>
              <a:t>），而</a:t>
            </a:r>
            <a:r>
              <a:rPr lang="en-US" altLang="zh-CN" sz="2400" dirty="0">
                <a:latin typeface="Bodoni MT Black" panose="02070A03080606020203" pitchFamily="18" charset="0"/>
                <a:ea typeface="+mn-ea"/>
              </a:rPr>
              <a:t>D1</a:t>
            </a:r>
            <a:r>
              <a:rPr lang="zh-CN" altLang="zh-CN" sz="2400" dirty="0">
                <a:latin typeface="Bodoni MT Black" panose="02070A03080606020203" pitchFamily="18" charset="0"/>
                <a:ea typeface="+mn-ea"/>
              </a:rPr>
              <a:t>和</a:t>
            </a:r>
            <a:r>
              <a:rPr lang="en-US" altLang="zh-CN" sz="2400" dirty="0">
                <a:latin typeface="Bodoni MT Black" panose="02070A03080606020203" pitchFamily="18" charset="0"/>
                <a:ea typeface="+mn-ea"/>
              </a:rPr>
              <a:t>D2</a:t>
            </a:r>
            <a:r>
              <a:rPr lang="zh-CN" altLang="zh-CN" sz="2400" dirty="0">
                <a:latin typeface="Bodoni MT Black" panose="02070A03080606020203" pitchFamily="18" charset="0"/>
                <a:ea typeface="+mn-ea"/>
              </a:rPr>
              <a:t>的每一个都是</a:t>
            </a:r>
            <a:r>
              <a:rPr lang="en-US" altLang="zh-CN" sz="2400" dirty="0">
                <a:latin typeface="Bodoni MT Black" panose="02070A03080606020203" pitchFamily="18" charset="0"/>
                <a:ea typeface="+mn-ea"/>
              </a:rPr>
              <a:t>&gt;,=</a:t>
            </a:r>
            <a:r>
              <a:rPr lang="zh-CN" altLang="zh-CN" sz="2400" dirty="0">
                <a:latin typeface="Bodoni MT Black" panose="02070A03080606020203" pitchFamily="18" charset="0"/>
                <a:ea typeface="+mn-ea"/>
              </a:rPr>
              <a:t>或</a:t>
            </a:r>
            <a:r>
              <a:rPr lang="en-US" altLang="zh-CN" sz="2400" dirty="0">
                <a:latin typeface="Bodoni MT Black" panose="02070A03080606020203" pitchFamily="18" charset="0"/>
                <a:ea typeface="+mn-ea"/>
              </a:rPr>
              <a:t>&lt;</a:t>
            </a:r>
            <a:r>
              <a:rPr lang="zh-CN" altLang="zh-CN" sz="2400" dirty="0">
                <a:latin typeface="Bodoni MT Black" panose="02070A03080606020203" pitchFamily="18" charset="0"/>
                <a:ea typeface="+mn-ea"/>
              </a:rPr>
              <a:t>。除了</a:t>
            </a:r>
            <a:r>
              <a:rPr lang="en-US" altLang="zh-CN" sz="2400" dirty="0">
                <a:latin typeface="Bodoni MT Black" panose="02070A03080606020203" pitchFamily="18" charset="0"/>
                <a:ea typeface="+mn-ea"/>
              </a:rPr>
              <a:t>C3</a:t>
            </a:r>
            <a:r>
              <a:rPr lang="zh-CN" altLang="zh-CN" sz="2400" dirty="0">
                <a:latin typeface="Bodoni MT Black" panose="02070A03080606020203" pitchFamily="18" charset="0"/>
                <a:ea typeface="+mn-ea"/>
              </a:rPr>
              <a:t>的第一个简单条件是关系表达式之外，</a:t>
            </a:r>
            <a:r>
              <a:rPr lang="en-US" altLang="zh-CN" sz="2400" dirty="0">
                <a:latin typeface="Bodoni MT Black" panose="02070A03080606020203" pitchFamily="18" charset="0"/>
                <a:ea typeface="+mn-ea"/>
              </a:rPr>
              <a:t>C3</a:t>
            </a:r>
            <a:r>
              <a:rPr lang="zh-CN" altLang="zh-CN" sz="2400" dirty="0">
                <a:latin typeface="Bodoni MT Black" panose="02070A03080606020203" pitchFamily="18" charset="0"/>
                <a:ea typeface="+mn-ea"/>
              </a:rPr>
              <a:t>和</a:t>
            </a:r>
            <a:r>
              <a:rPr lang="en-US" altLang="zh-CN" sz="2400" dirty="0">
                <a:latin typeface="Bodoni MT Black" panose="02070A03080606020203" pitchFamily="18" charset="0"/>
                <a:ea typeface="+mn-ea"/>
              </a:rPr>
              <a:t>C2</a:t>
            </a:r>
            <a:r>
              <a:rPr lang="zh-CN" altLang="zh-CN" sz="2400" dirty="0">
                <a:latin typeface="Bodoni MT Black" panose="02070A03080606020203" pitchFamily="18" charset="0"/>
                <a:ea typeface="+mn-ea"/>
              </a:rPr>
              <a:t>相同，因此，可以通过修改</a:t>
            </a:r>
            <a:r>
              <a:rPr lang="en-US" altLang="zh-CN" sz="2400" dirty="0">
                <a:latin typeface="Bodoni MT Black" panose="02070A03080606020203" pitchFamily="18" charset="0"/>
                <a:ea typeface="+mn-ea"/>
              </a:rPr>
              <a:t>C2</a:t>
            </a:r>
            <a:r>
              <a:rPr lang="zh-CN" altLang="zh-CN" sz="2400" dirty="0">
                <a:latin typeface="Bodoni MT Black" panose="02070A03080606020203" pitchFamily="18" charset="0"/>
                <a:ea typeface="+mn-ea"/>
              </a:rPr>
              <a:t>的约束集得到</a:t>
            </a:r>
            <a:r>
              <a:rPr lang="en-US" altLang="zh-CN" sz="2400" dirty="0">
                <a:latin typeface="Bodoni MT Black" panose="02070A03080606020203" pitchFamily="18" charset="0"/>
                <a:ea typeface="+mn-ea"/>
              </a:rPr>
              <a:t>C3</a:t>
            </a:r>
            <a:r>
              <a:rPr lang="zh-CN" altLang="zh-CN" sz="2400" dirty="0">
                <a:latin typeface="Bodoni MT Black" panose="02070A03080606020203" pitchFamily="18" charset="0"/>
                <a:ea typeface="+mn-ea"/>
              </a:rPr>
              <a:t>的约束集，结果为：</a:t>
            </a:r>
            <a:r>
              <a:rPr lang="en-US" altLang="zh-CN" sz="2400" dirty="0">
                <a:solidFill>
                  <a:srgbClr val="FF0000"/>
                </a:solidFill>
                <a:latin typeface="Bodoni MT Black" panose="02070A03080606020203" pitchFamily="18" charset="0"/>
                <a:ea typeface="+mn-ea"/>
              </a:rPr>
              <a:t>{(&gt;,=),(=,=),(&lt;,=),(&gt;,&lt;),(&gt;,&gt;)}</a:t>
            </a:r>
            <a:r>
              <a:rPr lang="zh-CN" altLang="zh-CN" sz="2400" dirty="0">
                <a:latin typeface="Bodoni MT Black" panose="02070A03080606020203" pitchFamily="18" charset="0"/>
                <a:ea typeface="+mn-ea"/>
              </a:rPr>
              <a:t>覆盖上述条件约束集的测试，保证可以发现</a:t>
            </a:r>
            <a:r>
              <a:rPr lang="en-US" altLang="zh-CN" sz="2400" dirty="0">
                <a:latin typeface="Bodoni MT Black" panose="02070A03080606020203" pitchFamily="18" charset="0"/>
                <a:ea typeface="+mn-ea"/>
              </a:rPr>
              <a:t>C3</a:t>
            </a:r>
            <a:r>
              <a:rPr lang="zh-CN" altLang="zh-CN" sz="2400" dirty="0">
                <a:latin typeface="Bodoni MT Black" panose="02070A03080606020203" pitchFamily="18" charset="0"/>
                <a:ea typeface="+mn-ea"/>
              </a:rPr>
              <a:t>中关系算符的错误。</a:t>
            </a:r>
            <a:endParaRPr lang="zh-CN" altLang="zh-CN" sz="24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7.6.2 </a:t>
            </a:r>
            <a:r>
              <a:rPr lang="zh-CN" altLang="en-US" sz="2400" dirty="0">
                <a:solidFill>
                  <a:srgbClr val="D9D9D9"/>
                </a:solidFill>
                <a:latin typeface="Bodoni MT Black" panose="02070A03080606020203" pitchFamily="18" charset="0"/>
                <a:ea typeface="+mn-ea"/>
              </a:rPr>
              <a:t>控制结构测试</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23938"/>
            <a:ext cx="8229600" cy="604837"/>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3.</a:t>
            </a:r>
            <a:r>
              <a:rPr lang="zh-CN" altLang="en-US" sz="2400" b="1" dirty="0">
                <a:latin typeface="Bodoni MT Black" panose="02070A03080606020203" pitchFamily="18" charset="0"/>
              </a:rPr>
              <a:t>循环测试</a:t>
            </a:r>
            <a:endParaRPr lang="zh-CN" altLang="en-US" sz="2400" b="1" dirty="0">
              <a:latin typeface="Bodoni MT Black" panose="02070A03080606020203" pitchFamily="18" charset="0"/>
            </a:endParaRPr>
          </a:p>
        </p:txBody>
      </p:sp>
      <p:sp>
        <p:nvSpPr>
          <p:cNvPr id="32775" name="TextBox 7"/>
          <p:cNvSpPr txBox="1">
            <a:spLocks noChangeArrowheads="1"/>
          </p:cNvSpPr>
          <p:nvPr/>
        </p:nvSpPr>
        <p:spPr bwMode="auto">
          <a:xfrm>
            <a:off x="539750" y="1557338"/>
            <a:ext cx="8247063" cy="12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900"/>
              </a:lnSpc>
              <a:defRPr/>
            </a:pPr>
            <a:r>
              <a:rPr lang="en-US" altLang="zh-CN" sz="2200" b="1" dirty="0">
                <a:solidFill>
                  <a:srgbClr val="C00000"/>
                </a:solidFill>
                <a:latin typeface="Bodoni MT Black" panose="02070A03080606020203" pitchFamily="18" charset="0"/>
                <a:ea typeface="+mn-ea"/>
              </a:rPr>
              <a:t>    </a:t>
            </a:r>
            <a:r>
              <a:rPr lang="zh-CN" altLang="zh-CN" sz="2200" b="1" dirty="0">
                <a:solidFill>
                  <a:srgbClr val="C00000"/>
                </a:solidFill>
                <a:latin typeface="Bodoni MT Black" panose="02070A03080606020203" pitchFamily="18" charset="0"/>
                <a:ea typeface="+mn-ea"/>
              </a:rPr>
              <a:t>循环测试</a:t>
            </a:r>
            <a:r>
              <a:rPr lang="zh-CN" altLang="zh-CN" sz="2200" dirty="0">
                <a:latin typeface="Bodoni MT Black" panose="02070A03080606020203" pitchFamily="18" charset="0"/>
                <a:ea typeface="+mn-ea"/>
              </a:rPr>
              <a:t>是一种白盒测试技术，它专注于测试循环结构的有效性。在结构化的程序中通常只有</a:t>
            </a:r>
            <a:r>
              <a:rPr lang="en-US" altLang="zh-CN" sz="2200" dirty="0">
                <a:solidFill>
                  <a:srgbClr val="FF0000"/>
                </a:solidFill>
                <a:latin typeface="Bodoni MT Black" panose="02070A03080606020203" pitchFamily="18" charset="0"/>
                <a:ea typeface="+mn-ea"/>
              </a:rPr>
              <a:t>3</a:t>
            </a:r>
            <a:r>
              <a:rPr lang="zh-CN" altLang="zh-CN" sz="2200" dirty="0">
                <a:latin typeface="Bodoni MT Black" panose="02070A03080606020203" pitchFamily="18" charset="0"/>
                <a:ea typeface="+mn-ea"/>
              </a:rPr>
              <a:t>种循环，即</a:t>
            </a:r>
            <a:r>
              <a:rPr lang="zh-CN" altLang="zh-CN" sz="2200" dirty="0">
                <a:solidFill>
                  <a:srgbClr val="FF0000"/>
                </a:solidFill>
                <a:latin typeface="Bodoni MT Black" panose="02070A03080606020203" pitchFamily="18" charset="0"/>
                <a:ea typeface="+mn-ea"/>
              </a:rPr>
              <a:t>简单循环</a:t>
            </a:r>
            <a:r>
              <a:rPr lang="zh-CN" altLang="zh-CN" sz="2200" dirty="0">
                <a:latin typeface="Bodoni MT Black" panose="02070A03080606020203" pitchFamily="18" charset="0"/>
                <a:ea typeface="+mn-ea"/>
              </a:rPr>
              <a:t>、</a:t>
            </a:r>
            <a:r>
              <a:rPr lang="zh-CN" altLang="zh-CN" sz="2200" dirty="0">
                <a:solidFill>
                  <a:srgbClr val="FF0000"/>
                </a:solidFill>
                <a:latin typeface="Bodoni MT Black" panose="02070A03080606020203" pitchFamily="18" charset="0"/>
                <a:ea typeface="+mn-ea"/>
              </a:rPr>
              <a:t>串接循环</a:t>
            </a:r>
            <a:r>
              <a:rPr lang="zh-CN" altLang="zh-CN" sz="2200" dirty="0">
                <a:latin typeface="Bodoni MT Black" panose="02070A03080606020203" pitchFamily="18" charset="0"/>
                <a:ea typeface="+mn-ea"/>
              </a:rPr>
              <a:t>和</a:t>
            </a:r>
            <a:r>
              <a:rPr lang="zh-CN" altLang="zh-CN" sz="2200" dirty="0">
                <a:solidFill>
                  <a:srgbClr val="FF0000"/>
                </a:solidFill>
                <a:latin typeface="Bodoni MT Black" panose="02070A03080606020203" pitchFamily="18" charset="0"/>
                <a:ea typeface="+mn-ea"/>
              </a:rPr>
              <a:t>嵌套循环</a:t>
            </a:r>
            <a:r>
              <a:rPr lang="zh-CN" altLang="zh-CN" sz="2200" dirty="0">
                <a:latin typeface="Bodoni MT Black" panose="02070A03080606020203" pitchFamily="18" charset="0"/>
                <a:ea typeface="+mn-ea"/>
              </a:rPr>
              <a:t>。</a:t>
            </a:r>
            <a:endParaRPr lang="en-US" altLang="zh-CN" sz="2200" dirty="0">
              <a:latin typeface="Bodoni MT Black" panose="02070A03080606020203" pitchFamily="18" charset="0"/>
              <a:ea typeface="+mn-ea"/>
            </a:endParaRPr>
          </a:p>
        </p:txBody>
      </p:sp>
      <p:pic>
        <p:nvPicPr>
          <p:cNvPr id="171013" name="图片 2"/>
          <p:cNvPicPr>
            <a:picLocks noChangeAspect="1"/>
          </p:cNvPicPr>
          <p:nvPr/>
        </p:nvPicPr>
        <p:blipFill>
          <a:blip r:embed="rId1" cstate="print"/>
          <a:srcRect/>
          <a:stretch>
            <a:fillRect/>
          </a:stretch>
        </p:blipFill>
        <p:spPr bwMode="auto">
          <a:xfrm>
            <a:off x="2690813" y="2420938"/>
            <a:ext cx="5549900" cy="3529012"/>
          </a:xfrm>
          <a:prstGeom prst="rect">
            <a:avLst/>
          </a:prstGeom>
          <a:noFill/>
          <a:ln w="9525">
            <a:noFill/>
            <a:miter lim="800000"/>
            <a:headEnd/>
            <a:tailEnd/>
          </a:ln>
        </p:spPr>
      </p:pic>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7.6.2 </a:t>
            </a:r>
            <a:r>
              <a:rPr lang="zh-CN" altLang="en-US" sz="2400" dirty="0">
                <a:solidFill>
                  <a:srgbClr val="D9D9D9"/>
                </a:solidFill>
                <a:latin typeface="Bodoni MT Black" panose="02070A03080606020203" pitchFamily="18" charset="0"/>
                <a:ea typeface="+mn-ea"/>
              </a:rPr>
              <a:t>控制结构测试</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95375"/>
            <a:ext cx="8229600" cy="604838"/>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3.</a:t>
            </a:r>
            <a:r>
              <a:rPr lang="zh-CN" altLang="en-US" sz="2400" b="1" dirty="0">
                <a:latin typeface="Bodoni MT Black" panose="02070A03080606020203" pitchFamily="18" charset="0"/>
              </a:rPr>
              <a:t>循环测试</a:t>
            </a:r>
            <a:endParaRPr lang="zh-CN" altLang="en-US" sz="2400" b="1" dirty="0">
              <a:latin typeface="Bodoni MT Black" panose="02070A03080606020203" pitchFamily="18" charset="0"/>
            </a:endParaRPr>
          </a:p>
        </p:txBody>
      </p:sp>
      <p:sp>
        <p:nvSpPr>
          <p:cNvPr id="32775" name="TextBox 7"/>
          <p:cNvSpPr txBox="1">
            <a:spLocks noChangeArrowheads="1"/>
          </p:cNvSpPr>
          <p:nvPr/>
        </p:nvSpPr>
        <p:spPr bwMode="auto">
          <a:xfrm>
            <a:off x="590550" y="1844675"/>
            <a:ext cx="8085138"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400"/>
              </a:lnSpc>
              <a:buFontTx/>
              <a:buAutoNum type="arabicParenBoth"/>
              <a:defRPr/>
            </a:pPr>
            <a:r>
              <a:rPr lang="zh-CN" altLang="en-US" sz="2400" b="1" dirty="0">
                <a:latin typeface="Bodoni MT Black" panose="02070A03080606020203" pitchFamily="18" charset="0"/>
                <a:ea typeface="+mn-ea"/>
              </a:rPr>
              <a:t> 简单循环</a:t>
            </a:r>
            <a:endParaRPr lang="en-US" altLang="zh-CN" sz="2400" b="1" dirty="0">
              <a:latin typeface="Bodoni MT Black" panose="02070A03080606020203" pitchFamily="18" charset="0"/>
              <a:ea typeface="+mn-ea"/>
            </a:endParaRPr>
          </a:p>
          <a:p>
            <a:pPr marL="0" indent="0">
              <a:lnSpc>
                <a:spcPts val="34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应该使用下列测试集来测试简单循环，其中</a:t>
            </a:r>
            <a:r>
              <a:rPr lang="en-US" altLang="zh-CN" sz="2400" dirty="0">
                <a:latin typeface="Bodoni MT Black" panose="02070A03080606020203" pitchFamily="18" charset="0"/>
                <a:ea typeface="+mn-ea"/>
              </a:rPr>
              <a:t>n</a:t>
            </a:r>
            <a:r>
              <a:rPr lang="zh-CN" altLang="zh-CN" sz="2400" dirty="0">
                <a:latin typeface="Bodoni MT Black" panose="02070A03080606020203" pitchFamily="18" charset="0"/>
                <a:ea typeface="+mn-ea"/>
              </a:rPr>
              <a:t>是允许通过循环的最大次数。</a:t>
            </a:r>
            <a:endParaRPr lang="zh-CN" altLang="zh-CN" sz="2400" dirty="0">
              <a:latin typeface="Bodoni MT Black" panose="02070A03080606020203" pitchFamily="18" charset="0"/>
              <a:ea typeface="+mn-ea"/>
            </a:endParaRPr>
          </a:p>
          <a:p>
            <a:pPr marL="864235">
              <a:lnSpc>
                <a:spcPts val="3400"/>
              </a:lnSpc>
              <a:buSzPct val="70000"/>
              <a:buFont typeface="Wingdings" panose="05000000000000000000" pitchFamily="2" charset="2"/>
              <a:buChar char="l"/>
              <a:defRPr/>
            </a:pPr>
            <a:r>
              <a:rPr lang="zh-CN" altLang="zh-CN" sz="2400" dirty="0">
                <a:latin typeface="Bodoni MT Black" panose="02070A03080606020203" pitchFamily="18" charset="0"/>
                <a:ea typeface="+mn-ea"/>
              </a:rPr>
              <a:t>跳过循环。</a:t>
            </a:r>
            <a:endParaRPr lang="zh-CN" altLang="zh-CN" sz="2400" dirty="0">
              <a:latin typeface="Bodoni MT Black" panose="02070A03080606020203" pitchFamily="18" charset="0"/>
              <a:ea typeface="+mn-ea"/>
            </a:endParaRPr>
          </a:p>
          <a:p>
            <a:pPr marL="864235">
              <a:lnSpc>
                <a:spcPts val="3400"/>
              </a:lnSpc>
              <a:buSzPct val="70000"/>
              <a:buFont typeface="Wingdings" panose="05000000000000000000" pitchFamily="2" charset="2"/>
              <a:buChar char="l"/>
              <a:defRPr/>
            </a:pPr>
            <a:r>
              <a:rPr lang="zh-CN" altLang="zh-CN" sz="2400" dirty="0">
                <a:latin typeface="Bodoni MT Black" panose="02070A03080606020203" pitchFamily="18" charset="0"/>
                <a:ea typeface="+mn-ea"/>
              </a:rPr>
              <a:t>只通过循环一次。</a:t>
            </a:r>
            <a:endParaRPr lang="zh-CN" altLang="zh-CN" sz="2400" dirty="0">
              <a:latin typeface="Bodoni MT Black" panose="02070A03080606020203" pitchFamily="18" charset="0"/>
              <a:ea typeface="+mn-ea"/>
            </a:endParaRPr>
          </a:p>
          <a:p>
            <a:pPr marL="864235">
              <a:lnSpc>
                <a:spcPts val="3400"/>
              </a:lnSpc>
              <a:buSzPct val="70000"/>
              <a:buFont typeface="Wingdings" panose="05000000000000000000" pitchFamily="2" charset="2"/>
              <a:buChar char="l"/>
              <a:defRPr/>
            </a:pPr>
            <a:r>
              <a:rPr lang="zh-CN" altLang="zh-CN" sz="2400" dirty="0">
                <a:latin typeface="Bodoni MT Black" panose="02070A03080606020203" pitchFamily="18" charset="0"/>
                <a:ea typeface="+mn-ea"/>
              </a:rPr>
              <a:t>通过循环两次。</a:t>
            </a:r>
            <a:endParaRPr lang="zh-CN" altLang="zh-CN" sz="2400" dirty="0">
              <a:latin typeface="Bodoni MT Black" panose="02070A03080606020203" pitchFamily="18" charset="0"/>
              <a:ea typeface="+mn-ea"/>
            </a:endParaRPr>
          </a:p>
          <a:p>
            <a:pPr marL="864235">
              <a:lnSpc>
                <a:spcPts val="3400"/>
              </a:lnSpc>
              <a:buSzPct val="70000"/>
              <a:buFont typeface="Wingdings" panose="05000000000000000000" pitchFamily="2" charset="2"/>
              <a:buChar char="l"/>
              <a:defRPr/>
            </a:pPr>
            <a:r>
              <a:rPr lang="zh-CN" altLang="zh-CN" sz="2400" dirty="0">
                <a:latin typeface="Bodoni MT Black" panose="02070A03080606020203" pitchFamily="18" charset="0"/>
                <a:ea typeface="+mn-ea"/>
              </a:rPr>
              <a:t>通过循环</a:t>
            </a:r>
            <a:r>
              <a:rPr lang="en-US" altLang="zh-CN" sz="2400" dirty="0">
                <a:latin typeface="Bodoni MT Black" panose="02070A03080606020203" pitchFamily="18" charset="0"/>
                <a:ea typeface="+mn-ea"/>
              </a:rPr>
              <a:t>m</a:t>
            </a:r>
            <a:r>
              <a:rPr lang="zh-CN" altLang="zh-CN" sz="2400" dirty="0">
                <a:latin typeface="Bodoni MT Black" panose="02070A03080606020203" pitchFamily="18" charset="0"/>
                <a:ea typeface="+mn-ea"/>
              </a:rPr>
              <a:t>次，其中</a:t>
            </a:r>
            <a:r>
              <a:rPr lang="en-US" altLang="zh-CN" sz="2400" dirty="0">
                <a:latin typeface="Bodoni MT Black" panose="02070A03080606020203" pitchFamily="18" charset="0"/>
                <a:ea typeface="+mn-ea"/>
              </a:rPr>
              <a:t>m&lt;n-1</a:t>
            </a:r>
            <a:r>
              <a:rPr lang="zh-CN" altLang="zh-CN" sz="2400" dirty="0">
                <a:latin typeface="Bodoni MT Black" panose="02070A03080606020203" pitchFamily="18" charset="0"/>
                <a:ea typeface="+mn-ea"/>
              </a:rPr>
              <a:t>。</a:t>
            </a:r>
            <a:endParaRPr lang="zh-CN" altLang="zh-CN" sz="2400" dirty="0">
              <a:latin typeface="Bodoni MT Black" panose="02070A03080606020203" pitchFamily="18" charset="0"/>
              <a:ea typeface="+mn-ea"/>
            </a:endParaRPr>
          </a:p>
          <a:p>
            <a:pPr marL="864235">
              <a:lnSpc>
                <a:spcPts val="3400"/>
              </a:lnSpc>
              <a:buSzPct val="70000"/>
              <a:buFont typeface="Wingdings" panose="05000000000000000000" pitchFamily="2" charset="2"/>
              <a:buChar char="l"/>
              <a:defRPr/>
            </a:pPr>
            <a:r>
              <a:rPr lang="zh-CN" altLang="zh-CN" sz="2400" dirty="0">
                <a:latin typeface="Bodoni MT Black" panose="02070A03080606020203" pitchFamily="18" charset="0"/>
                <a:ea typeface="+mn-ea"/>
              </a:rPr>
              <a:t>通过循环</a:t>
            </a:r>
            <a:r>
              <a:rPr lang="en-US" altLang="zh-CN" sz="2400" dirty="0">
                <a:latin typeface="Bodoni MT Black" panose="02070A03080606020203" pitchFamily="18" charset="0"/>
                <a:ea typeface="+mn-ea"/>
              </a:rPr>
              <a:t>n-1,n,n+1</a:t>
            </a:r>
            <a:r>
              <a:rPr lang="zh-CN" altLang="zh-CN" sz="2400" dirty="0">
                <a:latin typeface="Bodoni MT Black" panose="02070A03080606020203" pitchFamily="18" charset="0"/>
                <a:ea typeface="+mn-ea"/>
              </a:rPr>
              <a:t>次。</a:t>
            </a:r>
            <a:endParaRPr lang="en-US" altLang="zh-CN" sz="24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7.6.2 </a:t>
            </a:r>
            <a:r>
              <a:rPr lang="zh-CN" altLang="en-US" sz="2400" dirty="0">
                <a:solidFill>
                  <a:srgbClr val="D9D9D9"/>
                </a:solidFill>
                <a:latin typeface="Bodoni MT Black" panose="02070A03080606020203" pitchFamily="18" charset="0"/>
                <a:ea typeface="+mn-ea"/>
              </a:rPr>
              <a:t>控制结构测试</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52513"/>
            <a:ext cx="8229600" cy="604837"/>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3.</a:t>
            </a:r>
            <a:r>
              <a:rPr lang="zh-CN" altLang="en-US" sz="2400" b="1" dirty="0">
                <a:latin typeface="Bodoni MT Black" panose="02070A03080606020203" pitchFamily="18" charset="0"/>
              </a:rPr>
              <a:t>循环测试</a:t>
            </a:r>
            <a:endParaRPr lang="zh-CN" altLang="en-US" sz="2400" b="1" dirty="0">
              <a:latin typeface="Bodoni MT Black" panose="02070A03080606020203" pitchFamily="18" charset="0"/>
            </a:endParaRPr>
          </a:p>
        </p:txBody>
      </p:sp>
      <p:sp>
        <p:nvSpPr>
          <p:cNvPr id="32775" name="TextBox 7"/>
          <p:cNvSpPr txBox="1">
            <a:spLocks noChangeArrowheads="1"/>
          </p:cNvSpPr>
          <p:nvPr/>
        </p:nvSpPr>
        <p:spPr bwMode="auto">
          <a:xfrm>
            <a:off x="395288" y="1557338"/>
            <a:ext cx="8497887"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900"/>
              </a:lnSpc>
              <a:defRPr/>
            </a:pPr>
            <a:r>
              <a:rPr lang="en-US" altLang="zh-CN" sz="2400" b="1" dirty="0">
                <a:latin typeface="Bodoni MT Black" panose="02070A03080606020203" pitchFamily="18" charset="0"/>
                <a:ea typeface="+mn-ea"/>
              </a:rPr>
              <a:t>(2) </a:t>
            </a:r>
            <a:r>
              <a:rPr lang="zh-CN" altLang="en-US" sz="2400" b="1" dirty="0">
                <a:latin typeface="Bodoni MT Black" panose="02070A03080606020203" pitchFamily="18" charset="0"/>
                <a:ea typeface="+mn-ea"/>
              </a:rPr>
              <a:t>嵌套循环</a:t>
            </a:r>
            <a:endParaRPr lang="en-US" altLang="zh-CN" sz="2400" b="1" dirty="0">
              <a:latin typeface="Bodoni MT Black" panose="02070A03080606020203" pitchFamily="18" charset="0"/>
              <a:ea typeface="+mn-ea"/>
            </a:endParaRPr>
          </a:p>
          <a:p>
            <a:pPr marL="0" indent="0">
              <a:lnSpc>
                <a:spcPts val="29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如果把简单循环的测试方法直接应用到嵌套循环，测试数就会随嵌套层数的增加按几何级数增长，</a:t>
            </a:r>
            <a:r>
              <a:rPr lang="en-US" altLang="zh-CN" sz="2400" dirty="0" err="1">
                <a:latin typeface="Bodoni MT Black" panose="02070A03080606020203" pitchFamily="18" charset="0"/>
                <a:ea typeface="+mn-ea"/>
              </a:rPr>
              <a:t>B.Beizer</a:t>
            </a:r>
            <a:r>
              <a:rPr lang="zh-CN" altLang="zh-CN" sz="2400" dirty="0">
                <a:latin typeface="Bodoni MT Black" panose="02070A03080606020203" pitchFamily="18" charset="0"/>
                <a:ea typeface="+mn-ea"/>
              </a:rPr>
              <a:t>提出了一种能减少测试数的方法。跳过循环。</a:t>
            </a:r>
            <a:endParaRPr lang="zh-CN" altLang="zh-CN" sz="2400" dirty="0">
              <a:latin typeface="Bodoni MT Black" panose="02070A03080606020203" pitchFamily="18" charset="0"/>
              <a:ea typeface="+mn-ea"/>
            </a:endParaRPr>
          </a:p>
          <a:p>
            <a:pPr marL="864235">
              <a:lnSpc>
                <a:spcPts val="2900"/>
              </a:lnSpc>
              <a:buSzPct val="70000"/>
              <a:buFont typeface="Wingdings" panose="05000000000000000000" pitchFamily="2" charset="2"/>
              <a:buChar char="l"/>
              <a:defRPr/>
            </a:pPr>
            <a:r>
              <a:rPr lang="zh-CN" altLang="zh-CN" sz="2400" dirty="0">
                <a:latin typeface="Bodoni MT Black" panose="02070A03080606020203" pitchFamily="18" charset="0"/>
                <a:ea typeface="+mn-ea"/>
              </a:rPr>
              <a:t>从最内层循环开始测试，把所有其他循环都设置为最小值。</a:t>
            </a:r>
            <a:endParaRPr lang="zh-CN" altLang="zh-CN" sz="2400" dirty="0">
              <a:latin typeface="Bodoni MT Black" panose="02070A03080606020203" pitchFamily="18" charset="0"/>
              <a:ea typeface="+mn-ea"/>
            </a:endParaRPr>
          </a:p>
          <a:p>
            <a:pPr marL="864235">
              <a:lnSpc>
                <a:spcPts val="2900"/>
              </a:lnSpc>
              <a:buSzPct val="70000"/>
              <a:buFont typeface="Wingdings" panose="05000000000000000000" pitchFamily="2" charset="2"/>
              <a:buChar char="l"/>
              <a:defRPr/>
            </a:pPr>
            <a:r>
              <a:rPr lang="zh-CN" altLang="zh-CN" sz="2400" dirty="0">
                <a:latin typeface="Bodoni MT Black" panose="02070A03080606020203" pitchFamily="18" charset="0"/>
                <a:ea typeface="+mn-ea"/>
              </a:rPr>
              <a:t>对最内层循环使用简单循环测试方法，而使外层循环的迭代参数（例如，循环计数器）取最小值，并为越界值或非法值增加一些额外的测试。</a:t>
            </a:r>
            <a:endParaRPr lang="zh-CN" altLang="zh-CN" sz="2400" dirty="0">
              <a:latin typeface="Bodoni MT Black" panose="02070A03080606020203" pitchFamily="18" charset="0"/>
              <a:ea typeface="+mn-ea"/>
            </a:endParaRPr>
          </a:p>
          <a:p>
            <a:pPr marL="864235">
              <a:lnSpc>
                <a:spcPts val="2900"/>
              </a:lnSpc>
              <a:buSzPct val="70000"/>
              <a:buFont typeface="Wingdings" panose="05000000000000000000" pitchFamily="2" charset="2"/>
              <a:buChar char="l"/>
              <a:defRPr/>
            </a:pPr>
            <a:r>
              <a:rPr lang="zh-CN" altLang="zh-CN" sz="2400" dirty="0">
                <a:solidFill>
                  <a:srgbClr val="FF0000"/>
                </a:solidFill>
                <a:latin typeface="Bodoni MT Black" panose="02070A03080606020203" pitchFamily="18" charset="0"/>
                <a:ea typeface="+mn-ea"/>
              </a:rPr>
              <a:t>由内向外</a:t>
            </a:r>
            <a:r>
              <a:rPr lang="zh-CN" altLang="zh-CN" sz="2400" dirty="0">
                <a:latin typeface="Bodoni MT Black" panose="02070A03080606020203" pitchFamily="18" charset="0"/>
                <a:ea typeface="+mn-ea"/>
              </a:rPr>
              <a:t>，对下一个循环进行测试，但保持所有其他外层循环为最小值，其他嵌套循环为“典型”值。</a:t>
            </a:r>
            <a:endParaRPr lang="zh-CN" altLang="zh-CN" sz="2400" dirty="0">
              <a:latin typeface="Bodoni MT Black" panose="02070A03080606020203" pitchFamily="18" charset="0"/>
              <a:ea typeface="+mn-ea"/>
            </a:endParaRPr>
          </a:p>
          <a:p>
            <a:pPr marL="864235">
              <a:lnSpc>
                <a:spcPts val="2900"/>
              </a:lnSpc>
              <a:buSzPct val="70000"/>
              <a:buFont typeface="Wingdings" panose="05000000000000000000" pitchFamily="2" charset="2"/>
              <a:buChar char="l"/>
              <a:defRPr/>
            </a:pPr>
            <a:r>
              <a:rPr lang="zh-CN" altLang="zh-CN" sz="2400" dirty="0">
                <a:latin typeface="Bodoni MT Black" panose="02070A03080606020203" pitchFamily="18" charset="0"/>
                <a:ea typeface="+mn-ea"/>
              </a:rPr>
              <a:t>继续进行下去，直到测试完所有循环。</a:t>
            </a:r>
            <a:endParaRPr lang="en-US" altLang="zh-CN" sz="24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7.6.2 </a:t>
            </a:r>
            <a:r>
              <a:rPr lang="zh-CN" altLang="en-US" sz="2400" dirty="0">
                <a:solidFill>
                  <a:srgbClr val="D9D9D9"/>
                </a:solidFill>
                <a:latin typeface="Bodoni MT Black" panose="02070A03080606020203" pitchFamily="18" charset="0"/>
                <a:ea typeface="+mn-ea"/>
              </a:rPr>
              <a:t>控制结构测试</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rPr>
              <a:t>7.6 </a:t>
            </a:r>
            <a:r>
              <a:rPr lang="zh-CN" altLang="en-US" b="1" dirty="0">
                <a:latin typeface="Bodoni MT Black" panose="02070A03080606020203" pitchFamily="18" charset="0"/>
              </a:rPr>
              <a:t>白盒测试技术</a:t>
            </a:r>
            <a:endParaRPr lang="zh-CN" altLang="en-US" b="1" dirty="0">
              <a:latin typeface="Bodoni MT Black" panose="02070A03080606020203" pitchFamily="18" charset="0"/>
              <a:ea typeface="+mn-ea"/>
            </a:endParaRPr>
          </a:p>
        </p:txBody>
      </p:sp>
      <p:sp>
        <p:nvSpPr>
          <p:cNvPr id="26629" name="内容占位符 4"/>
          <p:cNvSpPr>
            <a:spLocks noGrp="1"/>
          </p:cNvSpPr>
          <p:nvPr>
            <p:ph idx="1"/>
          </p:nvPr>
        </p:nvSpPr>
        <p:spPr>
          <a:xfrm>
            <a:off x="395288" y="1052513"/>
            <a:ext cx="8229600" cy="604837"/>
          </a:xfrm>
        </p:spPr>
        <p:txBody>
          <a:bodyPr/>
          <a:lstStyle/>
          <a:p>
            <a:pPr marL="0" indent="0">
              <a:buFont typeface="Arial" panose="020B0604020202020204" pitchFamily="34" charset="0"/>
              <a:buNone/>
              <a:defRPr/>
            </a:pPr>
            <a:r>
              <a:rPr lang="en-US" altLang="zh-CN" sz="2400" b="1" dirty="0">
                <a:latin typeface="Bodoni MT Black" panose="02070A03080606020203" pitchFamily="18" charset="0"/>
              </a:rPr>
              <a:t>3.</a:t>
            </a:r>
            <a:r>
              <a:rPr lang="zh-CN" altLang="en-US" sz="2400" b="1" dirty="0">
                <a:latin typeface="Bodoni MT Black" panose="02070A03080606020203" pitchFamily="18" charset="0"/>
              </a:rPr>
              <a:t>循环测试</a:t>
            </a:r>
            <a:endParaRPr lang="zh-CN" altLang="en-US" sz="2400" b="1" dirty="0">
              <a:latin typeface="Bodoni MT Black" panose="02070A03080606020203" pitchFamily="18" charset="0"/>
            </a:endParaRPr>
          </a:p>
        </p:txBody>
      </p:sp>
      <p:sp>
        <p:nvSpPr>
          <p:cNvPr id="32775" name="TextBox 7"/>
          <p:cNvSpPr txBox="1">
            <a:spLocks noChangeArrowheads="1"/>
          </p:cNvSpPr>
          <p:nvPr/>
        </p:nvSpPr>
        <p:spPr bwMode="auto">
          <a:xfrm>
            <a:off x="684213" y="1916113"/>
            <a:ext cx="78486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600"/>
              </a:lnSpc>
              <a:defRPr/>
            </a:pPr>
            <a:r>
              <a:rPr lang="en-US" altLang="zh-CN" sz="2400" b="1" dirty="0">
                <a:latin typeface="Bodoni MT Black" panose="02070A03080606020203" pitchFamily="18" charset="0"/>
                <a:ea typeface="+mn-ea"/>
              </a:rPr>
              <a:t>(3) </a:t>
            </a:r>
            <a:r>
              <a:rPr lang="zh-CN" altLang="en-US" sz="2400" b="1" dirty="0">
                <a:latin typeface="Bodoni MT Black" panose="02070A03080606020203" pitchFamily="18" charset="0"/>
                <a:ea typeface="+mn-ea"/>
              </a:rPr>
              <a:t>串接循环</a:t>
            </a:r>
            <a:endParaRPr lang="en-US" altLang="zh-CN" sz="2400" b="1" dirty="0">
              <a:latin typeface="Bodoni MT Black" panose="02070A03080606020203" pitchFamily="18" charset="0"/>
              <a:ea typeface="+mn-ea"/>
            </a:endParaRPr>
          </a:p>
          <a:p>
            <a:pPr marL="0" indent="0">
              <a:lnSpc>
                <a:spcPts val="3600"/>
              </a:lnSpc>
              <a:defRPr/>
            </a:pPr>
            <a:r>
              <a:rPr lang="en-US" altLang="zh-CN" sz="2400" dirty="0">
                <a:latin typeface="Bodoni MT Black" panose="02070A03080606020203" pitchFamily="18" charset="0"/>
                <a:ea typeface="+mn-ea"/>
              </a:rPr>
              <a:t>    </a:t>
            </a:r>
            <a:r>
              <a:rPr lang="zh-CN" altLang="zh-CN" sz="2400" dirty="0">
                <a:latin typeface="Bodoni MT Black" panose="02070A03080606020203" pitchFamily="18" charset="0"/>
                <a:ea typeface="+mn-ea"/>
              </a:rPr>
              <a:t>如果串接循环的各个循环都彼此独立，则可以使用前述的测试简单循环的方法来测试串接循环。但是，如果两个循环串接，而且</a:t>
            </a:r>
            <a:r>
              <a:rPr lang="zh-CN" altLang="zh-CN" sz="2400" dirty="0">
                <a:solidFill>
                  <a:srgbClr val="FF0000"/>
                </a:solidFill>
                <a:latin typeface="Bodoni MT Black" panose="02070A03080606020203" pitchFamily="18" charset="0"/>
                <a:ea typeface="+mn-ea"/>
              </a:rPr>
              <a:t>第一个循环的循环计数器值是第二个循环的初始值</a:t>
            </a:r>
            <a:r>
              <a:rPr lang="zh-CN" altLang="zh-CN" sz="2400" dirty="0">
                <a:latin typeface="Bodoni MT Black" panose="02070A03080606020203" pitchFamily="18" charset="0"/>
                <a:ea typeface="+mn-ea"/>
              </a:rPr>
              <a:t>，则这两个循环并不是独立的。当循环不独立时，建议使用测试嵌套循环的方法来测试串接循环。</a:t>
            </a:r>
            <a:endParaRPr lang="en-US" altLang="zh-CN" sz="2200" dirty="0">
              <a:latin typeface="Bodoni MT Black" panose="02070A03080606020203" pitchFamily="18" charset="0"/>
              <a:ea typeface="+mn-ea"/>
            </a:endParaRPr>
          </a:p>
        </p:txBody>
      </p:sp>
      <p:sp>
        <p:nvSpPr>
          <p:cNvPr id="9" name="1 Título"/>
          <p:cNvSpPr txBox="1"/>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Bodoni MT Black" panose="02070A03080606020203" pitchFamily="18" charset="0"/>
                <a:ea typeface="+mn-ea"/>
              </a:rPr>
              <a:t>第</a:t>
            </a:r>
            <a:r>
              <a:rPr lang="en-US" altLang="zh-CN" sz="2400" dirty="0">
                <a:solidFill>
                  <a:srgbClr val="D9D9D9"/>
                </a:solidFill>
                <a:latin typeface="Bodoni MT Black" panose="02070A03080606020203" pitchFamily="18" charset="0"/>
                <a:ea typeface="+mn-ea"/>
              </a:rPr>
              <a:t>7</a:t>
            </a:r>
            <a:r>
              <a:rPr lang="zh-CN" altLang="en-US" sz="2400" dirty="0">
                <a:solidFill>
                  <a:srgbClr val="D9D9D9"/>
                </a:solidFill>
                <a:latin typeface="Bodoni MT Black" panose="02070A03080606020203" pitchFamily="18" charset="0"/>
                <a:ea typeface="+mn-ea"/>
              </a:rPr>
              <a:t>章　实现</a:t>
            </a:r>
            <a:endParaRPr lang="zh-CN" altLang="en-US" sz="2400" dirty="0">
              <a:solidFill>
                <a:srgbClr val="D9D9D9"/>
              </a:solidFill>
              <a:latin typeface="Bodoni MT Black" panose="02070A03080606020203"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anose="02070A03080606020203" pitchFamily="18" charset="0"/>
                <a:ea typeface="+mn-ea"/>
              </a:rPr>
              <a:t>7.6.2 </a:t>
            </a:r>
            <a:r>
              <a:rPr lang="zh-CN" altLang="en-US" sz="2400" dirty="0">
                <a:solidFill>
                  <a:srgbClr val="D9D9D9"/>
                </a:solidFill>
                <a:latin typeface="Bodoni MT Black" panose="02070A03080606020203" pitchFamily="18" charset="0"/>
                <a:ea typeface="+mn-ea"/>
              </a:rPr>
              <a:t>控制结构测试</a:t>
            </a:r>
            <a:endParaRPr lang="zh-CN" altLang="en-US" sz="2400" dirty="0">
              <a:solidFill>
                <a:srgbClr val="D9D9D9"/>
              </a:solidFill>
              <a:latin typeface="Bodoni MT Black" panose="02070A03080606020203" pitchFamily="18" charset="0"/>
              <a:ea typeface="+mn-ea"/>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Bodoni MT Black" panose="02070A03080606020203" pitchFamily="18" charset="0"/>
                <a:ea typeface="+mn-ea"/>
              </a:rPr>
              <a:t>主要内容</a:t>
            </a:r>
            <a:endParaRPr lang="es-HN" b="1" dirty="0">
              <a:latin typeface="Bodoni MT Black" panose="02070A03080606020203" pitchFamily="18" charset="0"/>
              <a:ea typeface="+mn-ea"/>
            </a:endParaRPr>
          </a:p>
        </p:txBody>
      </p:sp>
      <p:sp>
        <p:nvSpPr>
          <p:cNvPr id="179203"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sp>
        <p:nvSpPr>
          <p:cNvPr id="17920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7.7 </a:t>
            </a:r>
            <a:r>
              <a:rPr lang="zh-CN" altLang="en-US" sz="2400">
                <a:solidFill>
                  <a:srgbClr val="D9D9D9"/>
                </a:solidFill>
                <a:latin typeface="Bodoni MT Black" panose="02070A03080606020203" pitchFamily="18" charset="0"/>
              </a:rPr>
              <a:t>黑盒测试技术</a:t>
            </a:r>
            <a:endParaRPr lang="zh-CN" altLang="en-US" sz="2400">
              <a:solidFill>
                <a:srgbClr val="D9D9D9"/>
              </a:solidFill>
              <a:latin typeface="Bodoni MT Black" panose="02070A03080606020203" pitchFamily="18" charset="0"/>
            </a:endParaRPr>
          </a:p>
        </p:txBody>
      </p:sp>
      <p:pic>
        <p:nvPicPr>
          <p:cNvPr id="179205"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179206"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179207"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79208"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79209"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79210"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ts val="2600"/>
              </a:lnSpc>
              <a:spcBef>
                <a:spcPct val="50000"/>
              </a:spcBef>
              <a:buClrTx/>
              <a:buSzTx/>
              <a:buFont typeface="Wingdings" panose="05000000000000000000" pitchFamily="2" charset="2"/>
              <a:buNone/>
              <a:defRPr/>
            </a:pPr>
            <a:r>
              <a:rPr kumimoji="1" lang="en-US" altLang="zh-CN" sz="2400" dirty="0">
                <a:solidFill>
                  <a:srgbClr val="9999CC">
                    <a:lumMod val="50000"/>
                  </a:srgbClr>
                </a:solidFill>
                <a:latin typeface="Bodoni MT Black" panose="02070A03080606020203" pitchFamily="18" charset="0"/>
                <a:ea typeface="黑体" panose="02010609060101010101" pitchFamily="2" charset="-122"/>
              </a:rPr>
              <a:t>   </a:t>
            </a:r>
            <a:r>
              <a:rPr kumimoji="1" lang="en-US" altLang="zh-CN" sz="2400" b="1" dirty="0">
                <a:latin typeface="Bodoni MT Black" panose="02070A03080606020203" pitchFamily="18" charset="0"/>
              </a:rPr>
              <a:t>7.1   </a:t>
            </a:r>
            <a:r>
              <a:rPr kumimoji="1" lang="zh-CN" altLang="en-US" sz="2400" b="1" dirty="0">
                <a:latin typeface="Bodoni MT Black" panose="02070A03080606020203" pitchFamily="18" charset="0"/>
              </a:rPr>
              <a:t>编码</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7.2   </a:t>
            </a:r>
            <a:r>
              <a:rPr kumimoji="1" lang="zh-CN" altLang="en-US" sz="2400" b="1" dirty="0">
                <a:latin typeface="Bodoni MT Black" panose="02070A03080606020203" pitchFamily="18" charset="0"/>
              </a:rPr>
              <a:t>软件测试基础</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7.3   </a:t>
            </a:r>
            <a:r>
              <a:rPr kumimoji="1" lang="zh-CN" altLang="en-US" sz="2400" b="1" dirty="0">
                <a:latin typeface="Bodoni MT Black" panose="02070A03080606020203" pitchFamily="18" charset="0"/>
              </a:rPr>
              <a:t>单元测试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7.4   </a:t>
            </a:r>
            <a:r>
              <a:rPr kumimoji="1" lang="zh-CN" altLang="en-US" sz="2400" b="1" dirty="0">
                <a:latin typeface="Bodoni MT Black" panose="02070A03080606020203" pitchFamily="18" charset="0"/>
              </a:rPr>
              <a:t>集成测试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7.5   </a:t>
            </a:r>
            <a:r>
              <a:rPr kumimoji="1" lang="zh-CN" altLang="en-US" sz="2400" b="1" dirty="0">
                <a:latin typeface="Bodoni MT Black" panose="02070A03080606020203" pitchFamily="18" charset="0"/>
              </a:rPr>
              <a:t>确认测试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7.6   </a:t>
            </a:r>
            <a:r>
              <a:rPr kumimoji="1" lang="zh-CN" altLang="en-US" sz="2400" b="1" dirty="0">
                <a:latin typeface="Bodoni MT Black" panose="02070A03080606020203" pitchFamily="18" charset="0"/>
              </a:rPr>
              <a:t>白盒测试技术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7.7   </a:t>
            </a:r>
            <a:r>
              <a:rPr kumimoji="1" lang="zh-CN" altLang="en-US" sz="2400" b="1" dirty="0">
                <a:latin typeface="Bodoni MT Black" panose="02070A03080606020203" pitchFamily="18" charset="0"/>
              </a:rPr>
              <a:t>黑盒测试技术</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7.8   </a:t>
            </a:r>
            <a:r>
              <a:rPr kumimoji="1" lang="zh-CN" altLang="en-US" sz="2400" b="1" dirty="0">
                <a:latin typeface="Bodoni MT Black" panose="02070A03080606020203" pitchFamily="18" charset="0"/>
              </a:rPr>
              <a:t>调试</a:t>
            </a:r>
            <a:endParaRPr kumimoji="1" lang="en-US" altLang="zh-CN" sz="2400" b="1" dirty="0">
              <a:latin typeface="Bodoni MT Black" panose="02070A03080606020203" pitchFamily="18" charset="0"/>
            </a:endParaRPr>
          </a:p>
          <a:p>
            <a:pPr marL="0" indent="0" eaLnBrk="1" hangingPunct="1">
              <a:lnSpc>
                <a:spcPts val="2600"/>
              </a:lnSpc>
              <a:spcBef>
                <a:spcPct val="50000"/>
              </a:spcBef>
              <a:buClrTx/>
              <a:buSzTx/>
              <a:buFont typeface="Wingdings" panose="05000000000000000000" pitchFamily="2" charset="2"/>
              <a:buNone/>
              <a:defRPr/>
            </a:pPr>
            <a:r>
              <a:rPr kumimoji="1" lang="en-US" altLang="zh-CN" sz="2400" b="1" dirty="0">
                <a:latin typeface="Bodoni MT Black" panose="02070A03080606020203" pitchFamily="18" charset="0"/>
              </a:rPr>
              <a:t>   7.9   </a:t>
            </a:r>
            <a:r>
              <a:rPr kumimoji="1" lang="zh-CN" altLang="en-US" sz="2400" b="1" dirty="0">
                <a:latin typeface="Bodoni MT Black" panose="02070A03080606020203" pitchFamily="18" charset="0"/>
              </a:rPr>
              <a:t>软件可靠性</a:t>
            </a:r>
            <a:endParaRPr kumimoji="1" lang="zh-CN" altLang="en-US" sz="2400" b="1" dirty="0">
              <a:latin typeface="Bodoni MT Black" panose="02070A03080606020203" pitchFamily="18" charset="0"/>
            </a:endParaRPr>
          </a:p>
        </p:txBody>
      </p:sp>
      <p:sp>
        <p:nvSpPr>
          <p:cNvPr id="179212" name="1 Título"/>
          <p:cNvSpPr txBox="1"/>
          <p:nvPr/>
        </p:nvSpPr>
        <p:spPr bwMode="auto">
          <a:xfrm>
            <a:off x="0" y="6300788"/>
            <a:ext cx="2316163"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7</a:t>
            </a:r>
            <a:r>
              <a:rPr lang="zh-CN" altLang="en-US" sz="2400">
                <a:solidFill>
                  <a:srgbClr val="D9D9D9"/>
                </a:solidFill>
                <a:latin typeface="Bodoni MT Black" panose="02070A03080606020203" pitchFamily="18" charset="0"/>
              </a:rPr>
              <a:t>章　实现</a:t>
            </a:r>
            <a:endParaRPr lang="zh-CN" altLang="en-US" sz="2400">
              <a:solidFill>
                <a:srgbClr val="D9D9D9"/>
              </a:solidFill>
              <a:latin typeface="Bodoni MT Black" panose="02070A03080606020203" pitchFamily="18" charset="0"/>
            </a:endParaRPr>
          </a:p>
        </p:txBody>
      </p:sp>
      <p:sp>
        <p:nvSpPr>
          <p:cNvPr id="13" name="矩形 12"/>
          <p:cNvSpPr/>
          <p:nvPr/>
        </p:nvSpPr>
        <p:spPr>
          <a:xfrm>
            <a:off x="927100" y="42973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4" name="等腰三角形 13"/>
          <p:cNvSpPr/>
          <p:nvPr/>
        </p:nvSpPr>
        <p:spPr>
          <a:xfrm rot="5400000">
            <a:off x="335756" y="43838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38915" name="Text Box 3"/>
          <p:cNvSpPr txBox="1"/>
          <p:nvPr/>
        </p:nvSpPr>
        <p:spPr>
          <a:xfrm>
            <a:off x="3516923" y="263769"/>
            <a:ext cx="5627077" cy="600710"/>
          </a:xfrm>
          <a:prstGeom prst="rect">
            <a:avLst/>
          </a:prstGeom>
          <a:noFill/>
          <a:ln w="9525">
            <a:noFill/>
          </a:ln>
        </p:spPr>
        <p:txBody>
          <a:bodyPr lIns="89030" tIns="44515" rIns="89030" bIns="44515">
            <a:spAutoFit/>
          </a:bodyPr>
          <a:lstStyle/>
          <a:p>
            <a:pPr algn="r"/>
            <a:r>
              <a:rPr lang="zh-CN" altLang="en-US" sz="3325" b="1" dirty="0">
                <a:latin typeface="宋体" panose="02010600030101010101" pitchFamily="2" charset="-122"/>
              </a:rPr>
              <a:t>黑盒测试 </a:t>
            </a:r>
            <a:endParaRPr lang="zh-CN" altLang="en-US" sz="3325" b="1" dirty="0">
              <a:latin typeface="宋体" panose="02010600030101010101" pitchFamily="2" charset="-122"/>
            </a:endParaRPr>
          </a:p>
        </p:txBody>
      </p:sp>
      <p:sp>
        <p:nvSpPr>
          <p:cNvPr id="38916" name="Rectangle 6"/>
          <p:cNvSpPr/>
          <p:nvPr/>
        </p:nvSpPr>
        <p:spPr>
          <a:xfrm>
            <a:off x="211015" y="2092569"/>
            <a:ext cx="8721969" cy="2364740"/>
          </a:xfrm>
          <a:prstGeom prst="rect">
            <a:avLst/>
          </a:prstGeom>
          <a:noFill/>
          <a:ln w="9525">
            <a:noFill/>
          </a:ln>
        </p:spPr>
        <p:txBody>
          <a:bodyPr lIns="89030" tIns="44515" rIns="89030" bIns="44515">
            <a:spAutoFit/>
          </a:bodyPr>
          <a:lstStyle/>
          <a:p>
            <a:pPr algn="l" eaLnBrk="1" hangingPunct="1"/>
            <a:r>
              <a:rPr lang="zh-CN" altLang="en-US" sz="2955" dirty="0">
                <a:latin typeface="宋体" panose="02010600030101010101" pitchFamily="2" charset="-122"/>
              </a:rPr>
              <a:t>这种方法是把</a:t>
            </a:r>
            <a:r>
              <a:rPr lang="zh-CN" altLang="en-US" sz="2955" i="1" dirty="0">
                <a:solidFill>
                  <a:srgbClr val="CC3300"/>
                </a:solidFill>
                <a:latin typeface="宋体" panose="02010600030101010101" pitchFamily="2" charset="-122"/>
              </a:rPr>
              <a:t>测试对象</a:t>
            </a:r>
            <a:r>
              <a:rPr lang="zh-CN" altLang="en-US" sz="2955" dirty="0">
                <a:latin typeface="宋体" panose="02010600030101010101" pitchFamily="2" charset="-122"/>
              </a:rPr>
              <a:t>看做</a:t>
            </a:r>
            <a:r>
              <a:rPr lang="zh-CN" altLang="en-US" sz="2955" i="1" dirty="0">
                <a:solidFill>
                  <a:srgbClr val="CC3300"/>
                </a:solidFill>
                <a:latin typeface="宋体" panose="02010600030101010101" pitchFamily="2" charset="-122"/>
              </a:rPr>
              <a:t>一个黑盒子</a:t>
            </a:r>
            <a:r>
              <a:rPr lang="zh-CN" altLang="en-US" sz="2955" dirty="0">
                <a:latin typeface="宋体" panose="02010600030101010101" pitchFamily="2" charset="-122"/>
              </a:rPr>
              <a:t>，测试人员完全不考虑程序内部的逻辑结构和内部特性，只依据程序的需求规格说明书，检查程序的功能是否符合它的功能说明。黑盒测试又叫做</a:t>
            </a:r>
            <a:r>
              <a:rPr lang="zh-CN" altLang="en-US" sz="2955" i="1" dirty="0">
                <a:solidFill>
                  <a:srgbClr val="0099FF"/>
                </a:solidFill>
                <a:latin typeface="宋体" panose="02010600030101010101" pitchFamily="2" charset="-122"/>
              </a:rPr>
              <a:t>功能测试</a:t>
            </a:r>
            <a:r>
              <a:rPr lang="zh-CN" altLang="en-US" sz="2955" dirty="0">
                <a:latin typeface="宋体" panose="02010600030101010101" pitchFamily="2" charset="-122"/>
              </a:rPr>
              <a:t>或</a:t>
            </a:r>
            <a:r>
              <a:rPr lang="zh-CN" altLang="en-US" sz="2955" i="1" dirty="0">
                <a:solidFill>
                  <a:srgbClr val="0099FF"/>
                </a:solidFill>
                <a:latin typeface="宋体" panose="02010600030101010101" pitchFamily="2" charset="-122"/>
              </a:rPr>
              <a:t>数据驱动测试</a:t>
            </a:r>
            <a:r>
              <a:rPr lang="zh-CN" altLang="en-US" sz="2955" dirty="0">
                <a:latin typeface="宋体" panose="02010600030101010101" pitchFamily="2" charset="-122"/>
              </a:rPr>
              <a:t>。</a:t>
            </a:r>
            <a:r>
              <a:rPr lang="zh-CN" altLang="en-US" sz="1110" dirty="0">
                <a:latin typeface="Arial" panose="020B0604020202020204" pitchFamily="34" charset="0"/>
              </a:rPr>
              <a:t> </a:t>
            </a:r>
            <a:endParaRPr lang="zh-CN" altLang="en-US" sz="1660" dirty="0">
              <a:latin typeface="Arial" panose="020B0604020202020204" pitchFamily="34" charset="0"/>
            </a:endParaRPr>
          </a:p>
        </p:txBody>
      </p:sp>
      <p:sp>
        <p:nvSpPr>
          <p:cNvPr id="38917" name="Text Box 7"/>
          <p:cNvSpPr txBox="1"/>
          <p:nvPr/>
        </p:nvSpPr>
        <p:spPr>
          <a:xfrm>
            <a:off x="351692" y="5187462"/>
            <a:ext cx="5534660" cy="429895"/>
          </a:xfrm>
          <a:prstGeom prst="rect">
            <a:avLst/>
          </a:prstGeom>
          <a:noFill/>
          <a:ln w="9525">
            <a:noFill/>
          </a:ln>
        </p:spPr>
        <p:txBody>
          <a:bodyPr wrap="none" lIns="89030" tIns="44515" rIns="89030" bIns="44515">
            <a:spAutoFit/>
          </a:bodyPr>
          <a:lstStyle/>
          <a:p>
            <a:r>
              <a:rPr lang="zh-CN" altLang="en-US" sz="2215" dirty="0">
                <a:solidFill>
                  <a:srgbClr val="FF0066"/>
                </a:solidFill>
                <a:latin typeface="宋体" panose="02010600030101010101" pitchFamily="2" charset="-122"/>
              </a:rPr>
              <a:t>注：黑盒测试方法是在程序接口上进行测试</a:t>
            </a:r>
            <a:r>
              <a:rPr lang="zh-CN" altLang="en-US" sz="100" dirty="0">
                <a:latin typeface="Arial" panose="020B0604020202020204" pitchFamily="34" charset="0"/>
              </a:rPr>
              <a:t> </a:t>
            </a:r>
            <a:endParaRPr lang="zh-CN" altLang="en-US" sz="100" dirty="0">
              <a:latin typeface="Arial" panose="020B0604020202020204" pitchFamily="34" charset="0"/>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27869</Words>
  <Application>WPS 演示</Application>
  <PresentationFormat>全屏显示(4:3)</PresentationFormat>
  <Paragraphs>1758</Paragraphs>
  <Slides>131</Slides>
  <Notes>102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131</vt:i4>
      </vt:variant>
    </vt:vector>
  </HeadingPairs>
  <TitlesOfParts>
    <vt:vector size="145" baseType="lpstr">
      <vt:lpstr>Arial</vt:lpstr>
      <vt:lpstr>宋体</vt:lpstr>
      <vt:lpstr>Wingdings</vt:lpstr>
      <vt:lpstr>Calibri</vt:lpstr>
      <vt:lpstr>楷体_GB2312</vt:lpstr>
      <vt:lpstr>新宋体</vt:lpstr>
      <vt:lpstr>Bodoni MT Black</vt:lpstr>
      <vt:lpstr>黑体</vt:lpstr>
      <vt:lpstr>Times New Roman</vt:lpstr>
      <vt:lpstr>微软雅黑</vt:lpstr>
      <vt:lpstr>Arial Unicode MS</vt:lpstr>
      <vt:lpstr>Monotype Sorts</vt:lpstr>
      <vt:lpstr>Wingdings</vt:lpstr>
      <vt:lpstr>Tema de Office</vt:lpstr>
      <vt:lpstr>PowerPoint 演示文稿</vt:lpstr>
      <vt:lpstr>第7章 实现</vt:lpstr>
      <vt:lpstr>PowerPoint 演示文稿</vt:lpstr>
      <vt:lpstr>PowerPoint 演示文稿</vt:lpstr>
      <vt:lpstr>编 码 </vt:lpstr>
      <vt:lpstr>7.1 编码</vt:lpstr>
      <vt:lpstr>7.1 编码</vt:lpstr>
      <vt:lpstr>7.1 编码</vt:lpstr>
      <vt:lpstr>逻辑简单清晰，易读易懂 </vt:lpstr>
      <vt:lpstr>7.1 编码</vt:lpstr>
      <vt:lpstr>7.1 编码</vt:lpstr>
      <vt:lpstr>7.1 编码</vt:lpstr>
      <vt:lpstr>7.1 编码</vt:lpstr>
      <vt:lpstr>7.1 编码</vt:lpstr>
      <vt:lpstr>7.1 编码</vt:lpstr>
      <vt:lpstr>7.1 编码</vt:lpstr>
      <vt:lpstr>7.1 编码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软件测试的一些非功能性问题</vt:lpstr>
      <vt:lpstr>PowerPoint 演示文稿</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PowerPoint 演示文稿</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PowerPoint 演示文稿</vt:lpstr>
      <vt:lpstr>7.5 确认测试</vt:lpstr>
      <vt:lpstr>7.5 确认测试</vt:lpstr>
      <vt:lpstr>7.5 确认测试</vt:lpstr>
      <vt:lpstr>7.5 确认测试</vt:lpstr>
      <vt:lpstr>PowerPoint 演示文稿</vt:lpstr>
      <vt:lpstr>PowerPoint 演示文稿</vt:lpstr>
      <vt:lpstr>PowerPoint 演示文稿</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基本路径测试法</vt:lpstr>
      <vt:lpstr>包括以下4个步骤和一个工具方法： 　　1. 程序的控制流图：描述程序控制流的一种图示方法。 　　2. 程序圈复杂度：McCabe复杂性度量。从程序的环路复杂性可导出程序基本路径集合中的独立路径条数，这是确定程序中每个可执行语句至少执行一次所必须的测试用例数目的上界。 　　3. 导出测试用例：根据圈复杂度和程序结构设计用例数据输入和预期结果。 　　4. 准备测试用例：确保基本路径集中的每一条路径的执行。 </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PowerPoint 演示文稿</vt:lpstr>
      <vt:lpstr>PowerPoint 演示文稿</vt:lpstr>
      <vt:lpstr>PowerPoint 演示文稿</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PowerPoint 演示文稿</vt:lpstr>
      <vt:lpstr>7.8 调试</vt:lpstr>
      <vt:lpstr>7.8 调试</vt:lpstr>
      <vt:lpstr>7.8 调试</vt:lpstr>
      <vt:lpstr>7.8 调试</vt:lpstr>
      <vt:lpstr>7.8 调试</vt:lpstr>
      <vt:lpstr>7.8 调试</vt:lpstr>
      <vt:lpstr>PowerPoint 演示文稿</vt:lpstr>
      <vt:lpstr>7.9 软件可靠性</vt:lpstr>
      <vt:lpstr>7.9 软件可靠性</vt:lpstr>
      <vt:lpstr>7.9 软件可靠性</vt:lpstr>
      <vt:lpstr>7.9 软件可靠性</vt:lpstr>
      <vt:lpstr>7.9 软件可靠性</vt:lpstr>
      <vt:lpstr>7.9 软件可靠性</vt:lpstr>
      <vt:lpstr>7.9 软件可靠性</vt:lpstr>
      <vt:lpstr>本章小结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thinking</cp:lastModifiedBy>
  <cp:revision>1096</cp:revision>
  <dcterms:created xsi:type="dcterms:W3CDTF">2010-06-24T19:27:00Z</dcterms:created>
  <dcterms:modified xsi:type="dcterms:W3CDTF">2025-05-19T05:06:30Z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2052-12.1.0.20784</vt:lpwstr>
  </property>
  <property fmtid="{D5CDD505-2E9C-101B-9397-08002B2CF9AE}" pid="3" name="ICV">
    <vt:lpwstr>48D912E67A7E4DCDA62F0D3224A4D372</vt:lpwstr>
  </property>
</Properties>
</file>