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48" r:id="rId1"/>
  </p:sldMasterIdLst>
  <p:notesMasterIdLst>
    <p:notesMasterId r:id="rId4"/>
  </p:notesMasterIdLst>
  <p:sldIdLst>
    <p:sldId id="635" r:id="rId3"/>
    <p:sldId id="709" r:id="rId5"/>
    <p:sldId id="710" r:id="rId6"/>
    <p:sldId id="711" r:id="rId7"/>
    <p:sldId id="712" r:id="rId8"/>
    <p:sldId id="713" r:id="rId9"/>
    <p:sldId id="714" r:id="rId10"/>
    <p:sldId id="715" r:id="rId11"/>
    <p:sldId id="716" r:id="rId12"/>
    <p:sldId id="717" r:id="rId13"/>
    <p:sldId id="718" r:id="rId14"/>
    <p:sldId id="719" r:id="rId15"/>
    <p:sldId id="720" r:id="rId16"/>
    <p:sldId id="732" r:id="rId17"/>
    <p:sldId id="721" r:id="rId18"/>
    <p:sldId id="722" r:id="rId19"/>
    <p:sldId id="733" r:id="rId20"/>
    <p:sldId id="734" r:id="rId21"/>
    <p:sldId id="735" r:id="rId22"/>
    <p:sldId id="736" r:id="rId23"/>
    <p:sldId id="737" r:id="rId24"/>
    <p:sldId id="738" r:id="rId25"/>
    <p:sldId id="739" r:id="rId26"/>
    <p:sldId id="740" r:id="rId27"/>
    <p:sldId id="741" r:id="rId28"/>
    <p:sldId id="742" r:id="rId29"/>
    <p:sldId id="743" r:id="rId30"/>
    <p:sldId id="744" r:id="rId31"/>
    <p:sldId id="745" r:id="rId32"/>
    <p:sldId id="746" r:id="rId33"/>
    <p:sldId id="747" r:id="rId34"/>
    <p:sldId id="748" r:id="rId35"/>
    <p:sldId id="749" r:id="rId36"/>
    <p:sldId id="750" r:id="rId37"/>
    <p:sldId id="751" r:id="rId38"/>
    <p:sldId id="752" r:id="rId39"/>
    <p:sldId id="753" r:id="rId40"/>
    <p:sldId id="754" r:id="rId41"/>
    <p:sldId id="557" r:id="rId42"/>
    <p:sldId id="633" r:id="rId43"/>
    <p:sldId id="577" r:id="rId44"/>
    <p:sldId id="578" r:id="rId45"/>
    <p:sldId id="579" r:id="rId46"/>
    <p:sldId id="580" r:id="rId47"/>
    <p:sldId id="581" r:id="rId48"/>
    <p:sldId id="636" r:id="rId49"/>
    <p:sldId id="582" r:id="rId50"/>
    <p:sldId id="583" r:id="rId51"/>
    <p:sldId id="584" r:id="rId52"/>
    <p:sldId id="585" r:id="rId53"/>
    <p:sldId id="586" r:id="rId54"/>
    <p:sldId id="587" r:id="rId55"/>
    <p:sldId id="588" r:id="rId56"/>
    <p:sldId id="589" r:id="rId57"/>
    <p:sldId id="590" r:id="rId58"/>
    <p:sldId id="591" r:id="rId59"/>
    <p:sldId id="592" r:id="rId60"/>
    <p:sldId id="593" r:id="rId61"/>
    <p:sldId id="594" r:id="rId62"/>
    <p:sldId id="595" r:id="rId63"/>
    <p:sldId id="637" r:id="rId64"/>
    <p:sldId id="596" r:id="rId65"/>
    <p:sldId id="597" r:id="rId66"/>
    <p:sldId id="638" r:id="rId67"/>
    <p:sldId id="598" r:id="rId68"/>
    <p:sldId id="599" r:id="rId69"/>
    <p:sldId id="600" r:id="rId70"/>
    <p:sldId id="601" r:id="rId71"/>
    <p:sldId id="602" r:id="rId72"/>
    <p:sldId id="604" r:id="rId73"/>
    <p:sldId id="605" r:id="rId74"/>
    <p:sldId id="606" r:id="rId75"/>
    <p:sldId id="607" r:id="rId76"/>
    <p:sldId id="608" r:id="rId77"/>
    <p:sldId id="609" r:id="rId78"/>
    <p:sldId id="610" r:id="rId79"/>
    <p:sldId id="611" r:id="rId80"/>
    <p:sldId id="612" r:id="rId81"/>
    <p:sldId id="613" r:id="rId82"/>
    <p:sldId id="614" r:id="rId83"/>
    <p:sldId id="615" r:id="rId84"/>
    <p:sldId id="616" r:id="rId85"/>
    <p:sldId id="617" r:id="rId86"/>
    <p:sldId id="639" r:id="rId87"/>
    <p:sldId id="618" r:id="rId88"/>
    <p:sldId id="619" r:id="rId89"/>
    <p:sldId id="640" r:id="rId90"/>
    <p:sldId id="620" r:id="rId91"/>
    <p:sldId id="621" r:id="rId92"/>
    <p:sldId id="622" r:id="rId93"/>
    <p:sldId id="623" r:id="rId94"/>
    <p:sldId id="624" r:id="rId95"/>
    <p:sldId id="625" r:id="rId96"/>
    <p:sldId id="626" r:id="rId97"/>
    <p:sldId id="627" r:id="rId98"/>
    <p:sldId id="628" r:id="rId99"/>
    <p:sldId id="629" r:id="rId100"/>
    <p:sldId id="641" r:id="rId101"/>
    <p:sldId id="630" r:id="rId102"/>
    <p:sldId id="631" r:id="rId103"/>
    <p:sldId id="642" r:id="rId104"/>
    <p:sldId id="643" r:id="rId105"/>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BO"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9AE73D"/>
    <a:srgbClr val="702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93" autoAdjust="0"/>
    <p:restoredTop sz="88649" autoAdjust="0"/>
  </p:normalViewPr>
  <p:slideViewPr>
    <p:cSldViewPr>
      <p:cViewPr varScale="1">
        <p:scale>
          <a:sx n="100" d="100"/>
          <a:sy n="100" d="100"/>
        </p:scale>
        <p:origin x="-1944" y="-3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9" Type="http://schemas.openxmlformats.org/officeDocument/2006/relationships/commentAuthors" Target="commentAuthors.xml"/><Relationship Id="rId108" Type="http://schemas.openxmlformats.org/officeDocument/2006/relationships/tableStyles" Target="tableStyles.xml"/><Relationship Id="rId107" Type="http://schemas.openxmlformats.org/officeDocument/2006/relationships/viewProps" Target="viewProps.xml"/><Relationship Id="rId106" Type="http://schemas.openxmlformats.org/officeDocument/2006/relationships/presProps" Target="presProps.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a:defRPr/>
            </a:pPr>
            <a:fld id="{48268310-F56B-4839-87B5-808B93C57668}"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fld id="{E4DFADA9-4D3C-4D8E-A24D-112072878C20}"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ln>
        </p:spPr>
      </p:sp>
      <p:sp>
        <p:nvSpPr>
          <p:cNvPr id="717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172" name="灯片编号占位符 3"/>
          <p:cNvSpPr>
            <a:spLocks noGrp="1"/>
          </p:cNvSpPr>
          <p:nvPr>
            <p:ph type="sldNum" sz="quarter" idx="5"/>
          </p:nvPr>
        </p:nvSpPr>
        <p:spPr bwMode="auto">
          <a:noFill/>
          <a:ln>
            <a:miter lim="800000"/>
          </a:ln>
        </p:spPr>
        <p:txBody>
          <a:bodyPr/>
          <a:lstStyle/>
          <a:p>
            <a:fld id="{F9E394DB-FF08-435E-B0F3-EB3FE1DCD0B1}" type="slidenum">
              <a:rPr lang="zh-CN" altLang="en-US"/>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ln>
        </p:spPr>
      </p:sp>
      <p:sp>
        <p:nvSpPr>
          <p:cNvPr id="2355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3556" name="灯片编号占位符 3"/>
          <p:cNvSpPr>
            <a:spLocks noGrp="1"/>
          </p:cNvSpPr>
          <p:nvPr>
            <p:ph type="sldNum" sz="quarter" idx="5"/>
          </p:nvPr>
        </p:nvSpPr>
        <p:spPr bwMode="auto">
          <a:noFill/>
          <a:ln>
            <a:miter lim="800000"/>
          </a:ln>
        </p:spPr>
        <p:txBody>
          <a:bodyPr/>
          <a:lstStyle/>
          <a:p>
            <a:fld id="{90999B62-4439-4648-B52D-E396C5DEF8BB}" type="slidenum">
              <a:rPr lang="zh-CN" altLang="en-US"/>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ln>
        </p:spPr>
      </p:sp>
      <p:sp>
        <p:nvSpPr>
          <p:cNvPr id="2560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5604" name="灯片编号占位符 3"/>
          <p:cNvSpPr>
            <a:spLocks noGrp="1"/>
          </p:cNvSpPr>
          <p:nvPr>
            <p:ph type="sldNum" sz="quarter" idx="5"/>
          </p:nvPr>
        </p:nvSpPr>
        <p:spPr bwMode="auto">
          <a:noFill/>
          <a:ln>
            <a:miter lim="800000"/>
          </a:ln>
        </p:spPr>
        <p:txBody>
          <a:bodyPr/>
          <a:lstStyle/>
          <a:p>
            <a:fld id="{D6D08CF1-E19E-4908-9FC3-D280456571B5}" type="slidenum">
              <a:rPr lang="zh-CN" altLang="en-US"/>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ln>
        </p:spPr>
      </p:sp>
      <p:sp>
        <p:nvSpPr>
          <p:cNvPr id="2765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7652" name="灯片编号占位符 3"/>
          <p:cNvSpPr>
            <a:spLocks noGrp="1"/>
          </p:cNvSpPr>
          <p:nvPr>
            <p:ph type="sldNum" sz="quarter" idx="5"/>
          </p:nvPr>
        </p:nvSpPr>
        <p:spPr bwMode="auto">
          <a:noFill/>
          <a:ln>
            <a:miter lim="800000"/>
          </a:ln>
        </p:spPr>
        <p:txBody>
          <a:bodyPr/>
          <a:lstStyle/>
          <a:p>
            <a:fld id="{40BCB1C4-1854-4195-8D3A-E25424B0CB3F}" type="slidenum">
              <a:rPr lang="zh-CN" altLang="en-US"/>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p:spPr>
      </p:sp>
      <p:sp>
        <p:nvSpPr>
          <p:cNvPr id="2969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9700" name="灯片编号占位符 3"/>
          <p:cNvSpPr>
            <a:spLocks noGrp="1"/>
          </p:cNvSpPr>
          <p:nvPr>
            <p:ph type="sldNum" sz="quarter" idx="5"/>
          </p:nvPr>
        </p:nvSpPr>
        <p:spPr bwMode="auto">
          <a:noFill/>
          <a:ln>
            <a:miter lim="800000"/>
          </a:ln>
        </p:spPr>
        <p:txBody>
          <a:bodyPr/>
          <a:lstStyle/>
          <a:p>
            <a:fld id="{8B1669D8-B097-47C6-9A8F-C3FFE0EE1505}" type="slidenum">
              <a:rPr lang="zh-CN" altLang="en-US"/>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ln>
        </p:spPr>
      </p:sp>
      <p:sp>
        <p:nvSpPr>
          <p:cNvPr id="3174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31748" name="灯片编号占位符 3"/>
          <p:cNvSpPr>
            <a:spLocks noGrp="1"/>
          </p:cNvSpPr>
          <p:nvPr>
            <p:ph type="sldNum" sz="quarter" idx="5"/>
          </p:nvPr>
        </p:nvSpPr>
        <p:spPr bwMode="auto">
          <a:noFill/>
          <a:ln>
            <a:miter lim="800000"/>
          </a:ln>
        </p:spPr>
        <p:txBody>
          <a:bodyPr/>
          <a:lstStyle/>
          <a:p>
            <a:fld id="{F8459E6C-F9BF-4A71-8649-13B52455D4AB}" type="slidenum">
              <a:rPr lang="zh-CN" altLang="en-US"/>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ln>
        </p:spPr>
      </p:sp>
      <p:sp>
        <p:nvSpPr>
          <p:cNvPr id="3379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33796" name="灯片编号占位符 3"/>
          <p:cNvSpPr>
            <a:spLocks noGrp="1"/>
          </p:cNvSpPr>
          <p:nvPr>
            <p:ph type="sldNum" sz="quarter" idx="5"/>
          </p:nvPr>
        </p:nvSpPr>
        <p:spPr bwMode="auto">
          <a:noFill/>
          <a:ln>
            <a:miter lim="800000"/>
          </a:ln>
        </p:spPr>
        <p:txBody>
          <a:bodyPr/>
          <a:lstStyle/>
          <a:p>
            <a:fld id="{E3C2FB7A-FDFB-4104-91CF-BC45C82BBCF4}" type="slidenum">
              <a:rPr lang="zh-CN" altLang="en-US"/>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ln>
        </p:spPr>
      </p:sp>
      <p:sp>
        <p:nvSpPr>
          <p:cNvPr id="3584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35844" name="灯片编号占位符 3"/>
          <p:cNvSpPr>
            <a:spLocks noGrp="1"/>
          </p:cNvSpPr>
          <p:nvPr>
            <p:ph type="sldNum" sz="quarter" idx="5"/>
          </p:nvPr>
        </p:nvSpPr>
        <p:spPr bwMode="auto">
          <a:noFill/>
          <a:ln>
            <a:miter lim="800000"/>
          </a:ln>
        </p:spPr>
        <p:txBody>
          <a:bodyPr/>
          <a:lstStyle/>
          <a:p>
            <a:fld id="{3E498B4B-A0F0-4954-AEB1-E7897C1FA969}" type="slidenum">
              <a:rPr lang="zh-CN" altLang="en-US"/>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ln>
        </p:spPr>
      </p:sp>
      <p:sp>
        <p:nvSpPr>
          <p:cNvPr id="3789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37892" name="灯片编号占位符 3"/>
          <p:cNvSpPr>
            <a:spLocks noGrp="1"/>
          </p:cNvSpPr>
          <p:nvPr>
            <p:ph type="sldNum" sz="quarter" idx="5"/>
          </p:nvPr>
        </p:nvSpPr>
        <p:spPr bwMode="auto">
          <a:noFill/>
          <a:ln>
            <a:miter lim="800000"/>
          </a:ln>
        </p:spPr>
        <p:txBody>
          <a:bodyPr/>
          <a:lstStyle/>
          <a:p>
            <a:fld id="{98150C8C-3F60-458F-A6C6-FC65F478B7F9}" type="slidenum">
              <a:rPr lang="zh-CN" altLang="en-US"/>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ln>
        </p:spPr>
      </p:sp>
      <p:sp>
        <p:nvSpPr>
          <p:cNvPr id="3993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39940" name="灯片编号占位符 3"/>
          <p:cNvSpPr>
            <a:spLocks noGrp="1"/>
          </p:cNvSpPr>
          <p:nvPr>
            <p:ph type="sldNum" sz="quarter" idx="5"/>
          </p:nvPr>
        </p:nvSpPr>
        <p:spPr bwMode="auto">
          <a:noFill/>
          <a:ln>
            <a:miter lim="800000"/>
          </a:ln>
        </p:spPr>
        <p:txBody>
          <a:bodyPr/>
          <a:lstStyle/>
          <a:p>
            <a:fld id="{DBA58CE1-B3AB-48E8-B22A-AA50C02368A6}" type="slidenum">
              <a:rPr lang="zh-CN" altLang="en-US"/>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p:spPr>
      </p:sp>
      <p:sp>
        <p:nvSpPr>
          <p:cNvPr id="4198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41988" name="灯片编号占位符 3"/>
          <p:cNvSpPr>
            <a:spLocks noGrp="1"/>
          </p:cNvSpPr>
          <p:nvPr>
            <p:ph type="sldNum" sz="quarter" idx="5"/>
          </p:nvPr>
        </p:nvSpPr>
        <p:spPr bwMode="auto">
          <a:noFill/>
          <a:ln>
            <a:miter lim="800000"/>
          </a:ln>
        </p:spPr>
        <p:txBody>
          <a:bodyPr/>
          <a:lstStyle/>
          <a:p>
            <a:fld id="{55A0A59F-ABC6-41BA-91EE-16F86A471928}" type="slidenum">
              <a:rPr lang="zh-CN" altLang="en-US"/>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noFill/>
          <a:ln>
            <a:solidFill>
              <a:srgbClr val="000000"/>
            </a:solidFill>
            <a:miter lim="800000"/>
          </a:ln>
        </p:spPr>
      </p:sp>
      <p:sp>
        <p:nvSpPr>
          <p:cNvPr id="11366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13668" name="灯片编号占位符 3"/>
          <p:cNvSpPr>
            <a:spLocks noGrp="1"/>
          </p:cNvSpPr>
          <p:nvPr>
            <p:ph type="sldNum" sz="quarter" idx="5"/>
          </p:nvPr>
        </p:nvSpPr>
        <p:spPr bwMode="auto">
          <a:noFill/>
          <a:ln>
            <a:miter lim="800000"/>
          </a:ln>
        </p:spPr>
        <p:txBody>
          <a:bodyPr/>
          <a:lstStyle/>
          <a:p>
            <a:fld id="{2EB82C5D-56B7-47F5-A150-F2C4F82CC05D}"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44036" name="灯片编号占位符 3"/>
          <p:cNvSpPr>
            <a:spLocks noGrp="1"/>
          </p:cNvSpPr>
          <p:nvPr>
            <p:ph type="sldNum" sz="quarter" idx="5"/>
          </p:nvPr>
        </p:nvSpPr>
        <p:spPr bwMode="auto">
          <a:noFill/>
          <a:ln>
            <a:miter lim="800000"/>
          </a:ln>
        </p:spPr>
        <p:txBody>
          <a:bodyPr/>
          <a:lstStyle/>
          <a:p>
            <a:fld id="{585EFDB3-E20B-4864-A442-04265364B50A}" type="slidenum">
              <a:rPr lang="zh-CN" altLang="en-US"/>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46084" name="灯片编号占位符 3"/>
          <p:cNvSpPr>
            <a:spLocks noGrp="1"/>
          </p:cNvSpPr>
          <p:nvPr>
            <p:ph type="sldNum" sz="quarter" idx="5"/>
          </p:nvPr>
        </p:nvSpPr>
        <p:spPr bwMode="auto">
          <a:noFill/>
          <a:ln>
            <a:miter lim="800000"/>
          </a:ln>
        </p:spPr>
        <p:txBody>
          <a:bodyPr/>
          <a:lstStyle/>
          <a:p>
            <a:fld id="{7886B256-B08E-4C91-8AE8-CCFB1358EC0F}" type="slidenum">
              <a:rPr lang="zh-CN" altLang="en-US"/>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ln>
        </p:spPr>
      </p:sp>
      <p:sp>
        <p:nvSpPr>
          <p:cNvPr id="48131" name="备注占位符 2"/>
          <p:cNvSpPr>
            <a:spLocks noGrp="1"/>
          </p:cNvSpPr>
          <p:nvPr>
            <p:ph type="body" idx="1"/>
          </p:nvPr>
        </p:nvSpPr>
        <p:spPr bwMode="auto">
          <a:noFill/>
        </p:spPr>
        <p:txBody>
          <a:bodyPr wrap="square" numCol="1" anchor="t" anchorCtr="0" compatLnSpc="1"/>
          <a:lstStyle/>
          <a:p>
            <a:r>
              <a:rPr lang="en-US" altLang="zh-CN" smtClean="0"/>
              <a:t>1</a:t>
            </a:r>
            <a:r>
              <a:rPr lang="zh-CN" altLang="en-US" smtClean="0"/>
              <a:t>、</a:t>
            </a:r>
            <a:r>
              <a:rPr lang="zh-CN" altLang="zh-CN" smtClean="0"/>
              <a:t>当创建</a:t>
            </a:r>
            <a:r>
              <a:rPr lang="en-US" altLang="zh-CN" smtClean="0"/>
              <a:t>A</a:t>
            </a:r>
            <a:r>
              <a:rPr lang="zh-CN" altLang="zh-CN" smtClean="0"/>
              <a:t>类的实例</a:t>
            </a:r>
            <a:r>
              <a:rPr lang="en-US" altLang="zh-CN" smtClean="0"/>
              <a:t>a1</a:t>
            </a:r>
            <a:r>
              <a:rPr lang="zh-CN" altLang="zh-CN" smtClean="0"/>
              <a:t>的时候，</a:t>
            </a:r>
            <a:r>
              <a:rPr lang="en-US" altLang="zh-CN" smtClean="0"/>
              <a:t>a1</a:t>
            </a:r>
            <a:r>
              <a:rPr lang="zh-CN" altLang="zh-CN" smtClean="0"/>
              <a:t>以</a:t>
            </a:r>
            <a:r>
              <a:rPr lang="en-US" altLang="zh-CN" smtClean="0"/>
              <a:t>A</a:t>
            </a:r>
            <a:r>
              <a:rPr lang="zh-CN" altLang="zh-CN" smtClean="0"/>
              <a:t>类为样板建立实例变量</a:t>
            </a:r>
            <a:r>
              <a:rPr lang="en-US" altLang="zh-CN" smtClean="0"/>
              <a:t>(</a:t>
            </a:r>
            <a:r>
              <a:rPr lang="zh-CN" altLang="zh-CN" smtClean="0"/>
              <a:t>在内存中分配所需要的空间</a:t>
            </a:r>
            <a:r>
              <a:rPr lang="en-US" altLang="zh-CN" smtClean="0"/>
              <a:t>)</a:t>
            </a:r>
            <a:r>
              <a:rPr lang="zh-CN" altLang="zh-CN" smtClean="0"/>
              <a:t>，但是它并不从</a:t>
            </a:r>
            <a:r>
              <a:rPr lang="en-US" altLang="zh-CN" smtClean="0"/>
              <a:t>A</a:t>
            </a:r>
            <a:r>
              <a:rPr lang="zh-CN" altLang="zh-CN" smtClean="0"/>
              <a:t>类中复制所定义的方法。</a:t>
            </a:r>
            <a:endParaRPr lang="zh-CN" altLang="zh-CN" smtClean="0"/>
          </a:p>
          <a:p>
            <a:r>
              <a:rPr lang="en-US" altLang="zh-CN" smtClean="0"/>
              <a:t>2</a:t>
            </a:r>
            <a:r>
              <a:rPr lang="zh-CN" altLang="en-US" smtClean="0"/>
              <a:t>、</a:t>
            </a:r>
            <a:r>
              <a:rPr lang="zh-CN" altLang="zh-CN" smtClean="0"/>
              <a:t>当创建</a:t>
            </a:r>
            <a:r>
              <a:rPr lang="en-US" altLang="zh-CN" smtClean="0"/>
              <a:t>B</a:t>
            </a:r>
            <a:r>
              <a:rPr lang="zh-CN" altLang="zh-CN" smtClean="0"/>
              <a:t>类的实例</a:t>
            </a:r>
            <a:r>
              <a:rPr lang="en-US" altLang="zh-CN" smtClean="0"/>
              <a:t>b1</a:t>
            </a:r>
            <a:r>
              <a:rPr lang="zh-CN" altLang="zh-CN" smtClean="0"/>
              <a:t>的时候，</a:t>
            </a:r>
            <a:r>
              <a:rPr lang="en-US" altLang="zh-CN" smtClean="0"/>
              <a:t>b1</a:t>
            </a:r>
            <a:r>
              <a:rPr lang="zh-CN" altLang="zh-CN" smtClean="0"/>
              <a:t>既要以</a:t>
            </a:r>
            <a:r>
              <a:rPr lang="en-US" altLang="zh-CN" smtClean="0"/>
              <a:t>B</a:t>
            </a:r>
            <a:r>
              <a:rPr lang="zh-CN" altLang="zh-CN" smtClean="0"/>
              <a:t>类为样板建立实例变量，又要以</a:t>
            </a:r>
            <a:r>
              <a:rPr lang="en-US" altLang="zh-CN" smtClean="0"/>
              <a:t>A</a:t>
            </a:r>
            <a:r>
              <a:rPr lang="zh-CN" altLang="zh-CN" smtClean="0"/>
              <a:t>类为样板建立实例变量，</a:t>
            </a:r>
            <a:r>
              <a:rPr lang="en-US" altLang="zh-CN" smtClean="0"/>
              <a:t>b1</a:t>
            </a:r>
            <a:r>
              <a:rPr lang="zh-CN" altLang="zh-CN" smtClean="0"/>
              <a:t>所能执行的操作既有</a:t>
            </a:r>
            <a:r>
              <a:rPr lang="en-US" altLang="zh-CN" smtClean="0"/>
              <a:t>B</a:t>
            </a:r>
            <a:r>
              <a:rPr lang="zh-CN" altLang="zh-CN" smtClean="0"/>
              <a:t>类中定义的方法，又有</a:t>
            </a:r>
            <a:r>
              <a:rPr lang="en-US" altLang="zh-CN" smtClean="0"/>
              <a:t>A</a:t>
            </a:r>
            <a:r>
              <a:rPr lang="zh-CN" altLang="zh-CN" smtClean="0"/>
              <a:t>类中定义的方法，这就是继承。当然，如果</a:t>
            </a:r>
            <a:r>
              <a:rPr lang="en-US" altLang="zh-CN" smtClean="0"/>
              <a:t>B</a:t>
            </a:r>
            <a:r>
              <a:rPr lang="zh-CN" altLang="zh-CN" smtClean="0"/>
              <a:t>类中又定义了和</a:t>
            </a:r>
            <a:r>
              <a:rPr lang="en-US" altLang="zh-CN" smtClean="0"/>
              <a:t>A</a:t>
            </a:r>
            <a:r>
              <a:rPr lang="zh-CN" altLang="zh-CN" smtClean="0"/>
              <a:t>类中同名的数据或操作，则</a:t>
            </a:r>
            <a:r>
              <a:rPr lang="en-US" altLang="zh-CN" smtClean="0"/>
              <a:t>b1</a:t>
            </a:r>
            <a:r>
              <a:rPr lang="zh-CN" altLang="zh-CN" smtClean="0"/>
              <a:t>仅使用</a:t>
            </a:r>
            <a:r>
              <a:rPr lang="en-US" altLang="zh-CN" smtClean="0"/>
              <a:t>B</a:t>
            </a:r>
            <a:r>
              <a:rPr lang="zh-CN" altLang="zh-CN" smtClean="0"/>
              <a:t>类中定义的这个数据或操作，除非采用特别措施，否则</a:t>
            </a:r>
            <a:r>
              <a:rPr lang="en-US" altLang="zh-CN" smtClean="0"/>
              <a:t>A</a:t>
            </a:r>
            <a:r>
              <a:rPr lang="zh-CN" altLang="zh-CN" smtClean="0"/>
              <a:t>类中与之同名的数据或操作在</a:t>
            </a:r>
            <a:r>
              <a:rPr lang="en-US" altLang="zh-CN" smtClean="0"/>
              <a:t>b1</a:t>
            </a:r>
            <a:r>
              <a:rPr lang="zh-CN" altLang="zh-CN" smtClean="0"/>
              <a:t>中就不能使用。</a:t>
            </a:r>
            <a:endParaRPr lang="zh-CN" altLang="en-US" smtClean="0"/>
          </a:p>
        </p:txBody>
      </p:sp>
      <p:sp>
        <p:nvSpPr>
          <p:cNvPr id="48132" name="灯片编号占位符 3"/>
          <p:cNvSpPr>
            <a:spLocks noGrp="1"/>
          </p:cNvSpPr>
          <p:nvPr>
            <p:ph type="sldNum" sz="quarter" idx="5"/>
          </p:nvPr>
        </p:nvSpPr>
        <p:spPr bwMode="auto">
          <a:noFill/>
          <a:ln>
            <a:miter lim="800000"/>
          </a:ln>
        </p:spPr>
        <p:txBody>
          <a:bodyPr/>
          <a:lstStyle/>
          <a:p>
            <a:fld id="{8D945F64-785A-4998-8496-B8DAC5156F46}" type="slidenum">
              <a:rPr lang="zh-CN" altLang="en-US"/>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ln>
        </p:spPr>
      </p:sp>
      <p:sp>
        <p:nvSpPr>
          <p:cNvPr id="5017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50180" name="灯片编号占位符 3"/>
          <p:cNvSpPr>
            <a:spLocks noGrp="1"/>
          </p:cNvSpPr>
          <p:nvPr>
            <p:ph type="sldNum" sz="quarter" idx="5"/>
          </p:nvPr>
        </p:nvSpPr>
        <p:spPr bwMode="auto">
          <a:noFill/>
          <a:ln>
            <a:miter lim="800000"/>
          </a:ln>
        </p:spPr>
        <p:txBody>
          <a:bodyPr/>
          <a:lstStyle/>
          <a:p>
            <a:fld id="{B795C6C2-704E-4E44-8C3C-9EC9A4A6275F}" type="slidenum">
              <a:rPr lang="zh-CN" altLang="en-US"/>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ln>
        </p:spPr>
      </p:sp>
      <p:sp>
        <p:nvSpPr>
          <p:cNvPr id="52227" name="备注占位符 2"/>
          <p:cNvSpPr>
            <a:spLocks noGrp="1"/>
          </p:cNvSpPr>
          <p:nvPr>
            <p:ph type="body" idx="1"/>
          </p:nvPr>
        </p:nvSpPr>
        <p:spPr bwMode="auto">
          <a:noFill/>
        </p:spPr>
        <p:txBody>
          <a:bodyPr wrap="square" numCol="1" anchor="t" anchorCtr="0" compatLnSpc="1"/>
          <a:lstStyle/>
          <a:p>
            <a:r>
              <a:rPr lang="en-US" altLang="zh-CN" smtClean="0"/>
              <a:t>1</a:t>
            </a:r>
            <a:r>
              <a:rPr lang="zh-CN" altLang="en-US" smtClean="0"/>
              <a:t>、</a:t>
            </a:r>
            <a:r>
              <a:rPr lang="zh-CN" altLang="en-US" b="1" smtClean="0"/>
              <a:t>多态性：</a:t>
            </a:r>
            <a:r>
              <a:rPr lang="zh-CN" altLang="zh-CN" smtClean="0"/>
              <a:t>在</a:t>
            </a:r>
            <a:r>
              <a:rPr lang="en-US" altLang="zh-CN" smtClean="0"/>
              <a:t>C++</a:t>
            </a:r>
            <a:r>
              <a:rPr lang="zh-CN" altLang="zh-CN" smtClean="0"/>
              <a:t>语言中，多态性是通过虚函数来实现的。在类等级不同层次中可以说明名字、参数特征和返回值类型都相同的虚拟成员函数，而不同层次的类中的虚函数实现算法各不相同。虚函数机制使得程序员能在一个类等级中使用相同函数的多个不同版本，在运行时刻才根据接收消息的对象所属于的类，决定到底执行哪个特定的版本，这称为动态联编，也叫滞后联编。</a:t>
            </a:r>
            <a:endParaRPr lang="en-US" altLang="zh-CN" smtClean="0"/>
          </a:p>
          <a:p>
            <a:r>
              <a:rPr lang="en-US" altLang="zh-CN" smtClean="0"/>
              <a:t>2</a:t>
            </a:r>
            <a:r>
              <a:rPr lang="zh-CN" altLang="en-US" smtClean="0"/>
              <a:t>、</a:t>
            </a:r>
            <a:r>
              <a:rPr lang="zh-CN" altLang="en-US" b="1" smtClean="0"/>
              <a:t>重载：</a:t>
            </a:r>
            <a:r>
              <a:rPr lang="zh-CN" altLang="zh-CN" smtClean="0"/>
              <a:t>在</a:t>
            </a:r>
            <a:r>
              <a:rPr lang="en-US" altLang="zh-CN" smtClean="0"/>
              <a:t>C++</a:t>
            </a:r>
            <a:r>
              <a:rPr lang="zh-CN" altLang="zh-CN" smtClean="0"/>
              <a:t>语言中函数重载是通过静态联编</a:t>
            </a:r>
            <a:r>
              <a:rPr lang="en-US" altLang="zh-CN" smtClean="0"/>
              <a:t>(</a:t>
            </a:r>
            <a:r>
              <a:rPr lang="zh-CN" altLang="zh-CN" smtClean="0"/>
              <a:t>也叫先前联编</a:t>
            </a:r>
            <a:r>
              <a:rPr lang="en-US" altLang="zh-CN" smtClean="0"/>
              <a:t>)</a:t>
            </a:r>
            <a:r>
              <a:rPr lang="zh-CN" altLang="zh-CN" smtClean="0"/>
              <a:t>实现的，也就是在编译时根据函数变元的个数和类型，决定到底使用函数的哪个实现代码；对于重载的运算符，同样是在编译时根据被操作数的类型，决定使用该算符的哪种语义。</a:t>
            </a:r>
            <a:endParaRPr lang="zh-CN" altLang="en-US" b="1" smtClean="0"/>
          </a:p>
        </p:txBody>
      </p:sp>
      <p:sp>
        <p:nvSpPr>
          <p:cNvPr id="52228" name="灯片编号占位符 3"/>
          <p:cNvSpPr>
            <a:spLocks noGrp="1"/>
          </p:cNvSpPr>
          <p:nvPr>
            <p:ph type="sldNum" sz="quarter" idx="5"/>
          </p:nvPr>
        </p:nvSpPr>
        <p:spPr bwMode="auto">
          <a:noFill/>
          <a:ln>
            <a:miter lim="800000"/>
          </a:ln>
        </p:spPr>
        <p:txBody>
          <a:bodyPr/>
          <a:lstStyle/>
          <a:p>
            <a:fld id="{A0CBF179-4BDF-4FC3-8B9F-203F67C8EA24}" type="slidenum">
              <a:rPr lang="zh-CN" altLang="en-US"/>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ln>
        </p:spPr>
      </p:sp>
      <p:sp>
        <p:nvSpPr>
          <p:cNvPr id="5427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4276" name="灯片编号占位符 3"/>
          <p:cNvSpPr>
            <a:spLocks noGrp="1"/>
          </p:cNvSpPr>
          <p:nvPr>
            <p:ph type="sldNum" sz="quarter" idx="5"/>
          </p:nvPr>
        </p:nvSpPr>
        <p:spPr bwMode="auto">
          <a:noFill/>
          <a:ln>
            <a:miter lim="800000"/>
          </a:ln>
        </p:spPr>
        <p:txBody>
          <a:bodyPr/>
          <a:lstStyle/>
          <a:p>
            <a:fld id="{22EF268E-31A3-4CB7-A7CA-B86D626721B2}" type="slidenum">
              <a:rPr lang="zh-CN" altLang="en-US"/>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ln>
        </p:spPr>
      </p:sp>
      <p:sp>
        <p:nvSpPr>
          <p:cNvPr id="5632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56324" name="灯片编号占位符 3"/>
          <p:cNvSpPr>
            <a:spLocks noGrp="1"/>
          </p:cNvSpPr>
          <p:nvPr>
            <p:ph type="sldNum" sz="quarter" idx="5"/>
          </p:nvPr>
        </p:nvSpPr>
        <p:spPr bwMode="auto">
          <a:noFill/>
          <a:ln>
            <a:miter lim="800000"/>
          </a:ln>
        </p:spPr>
        <p:txBody>
          <a:bodyPr/>
          <a:lstStyle/>
          <a:p>
            <a:fld id="{D9813167-F226-4E00-B565-B945C0B08E0D}" type="slidenum">
              <a:rPr lang="zh-CN" altLang="en-US"/>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endParaRPr lang="zh-CN" altLang="en-US" dirty="0" smtClean="0"/>
          </a:p>
        </p:txBody>
      </p:sp>
      <p:sp>
        <p:nvSpPr>
          <p:cNvPr id="58372" name="灯片编号占位符 3"/>
          <p:cNvSpPr>
            <a:spLocks noGrp="1"/>
          </p:cNvSpPr>
          <p:nvPr>
            <p:ph type="sldNum" sz="quarter" idx="5"/>
          </p:nvPr>
        </p:nvSpPr>
        <p:spPr bwMode="auto">
          <a:noFill/>
          <a:ln>
            <a:miter lim="800000"/>
          </a:ln>
        </p:spPr>
        <p:txBody>
          <a:bodyPr/>
          <a:lstStyle/>
          <a:p>
            <a:fld id="{890352C9-7D21-4E91-B5DC-7771C71D0386}" type="slidenum">
              <a:rPr lang="zh-CN" altLang="en-US"/>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ln>
        </p:spPr>
      </p:sp>
      <p:sp>
        <p:nvSpPr>
          <p:cNvPr id="60419"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ln>
            <a:miter lim="800000"/>
          </a:ln>
        </p:spPr>
        <p:txBody>
          <a:bodyPr/>
          <a:lstStyle/>
          <a:p>
            <a:fld id="{CCA0B34B-A8B6-42DD-9C89-E0AD4A434FCE}" type="slidenum">
              <a:rPr lang="zh-CN" altLang="en-US"/>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ln>
        </p:spPr>
      </p:sp>
      <p:sp>
        <p:nvSpPr>
          <p:cNvPr id="6246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62468" name="灯片编号占位符 3"/>
          <p:cNvSpPr>
            <a:spLocks noGrp="1"/>
          </p:cNvSpPr>
          <p:nvPr>
            <p:ph type="sldNum" sz="quarter" idx="5"/>
          </p:nvPr>
        </p:nvSpPr>
        <p:spPr bwMode="auto">
          <a:noFill/>
          <a:ln>
            <a:miter lim="800000"/>
          </a:ln>
        </p:spPr>
        <p:txBody>
          <a:bodyPr/>
          <a:lstStyle/>
          <a:p>
            <a:fld id="{B1C3A70C-FED8-49F3-80D8-80AA027D07C0}" type="slidenum">
              <a:rPr lang="zh-CN" altLang="en-US"/>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noFill/>
          <a:ln>
            <a:solidFill>
              <a:srgbClr val="000000"/>
            </a:solidFill>
            <a:miter lim="800000"/>
          </a:ln>
        </p:spPr>
      </p:sp>
      <p:sp>
        <p:nvSpPr>
          <p:cNvPr id="11571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15716" name="灯片编号占位符 3"/>
          <p:cNvSpPr>
            <a:spLocks noGrp="1"/>
          </p:cNvSpPr>
          <p:nvPr>
            <p:ph type="sldNum" sz="quarter" idx="5"/>
          </p:nvPr>
        </p:nvSpPr>
        <p:spPr bwMode="auto">
          <a:noFill/>
          <a:ln>
            <a:miter lim="800000"/>
          </a:ln>
        </p:spPr>
        <p:txBody>
          <a:bodyPr/>
          <a:lstStyle/>
          <a:p>
            <a:fld id="{50D1446F-6356-4D1D-ACA9-6718FAE5C512}"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ln>
        </p:spPr>
      </p:sp>
      <p:sp>
        <p:nvSpPr>
          <p:cNvPr id="64515" name="备注占位符 2"/>
          <p:cNvSpPr>
            <a:spLocks noGrp="1"/>
          </p:cNvSpPr>
          <p:nvPr>
            <p:ph type="body" idx="1"/>
          </p:nvPr>
        </p:nvSpPr>
        <p:spPr bwMode="auto">
          <a:noFill/>
        </p:spPr>
        <p:txBody>
          <a:bodyPr wrap="square" numCol="1" anchor="t" anchorCtr="0" compatLnSpc="1"/>
          <a:lstStyle/>
          <a:p>
            <a:r>
              <a:rPr lang="zh-CN" altLang="en-US" smtClean="0"/>
              <a:t>类的</a:t>
            </a:r>
            <a:r>
              <a:rPr lang="zh-CN" altLang="zh-CN" smtClean="0"/>
              <a:t>名字应该是富于描述性的、简洁的而且无二义性的。</a:t>
            </a:r>
            <a:endParaRPr lang="zh-CN" altLang="zh-CN" smtClean="0"/>
          </a:p>
          <a:p>
            <a:endParaRPr lang="zh-CN" altLang="en-US" smtClean="0"/>
          </a:p>
        </p:txBody>
      </p:sp>
      <p:sp>
        <p:nvSpPr>
          <p:cNvPr id="64516" name="灯片编号占位符 3"/>
          <p:cNvSpPr>
            <a:spLocks noGrp="1"/>
          </p:cNvSpPr>
          <p:nvPr>
            <p:ph type="sldNum" sz="quarter" idx="5"/>
          </p:nvPr>
        </p:nvSpPr>
        <p:spPr bwMode="auto">
          <a:noFill/>
          <a:ln>
            <a:miter lim="800000"/>
          </a:ln>
        </p:spPr>
        <p:txBody>
          <a:bodyPr/>
          <a:lstStyle/>
          <a:p>
            <a:fld id="{04EF703E-517D-4450-BC3A-23068A132137}" type="slidenum">
              <a:rPr lang="zh-CN" altLang="en-US"/>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ln>
        </p:spPr>
      </p:sp>
      <p:sp>
        <p:nvSpPr>
          <p:cNvPr id="6656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66564" name="灯片编号占位符 3"/>
          <p:cNvSpPr>
            <a:spLocks noGrp="1"/>
          </p:cNvSpPr>
          <p:nvPr>
            <p:ph type="sldNum" sz="quarter" idx="5"/>
          </p:nvPr>
        </p:nvSpPr>
        <p:spPr bwMode="auto">
          <a:noFill/>
          <a:ln>
            <a:miter lim="800000"/>
          </a:ln>
        </p:spPr>
        <p:txBody>
          <a:bodyPr/>
          <a:lstStyle/>
          <a:p>
            <a:fld id="{95BFC93B-EACE-4921-86C1-F9CCCD187D6A}" type="slidenum">
              <a:rPr lang="zh-CN" altLang="en-US"/>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ln>
        </p:spPr>
      </p:sp>
      <p:sp>
        <p:nvSpPr>
          <p:cNvPr id="6861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68612" name="灯片编号占位符 3"/>
          <p:cNvSpPr>
            <a:spLocks noGrp="1"/>
          </p:cNvSpPr>
          <p:nvPr>
            <p:ph type="sldNum" sz="quarter" idx="5"/>
          </p:nvPr>
        </p:nvSpPr>
        <p:spPr bwMode="auto">
          <a:noFill/>
          <a:ln>
            <a:miter lim="800000"/>
          </a:ln>
        </p:spPr>
        <p:txBody>
          <a:bodyPr/>
          <a:lstStyle/>
          <a:p>
            <a:fld id="{330CEAE5-AC33-4280-BD78-7BCE7B97C37A}" type="slidenum">
              <a:rPr lang="zh-CN" altLang="en-US"/>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ln>
        </p:spPr>
      </p:sp>
      <p:sp>
        <p:nvSpPr>
          <p:cNvPr id="7065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0660" name="灯片编号占位符 3"/>
          <p:cNvSpPr>
            <a:spLocks noGrp="1"/>
          </p:cNvSpPr>
          <p:nvPr>
            <p:ph type="sldNum" sz="quarter" idx="5"/>
          </p:nvPr>
        </p:nvSpPr>
        <p:spPr bwMode="auto">
          <a:noFill/>
          <a:ln>
            <a:miter lim="800000"/>
          </a:ln>
        </p:spPr>
        <p:txBody>
          <a:bodyPr/>
          <a:lstStyle/>
          <a:p>
            <a:fld id="{28CC601A-581C-47FC-A38F-CED42C3A29D1}" type="slidenum">
              <a:rPr lang="zh-CN" altLang="en-US"/>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ln>
        </p:spPr>
      </p:sp>
      <p:sp>
        <p:nvSpPr>
          <p:cNvPr id="72707" name="备注占位符 2"/>
          <p:cNvSpPr>
            <a:spLocks noGrp="1"/>
          </p:cNvSpPr>
          <p:nvPr>
            <p:ph type="body" idx="1"/>
          </p:nvPr>
        </p:nvSpPr>
        <p:spPr bwMode="auto">
          <a:noFill/>
        </p:spPr>
        <p:txBody>
          <a:bodyPr wrap="square" numCol="1" anchor="t" anchorCtr="0" compatLnSpc="1"/>
          <a:lstStyle/>
          <a:p>
            <a:r>
              <a:rPr lang="en-US" altLang="zh-CN" smtClean="0"/>
              <a:t>1</a:t>
            </a:r>
            <a:r>
              <a:rPr lang="zh-CN" altLang="en-US" smtClean="0"/>
              <a:t>、</a:t>
            </a:r>
            <a:r>
              <a:rPr lang="zh-CN" altLang="en-US" b="1" smtClean="0"/>
              <a:t>关联</a:t>
            </a:r>
            <a:r>
              <a:rPr lang="en-US" altLang="zh-CN" smtClean="0"/>
              <a:t>---</a:t>
            </a:r>
            <a:r>
              <a:rPr lang="zh-CN" altLang="zh-CN" smtClean="0"/>
              <a:t>例如，作家使用计算机，人们就认为在作家和计算机之间存在某种语义连接，因此，在类图中应该在作家类和计算机类之间建立关联关系。</a:t>
            </a:r>
            <a:endParaRPr lang="zh-CN" altLang="en-US" smtClean="0"/>
          </a:p>
        </p:txBody>
      </p:sp>
      <p:sp>
        <p:nvSpPr>
          <p:cNvPr id="72708" name="灯片编号占位符 3"/>
          <p:cNvSpPr>
            <a:spLocks noGrp="1"/>
          </p:cNvSpPr>
          <p:nvPr>
            <p:ph type="sldNum" sz="quarter" idx="5"/>
          </p:nvPr>
        </p:nvSpPr>
        <p:spPr bwMode="auto">
          <a:noFill/>
          <a:ln>
            <a:miter lim="800000"/>
          </a:ln>
        </p:spPr>
        <p:txBody>
          <a:bodyPr/>
          <a:lstStyle/>
          <a:p>
            <a:fld id="{D312411F-2D65-4432-B492-CF06162A830E}" type="slidenum">
              <a:rPr lang="zh-CN" altLang="en-US"/>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ln>
        </p:spPr>
      </p:sp>
      <p:sp>
        <p:nvSpPr>
          <p:cNvPr id="7475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4756" name="灯片编号占位符 3"/>
          <p:cNvSpPr>
            <a:spLocks noGrp="1"/>
          </p:cNvSpPr>
          <p:nvPr>
            <p:ph type="sldNum" sz="quarter" idx="5"/>
          </p:nvPr>
        </p:nvSpPr>
        <p:spPr bwMode="auto">
          <a:noFill/>
          <a:ln>
            <a:miter lim="800000"/>
          </a:ln>
        </p:spPr>
        <p:txBody>
          <a:bodyPr/>
          <a:lstStyle/>
          <a:p>
            <a:fld id="{C75EE672-B03D-44AF-9684-B3E963A4C62C}" type="slidenum">
              <a:rPr lang="zh-CN" altLang="en-US"/>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ln>
        </p:spPr>
      </p:sp>
      <p:sp>
        <p:nvSpPr>
          <p:cNvPr id="7680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6804" name="灯片编号占位符 3"/>
          <p:cNvSpPr>
            <a:spLocks noGrp="1"/>
          </p:cNvSpPr>
          <p:nvPr>
            <p:ph type="sldNum" sz="quarter" idx="5"/>
          </p:nvPr>
        </p:nvSpPr>
        <p:spPr bwMode="auto">
          <a:noFill/>
          <a:ln>
            <a:miter lim="800000"/>
          </a:ln>
        </p:spPr>
        <p:txBody>
          <a:bodyPr/>
          <a:lstStyle/>
          <a:p>
            <a:fld id="{8166327E-224A-49B7-8DD4-9691557FFAF9}" type="slidenum">
              <a:rPr lang="zh-CN" altLang="en-US"/>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ln>
        </p:spPr>
      </p:sp>
      <p:sp>
        <p:nvSpPr>
          <p:cNvPr id="78851" name="备注占位符 2"/>
          <p:cNvSpPr>
            <a:spLocks noGrp="1"/>
          </p:cNvSpPr>
          <p:nvPr>
            <p:ph type="body" idx="1"/>
          </p:nvPr>
        </p:nvSpPr>
        <p:spPr bwMode="auto">
          <a:noFill/>
        </p:spPr>
        <p:txBody>
          <a:bodyPr wrap="square" numCol="1" anchor="t" anchorCtr="0" compatLnSpc="1"/>
          <a:lstStyle/>
          <a:p>
            <a:r>
              <a:rPr lang="zh-CN" altLang="en-US" smtClean="0"/>
              <a:t>在上图中，</a:t>
            </a:r>
            <a:r>
              <a:rPr lang="zh-CN" altLang="zh-CN" smtClean="0"/>
              <a:t>查找一个文件的方法就是，首先定下目录，然后在该目录内查找指定的文件名。</a:t>
            </a:r>
            <a:endParaRPr lang="zh-CN" altLang="en-US" smtClean="0"/>
          </a:p>
        </p:txBody>
      </p:sp>
      <p:sp>
        <p:nvSpPr>
          <p:cNvPr id="78852" name="灯片编号占位符 3"/>
          <p:cNvSpPr>
            <a:spLocks noGrp="1"/>
          </p:cNvSpPr>
          <p:nvPr>
            <p:ph type="sldNum" sz="quarter" idx="5"/>
          </p:nvPr>
        </p:nvSpPr>
        <p:spPr bwMode="auto">
          <a:noFill/>
          <a:ln>
            <a:miter lim="800000"/>
          </a:ln>
        </p:spPr>
        <p:txBody>
          <a:bodyPr/>
          <a:lstStyle/>
          <a:p>
            <a:fld id="{EF942F8C-A06F-40FD-9C64-EFCADE25E6AA}" type="slidenum">
              <a:rPr lang="zh-CN" altLang="en-US"/>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ln>
        </p:spPr>
      </p:sp>
      <p:sp>
        <p:nvSpPr>
          <p:cNvPr id="8089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80900" name="灯片编号占位符 3"/>
          <p:cNvSpPr>
            <a:spLocks noGrp="1"/>
          </p:cNvSpPr>
          <p:nvPr>
            <p:ph type="sldNum" sz="quarter" idx="5"/>
          </p:nvPr>
        </p:nvSpPr>
        <p:spPr bwMode="auto">
          <a:noFill/>
          <a:ln>
            <a:miter lim="800000"/>
          </a:ln>
        </p:spPr>
        <p:txBody>
          <a:bodyPr/>
          <a:lstStyle/>
          <a:p>
            <a:fld id="{68B0F854-BD4D-47F8-A909-A04FCA438D22}" type="slidenum">
              <a:rPr lang="zh-CN" altLang="en-US"/>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ln>
        </p:spPr>
      </p:sp>
      <p:sp>
        <p:nvSpPr>
          <p:cNvPr id="8294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82948" name="灯片编号占位符 3"/>
          <p:cNvSpPr>
            <a:spLocks noGrp="1"/>
          </p:cNvSpPr>
          <p:nvPr>
            <p:ph type="sldNum" sz="quarter" idx="5"/>
          </p:nvPr>
        </p:nvSpPr>
        <p:spPr bwMode="auto">
          <a:noFill/>
          <a:ln>
            <a:miter lim="800000"/>
          </a:ln>
        </p:spPr>
        <p:txBody>
          <a:bodyPr/>
          <a:lstStyle/>
          <a:p>
            <a:fld id="{ACF755CA-411F-4E5D-896B-1183FC14B79C}" type="slidenum">
              <a:rPr lang="zh-CN" altLang="en-US"/>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p:spPr>
      </p:sp>
      <p:sp>
        <p:nvSpPr>
          <p:cNvPr id="1024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0244" name="灯片编号占位符 3"/>
          <p:cNvSpPr>
            <a:spLocks noGrp="1"/>
          </p:cNvSpPr>
          <p:nvPr>
            <p:ph type="sldNum" sz="quarter" idx="5"/>
          </p:nvPr>
        </p:nvSpPr>
        <p:spPr bwMode="auto">
          <a:noFill/>
          <a:ln>
            <a:miter lim="800000"/>
          </a:ln>
        </p:spPr>
        <p:txBody>
          <a:bodyPr/>
          <a:lstStyle/>
          <a:p>
            <a:fld id="{30F3B135-6CC2-4C4A-BDFB-A031867202F5}" type="slidenum">
              <a:rPr lang="zh-CN" altLang="en-US"/>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ln>
        </p:spPr>
      </p:sp>
      <p:sp>
        <p:nvSpPr>
          <p:cNvPr id="8499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84996" name="灯片编号占位符 3"/>
          <p:cNvSpPr>
            <a:spLocks noGrp="1"/>
          </p:cNvSpPr>
          <p:nvPr>
            <p:ph type="sldNum" sz="quarter" idx="5"/>
          </p:nvPr>
        </p:nvSpPr>
        <p:spPr bwMode="auto">
          <a:noFill/>
          <a:ln>
            <a:miter lim="800000"/>
          </a:ln>
        </p:spPr>
        <p:txBody>
          <a:bodyPr/>
          <a:lstStyle/>
          <a:p>
            <a:fld id="{4FD52AEE-24DD-4AF0-8D52-DC666EC170A3}" type="slidenum">
              <a:rPr lang="zh-CN" altLang="en-US"/>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ln>
        </p:spPr>
      </p:sp>
      <p:sp>
        <p:nvSpPr>
          <p:cNvPr id="3" name="备注占位符 2"/>
          <p:cNvSpPr>
            <a:spLocks noGrp="1"/>
          </p:cNvSpPr>
          <p:nvPr>
            <p:ph type="body" idx="1"/>
          </p:nvPr>
        </p:nvSpPr>
        <p:spPr/>
        <p:txBody>
          <a:bodyPr/>
          <a:lstStyle/>
          <a:p>
            <a:pPr>
              <a:defRPr/>
            </a:pPr>
            <a:r>
              <a:rPr lang="zh-CN" altLang="zh-CN" dirty="0" smtClean="0">
                <a:latin typeface="+mn-ea"/>
              </a:rPr>
              <a:t>普通泛化与</a:t>
            </a:r>
            <a:r>
              <a:rPr lang="en-US" altLang="zh-CN" dirty="0" smtClean="0">
                <a:latin typeface="+mn-ea"/>
              </a:rPr>
              <a:t>9.2.2</a:t>
            </a:r>
            <a:r>
              <a:rPr lang="zh-CN" altLang="zh-CN" dirty="0" smtClean="0">
                <a:latin typeface="+mn-ea"/>
              </a:rPr>
              <a:t>节中讲过的继承基本相同</a:t>
            </a:r>
            <a:r>
              <a:rPr lang="zh-CN" altLang="en-US" dirty="0" smtClean="0">
                <a:latin typeface="+mn-ea"/>
              </a:rPr>
              <a:t>。</a:t>
            </a:r>
            <a:endParaRPr lang="en-US" altLang="zh-CN" dirty="0" smtClean="0">
              <a:latin typeface="+mn-ea"/>
            </a:endParaRPr>
          </a:p>
          <a:p>
            <a:pPr>
              <a:defRPr/>
            </a:pPr>
            <a:endParaRPr lang="zh-CN" altLang="en-US" dirty="0"/>
          </a:p>
        </p:txBody>
      </p:sp>
      <p:sp>
        <p:nvSpPr>
          <p:cNvPr id="87044" name="灯片编号占位符 3"/>
          <p:cNvSpPr>
            <a:spLocks noGrp="1"/>
          </p:cNvSpPr>
          <p:nvPr>
            <p:ph type="sldNum" sz="quarter" idx="5"/>
          </p:nvPr>
        </p:nvSpPr>
        <p:spPr bwMode="auto">
          <a:noFill/>
          <a:ln>
            <a:miter lim="800000"/>
          </a:ln>
        </p:spPr>
        <p:txBody>
          <a:bodyPr/>
          <a:lstStyle/>
          <a:p>
            <a:fld id="{538EFEBF-9632-4DC9-A35F-D4E7BE29FE6F}" type="slidenum">
              <a:rPr lang="zh-CN" altLang="en-US"/>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ln>
        </p:spPr>
      </p:sp>
      <p:sp>
        <p:nvSpPr>
          <p:cNvPr id="8909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89092" name="灯片编号占位符 3"/>
          <p:cNvSpPr>
            <a:spLocks noGrp="1"/>
          </p:cNvSpPr>
          <p:nvPr>
            <p:ph type="sldNum" sz="quarter" idx="5"/>
          </p:nvPr>
        </p:nvSpPr>
        <p:spPr bwMode="auto">
          <a:noFill/>
          <a:ln>
            <a:miter lim="800000"/>
          </a:ln>
        </p:spPr>
        <p:txBody>
          <a:bodyPr/>
          <a:lstStyle/>
          <a:p>
            <a:fld id="{201718E8-A9C4-4E81-9F3C-E3A02FC24D52}" type="slidenum">
              <a:rPr lang="zh-CN" altLang="en-US"/>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ln>
        </p:spPr>
      </p:sp>
      <p:sp>
        <p:nvSpPr>
          <p:cNvPr id="91139" name="备注占位符 2"/>
          <p:cNvSpPr>
            <a:spLocks noGrp="1"/>
          </p:cNvSpPr>
          <p:nvPr>
            <p:ph type="body" idx="1"/>
          </p:nvPr>
        </p:nvSpPr>
        <p:spPr bwMode="auto">
          <a:noFill/>
        </p:spPr>
        <p:txBody>
          <a:bodyPr wrap="square" numCol="1" anchor="t" anchorCtr="0" compatLnSpc="1"/>
          <a:lstStyle/>
          <a:p>
            <a:r>
              <a:rPr lang="zh-CN" altLang="en-US" smtClean="0"/>
              <a:t>上图</a:t>
            </a:r>
            <a:r>
              <a:rPr lang="zh-CN" altLang="zh-CN" smtClean="0"/>
              <a:t>给出一个比较复杂的类图示例，这个例子综合应用了前面讲过的许多概念和图示符号。</a:t>
            </a:r>
            <a:r>
              <a:rPr lang="zh-CN" altLang="en-US" smtClean="0"/>
              <a:t>上图</a:t>
            </a:r>
            <a:r>
              <a:rPr lang="zh-CN" altLang="zh-CN" smtClean="0"/>
              <a:t>表明，一幅工程蓝图由许多图形组成，图形可以是直线、圆、多边形或组合图，而多边形由直线组成，组合图由各种线型混合而成。</a:t>
            </a:r>
            <a:endParaRPr lang="zh-CN" altLang="en-US" smtClean="0"/>
          </a:p>
        </p:txBody>
      </p:sp>
      <p:sp>
        <p:nvSpPr>
          <p:cNvPr id="91140" name="灯片编号占位符 3"/>
          <p:cNvSpPr>
            <a:spLocks noGrp="1"/>
          </p:cNvSpPr>
          <p:nvPr>
            <p:ph type="sldNum" sz="quarter" idx="5"/>
          </p:nvPr>
        </p:nvSpPr>
        <p:spPr bwMode="auto">
          <a:noFill/>
          <a:ln>
            <a:miter lim="800000"/>
          </a:ln>
        </p:spPr>
        <p:txBody>
          <a:bodyPr/>
          <a:lstStyle/>
          <a:p>
            <a:fld id="{7A9DD302-E716-4813-ADBE-EDDB1DAB5396}" type="slidenum">
              <a:rPr lang="zh-CN" altLang="en-US"/>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ln>
        </p:spPr>
      </p:sp>
      <p:sp>
        <p:nvSpPr>
          <p:cNvPr id="9318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93188" name="灯片编号占位符 3"/>
          <p:cNvSpPr>
            <a:spLocks noGrp="1"/>
          </p:cNvSpPr>
          <p:nvPr>
            <p:ph type="sldNum" sz="quarter" idx="5"/>
          </p:nvPr>
        </p:nvSpPr>
        <p:spPr bwMode="auto">
          <a:noFill/>
          <a:ln>
            <a:miter lim="800000"/>
          </a:ln>
        </p:spPr>
        <p:txBody>
          <a:bodyPr/>
          <a:lstStyle/>
          <a:p>
            <a:fld id="{DBE75903-611A-4748-A78E-E247B23E674E}" type="slidenum">
              <a:rPr lang="zh-CN" altLang="en-US"/>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noFill/>
          <a:ln>
            <a:solidFill>
              <a:srgbClr val="000000"/>
            </a:solidFill>
            <a:miter lim="800000"/>
          </a:ln>
        </p:spPr>
      </p:sp>
      <p:sp>
        <p:nvSpPr>
          <p:cNvPr id="9523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95236" name="灯片编号占位符 3"/>
          <p:cNvSpPr>
            <a:spLocks noGrp="1"/>
          </p:cNvSpPr>
          <p:nvPr>
            <p:ph type="sldNum" sz="quarter" idx="5"/>
          </p:nvPr>
        </p:nvSpPr>
        <p:spPr bwMode="auto">
          <a:noFill/>
          <a:ln>
            <a:miter lim="800000"/>
          </a:ln>
        </p:spPr>
        <p:txBody>
          <a:bodyPr/>
          <a:lstStyle/>
          <a:p>
            <a:fld id="{CA6FAC51-448E-4EAB-976E-D7A96DE41249}" type="slidenum">
              <a:rPr lang="zh-CN" altLang="en-US"/>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bwMode="auto">
          <a:noFill/>
          <a:ln>
            <a:solidFill>
              <a:srgbClr val="000000"/>
            </a:solidFill>
            <a:miter lim="800000"/>
          </a:ln>
        </p:spPr>
      </p:sp>
      <p:sp>
        <p:nvSpPr>
          <p:cNvPr id="97283" name="备注占位符 2"/>
          <p:cNvSpPr>
            <a:spLocks noGrp="1"/>
          </p:cNvSpPr>
          <p:nvPr>
            <p:ph type="body" idx="1"/>
          </p:nvPr>
        </p:nvSpPr>
        <p:spPr bwMode="auto">
          <a:noFill/>
        </p:spPr>
        <p:txBody>
          <a:bodyPr wrap="square" numCol="1" anchor="t" anchorCtr="0" compatLnSpc="1"/>
          <a:lstStyle/>
          <a:p>
            <a:r>
              <a:rPr lang="zh-CN" altLang="en-US" smtClean="0"/>
              <a:t>依赖关系：</a:t>
            </a:r>
            <a:r>
              <a:rPr lang="zh-CN" altLang="zh-CN" smtClean="0"/>
              <a:t>例如，一个类使用另一个类的对象作为操作的参数，一个类用另一个类的对象作为它的数据成员，一个类向另一个类发消息等，这样的两个类之间都存在依赖关系。</a:t>
            </a:r>
            <a:endParaRPr lang="zh-CN" altLang="en-US" smtClean="0"/>
          </a:p>
        </p:txBody>
      </p:sp>
      <p:sp>
        <p:nvSpPr>
          <p:cNvPr id="97284" name="灯片编号占位符 3"/>
          <p:cNvSpPr>
            <a:spLocks noGrp="1"/>
          </p:cNvSpPr>
          <p:nvPr>
            <p:ph type="sldNum" sz="quarter" idx="5"/>
          </p:nvPr>
        </p:nvSpPr>
        <p:spPr bwMode="auto">
          <a:noFill/>
          <a:ln>
            <a:miter lim="800000"/>
          </a:ln>
        </p:spPr>
        <p:txBody>
          <a:bodyPr/>
          <a:lstStyle/>
          <a:p>
            <a:fld id="{4ED5AF71-29CB-4BF3-9735-23DE825EC421}" type="slidenum">
              <a:rPr lang="zh-CN" altLang="en-US"/>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ln>
        </p:spPr>
      </p:sp>
      <p:sp>
        <p:nvSpPr>
          <p:cNvPr id="9933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99332" name="灯片编号占位符 3"/>
          <p:cNvSpPr>
            <a:spLocks noGrp="1"/>
          </p:cNvSpPr>
          <p:nvPr>
            <p:ph type="sldNum" sz="quarter" idx="5"/>
          </p:nvPr>
        </p:nvSpPr>
        <p:spPr bwMode="auto">
          <a:noFill/>
          <a:ln>
            <a:miter lim="800000"/>
          </a:ln>
        </p:spPr>
        <p:txBody>
          <a:bodyPr/>
          <a:lstStyle/>
          <a:p>
            <a:fld id="{AEA77D8E-6382-4841-86FC-3F3AD5DC7373}" type="slidenum">
              <a:rPr lang="zh-CN" altLang="en-US"/>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noFill/>
          <a:ln>
            <a:solidFill>
              <a:srgbClr val="000000"/>
            </a:solidFill>
            <a:miter lim="800000"/>
          </a:ln>
        </p:spPr>
      </p:sp>
      <p:sp>
        <p:nvSpPr>
          <p:cNvPr id="101379"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01380" name="灯片编号占位符 3"/>
          <p:cNvSpPr>
            <a:spLocks noGrp="1"/>
          </p:cNvSpPr>
          <p:nvPr>
            <p:ph type="sldNum" sz="quarter" idx="5"/>
          </p:nvPr>
        </p:nvSpPr>
        <p:spPr bwMode="auto">
          <a:noFill/>
          <a:ln>
            <a:miter lim="800000"/>
          </a:ln>
        </p:spPr>
        <p:txBody>
          <a:bodyPr/>
          <a:lstStyle/>
          <a:p>
            <a:fld id="{CDA34CEF-C7F0-48AE-AC1B-52375E626864}" type="slidenum">
              <a:rPr lang="zh-CN" altLang="en-US"/>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noFill/>
          <a:ln>
            <a:solidFill>
              <a:srgbClr val="000000"/>
            </a:solidFill>
            <a:miter lim="800000"/>
          </a:ln>
        </p:spPr>
      </p:sp>
      <p:sp>
        <p:nvSpPr>
          <p:cNvPr id="10342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03428" name="灯片编号占位符 3"/>
          <p:cNvSpPr>
            <a:spLocks noGrp="1"/>
          </p:cNvSpPr>
          <p:nvPr>
            <p:ph type="sldNum" sz="quarter" idx="5"/>
          </p:nvPr>
        </p:nvSpPr>
        <p:spPr bwMode="auto">
          <a:noFill/>
          <a:ln>
            <a:miter lim="800000"/>
          </a:ln>
        </p:spPr>
        <p:txBody>
          <a:bodyPr/>
          <a:lstStyle/>
          <a:p>
            <a:fld id="{86AC00BF-3F6B-418A-A83B-A05A1515A4CE}" type="slidenum">
              <a:rPr lang="zh-CN" altLang="en-US"/>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ln>
        </p:spPr>
      </p:sp>
      <p:sp>
        <p:nvSpPr>
          <p:cNvPr id="1229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2292" name="灯片编号占位符 3"/>
          <p:cNvSpPr>
            <a:spLocks noGrp="1"/>
          </p:cNvSpPr>
          <p:nvPr>
            <p:ph type="sldNum" sz="quarter" idx="5"/>
          </p:nvPr>
        </p:nvSpPr>
        <p:spPr bwMode="auto">
          <a:noFill/>
          <a:ln>
            <a:miter lim="800000"/>
          </a:ln>
        </p:spPr>
        <p:txBody>
          <a:bodyPr/>
          <a:lstStyle/>
          <a:p>
            <a:fld id="{645D9B43-0D23-4410-9E4C-31FC57F900AB}" type="slidenum">
              <a:rPr lang="zh-CN" altLang="en-US"/>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p:spPr>
      </p:sp>
      <p:sp>
        <p:nvSpPr>
          <p:cNvPr id="10547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05476" name="灯片编号占位符 3"/>
          <p:cNvSpPr>
            <a:spLocks noGrp="1"/>
          </p:cNvSpPr>
          <p:nvPr>
            <p:ph type="sldNum" sz="quarter" idx="5"/>
          </p:nvPr>
        </p:nvSpPr>
        <p:spPr bwMode="auto">
          <a:noFill/>
          <a:ln>
            <a:miter lim="800000"/>
          </a:ln>
        </p:spPr>
        <p:txBody>
          <a:bodyPr/>
          <a:lstStyle/>
          <a:p>
            <a:fld id="{C7F53647-9D31-4D2F-912E-C4B0876F8E40}" type="slidenum">
              <a:rPr lang="zh-CN" altLang="en-US"/>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ln>
        </p:spPr>
      </p:sp>
      <p:sp>
        <p:nvSpPr>
          <p:cNvPr id="10752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07524" name="灯片编号占位符 3"/>
          <p:cNvSpPr>
            <a:spLocks noGrp="1"/>
          </p:cNvSpPr>
          <p:nvPr>
            <p:ph type="sldNum" sz="quarter" idx="5"/>
          </p:nvPr>
        </p:nvSpPr>
        <p:spPr bwMode="auto">
          <a:noFill/>
          <a:ln>
            <a:miter lim="800000"/>
          </a:ln>
        </p:spPr>
        <p:txBody>
          <a:bodyPr/>
          <a:lstStyle/>
          <a:p>
            <a:fld id="{A9945495-1F20-47E9-877A-23F87C0BF674}" type="slidenum">
              <a:rPr lang="zh-CN" altLang="en-US"/>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ln>
        </p:spPr>
      </p:sp>
      <p:sp>
        <p:nvSpPr>
          <p:cNvPr id="10957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09572" name="灯片编号占位符 3"/>
          <p:cNvSpPr>
            <a:spLocks noGrp="1"/>
          </p:cNvSpPr>
          <p:nvPr>
            <p:ph type="sldNum" sz="quarter" idx="5"/>
          </p:nvPr>
        </p:nvSpPr>
        <p:spPr bwMode="auto">
          <a:noFill/>
          <a:ln>
            <a:miter lim="800000"/>
          </a:ln>
        </p:spPr>
        <p:txBody>
          <a:bodyPr/>
          <a:lstStyle/>
          <a:p>
            <a:fld id="{9A9D4A0A-22FF-45F9-A4D8-890C31FE142C}" type="slidenum">
              <a:rPr lang="zh-CN" altLang="en-US"/>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ln>
        </p:spPr>
      </p:sp>
      <p:sp>
        <p:nvSpPr>
          <p:cNvPr id="11161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11620" name="灯片编号占位符 3"/>
          <p:cNvSpPr>
            <a:spLocks noGrp="1"/>
          </p:cNvSpPr>
          <p:nvPr>
            <p:ph type="sldNum" sz="quarter" idx="5"/>
          </p:nvPr>
        </p:nvSpPr>
        <p:spPr bwMode="auto">
          <a:noFill/>
          <a:ln>
            <a:miter lim="800000"/>
          </a:ln>
        </p:spPr>
        <p:txBody>
          <a:bodyPr/>
          <a:lstStyle/>
          <a:p>
            <a:fld id="{21B04C9A-C5FC-437F-9699-515C3C4235CE}" type="slidenum">
              <a:rPr lang="zh-CN" altLang="en-US"/>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noFill/>
          <a:ln>
            <a:solidFill>
              <a:srgbClr val="000000"/>
            </a:solidFill>
            <a:miter lim="800000"/>
          </a:ln>
        </p:spPr>
      </p:sp>
      <p:sp>
        <p:nvSpPr>
          <p:cNvPr id="11366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13668" name="灯片编号占位符 3"/>
          <p:cNvSpPr>
            <a:spLocks noGrp="1"/>
          </p:cNvSpPr>
          <p:nvPr>
            <p:ph type="sldNum" sz="quarter" idx="5"/>
          </p:nvPr>
        </p:nvSpPr>
        <p:spPr bwMode="auto">
          <a:noFill/>
          <a:ln>
            <a:miter lim="800000"/>
          </a:ln>
        </p:spPr>
        <p:txBody>
          <a:bodyPr/>
          <a:lstStyle/>
          <a:p>
            <a:fld id="{4E3E0F86-9DDC-4996-9EDB-AA8FC141AA52}" type="slidenum">
              <a:rPr lang="zh-CN" altLang="en-US"/>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noFill/>
          <a:ln>
            <a:solidFill>
              <a:srgbClr val="000000"/>
            </a:solidFill>
            <a:miter lim="800000"/>
          </a:ln>
        </p:spPr>
      </p:sp>
      <p:sp>
        <p:nvSpPr>
          <p:cNvPr id="11571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15716" name="灯片编号占位符 3"/>
          <p:cNvSpPr>
            <a:spLocks noGrp="1"/>
          </p:cNvSpPr>
          <p:nvPr>
            <p:ph type="sldNum" sz="quarter" idx="5"/>
          </p:nvPr>
        </p:nvSpPr>
        <p:spPr bwMode="auto">
          <a:noFill/>
          <a:ln>
            <a:miter lim="800000"/>
          </a:ln>
        </p:spPr>
        <p:txBody>
          <a:bodyPr/>
          <a:lstStyle/>
          <a:p>
            <a:fld id="{AED256FF-8D82-4185-87C2-0F5EE2CFC252}" type="slidenum">
              <a:rPr lang="zh-CN" altLang="en-US"/>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ln>
        </p:spPr>
      </p:sp>
      <p:sp>
        <p:nvSpPr>
          <p:cNvPr id="3" name="备注占位符 2"/>
          <p:cNvSpPr>
            <a:spLocks noGrp="1"/>
          </p:cNvSpPr>
          <p:nvPr>
            <p:ph type="body" idx="1"/>
          </p:nvPr>
        </p:nvSpPr>
        <p:spPr/>
        <p:txBody>
          <a:bodyPr/>
          <a:lstStyle/>
          <a:p>
            <a:pPr>
              <a:defRPr/>
            </a:pPr>
            <a:r>
              <a:rPr lang="en-US" altLang="zh-CN" dirty="0" smtClean="0">
                <a:latin typeface="+mn-ea"/>
              </a:rPr>
              <a:t>1</a:t>
            </a:r>
            <a:r>
              <a:rPr lang="zh-CN" altLang="en-US" dirty="0" smtClean="0">
                <a:latin typeface="+mn-ea"/>
              </a:rPr>
              <a:t>、</a:t>
            </a:r>
            <a:r>
              <a:rPr lang="zh-CN" altLang="zh-CN" b="1" dirty="0" smtClean="0">
                <a:solidFill>
                  <a:srgbClr val="C00000"/>
                </a:solidFill>
                <a:latin typeface="+mn-ea"/>
              </a:rPr>
              <a:t>行为者</a:t>
            </a:r>
            <a:r>
              <a:rPr lang="zh-CN" altLang="zh-CN" b="1" dirty="0" smtClean="0">
                <a:latin typeface="+mn-ea"/>
              </a:rPr>
              <a:t>代表一种角色</a:t>
            </a:r>
            <a:r>
              <a:rPr lang="en-US" altLang="zh-CN" dirty="0" smtClean="0">
                <a:latin typeface="+mn-ea"/>
              </a:rPr>
              <a:t>—</a:t>
            </a:r>
            <a:r>
              <a:rPr lang="zh-CN" altLang="zh-CN" dirty="0" smtClean="0">
                <a:latin typeface="+mn-ea"/>
              </a:rPr>
              <a:t>例如，在自动售货机系统中，使用售货功能的人既可以是张三（买矿泉水）也可以是李四（买可乐），但是不能把张三或李四这样的个体对象称为行为者。</a:t>
            </a:r>
            <a:endParaRPr lang="en-US" altLang="zh-CN" dirty="0" smtClean="0">
              <a:latin typeface="+mn-ea"/>
            </a:endParaRPr>
          </a:p>
          <a:p>
            <a:pPr>
              <a:defRPr/>
            </a:pPr>
            <a:r>
              <a:rPr lang="en-US" altLang="zh-CN" dirty="0" smtClean="0">
                <a:latin typeface="+mn-ea"/>
              </a:rPr>
              <a:t>2</a:t>
            </a:r>
            <a:r>
              <a:rPr lang="zh-CN" altLang="en-US" dirty="0" smtClean="0">
                <a:latin typeface="+mn-ea"/>
              </a:rPr>
              <a:t>、</a:t>
            </a:r>
            <a:r>
              <a:rPr lang="zh-CN" altLang="zh-CN" b="1" dirty="0" smtClean="0">
                <a:latin typeface="+mn-ea"/>
              </a:rPr>
              <a:t>一个具体的人可以充当多种不同角色</a:t>
            </a:r>
            <a:r>
              <a:rPr lang="en-US" altLang="zh-CN" dirty="0" smtClean="0">
                <a:latin typeface="+mn-ea"/>
              </a:rPr>
              <a:t>—</a:t>
            </a:r>
            <a:r>
              <a:rPr lang="zh-CN" altLang="zh-CN" dirty="0" smtClean="0">
                <a:latin typeface="+mn-ea"/>
              </a:rPr>
              <a:t>例如，某个人既可以为售货机添加商品（执行供货功能），又可以把售货机中的钱取走（执行取货款功能）。</a:t>
            </a:r>
            <a:endParaRPr lang="zh-CN" altLang="zh-CN" dirty="0" smtClean="0">
              <a:latin typeface="+mn-ea"/>
            </a:endParaRPr>
          </a:p>
          <a:p>
            <a:pPr>
              <a:defRPr/>
            </a:pPr>
            <a:endParaRPr lang="zh-CN" altLang="en-US" dirty="0"/>
          </a:p>
        </p:txBody>
      </p:sp>
      <p:sp>
        <p:nvSpPr>
          <p:cNvPr id="117764" name="灯片编号占位符 3"/>
          <p:cNvSpPr>
            <a:spLocks noGrp="1"/>
          </p:cNvSpPr>
          <p:nvPr>
            <p:ph type="sldNum" sz="quarter" idx="5"/>
          </p:nvPr>
        </p:nvSpPr>
        <p:spPr bwMode="auto">
          <a:noFill/>
          <a:ln>
            <a:miter lim="800000"/>
          </a:ln>
        </p:spPr>
        <p:txBody>
          <a:bodyPr/>
          <a:lstStyle/>
          <a:p>
            <a:fld id="{97D269E9-1F5F-4F11-BE98-4B1EAF960CBF}" type="slidenum">
              <a:rPr lang="zh-CN" altLang="en-US"/>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bwMode="auto">
          <a:noFill/>
          <a:ln>
            <a:solidFill>
              <a:srgbClr val="000000"/>
            </a:solidFill>
            <a:miter lim="800000"/>
          </a:ln>
        </p:spPr>
      </p:sp>
      <p:sp>
        <p:nvSpPr>
          <p:cNvPr id="11981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19812" name="灯片编号占位符 3"/>
          <p:cNvSpPr>
            <a:spLocks noGrp="1"/>
          </p:cNvSpPr>
          <p:nvPr>
            <p:ph type="sldNum" sz="quarter" idx="5"/>
          </p:nvPr>
        </p:nvSpPr>
        <p:spPr bwMode="auto">
          <a:noFill/>
          <a:ln>
            <a:miter lim="800000"/>
          </a:ln>
        </p:spPr>
        <p:txBody>
          <a:bodyPr/>
          <a:lstStyle/>
          <a:p>
            <a:fld id="{4C9D3649-E6D7-4008-BC1B-16451FD0F5D8}" type="slidenum">
              <a:rPr lang="zh-CN" altLang="en-US"/>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noFill/>
          <a:ln>
            <a:solidFill>
              <a:srgbClr val="000000"/>
            </a:solidFill>
            <a:miter lim="800000"/>
          </a:ln>
        </p:spPr>
      </p:sp>
      <p:sp>
        <p:nvSpPr>
          <p:cNvPr id="12185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21860" name="灯片编号占位符 3"/>
          <p:cNvSpPr>
            <a:spLocks noGrp="1"/>
          </p:cNvSpPr>
          <p:nvPr>
            <p:ph type="sldNum" sz="quarter" idx="5"/>
          </p:nvPr>
        </p:nvSpPr>
        <p:spPr bwMode="auto">
          <a:noFill/>
          <a:ln>
            <a:miter lim="800000"/>
          </a:ln>
        </p:spPr>
        <p:txBody>
          <a:bodyPr/>
          <a:lstStyle/>
          <a:p>
            <a:fld id="{9EC408D6-69F8-4026-AF85-6FF894949CD2}" type="slidenum">
              <a:rPr lang="zh-CN" altLang="en-US"/>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ln>
        </p:spPr>
      </p:sp>
      <p:sp>
        <p:nvSpPr>
          <p:cNvPr id="12390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23908" name="灯片编号占位符 3"/>
          <p:cNvSpPr>
            <a:spLocks noGrp="1"/>
          </p:cNvSpPr>
          <p:nvPr>
            <p:ph type="sldNum" sz="quarter" idx="5"/>
          </p:nvPr>
        </p:nvSpPr>
        <p:spPr bwMode="auto">
          <a:noFill/>
          <a:ln>
            <a:miter lim="800000"/>
          </a:ln>
        </p:spPr>
        <p:txBody>
          <a:bodyPr/>
          <a:lstStyle/>
          <a:p>
            <a:fld id="{EAE0E18E-5333-4A7C-AB64-51FDC4C89770}" type="slidenum">
              <a:rPr lang="zh-CN" altLang="en-US"/>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ln>
        </p:spPr>
      </p:sp>
      <p:sp>
        <p:nvSpPr>
          <p:cNvPr id="15363" name="备注占位符 2"/>
          <p:cNvSpPr>
            <a:spLocks noGrp="1"/>
          </p:cNvSpPr>
          <p:nvPr>
            <p:ph type="body" idx="1"/>
          </p:nvPr>
        </p:nvSpPr>
        <p:spPr bwMode="auto">
          <a:noFill/>
        </p:spPr>
        <p:txBody>
          <a:bodyPr wrap="square" numCol="1" anchor="t" anchorCtr="0" compatLnSpc="1"/>
          <a:lstStyle/>
          <a:p>
            <a:r>
              <a:rPr lang="en-US" altLang="zh-CN" smtClean="0"/>
              <a:t>1</a:t>
            </a:r>
            <a:r>
              <a:rPr lang="zh-CN" altLang="en-US" smtClean="0"/>
              <a:t>、</a:t>
            </a:r>
            <a:r>
              <a:rPr lang="zh-CN" altLang="zh-CN" smtClean="0"/>
              <a:t>面向对象方法用对象分解取代了传统方法的功能分解。</a:t>
            </a:r>
            <a:endParaRPr lang="en-US" altLang="zh-CN" smtClean="0"/>
          </a:p>
          <a:p>
            <a:r>
              <a:rPr lang="en-US" altLang="zh-CN" smtClean="0"/>
              <a:t>2</a:t>
            </a:r>
            <a:r>
              <a:rPr lang="zh-CN" altLang="en-US" smtClean="0"/>
              <a:t>、</a:t>
            </a:r>
            <a:r>
              <a:rPr lang="zh-CN" altLang="zh-CN" smtClean="0"/>
              <a:t>每当建立该对象类的一个新实例时，就按照类中对数据的定义为这个新对象生成一组专用的数据，以便描述该对象独特的属性值。类中定义的方法，是允许施加于该类对象上的操作，是该类所有对象共享的，并不需要为每个对象都复制操作的代码。</a:t>
            </a:r>
            <a:endParaRPr lang="en-US" altLang="zh-CN" smtClean="0"/>
          </a:p>
          <a:p>
            <a:r>
              <a:rPr lang="en-US" altLang="zh-CN" smtClean="0"/>
              <a:t>3</a:t>
            </a:r>
            <a:r>
              <a:rPr lang="zh-CN" altLang="en-US" smtClean="0"/>
              <a:t>、</a:t>
            </a:r>
            <a:r>
              <a:rPr lang="zh-CN" altLang="zh-CN" smtClean="0"/>
              <a:t>在这种层次结构中，通常下层的派生类自动具有和上层的基类相同的特性</a:t>
            </a:r>
            <a:r>
              <a:rPr lang="en-US" altLang="zh-CN" smtClean="0"/>
              <a:t>(</a:t>
            </a:r>
            <a:r>
              <a:rPr lang="zh-CN" altLang="zh-CN" smtClean="0"/>
              <a:t>包括数据和方法</a:t>
            </a:r>
            <a:r>
              <a:rPr lang="en-US" altLang="zh-CN" smtClean="0"/>
              <a:t>)</a:t>
            </a:r>
            <a:r>
              <a:rPr lang="zh-CN" altLang="zh-CN" smtClean="0"/>
              <a:t>，这种现象称为继承</a:t>
            </a:r>
            <a:r>
              <a:rPr lang="en-US" altLang="zh-CN" smtClean="0"/>
              <a:t>(inheritance)</a:t>
            </a:r>
            <a:r>
              <a:rPr lang="zh-CN" altLang="zh-CN" smtClean="0"/>
              <a:t>。但是，如果在派生类中对某些特性又做了重新描述，则在派生类中的这些特性将以新描述为准，也就是说，低层的特性将屏蔽高层的同名特性。</a:t>
            </a:r>
            <a:endParaRPr lang="en-US" altLang="zh-CN" smtClean="0"/>
          </a:p>
          <a:p>
            <a:r>
              <a:rPr lang="en-US" altLang="zh-CN" smtClean="0"/>
              <a:t>4</a:t>
            </a:r>
            <a:r>
              <a:rPr lang="zh-CN" altLang="en-US" smtClean="0"/>
              <a:t>、</a:t>
            </a:r>
            <a:r>
              <a:rPr lang="zh-CN" altLang="zh-CN" smtClean="0"/>
              <a:t>一切局部于该对象的私有信息，都被封装在该对象类的定义中，就好像装在一个不透明的黑盒子中一样，在外界是看不见的，更不能直接使用，这就是“封装性”。</a:t>
            </a:r>
            <a:endParaRPr lang="zh-CN" altLang="en-US" smtClean="0"/>
          </a:p>
        </p:txBody>
      </p:sp>
      <p:sp>
        <p:nvSpPr>
          <p:cNvPr id="15364" name="灯片编号占位符 3"/>
          <p:cNvSpPr>
            <a:spLocks noGrp="1"/>
          </p:cNvSpPr>
          <p:nvPr>
            <p:ph type="sldNum" sz="quarter" idx="5"/>
          </p:nvPr>
        </p:nvSpPr>
        <p:spPr bwMode="auto">
          <a:noFill/>
          <a:ln>
            <a:miter lim="800000"/>
          </a:ln>
        </p:spPr>
        <p:txBody>
          <a:bodyPr/>
          <a:lstStyle/>
          <a:p>
            <a:fld id="{FEB19E71-3AB5-4350-A00E-5792A1ACE40F}" type="slidenum">
              <a:rPr lang="zh-CN" altLang="en-US"/>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bwMode="auto">
          <a:noFill/>
          <a:ln>
            <a:solidFill>
              <a:srgbClr val="000000"/>
            </a:solidFill>
            <a:miter lim="800000"/>
          </a:ln>
        </p:spPr>
      </p:sp>
      <p:sp>
        <p:nvSpPr>
          <p:cNvPr id="12595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25956" name="灯片编号占位符 3"/>
          <p:cNvSpPr>
            <a:spLocks noGrp="1"/>
          </p:cNvSpPr>
          <p:nvPr>
            <p:ph type="sldNum" sz="quarter" idx="5"/>
          </p:nvPr>
        </p:nvSpPr>
        <p:spPr bwMode="auto">
          <a:noFill/>
          <a:ln>
            <a:miter lim="800000"/>
          </a:ln>
        </p:spPr>
        <p:txBody>
          <a:bodyPr/>
          <a:lstStyle/>
          <a:p>
            <a:fld id="{31793A5E-6FFC-4E37-B8DC-10D669C2619A}" type="slidenum">
              <a:rPr lang="zh-CN" altLang="en-US"/>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bwMode="auto">
          <a:noFill/>
          <a:ln>
            <a:solidFill>
              <a:srgbClr val="000000"/>
            </a:solidFill>
            <a:miter lim="800000"/>
          </a:ln>
        </p:spPr>
      </p:sp>
      <p:sp>
        <p:nvSpPr>
          <p:cNvPr id="12800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28004" name="灯片编号占位符 3"/>
          <p:cNvSpPr>
            <a:spLocks noGrp="1"/>
          </p:cNvSpPr>
          <p:nvPr>
            <p:ph type="sldNum" sz="quarter" idx="5"/>
          </p:nvPr>
        </p:nvSpPr>
        <p:spPr bwMode="auto">
          <a:noFill/>
          <a:ln>
            <a:miter lim="800000"/>
          </a:ln>
        </p:spPr>
        <p:txBody>
          <a:bodyPr/>
          <a:lstStyle/>
          <a:p>
            <a:fld id="{50046DB7-0C00-4048-81B8-32794082CF86}" type="slidenum">
              <a:rPr lang="zh-CN" altLang="en-US"/>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bwMode="auto">
          <a:noFill/>
          <a:ln>
            <a:solidFill>
              <a:srgbClr val="000000"/>
            </a:solidFill>
            <a:miter lim="800000"/>
          </a:ln>
        </p:spPr>
      </p:sp>
      <p:sp>
        <p:nvSpPr>
          <p:cNvPr id="13005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30052" name="灯片编号占位符 3"/>
          <p:cNvSpPr>
            <a:spLocks noGrp="1"/>
          </p:cNvSpPr>
          <p:nvPr>
            <p:ph type="sldNum" sz="quarter" idx="5"/>
          </p:nvPr>
        </p:nvSpPr>
        <p:spPr bwMode="auto">
          <a:noFill/>
          <a:ln>
            <a:miter lim="800000"/>
          </a:ln>
        </p:spPr>
        <p:txBody>
          <a:bodyPr/>
          <a:lstStyle/>
          <a:p>
            <a:fld id="{328D40E2-ED8E-4525-9C88-8F0DD7CB9A7F}" type="slidenum">
              <a:rPr lang="zh-CN" altLang="en-US"/>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TextEdit="1"/>
          </p:cNvSpPr>
          <p:nvPr>
            <p:ph type="sldImg"/>
          </p:nvPr>
        </p:nvSpPr>
        <p:spPr bwMode="auto">
          <a:noFill/>
          <a:ln>
            <a:solidFill>
              <a:srgbClr val="000000"/>
            </a:solidFill>
            <a:miter lim="800000"/>
          </a:ln>
        </p:spPr>
      </p:sp>
      <p:sp>
        <p:nvSpPr>
          <p:cNvPr id="13209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32100" name="灯片编号占位符 3"/>
          <p:cNvSpPr>
            <a:spLocks noGrp="1"/>
          </p:cNvSpPr>
          <p:nvPr>
            <p:ph type="sldNum" sz="quarter" idx="5"/>
          </p:nvPr>
        </p:nvSpPr>
        <p:spPr bwMode="auto">
          <a:noFill/>
          <a:ln>
            <a:miter lim="800000"/>
          </a:ln>
        </p:spPr>
        <p:txBody>
          <a:bodyPr/>
          <a:lstStyle/>
          <a:p>
            <a:fld id="{2E137A2B-96F8-4E52-A01E-4BD7B718C96C}" type="slidenum">
              <a:rPr lang="zh-CN" altLang="en-US"/>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bwMode="auto">
          <a:noFill/>
          <a:ln>
            <a:solidFill>
              <a:srgbClr val="000000"/>
            </a:solidFill>
            <a:miter lim="800000"/>
          </a:ln>
        </p:spPr>
      </p:sp>
      <p:sp>
        <p:nvSpPr>
          <p:cNvPr id="134147" name="备注占位符 2"/>
          <p:cNvSpPr>
            <a:spLocks noGrp="1"/>
          </p:cNvSpPr>
          <p:nvPr>
            <p:ph type="body" idx="1"/>
          </p:nvPr>
        </p:nvSpPr>
        <p:spPr bwMode="auto">
          <a:noFill/>
        </p:spPr>
        <p:txBody>
          <a:bodyPr wrap="square" numCol="1" anchor="t" anchorCtr="0" compatLnSpc="1"/>
          <a:lstStyle/>
          <a:p>
            <a:endParaRPr lang="zh-CN" altLang="en-US" dirty="0" smtClean="0"/>
          </a:p>
        </p:txBody>
      </p:sp>
      <p:sp>
        <p:nvSpPr>
          <p:cNvPr id="134148" name="灯片编号占位符 3"/>
          <p:cNvSpPr>
            <a:spLocks noGrp="1"/>
          </p:cNvSpPr>
          <p:nvPr>
            <p:ph type="sldNum" sz="quarter" idx="5"/>
          </p:nvPr>
        </p:nvSpPr>
        <p:spPr bwMode="auto">
          <a:noFill/>
          <a:ln>
            <a:miter lim="800000"/>
          </a:ln>
        </p:spPr>
        <p:txBody>
          <a:bodyPr/>
          <a:lstStyle/>
          <a:p>
            <a:fld id="{C5601004-4E49-4344-BFE2-2EB5D0BA5D94}" type="slidenum">
              <a:rPr lang="zh-CN" altLang="en-US"/>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p:cNvSpPr>
            <a:spLocks noGrp="1" noRot="1" noChangeAspect="1" noTextEdit="1"/>
          </p:cNvSpPr>
          <p:nvPr>
            <p:ph type="sldImg"/>
          </p:nvPr>
        </p:nvSpPr>
        <p:spPr bwMode="auto">
          <a:noFill/>
          <a:ln>
            <a:solidFill>
              <a:srgbClr val="000000"/>
            </a:solidFill>
            <a:miter lim="800000"/>
          </a:ln>
        </p:spPr>
      </p:sp>
      <p:sp>
        <p:nvSpPr>
          <p:cNvPr id="13721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37220" name="灯片编号占位符 3"/>
          <p:cNvSpPr>
            <a:spLocks noGrp="1"/>
          </p:cNvSpPr>
          <p:nvPr>
            <p:ph type="sldNum" sz="quarter" idx="5"/>
          </p:nvPr>
        </p:nvSpPr>
        <p:spPr bwMode="auto">
          <a:noFill/>
          <a:ln>
            <a:miter lim="800000"/>
          </a:ln>
        </p:spPr>
        <p:txBody>
          <a:bodyPr/>
          <a:lstStyle/>
          <a:p>
            <a:fld id="{355ADA35-EA2B-4E90-9B19-8841CD60BFB8}"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ln>
        </p:spPr>
      </p:sp>
      <p:sp>
        <p:nvSpPr>
          <p:cNvPr id="17411" name="备注占位符 2"/>
          <p:cNvSpPr>
            <a:spLocks noGrp="1"/>
          </p:cNvSpPr>
          <p:nvPr>
            <p:ph type="body" idx="1"/>
          </p:nvPr>
        </p:nvSpPr>
        <p:spPr bwMode="auto">
          <a:noFill/>
        </p:spPr>
        <p:txBody>
          <a:bodyPr wrap="square" numCol="1" anchor="t" anchorCtr="0" compatLnSpc="1"/>
          <a:lstStyle/>
          <a:p>
            <a:r>
              <a:rPr lang="en-US" altLang="zh-CN" smtClean="0"/>
              <a:t>1</a:t>
            </a:r>
            <a:r>
              <a:rPr lang="zh-CN" altLang="en-US" smtClean="0"/>
              <a:t>、</a:t>
            </a:r>
            <a:r>
              <a:rPr lang="zh-CN" altLang="zh-CN" smtClean="0"/>
              <a:t>传统的程序设计技术忽略了数据和操作之间的内在联系，用这种方法所设计出来的软件系统其解空间与问题空间并不一致，令人感到难于理解。</a:t>
            </a:r>
            <a:endParaRPr lang="zh-CN" altLang="en-US" smtClean="0"/>
          </a:p>
        </p:txBody>
      </p:sp>
      <p:sp>
        <p:nvSpPr>
          <p:cNvPr id="17412" name="灯片编号占位符 3"/>
          <p:cNvSpPr>
            <a:spLocks noGrp="1"/>
          </p:cNvSpPr>
          <p:nvPr>
            <p:ph type="sldNum" sz="quarter" idx="5"/>
          </p:nvPr>
        </p:nvSpPr>
        <p:spPr bwMode="auto">
          <a:noFill/>
          <a:ln>
            <a:miter lim="800000"/>
          </a:ln>
        </p:spPr>
        <p:txBody>
          <a:bodyPr/>
          <a:lstStyle/>
          <a:p>
            <a:fld id="{777BD458-7B40-4FC6-AC5E-ED8B05E96BAA}" type="slidenum">
              <a:rPr lang="zh-CN" altLang="en-US"/>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ln>
        </p:spPr>
      </p:sp>
      <p:sp>
        <p:nvSpPr>
          <p:cNvPr id="19459" name="备注占位符 2"/>
          <p:cNvSpPr>
            <a:spLocks noGrp="1"/>
          </p:cNvSpPr>
          <p:nvPr>
            <p:ph type="body" idx="1"/>
          </p:nvPr>
        </p:nvSpPr>
        <p:spPr bwMode="auto">
          <a:noFill/>
        </p:spPr>
        <p:txBody>
          <a:bodyPr wrap="square" numCol="1" anchor="t" anchorCtr="0" compatLnSpc="1"/>
          <a:lstStyle/>
          <a:p>
            <a:r>
              <a:rPr lang="en-US" altLang="zh-CN" smtClean="0"/>
              <a:t>1</a:t>
            </a:r>
            <a:r>
              <a:rPr lang="zh-CN" altLang="en-US" smtClean="0"/>
              <a:t>、稳定性：</a:t>
            </a:r>
            <a:r>
              <a:rPr lang="zh-CN" altLang="zh-CN" smtClean="0"/>
              <a:t>传统的软件开发方法以算法为核心，开发过程基于功能分析和功能分解。用传统方法所建立起来的软件系统的结构紧密依赖于系统所要完成的功能，当功能需求发生变化时将引起软件结构的整体修改。事实上，用户需求变化大部分是针对功能的，因此，这样的软件系统是不稳定的。</a:t>
            </a:r>
            <a:endParaRPr lang="en-US" altLang="zh-CN" smtClean="0"/>
          </a:p>
          <a:p>
            <a:r>
              <a:rPr lang="en-US" altLang="zh-CN" smtClean="0"/>
              <a:t>2</a:t>
            </a:r>
            <a:r>
              <a:rPr lang="zh-CN" altLang="en-US" smtClean="0"/>
              <a:t>、可重用性：</a:t>
            </a:r>
            <a:r>
              <a:rPr lang="zh-CN" altLang="zh-CN" smtClean="0"/>
              <a:t>传统的软件重用技术是利用标准函数库，也就是试图用标准函数库中的函数作为“预制件”来建造新的软件系统。但是，标准函数缺乏必要的“柔性”，不能适应不同应用场合的不同需要，并不是理想的可重用的软件成分。</a:t>
            </a:r>
            <a:endParaRPr lang="en-US" altLang="zh-CN" smtClean="0"/>
          </a:p>
          <a:p>
            <a:r>
              <a:rPr lang="en-US" altLang="zh-CN" smtClean="0"/>
              <a:t>3</a:t>
            </a:r>
            <a:r>
              <a:rPr lang="zh-CN" altLang="en-US" smtClean="0"/>
              <a:t>、可重用性：</a:t>
            </a:r>
            <a:r>
              <a:rPr lang="zh-CN" altLang="zh-CN" smtClean="0"/>
              <a:t>继承性机制使得子类不仅可以重用其父类的数据结构和程序代码，而且可以在父类代码的基础上方便地修改和扩充，这种修改并不影响对原有类的使用。</a:t>
            </a:r>
            <a:endParaRPr lang="zh-CN" altLang="en-US" smtClean="0"/>
          </a:p>
        </p:txBody>
      </p:sp>
      <p:sp>
        <p:nvSpPr>
          <p:cNvPr id="19460" name="灯片编号占位符 3"/>
          <p:cNvSpPr>
            <a:spLocks noGrp="1"/>
          </p:cNvSpPr>
          <p:nvPr>
            <p:ph type="sldNum" sz="quarter" idx="5"/>
          </p:nvPr>
        </p:nvSpPr>
        <p:spPr bwMode="auto">
          <a:noFill/>
          <a:ln>
            <a:miter lim="800000"/>
          </a:ln>
        </p:spPr>
        <p:txBody>
          <a:bodyPr/>
          <a:lstStyle/>
          <a:p>
            <a:fld id="{65095522-246E-4C5D-AF5A-A6ED91F8B06E}" type="slidenum">
              <a:rPr lang="zh-CN" altLang="en-US"/>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p:spPr>
      </p:sp>
      <p:sp>
        <p:nvSpPr>
          <p:cNvPr id="21507" name="备注占位符 2"/>
          <p:cNvSpPr>
            <a:spLocks noGrp="1"/>
          </p:cNvSpPr>
          <p:nvPr>
            <p:ph type="body" idx="1"/>
          </p:nvPr>
        </p:nvSpPr>
        <p:spPr bwMode="auto">
          <a:noFill/>
        </p:spPr>
        <p:txBody>
          <a:bodyPr wrap="square" numCol="1" anchor="t" anchorCtr="0" compatLnSpc="1"/>
          <a:lstStyle/>
          <a:p>
            <a:r>
              <a:rPr lang="en-US" altLang="zh-CN" smtClean="0"/>
              <a:t>1</a:t>
            </a:r>
            <a:r>
              <a:rPr lang="zh-CN" altLang="en-US" smtClean="0"/>
              <a:t>、</a:t>
            </a:r>
            <a:r>
              <a:rPr lang="zh-CN" altLang="en-US" b="1" smtClean="0"/>
              <a:t>可维护性好</a:t>
            </a:r>
            <a:r>
              <a:rPr lang="en-US" altLang="zh-CN" b="1" smtClean="0"/>
              <a:t>—</a:t>
            </a:r>
            <a:r>
              <a:rPr lang="zh-CN" altLang="en-US" b="1" smtClean="0"/>
              <a:t>比较容易理解</a:t>
            </a:r>
            <a:r>
              <a:rPr lang="zh-CN" altLang="en-US" smtClean="0"/>
              <a:t>：</a:t>
            </a:r>
            <a:r>
              <a:rPr lang="zh-CN" altLang="zh-CN" smtClean="0"/>
              <a:t>面向对象的软件技术符合人们习惯的思维方式，用这种方法所建立的软件系统的结构与问题空间的结构基本一致。因此，面向对象的软件系统比较容易理解。</a:t>
            </a:r>
            <a:endParaRPr lang="en-US" altLang="zh-CN" smtClean="0"/>
          </a:p>
          <a:p>
            <a:r>
              <a:rPr lang="en-US" altLang="zh-CN" smtClean="0"/>
              <a:t>2</a:t>
            </a:r>
            <a:r>
              <a:rPr lang="zh-CN" altLang="en-US" smtClean="0"/>
              <a:t>、</a:t>
            </a:r>
            <a:r>
              <a:rPr lang="zh-CN" altLang="en-US" b="1" smtClean="0"/>
              <a:t>可维护性好</a:t>
            </a:r>
            <a:r>
              <a:rPr lang="en-US" altLang="zh-CN" b="1" smtClean="0"/>
              <a:t>—</a:t>
            </a:r>
            <a:r>
              <a:rPr lang="zh-CN" altLang="en-US" b="1" smtClean="0"/>
              <a:t>易于测试和调试</a:t>
            </a:r>
            <a:r>
              <a:rPr lang="zh-CN" altLang="en-US" smtClean="0"/>
              <a:t>：</a:t>
            </a:r>
            <a:r>
              <a:rPr lang="zh-CN" altLang="zh-CN" smtClean="0"/>
              <a:t>对面向对象的软件进行维护，主要通过从已有类派生出一些新类来实现。因此，维护后的测试和调试工作也主要围绕这些新派生出来的类进行。类是独立性很强的模块，向类的实例发消息即可运行它，观察它是否能正确地完成要求它做的工作，对类的测试通常比较容易实现，如果发现错误也往往集中在类的内部，比较容易调试。</a:t>
            </a:r>
            <a:endParaRPr lang="zh-CN" altLang="en-US" smtClean="0"/>
          </a:p>
        </p:txBody>
      </p:sp>
      <p:sp>
        <p:nvSpPr>
          <p:cNvPr id="21508" name="灯片编号占位符 3"/>
          <p:cNvSpPr>
            <a:spLocks noGrp="1"/>
          </p:cNvSpPr>
          <p:nvPr>
            <p:ph type="sldNum" sz="quarter" idx="5"/>
          </p:nvPr>
        </p:nvSpPr>
        <p:spPr bwMode="auto">
          <a:noFill/>
          <a:ln>
            <a:miter lim="800000"/>
          </a:ln>
        </p:spPr>
        <p:txBody>
          <a:bodyPr/>
          <a:lstStyle/>
          <a:p>
            <a:fld id="{42C56B41-4B44-4152-8AEB-B5943CC8E444}" type="slidenum">
              <a:rPr lang="zh-CN" altLang="en-US"/>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5" name="3 Marcador de fecha"/>
          <p:cNvSpPr>
            <a:spLocks noGrp="1"/>
          </p:cNvSpPr>
          <p:nvPr>
            <p:ph type="dt" sz="half" idx="10"/>
          </p:nvPr>
        </p:nvSpPr>
        <p:spPr/>
        <p:txBody>
          <a:bodyPr/>
          <a:lstStyle>
            <a:lvl1pPr>
              <a:defRPr/>
            </a:lvl1pPr>
          </a:lstStyle>
          <a:p>
            <a:pPr>
              <a:defRPr/>
            </a:pPr>
            <a:fld id="{E02D7FEF-CFBC-4CFE-B101-E7186780D9C2}" type="datetime1">
              <a:rPr lang="es-ES" altLang="zh-CN"/>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p:cNvSpPr>
            <a:spLocks noGrp="1"/>
          </p:cNvSpPr>
          <p:nvPr>
            <p:ph type="sldNum" sz="quarter" idx="12"/>
          </p:nvPr>
        </p:nvSpPr>
        <p:spPr/>
        <p:txBody>
          <a:bodyPr/>
          <a:lstStyle>
            <a:lvl1pPr>
              <a:defRPr/>
            </a:lvl1pPr>
          </a:lstStyle>
          <a:p>
            <a:fld id="{DA094290-40DC-493A-A2C0-700420BC3EE6}" type="slidenum">
              <a:rPr lang="es-ES" altLang="zh-CN"/>
            </a:fld>
            <a:endParaRPr lang="es-E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p:cNvSpPr txBox="1"/>
          <p:nvPr userDrawn="1"/>
        </p:nvSpPr>
        <p:spPr>
          <a:xfrm>
            <a:off x="8204200" y="68263"/>
            <a:ext cx="576263" cy="365125"/>
          </a:xfrm>
          <a:prstGeom prst="rect">
            <a:avLst/>
          </a:prstGeom>
        </p:spPr>
        <p:txBody>
          <a:bodyPr anchor="ctr"/>
          <a:lstStyle/>
          <a:p>
            <a:pPr algn="r" eaLnBrk="1" hangingPunct="1"/>
            <a:fld id="{61D68A94-7477-43B9-9921-8402D7B2353A}" type="slidenum">
              <a:rPr lang="es-ES" altLang="zh-CN" sz="2000" b="1">
                <a:solidFill>
                  <a:schemeClr val="bg1"/>
                </a:solidFill>
                <a:latin typeface="Calibri" panose="020F0502020204030204" pitchFamily="34" charset="0"/>
              </a:rPr>
            </a:fld>
            <a:endParaRPr lang="es-ES" altLang="zh-CN" sz="2000" b="1">
              <a:solidFill>
                <a:schemeClr val="bg1"/>
              </a:solidFill>
              <a:latin typeface="Calibri" panose="020F0502020204030204" pitchFamily="34" charset="0"/>
            </a:endParaRPr>
          </a:p>
        </p:txBody>
      </p:sp>
      <p:pic>
        <p:nvPicPr>
          <p:cNvPr id="6"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hasCustomPrompt="1"/>
          </p:nvPr>
        </p:nvSpPr>
        <p:spPr/>
        <p:txBody>
          <a:body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2F0C89F3-9C4F-422C-ADF7-0B40CACFE24F}" type="datetime1">
              <a:rPr lang="es-ES" altLang="zh-CN"/>
            </a:fld>
            <a:endParaRPr lang="es-ES" altLang="zh-CN" dirty="0"/>
          </a:p>
        </p:txBody>
      </p:sp>
      <p:sp>
        <p:nvSpPr>
          <p:cNvPr id="8" name="4 Marcador de pie de página"/>
          <p:cNvSpPr>
            <a:spLocks noGrp="1"/>
          </p:cNvSpPr>
          <p:nvPr>
            <p:ph type="ftr" sz="quarter" idx="11"/>
          </p:nvPr>
        </p:nvSpPr>
        <p:spPr/>
        <p:txBody>
          <a:bodyPr/>
          <a:lstStyle>
            <a:lvl1pPr>
              <a:defRPr dirty="0"/>
            </a:lvl1pPr>
          </a:lstStyle>
          <a:p>
            <a:pPr>
              <a:defRPr/>
            </a:pPr>
            <a:endParaRPr lang="es-E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hangjie">
    <p:spTree>
      <p:nvGrpSpPr>
        <p:cNvPr id="1" name=""/>
        <p:cNvGrpSpPr/>
        <p:nvPr/>
      </p:nvGrpSpPr>
      <p:grpSpPr>
        <a:xfrm>
          <a:off x="0" y="0"/>
          <a:ext cx="0" cy="0"/>
          <a:chOff x="0" y="0"/>
          <a:chExt cx="0" cy="0"/>
        </a:xfrm>
      </p:grpSpPr>
      <p:sp>
        <p:nvSpPr>
          <p:cNvPr id="2"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p:cNvSpPr txBox="1"/>
          <p:nvPr userDrawn="1"/>
        </p:nvSpPr>
        <p:spPr>
          <a:xfrm>
            <a:off x="8204200" y="66675"/>
            <a:ext cx="576263" cy="365125"/>
          </a:xfrm>
          <a:prstGeom prst="rect">
            <a:avLst/>
          </a:prstGeom>
        </p:spPr>
        <p:txBody>
          <a:bodyPr anchor="ctr"/>
          <a:lstStyle/>
          <a:p>
            <a:pPr algn="r" eaLnBrk="1" hangingPunct="1"/>
            <a:fld id="{4263E9A5-2A9C-4100-ACE9-36F371E20AE5}" type="slidenum">
              <a:rPr lang="es-ES" altLang="zh-CN" sz="2000" b="1">
                <a:solidFill>
                  <a:schemeClr val="bg1"/>
                </a:solidFill>
                <a:latin typeface="Calibri" panose="020F0502020204030204" pitchFamily="34" charset="0"/>
              </a:rPr>
            </a:fld>
            <a:endParaRPr lang="es-ES" altLang="zh-CN" sz="2000" b="1">
              <a:solidFill>
                <a:schemeClr val="bg1"/>
              </a:solidFill>
              <a:latin typeface="Calibri" panose="020F0502020204030204" pitchFamily="34" charset="0"/>
            </a:endParaRPr>
          </a:p>
        </p:txBody>
      </p:sp>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5" name="矩形 11"/>
          <p:cNvSpPr>
            <a:spLocks noChangeArrowheads="1"/>
          </p:cNvSpPr>
          <p:nvPr userDrawn="1"/>
        </p:nvSpPr>
        <p:spPr bwMode="auto">
          <a:xfrm>
            <a:off x="-19050" y="6059488"/>
            <a:ext cx="2955925" cy="831850"/>
          </a:xfrm>
          <a:prstGeom prst="rect">
            <a:avLst/>
          </a:prstGeom>
          <a:noFill/>
          <a:ln w="9525">
            <a:noFill/>
            <a:miter lim="800000"/>
          </a:ln>
        </p:spPr>
        <p:txBody>
          <a:bodyPr wrap="none">
            <a:spAutoFit/>
          </a:bodyPr>
          <a:lstStyle/>
          <a:p>
            <a:pPr algn="ctr" eaLnBrk="1" hangingPunct="1"/>
            <a:r>
              <a:rPr lang="zh-CN" altLang="en-US" sz="2400">
                <a:solidFill>
                  <a:srgbClr val="D9D9D9"/>
                </a:solidFill>
                <a:latin typeface="宋体" panose="02010600030101010101" pitchFamily="2" charset="-122"/>
              </a:rPr>
              <a:t> 第</a:t>
            </a:r>
            <a:r>
              <a:rPr lang="en-US" altLang="zh-CN" sz="2400">
                <a:solidFill>
                  <a:srgbClr val="D9D9D9"/>
                </a:solidFill>
                <a:latin typeface="宋体" panose="02010600030101010101" pitchFamily="2" charset="-122"/>
              </a:rPr>
              <a:t>9</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r>
              <a:rPr lang="zh-CN" altLang="en-US" sz="2400">
                <a:solidFill>
                  <a:srgbClr val="D9D9D9"/>
                </a:solidFill>
                <a:latin typeface="宋体" panose="02010600030101010101" pitchFamily="2" charset="-122"/>
              </a:rPr>
              <a:t>面向对象方法学引论</a:t>
            </a:r>
            <a:endParaRPr lang="zh-CN" altLang="en-US" sz="2400">
              <a:solidFill>
                <a:srgbClr val="D9D9D9"/>
              </a:solidFill>
              <a:latin typeface="宋体" panose="02010600030101010101" pitchFamily="2" charset="-122"/>
            </a:endParaRPr>
          </a:p>
        </p:txBody>
      </p:sp>
      <p:sp>
        <p:nvSpPr>
          <p:cNvPr id="6" name="4 Marcador de pie de página"/>
          <p:cNvSpPr>
            <a:spLocks noGrp="1"/>
          </p:cNvSpPr>
          <p:nvPr>
            <p:ph type="ftr" sz="quarter" idx="10"/>
          </p:nvPr>
        </p:nvSpPr>
        <p:spPr/>
        <p:txBody>
          <a:bodyPr/>
          <a:lstStyle>
            <a:lvl1pPr>
              <a:defRPr dirty="0"/>
            </a:lvl1pPr>
          </a:lstStyle>
          <a:p>
            <a:pPr>
              <a:defRPr/>
            </a:pPr>
            <a:endParaRPr lang="es-E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p>
            <a:pPr marL="0" marR="0" lvl="0" indent="0" algn="l" defTabSz="95758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smtClean="0">
                <a:ln>
                  <a:noFill/>
                </a:ln>
                <a:solidFill>
                  <a:srgbClr val="0000FF"/>
                </a:solidFill>
                <a:effectLst/>
                <a:uLnTx/>
                <a:uFillTx/>
                <a:latin typeface="Arial" panose="020B0604020202020204" pitchFamily="34" charset="0"/>
                <a:ea typeface="楷体_GB2312" pitchFamily="49" charset="-122"/>
                <a:cs typeface="+mn-cs"/>
              </a:rPr>
              <a:t>                                     </a:t>
            </a:r>
            <a:r>
              <a:rPr kumimoji="1" lang="zh-CN" altLang="en-US" sz="1800" b="1" i="0" u="none" strike="noStrike" kern="1200" cap="none" spc="0" normalizeH="0" baseline="0" noProof="0" smtClean="0">
                <a:ln>
                  <a:noFill/>
                </a:ln>
                <a:solidFill>
                  <a:srgbClr val="0000FF"/>
                </a:solidFill>
                <a:effectLst/>
                <a:uLnTx/>
                <a:uFillTx/>
                <a:latin typeface="Arial" panose="020B0604020202020204" pitchFamily="34" charset="0"/>
                <a:ea typeface="楷体_GB2312" pitchFamily="49" charset="-122"/>
                <a:cs typeface="+mn-cs"/>
              </a:rPr>
              <a:t>软件教研室</a:t>
            </a:r>
            <a:endParaRPr kumimoji="1" lang="zh-CN" altLang="en-US" sz="1800" b="1" i="0" u="none" strike="noStrike" kern="1200" cap="none" spc="0" normalizeH="0" baseline="0" noProof="0" smtClean="0">
              <a:ln>
                <a:noFill/>
              </a:ln>
              <a:solidFill>
                <a:srgbClr val="0000FF"/>
              </a:solidFill>
              <a:effectLst/>
              <a:uLnTx/>
              <a:uFillTx/>
              <a:latin typeface="Arial" panose="020B0604020202020204" pitchFamily="34" charset="0"/>
              <a:ea typeface="楷体_GB2312" pitchFamily="49"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2">
    <p:spTree>
      <p:nvGrpSpPr>
        <p:cNvPr id="1" name=""/>
        <p:cNvGrpSpPr/>
        <p:nvPr/>
      </p:nvGrpSpPr>
      <p:grpSpPr>
        <a:xfrm>
          <a:off x="0" y="0"/>
          <a:ext cx="0" cy="0"/>
          <a:chOff x="0" y="0"/>
          <a:chExt cx="0" cy="0"/>
        </a:xfrm>
      </p:grpSpPr>
      <p:sp>
        <p:nvSpPr>
          <p:cNvPr id="2"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p:cNvSpPr txBox="1"/>
          <p:nvPr userDrawn="1"/>
        </p:nvSpPr>
        <p:spPr>
          <a:xfrm>
            <a:off x="8204200" y="66675"/>
            <a:ext cx="576263" cy="365125"/>
          </a:xfrm>
          <a:prstGeom prst="rect">
            <a:avLst/>
          </a:prstGeom>
        </p:spPr>
        <p:txBody>
          <a:bodyPr anchor="ctr"/>
          <a:lstStyle/>
          <a:p>
            <a:pPr algn="r" eaLnBrk="1" hangingPunct="1"/>
            <a:fld id="{1BEB5896-AF80-4F45-81B5-5A49F637C49A}" type="slidenum">
              <a:rPr lang="es-ES" altLang="zh-CN" sz="2000" b="1">
                <a:solidFill>
                  <a:schemeClr val="bg1"/>
                </a:solidFill>
                <a:latin typeface="Calibri" panose="020F0502020204030204" pitchFamily="34" charset="0"/>
              </a:rPr>
            </a:fld>
            <a:endParaRPr lang="es-ES" altLang="zh-CN" sz="2000" b="1">
              <a:solidFill>
                <a:schemeClr val="bg1"/>
              </a:solidFill>
              <a:latin typeface="Calibri" panose="020F0502020204030204" pitchFamily="34" charset="0"/>
            </a:endParaRPr>
          </a:p>
        </p:txBody>
      </p:sp>
      <p:pic>
        <p:nvPicPr>
          <p:cNvPr id="4" name="Imagen 5" descr="C:\Users\Design\Documents\Edu\Product Launch\shadown.png"/>
          <p:cNvPicPr>
            <a:picLocks noChangeAspect="1" noChangeArrowheads="1"/>
          </p:cNvPicPr>
          <p:nvPr userDrawn="1"/>
        </p:nvPicPr>
        <p:blipFill>
          <a:blip r:embed="rId2" cstate="print"/>
          <a:srcRect/>
          <a:stretch>
            <a:fillRect/>
          </a:stretch>
        </p:blipFill>
        <p:spPr bwMode="auto">
          <a:xfrm>
            <a:off x="5969000" y="6021388"/>
            <a:ext cx="763588" cy="982662"/>
          </a:xfrm>
          <a:prstGeom prst="rect">
            <a:avLst/>
          </a:prstGeom>
          <a:noFill/>
          <a:ln w="9525">
            <a:noFill/>
            <a:miter lim="800000"/>
            <a:headEnd/>
            <a:tailEnd/>
          </a:ln>
        </p:spPr>
      </p:pic>
      <p:sp>
        <p:nvSpPr>
          <p:cNvPr id="5" name="1 Título"/>
          <p:cNvSpPr txBox="1"/>
          <p:nvPr userDrawn="1"/>
        </p:nvSpPr>
        <p:spPr bwMode="auto">
          <a:xfrm>
            <a:off x="0" y="6261100"/>
            <a:ext cx="25558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a:t>
            </a:r>
            <a:r>
              <a:rPr lang="zh-CN" altLang="en-US" sz="2400" dirty="0">
                <a:solidFill>
                  <a:srgbClr val="D9D9D9"/>
                </a:solidFill>
                <a:latin typeface="+mn-ea"/>
                <a:ea typeface="+mn-ea"/>
              </a:rPr>
              <a:t>章　</a:t>
            </a:r>
            <a:endParaRPr lang="en-US" altLang="zh-CN" sz="2400" dirty="0" smtClean="0">
              <a:solidFill>
                <a:srgbClr val="D9D9D9"/>
              </a:solidFill>
              <a:latin typeface="+mn-ea"/>
              <a:ea typeface="+mn-ea"/>
            </a:endParaRPr>
          </a:p>
          <a:p>
            <a:pPr algn="ctr" eaLnBrk="1" hangingPunct="1">
              <a:defRPr/>
            </a:pPr>
            <a:r>
              <a:rPr lang="zh-CN" altLang="en-US" sz="2400" dirty="0" smtClean="0">
                <a:solidFill>
                  <a:srgbClr val="D9D9D9"/>
                </a:solidFill>
                <a:latin typeface="+mn-ea"/>
                <a:ea typeface="+mn-ea"/>
              </a:rPr>
              <a:t>软件工程学概述</a:t>
            </a:r>
            <a:endParaRPr lang="zh-CN" altLang="en-US" sz="2400" dirty="0">
              <a:solidFill>
                <a:srgbClr val="D9D9D9"/>
              </a:solidFill>
              <a:latin typeface="+mn-ea"/>
              <a:ea typeface="+mn-ea"/>
            </a:endParaRPr>
          </a:p>
        </p:txBody>
      </p:sp>
      <p:sp>
        <p:nvSpPr>
          <p:cNvPr id="6" name="4 Marcador de pie de página"/>
          <p:cNvSpPr>
            <a:spLocks noGrp="1"/>
          </p:cNvSpPr>
          <p:nvPr>
            <p:ph type="ftr" sz="quarter" idx="10"/>
          </p:nvPr>
        </p:nvSpPr>
        <p:spPr/>
        <p:txBody>
          <a:bodyPr/>
          <a:lstStyle>
            <a:lvl1pPr>
              <a:defRPr/>
            </a:lvl1pPr>
          </a:lstStyle>
          <a:p>
            <a:pPr>
              <a:defRPr/>
            </a:pPr>
            <a:endParaRPr lang="es-E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1.png"/><Relationship Id="rId7" Type="http://schemas.openxmlformats.org/officeDocument/2006/relationships/image" Target="../media/image3.png"/><Relationship Id="rId6" Type="http://schemas.openxmlformats.org/officeDocument/2006/relationships/image" Target="../media/image2.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s-ES" altLang="zh-CN" smtClean="0"/>
              <a:t>Haga clic para modificar el estilo de título del patrón</a:t>
            </a:r>
            <a:endParaRPr lang="es-ES" altLang="zh-CN" smtClean="0"/>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s-ES" altLang="zh-CN" smtClean="0"/>
              <a:t>Haga clic para modificar el estilo de texto del patrón</a:t>
            </a:r>
            <a:endParaRPr lang="es-ES" altLang="zh-CN" smtClean="0"/>
          </a:p>
          <a:p>
            <a:pPr lvl="1"/>
            <a:r>
              <a:rPr lang="es-ES" altLang="zh-CN" smtClean="0"/>
              <a:t>Segundo nivel</a:t>
            </a:r>
            <a:endParaRPr lang="es-ES" altLang="zh-CN" smtClean="0"/>
          </a:p>
          <a:p>
            <a:pPr lvl="2"/>
            <a:r>
              <a:rPr lang="es-ES" altLang="zh-CN" smtClean="0"/>
              <a:t>Tercer nivel</a:t>
            </a:r>
            <a:endParaRPr lang="es-ES" altLang="zh-CN" smtClean="0"/>
          </a:p>
          <a:p>
            <a:pPr lvl="3"/>
            <a:r>
              <a:rPr lang="es-ES" altLang="zh-CN" smtClean="0"/>
              <a:t>Cuarto nivel</a:t>
            </a:r>
            <a:endParaRPr lang="es-ES" altLang="zh-CN" smtClean="0"/>
          </a:p>
          <a:p>
            <a:pPr lvl="4"/>
            <a:r>
              <a:rPr lang="es-ES" altLang="zh-CN" smtClean="0"/>
              <a:t>Quinto nivel</a:t>
            </a:r>
            <a:endParaRPr lang="es-ES" altLang="zh-CN" smtClean="0"/>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eaLnBrk="1" hangingPunct="1">
              <a:defRPr sz="1200">
                <a:solidFill>
                  <a:srgbClr val="898989"/>
                </a:solidFill>
                <a:latin typeface="Calibri" panose="020F0502020204030204" pitchFamily="34" charset="0"/>
                <a:ea typeface="宋体" panose="02010600030101010101" pitchFamily="2" charset="-122"/>
              </a:defRPr>
            </a:lvl1pPr>
          </a:lstStyle>
          <a:p>
            <a:pPr>
              <a:defRPr/>
            </a:pPr>
            <a:fld id="{A1E34ABD-F6AD-4F6B-9002-B1B87F97189B}" type="datetime1">
              <a:rPr lang="es-ES" altLang="zh-CN"/>
            </a:fld>
            <a:endParaRPr lang="es-ES" altLang="zh-CN"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eaLnBrk="1" hangingPunct="1">
              <a:defRPr sz="1200">
                <a:solidFill>
                  <a:srgbClr val="898989"/>
                </a:solidFill>
                <a:latin typeface="Calibri" panose="020F0502020204030204" pitchFamily="34" charset="0"/>
                <a:ea typeface="宋体" panose="02010600030101010101" pitchFamily="2" charset="-122"/>
              </a:defRPr>
            </a:lvl1pPr>
          </a:lstStyle>
          <a:p>
            <a:pPr>
              <a:defRPr/>
            </a:pPr>
            <a:endParaRPr lang="es-ES" altLang="zh-CN"/>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fld id="{2F750770-BC50-4AD2-AC2D-DA897B71B6B3}" type="slidenum">
              <a:rPr lang="es-ES" altLang="zh-CN"/>
            </a:fld>
            <a:endParaRPr lang="es-ES" altLang="zh-CN"/>
          </a:p>
        </p:txBody>
      </p:sp>
      <p:pic>
        <p:nvPicPr>
          <p:cNvPr id="1031" name="Imagen 5" descr="C:\Users\Design\Documents\Edu\Product Launch\shadown.png"/>
          <p:cNvPicPr>
            <a:picLocks noChangeAspect="1" noChangeArrowheads="1"/>
          </p:cNvPicPr>
          <p:nvPr userDrawn="1"/>
        </p:nvPicPr>
        <p:blipFill>
          <a:blip r:embed="rId7"/>
          <a:srcRect/>
          <a:stretch>
            <a:fillRect/>
          </a:stretch>
        </p:blipFill>
        <p:spPr bwMode="auto">
          <a:xfrm>
            <a:off x="2411413" y="5875338"/>
            <a:ext cx="762000" cy="982662"/>
          </a:xfrm>
          <a:prstGeom prst="rect">
            <a:avLst/>
          </a:prstGeom>
          <a:noFill/>
          <a:ln w="9525">
            <a:noFill/>
            <a:miter lim="800000"/>
            <a:headEnd/>
            <a:tailEnd/>
          </a:ln>
        </p:spPr>
      </p:pic>
      <p:pic>
        <p:nvPicPr>
          <p:cNvPr id="1032" name="Imagen 5" descr="C:\Users\Design\Documents\Edu\Product Launch\shadown.png"/>
          <p:cNvPicPr>
            <a:picLocks noChangeAspect="1" noChangeArrowheads="1"/>
          </p:cNvPicPr>
          <p:nvPr userDrawn="1"/>
        </p:nvPicPr>
        <p:blipFill>
          <a:blip r:embed="rId8"/>
          <a:srcRect/>
          <a:stretch>
            <a:fillRect/>
          </a:stretch>
        </p:blipFill>
        <p:spPr bwMode="auto">
          <a:xfrm>
            <a:off x="5969000" y="6021388"/>
            <a:ext cx="763588" cy="9826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3.xml"/><Relationship Id="rId4" Type="http://schemas.openxmlformats.org/officeDocument/2006/relationships/slide" Target="slide50.xml"/><Relationship Id="rId3" Type="http://schemas.openxmlformats.org/officeDocument/2006/relationships/slide" Target="slide39.xml"/><Relationship Id="rId2" Type="http://schemas.openxmlformats.org/officeDocument/2006/relationships/image" Target="../media/image1.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3.xml"/><Relationship Id="rId4" Type="http://schemas.openxmlformats.org/officeDocument/2006/relationships/slide" Target="slide50.xml"/><Relationship Id="rId3" Type="http://schemas.openxmlformats.org/officeDocument/2006/relationships/slide" Target="slide39.xml"/><Relationship Id="rId2" Type="http://schemas.openxmlformats.org/officeDocument/2006/relationships/image" Target="../media/image1.png"/><Relationship Id="rId1"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3.xml"/><Relationship Id="rId4" Type="http://schemas.openxmlformats.org/officeDocument/2006/relationships/slide" Target="slide50.xml"/><Relationship Id="rId3" Type="http://schemas.openxmlformats.org/officeDocument/2006/relationships/slide" Target="slide39.xml"/><Relationship Id="rId2" Type="http://schemas.openxmlformats.org/officeDocument/2006/relationships/image" Target="../media/image1.png"/><Relationship Id="rId1"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3.xml"/><Relationship Id="rId4" Type="http://schemas.openxmlformats.org/officeDocument/2006/relationships/slide" Target="slide50.xml"/><Relationship Id="rId3" Type="http://schemas.openxmlformats.org/officeDocument/2006/relationships/slide" Target="slide39.xml"/><Relationship Id="rId2" Type="http://schemas.openxmlformats.org/officeDocument/2006/relationships/image" Target="../media/image1.png"/><Relationship Id="rId1" Type="http://schemas.openxmlformats.org/officeDocument/2006/relationships/image" Target="../media/image3.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3.xml"/><Relationship Id="rId4" Type="http://schemas.openxmlformats.org/officeDocument/2006/relationships/slide" Target="slide50.xml"/><Relationship Id="rId3" Type="http://schemas.openxmlformats.org/officeDocument/2006/relationships/slide" Target="slide39.xml"/><Relationship Id="rId2" Type="http://schemas.openxmlformats.org/officeDocument/2006/relationships/image" Target="../media/image1.png"/><Relationship Id="rId1" Type="http://schemas.openxmlformats.org/officeDocument/2006/relationships/image" Target="../media/image3.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84.xml.rels><?xml version="1.0" encoding="UTF-8" standalone="yes"?>
<Relationships xmlns="http://schemas.openxmlformats.org/package/2006/relationships"><Relationship Id="rId6" Type="http://schemas.openxmlformats.org/officeDocument/2006/relationships/notesSlide" Target="../notesSlides/notesSlide48.xml"/><Relationship Id="rId5" Type="http://schemas.openxmlformats.org/officeDocument/2006/relationships/slideLayout" Target="../slideLayouts/slideLayout3.xml"/><Relationship Id="rId4" Type="http://schemas.openxmlformats.org/officeDocument/2006/relationships/slide" Target="slide50.xml"/><Relationship Id="rId3" Type="http://schemas.openxmlformats.org/officeDocument/2006/relationships/slide" Target="slide39.xml"/><Relationship Id="rId2" Type="http://schemas.openxmlformats.org/officeDocument/2006/relationships/image" Target="../media/image1.png"/><Relationship Id="rId1" Type="http://schemas.openxmlformats.org/officeDocument/2006/relationships/image" Target="../media/image3.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6" Type="http://schemas.openxmlformats.org/officeDocument/2006/relationships/notesSlide" Target="../notesSlides/notesSlide51.xml"/><Relationship Id="rId5" Type="http://schemas.openxmlformats.org/officeDocument/2006/relationships/slideLayout" Target="../slideLayouts/slideLayout3.xml"/><Relationship Id="rId4" Type="http://schemas.openxmlformats.org/officeDocument/2006/relationships/slide" Target="slide50.xml"/><Relationship Id="rId3" Type="http://schemas.openxmlformats.org/officeDocument/2006/relationships/slide" Target="slide39.xml"/><Relationship Id="rId2" Type="http://schemas.openxmlformats.org/officeDocument/2006/relationships/image" Target="../media/image1.png"/><Relationship Id="rId1" Type="http://schemas.openxmlformats.org/officeDocument/2006/relationships/image" Target="../media/image3.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3.xml"/><Relationship Id="rId1" Type="http://schemas.openxmlformats.org/officeDocument/2006/relationships/image" Target="../media/image22.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6" Type="http://schemas.openxmlformats.org/officeDocument/2006/relationships/notesSlide" Target="../notesSlides/notesSlide62.xml"/><Relationship Id="rId5" Type="http://schemas.openxmlformats.org/officeDocument/2006/relationships/slideLayout" Target="../slideLayouts/slideLayout3.xml"/><Relationship Id="rId4" Type="http://schemas.openxmlformats.org/officeDocument/2006/relationships/slide" Target="slide50.xml"/><Relationship Id="rId3" Type="http://schemas.openxmlformats.org/officeDocument/2006/relationships/slide" Target="slide39.xml"/><Relationship Id="rId2" Type="http://schemas.openxmlformats.org/officeDocument/2006/relationships/image" Target="../media/image1.png"/><Relationship Id="rId1" Type="http://schemas.openxmlformats.org/officeDocument/2006/relationships/image" Target="../media/image3.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2 Subtítulo"/>
          <p:cNvSpPr>
            <a:spLocks noGrp="1"/>
          </p:cNvSpPr>
          <p:nvPr>
            <p:ph type="subTitle" idx="1"/>
          </p:nvPr>
        </p:nvSpPr>
        <p:spPr>
          <a:xfrm>
            <a:off x="1187450" y="1916113"/>
            <a:ext cx="7488238" cy="792162"/>
          </a:xfrm>
        </p:spPr>
        <p:txBody>
          <a:bodyPr/>
          <a:lstStyle/>
          <a:p>
            <a:pPr eaLnBrk="1" hangingPunct="1">
              <a:defRPr/>
            </a:pPr>
            <a:r>
              <a:rPr lang="zh-CN" altLang="en-US" sz="5400" b="1" dirty="0" smtClean="0">
                <a:solidFill>
                  <a:schemeClr val="tx1"/>
                </a:solidFill>
                <a:latin typeface="Bodoni MT Black" panose="02070A03080606020203" pitchFamily="18" charset="0"/>
              </a:rPr>
              <a:t>软件工程导论（第</a:t>
            </a:r>
            <a:r>
              <a:rPr lang="en-US" altLang="zh-CN" sz="5400" b="1" dirty="0" smtClean="0">
                <a:solidFill>
                  <a:schemeClr val="tx1"/>
                </a:solidFill>
                <a:latin typeface="Bodoni MT Black" panose="02070A03080606020203" pitchFamily="18" charset="0"/>
              </a:rPr>
              <a:t>6</a:t>
            </a:r>
            <a:r>
              <a:rPr lang="zh-CN" altLang="en-US" sz="5400" b="1" dirty="0" smtClean="0">
                <a:solidFill>
                  <a:schemeClr val="tx1"/>
                </a:solidFill>
                <a:latin typeface="Bodoni MT Black" panose="02070A03080606020203" pitchFamily="18" charset="0"/>
              </a:rPr>
              <a:t>版）</a:t>
            </a:r>
            <a:endParaRPr lang="es-ES" altLang="zh-CN" sz="5400" dirty="0" smtClean="0">
              <a:solidFill>
                <a:schemeClr val="tx1"/>
              </a:solidFill>
              <a:latin typeface="Bodoni MT Black" panose="02070A03080606020203" pitchFamily="18" charset="0"/>
            </a:endParaRPr>
          </a:p>
        </p:txBody>
      </p:sp>
      <p:sp>
        <p:nvSpPr>
          <p:cNvPr id="6147" name="1 Título"/>
          <p:cNvSpPr txBox="1"/>
          <p:nvPr/>
        </p:nvSpPr>
        <p:spPr bwMode="auto">
          <a:xfrm>
            <a:off x="3132138" y="6275388"/>
            <a:ext cx="2390775" cy="474662"/>
          </a:xfrm>
          <a:prstGeom prst="rect">
            <a:avLst/>
          </a:prstGeom>
          <a:noFill/>
          <a:ln w="9525">
            <a:noFill/>
            <a:miter lim="800000"/>
          </a:ln>
        </p:spPr>
        <p:txBody>
          <a:bodyPr anchor="ctr"/>
          <a:lstStyle/>
          <a:p>
            <a:pPr algn="r" eaLnBrk="1" hangingPunct="1"/>
            <a:r>
              <a:rPr lang="zh-CN" altLang="en-US" sz="2000">
                <a:solidFill>
                  <a:schemeClr val="bg1"/>
                </a:solidFill>
                <a:latin typeface="Bodoni MT Black" panose="02070A03080606020203" pitchFamily="18" charset="0"/>
              </a:rPr>
              <a:t>清华大学出版社</a:t>
            </a:r>
            <a:endParaRPr lang="en-US" altLang="zh-CN" sz="2000">
              <a:solidFill>
                <a:schemeClr val="bg1"/>
              </a:solidFill>
              <a:latin typeface="Bodoni MT Black" panose="02070A03080606020203" pitchFamily="18" charset="0"/>
            </a:endParaRPr>
          </a:p>
        </p:txBody>
      </p:sp>
      <p:sp>
        <p:nvSpPr>
          <p:cNvPr id="5125" name="5 CuadroTexto"/>
          <p:cNvSpPr txBox="1">
            <a:spLocks noChangeArrowheads="1"/>
          </p:cNvSpPr>
          <p:nvPr/>
        </p:nvSpPr>
        <p:spPr bwMode="auto">
          <a:xfrm>
            <a:off x="1619250" y="3629025"/>
            <a:ext cx="66976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4000" b="1" dirty="0" smtClean="0">
                <a:latin typeface="Bodoni MT Black" panose="02070A03080606020203" pitchFamily="18" charset="0"/>
                <a:ea typeface="+mn-ea"/>
              </a:rPr>
              <a:t>第</a:t>
            </a:r>
            <a:r>
              <a:rPr lang="en-US" altLang="zh-CN" sz="4000" b="1" dirty="0" smtClean="0">
                <a:latin typeface="Bodoni MT Black" panose="02070A03080606020203" pitchFamily="18" charset="0"/>
                <a:ea typeface="+mn-ea"/>
              </a:rPr>
              <a:t>9</a:t>
            </a:r>
            <a:r>
              <a:rPr lang="zh-CN" altLang="en-US" sz="4000" b="1" dirty="0" smtClean="0">
                <a:latin typeface="Bodoni MT Black" panose="02070A03080606020203" pitchFamily="18" charset="0"/>
                <a:ea typeface="+mn-ea"/>
              </a:rPr>
              <a:t>章  面向对象方法学引论</a:t>
            </a:r>
            <a:endParaRPr lang="en-US" altLang="zh-CN" sz="4000" b="1" dirty="0">
              <a:latin typeface="Bodoni MT Black" panose="02070A03080606020203" pitchFamily="18" charset="0"/>
              <a:ea typeface="+mn-ea"/>
            </a:endParaRPr>
          </a:p>
        </p:txBody>
      </p:sp>
      <p:sp>
        <p:nvSpPr>
          <p:cNvPr id="5" name="1 Título"/>
          <p:cNvSpPr txBox="1"/>
          <p:nvPr/>
        </p:nvSpPr>
        <p:spPr bwMode="auto">
          <a:xfrm>
            <a:off x="-36513" y="127000"/>
            <a:ext cx="55451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000" dirty="0" smtClean="0">
                <a:latin typeface="Bodoni MT Black" panose="02070A03080606020203" pitchFamily="18" charset="0"/>
                <a:ea typeface="+mn-ea"/>
              </a:rPr>
              <a:t>“十二五”普通高等教育本科国家级规划教材</a:t>
            </a:r>
            <a:endParaRPr lang="zh-CN" altLang="en-US" sz="2000" dirty="0">
              <a:latin typeface="Bodoni MT Black" panose="02070A03080606020203" pitchFamily="18" charset="0"/>
              <a:ea typeface="+mn-ea"/>
            </a:endParaRPr>
          </a:p>
        </p:txBody>
      </p:sp>
      <p:sp>
        <p:nvSpPr>
          <p:cNvPr id="6150" name="文本框 1"/>
          <p:cNvSpPr txBox="1">
            <a:spLocks noChangeArrowheads="1"/>
          </p:cNvSpPr>
          <p:nvPr/>
        </p:nvSpPr>
        <p:spPr bwMode="auto">
          <a:xfrm>
            <a:off x="285750" y="6311900"/>
            <a:ext cx="2493963" cy="400050"/>
          </a:xfrm>
          <a:prstGeom prst="rect">
            <a:avLst/>
          </a:prstGeom>
          <a:noFill/>
          <a:ln w="9525">
            <a:noFill/>
            <a:miter lim="800000"/>
          </a:ln>
        </p:spPr>
        <p:txBody>
          <a:bodyPr wrap="none">
            <a:spAutoFit/>
          </a:bodyPr>
          <a:lstStyle/>
          <a:p>
            <a:pPr eaLnBrk="1" hangingPunct="1"/>
            <a:r>
              <a:rPr lang="zh-CN" altLang="en-US" sz="2000">
                <a:solidFill>
                  <a:schemeClr val="bg1"/>
                </a:solidFill>
                <a:latin typeface="Bodoni MT Black" panose="02070A03080606020203" pitchFamily="18" charset="0"/>
              </a:rPr>
              <a:t>张海藩，牟永敏编著</a:t>
            </a:r>
            <a:endParaRPr lang="zh-CN" altLang="en-US" sz="2000">
              <a:solidFill>
                <a:schemeClr val="bg1"/>
              </a:solidFill>
              <a:latin typeface="Bodoni MT Black" panose="02070A03080606020203" pitchFamily="18" charset="0"/>
            </a:endParaRPr>
          </a:p>
        </p:txBody>
      </p:sp>
      <p:sp>
        <p:nvSpPr>
          <p:cNvPr id="7" name="1 Título"/>
          <p:cNvSpPr txBox="1"/>
          <p:nvPr/>
        </p:nvSpPr>
        <p:spPr bwMode="auto">
          <a:xfrm>
            <a:off x="-36513" y="476250"/>
            <a:ext cx="32273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000" dirty="0" smtClean="0">
                <a:latin typeface="Bodoni MT Black" panose="02070A03080606020203" pitchFamily="18" charset="0"/>
                <a:ea typeface="+mn-ea"/>
              </a:rPr>
              <a:t>北京高等教育精品教材</a:t>
            </a:r>
            <a:endParaRPr lang="zh-CN" altLang="en-US" sz="2000" dirty="0">
              <a:latin typeface="Bodoni MT Black" panose="02070A03080606020203" pitchFamily="18" charset="0"/>
              <a:ea typeface="+mn-ea"/>
            </a:endParaRPr>
          </a:p>
        </p:txBody>
      </p:sp>
      <p:sp>
        <p:nvSpPr>
          <p:cNvPr id="8" name="1 Título"/>
          <p:cNvSpPr txBox="1"/>
          <p:nvPr/>
        </p:nvSpPr>
        <p:spPr bwMode="auto">
          <a:xfrm>
            <a:off x="0" y="1063625"/>
            <a:ext cx="9144000" cy="565150"/>
          </a:xfrm>
          <a:prstGeom prst="rect">
            <a:avLst/>
          </a:prstGeom>
          <a:solidFill>
            <a:schemeClr val="bg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C00000"/>
                </a:solidFill>
                <a:latin typeface="Bodoni MT Black" panose="02070A03080606020203" pitchFamily="18" charset="0"/>
                <a:ea typeface="+mn-ea"/>
              </a:rPr>
              <a:t>21</a:t>
            </a:r>
            <a:r>
              <a:rPr lang="zh-CN" altLang="en-US" sz="2400" dirty="0" smtClean="0">
                <a:solidFill>
                  <a:srgbClr val="C00000"/>
                </a:solidFill>
                <a:latin typeface="Bodoni MT Black" panose="02070A03080606020203" pitchFamily="18" charset="0"/>
                <a:ea typeface="+mn-ea"/>
              </a:rPr>
              <a:t>世纪软件工程专业规划教材</a:t>
            </a:r>
            <a:endParaRPr lang="zh-CN" altLang="en-US" sz="2400" dirty="0">
              <a:solidFill>
                <a:srgbClr val="C00000"/>
              </a:solidFill>
              <a:latin typeface="Bodoni MT Black" panose="02070A03080606020203" pitchFamily="18" charset="0"/>
              <a:ea typeface="+mn-ea"/>
            </a:endParaRPr>
          </a:p>
        </p:txBody>
      </p:sp>
      <p:sp>
        <p:nvSpPr>
          <p:cNvPr id="4" name="等腰三角形 3"/>
          <p:cNvSpPr/>
          <p:nvPr/>
        </p:nvSpPr>
        <p:spPr>
          <a:xfrm rot="5400000">
            <a:off x="991393" y="3717132"/>
            <a:ext cx="773113" cy="628650"/>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721976" name="Rectangle 56"/>
          <p:cNvSpPr>
            <a:spLocks noGrp="1"/>
          </p:cNvSpPr>
          <p:nvPr>
            <p:ph type="title"/>
          </p:nvPr>
        </p:nvSpPr>
        <p:spPr>
          <a:xfrm>
            <a:off x="492369" y="1318846"/>
            <a:ext cx="8018585" cy="422031"/>
          </a:xfrm>
        </p:spPr>
        <p:txBody>
          <a:bodyPr vert="horz" wrap="square" lIns="89030" tIns="44515" rIns="89030" bIns="44515" anchor="ctr"/>
          <a:p>
            <a:pPr eaLnBrk="1" hangingPunct="1"/>
            <a:r>
              <a:rPr lang="zh-CN" altLang="en-US" sz="2955" dirty="0">
                <a:solidFill>
                  <a:schemeClr val="tx1"/>
                </a:solidFill>
                <a:latin typeface="宋体" panose="02010600030101010101" pitchFamily="2" charset="-122"/>
              </a:rPr>
              <a:t>一般特点比较</a:t>
            </a:r>
            <a:r>
              <a:rPr lang="en-US" altLang="zh-CN" sz="2955" dirty="0">
                <a:solidFill>
                  <a:schemeClr val="tx1"/>
                </a:solidFill>
                <a:latin typeface="宋体" panose="02010600030101010101" pitchFamily="2" charset="-122"/>
              </a:rPr>
              <a:t>:</a:t>
            </a:r>
            <a:r>
              <a:rPr lang="en-US" altLang="zh-CN" dirty="0">
                <a:solidFill>
                  <a:schemeClr val="tx1"/>
                </a:solidFill>
                <a:latin typeface="宋体" panose="02010600030101010101" pitchFamily="2" charset="-122"/>
              </a:rPr>
              <a:t> </a:t>
            </a:r>
            <a:endParaRPr lang="en-US" altLang="zh-CN" dirty="0">
              <a:solidFill>
                <a:schemeClr val="tx1"/>
              </a:solidFill>
              <a:latin typeface="宋体" panose="02010600030101010101" pitchFamily="2" charset="-122"/>
            </a:endParaRPr>
          </a:p>
        </p:txBody>
      </p:sp>
      <p:sp>
        <p:nvSpPr>
          <p:cNvPr id="13316" name="Text Box 57"/>
          <p:cNvSpPr txBox="1"/>
          <p:nvPr/>
        </p:nvSpPr>
        <p:spPr>
          <a:xfrm>
            <a:off x="633046" y="1248508"/>
            <a:ext cx="7737231" cy="429895"/>
          </a:xfrm>
          <a:prstGeom prst="rect">
            <a:avLst/>
          </a:prstGeom>
          <a:noFill/>
          <a:ln w="9525">
            <a:noFill/>
          </a:ln>
        </p:spPr>
        <p:txBody>
          <a:bodyPr lIns="89030" tIns="44515" rIns="89030" bIns="44515">
            <a:spAutoFit/>
          </a:bodyPr>
          <a:p>
            <a:pPr algn="l">
              <a:spcBef>
                <a:spcPct val="50000"/>
              </a:spcBef>
            </a:pPr>
            <a:endParaRPr lang="zh-CN" altLang="zh-CN" sz="2215" dirty="0">
              <a:solidFill>
                <a:srgbClr val="0000FF"/>
              </a:solidFill>
              <a:latin typeface="Arial" panose="020B0604020202020204" pitchFamily="34" charset="0"/>
            </a:endParaRPr>
          </a:p>
        </p:txBody>
      </p:sp>
      <p:sp>
        <p:nvSpPr>
          <p:cNvPr id="13317" name="Text Box 58"/>
          <p:cNvSpPr txBox="1"/>
          <p:nvPr/>
        </p:nvSpPr>
        <p:spPr>
          <a:xfrm>
            <a:off x="3516923" y="263769"/>
            <a:ext cx="5627077" cy="998855"/>
          </a:xfrm>
          <a:prstGeom prst="rect">
            <a:avLst/>
          </a:prstGeom>
          <a:noFill/>
          <a:ln w="9525">
            <a:noFill/>
          </a:ln>
        </p:spPr>
        <p:txBody>
          <a:bodyPr lIns="89030" tIns="44515" rIns="89030" bIns="44515">
            <a:spAutoFit/>
          </a:bodyPr>
          <a:p>
            <a:pPr algn="r"/>
            <a:r>
              <a:rPr lang="zh-CN" altLang="en-US" sz="2955" b="1" dirty="0">
                <a:latin typeface="宋体" panose="02010600030101010101" pitchFamily="2" charset="-122"/>
              </a:rPr>
              <a:t>面向对象方法与</a:t>
            </a:r>
            <a:endParaRPr lang="zh-CN" altLang="en-US" sz="2955" b="1" dirty="0">
              <a:latin typeface="宋体" panose="02010600030101010101" pitchFamily="2" charset="-122"/>
            </a:endParaRPr>
          </a:p>
          <a:p>
            <a:pPr algn="r"/>
            <a:r>
              <a:rPr lang="zh-CN" altLang="en-US" sz="2955" b="1" dirty="0">
                <a:latin typeface="宋体" panose="02010600030101010101" pitchFamily="2" charset="-122"/>
              </a:rPr>
              <a:t>结构化方法的比较分析</a:t>
            </a:r>
            <a:r>
              <a:rPr lang="zh-CN" altLang="en-US" sz="2955" b="1" dirty="0">
                <a:latin typeface="黑体" panose="02010609060101010101" pitchFamily="49" charset="-122"/>
                <a:ea typeface="黑体" panose="02010609060101010101" pitchFamily="49" charset="-122"/>
              </a:rPr>
              <a:t> </a:t>
            </a:r>
            <a:endParaRPr lang="zh-CN" altLang="en-US" sz="2955" b="1" dirty="0">
              <a:latin typeface="黑体" panose="02010609060101010101" pitchFamily="49" charset="-122"/>
              <a:ea typeface="黑体" panose="02010609060101010101" pitchFamily="49" charset="-122"/>
            </a:endParaRPr>
          </a:p>
        </p:txBody>
      </p:sp>
      <p:sp>
        <p:nvSpPr>
          <p:cNvPr id="721979" name="Rectangle 59"/>
          <p:cNvSpPr/>
          <p:nvPr/>
        </p:nvSpPr>
        <p:spPr>
          <a:xfrm>
            <a:off x="492369" y="2162908"/>
            <a:ext cx="8018585" cy="998855"/>
          </a:xfrm>
          <a:prstGeom prst="rect">
            <a:avLst/>
          </a:prstGeom>
          <a:noFill/>
          <a:ln w="9525">
            <a:noFill/>
          </a:ln>
        </p:spPr>
        <p:txBody>
          <a:bodyPr lIns="89030" tIns="44515" rIns="89030" bIns="44515">
            <a:spAutoFit/>
          </a:bodyPr>
          <a:p>
            <a:pPr algn="l" eaLnBrk="1" hangingPunct="1"/>
            <a:r>
              <a:rPr lang="zh-CN" altLang="en-US" sz="2955" dirty="0">
                <a:latin typeface="宋体" panose="02010600030101010101" pitchFamily="2" charset="-122"/>
              </a:rPr>
              <a:t>面向对象方法</a:t>
            </a:r>
            <a:r>
              <a:rPr lang="zh-CN" altLang="en-US" sz="2955" dirty="0">
                <a:latin typeface="Arial" panose="020B0604020202020204" pitchFamily="34" charset="0"/>
              </a:rPr>
              <a:t> </a:t>
            </a:r>
            <a:r>
              <a:rPr lang="en-US" altLang="zh-CN" sz="2955" dirty="0">
                <a:latin typeface="Arial" panose="020B0604020202020204" pitchFamily="34" charset="0"/>
              </a:rPr>
              <a:t>:</a:t>
            </a:r>
            <a:r>
              <a:rPr lang="zh-CN" altLang="en-US" sz="2955" dirty="0">
                <a:latin typeface="宋体" panose="02010600030101010101" pitchFamily="2" charset="-122"/>
              </a:rPr>
              <a:t>稳定、可重用、易维护；但执行效率比较低</a:t>
            </a:r>
            <a:r>
              <a:rPr lang="zh-CN" altLang="en-US" sz="2585" dirty="0">
                <a:latin typeface="宋体" panose="02010600030101010101" pitchFamily="2" charset="-122"/>
              </a:rPr>
              <a:t> </a:t>
            </a:r>
            <a:endParaRPr lang="zh-CN" altLang="en-US" sz="2585" dirty="0">
              <a:latin typeface="宋体" panose="02010600030101010101" pitchFamily="2" charset="-122"/>
            </a:endParaRPr>
          </a:p>
        </p:txBody>
      </p:sp>
      <p:sp>
        <p:nvSpPr>
          <p:cNvPr id="721980" name="Rectangle 60"/>
          <p:cNvSpPr/>
          <p:nvPr/>
        </p:nvSpPr>
        <p:spPr>
          <a:xfrm>
            <a:off x="492369" y="3640015"/>
            <a:ext cx="7877908" cy="543560"/>
          </a:xfrm>
          <a:prstGeom prst="rect">
            <a:avLst/>
          </a:prstGeom>
          <a:noFill/>
          <a:ln w="9525">
            <a:noFill/>
          </a:ln>
        </p:spPr>
        <p:txBody>
          <a:bodyPr lIns="89030" tIns="44515" rIns="89030" bIns="44515">
            <a:spAutoFit/>
          </a:bodyPr>
          <a:p>
            <a:pPr algn="l" eaLnBrk="1" hangingPunct="1"/>
            <a:r>
              <a:rPr lang="zh-CN" altLang="en-US" sz="2955" dirty="0">
                <a:latin typeface="宋体" panose="02010600030101010101" pitchFamily="2" charset="-122"/>
              </a:rPr>
              <a:t>结构化方法</a:t>
            </a:r>
            <a:r>
              <a:rPr lang="zh-CN" altLang="en-US" sz="2955" dirty="0">
                <a:latin typeface="Arial" panose="020B0604020202020204" pitchFamily="34" charset="0"/>
              </a:rPr>
              <a:t> </a:t>
            </a:r>
            <a:r>
              <a:rPr lang="en-US" altLang="zh-CN" sz="2955" dirty="0">
                <a:latin typeface="Arial" panose="020B0604020202020204" pitchFamily="34" charset="0"/>
              </a:rPr>
              <a:t>:</a:t>
            </a:r>
            <a:r>
              <a:rPr lang="zh-CN" altLang="en-US" sz="2955" dirty="0">
                <a:latin typeface="Arial" panose="020B0604020202020204" pitchFamily="34" charset="0"/>
              </a:rPr>
              <a:t>执行</a:t>
            </a:r>
            <a:r>
              <a:rPr lang="zh-CN" altLang="en-US" sz="2955" dirty="0">
                <a:latin typeface="宋体" panose="02010600030101010101" pitchFamily="2" charset="-122"/>
              </a:rPr>
              <a:t>效率高；但难维护 </a:t>
            </a:r>
            <a:endParaRPr lang="zh-CN" altLang="en-US" sz="2955"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1976">
                                            <p:txEl>
                                              <p:charRg st="0" end="9"/>
                                            </p:txEl>
                                          </p:spTgt>
                                        </p:tgtEl>
                                        <p:attrNameLst>
                                          <p:attrName>style.visibility</p:attrName>
                                        </p:attrNameLst>
                                      </p:cBhvr>
                                      <p:to>
                                        <p:strVal val="visible"/>
                                      </p:to>
                                    </p:set>
                                    <p:animEffect transition="in" filter="dissolve">
                                      <p:cBhvr>
                                        <p:cTn id="7" dur="500"/>
                                        <p:tgtEl>
                                          <p:spTgt spid="721976">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21979">
                                            <p:txEl>
                                              <p:charRg st="0" end="29"/>
                                            </p:txEl>
                                          </p:spTgt>
                                        </p:tgtEl>
                                        <p:attrNameLst>
                                          <p:attrName>style.visibility</p:attrName>
                                        </p:attrNameLst>
                                      </p:cBhvr>
                                      <p:to>
                                        <p:strVal val="visible"/>
                                      </p:to>
                                    </p:set>
                                    <p:animEffect transition="in" filter="dissolve">
                                      <p:cBhvr>
                                        <p:cTn id="12" dur="500"/>
                                        <p:tgtEl>
                                          <p:spTgt spid="721979">
                                            <p:txEl>
                                              <p:charRg st="0" end="2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21980">
                                            <p:txEl>
                                              <p:charRg st="0" end="19"/>
                                            </p:txEl>
                                          </p:spTgt>
                                        </p:tgtEl>
                                        <p:attrNameLst>
                                          <p:attrName>style.visibility</p:attrName>
                                        </p:attrNameLst>
                                      </p:cBhvr>
                                      <p:to>
                                        <p:strVal val="visible"/>
                                      </p:to>
                                    </p:set>
                                    <p:animEffect transition="in" filter="dissolve">
                                      <p:cBhvr>
                                        <p:cTn id="17" dur="500"/>
                                        <p:tgtEl>
                                          <p:spTgt spid="721980">
                                            <p:txEl>
                                              <p:charRg st="0"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976" grpId="0" build="p"/>
      <p:bldP spid="721979" grpId="0" build="p"/>
      <p:bldP spid="721980"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9.7 3</a:t>
            </a:r>
            <a:r>
              <a:rPr lang="zh-CN" altLang="en-US" sz="2400" dirty="0" smtClean="0">
                <a:solidFill>
                  <a:srgbClr val="D9D9D9"/>
                </a:solidFill>
                <a:latin typeface="Bodoni MT Black" panose="02070A03080606020203" pitchFamily="18" charset="0"/>
                <a:ea typeface="+mn-ea"/>
              </a:rPr>
              <a:t>种模型之间的关系</a:t>
            </a:r>
            <a:endParaRPr lang="zh-CN" altLang="en-US" sz="2400" dirty="0">
              <a:solidFill>
                <a:srgbClr val="D9D9D9"/>
              </a:solidFill>
              <a:latin typeface="Bodoni MT Black" panose="02070A03080606020203" pitchFamily="18" charset="0"/>
              <a:ea typeface="+mn-ea"/>
            </a:endParaRPr>
          </a:p>
        </p:txBody>
      </p:sp>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anose="02070A03080606020203" pitchFamily="18" charset="0"/>
                <a:ea typeface="+mn-ea"/>
              </a:rPr>
              <a:t>9.7 3</a:t>
            </a:r>
            <a:r>
              <a:rPr lang="zh-CN" altLang="zh-CN" b="1" dirty="0">
                <a:latin typeface="Bodoni MT Black" panose="02070A03080606020203" pitchFamily="18" charset="0"/>
              </a:rPr>
              <a:t>种模型之间的关系</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323850" y="1260475"/>
            <a:ext cx="8507413" cy="476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2800"/>
              </a:lnSpc>
              <a:buSzPct val="70000"/>
              <a:buFont typeface="Wingdings" panose="05000000000000000000" pitchFamily="2" charset="2"/>
              <a:buChar char="l"/>
              <a:defRPr/>
            </a:pPr>
            <a:r>
              <a:rPr lang="zh-CN" altLang="zh-CN" sz="2400" dirty="0" smtClean="0">
                <a:solidFill>
                  <a:srgbClr val="FF0000"/>
                </a:solidFill>
                <a:latin typeface="Bodoni MT Black" panose="02070A03080606020203" pitchFamily="18" charset="0"/>
                <a:ea typeface="+mn-ea"/>
              </a:rPr>
              <a:t>功能模型</a:t>
            </a:r>
            <a:r>
              <a:rPr lang="zh-CN" altLang="zh-CN" sz="2400" dirty="0">
                <a:solidFill>
                  <a:srgbClr val="FF0000"/>
                </a:solidFill>
                <a:latin typeface="Bodoni MT Black" panose="02070A03080606020203" pitchFamily="18" charset="0"/>
                <a:ea typeface="+mn-ea"/>
              </a:rPr>
              <a:t>中的处理</a:t>
            </a:r>
            <a:r>
              <a:rPr lang="zh-CN" altLang="zh-CN" sz="2400" dirty="0">
                <a:latin typeface="Bodoni MT Black" panose="02070A03080606020203" pitchFamily="18" charset="0"/>
                <a:ea typeface="+mn-ea"/>
              </a:rPr>
              <a:t>（或用例）对应于</a:t>
            </a:r>
            <a:r>
              <a:rPr lang="zh-CN" altLang="zh-CN" sz="2400" dirty="0">
                <a:solidFill>
                  <a:srgbClr val="FF0000"/>
                </a:solidFill>
                <a:latin typeface="Bodoni MT Black" panose="02070A03080606020203" pitchFamily="18" charset="0"/>
                <a:ea typeface="+mn-ea"/>
              </a:rPr>
              <a:t>对象模型中的类所提供的服务</a:t>
            </a:r>
            <a:r>
              <a:rPr lang="zh-CN" altLang="zh-CN" sz="2400" dirty="0">
                <a:latin typeface="Bodoni MT Black" panose="02070A03080606020203" pitchFamily="18" charset="0"/>
                <a:ea typeface="+mn-ea"/>
              </a:rPr>
              <a:t>。通常，复杂的处理（或用例）对应于复杂对象提供的服务，简单的处理（或用例）对应于更基本的对象提供的服务。有时一个处理（或用例）对应多个服务，也有一个服务对应多个处理（或用例）的时候。</a:t>
            </a:r>
            <a:endParaRPr lang="zh-CN" altLang="zh-CN" sz="2400" dirty="0">
              <a:latin typeface="Bodoni MT Black" panose="02070A03080606020203" pitchFamily="18" charset="0"/>
              <a:ea typeface="+mn-ea"/>
            </a:endParaRPr>
          </a:p>
          <a:p>
            <a:pPr>
              <a:lnSpc>
                <a:spcPts val="2800"/>
              </a:lnSpc>
              <a:buSzPct val="70000"/>
              <a:buFont typeface="Wingdings" panose="05000000000000000000" pitchFamily="2" charset="2"/>
              <a:buChar char="l"/>
              <a:defRPr/>
            </a:pPr>
            <a:r>
              <a:rPr lang="zh-CN" altLang="zh-CN" sz="2400" dirty="0" smtClean="0">
                <a:solidFill>
                  <a:srgbClr val="FF0000"/>
                </a:solidFill>
                <a:latin typeface="Bodoni MT Black" panose="02070A03080606020203" pitchFamily="18" charset="0"/>
                <a:ea typeface="+mn-ea"/>
              </a:rPr>
              <a:t>数据流图</a:t>
            </a:r>
            <a:r>
              <a:rPr lang="zh-CN" altLang="zh-CN" sz="2400" dirty="0">
                <a:latin typeface="Bodoni MT Black" panose="02070A03080606020203" pitchFamily="18" charset="0"/>
                <a:ea typeface="+mn-ea"/>
              </a:rPr>
              <a:t>中的数据存储，以及数据的源点</a:t>
            </a:r>
            <a:r>
              <a:rPr lang="en-US" altLang="zh-CN" sz="2400" dirty="0">
                <a:latin typeface="Bodoni MT Black" panose="02070A03080606020203" pitchFamily="18" charset="0"/>
                <a:ea typeface="+mn-ea"/>
              </a:rPr>
              <a:t>/</a:t>
            </a:r>
            <a:r>
              <a:rPr lang="zh-CN" altLang="zh-CN" sz="2400" dirty="0">
                <a:latin typeface="Bodoni MT Black" panose="02070A03080606020203" pitchFamily="18" charset="0"/>
                <a:ea typeface="+mn-ea"/>
              </a:rPr>
              <a:t>终点，通常是对象模型中的</a:t>
            </a:r>
            <a:r>
              <a:rPr lang="zh-CN" altLang="zh-CN" sz="2400" dirty="0">
                <a:solidFill>
                  <a:srgbClr val="FF0000"/>
                </a:solidFill>
                <a:latin typeface="Bodoni MT Black" panose="02070A03080606020203" pitchFamily="18" charset="0"/>
                <a:ea typeface="+mn-ea"/>
              </a:rPr>
              <a:t>对象</a:t>
            </a:r>
            <a:r>
              <a:rPr lang="zh-CN" altLang="zh-CN"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a:lnSpc>
                <a:spcPts val="2800"/>
              </a:lnSpc>
              <a:buSzPct val="70000"/>
              <a:buFont typeface="Wingdings" panose="05000000000000000000" pitchFamily="2" charset="2"/>
              <a:buChar char="l"/>
              <a:defRPr/>
            </a:pPr>
            <a:r>
              <a:rPr lang="zh-CN" altLang="zh-CN" sz="2400" dirty="0" smtClean="0">
                <a:latin typeface="Bodoni MT Black" panose="02070A03080606020203" pitchFamily="18" charset="0"/>
                <a:ea typeface="+mn-ea"/>
              </a:rPr>
              <a:t>数据流图中的</a:t>
            </a:r>
            <a:r>
              <a:rPr lang="zh-CN" altLang="zh-CN" sz="2400" dirty="0" smtClean="0">
                <a:solidFill>
                  <a:srgbClr val="FF0000"/>
                </a:solidFill>
                <a:latin typeface="Bodoni MT Black" panose="02070A03080606020203" pitchFamily="18" charset="0"/>
                <a:ea typeface="+mn-ea"/>
              </a:rPr>
              <a:t>数据流</a:t>
            </a:r>
            <a:r>
              <a:rPr lang="zh-CN" altLang="zh-CN" sz="2400" dirty="0" smtClean="0">
                <a:latin typeface="Bodoni MT Black" panose="02070A03080606020203" pitchFamily="18" charset="0"/>
                <a:ea typeface="+mn-ea"/>
              </a:rPr>
              <a:t>，往往是对象模型中对象的</a:t>
            </a:r>
            <a:r>
              <a:rPr lang="zh-CN" altLang="zh-CN" sz="2400" dirty="0" smtClean="0">
                <a:solidFill>
                  <a:srgbClr val="FF0000"/>
                </a:solidFill>
                <a:latin typeface="Bodoni MT Black" panose="02070A03080606020203" pitchFamily="18" charset="0"/>
                <a:ea typeface="+mn-ea"/>
              </a:rPr>
              <a:t>属性值</a:t>
            </a:r>
            <a:r>
              <a:rPr lang="zh-CN" altLang="zh-CN" sz="2400" dirty="0" smtClean="0">
                <a:latin typeface="Bodoni MT Black" panose="02070A03080606020203" pitchFamily="18" charset="0"/>
                <a:ea typeface="+mn-ea"/>
              </a:rPr>
              <a:t>，</a:t>
            </a:r>
            <a:r>
              <a:rPr lang="zh-CN" altLang="zh-CN" sz="2400" dirty="0">
                <a:latin typeface="Bodoni MT Black" panose="02070A03080606020203" pitchFamily="18" charset="0"/>
                <a:ea typeface="+mn-ea"/>
              </a:rPr>
              <a:t>也可能是</a:t>
            </a:r>
            <a:r>
              <a:rPr lang="zh-CN" altLang="zh-CN" sz="2400" dirty="0">
                <a:solidFill>
                  <a:srgbClr val="FF0000"/>
                </a:solidFill>
                <a:latin typeface="Bodoni MT Black" panose="02070A03080606020203" pitchFamily="18" charset="0"/>
                <a:ea typeface="+mn-ea"/>
              </a:rPr>
              <a:t>整个对象</a:t>
            </a:r>
            <a:r>
              <a:rPr lang="zh-CN" altLang="zh-CN"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a:lnSpc>
                <a:spcPts val="2800"/>
              </a:lnSpc>
              <a:buSzPct val="70000"/>
              <a:buFont typeface="Wingdings" panose="05000000000000000000" pitchFamily="2" charset="2"/>
              <a:buChar char="l"/>
              <a:defRPr/>
            </a:pPr>
            <a:r>
              <a:rPr lang="zh-CN" altLang="zh-CN" sz="2400" dirty="0" smtClean="0">
                <a:latin typeface="Bodoni MT Black" panose="02070A03080606020203" pitchFamily="18" charset="0"/>
                <a:ea typeface="+mn-ea"/>
              </a:rPr>
              <a:t>用</a:t>
            </a:r>
            <a:r>
              <a:rPr lang="zh-CN" altLang="zh-CN" sz="2400" dirty="0">
                <a:latin typeface="Bodoni MT Black" panose="02070A03080606020203" pitchFamily="18" charset="0"/>
                <a:ea typeface="+mn-ea"/>
              </a:rPr>
              <a:t>例图中的行为者，可能是对象模型中的对象。</a:t>
            </a:r>
            <a:endParaRPr lang="zh-CN" altLang="zh-CN" sz="2400" dirty="0">
              <a:latin typeface="Bodoni MT Black" panose="02070A03080606020203" pitchFamily="18" charset="0"/>
              <a:ea typeface="+mn-ea"/>
            </a:endParaRPr>
          </a:p>
          <a:p>
            <a:pPr>
              <a:lnSpc>
                <a:spcPts val="2800"/>
              </a:lnSpc>
              <a:buSzPct val="70000"/>
              <a:buFont typeface="Wingdings" panose="05000000000000000000" pitchFamily="2" charset="2"/>
              <a:buChar char="l"/>
              <a:defRPr/>
            </a:pPr>
            <a:r>
              <a:rPr lang="zh-CN" altLang="zh-CN" sz="2400" dirty="0" smtClean="0">
                <a:solidFill>
                  <a:srgbClr val="FF0000"/>
                </a:solidFill>
                <a:latin typeface="Bodoni MT Black" panose="02070A03080606020203" pitchFamily="18" charset="0"/>
                <a:ea typeface="+mn-ea"/>
              </a:rPr>
              <a:t>功能模型</a:t>
            </a:r>
            <a:r>
              <a:rPr lang="zh-CN" altLang="zh-CN" sz="2400" dirty="0">
                <a:latin typeface="Bodoni MT Black" panose="02070A03080606020203" pitchFamily="18" charset="0"/>
                <a:ea typeface="+mn-ea"/>
              </a:rPr>
              <a:t>中的处理（或用例）可能产生动态模型中的</a:t>
            </a:r>
            <a:r>
              <a:rPr lang="zh-CN" altLang="zh-CN" sz="2400" dirty="0">
                <a:solidFill>
                  <a:srgbClr val="FF0000"/>
                </a:solidFill>
                <a:latin typeface="Bodoni MT Black" panose="02070A03080606020203" pitchFamily="18" charset="0"/>
                <a:ea typeface="+mn-ea"/>
              </a:rPr>
              <a:t>事件</a:t>
            </a:r>
            <a:r>
              <a:rPr lang="zh-CN" altLang="zh-CN"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a:lnSpc>
                <a:spcPts val="2800"/>
              </a:lnSpc>
              <a:buSzPct val="70000"/>
              <a:buFont typeface="Wingdings" panose="05000000000000000000" pitchFamily="2" charset="2"/>
              <a:buChar char="l"/>
              <a:defRPr/>
            </a:pPr>
            <a:r>
              <a:rPr lang="zh-CN" altLang="zh-CN" sz="2400" dirty="0" smtClean="0">
                <a:latin typeface="Bodoni MT Black" panose="02070A03080606020203" pitchFamily="18" charset="0"/>
                <a:ea typeface="+mn-ea"/>
              </a:rPr>
              <a:t>对象模型</a:t>
            </a:r>
            <a:r>
              <a:rPr lang="zh-CN" altLang="zh-CN" sz="2400" dirty="0">
                <a:latin typeface="Bodoni MT Black" panose="02070A03080606020203" pitchFamily="18" charset="0"/>
                <a:ea typeface="+mn-ea"/>
              </a:rPr>
              <a:t>描述了数据流图中的数据流、数据存储以及数据源点</a:t>
            </a:r>
            <a:r>
              <a:rPr lang="en-US" altLang="zh-CN" sz="2400" dirty="0">
                <a:latin typeface="Bodoni MT Black" panose="02070A03080606020203" pitchFamily="18" charset="0"/>
                <a:ea typeface="+mn-ea"/>
              </a:rPr>
              <a:t>/</a:t>
            </a:r>
            <a:r>
              <a:rPr lang="zh-CN" altLang="zh-CN" sz="2400" dirty="0">
                <a:latin typeface="Bodoni MT Black" panose="02070A03080606020203" pitchFamily="18" charset="0"/>
                <a:ea typeface="+mn-ea"/>
              </a:rPr>
              <a:t>终点的结构。</a:t>
            </a:r>
            <a:endParaRPr lang="en-US" altLang="zh-CN" sz="2400" b="1" dirty="0" smtClean="0">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标题 1"/>
          <p:cNvSpPr>
            <a:spLocks noGrp="1"/>
          </p:cNvSpPr>
          <p:nvPr>
            <p:ph type="title" idx="4294967295"/>
          </p:nvPr>
        </p:nvSpPr>
        <p:spPr>
          <a:xfrm>
            <a:off x="0" y="-26988"/>
            <a:ext cx="8229600" cy="1143001"/>
          </a:xfrm>
        </p:spPr>
        <p:txBody>
          <a:bodyPr/>
          <a:lstStyle/>
          <a:p>
            <a:r>
              <a:rPr lang="zh-CN" altLang="en-US" b="1" smtClean="0">
                <a:latin typeface="Bodoni MT Black" panose="02070A03080606020203" pitchFamily="18" charset="0"/>
              </a:rPr>
              <a:t>本章小结</a:t>
            </a:r>
            <a:endParaRPr lang="zh-CN" altLang="en-US" b="1" smtClean="0">
              <a:latin typeface="Bodoni MT Black" panose="02070A03080606020203" pitchFamily="18" charset="0"/>
            </a:endParaRPr>
          </a:p>
        </p:txBody>
      </p:sp>
      <p:sp>
        <p:nvSpPr>
          <p:cNvPr id="3" name="内容占位符 2"/>
          <p:cNvSpPr>
            <a:spLocks noGrp="1"/>
          </p:cNvSpPr>
          <p:nvPr>
            <p:ph idx="4294967295"/>
          </p:nvPr>
        </p:nvSpPr>
        <p:spPr>
          <a:xfrm>
            <a:off x="431831" y="981075"/>
            <a:ext cx="8569325" cy="5184775"/>
          </a:xfrm>
        </p:spPr>
        <p:txBody>
          <a:bodyPr/>
          <a:lstStyle/>
          <a:p>
            <a:pPr marL="0" indent="0">
              <a:lnSpc>
                <a:spcPts val="2500"/>
              </a:lnSpc>
              <a:buFont typeface="Arial" panose="020B0604020202020204" pitchFamily="34" charset="0"/>
              <a:buNone/>
              <a:defRPr/>
            </a:pPr>
            <a:r>
              <a:rPr lang="en-US" altLang="zh-CN" sz="2000" dirty="0" smtClean="0">
                <a:latin typeface="Bodoni MT Black" panose="02070A03080606020203" pitchFamily="18" charset="0"/>
              </a:rPr>
              <a:t>1.</a:t>
            </a:r>
            <a:r>
              <a:rPr lang="zh-CN" altLang="zh-CN" sz="2000" dirty="0" smtClean="0">
                <a:latin typeface="Bodoni MT Black" panose="02070A03080606020203" pitchFamily="18" charset="0"/>
              </a:rPr>
              <a:t> </a:t>
            </a:r>
            <a:r>
              <a:rPr lang="zh-CN" altLang="zh-CN" sz="2000" dirty="0" smtClean="0">
                <a:solidFill>
                  <a:srgbClr val="FF0000"/>
                </a:solidFill>
                <a:latin typeface="Bodoni MT Black" panose="02070A03080606020203" pitchFamily="18" charset="0"/>
              </a:rPr>
              <a:t>面向对象</a:t>
            </a:r>
            <a:r>
              <a:rPr lang="zh-CN" altLang="zh-CN" sz="2000" dirty="0">
                <a:latin typeface="Bodoni MT Black" panose="02070A03080606020203" pitchFamily="18" charset="0"/>
              </a:rPr>
              <a:t>范型明显优于结构化范</a:t>
            </a:r>
            <a:r>
              <a:rPr lang="zh-CN" altLang="zh-CN" sz="2000" dirty="0" smtClean="0">
                <a:latin typeface="Bodoni MT Black" panose="02070A03080606020203" pitchFamily="18" charset="0"/>
              </a:rPr>
              <a:t>型</a:t>
            </a:r>
            <a:r>
              <a:rPr lang="zh-CN" altLang="en-US" sz="2000" dirty="0" smtClean="0">
                <a:latin typeface="Bodoni MT Black" panose="02070A03080606020203" pitchFamily="18" charset="0"/>
              </a:rPr>
              <a:t>，</a:t>
            </a:r>
            <a:r>
              <a:rPr lang="zh-CN" altLang="zh-CN" sz="2000" dirty="0" smtClean="0">
                <a:latin typeface="Bodoni MT Black" panose="02070A03080606020203" pitchFamily="18" charset="0"/>
              </a:rPr>
              <a:t>使用</a:t>
            </a:r>
            <a:r>
              <a:rPr lang="zh-CN" altLang="zh-CN" sz="2000" dirty="0">
                <a:latin typeface="Bodoni MT Black" panose="02070A03080606020203" pitchFamily="18" charset="0"/>
              </a:rPr>
              <a:t>面向对象范型能够开发出稳定性好、可重用性好和可维护性好的</a:t>
            </a:r>
            <a:r>
              <a:rPr lang="zh-CN" altLang="zh-CN" sz="2000" dirty="0" smtClean="0">
                <a:latin typeface="Bodoni MT Black" panose="02070A03080606020203" pitchFamily="18" charset="0"/>
              </a:rPr>
              <a:t>软件</a:t>
            </a:r>
            <a:r>
              <a:rPr lang="zh-CN" altLang="en-US" sz="2000" dirty="0" smtClean="0">
                <a:latin typeface="Bodoni MT Black" panose="02070A03080606020203" pitchFamily="18" charset="0"/>
              </a:rPr>
              <a:t>。</a:t>
            </a:r>
            <a:endParaRPr lang="en-US" altLang="zh-CN" sz="2000" dirty="0" smtClean="0">
              <a:latin typeface="Bodoni MT Black" panose="02070A03080606020203" pitchFamily="18" charset="0"/>
            </a:endParaRPr>
          </a:p>
          <a:p>
            <a:pPr marL="0" indent="0">
              <a:lnSpc>
                <a:spcPts val="2500"/>
              </a:lnSpc>
              <a:buFont typeface="Arial" panose="020B0604020202020204" pitchFamily="34" charset="0"/>
              <a:buNone/>
              <a:defRPr/>
            </a:pPr>
            <a:r>
              <a:rPr lang="en-US" altLang="zh-CN" sz="2000" dirty="0" smtClean="0">
                <a:latin typeface="Bodoni MT Black" panose="02070A03080606020203" pitchFamily="18" charset="0"/>
              </a:rPr>
              <a:t>2.</a:t>
            </a:r>
            <a:r>
              <a:rPr lang="zh-CN" altLang="zh-CN" sz="2000" dirty="0">
                <a:latin typeface="Bodoni MT Black" panose="02070A03080606020203" pitchFamily="18" charset="0"/>
              </a:rPr>
              <a:t>面向对象方法学比较自然地模拟了人类认识客观世界的思维方式</a:t>
            </a:r>
            <a:r>
              <a:rPr lang="zh-CN" altLang="zh-CN" sz="2000" dirty="0" smtClean="0">
                <a:latin typeface="Bodoni MT Black" panose="02070A03080606020203" pitchFamily="18" charset="0"/>
              </a:rPr>
              <a:t>，在</a:t>
            </a:r>
            <a:r>
              <a:rPr lang="zh-CN" altLang="zh-CN" sz="2000" dirty="0">
                <a:latin typeface="Bodoni MT Black" panose="02070A03080606020203" pitchFamily="18" charset="0"/>
              </a:rPr>
              <a:t>结构上尽可能一致</a:t>
            </a:r>
            <a:r>
              <a:rPr lang="zh-CN" altLang="zh-CN" sz="2000" dirty="0" smtClean="0">
                <a:latin typeface="Bodoni MT Black" panose="02070A03080606020203" pitchFamily="18" charset="0"/>
              </a:rPr>
              <a:t>。</a:t>
            </a:r>
            <a:endParaRPr lang="en-US" altLang="zh-CN" sz="2000" dirty="0" smtClean="0">
              <a:latin typeface="Bodoni MT Black" panose="02070A03080606020203" pitchFamily="18" charset="0"/>
            </a:endParaRPr>
          </a:p>
          <a:p>
            <a:pPr marL="0" indent="0">
              <a:lnSpc>
                <a:spcPts val="2500"/>
              </a:lnSpc>
              <a:buFont typeface="Arial" panose="020B0604020202020204" pitchFamily="34" charset="0"/>
              <a:buNone/>
              <a:defRPr/>
            </a:pPr>
            <a:r>
              <a:rPr lang="en-US" altLang="zh-CN" sz="2000" dirty="0" smtClean="0">
                <a:latin typeface="Bodoni MT Black" panose="02070A03080606020203" pitchFamily="18" charset="0"/>
              </a:rPr>
              <a:t>3.</a:t>
            </a:r>
            <a:r>
              <a:rPr lang="zh-CN" altLang="zh-CN" sz="2000" dirty="0">
                <a:latin typeface="Bodoni MT Black" panose="02070A03080606020203" pitchFamily="18" charset="0"/>
              </a:rPr>
              <a:t>系统中每个</a:t>
            </a:r>
            <a:r>
              <a:rPr lang="zh-CN" altLang="zh-CN" sz="2000" dirty="0">
                <a:solidFill>
                  <a:srgbClr val="FF0000"/>
                </a:solidFill>
                <a:latin typeface="Bodoni MT Black" panose="02070A03080606020203" pitchFamily="18" charset="0"/>
              </a:rPr>
              <a:t>对象</a:t>
            </a:r>
            <a:r>
              <a:rPr lang="zh-CN" altLang="zh-CN" sz="2000" dirty="0">
                <a:latin typeface="Bodoni MT Black" panose="02070A03080606020203" pitchFamily="18" charset="0"/>
              </a:rPr>
              <a:t>都属于一个特定的对象类。</a:t>
            </a:r>
            <a:r>
              <a:rPr lang="zh-CN" altLang="zh-CN" sz="2000" dirty="0">
                <a:solidFill>
                  <a:srgbClr val="FF0000"/>
                </a:solidFill>
                <a:latin typeface="Bodoni MT Black" panose="02070A03080606020203" pitchFamily="18" charset="0"/>
              </a:rPr>
              <a:t>类</a:t>
            </a:r>
            <a:r>
              <a:rPr lang="zh-CN" altLang="zh-CN" sz="2000" dirty="0">
                <a:latin typeface="Bodoni MT Black" panose="02070A03080606020203" pitchFamily="18" charset="0"/>
              </a:rPr>
              <a:t>是对具有相同属性和行为的一组相似对象的定义</a:t>
            </a:r>
            <a:r>
              <a:rPr lang="zh-CN" altLang="zh-CN" sz="2000" dirty="0" smtClean="0">
                <a:latin typeface="Bodoni MT Black" panose="02070A03080606020203" pitchFamily="18" charset="0"/>
              </a:rPr>
              <a:t>。按照</a:t>
            </a:r>
            <a:r>
              <a:rPr lang="zh-CN" altLang="zh-CN" sz="2000" dirty="0">
                <a:latin typeface="Bodoni MT Black" panose="02070A03080606020203" pitchFamily="18" charset="0"/>
              </a:rPr>
              <a:t>子类、父类的关系，把众多的类进一步组织成一个</a:t>
            </a:r>
            <a:r>
              <a:rPr lang="zh-CN" altLang="zh-CN" sz="2000" dirty="0">
                <a:solidFill>
                  <a:srgbClr val="FF0000"/>
                </a:solidFill>
                <a:latin typeface="Bodoni MT Black" panose="02070A03080606020203" pitchFamily="18" charset="0"/>
              </a:rPr>
              <a:t>层次系统</a:t>
            </a:r>
            <a:r>
              <a:rPr lang="zh-CN" altLang="zh-CN" sz="2000" dirty="0" smtClean="0">
                <a:latin typeface="Bodoni MT Black" panose="02070A03080606020203" pitchFamily="18" charset="0"/>
              </a:rPr>
              <a:t>，处于</a:t>
            </a:r>
            <a:r>
              <a:rPr lang="zh-CN" altLang="zh-CN" sz="2000" dirty="0">
                <a:latin typeface="Bodoni MT Black" panose="02070A03080606020203" pitchFamily="18" charset="0"/>
              </a:rPr>
              <a:t>下一层次上的类可以自动</a:t>
            </a:r>
            <a:r>
              <a:rPr lang="zh-CN" altLang="zh-CN" sz="2000" dirty="0">
                <a:solidFill>
                  <a:srgbClr val="FF0000"/>
                </a:solidFill>
                <a:latin typeface="Bodoni MT Black" panose="02070A03080606020203" pitchFamily="18" charset="0"/>
              </a:rPr>
              <a:t>继承</a:t>
            </a:r>
            <a:r>
              <a:rPr lang="zh-CN" altLang="zh-CN" sz="2000" dirty="0">
                <a:latin typeface="Bodoni MT Black" panose="02070A03080606020203" pitchFamily="18" charset="0"/>
              </a:rPr>
              <a:t>位于上一层次的类的属性和行为。</a:t>
            </a:r>
            <a:endParaRPr lang="en-US" altLang="zh-CN" sz="2000" dirty="0" smtClean="0">
              <a:latin typeface="Bodoni MT Black" panose="02070A03080606020203" pitchFamily="18" charset="0"/>
            </a:endParaRPr>
          </a:p>
          <a:p>
            <a:pPr marL="0" indent="0">
              <a:lnSpc>
                <a:spcPts val="2500"/>
              </a:lnSpc>
              <a:buFont typeface="Arial" panose="020B0604020202020204" pitchFamily="34" charset="0"/>
              <a:buNone/>
              <a:defRPr/>
            </a:pPr>
            <a:r>
              <a:rPr lang="en-US" altLang="zh-CN" sz="2000" dirty="0" smtClean="0">
                <a:latin typeface="Bodoni MT Black" panose="02070A03080606020203" pitchFamily="18" charset="0"/>
              </a:rPr>
              <a:t>4.</a:t>
            </a:r>
            <a:r>
              <a:rPr lang="zh-CN" altLang="zh-CN" sz="2000" dirty="0">
                <a:latin typeface="Bodoni MT Black" panose="02070A03080606020203" pitchFamily="18" charset="0"/>
              </a:rPr>
              <a:t>用面向对象观点建立系统的模型</a:t>
            </a:r>
            <a:r>
              <a:rPr lang="zh-CN" altLang="zh-CN" sz="2000" dirty="0" smtClean="0">
                <a:latin typeface="Bodoni MT Black" panose="02070A03080606020203" pitchFamily="18" charset="0"/>
              </a:rPr>
              <a:t>，分别</a:t>
            </a:r>
            <a:r>
              <a:rPr lang="zh-CN" altLang="zh-CN" sz="2000" dirty="0">
                <a:latin typeface="Bodoni MT Black" panose="02070A03080606020203" pitchFamily="18" charset="0"/>
              </a:rPr>
              <a:t>是描述</a:t>
            </a:r>
            <a:r>
              <a:rPr lang="zh-CN" altLang="zh-CN" sz="2000" dirty="0">
                <a:solidFill>
                  <a:srgbClr val="FF0000"/>
                </a:solidFill>
                <a:latin typeface="Bodoni MT Black" panose="02070A03080606020203" pitchFamily="18" charset="0"/>
              </a:rPr>
              <a:t>系统静态结构的对象模型</a:t>
            </a:r>
            <a:r>
              <a:rPr lang="zh-CN" altLang="zh-CN" sz="2000" dirty="0">
                <a:latin typeface="Bodoni MT Black" panose="02070A03080606020203" pitchFamily="18" charset="0"/>
              </a:rPr>
              <a:t>、描述</a:t>
            </a:r>
            <a:r>
              <a:rPr lang="zh-CN" altLang="zh-CN" sz="2000" dirty="0">
                <a:solidFill>
                  <a:srgbClr val="FF0000"/>
                </a:solidFill>
                <a:latin typeface="Bodoni MT Black" panose="02070A03080606020203" pitchFamily="18" charset="0"/>
              </a:rPr>
              <a:t>系统控制结构的动态模型</a:t>
            </a:r>
            <a:r>
              <a:rPr lang="zh-CN" altLang="zh-CN" sz="2000" dirty="0">
                <a:latin typeface="Bodoni MT Black" panose="02070A03080606020203" pitchFamily="18" charset="0"/>
              </a:rPr>
              <a:t>以及描述</a:t>
            </a:r>
            <a:r>
              <a:rPr lang="zh-CN" altLang="zh-CN" sz="2000" dirty="0">
                <a:solidFill>
                  <a:srgbClr val="FF0000"/>
                </a:solidFill>
                <a:latin typeface="Bodoni MT Black" panose="02070A03080606020203" pitchFamily="18" charset="0"/>
              </a:rPr>
              <a:t>系统计算结构的功能模型</a:t>
            </a:r>
            <a:r>
              <a:rPr lang="zh-CN" altLang="zh-CN" sz="2000" dirty="0">
                <a:latin typeface="Bodoni MT Black" panose="02070A03080606020203" pitchFamily="18" charset="0"/>
              </a:rPr>
              <a:t>。其中，对象模型是最基本、最核心、最重要的</a:t>
            </a:r>
            <a:r>
              <a:rPr lang="zh-CN" altLang="zh-CN" sz="2000" dirty="0" smtClean="0">
                <a:latin typeface="Bodoni MT Black" panose="02070A03080606020203" pitchFamily="18" charset="0"/>
              </a:rPr>
              <a:t>。</a:t>
            </a:r>
            <a:endParaRPr lang="en-US" altLang="zh-CN" sz="2000" dirty="0" smtClean="0">
              <a:latin typeface="Bodoni MT Black" panose="02070A03080606020203" pitchFamily="18" charset="0"/>
            </a:endParaRPr>
          </a:p>
          <a:p>
            <a:pPr marL="0" indent="0">
              <a:lnSpc>
                <a:spcPts val="2500"/>
              </a:lnSpc>
              <a:buFont typeface="Arial" panose="020B0604020202020204" pitchFamily="34" charset="0"/>
              <a:buNone/>
              <a:defRPr/>
            </a:pPr>
            <a:r>
              <a:rPr lang="en-US" altLang="zh-CN" sz="2000" dirty="0" smtClean="0">
                <a:latin typeface="Bodoni MT Black" panose="02070A03080606020203" pitchFamily="18" charset="0"/>
              </a:rPr>
              <a:t>5.</a:t>
            </a:r>
            <a:r>
              <a:rPr lang="zh-CN" altLang="zh-CN" sz="2000" dirty="0">
                <a:latin typeface="Bodoni MT Black" panose="02070A03080606020203" pitchFamily="18" charset="0"/>
              </a:rPr>
              <a:t>统一建模语言</a:t>
            </a:r>
            <a:r>
              <a:rPr lang="en-US" altLang="zh-CN" sz="2000" dirty="0">
                <a:latin typeface="Bodoni MT Black" panose="02070A03080606020203" pitchFamily="18" charset="0"/>
              </a:rPr>
              <a:t>UML</a:t>
            </a:r>
            <a:r>
              <a:rPr lang="zh-CN" altLang="zh-CN" sz="2000" dirty="0">
                <a:latin typeface="Bodoni MT Black" panose="02070A03080606020203" pitchFamily="18" charset="0"/>
              </a:rPr>
              <a:t>是国际对象管理组织</a:t>
            </a:r>
            <a:r>
              <a:rPr lang="en-US" altLang="zh-CN" sz="2000" dirty="0">
                <a:latin typeface="Bodoni MT Black" panose="02070A03080606020203" pitchFamily="18" charset="0"/>
              </a:rPr>
              <a:t>OMG</a:t>
            </a:r>
            <a:r>
              <a:rPr lang="zh-CN" altLang="zh-CN" sz="2000" dirty="0">
                <a:latin typeface="Bodoni MT Black" panose="02070A03080606020203" pitchFamily="18" charset="0"/>
              </a:rPr>
              <a:t>批准的基于面向对象技术的标准建模语言</a:t>
            </a:r>
            <a:r>
              <a:rPr lang="zh-CN" altLang="zh-CN" sz="2000" dirty="0" smtClean="0">
                <a:latin typeface="Bodoni MT Black" panose="02070A03080606020203" pitchFamily="18" charset="0"/>
              </a:rPr>
              <a:t>。使用</a:t>
            </a:r>
            <a:r>
              <a:rPr lang="en-US" altLang="zh-CN" sz="2000" dirty="0">
                <a:solidFill>
                  <a:srgbClr val="FF0000"/>
                </a:solidFill>
                <a:latin typeface="Bodoni MT Black" panose="02070A03080606020203" pitchFamily="18" charset="0"/>
              </a:rPr>
              <a:t>UML</a:t>
            </a:r>
            <a:r>
              <a:rPr lang="zh-CN" altLang="zh-CN" sz="2000" dirty="0">
                <a:solidFill>
                  <a:srgbClr val="FF0000"/>
                </a:solidFill>
                <a:latin typeface="Bodoni MT Black" panose="02070A03080606020203" pitchFamily="18" charset="0"/>
              </a:rPr>
              <a:t>的类图</a:t>
            </a:r>
            <a:r>
              <a:rPr lang="zh-CN" altLang="zh-CN" sz="2000" dirty="0">
                <a:latin typeface="Bodoni MT Black" panose="02070A03080606020203" pitchFamily="18" charset="0"/>
              </a:rPr>
              <a:t>来建立</a:t>
            </a:r>
            <a:r>
              <a:rPr lang="zh-CN" altLang="zh-CN" sz="2000" dirty="0">
                <a:solidFill>
                  <a:srgbClr val="FF0000"/>
                </a:solidFill>
                <a:latin typeface="Bodoni MT Black" panose="02070A03080606020203" pitchFamily="18" charset="0"/>
              </a:rPr>
              <a:t>对象模型</a:t>
            </a:r>
            <a:r>
              <a:rPr lang="zh-CN" altLang="zh-CN" sz="2000" dirty="0">
                <a:latin typeface="Bodoni MT Black" panose="02070A03080606020203" pitchFamily="18" charset="0"/>
              </a:rPr>
              <a:t>，使用</a:t>
            </a:r>
            <a:r>
              <a:rPr lang="en-US" altLang="zh-CN" sz="2000" dirty="0">
                <a:solidFill>
                  <a:srgbClr val="FF0000"/>
                </a:solidFill>
                <a:latin typeface="Bodoni MT Black" panose="02070A03080606020203" pitchFamily="18" charset="0"/>
              </a:rPr>
              <a:t>UML</a:t>
            </a:r>
            <a:r>
              <a:rPr lang="zh-CN" altLang="zh-CN" sz="2000" dirty="0">
                <a:solidFill>
                  <a:srgbClr val="FF0000"/>
                </a:solidFill>
                <a:latin typeface="Bodoni MT Black" panose="02070A03080606020203" pitchFamily="18" charset="0"/>
              </a:rPr>
              <a:t>的状态图</a:t>
            </a:r>
            <a:r>
              <a:rPr lang="zh-CN" altLang="zh-CN" sz="2000" dirty="0">
                <a:latin typeface="Bodoni MT Black" panose="02070A03080606020203" pitchFamily="18" charset="0"/>
              </a:rPr>
              <a:t>来建立</a:t>
            </a:r>
            <a:r>
              <a:rPr lang="zh-CN" altLang="zh-CN" sz="2000" dirty="0">
                <a:solidFill>
                  <a:srgbClr val="FF0000"/>
                </a:solidFill>
                <a:latin typeface="Bodoni MT Black" panose="02070A03080606020203" pitchFamily="18" charset="0"/>
              </a:rPr>
              <a:t>动态模型</a:t>
            </a:r>
            <a:r>
              <a:rPr lang="zh-CN" altLang="zh-CN" sz="2000" dirty="0">
                <a:latin typeface="Bodoni MT Black" panose="02070A03080606020203" pitchFamily="18" charset="0"/>
              </a:rPr>
              <a:t>，使用</a:t>
            </a:r>
            <a:r>
              <a:rPr lang="zh-CN" altLang="zh-CN" sz="2000" dirty="0">
                <a:solidFill>
                  <a:srgbClr val="FF0000"/>
                </a:solidFill>
                <a:latin typeface="Bodoni MT Black" panose="02070A03080606020203" pitchFamily="18" charset="0"/>
              </a:rPr>
              <a:t>数据流图</a:t>
            </a:r>
            <a:r>
              <a:rPr lang="zh-CN" altLang="zh-CN" sz="2000" dirty="0">
                <a:latin typeface="Bodoni MT Black" panose="02070A03080606020203" pitchFamily="18" charset="0"/>
              </a:rPr>
              <a:t>或</a:t>
            </a:r>
            <a:r>
              <a:rPr lang="en-US" altLang="zh-CN" sz="2000" dirty="0">
                <a:solidFill>
                  <a:srgbClr val="FF0000"/>
                </a:solidFill>
                <a:latin typeface="Bodoni MT Black" panose="02070A03080606020203" pitchFamily="18" charset="0"/>
              </a:rPr>
              <a:t>UML</a:t>
            </a:r>
            <a:r>
              <a:rPr lang="zh-CN" altLang="zh-CN" sz="2000" dirty="0">
                <a:solidFill>
                  <a:srgbClr val="FF0000"/>
                </a:solidFill>
                <a:latin typeface="Bodoni MT Black" panose="02070A03080606020203" pitchFamily="18" charset="0"/>
              </a:rPr>
              <a:t>的用例图</a:t>
            </a:r>
            <a:r>
              <a:rPr lang="zh-CN" altLang="zh-CN" sz="2000" dirty="0">
                <a:latin typeface="Bodoni MT Black" panose="02070A03080606020203" pitchFamily="18" charset="0"/>
              </a:rPr>
              <a:t>来建立</a:t>
            </a:r>
            <a:r>
              <a:rPr lang="zh-CN" altLang="zh-CN" sz="2000" dirty="0">
                <a:solidFill>
                  <a:srgbClr val="FF0000"/>
                </a:solidFill>
                <a:latin typeface="Bodoni MT Black" panose="02070A03080606020203" pitchFamily="18" charset="0"/>
              </a:rPr>
              <a:t>功能模型</a:t>
            </a:r>
            <a:r>
              <a:rPr lang="zh-CN" altLang="zh-CN" sz="2000" dirty="0">
                <a:latin typeface="Bodoni MT Black" panose="02070A03080606020203" pitchFamily="18" charset="0"/>
              </a:rPr>
              <a:t>。在</a:t>
            </a:r>
            <a:r>
              <a:rPr lang="en-US" altLang="zh-CN" sz="2000" dirty="0">
                <a:latin typeface="Bodoni MT Black" panose="02070A03080606020203" pitchFamily="18" charset="0"/>
              </a:rPr>
              <a:t>UML</a:t>
            </a:r>
            <a:r>
              <a:rPr lang="zh-CN" altLang="zh-CN" sz="2000" dirty="0">
                <a:latin typeface="Bodoni MT Black" panose="02070A03080606020203" pitchFamily="18" charset="0"/>
              </a:rPr>
              <a:t>中把用用例图建立起来的系统模型称为</a:t>
            </a:r>
            <a:r>
              <a:rPr lang="zh-CN" altLang="zh-CN" sz="2000" dirty="0">
                <a:solidFill>
                  <a:srgbClr val="FF0000"/>
                </a:solidFill>
                <a:latin typeface="Bodoni MT Black" panose="02070A03080606020203" pitchFamily="18" charset="0"/>
              </a:rPr>
              <a:t>用例模型</a:t>
            </a:r>
            <a:r>
              <a:rPr lang="zh-CN" altLang="zh-CN" sz="2000" dirty="0">
                <a:latin typeface="Bodoni MT Black" panose="02070A03080606020203" pitchFamily="18" charset="0"/>
              </a:rPr>
              <a:t>。</a:t>
            </a:r>
            <a:endParaRPr lang="zh-CN" altLang="en-US" sz="2000" dirty="0">
              <a:latin typeface="Bodoni MT Black" panose="02070A03080606020203" pitchFamily="18" charset="0"/>
            </a:endParaRPr>
          </a:p>
        </p:txBody>
      </p:sp>
      <p:sp>
        <p:nvSpPr>
          <p:cNvPr id="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anose="02070A03080606020203" pitchFamily="18" charset="0"/>
                <a:ea typeface="+mn-ea"/>
              </a:rPr>
              <a:t>本章小结</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Box 2"/>
          <p:cNvSpPr txBox="1">
            <a:spLocks noChangeArrowheads="1"/>
          </p:cNvSpPr>
          <p:nvPr/>
        </p:nvSpPr>
        <p:spPr bwMode="auto">
          <a:xfrm>
            <a:off x="971550" y="2349500"/>
            <a:ext cx="6985000" cy="922338"/>
          </a:xfrm>
          <a:prstGeom prst="rect">
            <a:avLst/>
          </a:prstGeom>
          <a:noFill/>
          <a:ln w="9525">
            <a:noFill/>
            <a:miter lim="800000"/>
          </a:ln>
        </p:spPr>
        <p:txBody>
          <a:bodyPr>
            <a:spAutoFit/>
          </a:bodyPr>
          <a:lstStyle/>
          <a:p>
            <a:pPr algn="ctr" eaLnBrk="1" hangingPunct="1"/>
            <a:r>
              <a:rPr lang="zh-CN" altLang="en-US" sz="5400" b="1"/>
              <a:t>本章结束</a:t>
            </a:r>
            <a:endParaRPr lang="zh-CN" altLang="en-US" sz="5400" b="1"/>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722987" name="Rectangle 43"/>
          <p:cNvSpPr>
            <a:spLocks noGrp="1"/>
          </p:cNvSpPr>
          <p:nvPr>
            <p:ph type="title"/>
          </p:nvPr>
        </p:nvSpPr>
        <p:spPr>
          <a:xfrm>
            <a:off x="492369" y="1318846"/>
            <a:ext cx="8018585" cy="422031"/>
          </a:xfrm>
        </p:spPr>
        <p:txBody>
          <a:bodyPr vert="horz" wrap="square" lIns="89030" tIns="44515" rIns="89030" bIns="44515" anchor="ctr"/>
          <a:p>
            <a:pPr eaLnBrk="1" hangingPunct="1"/>
            <a:r>
              <a:rPr lang="zh-CN" altLang="en-US" sz="2955" dirty="0">
                <a:solidFill>
                  <a:schemeClr val="tx1"/>
                </a:solidFill>
                <a:latin typeface="宋体" panose="02010600030101010101" pitchFamily="2" charset="-122"/>
              </a:rPr>
              <a:t>两种方法的交互性</a:t>
            </a:r>
            <a:r>
              <a:rPr lang="en-US" altLang="zh-CN" sz="2955" dirty="0">
                <a:solidFill>
                  <a:schemeClr val="tx1"/>
                </a:solidFill>
                <a:latin typeface="宋体" panose="02010600030101010101" pitchFamily="2" charset="-122"/>
              </a:rPr>
              <a:t>:</a:t>
            </a:r>
            <a:r>
              <a:rPr lang="en-US" altLang="zh-CN" dirty="0">
                <a:solidFill>
                  <a:schemeClr val="tx1"/>
                </a:solidFill>
                <a:latin typeface="宋体" panose="02010600030101010101" pitchFamily="2" charset="-122"/>
              </a:rPr>
              <a:t> </a:t>
            </a:r>
            <a:endParaRPr lang="en-US" altLang="zh-CN" dirty="0">
              <a:solidFill>
                <a:schemeClr val="tx1"/>
              </a:solidFill>
              <a:latin typeface="宋体" panose="02010600030101010101" pitchFamily="2" charset="-122"/>
            </a:endParaRPr>
          </a:p>
        </p:txBody>
      </p:sp>
      <p:sp>
        <p:nvSpPr>
          <p:cNvPr id="14340" name="Text Box 44"/>
          <p:cNvSpPr txBox="1"/>
          <p:nvPr/>
        </p:nvSpPr>
        <p:spPr>
          <a:xfrm>
            <a:off x="633046" y="1248508"/>
            <a:ext cx="7737231" cy="429895"/>
          </a:xfrm>
          <a:prstGeom prst="rect">
            <a:avLst/>
          </a:prstGeom>
          <a:noFill/>
          <a:ln w="9525">
            <a:noFill/>
          </a:ln>
        </p:spPr>
        <p:txBody>
          <a:bodyPr lIns="89030" tIns="44515" rIns="89030" bIns="44515">
            <a:spAutoFit/>
          </a:bodyPr>
          <a:p>
            <a:pPr algn="l">
              <a:spcBef>
                <a:spcPct val="50000"/>
              </a:spcBef>
            </a:pPr>
            <a:endParaRPr lang="zh-CN" altLang="zh-CN" sz="2215" dirty="0">
              <a:solidFill>
                <a:srgbClr val="0000FF"/>
              </a:solidFill>
              <a:latin typeface="Arial" panose="020B0604020202020204" pitchFamily="34" charset="0"/>
            </a:endParaRPr>
          </a:p>
        </p:txBody>
      </p:sp>
      <p:sp>
        <p:nvSpPr>
          <p:cNvPr id="14341" name="Text Box 45"/>
          <p:cNvSpPr txBox="1"/>
          <p:nvPr/>
        </p:nvSpPr>
        <p:spPr>
          <a:xfrm>
            <a:off x="3516923" y="263769"/>
            <a:ext cx="5627077" cy="998855"/>
          </a:xfrm>
          <a:prstGeom prst="rect">
            <a:avLst/>
          </a:prstGeom>
          <a:noFill/>
          <a:ln w="9525">
            <a:noFill/>
          </a:ln>
        </p:spPr>
        <p:txBody>
          <a:bodyPr lIns="89030" tIns="44515" rIns="89030" bIns="44515">
            <a:spAutoFit/>
          </a:bodyPr>
          <a:p>
            <a:pPr algn="r"/>
            <a:r>
              <a:rPr lang="zh-CN" altLang="en-US" sz="2955" b="1" dirty="0">
                <a:latin typeface="宋体" panose="02010600030101010101" pitchFamily="2" charset="-122"/>
              </a:rPr>
              <a:t>面向对象方法与</a:t>
            </a:r>
            <a:endParaRPr lang="zh-CN" altLang="en-US" sz="2955" b="1" dirty="0">
              <a:latin typeface="宋体" panose="02010600030101010101" pitchFamily="2" charset="-122"/>
            </a:endParaRPr>
          </a:p>
          <a:p>
            <a:pPr algn="r"/>
            <a:r>
              <a:rPr lang="zh-CN" altLang="en-US" sz="2955" b="1" dirty="0">
                <a:latin typeface="宋体" panose="02010600030101010101" pitchFamily="2" charset="-122"/>
              </a:rPr>
              <a:t>结构化方法的比较分析</a:t>
            </a:r>
            <a:r>
              <a:rPr lang="zh-CN" altLang="en-US" sz="2955" b="1" dirty="0">
                <a:latin typeface="黑体" panose="02010609060101010101" pitchFamily="49" charset="-122"/>
                <a:ea typeface="黑体" panose="02010609060101010101" pitchFamily="49" charset="-122"/>
              </a:rPr>
              <a:t> </a:t>
            </a:r>
            <a:endParaRPr lang="zh-CN" altLang="en-US" sz="2955" b="1" dirty="0">
              <a:latin typeface="黑体" panose="02010609060101010101" pitchFamily="49" charset="-122"/>
              <a:ea typeface="黑体" panose="02010609060101010101" pitchFamily="49" charset="-122"/>
            </a:endParaRPr>
          </a:p>
        </p:txBody>
      </p:sp>
      <p:sp>
        <p:nvSpPr>
          <p:cNvPr id="722990" name="Rectangle 46"/>
          <p:cNvSpPr/>
          <p:nvPr/>
        </p:nvSpPr>
        <p:spPr>
          <a:xfrm>
            <a:off x="452804" y="1978269"/>
            <a:ext cx="8018585" cy="1909445"/>
          </a:xfrm>
          <a:prstGeom prst="rect">
            <a:avLst/>
          </a:prstGeom>
          <a:noFill/>
          <a:ln w="9525">
            <a:noFill/>
          </a:ln>
        </p:spPr>
        <p:txBody>
          <a:bodyPr lIns="89030" tIns="44515" rIns="89030" bIns="44515">
            <a:spAutoFit/>
          </a:bodyPr>
          <a:p>
            <a:pPr algn="l" eaLnBrk="1" hangingPunct="1"/>
            <a:r>
              <a:rPr lang="zh-CN" altLang="en-US" sz="2955" dirty="0">
                <a:latin typeface="宋体" panose="02010600030101010101" pitchFamily="2" charset="-122"/>
              </a:rPr>
              <a:t>面向对象方法</a:t>
            </a:r>
            <a:r>
              <a:rPr lang="zh-CN" altLang="en-US" sz="2955" dirty="0">
                <a:latin typeface="Arial" panose="020B0604020202020204" pitchFamily="34" charset="0"/>
              </a:rPr>
              <a:t> </a:t>
            </a:r>
            <a:r>
              <a:rPr lang="en-US" altLang="zh-CN" sz="2955" dirty="0">
                <a:latin typeface="Arial" panose="020B0604020202020204" pitchFamily="34" charset="0"/>
              </a:rPr>
              <a:t>:</a:t>
            </a:r>
            <a:r>
              <a:rPr lang="zh-CN" altLang="en-US" sz="2955" dirty="0">
                <a:latin typeface="宋体" panose="02010600030101010101" pitchFamily="2" charset="-122"/>
              </a:rPr>
              <a:t>面向对象方法是在传统软件工程方法上发展起来的一种新方法，许多传统的软件工程方法在面向对象的分析上也同样起作用，（模块设计的原则等） </a:t>
            </a:r>
            <a:endParaRPr lang="zh-CN" altLang="en-US" sz="2955" dirty="0">
              <a:latin typeface="宋体" panose="02010600030101010101" pitchFamily="2" charset="-122"/>
            </a:endParaRPr>
          </a:p>
        </p:txBody>
      </p:sp>
      <p:sp>
        <p:nvSpPr>
          <p:cNvPr id="722991" name="Rectangle 47"/>
          <p:cNvSpPr/>
          <p:nvPr/>
        </p:nvSpPr>
        <p:spPr>
          <a:xfrm>
            <a:off x="422031" y="4202723"/>
            <a:ext cx="7877908" cy="1454150"/>
          </a:xfrm>
          <a:prstGeom prst="rect">
            <a:avLst/>
          </a:prstGeom>
          <a:noFill/>
          <a:ln w="9525">
            <a:noFill/>
          </a:ln>
        </p:spPr>
        <p:txBody>
          <a:bodyPr lIns="89030" tIns="44515" rIns="89030" bIns="44515">
            <a:spAutoFit/>
          </a:bodyPr>
          <a:p>
            <a:pPr algn="l" eaLnBrk="1" hangingPunct="1"/>
            <a:r>
              <a:rPr lang="zh-CN" altLang="en-US" sz="2955" dirty="0">
                <a:latin typeface="宋体" panose="02010600030101010101" pitchFamily="2" charset="-122"/>
              </a:rPr>
              <a:t>结构化方法</a:t>
            </a:r>
            <a:r>
              <a:rPr lang="zh-CN" altLang="en-US" sz="2955" dirty="0">
                <a:latin typeface="Arial" panose="020B0604020202020204" pitchFamily="34" charset="0"/>
              </a:rPr>
              <a:t> </a:t>
            </a:r>
            <a:r>
              <a:rPr lang="en-US" altLang="zh-CN" sz="2955" dirty="0">
                <a:latin typeface="Arial" panose="020B0604020202020204" pitchFamily="34" charset="0"/>
              </a:rPr>
              <a:t>:</a:t>
            </a:r>
            <a:r>
              <a:rPr lang="zh-CN" altLang="en-US" sz="2955" dirty="0">
                <a:latin typeface="Times New Roman" panose="02020603050405020304" pitchFamily="18" charset="0"/>
              </a:rPr>
              <a:t>在面向对象的设计中还存在一些不可消除的作用，当前提出的面向方面的设计就是这种作用的体现。</a:t>
            </a:r>
            <a:endParaRPr lang="zh-CN" altLang="en-US" sz="2955"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2987">
                                            <p:txEl>
                                              <p:charRg st="0" end="11"/>
                                            </p:txEl>
                                          </p:spTgt>
                                        </p:tgtEl>
                                        <p:attrNameLst>
                                          <p:attrName>style.visibility</p:attrName>
                                        </p:attrNameLst>
                                      </p:cBhvr>
                                      <p:to>
                                        <p:strVal val="visible"/>
                                      </p:to>
                                    </p:set>
                                    <p:animEffect transition="in" filter="dissolve">
                                      <p:cBhvr>
                                        <p:cTn id="7" dur="500"/>
                                        <p:tgtEl>
                                          <p:spTgt spid="722987">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22990">
                                            <p:txEl>
                                              <p:charRg st="0" end="75"/>
                                            </p:txEl>
                                          </p:spTgt>
                                        </p:tgtEl>
                                        <p:attrNameLst>
                                          <p:attrName>style.visibility</p:attrName>
                                        </p:attrNameLst>
                                      </p:cBhvr>
                                      <p:to>
                                        <p:strVal val="visible"/>
                                      </p:to>
                                    </p:set>
                                    <p:animEffect transition="in" filter="dissolve">
                                      <p:cBhvr>
                                        <p:cTn id="12" dur="500"/>
                                        <p:tgtEl>
                                          <p:spTgt spid="722990">
                                            <p:txEl>
                                              <p:charRg st="0" end="7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22991">
                                            <p:txEl>
                                              <p:charRg st="0" end="52"/>
                                            </p:txEl>
                                          </p:spTgt>
                                        </p:tgtEl>
                                        <p:attrNameLst>
                                          <p:attrName>style.visibility</p:attrName>
                                        </p:attrNameLst>
                                      </p:cBhvr>
                                      <p:to>
                                        <p:strVal val="visible"/>
                                      </p:to>
                                    </p:set>
                                    <p:animEffect transition="in" filter="dissolve">
                                      <p:cBhvr>
                                        <p:cTn id="17" dur="500"/>
                                        <p:tgtEl>
                                          <p:spTgt spid="722991">
                                            <p:txEl>
                                              <p:charRg st="0" end="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87" grpId="0" build="p"/>
      <p:bldP spid="722990" grpId="0" build="p"/>
      <p:bldP spid="72299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5363" name="Text Box 3"/>
          <p:cNvSpPr txBox="1"/>
          <p:nvPr/>
        </p:nvSpPr>
        <p:spPr>
          <a:xfrm>
            <a:off x="3516923" y="263769"/>
            <a:ext cx="5627077" cy="600710"/>
          </a:xfrm>
          <a:prstGeom prst="rect">
            <a:avLst/>
          </a:prstGeom>
          <a:noFill/>
          <a:ln w="9525">
            <a:noFill/>
          </a:ln>
        </p:spPr>
        <p:txBody>
          <a:bodyPr lIns="89030" tIns="44515" rIns="89030" bIns="44515">
            <a:spAutoFit/>
          </a:bodyPr>
          <a:p>
            <a:pPr algn="r"/>
            <a:r>
              <a:rPr lang="zh-CN" altLang="en-US" sz="3325" b="1" dirty="0">
                <a:latin typeface="宋体" panose="02010600030101010101" pitchFamily="2" charset="-122"/>
              </a:rPr>
              <a:t>面向对象方法的基本原则</a:t>
            </a:r>
            <a:endParaRPr lang="zh-CN" altLang="en-US" sz="3325" b="1" dirty="0">
              <a:latin typeface="黑体" panose="02010609060101010101" pitchFamily="49" charset="-122"/>
              <a:ea typeface="黑体" panose="02010609060101010101" pitchFamily="49" charset="-122"/>
            </a:endParaRPr>
          </a:p>
        </p:txBody>
      </p:sp>
      <p:sp>
        <p:nvSpPr>
          <p:cNvPr id="15364" name="Text Box 4"/>
          <p:cNvSpPr txBox="1"/>
          <p:nvPr/>
        </p:nvSpPr>
        <p:spPr>
          <a:xfrm>
            <a:off x="750277" y="2092569"/>
            <a:ext cx="7760677" cy="1283335"/>
          </a:xfrm>
          <a:prstGeom prst="rect">
            <a:avLst/>
          </a:prstGeom>
          <a:noFill/>
          <a:ln w="9525">
            <a:noFill/>
          </a:ln>
        </p:spPr>
        <p:txBody>
          <a:bodyPr lIns="89030" tIns="44515" rIns="89030" bIns="44515">
            <a:spAutoFit/>
          </a:bodyPr>
          <a:p>
            <a:pPr algn="l"/>
            <a:r>
              <a:rPr lang="zh-CN" altLang="en-US" sz="2585" dirty="0">
                <a:latin typeface="Arial" panose="020B0604020202020204" pitchFamily="34" charset="0"/>
              </a:rPr>
              <a:t>面向对象方法的基本原则：是按照人们习惯的思维方式，用面向对象的观点建立问题域的模型，开发出尽可能自然的表现求解方法的软件</a:t>
            </a:r>
            <a:endParaRPr lang="zh-CN" altLang="en-US" sz="2585" dirty="0">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6387" name="Rectangle 3"/>
          <p:cNvSpPr/>
          <p:nvPr/>
        </p:nvSpPr>
        <p:spPr>
          <a:xfrm>
            <a:off x="962758" y="2730012"/>
            <a:ext cx="7385538" cy="940435"/>
          </a:xfrm>
          <a:prstGeom prst="rect">
            <a:avLst/>
          </a:prstGeom>
          <a:noFill/>
          <a:ln w="9525">
            <a:noFill/>
          </a:ln>
        </p:spPr>
        <p:txBody>
          <a:bodyPr lIns="89030" tIns="44515" rIns="89030" bIns="44515">
            <a:spAutoFit/>
          </a:bodyPr>
          <a:p>
            <a:pPr algn="l"/>
            <a:r>
              <a:rPr lang="zh-CN" altLang="en-US" sz="2770" b="1" dirty="0">
                <a:latin typeface="宋体" panose="02010600030101010101" pitchFamily="2" charset="-122"/>
              </a:rPr>
              <a:t>问题：汇编语言软件、结构化的高级语言软件和面向对象软件在基本理念上有什么异同点？</a:t>
            </a:r>
            <a:endParaRPr lang="zh-CN" altLang="en-US" sz="2770" b="1" dirty="0">
              <a:latin typeface="宋体" panose="02010600030101010101" pitchFamily="2" charset="-122"/>
            </a:endParaRPr>
          </a:p>
        </p:txBody>
      </p:sp>
      <p:sp>
        <p:nvSpPr>
          <p:cNvPr id="16388" name="Text Box 4"/>
          <p:cNvSpPr txBox="1"/>
          <p:nvPr/>
        </p:nvSpPr>
        <p:spPr>
          <a:xfrm>
            <a:off x="3516923" y="263769"/>
            <a:ext cx="5627077" cy="543560"/>
          </a:xfrm>
          <a:prstGeom prst="rect">
            <a:avLst/>
          </a:prstGeom>
          <a:noFill/>
          <a:ln w="9525">
            <a:noFill/>
          </a:ln>
        </p:spPr>
        <p:txBody>
          <a:bodyPr lIns="89030" tIns="44515" rIns="89030" bIns="44515">
            <a:spAutoFit/>
          </a:bodyPr>
          <a:p>
            <a:pPr algn="r"/>
            <a:r>
              <a:rPr lang="zh-CN" altLang="en-US" sz="2955" b="1" dirty="0">
                <a:latin typeface="宋体" panose="02010600030101010101" pitchFamily="2" charset="-122"/>
              </a:rPr>
              <a:t>思考题</a:t>
            </a:r>
            <a:endParaRPr lang="zh-CN" altLang="en-US" sz="2955" b="1" dirty="0">
              <a:latin typeface="黑体" panose="02010609060101010101" pitchFamily="49" charset="-122"/>
              <a:ea typeface="黑体" panose="020106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7411" name="Rectangle 6"/>
          <p:cNvSpPr>
            <a:spLocks noGrp="1"/>
          </p:cNvSpPr>
          <p:nvPr>
            <p:ph type="title"/>
          </p:nvPr>
        </p:nvSpPr>
        <p:spPr>
          <a:xfrm>
            <a:off x="492369" y="1318846"/>
            <a:ext cx="8018585" cy="422031"/>
          </a:xfrm>
        </p:spPr>
        <p:txBody>
          <a:bodyPr vert="horz" wrap="square" lIns="89030" tIns="44515" rIns="89030" bIns="44515" anchor="ctr"/>
          <a:p>
            <a:pPr eaLnBrk="1" hangingPunct="1"/>
            <a:r>
              <a:rPr lang="zh-CN" altLang="en-US" sz="2955" dirty="0">
                <a:solidFill>
                  <a:schemeClr val="tx1"/>
                </a:solidFill>
                <a:latin typeface="Times New Roman" panose="02020603050405020304" pitchFamily="18" charset="0"/>
              </a:rPr>
              <a:t>软件过程模型的比较</a:t>
            </a:r>
            <a:r>
              <a:rPr lang="en-US" altLang="zh-CN" sz="2955" dirty="0">
                <a:solidFill>
                  <a:schemeClr val="tx1"/>
                </a:solidFill>
                <a:latin typeface="Times New Roman" panose="02020603050405020304" pitchFamily="18" charset="0"/>
              </a:rPr>
              <a:t>:</a:t>
            </a:r>
            <a:endParaRPr lang="en-US" altLang="zh-CN" sz="2955" dirty="0">
              <a:solidFill>
                <a:schemeClr val="tx1"/>
              </a:solidFill>
              <a:latin typeface="宋体" panose="02010600030101010101" pitchFamily="2" charset="-122"/>
            </a:endParaRPr>
          </a:p>
        </p:txBody>
      </p:sp>
      <p:sp>
        <p:nvSpPr>
          <p:cNvPr id="17412" name="Text Box 7"/>
          <p:cNvSpPr txBox="1"/>
          <p:nvPr/>
        </p:nvSpPr>
        <p:spPr>
          <a:xfrm>
            <a:off x="633046" y="1248508"/>
            <a:ext cx="7737231" cy="429895"/>
          </a:xfrm>
          <a:prstGeom prst="rect">
            <a:avLst/>
          </a:prstGeom>
          <a:noFill/>
          <a:ln w="9525">
            <a:noFill/>
          </a:ln>
        </p:spPr>
        <p:txBody>
          <a:bodyPr lIns="89030" tIns="44515" rIns="89030" bIns="44515">
            <a:spAutoFit/>
          </a:bodyPr>
          <a:p>
            <a:pPr algn="l">
              <a:spcBef>
                <a:spcPct val="50000"/>
              </a:spcBef>
            </a:pPr>
            <a:endParaRPr lang="zh-CN" altLang="zh-CN" sz="2215" dirty="0">
              <a:solidFill>
                <a:srgbClr val="0000FF"/>
              </a:solidFill>
              <a:latin typeface="Arial" panose="020B0604020202020204" pitchFamily="34" charset="0"/>
            </a:endParaRPr>
          </a:p>
        </p:txBody>
      </p:sp>
      <p:grpSp>
        <p:nvGrpSpPr>
          <p:cNvPr id="17415" name="Group 61"/>
          <p:cNvGrpSpPr/>
          <p:nvPr/>
        </p:nvGrpSpPr>
        <p:grpSpPr>
          <a:xfrm rot="0">
            <a:off x="597128" y="1817370"/>
            <a:ext cx="8160564" cy="3786505"/>
            <a:chOff x="43" y="0"/>
            <a:chExt cx="3580" cy="1933"/>
          </a:xfrm>
        </p:grpSpPr>
        <p:sp>
          <p:nvSpPr>
            <p:cNvPr id="17460" name="Rectangle 16"/>
            <p:cNvSpPr/>
            <p:nvPr/>
          </p:nvSpPr>
          <p:spPr>
            <a:xfrm>
              <a:off x="43" y="0"/>
              <a:ext cx="1136" cy="329"/>
            </a:xfrm>
            <a:prstGeom prst="rect">
              <a:avLst/>
            </a:prstGeom>
            <a:noFill/>
            <a:ln w="9525">
              <a:noFill/>
            </a:ln>
          </p:spPr>
          <p:txBody>
            <a:bodyPr lIns="89030" tIns="44515" rIns="89030" bIns="44515"/>
            <a:p>
              <a:endParaRPr lang="en-US" altLang="zh-CN" sz="1845" dirty="0">
                <a:latin typeface="Arial" panose="020B0604020202020204" pitchFamily="34" charset="0"/>
              </a:endParaRPr>
            </a:p>
          </p:txBody>
        </p:sp>
        <p:sp>
          <p:nvSpPr>
            <p:cNvPr id="17458" name="Rectangle 17"/>
            <p:cNvSpPr/>
            <p:nvPr/>
          </p:nvSpPr>
          <p:spPr>
            <a:xfrm>
              <a:off x="1265" y="0"/>
              <a:ext cx="1136" cy="329"/>
            </a:xfrm>
            <a:prstGeom prst="rect">
              <a:avLst/>
            </a:prstGeom>
            <a:noFill/>
            <a:ln w="9525">
              <a:noFill/>
            </a:ln>
          </p:spPr>
          <p:txBody>
            <a:bodyPr lIns="89030" tIns="44515" rIns="89030" bIns="44515"/>
            <a:p>
              <a:pPr eaLnBrk="1" hangingPunct="1"/>
              <a:r>
                <a:rPr lang="zh-CN" altLang="en-US" sz="1845" dirty="0">
                  <a:latin typeface="宋体" panose="02010600030101010101" pitchFamily="2" charset="-122"/>
                </a:rPr>
                <a:t>面向对象方法</a:t>
              </a:r>
              <a:endParaRPr lang="zh-CN" altLang="en-US" sz="1845" dirty="0">
                <a:latin typeface="Times New Roman" panose="02020603050405020304" pitchFamily="18" charset="0"/>
              </a:endParaRPr>
            </a:p>
            <a:p>
              <a:endParaRPr lang="en-US" altLang="zh-CN" sz="2215" dirty="0">
                <a:latin typeface="Arial" panose="020B0604020202020204" pitchFamily="34" charset="0"/>
              </a:endParaRPr>
            </a:p>
          </p:txBody>
        </p:sp>
        <p:sp>
          <p:nvSpPr>
            <p:cNvPr id="17456" name="Rectangle 18"/>
            <p:cNvSpPr/>
            <p:nvPr/>
          </p:nvSpPr>
          <p:spPr>
            <a:xfrm>
              <a:off x="2487" y="0"/>
              <a:ext cx="1136" cy="329"/>
            </a:xfrm>
            <a:prstGeom prst="rect">
              <a:avLst/>
            </a:prstGeom>
            <a:noFill/>
            <a:ln w="9525">
              <a:noFill/>
            </a:ln>
          </p:spPr>
          <p:txBody>
            <a:bodyPr lIns="89030" tIns="44515" rIns="89030" bIns="44515"/>
            <a:p>
              <a:pPr eaLnBrk="1" hangingPunct="1"/>
              <a:r>
                <a:rPr lang="zh-CN" altLang="en-US" sz="1845" dirty="0">
                  <a:latin typeface="宋体" panose="02010600030101010101" pitchFamily="2" charset="-122"/>
                </a:rPr>
                <a:t>结构化方法</a:t>
              </a:r>
              <a:endParaRPr lang="zh-CN" altLang="en-US" sz="1845" dirty="0">
                <a:latin typeface="Times New Roman" panose="02020603050405020304" pitchFamily="18" charset="0"/>
              </a:endParaRPr>
            </a:p>
            <a:p>
              <a:endParaRPr lang="en-US" altLang="zh-CN" sz="1660" dirty="0">
                <a:latin typeface="Arial" panose="020B0604020202020204" pitchFamily="34" charset="0"/>
              </a:endParaRPr>
            </a:p>
          </p:txBody>
        </p:sp>
        <p:sp>
          <p:nvSpPr>
            <p:cNvPr id="17454" name="Rectangle 19"/>
            <p:cNvSpPr/>
            <p:nvPr/>
          </p:nvSpPr>
          <p:spPr>
            <a:xfrm>
              <a:off x="43" y="329"/>
              <a:ext cx="1136" cy="329"/>
            </a:xfrm>
            <a:prstGeom prst="rect">
              <a:avLst/>
            </a:prstGeom>
            <a:noFill/>
            <a:ln w="9525">
              <a:noFill/>
            </a:ln>
          </p:spPr>
          <p:txBody>
            <a:bodyPr lIns="89030" tIns="44515" rIns="89030" bIns="44515"/>
            <a:p>
              <a:pPr algn="just" eaLnBrk="1" hangingPunct="1"/>
              <a:r>
                <a:rPr lang="zh-CN" altLang="en-US" sz="1845" dirty="0">
                  <a:latin typeface="宋体" panose="02010600030101010101" pitchFamily="2" charset="-122"/>
                </a:rPr>
                <a:t>过程模型中强调的重点</a:t>
              </a:r>
              <a:endParaRPr lang="zh-CN" altLang="en-US" sz="1845" dirty="0">
                <a:latin typeface="Times New Roman" panose="02020603050405020304" pitchFamily="18" charset="0"/>
              </a:endParaRPr>
            </a:p>
            <a:p>
              <a:pPr algn="just"/>
              <a:endParaRPr lang="en-US" altLang="zh-CN" sz="1845" dirty="0">
                <a:latin typeface="Arial" panose="020B0604020202020204" pitchFamily="34" charset="0"/>
              </a:endParaRPr>
            </a:p>
          </p:txBody>
        </p:sp>
        <p:sp>
          <p:nvSpPr>
            <p:cNvPr id="17452" name="Rectangle 20"/>
            <p:cNvSpPr/>
            <p:nvPr/>
          </p:nvSpPr>
          <p:spPr>
            <a:xfrm>
              <a:off x="1265" y="329"/>
              <a:ext cx="1136" cy="329"/>
            </a:xfrm>
            <a:prstGeom prst="rect">
              <a:avLst/>
            </a:prstGeom>
            <a:noFill/>
            <a:ln w="9525">
              <a:noFill/>
            </a:ln>
          </p:spPr>
          <p:txBody>
            <a:bodyPr lIns="89030" tIns="44515" rIns="89030" bIns="44515"/>
            <a:p>
              <a:pPr algn="just" eaLnBrk="1" hangingPunct="1"/>
              <a:r>
                <a:rPr lang="zh-CN" altLang="en-US" sz="1845" dirty="0">
                  <a:latin typeface="宋体" panose="02010600030101010101" pitchFamily="2" charset="-122"/>
                </a:rPr>
                <a:t>业务分析模型的建立</a:t>
              </a:r>
              <a:endParaRPr lang="zh-CN" altLang="en-US" sz="1845" dirty="0">
                <a:latin typeface="Times New Roman" panose="02020603050405020304" pitchFamily="18" charset="0"/>
              </a:endParaRPr>
            </a:p>
            <a:p>
              <a:pPr algn="just"/>
              <a:endParaRPr lang="en-US" altLang="zh-CN" sz="1845" dirty="0">
                <a:latin typeface="Arial" panose="020B0604020202020204" pitchFamily="34" charset="0"/>
              </a:endParaRPr>
            </a:p>
          </p:txBody>
        </p:sp>
        <p:sp>
          <p:nvSpPr>
            <p:cNvPr id="17450" name="Rectangle 21"/>
            <p:cNvSpPr/>
            <p:nvPr/>
          </p:nvSpPr>
          <p:spPr>
            <a:xfrm>
              <a:off x="2487" y="329"/>
              <a:ext cx="1136" cy="329"/>
            </a:xfrm>
            <a:prstGeom prst="rect">
              <a:avLst/>
            </a:prstGeom>
            <a:noFill/>
            <a:ln w="9525">
              <a:noFill/>
            </a:ln>
          </p:spPr>
          <p:txBody>
            <a:bodyPr lIns="89030" tIns="44515" rIns="89030" bIns="44515"/>
            <a:p>
              <a:pPr algn="just" eaLnBrk="1" hangingPunct="1"/>
              <a:r>
                <a:rPr lang="zh-CN" altLang="en-US" sz="1845" dirty="0">
                  <a:latin typeface="宋体" panose="02010600030101010101" pitchFamily="2" charset="-122"/>
                </a:rPr>
                <a:t>软件设计模型的建立</a:t>
              </a:r>
              <a:endParaRPr lang="zh-CN" altLang="en-US" sz="1845" dirty="0">
                <a:latin typeface="Times New Roman" panose="02020603050405020304" pitchFamily="18" charset="0"/>
              </a:endParaRPr>
            </a:p>
            <a:p>
              <a:pPr algn="just"/>
              <a:endParaRPr lang="en-US" altLang="zh-CN" sz="1660" dirty="0">
                <a:latin typeface="Arial" panose="020B0604020202020204" pitchFamily="34" charset="0"/>
              </a:endParaRPr>
            </a:p>
          </p:txBody>
        </p:sp>
        <p:sp>
          <p:nvSpPr>
            <p:cNvPr id="17448" name="Rectangle 22"/>
            <p:cNvSpPr/>
            <p:nvPr/>
          </p:nvSpPr>
          <p:spPr>
            <a:xfrm>
              <a:off x="43" y="658"/>
              <a:ext cx="1136" cy="617"/>
            </a:xfrm>
            <a:prstGeom prst="rect">
              <a:avLst/>
            </a:prstGeom>
            <a:noFill/>
            <a:ln w="9525">
              <a:noFill/>
            </a:ln>
          </p:spPr>
          <p:txBody>
            <a:bodyPr lIns="89030" tIns="44515" rIns="89030" bIns="44515"/>
            <a:p>
              <a:pPr algn="just" eaLnBrk="1" hangingPunct="1"/>
              <a:r>
                <a:rPr lang="zh-CN" altLang="en-US" sz="1845" dirty="0">
                  <a:latin typeface="宋体" panose="02010600030101010101" pitchFamily="2" charset="-122"/>
                </a:rPr>
                <a:t>生命周期个环节关系</a:t>
              </a:r>
              <a:endParaRPr lang="zh-CN" altLang="en-US" sz="1845" dirty="0">
                <a:latin typeface="Times New Roman" panose="02020603050405020304" pitchFamily="18" charset="0"/>
              </a:endParaRPr>
            </a:p>
            <a:p>
              <a:pPr algn="just"/>
              <a:endParaRPr lang="en-US" altLang="zh-CN" sz="1845" dirty="0">
                <a:latin typeface="Arial" panose="020B0604020202020204" pitchFamily="34" charset="0"/>
              </a:endParaRPr>
            </a:p>
          </p:txBody>
        </p:sp>
        <p:sp>
          <p:nvSpPr>
            <p:cNvPr id="17446" name="Rectangle 23"/>
            <p:cNvSpPr/>
            <p:nvPr/>
          </p:nvSpPr>
          <p:spPr>
            <a:xfrm>
              <a:off x="1265" y="658"/>
              <a:ext cx="1136" cy="617"/>
            </a:xfrm>
            <a:prstGeom prst="rect">
              <a:avLst/>
            </a:prstGeom>
            <a:noFill/>
            <a:ln w="9525">
              <a:noFill/>
            </a:ln>
          </p:spPr>
          <p:txBody>
            <a:bodyPr lIns="89030" tIns="44515" rIns="89030" bIns="44515"/>
            <a:p>
              <a:pPr algn="just" eaLnBrk="1" hangingPunct="1"/>
              <a:r>
                <a:rPr lang="zh-CN" altLang="en-US" sz="1845" dirty="0">
                  <a:latin typeface="宋体" panose="02010600030101010101" pitchFamily="2" charset="-122"/>
                </a:rPr>
                <a:t>各个阶段之间的界限不在明显</a:t>
              </a:r>
              <a:endParaRPr lang="zh-CN" altLang="en-US" sz="1845" dirty="0">
                <a:latin typeface="Times New Roman" panose="02020603050405020304" pitchFamily="18" charset="0"/>
              </a:endParaRPr>
            </a:p>
            <a:p>
              <a:pPr algn="just"/>
              <a:endParaRPr lang="en-US" altLang="zh-CN" sz="1845" dirty="0">
                <a:latin typeface="Arial" panose="020B0604020202020204" pitchFamily="34" charset="0"/>
              </a:endParaRPr>
            </a:p>
          </p:txBody>
        </p:sp>
        <p:sp>
          <p:nvSpPr>
            <p:cNvPr id="17444" name="Rectangle 24"/>
            <p:cNvSpPr/>
            <p:nvPr/>
          </p:nvSpPr>
          <p:spPr>
            <a:xfrm>
              <a:off x="2487" y="658"/>
              <a:ext cx="1136" cy="617"/>
            </a:xfrm>
            <a:prstGeom prst="rect">
              <a:avLst/>
            </a:prstGeom>
            <a:noFill/>
            <a:ln w="9525">
              <a:noFill/>
            </a:ln>
          </p:spPr>
          <p:txBody>
            <a:bodyPr lIns="89030" tIns="44515" rIns="89030" bIns="44515"/>
            <a:p>
              <a:pPr algn="just" eaLnBrk="1" hangingPunct="1"/>
              <a:r>
                <a:rPr lang="zh-CN" altLang="en-US" sz="1845" dirty="0">
                  <a:latin typeface="宋体" panose="02010600030101010101" pitchFamily="2" charset="-122"/>
                </a:rPr>
                <a:t>具有较清晰的界限分别，每个阶段描述模型之间的过度比较困难，需要一定的转换处理</a:t>
              </a:r>
              <a:endParaRPr lang="zh-CN" altLang="en-US" sz="1845" dirty="0">
                <a:latin typeface="Times New Roman" panose="02020603050405020304" pitchFamily="18" charset="0"/>
              </a:endParaRPr>
            </a:p>
            <a:p>
              <a:pPr algn="just"/>
              <a:endParaRPr lang="en-US" altLang="zh-CN" sz="1845" dirty="0">
                <a:latin typeface="Arial" panose="020B0604020202020204" pitchFamily="34" charset="0"/>
              </a:endParaRPr>
            </a:p>
          </p:txBody>
        </p:sp>
        <p:sp>
          <p:nvSpPr>
            <p:cNvPr id="17442" name="Rectangle 25"/>
            <p:cNvSpPr/>
            <p:nvPr/>
          </p:nvSpPr>
          <p:spPr>
            <a:xfrm>
              <a:off x="43" y="1275"/>
              <a:ext cx="1136" cy="329"/>
            </a:xfrm>
            <a:prstGeom prst="rect">
              <a:avLst/>
            </a:prstGeom>
            <a:noFill/>
            <a:ln w="9525">
              <a:noFill/>
            </a:ln>
          </p:spPr>
          <p:txBody>
            <a:bodyPr lIns="89030" tIns="44515" rIns="89030" bIns="44515"/>
            <a:p>
              <a:pPr algn="just" eaLnBrk="1" hangingPunct="1"/>
              <a:r>
                <a:rPr lang="zh-CN" altLang="en-US" sz="1845" dirty="0">
                  <a:latin typeface="宋体" panose="02010600030101010101" pitchFamily="2" charset="-122"/>
                </a:rPr>
                <a:t>主要处理的对象</a:t>
              </a:r>
              <a:endParaRPr lang="zh-CN" altLang="en-US" sz="1845" dirty="0">
                <a:latin typeface="Times New Roman" panose="02020603050405020304" pitchFamily="18" charset="0"/>
              </a:endParaRPr>
            </a:p>
            <a:p>
              <a:pPr algn="just"/>
              <a:endParaRPr lang="en-US" altLang="zh-CN" sz="1845" dirty="0">
                <a:latin typeface="Arial" panose="020B0604020202020204" pitchFamily="34" charset="0"/>
              </a:endParaRPr>
            </a:p>
          </p:txBody>
        </p:sp>
        <p:sp>
          <p:nvSpPr>
            <p:cNvPr id="17440" name="Rectangle 26"/>
            <p:cNvSpPr/>
            <p:nvPr/>
          </p:nvSpPr>
          <p:spPr>
            <a:xfrm>
              <a:off x="1265" y="1275"/>
              <a:ext cx="1136" cy="329"/>
            </a:xfrm>
            <a:prstGeom prst="rect">
              <a:avLst/>
            </a:prstGeom>
            <a:noFill/>
            <a:ln w="9525">
              <a:noFill/>
            </a:ln>
          </p:spPr>
          <p:txBody>
            <a:bodyPr lIns="89030" tIns="44515" rIns="89030" bIns="44515"/>
            <a:p>
              <a:pPr algn="just" eaLnBrk="1" hangingPunct="1"/>
              <a:r>
                <a:rPr lang="zh-CN" altLang="en-US" sz="1845" dirty="0">
                  <a:latin typeface="宋体" panose="02010600030101010101" pitchFamily="2" charset="-122"/>
                </a:rPr>
                <a:t>对象模块</a:t>
              </a:r>
              <a:endParaRPr lang="zh-CN" altLang="en-US" sz="1845" dirty="0">
                <a:latin typeface="Times New Roman" panose="02020603050405020304" pitchFamily="18" charset="0"/>
              </a:endParaRPr>
            </a:p>
            <a:p>
              <a:pPr algn="just"/>
              <a:endParaRPr lang="en-US" altLang="zh-CN" sz="1845" dirty="0">
                <a:latin typeface="Arial" panose="020B0604020202020204" pitchFamily="34" charset="0"/>
              </a:endParaRPr>
            </a:p>
          </p:txBody>
        </p:sp>
        <p:sp>
          <p:nvSpPr>
            <p:cNvPr id="17438" name="Rectangle 27"/>
            <p:cNvSpPr/>
            <p:nvPr/>
          </p:nvSpPr>
          <p:spPr>
            <a:xfrm>
              <a:off x="2487" y="1275"/>
              <a:ext cx="1136" cy="329"/>
            </a:xfrm>
            <a:prstGeom prst="rect">
              <a:avLst/>
            </a:prstGeom>
            <a:noFill/>
            <a:ln w="9525">
              <a:noFill/>
            </a:ln>
          </p:spPr>
          <p:txBody>
            <a:bodyPr lIns="89030" tIns="44515" rIns="89030" bIns="44515"/>
            <a:p>
              <a:pPr algn="just" eaLnBrk="1" hangingPunct="1"/>
              <a:r>
                <a:rPr lang="zh-CN" altLang="en-US" sz="1845" dirty="0">
                  <a:latin typeface="宋体" panose="02010600030101010101" pitchFamily="2" charset="-122"/>
                </a:rPr>
                <a:t>数据流，加工，功能模块等</a:t>
              </a:r>
              <a:endParaRPr lang="zh-CN" altLang="en-US" sz="1845" dirty="0">
                <a:latin typeface="Times New Roman" panose="02020603050405020304" pitchFamily="18" charset="0"/>
              </a:endParaRPr>
            </a:p>
            <a:p>
              <a:pPr algn="just"/>
              <a:endParaRPr lang="en-US" altLang="zh-CN" sz="1845" dirty="0">
                <a:latin typeface="Arial" panose="020B0604020202020204" pitchFamily="34" charset="0"/>
              </a:endParaRPr>
            </a:p>
          </p:txBody>
        </p:sp>
        <p:sp>
          <p:nvSpPr>
            <p:cNvPr id="17436" name="Rectangle 28"/>
            <p:cNvSpPr/>
            <p:nvPr/>
          </p:nvSpPr>
          <p:spPr>
            <a:xfrm>
              <a:off x="43" y="1604"/>
              <a:ext cx="1136" cy="329"/>
            </a:xfrm>
            <a:prstGeom prst="rect">
              <a:avLst/>
            </a:prstGeom>
            <a:noFill/>
            <a:ln w="9525">
              <a:noFill/>
            </a:ln>
          </p:spPr>
          <p:txBody>
            <a:bodyPr lIns="89030" tIns="44515" rIns="89030" bIns="44515"/>
            <a:p>
              <a:pPr algn="just" eaLnBrk="1" hangingPunct="1"/>
              <a:r>
                <a:rPr lang="zh-CN" altLang="en-US" sz="1845" dirty="0">
                  <a:latin typeface="宋体" panose="02010600030101010101" pitchFamily="2" charset="-122"/>
                </a:rPr>
                <a:t>开发过程</a:t>
              </a:r>
              <a:endParaRPr lang="zh-CN" altLang="en-US" sz="1845" dirty="0">
                <a:latin typeface="Times New Roman" panose="02020603050405020304" pitchFamily="18" charset="0"/>
              </a:endParaRPr>
            </a:p>
            <a:p>
              <a:pPr algn="just"/>
              <a:endParaRPr lang="en-US" altLang="zh-CN" sz="1845" dirty="0">
                <a:latin typeface="Arial" panose="020B0604020202020204" pitchFamily="34" charset="0"/>
              </a:endParaRPr>
            </a:p>
          </p:txBody>
        </p:sp>
        <p:sp>
          <p:nvSpPr>
            <p:cNvPr id="17434" name="Rectangle 29"/>
            <p:cNvSpPr/>
            <p:nvPr/>
          </p:nvSpPr>
          <p:spPr>
            <a:xfrm>
              <a:off x="1265" y="1604"/>
              <a:ext cx="1136" cy="329"/>
            </a:xfrm>
            <a:prstGeom prst="rect">
              <a:avLst/>
            </a:prstGeom>
            <a:noFill/>
            <a:ln w="9525">
              <a:noFill/>
            </a:ln>
          </p:spPr>
          <p:txBody>
            <a:bodyPr lIns="89030" tIns="44515" rIns="89030" bIns="44515"/>
            <a:p>
              <a:pPr algn="just" eaLnBrk="1" hangingPunct="1"/>
              <a:r>
                <a:rPr lang="zh-CN" altLang="en-US" sz="1845" dirty="0">
                  <a:latin typeface="宋体" panose="02010600030101010101" pitchFamily="2" charset="-122"/>
                </a:rPr>
                <a:t>强调迭代</a:t>
              </a:r>
              <a:endParaRPr lang="zh-CN" altLang="en-US" sz="1845" dirty="0">
                <a:latin typeface="Times New Roman" panose="02020603050405020304" pitchFamily="18" charset="0"/>
              </a:endParaRPr>
            </a:p>
            <a:p>
              <a:pPr algn="just"/>
              <a:endParaRPr lang="en-US" altLang="zh-CN" sz="1660" dirty="0">
                <a:latin typeface="Arial" panose="020B0604020202020204" pitchFamily="34" charset="0"/>
              </a:endParaRPr>
            </a:p>
          </p:txBody>
        </p:sp>
        <p:sp>
          <p:nvSpPr>
            <p:cNvPr id="17432" name="Rectangle 30"/>
            <p:cNvSpPr/>
            <p:nvPr/>
          </p:nvSpPr>
          <p:spPr>
            <a:xfrm>
              <a:off x="2487" y="1604"/>
              <a:ext cx="1136" cy="329"/>
            </a:xfrm>
            <a:prstGeom prst="rect">
              <a:avLst/>
            </a:prstGeom>
            <a:noFill/>
            <a:ln w="9525">
              <a:noFill/>
            </a:ln>
          </p:spPr>
          <p:txBody>
            <a:bodyPr lIns="89030" tIns="44515" rIns="89030" bIns="44515"/>
            <a:p>
              <a:pPr algn="just" eaLnBrk="1" hangingPunct="1"/>
              <a:r>
                <a:rPr lang="zh-CN" altLang="en-US" sz="1845" dirty="0">
                  <a:latin typeface="宋体" panose="02010600030101010101" pitchFamily="2" charset="-122"/>
                </a:rPr>
                <a:t>强调环节之间的依赖性</a:t>
              </a:r>
              <a:endParaRPr lang="zh-CN" altLang="en-US" sz="1845" dirty="0">
                <a:latin typeface="Times New Roman" panose="02020603050405020304" pitchFamily="18" charset="0"/>
              </a:endParaRPr>
            </a:p>
            <a:p>
              <a:pPr algn="just"/>
              <a:endParaRPr lang="en-US" altLang="zh-CN" sz="1845" dirty="0">
                <a:latin typeface="Arial" panose="020B0604020202020204" pitchFamily="34" charset="0"/>
              </a:endParaRPr>
            </a:p>
          </p:txBody>
        </p:sp>
      </p:grpSp>
      <p:sp>
        <p:nvSpPr>
          <p:cNvPr id="17414" name="Rectangle 64"/>
          <p:cNvSpPr/>
          <p:nvPr/>
        </p:nvSpPr>
        <p:spPr>
          <a:xfrm>
            <a:off x="3094892" y="422031"/>
            <a:ext cx="5947997"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eaLnBrk="1" hangingPunct="1">
              <a:spcBef>
                <a:spcPct val="0"/>
              </a:spcBef>
              <a:buNone/>
            </a:pPr>
            <a:r>
              <a:rPr lang="zh-CN" altLang="en-US" sz="3325" dirty="0">
                <a:solidFill>
                  <a:srgbClr val="993300"/>
                </a:solidFill>
                <a:latin typeface="宋体" panose="02010600030101010101" pitchFamily="2" charset="-122"/>
              </a:rPr>
              <a:t>面向对象的软件过程</a:t>
            </a:r>
            <a:endParaRPr lang="zh-CN" altLang="en-US" sz="3325" dirty="0">
              <a:solidFill>
                <a:srgbClr val="993300"/>
              </a:solidFill>
              <a:latin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1.4.5 </a:t>
            </a:r>
            <a:r>
              <a:rPr lang="zh-CN" altLang="en-US" sz="2400" dirty="0">
                <a:solidFill>
                  <a:srgbClr val="D9D9D9"/>
                </a:solidFill>
                <a:latin typeface="Bodoni MT Black" panose="02070A03080606020203" pitchFamily="18" charset="0"/>
                <a:ea typeface="+mn-ea"/>
              </a:rPr>
              <a:t>喷泉模型</a:t>
            </a:r>
            <a:endParaRPr lang="zh-CN" altLang="en-US" sz="2400" dirty="0">
              <a:solidFill>
                <a:srgbClr val="D9D9D9"/>
              </a:solidFill>
              <a:latin typeface="Bodoni MT Black" panose="02070A03080606020203" pitchFamily="18" charset="0"/>
              <a:ea typeface="+mn-ea"/>
            </a:endParaRPr>
          </a:p>
        </p:txBody>
      </p:sp>
      <p:sp>
        <p:nvSpPr>
          <p:cNvPr id="26628" name="标题 3"/>
          <p:cNvSpPr>
            <a:spLocks noGrp="1"/>
          </p:cNvSpPr>
          <p:nvPr>
            <p:ph type="title" idx="4294967295"/>
          </p:nvPr>
        </p:nvSpPr>
        <p:spPr>
          <a:xfrm>
            <a:off x="0" y="63500"/>
            <a:ext cx="8229600" cy="1143000"/>
          </a:xfrm>
        </p:spPr>
        <p:txBody>
          <a:bodyPr/>
          <a:lstStyle/>
          <a:p>
            <a:pPr>
              <a:defRPr/>
            </a:pPr>
            <a:r>
              <a:rPr lang="zh-CN" altLang="en-US" b="1" dirty="0">
                <a:latin typeface="Bodoni MT Black" panose="02070A03080606020203" pitchFamily="18" charset="0"/>
              </a:rPr>
              <a:t>软件过程</a:t>
            </a:r>
            <a:endParaRPr lang="zh-CN" altLang="en-US" b="1" dirty="0" smtClean="0">
              <a:latin typeface="Bodoni MT Black" panose="02070A03080606020203" pitchFamily="18" charset="0"/>
            </a:endParaRPr>
          </a:p>
        </p:txBody>
      </p:sp>
      <p:sp>
        <p:nvSpPr>
          <p:cNvPr id="7" name="TextBox 7"/>
          <p:cNvSpPr txBox="1">
            <a:spLocks noChangeArrowheads="1"/>
          </p:cNvSpPr>
          <p:nvPr/>
        </p:nvSpPr>
        <p:spPr bwMode="auto">
          <a:xfrm>
            <a:off x="415925" y="1989138"/>
            <a:ext cx="8496300" cy="3765550"/>
          </a:xfrm>
          <a:prstGeom prst="ellipse">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b="1" dirty="0" smtClean="0">
                <a:latin typeface="Bodoni MT Black" panose="02070A03080606020203" pitchFamily="18" charset="0"/>
              </a:rPr>
              <a:t>概念：</a:t>
            </a:r>
            <a:endParaRPr lang="en-US" altLang="zh-CN" sz="2400" b="1" dirty="0" smtClean="0">
              <a:latin typeface="Bodoni MT Black" panose="02070A03080606020203" pitchFamily="18" charset="0"/>
            </a:endParaRPr>
          </a:p>
          <a:p>
            <a:pPr marL="0" indent="0">
              <a:defRPr/>
            </a:pPr>
            <a:r>
              <a:rPr lang="zh-CN" altLang="zh-CN" sz="2400" dirty="0">
                <a:latin typeface="Bodoni MT Black" panose="02070A03080606020203" pitchFamily="18" charset="0"/>
              </a:rPr>
              <a:t>“喷泉”这个词体现了面向对象软件开发过程</a:t>
            </a:r>
            <a:r>
              <a:rPr lang="zh-CN" altLang="zh-CN" sz="2400" dirty="0">
                <a:solidFill>
                  <a:srgbClr val="FF0000"/>
                </a:solidFill>
                <a:latin typeface="Bodoni MT Black" panose="02070A03080606020203" pitchFamily="18" charset="0"/>
              </a:rPr>
              <a:t>迭代</a:t>
            </a:r>
            <a:r>
              <a:rPr lang="zh-CN" altLang="zh-CN" sz="2400" dirty="0">
                <a:latin typeface="Bodoni MT Black" panose="02070A03080606020203" pitchFamily="18" charset="0"/>
              </a:rPr>
              <a:t>和</a:t>
            </a:r>
            <a:r>
              <a:rPr lang="zh-CN" altLang="zh-CN" sz="2400" dirty="0">
                <a:solidFill>
                  <a:srgbClr val="FF0000"/>
                </a:solidFill>
                <a:latin typeface="Bodoni MT Black" panose="02070A03080606020203" pitchFamily="18" charset="0"/>
              </a:rPr>
              <a:t>无缝</a:t>
            </a:r>
            <a:r>
              <a:rPr lang="zh-CN" altLang="zh-CN" sz="2400" dirty="0">
                <a:latin typeface="Bodoni MT Black" panose="02070A03080606020203" pitchFamily="18" charset="0"/>
              </a:rPr>
              <a:t>的特性</a:t>
            </a:r>
            <a:r>
              <a:rPr lang="zh-CN" altLang="zh-CN" sz="2400" dirty="0" smtClean="0">
                <a:latin typeface="Bodoni MT Black" panose="02070A03080606020203" pitchFamily="18" charset="0"/>
              </a:rPr>
              <a:t>。</a:t>
            </a:r>
            <a:r>
              <a:rPr lang="zh-CN" altLang="zh-CN" sz="2400" dirty="0">
                <a:latin typeface="Bodoni MT Black" panose="02070A03080606020203" pitchFamily="18" charset="0"/>
              </a:rPr>
              <a:t>迭代是软件开发过程中普遍存在的一种内在属性</a:t>
            </a:r>
            <a:r>
              <a:rPr lang="zh-CN" altLang="zh-CN" sz="2400" dirty="0" smtClean="0">
                <a:latin typeface="Bodoni MT Black" panose="02070A03080606020203" pitchFamily="18" charset="0"/>
              </a:rPr>
              <a:t>。</a:t>
            </a:r>
            <a:r>
              <a:rPr lang="zh-CN" altLang="zh-CN" sz="2400" dirty="0">
                <a:latin typeface="Bodoni MT Black" panose="02070A03080606020203" pitchFamily="18" charset="0"/>
              </a:rPr>
              <a:t>用面向对象方法学开发软件时，工作重点应该放在生命周期中的分析阶段</a:t>
            </a:r>
            <a:r>
              <a:rPr lang="zh-CN" altLang="zh-CN" sz="2400" dirty="0" smtClean="0">
                <a:latin typeface="Bodoni MT Black" panose="02070A03080606020203" pitchFamily="18" charset="0"/>
              </a:rPr>
              <a:t>。</a:t>
            </a:r>
            <a:endParaRPr lang="en-US" altLang="zh-CN" sz="2400" dirty="0" smtClean="0">
              <a:latin typeface="Bodoni MT Black" panose="02070A03080606020203" pitchFamily="18" charset="0"/>
            </a:endParaRPr>
          </a:p>
          <a:p>
            <a:pPr marL="0" indent="0">
              <a:defRPr/>
            </a:pPr>
            <a:r>
              <a:rPr lang="zh-CN" altLang="en-US" sz="2400" dirty="0" smtClean="0">
                <a:latin typeface="Bodoni MT Black" panose="02070A03080606020203" pitchFamily="18" charset="0"/>
              </a:rPr>
              <a:t>喷泉模型图如下图所示：</a:t>
            </a:r>
            <a:endParaRPr lang="en-US" altLang="zh-CN" sz="2400" dirty="0">
              <a:latin typeface="Bodoni MT Black" panose="02070A03080606020203" pitchFamily="18" charset="0"/>
            </a:endParaRPr>
          </a:p>
        </p:txBody>
      </p:sp>
      <p:sp>
        <p:nvSpPr>
          <p:cNvPr id="8" name="内容占位符 4"/>
          <p:cNvSpPr txBox="1"/>
          <p:nvPr/>
        </p:nvSpPr>
        <p:spPr bwMode="auto">
          <a:xfrm>
            <a:off x="476250" y="1196975"/>
            <a:ext cx="3663950"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r>
              <a:rPr lang="zh-CN" altLang="en-US" b="1" dirty="0">
                <a:solidFill>
                  <a:schemeClr val="tx1"/>
                </a:solidFill>
                <a:latin typeface="Bodoni MT Black" panose="02070A03080606020203" pitchFamily="18" charset="0"/>
                <a:ea typeface="+mj-ea"/>
              </a:rPr>
              <a:t>喷泉模型</a:t>
            </a:r>
            <a:endParaRPr lang="zh-CN" altLang="en-US" b="1" dirty="0">
              <a:solidFill>
                <a:schemeClr val="tx1"/>
              </a:solidFill>
              <a:latin typeface="Bodoni MT Black" panose="02070A03080606020203" pitchFamily="18" charset="0"/>
              <a:ea typeface="+mj-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0" name="图片 2"/>
          <p:cNvPicPr>
            <a:picLocks noChangeAspect="1"/>
          </p:cNvPicPr>
          <p:nvPr/>
        </p:nvPicPr>
        <p:blipFill>
          <a:blip r:embed="rId1" cstate="print"/>
          <a:srcRect/>
          <a:stretch>
            <a:fillRect/>
          </a:stretch>
        </p:blipFill>
        <p:spPr bwMode="auto">
          <a:xfrm>
            <a:off x="3444875" y="26988"/>
            <a:ext cx="4648200" cy="5948362"/>
          </a:xfrm>
          <a:prstGeom prst="rect">
            <a:avLst/>
          </a:prstGeom>
          <a:noFill/>
          <a:ln w="9525">
            <a:noFill/>
            <a:miter lim="800000"/>
            <a:headEnd/>
            <a:tailEnd/>
          </a:ln>
        </p:spPr>
      </p:pic>
      <p:sp>
        <p:nvSpPr>
          <p:cNvPr id="7" name="TextBox 7"/>
          <p:cNvSpPr txBox="1">
            <a:spLocks noChangeArrowheads="1"/>
          </p:cNvSpPr>
          <p:nvPr/>
        </p:nvSpPr>
        <p:spPr bwMode="auto">
          <a:xfrm>
            <a:off x="179388" y="1052513"/>
            <a:ext cx="3265487"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en-US" altLang="zh-CN" sz="2400" dirty="0" smtClean="0">
                <a:latin typeface="Bodoni MT Black" panose="02070A03080606020203" pitchFamily="18" charset="0"/>
                <a:ea typeface="+mn-ea"/>
              </a:rPr>
              <a:t>    </a:t>
            </a:r>
            <a:r>
              <a:rPr lang="zh-CN" altLang="zh-CN" sz="2400" dirty="0" smtClean="0">
                <a:latin typeface="Bodoni MT Black" panose="02070A03080606020203" pitchFamily="18" charset="0"/>
                <a:ea typeface="+mn-ea"/>
              </a:rPr>
              <a:t>图</a:t>
            </a:r>
            <a:r>
              <a:rPr lang="zh-CN" altLang="zh-CN" sz="2400" dirty="0">
                <a:latin typeface="Bodoni MT Black" panose="02070A03080606020203" pitchFamily="18" charset="0"/>
                <a:ea typeface="+mn-ea"/>
              </a:rPr>
              <a:t>中代表不同阶段的圆圈相互重叠，这明确表示两个活动之间存在交迭</a:t>
            </a:r>
            <a:r>
              <a:rPr lang="zh-CN" altLang="zh-CN"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marL="0" indent="0">
              <a:defRPr/>
            </a:pPr>
            <a:r>
              <a:rPr lang="en-US" altLang="zh-CN" sz="2400" dirty="0" smtClean="0">
                <a:latin typeface="Bodoni MT Black" panose="02070A03080606020203" pitchFamily="18" charset="0"/>
                <a:ea typeface="+mn-ea"/>
              </a:rPr>
              <a:t>    </a:t>
            </a:r>
            <a:r>
              <a:rPr lang="zh-CN" altLang="zh-CN" sz="2400" dirty="0" smtClean="0">
                <a:latin typeface="Bodoni MT Black" panose="02070A03080606020203" pitchFamily="18" charset="0"/>
                <a:ea typeface="+mn-ea"/>
              </a:rPr>
              <a:t>图</a:t>
            </a:r>
            <a:r>
              <a:rPr lang="zh-CN" altLang="zh-CN" sz="2400" dirty="0">
                <a:latin typeface="Bodoni MT Black" panose="02070A03080606020203" pitchFamily="18" charset="0"/>
                <a:ea typeface="+mn-ea"/>
              </a:rPr>
              <a:t>中在一个阶段内的向下箭头代表该阶段内的迭代（或求精）</a:t>
            </a:r>
            <a:r>
              <a:rPr lang="zh-CN" altLang="zh-CN"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marL="0" indent="0">
              <a:defRPr/>
            </a:pPr>
            <a:r>
              <a:rPr lang="zh-CN" altLang="zh-CN" sz="2400" dirty="0" smtClean="0">
                <a:latin typeface="Bodoni MT Black" panose="02070A03080606020203" pitchFamily="18" charset="0"/>
                <a:ea typeface="+mn-ea"/>
              </a:rPr>
              <a:t>图</a:t>
            </a:r>
            <a:r>
              <a:rPr lang="zh-CN" altLang="zh-CN" sz="2400" dirty="0">
                <a:latin typeface="Bodoni MT Black" panose="02070A03080606020203" pitchFamily="18" charset="0"/>
                <a:ea typeface="+mn-ea"/>
              </a:rPr>
              <a:t>中较小的圆圈代表维护，圆圈较小象征着采用了面向对象范型之后维护时间缩短了。</a:t>
            </a:r>
            <a:endParaRPr lang="en-US" altLang="zh-CN" sz="2400" dirty="0" smtClean="0">
              <a:latin typeface="Bodoni MT Black" panose="02070A03080606020203" pitchFamily="18" charset="0"/>
              <a:ea typeface="+mn-ea"/>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1.4.5 </a:t>
            </a:r>
            <a:r>
              <a:rPr lang="zh-CN" altLang="en-US" sz="2400" dirty="0">
                <a:solidFill>
                  <a:srgbClr val="D9D9D9"/>
                </a:solidFill>
                <a:latin typeface="Bodoni MT Black" panose="02070A03080606020203" pitchFamily="18" charset="0"/>
                <a:ea typeface="+mn-ea"/>
              </a:rPr>
              <a:t>喷泉模型</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9459" name="Text Box 3"/>
          <p:cNvSpPr txBox="1"/>
          <p:nvPr/>
        </p:nvSpPr>
        <p:spPr>
          <a:xfrm>
            <a:off x="3024554" y="263769"/>
            <a:ext cx="6119446" cy="600710"/>
          </a:xfrm>
          <a:prstGeom prst="rect">
            <a:avLst/>
          </a:prstGeom>
          <a:noFill/>
          <a:ln w="9525">
            <a:noFill/>
          </a:ln>
        </p:spPr>
        <p:txBody>
          <a:bodyPr lIns="89030" tIns="44515" rIns="89030" bIns="44515">
            <a:spAutoFit/>
          </a:bodyPr>
          <a:p>
            <a:pPr algn="r"/>
            <a:r>
              <a:rPr lang="zh-CN" altLang="en-US" sz="3325" b="1" dirty="0">
                <a:latin typeface="宋体" panose="02010600030101010101" pitchFamily="2" charset="-122"/>
              </a:rPr>
              <a:t>面向对象的软件过程</a:t>
            </a:r>
            <a:r>
              <a:rPr lang="en-US" altLang="zh-CN" sz="3325" b="1" dirty="0">
                <a:latin typeface="宋体" panose="02010600030101010101" pitchFamily="2" charset="-122"/>
              </a:rPr>
              <a:t>-RUP </a:t>
            </a:r>
            <a:endParaRPr lang="en-US" altLang="zh-CN" sz="3325" b="1" dirty="0">
              <a:latin typeface="宋体" panose="02010600030101010101" pitchFamily="2" charset="-122"/>
            </a:endParaRPr>
          </a:p>
        </p:txBody>
      </p:sp>
      <p:sp>
        <p:nvSpPr>
          <p:cNvPr id="19460" name="Text Box 4"/>
          <p:cNvSpPr txBox="1"/>
          <p:nvPr/>
        </p:nvSpPr>
        <p:spPr>
          <a:xfrm>
            <a:off x="281354" y="967154"/>
            <a:ext cx="2747010" cy="429895"/>
          </a:xfrm>
          <a:prstGeom prst="rect">
            <a:avLst/>
          </a:prstGeom>
          <a:noFill/>
          <a:ln w="9525">
            <a:noFill/>
          </a:ln>
        </p:spPr>
        <p:txBody>
          <a:bodyPr wrap="none" lIns="89030" tIns="44515" rIns="89030" bIns="44515">
            <a:spAutoFit/>
          </a:bodyPr>
          <a:p>
            <a:r>
              <a:rPr lang="en-US" altLang="zh-CN" sz="2215" dirty="0">
                <a:latin typeface="Arial" panose="020B0604020202020204" pitchFamily="34" charset="0"/>
              </a:rPr>
              <a:t>RUP</a:t>
            </a:r>
            <a:r>
              <a:rPr lang="zh-CN" altLang="en-US" sz="2215" dirty="0">
                <a:latin typeface="Arial" panose="020B0604020202020204" pitchFamily="34" charset="0"/>
              </a:rPr>
              <a:t>的二维开发模型</a:t>
            </a:r>
            <a:endParaRPr lang="zh-CN" altLang="en-US" sz="2215" dirty="0">
              <a:latin typeface="Arial" panose="020B0604020202020204" pitchFamily="34" charset="0"/>
            </a:endParaRPr>
          </a:p>
        </p:txBody>
      </p:sp>
      <p:pic>
        <p:nvPicPr>
          <p:cNvPr id="19461" name="Picture 6" descr="humporg1"/>
          <p:cNvPicPr>
            <a:picLocks noChangeAspect="1"/>
          </p:cNvPicPr>
          <p:nvPr/>
        </p:nvPicPr>
        <p:blipFill>
          <a:blip r:embed="rId1"/>
          <a:stretch>
            <a:fillRect/>
          </a:stretch>
        </p:blipFill>
        <p:spPr>
          <a:xfrm>
            <a:off x="3376246" y="1248508"/>
            <a:ext cx="5627077" cy="4853354"/>
          </a:xfrm>
          <a:prstGeom prst="rect">
            <a:avLst/>
          </a:prstGeom>
          <a:noFill/>
          <a:ln w="9525">
            <a:noFill/>
          </a:ln>
        </p:spPr>
      </p:pic>
      <p:sp>
        <p:nvSpPr>
          <p:cNvPr id="781320" name="AutoShape 8"/>
          <p:cNvSpPr/>
          <p:nvPr/>
        </p:nvSpPr>
        <p:spPr>
          <a:xfrm>
            <a:off x="1125415" y="1459523"/>
            <a:ext cx="2039815" cy="2417444"/>
          </a:xfrm>
          <a:prstGeom prst="accentCallout2">
            <a:avLst>
              <a:gd name="adj1" fmla="val 4356"/>
              <a:gd name="adj2" fmla="val 103449"/>
              <a:gd name="adj3" fmla="val 4356"/>
              <a:gd name="adj4" fmla="val 219111"/>
              <a:gd name="adj5" fmla="val 23667"/>
              <a:gd name="adj6" fmla="val 283907"/>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just" defTabSz="762000" eaLnBrk="1" hangingPunct="1">
              <a:spcBef>
                <a:spcPct val="0"/>
              </a:spcBef>
              <a:buNone/>
            </a:pPr>
            <a:r>
              <a:rPr lang="zh-CN" altLang="en-US" sz="1660" b="0" dirty="0">
                <a:latin typeface="宋体" panose="02010600030101010101" pitchFamily="2" charset="-122"/>
              </a:rPr>
              <a:t>横轴是过程展开的生命周期特征，体现开发过程的动态结构，用来描述它的术语主要包括周期</a:t>
            </a:r>
            <a:r>
              <a:rPr lang="en-US" altLang="zh-CN" sz="1660" b="0" dirty="0">
                <a:latin typeface="宋体" panose="02010600030101010101" pitchFamily="2" charset="-122"/>
              </a:rPr>
              <a:t>(Cycle)</a:t>
            </a:r>
            <a:r>
              <a:rPr lang="zh-CN" altLang="en-US" sz="1660" b="0" dirty="0">
                <a:latin typeface="宋体" panose="02010600030101010101" pitchFamily="2" charset="-122"/>
              </a:rPr>
              <a:t>、阶段</a:t>
            </a:r>
            <a:r>
              <a:rPr lang="en-US" altLang="zh-CN" sz="1660" b="0" dirty="0">
                <a:latin typeface="宋体" panose="02010600030101010101" pitchFamily="2" charset="-122"/>
              </a:rPr>
              <a:t>(Phase)</a:t>
            </a:r>
            <a:r>
              <a:rPr lang="zh-CN" altLang="en-US" sz="1660" b="0" dirty="0">
                <a:latin typeface="宋体" panose="02010600030101010101" pitchFamily="2" charset="-122"/>
              </a:rPr>
              <a:t>、迭代</a:t>
            </a:r>
            <a:r>
              <a:rPr lang="en-US" altLang="zh-CN" sz="1660" b="0" dirty="0">
                <a:latin typeface="宋体" panose="02010600030101010101" pitchFamily="2" charset="-122"/>
              </a:rPr>
              <a:t>(Iteration)</a:t>
            </a:r>
            <a:r>
              <a:rPr lang="zh-CN" altLang="en-US" sz="1660" b="0" dirty="0">
                <a:latin typeface="宋体" panose="02010600030101010101" pitchFamily="2" charset="-122"/>
              </a:rPr>
              <a:t>和里程碑</a:t>
            </a:r>
            <a:r>
              <a:rPr lang="en-US" altLang="zh-CN" sz="1660" b="0" dirty="0">
                <a:latin typeface="宋体" panose="02010600030101010101" pitchFamily="2" charset="-122"/>
              </a:rPr>
              <a:t>(Milestone)</a:t>
            </a:r>
            <a:r>
              <a:rPr lang="zh-CN" altLang="en-US" sz="1660" b="0" dirty="0">
                <a:latin typeface="宋体" panose="02010600030101010101" pitchFamily="2" charset="-122"/>
              </a:rPr>
              <a:t>；</a:t>
            </a:r>
            <a:r>
              <a:rPr lang="zh-CN" altLang="en-US" sz="1845" b="0" dirty="0">
                <a:latin typeface="宋体" panose="02010600030101010101" pitchFamily="2" charset="-122"/>
              </a:rPr>
              <a:t> </a:t>
            </a:r>
            <a:endParaRPr lang="zh-CN" altLang="en-US" sz="1845" b="0" dirty="0">
              <a:latin typeface="宋体" panose="02010600030101010101" pitchFamily="2" charset="-122"/>
            </a:endParaRPr>
          </a:p>
        </p:txBody>
      </p:sp>
      <p:sp>
        <p:nvSpPr>
          <p:cNvPr id="781321" name="AutoShape 9"/>
          <p:cNvSpPr/>
          <p:nvPr/>
        </p:nvSpPr>
        <p:spPr>
          <a:xfrm>
            <a:off x="1125415" y="3990243"/>
            <a:ext cx="2039815" cy="2388235"/>
          </a:xfrm>
          <a:prstGeom prst="accentCallout2">
            <a:avLst>
              <a:gd name="adj1" fmla="val 4407"/>
              <a:gd name="adj2" fmla="val 103449"/>
              <a:gd name="adj3" fmla="val 4407"/>
              <a:gd name="adj4" fmla="val 130676"/>
              <a:gd name="adj5" fmla="val -5389"/>
              <a:gd name="adj6" fmla="val 145907"/>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just" defTabSz="762000" eaLnBrk="1" hangingPunct="1">
              <a:spcBef>
                <a:spcPct val="0"/>
              </a:spcBef>
              <a:buNone/>
            </a:pPr>
            <a:r>
              <a:rPr lang="zh-CN" altLang="en-US" sz="1660" b="0" dirty="0">
                <a:latin typeface="宋体" panose="02010600030101010101" pitchFamily="2" charset="-122"/>
              </a:rPr>
              <a:t>纵轴以内容来组织为自然的逻辑活动，体现开发过程的静态结构，用来描述它的术语主要包括活动</a:t>
            </a:r>
            <a:r>
              <a:rPr lang="en-US" altLang="zh-CN" sz="1660" b="0" dirty="0">
                <a:latin typeface="宋体" panose="02010600030101010101" pitchFamily="2" charset="-122"/>
              </a:rPr>
              <a:t>(Activity)</a:t>
            </a:r>
            <a:r>
              <a:rPr lang="zh-CN" altLang="en-US" sz="1660" b="0" dirty="0">
                <a:latin typeface="宋体" panose="02010600030101010101" pitchFamily="2" charset="-122"/>
              </a:rPr>
              <a:t>、产物</a:t>
            </a:r>
            <a:r>
              <a:rPr lang="en-US" altLang="zh-CN" sz="1660" b="0" dirty="0">
                <a:latin typeface="宋体" panose="02010600030101010101" pitchFamily="2" charset="-122"/>
              </a:rPr>
              <a:t>(Artifact)</a:t>
            </a:r>
            <a:r>
              <a:rPr lang="zh-CN" altLang="en-US" sz="1660" b="0" dirty="0">
                <a:latin typeface="宋体" panose="02010600030101010101" pitchFamily="2" charset="-122"/>
              </a:rPr>
              <a:t>、工作者</a:t>
            </a:r>
            <a:r>
              <a:rPr lang="en-US" altLang="zh-CN" sz="1660" b="0" dirty="0">
                <a:latin typeface="宋体" panose="02010600030101010101" pitchFamily="2" charset="-122"/>
              </a:rPr>
              <a:t>(Worker)</a:t>
            </a:r>
            <a:r>
              <a:rPr lang="zh-CN" altLang="en-US" sz="1660" b="0" dirty="0">
                <a:latin typeface="宋体" panose="02010600030101010101" pitchFamily="2" charset="-122"/>
              </a:rPr>
              <a:t>和工作流</a:t>
            </a:r>
            <a:r>
              <a:rPr lang="en-US" altLang="zh-CN" sz="1660" b="0" dirty="0">
                <a:latin typeface="宋体" panose="02010600030101010101" pitchFamily="2" charset="-122"/>
              </a:rPr>
              <a:t>(Workflow)</a:t>
            </a:r>
            <a:r>
              <a:rPr lang="zh-CN" altLang="en-US" sz="1660" b="0" dirty="0">
                <a:latin typeface="宋体" panose="02010600030101010101" pitchFamily="2" charset="-122"/>
              </a:rPr>
              <a:t>。 </a:t>
            </a:r>
            <a:endParaRPr lang="zh-CN" altLang="en-US" sz="1660" b="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81320"/>
                                        </p:tgtEl>
                                        <p:attrNameLst>
                                          <p:attrName>style.visibility</p:attrName>
                                        </p:attrNameLst>
                                      </p:cBhvr>
                                      <p:to>
                                        <p:strVal val="visible"/>
                                      </p:to>
                                    </p:set>
                                    <p:animEffect transition="in" filter="strips(downLeft)">
                                      <p:cBhvr>
                                        <p:cTn id="7" dur="500"/>
                                        <p:tgtEl>
                                          <p:spTgt spid="781320"/>
                                        </p:tgtEl>
                                      </p:cBhvr>
                                    </p:animEffect>
                                  </p:childTnLst>
                                  <p:subTnLst>
                                    <p:set>
                                      <p:cBhvr override="childStyle">
                                        <p:cTn dur="1" fill="hold" display="0" masterRel="nextClick" afterEffect="1"/>
                                        <p:tgtEl>
                                          <p:spTgt spid="78132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781321"/>
                                        </p:tgtEl>
                                        <p:attrNameLst>
                                          <p:attrName>style.visibility</p:attrName>
                                        </p:attrNameLst>
                                      </p:cBhvr>
                                      <p:to>
                                        <p:strVal val="visible"/>
                                      </p:to>
                                    </p:set>
                                    <p:animEffect transition="in" filter="strips(downLeft)">
                                      <p:cBhvr>
                                        <p:cTn id="12" dur="500"/>
                                        <p:tgtEl>
                                          <p:spTgt spid="781321"/>
                                        </p:tgtEl>
                                      </p:cBhvr>
                                    </p:animEffect>
                                  </p:childTnLst>
                                  <p:subTnLst>
                                    <p:set>
                                      <p:cBhvr override="childStyle">
                                        <p:cTn dur="1" fill="hold" display="0" masterRel="nextClick" afterEffect="1"/>
                                        <p:tgtEl>
                                          <p:spTgt spid="78132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20" grpId="0" bldLvl="0" animBg="1"/>
      <p:bldP spid="781321"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20483" name="Text Box 3"/>
          <p:cNvSpPr txBox="1"/>
          <p:nvPr/>
        </p:nvSpPr>
        <p:spPr>
          <a:xfrm>
            <a:off x="2813538" y="263769"/>
            <a:ext cx="6330462" cy="600710"/>
          </a:xfrm>
          <a:prstGeom prst="rect">
            <a:avLst/>
          </a:prstGeom>
          <a:noFill/>
          <a:ln w="9525">
            <a:noFill/>
          </a:ln>
        </p:spPr>
        <p:txBody>
          <a:bodyPr lIns="89030" tIns="44515" rIns="89030" bIns="44515">
            <a:spAutoFit/>
          </a:bodyPr>
          <a:p>
            <a:pPr algn="r"/>
            <a:r>
              <a:rPr lang="en-US" altLang="zh-CN" sz="3325" b="1" dirty="0">
                <a:latin typeface="宋体" panose="02010600030101010101" pitchFamily="2" charset="-122"/>
              </a:rPr>
              <a:t>RUP</a:t>
            </a:r>
            <a:r>
              <a:rPr lang="zh-CN" altLang="en-US" sz="3325" b="1" dirty="0">
                <a:latin typeface="宋体" panose="02010600030101010101" pitchFamily="2" charset="-122"/>
              </a:rPr>
              <a:t>的各个阶段和里程碑</a:t>
            </a:r>
            <a:r>
              <a:rPr lang="en-US" altLang="zh-CN" sz="3325" b="1" dirty="0">
                <a:latin typeface="宋体" panose="02010600030101010101" pitchFamily="2" charset="-122"/>
              </a:rPr>
              <a:t>-</a:t>
            </a:r>
            <a:r>
              <a:rPr lang="zh-CN" altLang="en-US" sz="3325" b="1" dirty="0">
                <a:latin typeface="宋体" panose="02010600030101010101" pitchFamily="2" charset="-122"/>
              </a:rPr>
              <a:t>横向 </a:t>
            </a:r>
            <a:endParaRPr lang="zh-CN" altLang="en-US" sz="3325" b="1" dirty="0">
              <a:latin typeface="宋体" panose="02010600030101010101" pitchFamily="2" charset="-122"/>
            </a:endParaRPr>
          </a:p>
        </p:txBody>
      </p:sp>
      <p:sp>
        <p:nvSpPr>
          <p:cNvPr id="20484" name="Rectangle 4"/>
          <p:cNvSpPr/>
          <p:nvPr/>
        </p:nvSpPr>
        <p:spPr>
          <a:xfrm>
            <a:off x="211015" y="1037492"/>
            <a:ext cx="7244862" cy="429895"/>
          </a:xfrm>
          <a:prstGeom prst="rect">
            <a:avLst/>
          </a:prstGeom>
          <a:noFill/>
          <a:ln w="9525">
            <a:noFill/>
          </a:ln>
        </p:spPr>
        <p:txBody>
          <a:bodyPr lIns="89030" tIns="44515" rIns="89030" bIns="44515">
            <a:spAutoFit/>
          </a:bodyPr>
          <a:p>
            <a:pPr algn="l" eaLnBrk="1" hangingPunct="1"/>
            <a:r>
              <a:rPr lang="en-US" altLang="zh-CN" sz="2215" dirty="0">
                <a:latin typeface="Times New Roman" panose="02020603050405020304" pitchFamily="18" charset="0"/>
                <a:cs typeface="Times New Roman" panose="02020603050405020304" pitchFamily="18" charset="0"/>
              </a:rPr>
              <a:t>RUP</a:t>
            </a:r>
            <a:r>
              <a:rPr lang="zh-CN" altLang="en-US" sz="2215" dirty="0">
                <a:latin typeface="宋体" panose="02010600030101010101" pitchFamily="2" charset="-122"/>
              </a:rPr>
              <a:t>中的软件生命周期在时间上被分解为四个顺序的阶段</a:t>
            </a:r>
            <a:r>
              <a:rPr lang="zh-CN" altLang="en-US" sz="2215" dirty="0">
                <a:latin typeface="Arial" panose="020B0604020202020204" pitchFamily="34" charset="0"/>
              </a:rPr>
              <a:t> </a:t>
            </a:r>
            <a:endParaRPr lang="zh-CN" altLang="en-US" sz="2215" dirty="0">
              <a:latin typeface="Arial" panose="020B0604020202020204" pitchFamily="34" charset="0"/>
            </a:endParaRPr>
          </a:p>
        </p:txBody>
      </p:sp>
      <p:sp>
        <p:nvSpPr>
          <p:cNvPr id="782341" name="Rectangle 5"/>
          <p:cNvSpPr/>
          <p:nvPr/>
        </p:nvSpPr>
        <p:spPr>
          <a:xfrm>
            <a:off x="0" y="1600200"/>
            <a:ext cx="3165231" cy="770890"/>
          </a:xfrm>
          <a:prstGeom prst="rect">
            <a:avLst/>
          </a:prstGeom>
          <a:noFill/>
          <a:ln w="9525">
            <a:noFill/>
          </a:ln>
        </p:spPr>
        <p:txBody>
          <a:bodyPr lIns="89030" tIns="44515" rIns="89030" bIns="44515">
            <a:spAutoFit/>
          </a:bodyPr>
          <a:p>
            <a:pPr algn="l" eaLnBrk="1" hangingPunct="1"/>
            <a:r>
              <a:rPr lang="zh-CN" altLang="en-US" sz="2215" b="1" dirty="0">
                <a:latin typeface="宋体" panose="02010600030101010101" pitchFamily="2" charset="-122"/>
              </a:rPr>
              <a:t>初始阶段</a:t>
            </a:r>
            <a:r>
              <a:rPr lang="en-US" altLang="zh-CN" sz="2215" b="1" dirty="0">
                <a:latin typeface="Times New Roman" panose="02020603050405020304" pitchFamily="18" charset="0"/>
              </a:rPr>
              <a:t>(Inception)</a:t>
            </a:r>
            <a:r>
              <a:rPr lang="en-US" altLang="zh-CN" sz="2215" dirty="0">
                <a:latin typeface="Arial" panose="020B0604020202020204" pitchFamily="34" charset="0"/>
              </a:rPr>
              <a:t> </a:t>
            </a:r>
            <a:r>
              <a:rPr lang="zh-CN" altLang="en-US" sz="2215" dirty="0">
                <a:solidFill>
                  <a:srgbClr val="FF0066"/>
                </a:solidFill>
                <a:latin typeface="Arial" panose="020B0604020202020204" pitchFamily="34" charset="0"/>
              </a:rPr>
              <a:t>（</a:t>
            </a:r>
            <a:r>
              <a:rPr lang="zh-CN" altLang="en-US" sz="2215" dirty="0">
                <a:solidFill>
                  <a:srgbClr val="FF0066"/>
                </a:solidFill>
                <a:latin typeface="宋体" panose="02010600030101010101" pitchFamily="2" charset="-122"/>
              </a:rPr>
              <a:t>生命周期目标里程碑</a:t>
            </a:r>
            <a:r>
              <a:rPr lang="zh-CN" altLang="en-US" sz="2215" dirty="0">
                <a:solidFill>
                  <a:srgbClr val="FF0066"/>
                </a:solidFill>
                <a:latin typeface="Arial" panose="020B0604020202020204" pitchFamily="34" charset="0"/>
              </a:rPr>
              <a:t> ）</a:t>
            </a:r>
            <a:endParaRPr lang="zh-CN" altLang="en-US" sz="2215" dirty="0">
              <a:latin typeface="Arial" panose="020B0604020202020204" pitchFamily="34" charset="0"/>
            </a:endParaRPr>
          </a:p>
        </p:txBody>
      </p:sp>
      <p:pic>
        <p:nvPicPr>
          <p:cNvPr id="20486" name="Picture 6" descr="humporg1"/>
          <p:cNvPicPr>
            <a:picLocks noChangeAspect="1"/>
          </p:cNvPicPr>
          <p:nvPr/>
        </p:nvPicPr>
        <p:blipFill>
          <a:blip r:embed="rId1"/>
          <a:stretch>
            <a:fillRect/>
          </a:stretch>
        </p:blipFill>
        <p:spPr>
          <a:xfrm>
            <a:off x="3165231" y="1437543"/>
            <a:ext cx="5838092" cy="4853354"/>
          </a:xfrm>
          <a:prstGeom prst="rect">
            <a:avLst/>
          </a:prstGeom>
          <a:noFill/>
          <a:ln w="9525">
            <a:noFill/>
          </a:ln>
        </p:spPr>
      </p:pic>
      <p:sp>
        <p:nvSpPr>
          <p:cNvPr id="782343" name="AutoShape 7"/>
          <p:cNvSpPr/>
          <p:nvPr/>
        </p:nvSpPr>
        <p:spPr>
          <a:xfrm>
            <a:off x="3305908" y="1459523"/>
            <a:ext cx="5134708" cy="2643505"/>
          </a:xfrm>
          <a:prstGeom prst="accentCallout2">
            <a:avLst>
              <a:gd name="adj1" fmla="val 2130"/>
              <a:gd name="adj2" fmla="val -1370"/>
              <a:gd name="adj3" fmla="val 2130"/>
              <a:gd name="adj4" fmla="val -8931"/>
              <a:gd name="adj5" fmla="val 17060"/>
              <a:gd name="adj6" fmla="val -13185"/>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just" defTabSz="762000" eaLnBrk="1" hangingPunct="1">
              <a:spcBef>
                <a:spcPct val="0"/>
              </a:spcBef>
              <a:buNone/>
            </a:pPr>
            <a:r>
              <a:rPr lang="en-US" altLang="zh-CN" sz="1660" b="0" dirty="0">
                <a:solidFill>
                  <a:srgbClr val="000000"/>
                </a:solidFill>
                <a:latin typeface="Verdana" panose="020B0604030504040204" pitchFamily="34" charset="0"/>
              </a:rPr>
              <a:t>   </a:t>
            </a:r>
            <a:r>
              <a:rPr lang="zh-CN" altLang="en-US" sz="1660" b="0" dirty="0">
                <a:solidFill>
                  <a:srgbClr val="000000"/>
                </a:solidFill>
                <a:latin typeface="Verdana" panose="020B0604030504040204" pitchFamily="34" charset="0"/>
              </a:rPr>
              <a:t>前景文档：对核心项目要求、关键性质、主要限制的一般性的前景说明；</a:t>
            </a:r>
            <a:endParaRPr lang="zh-CN" altLang="en-US" sz="1660" b="0" dirty="0">
              <a:solidFill>
                <a:srgbClr val="000000"/>
              </a:solidFill>
              <a:latin typeface="Verdana" panose="020B0604030504040204" pitchFamily="34" charset="0"/>
            </a:endParaRPr>
          </a:p>
          <a:p>
            <a:pPr marL="0" lvl="0" indent="0" algn="just" defTabSz="762000" eaLnBrk="1" hangingPunct="1">
              <a:spcBef>
                <a:spcPct val="0"/>
              </a:spcBef>
              <a:buNone/>
            </a:pPr>
            <a:r>
              <a:rPr lang="zh-CN" altLang="en-US" sz="1660" b="0" dirty="0">
                <a:solidFill>
                  <a:srgbClr val="000000"/>
                </a:solidFill>
                <a:latin typeface="Verdana" panose="020B0604030504040204" pitchFamily="34" charset="0"/>
              </a:rPr>
              <a:t>   初始的用例模型（完成</a:t>
            </a:r>
            <a:r>
              <a:rPr lang="en-US" altLang="zh-CN" sz="1660" b="0" dirty="0">
                <a:solidFill>
                  <a:srgbClr val="000000"/>
                </a:solidFill>
                <a:latin typeface="Verdana" panose="020B0604030504040204" pitchFamily="34" charset="0"/>
              </a:rPr>
              <a:t>10</a:t>
            </a:r>
            <a:r>
              <a:rPr lang="zh-CN" altLang="en-US" sz="1660" b="0" dirty="0">
                <a:solidFill>
                  <a:srgbClr val="000000"/>
                </a:solidFill>
                <a:latin typeface="Verdana" panose="020B0604030504040204" pitchFamily="34" charset="0"/>
              </a:rPr>
              <a:t>％－</a:t>
            </a:r>
            <a:r>
              <a:rPr lang="en-US" altLang="zh-CN" sz="1660" b="0" dirty="0">
                <a:solidFill>
                  <a:srgbClr val="000000"/>
                </a:solidFill>
                <a:latin typeface="Verdana" panose="020B0604030504040204" pitchFamily="34" charset="0"/>
              </a:rPr>
              <a:t>20</a:t>
            </a:r>
            <a:r>
              <a:rPr lang="zh-CN" altLang="en-US" sz="1660" b="0" dirty="0">
                <a:solidFill>
                  <a:srgbClr val="000000"/>
                </a:solidFill>
                <a:latin typeface="Verdana" panose="020B0604030504040204" pitchFamily="34" charset="0"/>
              </a:rPr>
              <a:t>％）；</a:t>
            </a:r>
            <a:endParaRPr lang="zh-CN" altLang="en-US" sz="1660" b="0" dirty="0">
              <a:solidFill>
                <a:srgbClr val="000000"/>
              </a:solidFill>
              <a:latin typeface="Verdana" panose="020B0604030504040204" pitchFamily="34" charset="0"/>
            </a:endParaRPr>
          </a:p>
          <a:p>
            <a:pPr marL="0" lvl="0" indent="0" algn="just" defTabSz="762000" eaLnBrk="1" hangingPunct="1">
              <a:spcBef>
                <a:spcPct val="0"/>
              </a:spcBef>
              <a:buNone/>
            </a:pPr>
            <a:r>
              <a:rPr lang="zh-CN" altLang="en-US" sz="1660" b="0" dirty="0">
                <a:solidFill>
                  <a:srgbClr val="000000"/>
                </a:solidFill>
                <a:latin typeface="Verdana" panose="020B0604030504040204" pitchFamily="34" charset="0"/>
              </a:rPr>
              <a:t>   初始的项目术语表；</a:t>
            </a:r>
            <a:endParaRPr lang="zh-CN" altLang="en-US" sz="1660" b="0" dirty="0">
              <a:solidFill>
                <a:srgbClr val="000000"/>
              </a:solidFill>
              <a:latin typeface="Verdana" panose="020B0604030504040204" pitchFamily="34" charset="0"/>
            </a:endParaRPr>
          </a:p>
          <a:p>
            <a:pPr marL="0" lvl="0" indent="0" algn="just" defTabSz="762000" eaLnBrk="1" hangingPunct="1">
              <a:spcBef>
                <a:spcPct val="0"/>
              </a:spcBef>
              <a:buNone/>
            </a:pPr>
            <a:r>
              <a:rPr lang="zh-CN" altLang="en-US" sz="1660" b="0" dirty="0">
                <a:solidFill>
                  <a:srgbClr val="000000"/>
                </a:solidFill>
                <a:latin typeface="Verdana" panose="020B0604030504040204" pitchFamily="34" charset="0"/>
              </a:rPr>
              <a:t>   初始的商业用例，包括商业环境、验收规范以及成本预测；</a:t>
            </a:r>
            <a:endParaRPr lang="zh-CN" altLang="en-US" sz="1660" b="0" dirty="0">
              <a:solidFill>
                <a:srgbClr val="000000"/>
              </a:solidFill>
              <a:latin typeface="Verdana" panose="020B0604030504040204" pitchFamily="34" charset="0"/>
            </a:endParaRPr>
          </a:p>
          <a:p>
            <a:pPr marL="0" lvl="0" indent="0" algn="just" defTabSz="762000" eaLnBrk="1" hangingPunct="1">
              <a:spcBef>
                <a:spcPct val="0"/>
              </a:spcBef>
              <a:buNone/>
            </a:pPr>
            <a:r>
              <a:rPr lang="zh-CN" altLang="en-US" sz="1660" b="0" dirty="0">
                <a:solidFill>
                  <a:srgbClr val="000000"/>
                </a:solidFill>
                <a:latin typeface="Verdana" panose="020B0604030504040204" pitchFamily="34" charset="0"/>
              </a:rPr>
              <a:t>   初始的风险评估；</a:t>
            </a:r>
            <a:endParaRPr lang="zh-CN" altLang="en-US" sz="1660" b="0" dirty="0">
              <a:solidFill>
                <a:srgbClr val="000000"/>
              </a:solidFill>
              <a:latin typeface="Verdana" panose="020B0604030504040204" pitchFamily="34" charset="0"/>
            </a:endParaRPr>
          </a:p>
          <a:p>
            <a:pPr marL="0" lvl="0" indent="0" algn="just" defTabSz="762000" eaLnBrk="1" hangingPunct="1">
              <a:spcBef>
                <a:spcPct val="0"/>
              </a:spcBef>
              <a:buNone/>
            </a:pPr>
            <a:r>
              <a:rPr lang="zh-CN" altLang="en-US" sz="1660" b="0" dirty="0">
                <a:solidFill>
                  <a:srgbClr val="000000"/>
                </a:solidFill>
                <a:latin typeface="Verdana" panose="020B0604030504040204" pitchFamily="34" charset="0"/>
              </a:rPr>
              <a:t>   项目规划，其中明确阶段和迭代；</a:t>
            </a:r>
            <a:endParaRPr lang="zh-CN" altLang="en-US" sz="1660" b="0" dirty="0">
              <a:solidFill>
                <a:srgbClr val="000000"/>
              </a:solidFill>
              <a:latin typeface="Verdana" panose="020B0604030504040204" pitchFamily="34" charset="0"/>
            </a:endParaRPr>
          </a:p>
          <a:p>
            <a:pPr marL="0" lvl="0" indent="0" algn="just" defTabSz="762000" eaLnBrk="1" hangingPunct="1">
              <a:spcBef>
                <a:spcPct val="0"/>
              </a:spcBef>
              <a:buNone/>
            </a:pPr>
            <a:r>
              <a:rPr lang="zh-CN" altLang="en-US" sz="1660" b="0" dirty="0">
                <a:solidFill>
                  <a:srgbClr val="000000"/>
                </a:solidFill>
                <a:latin typeface="Verdana" panose="020B0604030504040204" pitchFamily="34" charset="0"/>
              </a:rPr>
              <a:t>   商业模型，根据需要可选；</a:t>
            </a:r>
            <a:endParaRPr lang="zh-CN" altLang="en-US" sz="1660" b="0" dirty="0">
              <a:solidFill>
                <a:srgbClr val="000000"/>
              </a:solidFill>
              <a:latin typeface="Verdana" panose="020B0604030504040204" pitchFamily="34" charset="0"/>
            </a:endParaRPr>
          </a:p>
          <a:p>
            <a:pPr marL="0" lvl="0" indent="0" algn="just" defTabSz="762000" eaLnBrk="1" hangingPunct="1">
              <a:spcBef>
                <a:spcPct val="0"/>
              </a:spcBef>
              <a:buNone/>
            </a:pPr>
            <a:r>
              <a:rPr lang="zh-CN" altLang="en-US" sz="1660" b="0" dirty="0">
                <a:solidFill>
                  <a:srgbClr val="000000"/>
                </a:solidFill>
                <a:latin typeface="Verdana" panose="020B0604030504040204" pitchFamily="34" charset="0"/>
              </a:rPr>
              <a:t>   一个或多个原型；</a:t>
            </a:r>
            <a:endParaRPr lang="zh-CN" altLang="en-US" sz="1845" b="0" dirty="0">
              <a:latin typeface="宋体" panose="02010600030101010101" pitchFamily="2" charset="-122"/>
            </a:endParaRPr>
          </a:p>
        </p:txBody>
      </p:sp>
      <p:sp>
        <p:nvSpPr>
          <p:cNvPr id="782344" name="Rectangle 8"/>
          <p:cNvSpPr/>
          <p:nvPr/>
        </p:nvSpPr>
        <p:spPr>
          <a:xfrm>
            <a:off x="0" y="3081704"/>
            <a:ext cx="3094892" cy="770890"/>
          </a:xfrm>
          <a:prstGeom prst="rect">
            <a:avLst/>
          </a:prstGeom>
          <a:noFill/>
          <a:ln w="9525">
            <a:noFill/>
          </a:ln>
        </p:spPr>
        <p:txBody>
          <a:bodyPr lIns="89030" tIns="44515" rIns="89030" bIns="44515">
            <a:spAutoFit/>
          </a:bodyPr>
          <a:p>
            <a:pPr algn="l" eaLnBrk="1" hangingPunct="1">
              <a:spcBef>
                <a:spcPct val="50000"/>
              </a:spcBef>
            </a:pPr>
            <a:r>
              <a:rPr lang="zh-CN" altLang="en-US" sz="2215" b="1" dirty="0">
                <a:latin typeface="宋体" panose="02010600030101010101" pitchFamily="2" charset="-122"/>
              </a:rPr>
              <a:t>细化阶段</a:t>
            </a:r>
            <a:r>
              <a:rPr lang="en-US" altLang="zh-CN" sz="2215" b="1" dirty="0">
                <a:latin typeface="Times New Roman" panose="02020603050405020304" pitchFamily="18" charset="0"/>
                <a:cs typeface="Times New Roman" panose="02020603050405020304" pitchFamily="18" charset="0"/>
              </a:rPr>
              <a:t>(Elaboration)</a:t>
            </a:r>
            <a:r>
              <a:rPr lang="zh-CN" altLang="en-US" sz="2215" dirty="0">
                <a:solidFill>
                  <a:srgbClr val="FF0066"/>
                </a:solidFill>
                <a:latin typeface="Times New Roman" panose="02020603050405020304" pitchFamily="18" charset="0"/>
                <a:cs typeface="Times New Roman" panose="02020603050405020304" pitchFamily="18" charset="0"/>
              </a:rPr>
              <a:t>（</a:t>
            </a:r>
            <a:r>
              <a:rPr lang="zh-CN" altLang="en-US" sz="2215" dirty="0">
                <a:solidFill>
                  <a:srgbClr val="FF0066"/>
                </a:solidFill>
                <a:latin typeface="宋体" panose="02010600030101010101" pitchFamily="2" charset="-122"/>
              </a:rPr>
              <a:t>生命周期结构里程碑）</a:t>
            </a:r>
            <a:r>
              <a:rPr lang="zh-CN" altLang="en-US" sz="2215" dirty="0">
                <a:solidFill>
                  <a:srgbClr val="FF0066"/>
                </a:solidFill>
                <a:latin typeface="Arial" panose="020B0604020202020204" pitchFamily="34" charset="0"/>
              </a:rPr>
              <a:t> </a:t>
            </a:r>
            <a:endParaRPr lang="zh-CN" altLang="en-US" sz="2215" dirty="0">
              <a:solidFill>
                <a:srgbClr val="FF0066"/>
              </a:solidFill>
              <a:latin typeface="Arial" panose="020B0604020202020204" pitchFamily="34" charset="0"/>
            </a:endParaRPr>
          </a:p>
        </p:txBody>
      </p:sp>
      <p:sp>
        <p:nvSpPr>
          <p:cNvPr id="782345" name="Rectangle 9"/>
          <p:cNvSpPr/>
          <p:nvPr/>
        </p:nvSpPr>
        <p:spPr>
          <a:xfrm>
            <a:off x="0" y="4360985"/>
            <a:ext cx="3165231" cy="770890"/>
          </a:xfrm>
          <a:prstGeom prst="rect">
            <a:avLst/>
          </a:prstGeom>
          <a:noFill/>
          <a:ln w="9525">
            <a:noFill/>
          </a:ln>
        </p:spPr>
        <p:txBody>
          <a:bodyPr lIns="89030" tIns="44515" rIns="89030" bIns="44515">
            <a:spAutoFit/>
          </a:bodyPr>
          <a:p>
            <a:pPr algn="l" eaLnBrk="1" hangingPunct="1">
              <a:spcBef>
                <a:spcPct val="50000"/>
              </a:spcBef>
            </a:pPr>
            <a:r>
              <a:rPr lang="zh-CN" altLang="en-US" sz="2215" b="1" dirty="0">
                <a:latin typeface="宋体" panose="02010600030101010101" pitchFamily="2" charset="-122"/>
              </a:rPr>
              <a:t>构造阶段</a:t>
            </a:r>
            <a:r>
              <a:rPr lang="en-US" altLang="zh-CN" sz="2215" b="1" dirty="0">
                <a:latin typeface="Times New Roman" panose="02020603050405020304" pitchFamily="18" charset="0"/>
                <a:cs typeface="Times New Roman" panose="02020603050405020304" pitchFamily="18" charset="0"/>
              </a:rPr>
              <a:t>(Construction)</a:t>
            </a:r>
            <a:r>
              <a:rPr lang="zh-CN" altLang="en-US" sz="2215" dirty="0">
                <a:solidFill>
                  <a:srgbClr val="FF0066"/>
                </a:solidFill>
                <a:latin typeface="Times New Roman" panose="02020603050405020304" pitchFamily="18" charset="0"/>
                <a:cs typeface="Times New Roman" panose="02020603050405020304" pitchFamily="18" charset="0"/>
              </a:rPr>
              <a:t>（</a:t>
            </a:r>
            <a:r>
              <a:rPr lang="zh-CN" altLang="en-US" sz="2215" dirty="0">
                <a:solidFill>
                  <a:srgbClr val="FF0066"/>
                </a:solidFill>
                <a:latin typeface="宋体" panose="02010600030101010101" pitchFamily="2" charset="-122"/>
              </a:rPr>
              <a:t>初始运行能力</a:t>
            </a:r>
            <a:r>
              <a:rPr lang="zh-CN" altLang="en-US" sz="2215" dirty="0">
                <a:solidFill>
                  <a:srgbClr val="FF0066"/>
                </a:solidFill>
                <a:latin typeface="Arial" panose="020B0604020202020204" pitchFamily="34" charset="0"/>
              </a:rPr>
              <a:t> ）</a:t>
            </a:r>
            <a:endParaRPr lang="zh-CN" altLang="en-US" sz="2215" dirty="0">
              <a:solidFill>
                <a:srgbClr val="FF0066"/>
              </a:solidFill>
              <a:latin typeface="Arial" panose="020B0604020202020204" pitchFamily="34" charset="0"/>
            </a:endParaRPr>
          </a:p>
        </p:txBody>
      </p:sp>
      <p:sp>
        <p:nvSpPr>
          <p:cNvPr id="782346" name="Rectangle 10"/>
          <p:cNvSpPr/>
          <p:nvPr/>
        </p:nvSpPr>
        <p:spPr>
          <a:xfrm>
            <a:off x="0" y="5398477"/>
            <a:ext cx="2883877" cy="770890"/>
          </a:xfrm>
          <a:prstGeom prst="rect">
            <a:avLst/>
          </a:prstGeom>
          <a:noFill/>
          <a:ln w="9525">
            <a:noFill/>
          </a:ln>
        </p:spPr>
        <p:txBody>
          <a:bodyPr lIns="89030" tIns="44515" rIns="89030" bIns="44515">
            <a:spAutoFit/>
          </a:bodyPr>
          <a:p>
            <a:pPr algn="l"/>
            <a:r>
              <a:rPr lang="zh-CN" altLang="en-US" sz="2215" b="1" dirty="0">
                <a:latin typeface="宋体" panose="02010600030101010101" pitchFamily="2" charset="-122"/>
              </a:rPr>
              <a:t>交付阶段</a:t>
            </a:r>
            <a:r>
              <a:rPr lang="en-US" altLang="zh-CN" sz="2215" b="1" dirty="0">
                <a:latin typeface="Times New Roman" panose="02020603050405020304" pitchFamily="18" charset="0"/>
                <a:cs typeface="Times New Roman" panose="02020603050405020304" pitchFamily="18" charset="0"/>
              </a:rPr>
              <a:t>(Transition)</a:t>
            </a:r>
            <a:r>
              <a:rPr lang="zh-CN" altLang="en-US" sz="2215" dirty="0">
                <a:solidFill>
                  <a:srgbClr val="FF0066"/>
                </a:solidFill>
                <a:latin typeface="Times New Roman" panose="02020603050405020304" pitchFamily="18" charset="0"/>
                <a:cs typeface="Times New Roman" panose="02020603050405020304" pitchFamily="18" charset="0"/>
              </a:rPr>
              <a:t>（</a:t>
            </a:r>
            <a:r>
              <a:rPr lang="zh-CN" altLang="en-US" sz="2215" dirty="0">
                <a:solidFill>
                  <a:srgbClr val="FF0066"/>
                </a:solidFill>
                <a:latin typeface="宋体" panose="02010600030101010101" pitchFamily="2" charset="-122"/>
              </a:rPr>
              <a:t>产品发布里程碑）</a:t>
            </a:r>
            <a:r>
              <a:rPr lang="zh-CN" altLang="en-US" sz="2215" b="1" dirty="0">
                <a:latin typeface="Times New Roman" panose="02020603050405020304" pitchFamily="18" charset="0"/>
                <a:cs typeface="Times New Roman" panose="02020603050405020304" pitchFamily="18" charset="0"/>
              </a:rPr>
              <a:t> </a:t>
            </a:r>
            <a:endParaRPr lang="zh-CN" altLang="en-US" sz="2215" b="1" dirty="0">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2341"/>
                                        </p:tgtEl>
                                        <p:attrNameLst>
                                          <p:attrName>style.visibility</p:attrName>
                                        </p:attrNameLst>
                                      </p:cBhvr>
                                      <p:to>
                                        <p:strVal val="visible"/>
                                      </p:to>
                                    </p:set>
                                    <p:animEffect transition="in" filter="dissolve">
                                      <p:cBhvr>
                                        <p:cTn id="7" dur="500"/>
                                        <p:tgtEl>
                                          <p:spTgt spid="78234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782343"/>
                                        </p:tgtEl>
                                        <p:attrNameLst>
                                          <p:attrName>style.visibility</p:attrName>
                                        </p:attrNameLst>
                                      </p:cBhvr>
                                      <p:to>
                                        <p:strVal val="visible"/>
                                      </p:to>
                                    </p:set>
                                    <p:animEffect transition="in" filter="strips(downLeft)">
                                      <p:cBhvr>
                                        <p:cTn id="12" dur="500"/>
                                        <p:tgtEl>
                                          <p:spTgt spid="782343"/>
                                        </p:tgtEl>
                                      </p:cBhvr>
                                    </p:animEffect>
                                  </p:childTnLst>
                                  <p:subTnLst>
                                    <p:set>
                                      <p:cBhvr override="childStyle">
                                        <p:cTn dur="1" fill="hold" display="0" masterRel="nextClick" afterEffect="1"/>
                                        <p:tgtEl>
                                          <p:spTgt spid="782343"/>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82344"/>
                                        </p:tgtEl>
                                        <p:attrNameLst>
                                          <p:attrName>style.visibility</p:attrName>
                                        </p:attrNameLst>
                                      </p:cBhvr>
                                      <p:to>
                                        <p:strVal val="visible"/>
                                      </p:to>
                                    </p:set>
                                    <p:animEffect transition="in" filter="dissolve">
                                      <p:cBhvr>
                                        <p:cTn id="17" dur="500"/>
                                        <p:tgtEl>
                                          <p:spTgt spid="78234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82345"/>
                                        </p:tgtEl>
                                        <p:attrNameLst>
                                          <p:attrName>style.visibility</p:attrName>
                                        </p:attrNameLst>
                                      </p:cBhvr>
                                      <p:to>
                                        <p:strVal val="visible"/>
                                      </p:to>
                                    </p:set>
                                    <p:animEffect transition="in" filter="dissolve">
                                      <p:cBhvr>
                                        <p:cTn id="22" dur="500"/>
                                        <p:tgtEl>
                                          <p:spTgt spid="78234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82346"/>
                                        </p:tgtEl>
                                        <p:attrNameLst>
                                          <p:attrName>style.visibility</p:attrName>
                                        </p:attrNameLst>
                                      </p:cBhvr>
                                      <p:to>
                                        <p:strVal val="visible"/>
                                      </p:to>
                                    </p:set>
                                    <p:animEffect transition="in" filter="dissolve">
                                      <p:cBhvr>
                                        <p:cTn id="27" dur="500"/>
                                        <p:tgtEl>
                                          <p:spTgt spid="782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41" grpId="0"/>
      <p:bldP spid="782343" grpId="0" bldLvl="0" animBg="1"/>
      <p:bldP spid="782344" grpId="0"/>
      <p:bldP spid="782345" grpId="0"/>
      <p:bldP spid="78234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21507" name="Text Box 3"/>
          <p:cNvSpPr txBox="1"/>
          <p:nvPr/>
        </p:nvSpPr>
        <p:spPr>
          <a:xfrm>
            <a:off x="2813538" y="263769"/>
            <a:ext cx="6330462" cy="600710"/>
          </a:xfrm>
          <a:prstGeom prst="rect">
            <a:avLst/>
          </a:prstGeom>
          <a:noFill/>
          <a:ln w="9525">
            <a:noFill/>
          </a:ln>
        </p:spPr>
        <p:txBody>
          <a:bodyPr lIns="89030" tIns="44515" rIns="89030" bIns="44515">
            <a:spAutoFit/>
          </a:bodyPr>
          <a:p>
            <a:pPr algn="r"/>
            <a:r>
              <a:rPr lang="en-US" altLang="zh-CN" sz="3325" b="1" dirty="0">
                <a:latin typeface="宋体" panose="02010600030101010101" pitchFamily="2" charset="-122"/>
              </a:rPr>
              <a:t>RUP</a:t>
            </a:r>
            <a:r>
              <a:rPr lang="zh-CN" altLang="en-US" sz="3325" b="1" dirty="0">
                <a:latin typeface="宋体" panose="02010600030101010101" pitchFamily="2" charset="-122"/>
              </a:rPr>
              <a:t>的各个阶段和里程碑</a:t>
            </a:r>
            <a:r>
              <a:rPr lang="en-US" altLang="zh-CN" sz="3325" b="1" dirty="0">
                <a:latin typeface="宋体" panose="02010600030101010101" pitchFamily="2" charset="-122"/>
              </a:rPr>
              <a:t>-</a:t>
            </a:r>
            <a:r>
              <a:rPr lang="zh-CN" altLang="en-US" sz="3325" b="1" dirty="0">
                <a:latin typeface="宋体" panose="02010600030101010101" pitchFamily="2" charset="-122"/>
              </a:rPr>
              <a:t>横向 </a:t>
            </a:r>
            <a:endParaRPr lang="zh-CN" altLang="en-US" sz="3325" b="1" dirty="0">
              <a:latin typeface="宋体" panose="02010600030101010101" pitchFamily="2" charset="-122"/>
            </a:endParaRPr>
          </a:p>
        </p:txBody>
      </p:sp>
      <p:sp>
        <p:nvSpPr>
          <p:cNvPr id="21508" name="Rectangle 4"/>
          <p:cNvSpPr/>
          <p:nvPr/>
        </p:nvSpPr>
        <p:spPr>
          <a:xfrm>
            <a:off x="211015" y="1037492"/>
            <a:ext cx="7244862" cy="429895"/>
          </a:xfrm>
          <a:prstGeom prst="rect">
            <a:avLst/>
          </a:prstGeom>
          <a:noFill/>
          <a:ln w="9525">
            <a:noFill/>
          </a:ln>
        </p:spPr>
        <p:txBody>
          <a:bodyPr lIns="89030" tIns="44515" rIns="89030" bIns="44515">
            <a:spAutoFit/>
          </a:bodyPr>
          <a:p>
            <a:pPr algn="l" eaLnBrk="1" hangingPunct="1"/>
            <a:r>
              <a:rPr lang="en-US" altLang="zh-CN" sz="2215" dirty="0">
                <a:latin typeface="Times New Roman" panose="02020603050405020304" pitchFamily="18" charset="0"/>
                <a:cs typeface="Times New Roman" panose="02020603050405020304" pitchFamily="18" charset="0"/>
              </a:rPr>
              <a:t>RUP</a:t>
            </a:r>
            <a:r>
              <a:rPr lang="zh-CN" altLang="en-US" sz="2215" dirty="0">
                <a:latin typeface="宋体" panose="02010600030101010101" pitchFamily="2" charset="-122"/>
              </a:rPr>
              <a:t>中的软件生命周期在时间上被分解为四个顺序的阶段</a:t>
            </a:r>
            <a:r>
              <a:rPr lang="zh-CN" altLang="en-US" sz="2215" dirty="0">
                <a:latin typeface="Arial" panose="020B0604020202020204" pitchFamily="34" charset="0"/>
              </a:rPr>
              <a:t> </a:t>
            </a:r>
            <a:endParaRPr lang="zh-CN" altLang="en-US" sz="2215" dirty="0">
              <a:latin typeface="Arial" panose="020B0604020202020204" pitchFamily="34" charset="0"/>
            </a:endParaRPr>
          </a:p>
        </p:txBody>
      </p:sp>
      <p:sp>
        <p:nvSpPr>
          <p:cNvPr id="782341" name="Rectangle 5"/>
          <p:cNvSpPr/>
          <p:nvPr/>
        </p:nvSpPr>
        <p:spPr>
          <a:xfrm>
            <a:off x="0" y="1600200"/>
            <a:ext cx="3165231" cy="770890"/>
          </a:xfrm>
          <a:prstGeom prst="rect">
            <a:avLst/>
          </a:prstGeom>
          <a:noFill/>
          <a:ln w="9525">
            <a:noFill/>
          </a:ln>
        </p:spPr>
        <p:txBody>
          <a:bodyPr lIns="89030" tIns="44515" rIns="89030" bIns="44515">
            <a:spAutoFit/>
          </a:bodyPr>
          <a:p>
            <a:pPr algn="l" eaLnBrk="1" hangingPunct="1"/>
            <a:r>
              <a:rPr lang="zh-CN" altLang="en-US" sz="2215" b="1" dirty="0">
                <a:latin typeface="宋体" panose="02010600030101010101" pitchFamily="2" charset="-122"/>
              </a:rPr>
              <a:t>初始阶段</a:t>
            </a:r>
            <a:r>
              <a:rPr lang="en-US" altLang="zh-CN" sz="2215" b="1" dirty="0">
                <a:latin typeface="Times New Roman" panose="02020603050405020304" pitchFamily="18" charset="0"/>
              </a:rPr>
              <a:t>(Inception)</a:t>
            </a:r>
            <a:r>
              <a:rPr lang="en-US" altLang="zh-CN" sz="2215" dirty="0">
                <a:latin typeface="Arial" panose="020B0604020202020204" pitchFamily="34" charset="0"/>
              </a:rPr>
              <a:t> </a:t>
            </a:r>
            <a:r>
              <a:rPr lang="zh-CN" altLang="en-US" sz="2215" dirty="0">
                <a:solidFill>
                  <a:srgbClr val="FF0066"/>
                </a:solidFill>
                <a:latin typeface="Arial" panose="020B0604020202020204" pitchFamily="34" charset="0"/>
              </a:rPr>
              <a:t>（</a:t>
            </a:r>
            <a:r>
              <a:rPr lang="zh-CN" altLang="en-US" sz="2215" dirty="0">
                <a:solidFill>
                  <a:srgbClr val="FF0066"/>
                </a:solidFill>
                <a:latin typeface="宋体" panose="02010600030101010101" pitchFamily="2" charset="-122"/>
              </a:rPr>
              <a:t>生命周期目标里程碑</a:t>
            </a:r>
            <a:r>
              <a:rPr lang="zh-CN" altLang="en-US" sz="2215" dirty="0">
                <a:solidFill>
                  <a:srgbClr val="FF0066"/>
                </a:solidFill>
                <a:latin typeface="Arial" panose="020B0604020202020204" pitchFamily="34" charset="0"/>
              </a:rPr>
              <a:t> ）</a:t>
            </a:r>
            <a:endParaRPr lang="zh-CN" altLang="en-US" sz="2215" dirty="0">
              <a:latin typeface="Arial" panose="020B0604020202020204" pitchFamily="34" charset="0"/>
            </a:endParaRPr>
          </a:p>
        </p:txBody>
      </p:sp>
      <p:pic>
        <p:nvPicPr>
          <p:cNvPr id="21510" name="Picture 6" descr="humporg1"/>
          <p:cNvPicPr>
            <a:picLocks noChangeAspect="1"/>
          </p:cNvPicPr>
          <p:nvPr/>
        </p:nvPicPr>
        <p:blipFill>
          <a:blip r:embed="rId1"/>
          <a:stretch>
            <a:fillRect/>
          </a:stretch>
        </p:blipFill>
        <p:spPr>
          <a:xfrm>
            <a:off x="3165231" y="1437543"/>
            <a:ext cx="5838092" cy="4853354"/>
          </a:xfrm>
          <a:prstGeom prst="rect">
            <a:avLst/>
          </a:prstGeom>
          <a:noFill/>
          <a:ln w="9525">
            <a:noFill/>
          </a:ln>
        </p:spPr>
      </p:pic>
      <p:sp>
        <p:nvSpPr>
          <p:cNvPr id="782344" name="Rectangle 8"/>
          <p:cNvSpPr/>
          <p:nvPr/>
        </p:nvSpPr>
        <p:spPr>
          <a:xfrm>
            <a:off x="0" y="3081704"/>
            <a:ext cx="3094892" cy="770890"/>
          </a:xfrm>
          <a:prstGeom prst="rect">
            <a:avLst/>
          </a:prstGeom>
          <a:noFill/>
          <a:ln w="9525">
            <a:noFill/>
          </a:ln>
        </p:spPr>
        <p:txBody>
          <a:bodyPr lIns="89030" tIns="44515" rIns="89030" bIns="44515">
            <a:spAutoFit/>
          </a:bodyPr>
          <a:p>
            <a:pPr algn="l" eaLnBrk="1" hangingPunct="1">
              <a:spcBef>
                <a:spcPct val="50000"/>
              </a:spcBef>
            </a:pPr>
            <a:r>
              <a:rPr lang="zh-CN" altLang="en-US" sz="2215" b="1" dirty="0">
                <a:latin typeface="宋体" panose="02010600030101010101" pitchFamily="2" charset="-122"/>
              </a:rPr>
              <a:t>细化阶段</a:t>
            </a:r>
            <a:r>
              <a:rPr lang="en-US" altLang="zh-CN" sz="2215" b="1" dirty="0">
                <a:latin typeface="Times New Roman" panose="02020603050405020304" pitchFamily="18" charset="0"/>
                <a:cs typeface="Times New Roman" panose="02020603050405020304" pitchFamily="18" charset="0"/>
              </a:rPr>
              <a:t>(Elaboration)</a:t>
            </a:r>
            <a:r>
              <a:rPr lang="zh-CN" altLang="en-US" sz="2215" dirty="0">
                <a:solidFill>
                  <a:srgbClr val="FF0066"/>
                </a:solidFill>
                <a:latin typeface="Times New Roman" panose="02020603050405020304" pitchFamily="18" charset="0"/>
                <a:cs typeface="Times New Roman" panose="02020603050405020304" pitchFamily="18" charset="0"/>
              </a:rPr>
              <a:t>（</a:t>
            </a:r>
            <a:r>
              <a:rPr lang="zh-CN" altLang="en-US" sz="2215" dirty="0">
                <a:solidFill>
                  <a:srgbClr val="FF0066"/>
                </a:solidFill>
                <a:latin typeface="宋体" panose="02010600030101010101" pitchFamily="2" charset="-122"/>
              </a:rPr>
              <a:t>生命周期结构里程碑）</a:t>
            </a:r>
            <a:r>
              <a:rPr lang="zh-CN" altLang="en-US" sz="2215" dirty="0">
                <a:solidFill>
                  <a:srgbClr val="FF0066"/>
                </a:solidFill>
                <a:latin typeface="Arial" panose="020B0604020202020204" pitchFamily="34" charset="0"/>
              </a:rPr>
              <a:t> </a:t>
            </a:r>
            <a:endParaRPr lang="zh-CN" altLang="en-US" sz="2215" dirty="0">
              <a:solidFill>
                <a:srgbClr val="FF0066"/>
              </a:solidFill>
              <a:latin typeface="Arial" panose="020B0604020202020204" pitchFamily="34" charset="0"/>
            </a:endParaRPr>
          </a:p>
        </p:txBody>
      </p:sp>
      <p:sp>
        <p:nvSpPr>
          <p:cNvPr id="782345" name="Rectangle 9"/>
          <p:cNvSpPr/>
          <p:nvPr/>
        </p:nvSpPr>
        <p:spPr>
          <a:xfrm>
            <a:off x="0" y="4360985"/>
            <a:ext cx="3165231" cy="770890"/>
          </a:xfrm>
          <a:prstGeom prst="rect">
            <a:avLst/>
          </a:prstGeom>
          <a:noFill/>
          <a:ln w="9525">
            <a:noFill/>
          </a:ln>
        </p:spPr>
        <p:txBody>
          <a:bodyPr lIns="89030" tIns="44515" rIns="89030" bIns="44515">
            <a:spAutoFit/>
          </a:bodyPr>
          <a:p>
            <a:pPr algn="l" eaLnBrk="1" hangingPunct="1">
              <a:spcBef>
                <a:spcPct val="50000"/>
              </a:spcBef>
            </a:pPr>
            <a:r>
              <a:rPr lang="zh-CN" altLang="en-US" sz="2215" b="1" dirty="0">
                <a:latin typeface="宋体" panose="02010600030101010101" pitchFamily="2" charset="-122"/>
              </a:rPr>
              <a:t>构造阶段</a:t>
            </a:r>
            <a:r>
              <a:rPr lang="en-US" altLang="zh-CN" sz="2215" b="1" dirty="0">
                <a:latin typeface="Times New Roman" panose="02020603050405020304" pitchFamily="18" charset="0"/>
                <a:cs typeface="Times New Roman" panose="02020603050405020304" pitchFamily="18" charset="0"/>
              </a:rPr>
              <a:t>(Construction)</a:t>
            </a:r>
            <a:r>
              <a:rPr lang="zh-CN" altLang="en-US" sz="2215" dirty="0">
                <a:solidFill>
                  <a:srgbClr val="FF0066"/>
                </a:solidFill>
                <a:latin typeface="Times New Roman" panose="02020603050405020304" pitchFamily="18" charset="0"/>
                <a:cs typeface="Times New Roman" panose="02020603050405020304" pitchFamily="18" charset="0"/>
              </a:rPr>
              <a:t>（</a:t>
            </a:r>
            <a:r>
              <a:rPr lang="zh-CN" altLang="en-US" sz="2215" dirty="0">
                <a:solidFill>
                  <a:srgbClr val="FF0066"/>
                </a:solidFill>
                <a:latin typeface="宋体" panose="02010600030101010101" pitchFamily="2" charset="-122"/>
              </a:rPr>
              <a:t>初始运行能力</a:t>
            </a:r>
            <a:r>
              <a:rPr lang="zh-CN" altLang="en-US" sz="2215" dirty="0">
                <a:solidFill>
                  <a:srgbClr val="FF0066"/>
                </a:solidFill>
                <a:latin typeface="Arial" panose="020B0604020202020204" pitchFamily="34" charset="0"/>
              </a:rPr>
              <a:t> ）</a:t>
            </a:r>
            <a:endParaRPr lang="zh-CN" altLang="en-US" sz="2215" dirty="0">
              <a:solidFill>
                <a:srgbClr val="FF0066"/>
              </a:solidFill>
              <a:latin typeface="Arial" panose="020B0604020202020204" pitchFamily="34" charset="0"/>
            </a:endParaRPr>
          </a:p>
        </p:txBody>
      </p:sp>
      <p:sp>
        <p:nvSpPr>
          <p:cNvPr id="782346" name="Rectangle 10"/>
          <p:cNvSpPr/>
          <p:nvPr/>
        </p:nvSpPr>
        <p:spPr>
          <a:xfrm>
            <a:off x="0" y="5398477"/>
            <a:ext cx="2883877" cy="770890"/>
          </a:xfrm>
          <a:prstGeom prst="rect">
            <a:avLst/>
          </a:prstGeom>
          <a:noFill/>
          <a:ln w="9525">
            <a:noFill/>
          </a:ln>
        </p:spPr>
        <p:txBody>
          <a:bodyPr lIns="89030" tIns="44515" rIns="89030" bIns="44515">
            <a:spAutoFit/>
          </a:bodyPr>
          <a:p>
            <a:pPr algn="l"/>
            <a:r>
              <a:rPr lang="zh-CN" altLang="en-US" sz="2215" b="1" dirty="0">
                <a:latin typeface="宋体" panose="02010600030101010101" pitchFamily="2" charset="-122"/>
              </a:rPr>
              <a:t>交付阶段</a:t>
            </a:r>
            <a:r>
              <a:rPr lang="en-US" altLang="zh-CN" sz="2215" b="1" dirty="0">
                <a:latin typeface="Times New Roman" panose="02020603050405020304" pitchFamily="18" charset="0"/>
                <a:cs typeface="Times New Roman" panose="02020603050405020304" pitchFamily="18" charset="0"/>
              </a:rPr>
              <a:t>(Transition)</a:t>
            </a:r>
            <a:r>
              <a:rPr lang="zh-CN" altLang="en-US" sz="2215" dirty="0">
                <a:solidFill>
                  <a:srgbClr val="FF0066"/>
                </a:solidFill>
                <a:latin typeface="Times New Roman" panose="02020603050405020304" pitchFamily="18" charset="0"/>
                <a:cs typeface="Times New Roman" panose="02020603050405020304" pitchFamily="18" charset="0"/>
              </a:rPr>
              <a:t>（</a:t>
            </a:r>
            <a:r>
              <a:rPr lang="zh-CN" altLang="en-US" sz="2215" dirty="0">
                <a:solidFill>
                  <a:srgbClr val="FF0066"/>
                </a:solidFill>
                <a:latin typeface="宋体" panose="02010600030101010101" pitchFamily="2" charset="-122"/>
              </a:rPr>
              <a:t>产品发布里程碑）</a:t>
            </a:r>
            <a:r>
              <a:rPr lang="zh-CN" altLang="en-US" sz="2215" b="1" dirty="0">
                <a:latin typeface="Times New Roman" panose="02020603050405020304" pitchFamily="18" charset="0"/>
                <a:cs typeface="Times New Roman" panose="02020603050405020304" pitchFamily="18" charset="0"/>
              </a:rPr>
              <a:t> </a:t>
            </a:r>
            <a:endParaRPr lang="zh-CN" altLang="en-US" sz="2215" b="1" dirty="0">
              <a:latin typeface="Times New Roman" panose="02020603050405020304" pitchFamily="18" charset="0"/>
              <a:ea typeface="Times New Roman" panose="02020603050405020304" pitchFamily="18" charset="0"/>
            </a:endParaRPr>
          </a:p>
        </p:txBody>
      </p:sp>
      <p:sp>
        <p:nvSpPr>
          <p:cNvPr id="782347" name="AutoShape 11"/>
          <p:cNvSpPr/>
          <p:nvPr/>
        </p:nvSpPr>
        <p:spPr>
          <a:xfrm>
            <a:off x="3235569" y="2444262"/>
            <a:ext cx="5134708" cy="2898140"/>
          </a:xfrm>
          <a:prstGeom prst="accentCallout2">
            <a:avLst>
              <a:gd name="adj1" fmla="val 3986"/>
              <a:gd name="adj2" fmla="val -1370"/>
              <a:gd name="adj3" fmla="val 3986"/>
              <a:gd name="adj4" fmla="val -5338"/>
              <a:gd name="adj5" fmla="val 30176"/>
              <a:gd name="adj6" fmla="val -7565"/>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just" defTabSz="762000" eaLnBrk="1" hangingPunct="1">
              <a:spcBef>
                <a:spcPct val="0"/>
              </a:spcBef>
              <a:buNone/>
            </a:pPr>
            <a:r>
              <a:rPr lang="en-US" altLang="zh-CN" sz="1660" b="0" dirty="0">
                <a:latin typeface="Times New Roman" panose="02020603050405020304" pitchFamily="18" charset="0"/>
              </a:rPr>
              <a:t>     </a:t>
            </a:r>
            <a:r>
              <a:rPr lang="zh-CN" altLang="en-US" sz="1660" b="0" dirty="0">
                <a:latin typeface="Times New Roman" panose="02020603050405020304" pitchFamily="18" charset="0"/>
              </a:rPr>
              <a:t>用例模型（至少完成</a:t>
            </a:r>
            <a:r>
              <a:rPr lang="en-US" altLang="zh-CN" sz="1660" b="0" dirty="0">
                <a:latin typeface="宋体" panose="02010600030101010101" pitchFamily="2" charset="-122"/>
              </a:rPr>
              <a:t>80</a:t>
            </a:r>
            <a:r>
              <a:rPr lang="zh-CN" altLang="en-US" sz="1660" b="0" dirty="0">
                <a:latin typeface="Times New Roman" panose="02020603050405020304" pitchFamily="18" charset="0"/>
              </a:rPr>
              <a:t>％）：识别出了所有的用例和角色，以及大多数用例的描述；</a:t>
            </a:r>
            <a:endParaRPr lang="zh-CN" altLang="en-US" sz="1660" b="0" dirty="0">
              <a:latin typeface="Times New Roman" panose="02020603050405020304" pitchFamily="18" charset="0"/>
            </a:endParaRPr>
          </a:p>
          <a:p>
            <a:pPr marL="0" lvl="0" indent="0" algn="just" defTabSz="762000" eaLnBrk="1" hangingPunct="1">
              <a:spcBef>
                <a:spcPct val="0"/>
              </a:spcBef>
              <a:buNone/>
            </a:pPr>
            <a:r>
              <a:rPr lang="zh-CN" altLang="en-US" sz="1660" b="0" dirty="0">
                <a:latin typeface="Times New Roman" panose="02020603050405020304" pitchFamily="18" charset="0"/>
              </a:rPr>
              <a:t>    调整一些增加的需求，包括非功能性需求以及任何与特定用例无关的需求；</a:t>
            </a:r>
            <a:endParaRPr lang="zh-CN" altLang="en-US" sz="1660" b="0" dirty="0">
              <a:latin typeface="Times New Roman" panose="02020603050405020304" pitchFamily="18" charset="0"/>
            </a:endParaRPr>
          </a:p>
          <a:p>
            <a:pPr marL="0" lvl="0" indent="0" algn="just" defTabSz="762000" eaLnBrk="1" hangingPunct="1">
              <a:spcBef>
                <a:spcPct val="0"/>
              </a:spcBef>
              <a:buNone/>
            </a:pPr>
            <a:r>
              <a:rPr lang="zh-CN" altLang="en-US" sz="1660" b="0" dirty="0">
                <a:latin typeface="Times New Roman" panose="02020603050405020304" pitchFamily="18" charset="0"/>
              </a:rPr>
              <a:t>    </a:t>
            </a:r>
            <a:r>
              <a:rPr lang="zh-CN" altLang="en-US" sz="1660" b="0" dirty="0">
                <a:latin typeface="Times New Roman" panose="02020603050405020304" pitchFamily="18" charset="0"/>
                <a:cs typeface="Times New Roman" panose="02020603050405020304" pitchFamily="18" charset="0"/>
              </a:rPr>
              <a:t> </a:t>
            </a:r>
            <a:r>
              <a:rPr lang="zh-CN" altLang="en-US" sz="1660" b="0" dirty="0">
                <a:latin typeface="Times New Roman" panose="02020603050405020304" pitchFamily="18" charset="0"/>
              </a:rPr>
              <a:t>软件体系结构描述；</a:t>
            </a:r>
            <a:endParaRPr lang="zh-CN" altLang="en-US" sz="1660" b="0" dirty="0">
              <a:latin typeface="Times New Roman" panose="02020603050405020304" pitchFamily="18" charset="0"/>
            </a:endParaRPr>
          </a:p>
          <a:p>
            <a:pPr marL="0" lvl="0" indent="0" algn="just" defTabSz="762000" eaLnBrk="1" hangingPunct="1">
              <a:spcBef>
                <a:spcPct val="0"/>
              </a:spcBef>
              <a:buNone/>
            </a:pPr>
            <a:r>
              <a:rPr lang="zh-CN" altLang="en-US" sz="1660" b="0" dirty="0">
                <a:latin typeface="Times New Roman" panose="02020603050405020304" pitchFamily="18" charset="0"/>
              </a:rPr>
              <a:t>     可执行的体系结构原型；</a:t>
            </a:r>
            <a:endParaRPr lang="zh-CN" altLang="en-US" sz="1660" b="0" dirty="0">
              <a:latin typeface="Times New Roman" panose="02020603050405020304" pitchFamily="18" charset="0"/>
            </a:endParaRPr>
          </a:p>
          <a:p>
            <a:pPr marL="0" lvl="0" indent="0" algn="just" defTabSz="762000" eaLnBrk="1" hangingPunct="1">
              <a:spcBef>
                <a:spcPct val="0"/>
              </a:spcBef>
              <a:buNone/>
            </a:pPr>
            <a:r>
              <a:rPr lang="zh-CN" altLang="en-US" sz="1660" b="0" dirty="0">
                <a:latin typeface="Times New Roman" panose="02020603050405020304" pitchFamily="18" charset="0"/>
              </a:rPr>
              <a:t>     修订后的风险表和商业用例；</a:t>
            </a:r>
            <a:endParaRPr lang="zh-CN" altLang="en-US" sz="1660" b="0" dirty="0">
              <a:latin typeface="Times New Roman" panose="02020603050405020304" pitchFamily="18" charset="0"/>
            </a:endParaRPr>
          </a:p>
          <a:p>
            <a:pPr marL="0" lvl="0" indent="0" algn="just" defTabSz="762000" eaLnBrk="1" hangingPunct="1">
              <a:spcBef>
                <a:spcPct val="0"/>
              </a:spcBef>
              <a:buNone/>
            </a:pPr>
            <a:r>
              <a:rPr lang="zh-CN" altLang="en-US" sz="1660" b="0" dirty="0">
                <a:latin typeface="Times New Roman" panose="02020603050405020304" pitchFamily="18" charset="0"/>
              </a:rPr>
              <a:t>     整个项目的开发计划，包括粗略项目规划，显示迭代过程以及相应的评估准则；</a:t>
            </a:r>
            <a:endParaRPr lang="zh-CN" altLang="en-US" sz="1660" b="0" dirty="0">
              <a:latin typeface="Times New Roman" panose="02020603050405020304" pitchFamily="18" charset="0"/>
            </a:endParaRPr>
          </a:p>
          <a:p>
            <a:pPr marL="0" lvl="0" indent="0" algn="just" defTabSz="762000" eaLnBrk="1" hangingPunct="1">
              <a:spcBef>
                <a:spcPct val="0"/>
              </a:spcBef>
              <a:buNone/>
            </a:pPr>
            <a:r>
              <a:rPr lang="zh-CN" altLang="en-US" sz="1660" b="0" dirty="0">
                <a:latin typeface="Times New Roman" panose="02020603050405020304" pitchFamily="18" charset="0"/>
              </a:rPr>
              <a:t>    更新的开发用例，指定要使用的过程；</a:t>
            </a:r>
            <a:endParaRPr lang="zh-CN" altLang="en-US" sz="1660" b="0" dirty="0">
              <a:latin typeface="Times New Roman" panose="02020603050405020304" pitchFamily="18" charset="0"/>
            </a:endParaRPr>
          </a:p>
          <a:p>
            <a:pPr marL="0" lvl="0" indent="0" algn="just" defTabSz="762000" eaLnBrk="1" hangingPunct="1">
              <a:spcBef>
                <a:spcPct val="0"/>
              </a:spcBef>
              <a:buNone/>
            </a:pPr>
            <a:r>
              <a:rPr lang="zh-CN" altLang="en-US" sz="1660" b="0" dirty="0">
                <a:latin typeface="Times New Roman" panose="02020603050405020304" pitchFamily="18" charset="0"/>
              </a:rPr>
              <a:t>    初步的用户手册（可选）；</a:t>
            </a:r>
            <a:endParaRPr lang="zh-CN" altLang="en-US" sz="1660" b="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2341"/>
                                        </p:tgtEl>
                                        <p:attrNameLst>
                                          <p:attrName>style.visibility</p:attrName>
                                        </p:attrNameLst>
                                      </p:cBhvr>
                                      <p:to>
                                        <p:strVal val="visible"/>
                                      </p:to>
                                    </p:set>
                                    <p:animEffect transition="in" filter="dissolve">
                                      <p:cBhvr>
                                        <p:cTn id="7" dur="500"/>
                                        <p:tgtEl>
                                          <p:spTgt spid="78234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82344"/>
                                        </p:tgtEl>
                                        <p:attrNameLst>
                                          <p:attrName>style.visibility</p:attrName>
                                        </p:attrNameLst>
                                      </p:cBhvr>
                                      <p:to>
                                        <p:strVal val="visible"/>
                                      </p:to>
                                    </p:set>
                                    <p:animEffect transition="in" filter="dissolve">
                                      <p:cBhvr>
                                        <p:cTn id="12" dur="500"/>
                                        <p:tgtEl>
                                          <p:spTgt spid="78234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782347"/>
                                        </p:tgtEl>
                                        <p:attrNameLst>
                                          <p:attrName>style.visibility</p:attrName>
                                        </p:attrNameLst>
                                      </p:cBhvr>
                                      <p:to>
                                        <p:strVal val="visible"/>
                                      </p:to>
                                    </p:set>
                                    <p:animEffect transition="in" filter="strips(downLeft)">
                                      <p:cBhvr>
                                        <p:cTn id="17" dur="500"/>
                                        <p:tgtEl>
                                          <p:spTgt spid="782347"/>
                                        </p:tgtEl>
                                      </p:cBhvr>
                                    </p:animEffect>
                                  </p:childTnLst>
                                  <p:subTnLst>
                                    <p:set>
                                      <p:cBhvr override="childStyle">
                                        <p:cTn dur="1" fill="hold" display="0" masterRel="nextClick" afterEffect="1"/>
                                        <p:tgtEl>
                                          <p:spTgt spid="782347"/>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82345"/>
                                        </p:tgtEl>
                                        <p:attrNameLst>
                                          <p:attrName>style.visibility</p:attrName>
                                        </p:attrNameLst>
                                      </p:cBhvr>
                                      <p:to>
                                        <p:strVal val="visible"/>
                                      </p:to>
                                    </p:set>
                                    <p:animEffect transition="in" filter="dissolve">
                                      <p:cBhvr>
                                        <p:cTn id="22" dur="500"/>
                                        <p:tgtEl>
                                          <p:spTgt spid="78234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82346"/>
                                        </p:tgtEl>
                                        <p:attrNameLst>
                                          <p:attrName>style.visibility</p:attrName>
                                        </p:attrNameLst>
                                      </p:cBhvr>
                                      <p:to>
                                        <p:strVal val="visible"/>
                                      </p:to>
                                    </p:set>
                                    <p:animEffect transition="in" filter="dissolve">
                                      <p:cBhvr>
                                        <p:cTn id="27" dur="500"/>
                                        <p:tgtEl>
                                          <p:spTgt spid="782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41" grpId="0"/>
      <p:bldP spid="782344" grpId="0"/>
      <p:bldP spid="782345" grpId="0"/>
      <p:bldP spid="782346" grpId="0"/>
      <p:bldP spid="782347"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5123" name="Rectangle 2"/>
          <p:cNvSpPr>
            <a:spLocks noGrp="1"/>
          </p:cNvSpPr>
          <p:nvPr>
            <p:ph type="title"/>
          </p:nvPr>
        </p:nvSpPr>
        <p:spPr>
          <a:xfrm>
            <a:off x="3626827" y="422031"/>
            <a:ext cx="5416062" cy="530469"/>
          </a:xfrm>
        </p:spPr>
        <p:txBody>
          <a:bodyPr vert="horz" wrap="square" lIns="89030" tIns="44515" rIns="89030" bIns="44515" anchor="ctr"/>
          <a:p>
            <a:pPr algn="ctr" eaLnBrk="1" hangingPunct="1"/>
            <a:r>
              <a:rPr lang="zh-CN" altLang="en-US" dirty="0">
                <a:solidFill>
                  <a:srgbClr val="993300"/>
                </a:solidFill>
                <a:latin typeface="宋体" panose="02010600030101010101" pitchFamily="2" charset="-122"/>
              </a:rPr>
              <a:t>面向对象软件工程</a:t>
            </a:r>
            <a:endParaRPr lang="zh-CN" altLang="en-US" dirty="0">
              <a:solidFill>
                <a:srgbClr val="993300"/>
              </a:solidFill>
              <a:latin typeface="宋体" panose="02010600030101010101" pitchFamily="2" charset="-122"/>
            </a:endParaRPr>
          </a:p>
        </p:txBody>
      </p:sp>
      <p:sp>
        <p:nvSpPr>
          <p:cNvPr id="712707" name="Text Box 3"/>
          <p:cNvSpPr txBox="1">
            <a:spLocks noChangeArrowheads="1"/>
          </p:cNvSpPr>
          <p:nvPr/>
        </p:nvSpPr>
        <p:spPr bwMode="auto">
          <a:xfrm>
            <a:off x="1688123" y="2795954"/>
            <a:ext cx="6049108" cy="600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30" tIns="44515" rIns="89030" bIns="44515">
            <a:spAutoFit/>
          </a:bodyPr>
          <a:lstStyle/>
          <a:p>
            <a:pPr marR="0" algn="l" defTabSz="914400">
              <a:spcBef>
                <a:spcPct val="50000"/>
              </a:spcBef>
              <a:buClrTx/>
              <a:buSzTx/>
              <a:buFontTx/>
              <a:defRPr/>
            </a:pPr>
            <a:r>
              <a:rPr kumimoji="1" lang="zh-CN" altLang="en-US" sz="3325" kern="1200" cap="none" spc="0" normalizeH="0" baseline="0" noProof="0" smtClean="0">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49" charset="-122"/>
                <a:cs typeface="+mn-cs"/>
              </a:rPr>
              <a:t>面向对象</a:t>
            </a:r>
            <a:r>
              <a:rPr kumimoji="1" lang="en-US" altLang="zh-CN" sz="3325" kern="1200" cap="none" spc="0" normalizeH="0" baseline="0" noProof="0" smtClean="0">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49" charset="-122"/>
                <a:cs typeface="+mn-cs"/>
              </a:rPr>
              <a:t>=</a:t>
            </a:r>
            <a:r>
              <a:rPr kumimoji="1" lang="zh-CN" altLang="en-US" sz="3325" kern="1200" cap="none" spc="0" normalizeH="0" baseline="0" noProof="0" smtClean="0">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49" charset="-122"/>
                <a:cs typeface="+mn-cs"/>
              </a:rPr>
              <a:t>对象</a:t>
            </a:r>
            <a:r>
              <a:rPr kumimoji="1" lang="en-US" altLang="zh-CN" sz="3325" kern="1200" cap="none" spc="0" normalizeH="0" baseline="0" noProof="0" smtClean="0">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49" charset="-122"/>
                <a:cs typeface="+mn-cs"/>
              </a:rPr>
              <a:t>+</a:t>
            </a:r>
            <a:r>
              <a:rPr kumimoji="1" lang="zh-CN" altLang="en-US" sz="3325" kern="1200" cap="none" spc="0" normalizeH="0" baseline="0" noProof="0" smtClean="0">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49" charset="-122"/>
                <a:cs typeface="+mn-cs"/>
              </a:rPr>
              <a:t>类</a:t>
            </a:r>
            <a:r>
              <a:rPr kumimoji="1" lang="en-US" altLang="zh-CN" sz="3325" kern="1200" cap="none" spc="0" normalizeH="0" baseline="0" noProof="0" smtClean="0">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49" charset="-122"/>
                <a:cs typeface="+mn-cs"/>
              </a:rPr>
              <a:t>+</a:t>
            </a:r>
            <a:r>
              <a:rPr kumimoji="1" lang="zh-CN" altLang="en-US" sz="3325" kern="1200" cap="none" spc="0" normalizeH="0" baseline="0" noProof="0" smtClean="0">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49" charset="-122"/>
                <a:cs typeface="+mn-cs"/>
              </a:rPr>
              <a:t>继承</a:t>
            </a:r>
            <a:r>
              <a:rPr kumimoji="1" lang="en-US" altLang="zh-CN" sz="3325" kern="1200" cap="none" spc="0" normalizeH="0" baseline="0" noProof="0" smtClean="0">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49" charset="-122"/>
                <a:cs typeface="+mn-cs"/>
              </a:rPr>
              <a:t>+</a:t>
            </a:r>
            <a:r>
              <a:rPr kumimoji="1" lang="zh-CN" altLang="en-US" sz="3325" kern="1200" cap="none" spc="0" normalizeH="0" baseline="0" noProof="0" smtClean="0">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49" charset="-122"/>
                <a:cs typeface="+mn-cs"/>
              </a:rPr>
              <a:t>消息</a:t>
            </a:r>
            <a:endParaRPr kumimoji="1" lang="zh-CN" altLang="en-US" sz="3325" kern="1200" cap="none" spc="0" normalizeH="0" baseline="0" noProof="0" smtClean="0">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49"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22531" name="Text Box 3"/>
          <p:cNvSpPr txBox="1"/>
          <p:nvPr/>
        </p:nvSpPr>
        <p:spPr>
          <a:xfrm>
            <a:off x="2813538" y="263769"/>
            <a:ext cx="6330462" cy="600710"/>
          </a:xfrm>
          <a:prstGeom prst="rect">
            <a:avLst/>
          </a:prstGeom>
          <a:noFill/>
          <a:ln w="9525">
            <a:noFill/>
          </a:ln>
        </p:spPr>
        <p:txBody>
          <a:bodyPr lIns="89030" tIns="44515" rIns="89030" bIns="44515">
            <a:spAutoFit/>
          </a:bodyPr>
          <a:p>
            <a:pPr algn="r"/>
            <a:r>
              <a:rPr lang="en-US" altLang="zh-CN" sz="3325" b="1" dirty="0">
                <a:latin typeface="宋体" panose="02010600030101010101" pitchFamily="2" charset="-122"/>
              </a:rPr>
              <a:t>RUP</a:t>
            </a:r>
            <a:r>
              <a:rPr lang="zh-CN" altLang="en-US" sz="3325" b="1" dirty="0">
                <a:latin typeface="宋体" panose="02010600030101010101" pitchFamily="2" charset="-122"/>
              </a:rPr>
              <a:t>的各个阶段和里程碑</a:t>
            </a:r>
            <a:r>
              <a:rPr lang="en-US" altLang="zh-CN" sz="3325" b="1" dirty="0">
                <a:latin typeface="宋体" panose="02010600030101010101" pitchFamily="2" charset="-122"/>
              </a:rPr>
              <a:t>-</a:t>
            </a:r>
            <a:r>
              <a:rPr lang="zh-CN" altLang="en-US" sz="3325" b="1" dirty="0">
                <a:latin typeface="宋体" panose="02010600030101010101" pitchFamily="2" charset="-122"/>
              </a:rPr>
              <a:t>横向 </a:t>
            </a:r>
            <a:endParaRPr lang="zh-CN" altLang="en-US" sz="3325" b="1" dirty="0">
              <a:latin typeface="宋体" panose="02010600030101010101" pitchFamily="2" charset="-122"/>
            </a:endParaRPr>
          </a:p>
        </p:txBody>
      </p:sp>
      <p:sp>
        <p:nvSpPr>
          <p:cNvPr id="22532" name="Rectangle 4"/>
          <p:cNvSpPr/>
          <p:nvPr/>
        </p:nvSpPr>
        <p:spPr>
          <a:xfrm>
            <a:off x="211015" y="1037492"/>
            <a:ext cx="7244862" cy="429895"/>
          </a:xfrm>
          <a:prstGeom prst="rect">
            <a:avLst/>
          </a:prstGeom>
          <a:noFill/>
          <a:ln w="9525">
            <a:noFill/>
          </a:ln>
        </p:spPr>
        <p:txBody>
          <a:bodyPr lIns="89030" tIns="44515" rIns="89030" bIns="44515">
            <a:spAutoFit/>
          </a:bodyPr>
          <a:p>
            <a:pPr algn="l" eaLnBrk="1" hangingPunct="1"/>
            <a:r>
              <a:rPr lang="en-US" altLang="zh-CN" sz="2215" dirty="0">
                <a:latin typeface="Times New Roman" panose="02020603050405020304" pitchFamily="18" charset="0"/>
                <a:cs typeface="Times New Roman" panose="02020603050405020304" pitchFamily="18" charset="0"/>
              </a:rPr>
              <a:t>RUP</a:t>
            </a:r>
            <a:r>
              <a:rPr lang="zh-CN" altLang="en-US" sz="2215" dirty="0">
                <a:latin typeface="宋体" panose="02010600030101010101" pitchFamily="2" charset="-122"/>
              </a:rPr>
              <a:t>中的软件生命周期在时间上被分解为四个顺序的阶段</a:t>
            </a:r>
            <a:r>
              <a:rPr lang="zh-CN" altLang="en-US" sz="2215" dirty="0">
                <a:latin typeface="Arial" panose="020B0604020202020204" pitchFamily="34" charset="0"/>
              </a:rPr>
              <a:t> </a:t>
            </a:r>
            <a:endParaRPr lang="zh-CN" altLang="en-US" sz="2215" dirty="0">
              <a:latin typeface="Arial" panose="020B0604020202020204" pitchFamily="34" charset="0"/>
            </a:endParaRPr>
          </a:p>
        </p:txBody>
      </p:sp>
      <p:sp>
        <p:nvSpPr>
          <p:cNvPr id="782341" name="Rectangle 5"/>
          <p:cNvSpPr/>
          <p:nvPr/>
        </p:nvSpPr>
        <p:spPr>
          <a:xfrm>
            <a:off x="0" y="1600200"/>
            <a:ext cx="3165231" cy="770890"/>
          </a:xfrm>
          <a:prstGeom prst="rect">
            <a:avLst/>
          </a:prstGeom>
          <a:noFill/>
          <a:ln w="9525">
            <a:noFill/>
          </a:ln>
        </p:spPr>
        <p:txBody>
          <a:bodyPr lIns="89030" tIns="44515" rIns="89030" bIns="44515">
            <a:spAutoFit/>
          </a:bodyPr>
          <a:p>
            <a:pPr algn="l" eaLnBrk="1" hangingPunct="1"/>
            <a:r>
              <a:rPr lang="zh-CN" altLang="en-US" sz="2215" b="1" dirty="0">
                <a:latin typeface="宋体" panose="02010600030101010101" pitchFamily="2" charset="-122"/>
              </a:rPr>
              <a:t>初始阶段</a:t>
            </a:r>
            <a:r>
              <a:rPr lang="en-US" altLang="zh-CN" sz="2215" b="1" dirty="0">
                <a:latin typeface="Times New Roman" panose="02020603050405020304" pitchFamily="18" charset="0"/>
              </a:rPr>
              <a:t>(Inception)</a:t>
            </a:r>
            <a:r>
              <a:rPr lang="en-US" altLang="zh-CN" sz="2215" dirty="0">
                <a:latin typeface="Arial" panose="020B0604020202020204" pitchFamily="34" charset="0"/>
              </a:rPr>
              <a:t> </a:t>
            </a:r>
            <a:r>
              <a:rPr lang="zh-CN" altLang="en-US" sz="2215" dirty="0">
                <a:solidFill>
                  <a:srgbClr val="FF0066"/>
                </a:solidFill>
                <a:latin typeface="Arial" panose="020B0604020202020204" pitchFamily="34" charset="0"/>
              </a:rPr>
              <a:t>（</a:t>
            </a:r>
            <a:r>
              <a:rPr lang="zh-CN" altLang="en-US" sz="2215" dirty="0">
                <a:solidFill>
                  <a:srgbClr val="FF0066"/>
                </a:solidFill>
                <a:latin typeface="宋体" panose="02010600030101010101" pitchFamily="2" charset="-122"/>
              </a:rPr>
              <a:t>生命周期目标里程碑</a:t>
            </a:r>
            <a:r>
              <a:rPr lang="zh-CN" altLang="en-US" sz="2215" dirty="0">
                <a:solidFill>
                  <a:srgbClr val="FF0066"/>
                </a:solidFill>
                <a:latin typeface="Arial" panose="020B0604020202020204" pitchFamily="34" charset="0"/>
              </a:rPr>
              <a:t> ）</a:t>
            </a:r>
            <a:endParaRPr lang="zh-CN" altLang="en-US" sz="2215" dirty="0">
              <a:latin typeface="Arial" panose="020B0604020202020204" pitchFamily="34" charset="0"/>
            </a:endParaRPr>
          </a:p>
        </p:txBody>
      </p:sp>
      <p:pic>
        <p:nvPicPr>
          <p:cNvPr id="22534" name="Picture 6" descr="humporg1"/>
          <p:cNvPicPr>
            <a:picLocks noChangeAspect="1"/>
          </p:cNvPicPr>
          <p:nvPr/>
        </p:nvPicPr>
        <p:blipFill>
          <a:blip r:embed="rId1"/>
          <a:stretch>
            <a:fillRect/>
          </a:stretch>
        </p:blipFill>
        <p:spPr>
          <a:xfrm>
            <a:off x="3165231" y="1437543"/>
            <a:ext cx="5838092" cy="4853354"/>
          </a:xfrm>
          <a:prstGeom prst="rect">
            <a:avLst/>
          </a:prstGeom>
          <a:noFill/>
          <a:ln w="9525">
            <a:noFill/>
          </a:ln>
        </p:spPr>
      </p:pic>
      <p:sp>
        <p:nvSpPr>
          <p:cNvPr id="782344" name="Rectangle 8"/>
          <p:cNvSpPr/>
          <p:nvPr/>
        </p:nvSpPr>
        <p:spPr>
          <a:xfrm>
            <a:off x="0" y="3081704"/>
            <a:ext cx="3094892" cy="770890"/>
          </a:xfrm>
          <a:prstGeom prst="rect">
            <a:avLst/>
          </a:prstGeom>
          <a:noFill/>
          <a:ln w="9525">
            <a:noFill/>
          </a:ln>
        </p:spPr>
        <p:txBody>
          <a:bodyPr lIns="89030" tIns="44515" rIns="89030" bIns="44515">
            <a:spAutoFit/>
          </a:bodyPr>
          <a:p>
            <a:pPr algn="l" eaLnBrk="1" hangingPunct="1">
              <a:spcBef>
                <a:spcPct val="50000"/>
              </a:spcBef>
            </a:pPr>
            <a:r>
              <a:rPr lang="zh-CN" altLang="en-US" sz="2215" b="1" dirty="0">
                <a:latin typeface="宋体" panose="02010600030101010101" pitchFamily="2" charset="-122"/>
              </a:rPr>
              <a:t>细化阶段</a:t>
            </a:r>
            <a:r>
              <a:rPr lang="en-US" altLang="zh-CN" sz="2215" b="1" dirty="0">
                <a:latin typeface="Times New Roman" panose="02020603050405020304" pitchFamily="18" charset="0"/>
                <a:cs typeface="Times New Roman" panose="02020603050405020304" pitchFamily="18" charset="0"/>
              </a:rPr>
              <a:t>(Elaboration)</a:t>
            </a:r>
            <a:r>
              <a:rPr lang="zh-CN" altLang="en-US" sz="2215" dirty="0">
                <a:solidFill>
                  <a:srgbClr val="FF0066"/>
                </a:solidFill>
                <a:latin typeface="Times New Roman" panose="02020603050405020304" pitchFamily="18" charset="0"/>
                <a:cs typeface="Times New Roman" panose="02020603050405020304" pitchFamily="18" charset="0"/>
              </a:rPr>
              <a:t>（</a:t>
            </a:r>
            <a:r>
              <a:rPr lang="zh-CN" altLang="en-US" sz="2215" dirty="0">
                <a:solidFill>
                  <a:srgbClr val="FF0066"/>
                </a:solidFill>
                <a:latin typeface="宋体" panose="02010600030101010101" pitchFamily="2" charset="-122"/>
              </a:rPr>
              <a:t>生命周期结构里程碑）</a:t>
            </a:r>
            <a:r>
              <a:rPr lang="zh-CN" altLang="en-US" sz="2215" dirty="0">
                <a:solidFill>
                  <a:srgbClr val="FF0066"/>
                </a:solidFill>
                <a:latin typeface="Arial" panose="020B0604020202020204" pitchFamily="34" charset="0"/>
              </a:rPr>
              <a:t> </a:t>
            </a:r>
            <a:endParaRPr lang="zh-CN" altLang="en-US" sz="2215" dirty="0">
              <a:solidFill>
                <a:srgbClr val="FF0066"/>
              </a:solidFill>
              <a:latin typeface="Arial" panose="020B0604020202020204" pitchFamily="34" charset="0"/>
            </a:endParaRPr>
          </a:p>
        </p:txBody>
      </p:sp>
      <p:sp>
        <p:nvSpPr>
          <p:cNvPr id="782345" name="Rectangle 9"/>
          <p:cNvSpPr/>
          <p:nvPr/>
        </p:nvSpPr>
        <p:spPr>
          <a:xfrm>
            <a:off x="0" y="4360985"/>
            <a:ext cx="3165231" cy="770890"/>
          </a:xfrm>
          <a:prstGeom prst="rect">
            <a:avLst/>
          </a:prstGeom>
          <a:noFill/>
          <a:ln w="9525">
            <a:noFill/>
          </a:ln>
        </p:spPr>
        <p:txBody>
          <a:bodyPr lIns="89030" tIns="44515" rIns="89030" bIns="44515">
            <a:spAutoFit/>
          </a:bodyPr>
          <a:p>
            <a:pPr algn="l" eaLnBrk="1" hangingPunct="1">
              <a:spcBef>
                <a:spcPct val="50000"/>
              </a:spcBef>
            </a:pPr>
            <a:r>
              <a:rPr lang="zh-CN" altLang="en-US" sz="2215" b="1" dirty="0">
                <a:latin typeface="宋体" panose="02010600030101010101" pitchFamily="2" charset="-122"/>
              </a:rPr>
              <a:t>构造阶段</a:t>
            </a:r>
            <a:r>
              <a:rPr lang="en-US" altLang="zh-CN" sz="2215" b="1" dirty="0">
                <a:latin typeface="Times New Roman" panose="02020603050405020304" pitchFamily="18" charset="0"/>
                <a:cs typeface="Times New Roman" panose="02020603050405020304" pitchFamily="18" charset="0"/>
              </a:rPr>
              <a:t>(Construction)</a:t>
            </a:r>
            <a:r>
              <a:rPr lang="zh-CN" altLang="en-US" sz="2215" dirty="0">
                <a:solidFill>
                  <a:srgbClr val="FF0066"/>
                </a:solidFill>
                <a:latin typeface="Times New Roman" panose="02020603050405020304" pitchFamily="18" charset="0"/>
                <a:cs typeface="Times New Roman" panose="02020603050405020304" pitchFamily="18" charset="0"/>
              </a:rPr>
              <a:t>（</a:t>
            </a:r>
            <a:r>
              <a:rPr lang="zh-CN" altLang="en-US" sz="2215" dirty="0">
                <a:solidFill>
                  <a:srgbClr val="FF0066"/>
                </a:solidFill>
                <a:latin typeface="宋体" panose="02010600030101010101" pitchFamily="2" charset="-122"/>
              </a:rPr>
              <a:t>初始运行能力</a:t>
            </a:r>
            <a:r>
              <a:rPr lang="zh-CN" altLang="en-US" sz="2215" dirty="0">
                <a:solidFill>
                  <a:srgbClr val="FF0066"/>
                </a:solidFill>
                <a:latin typeface="Arial" panose="020B0604020202020204" pitchFamily="34" charset="0"/>
              </a:rPr>
              <a:t> ）</a:t>
            </a:r>
            <a:endParaRPr lang="zh-CN" altLang="en-US" sz="2215" dirty="0">
              <a:solidFill>
                <a:srgbClr val="FF0066"/>
              </a:solidFill>
              <a:latin typeface="Arial" panose="020B0604020202020204" pitchFamily="34" charset="0"/>
            </a:endParaRPr>
          </a:p>
        </p:txBody>
      </p:sp>
      <p:sp>
        <p:nvSpPr>
          <p:cNvPr id="782346" name="Rectangle 10"/>
          <p:cNvSpPr/>
          <p:nvPr/>
        </p:nvSpPr>
        <p:spPr>
          <a:xfrm>
            <a:off x="0" y="5398477"/>
            <a:ext cx="2883877" cy="770890"/>
          </a:xfrm>
          <a:prstGeom prst="rect">
            <a:avLst/>
          </a:prstGeom>
          <a:noFill/>
          <a:ln w="9525">
            <a:noFill/>
          </a:ln>
        </p:spPr>
        <p:txBody>
          <a:bodyPr lIns="89030" tIns="44515" rIns="89030" bIns="44515">
            <a:spAutoFit/>
          </a:bodyPr>
          <a:p>
            <a:pPr algn="l"/>
            <a:r>
              <a:rPr lang="zh-CN" altLang="en-US" sz="2215" b="1" dirty="0">
                <a:latin typeface="宋体" panose="02010600030101010101" pitchFamily="2" charset="-122"/>
              </a:rPr>
              <a:t>交付阶段</a:t>
            </a:r>
            <a:r>
              <a:rPr lang="en-US" altLang="zh-CN" sz="2215" b="1" dirty="0">
                <a:latin typeface="Times New Roman" panose="02020603050405020304" pitchFamily="18" charset="0"/>
                <a:cs typeface="Times New Roman" panose="02020603050405020304" pitchFamily="18" charset="0"/>
              </a:rPr>
              <a:t>(Transition)</a:t>
            </a:r>
            <a:r>
              <a:rPr lang="zh-CN" altLang="en-US" sz="2215" dirty="0">
                <a:solidFill>
                  <a:srgbClr val="FF0066"/>
                </a:solidFill>
                <a:latin typeface="Times New Roman" panose="02020603050405020304" pitchFamily="18" charset="0"/>
                <a:cs typeface="Times New Roman" panose="02020603050405020304" pitchFamily="18" charset="0"/>
              </a:rPr>
              <a:t>（</a:t>
            </a:r>
            <a:r>
              <a:rPr lang="zh-CN" altLang="en-US" sz="2215" dirty="0">
                <a:solidFill>
                  <a:srgbClr val="FF0066"/>
                </a:solidFill>
                <a:latin typeface="宋体" panose="02010600030101010101" pitchFamily="2" charset="-122"/>
              </a:rPr>
              <a:t>产品发布里程碑）</a:t>
            </a:r>
            <a:r>
              <a:rPr lang="zh-CN" altLang="en-US" sz="2215" b="1" dirty="0">
                <a:latin typeface="Times New Roman" panose="02020603050405020304" pitchFamily="18" charset="0"/>
                <a:cs typeface="Times New Roman" panose="02020603050405020304" pitchFamily="18" charset="0"/>
              </a:rPr>
              <a:t> </a:t>
            </a:r>
            <a:endParaRPr lang="zh-CN" altLang="en-US" sz="2215" b="1" dirty="0">
              <a:latin typeface="Times New Roman" panose="02020603050405020304" pitchFamily="18" charset="0"/>
              <a:ea typeface="Times New Roman" panose="02020603050405020304" pitchFamily="18" charset="0"/>
            </a:endParaRPr>
          </a:p>
        </p:txBody>
      </p:sp>
      <p:sp>
        <p:nvSpPr>
          <p:cNvPr id="782348" name="AutoShape 12"/>
          <p:cNvSpPr/>
          <p:nvPr/>
        </p:nvSpPr>
        <p:spPr>
          <a:xfrm>
            <a:off x="3165231" y="4062046"/>
            <a:ext cx="5134708" cy="856614"/>
          </a:xfrm>
          <a:prstGeom prst="accentCallout2">
            <a:avLst>
              <a:gd name="adj1" fmla="val 12102"/>
              <a:gd name="adj2" fmla="val -1370"/>
              <a:gd name="adj3" fmla="val 12102"/>
              <a:gd name="adj4" fmla="val -5310"/>
              <a:gd name="adj5" fmla="val 52940"/>
              <a:gd name="adj6" fmla="val -7477"/>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just" defTabSz="762000" eaLnBrk="1" hangingPunct="1">
              <a:spcBef>
                <a:spcPct val="0"/>
              </a:spcBef>
              <a:buNone/>
            </a:pPr>
            <a:r>
              <a:rPr lang="en-US" altLang="zh-CN" sz="1660" b="0" dirty="0">
                <a:latin typeface="Times New Roman" panose="02020603050405020304" pitchFamily="18" charset="0"/>
              </a:rPr>
              <a:t>     </a:t>
            </a:r>
            <a:r>
              <a:rPr lang="zh-CN" altLang="en-US" sz="1660" b="0" dirty="0">
                <a:latin typeface="Times New Roman" panose="02020603050405020304" pitchFamily="18" charset="0"/>
              </a:rPr>
              <a:t>在特定平台上集成的软件产品；</a:t>
            </a:r>
            <a:endParaRPr lang="zh-CN" altLang="en-US" sz="1660" b="0" dirty="0">
              <a:latin typeface="Times New Roman" panose="02020603050405020304" pitchFamily="18" charset="0"/>
            </a:endParaRPr>
          </a:p>
          <a:p>
            <a:pPr marL="0" lvl="0" indent="0" algn="just" defTabSz="762000" eaLnBrk="1" hangingPunct="1">
              <a:spcBef>
                <a:spcPct val="0"/>
              </a:spcBef>
              <a:buNone/>
            </a:pPr>
            <a:r>
              <a:rPr lang="zh-CN" altLang="en-US" sz="1660" b="0" dirty="0">
                <a:latin typeface="Times New Roman" panose="02020603050405020304" pitchFamily="18" charset="0"/>
              </a:rPr>
              <a:t>     用户手册；</a:t>
            </a:r>
            <a:endParaRPr lang="zh-CN" altLang="en-US" sz="1660" b="0" dirty="0">
              <a:latin typeface="Times New Roman" panose="02020603050405020304" pitchFamily="18" charset="0"/>
            </a:endParaRPr>
          </a:p>
          <a:p>
            <a:pPr marL="0" lvl="0" indent="0" algn="just" defTabSz="762000" eaLnBrk="1" hangingPunct="1">
              <a:spcBef>
                <a:spcPct val="0"/>
              </a:spcBef>
              <a:buNone/>
            </a:pPr>
            <a:r>
              <a:rPr lang="zh-CN" altLang="en-US" sz="1660" b="0" dirty="0">
                <a:latin typeface="Times New Roman" panose="02020603050405020304" pitchFamily="18" charset="0"/>
              </a:rPr>
              <a:t>     </a:t>
            </a:r>
            <a:r>
              <a:rPr lang="zh-CN" altLang="en-US" sz="1660" b="0" dirty="0">
                <a:latin typeface="宋体" panose="02010600030101010101" pitchFamily="2" charset="-122"/>
              </a:rPr>
              <a:t>对当前版本的描述</a:t>
            </a:r>
            <a:r>
              <a:rPr lang="zh-CN" altLang="en-US" sz="1660" b="0" dirty="0">
                <a:latin typeface="Times New Roman" panose="02020603050405020304" pitchFamily="18" charset="0"/>
              </a:rPr>
              <a:t> ；</a:t>
            </a:r>
            <a:endParaRPr lang="zh-CN" altLang="en-US" sz="1660" b="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2341"/>
                                        </p:tgtEl>
                                        <p:attrNameLst>
                                          <p:attrName>style.visibility</p:attrName>
                                        </p:attrNameLst>
                                      </p:cBhvr>
                                      <p:to>
                                        <p:strVal val="visible"/>
                                      </p:to>
                                    </p:set>
                                    <p:animEffect transition="in" filter="dissolve">
                                      <p:cBhvr>
                                        <p:cTn id="7" dur="500"/>
                                        <p:tgtEl>
                                          <p:spTgt spid="78234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82344"/>
                                        </p:tgtEl>
                                        <p:attrNameLst>
                                          <p:attrName>style.visibility</p:attrName>
                                        </p:attrNameLst>
                                      </p:cBhvr>
                                      <p:to>
                                        <p:strVal val="visible"/>
                                      </p:to>
                                    </p:set>
                                    <p:animEffect transition="in" filter="dissolve">
                                      <p:cBhvr>
                                        <p:cTn id="12" dur="500"/>
                                        <p:tgtEl>
                                          <p:spTgt spid="78234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82345"/>
                                        </p:tgtEl>
                                        <p:attrNameLst>
                                          <p:attrName>style.visibility</p:attrName>
                                        </p:attrNameLst>
                                      </p:cBhvr>
                                      <p:to>
                                        <p:strVal val="visible"/>
                                      </p:to>
                                    </p:set>
                                    <p:animEffect transition="in" filter="dissolve">
                                      <p:cBhvr>
                                        <p:cTn id="17" dur="500"/>
                                        <p:tgtEl>
                                          <p:spTgt spid="782345"/>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782348"/>
                                        </p:tgtEl>
                                        <p:attrNameLst>
                                          <p:attrName>style.visibility</p:attrName>
                                        </p:attrNameLst>
                                      </p:cBhvr>
                                      <p:to>
                                        <p:strVal val="visible"/>
                                      </p:to>
                                    </p:set>
                                    <p:animEffect transition="in" filter="strips(downLeft)">
                                      <p:cBhvr>
                                        <p:cTn id="22" dur="500"/>
                                        <p:tgtEl>
                                          <p:spTgt spid="782348"/>
                                        </p:tgtEl>
                                      </p:cBhvr>
                                    </p:animEffect>
                                  </p:childTnLst>
                                  <p:subTnLst>
                                    <p:set>
                                      <p:cBhvr override="childStyle">
                                        <p:cTn dur="1" fill="hold" display="0" masterRel="nextClick" afterEffect="1"/>
                                        <p:tgtEl>
                                          <p:spTgt spid="78234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82346"/>
                                        </p:tgtEl>
                                        <p:attrNameLst>
                                          <p:attrName>style.visibility</p:attrName>
                                        </p:attrNameLst>
                                      </p:cBhvr>
                                      <p:to>
                                        <p:strVal val="visible"/>
                                      </p:to>
                                    </p:set>
                                    <p:animEffect transition="in" filter="dissolve">
                                      <p:cBhvr>
                                        <p:cTn id="27" dur="500"/>
                                        <p:tgtEl>
                                          <p:spTgt spid="782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41" grpId="0"/>
      <p:bldP spid="782344" grpId="0"/>
      <p:bldP spid="782345" grpId="0"/>
      <p:bldP spid="782346" grpId="0"/>
      <p:bldP spid="782348"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23555" name="Text Box 3"/>
          <p:cNvSpPr txBox="1"/>
          <p:nvPr/>
        </p:nvSpPr>
        <p:spPr>
          <a:xfrm>
            <a:off x="2813538" y="263769"/>
            <a:ext cx="6330462" cy="600710"/>
          </a:xfrm>
          <a:prstGeom prst="rect">
            <a:avLst/>
          </a:prstGeom>
          <a:noFill/>
          <a:ln w="9525">
            <a:noFill/>
          </a:ln>
        </p:spPr>
        <p:txBody>
          <a:bodyPr lIns="89030" tIns="44515" rIns="89030" bIns="44515">
            <a:spAutoFit/>
          </a:bodyPr>
          <a:p>
            <a:pPr algn="r"/>
            <a:r>
              <a:rPr lang="en-US" altLang="zh-CN" sz="3325" b="1" dirty="0">
                <a:latin typeface="宋体" panose="02010600030101010101" pitchFamily="2" charset="-122"/>
              </a:rPr>
              <a:t>RUP</a:t>
            </a:r>
            <a:r>
              <a:rPr lang="zh-CN" altLang="en-US" sz="3325" b="1" dirty="0">
                <a:latin typeface="宋体" panose="02010600030101010101" pitchFamily="2" charset="-122"/>
              </a:rPr>
              <a:t>的各个阶段和里程碑</a:t>
            </a:r>
            <a:r>
              <a:rPr lang="en-US" altLang="zh-CN" sz="3325" b="1" dirty="0">
                <a:latin typeface="宋体" panose="02010600030101010101" pitchFamily="2" charset="-122"/>
              </a:rPr>
              <a:t>-</a:t>
            </a:r>
            <a:r>
              <a:rPr lang="zh-CN" altLang="en-US" sz="3325" b="1" dirty="0">
                <a:latin typeface="宋体" panose="02010600030101010101" pitchFamily="2" charset="-122"/>
              </a:rPr>
              <a:t>横向 </a:t>
            </a:r>
            <a:endParaRPr lang="zh-CN" altLang="en-US" sz="3325" b="1" dirty="0">
              <a:latin typeface="宋体" panose="02010600030101010101" pitchFamily="2" charset="-122"/>
            </a:endParaRPr>
          </a:p>
        </p:txBody>
      </p:sp>
      <p:sp>
        <p:nvSpPr>
          <p:cNvPr id="23556" name="Rectangle 4"/>
          <p:cNvSpPr/>
          <p:nvPr/>
        </p:nvSpPr>
        <p:spPr>
          <a:xfrm>
            <a:off x="211015" y="1037492"/>
            <a:ext cx="7244862" cy="429895"/>
          </a:xfrm>
          <a:prstGeom prst="rect">
            <a:avLst/>
          </a:prstGeom>
          <a:noFill/>
          <a:ln w="9525">
            <a:noFill/>
          </a:ln>
        </p:spPr>
        <p:txBody>
          <a:bodyPr lIns="89030" tIns="44515" rIns="89030" bIns="44515">
            <a:spAutoFit/>
          </a:bodyPr>
          <a:p>
            <a:pPr algn="l" eaLnBrk="1" hangingPunct="1"/>
            <a:r>
              <a:rPr lang="en-US" altLang="zh-CN" sz="2215" dirty="0">
                <a:latin typeface="Times New Roman" panose="02020603050405020304" pitchFamily="18" charset="0"/>
                <a:cs typeface="Times New Roman" panose="02020603050405020304" pitchFamily="18" charset="0"/>
              </a:rPr>
              <a:t>RUP</a:t>
            </a:r>
            <a:r>
              <a:rPr lang="zh-CN" altLang="en-US" sz="2215" dirty="0">
                <a:latin typeface="宋体" panose="02010600030101010101" pitchFamily="2" charset="-122"/>
              </a:rPr>
              <a:t>中的软件生命周期在时间上被分解为四个顺序的阶段</a:t>
            </a:r>
            <a:r>
              <a:rPr lang="zh-CN" altLang="en-US" sz="2215" dirty="0">
                <a:latin typeface="Arial" panose="020B0604020202020204" pitchFamily="34" charset="0"/>
              </a:rPr>
              <a:t> </a:t>
            </a:r>
            <a:endParaRPr lang="zh-CN" altLang="en-US" sz="2215" dirty="0">
              <a:latin typeface="Arial" panose="020B0604020202020204" pitchFamily="34" charset="0"/>
            </a:endParaRPr>
          </a:p>
        </p:txBody>
      </p:sp>
      <p:sp>
        <p:nvSpPr>
          <p:cNvPr id="782341" name="Rectangle 5"/>
          <p:cNvSpPr/>
          <p:nvPr/>
        </p:nvSpPr>
        <p:spPr>
          <a:xfrm>
            <a:off x="0" y="1600200"/>
            <a:ext cx="3165231" cy="770890"/>
          </a:xfrm>
          <a:prstGeom prst="rect">
            <a:avLst/>
          </a:prstGeom>
          <a:noFill/>
          <a:ln w="9525">
            <a:noFill/>
          </a:ln>
        </p:spPr>
        <p:txBody>
          <a:bodyPr lIns="89030" tIns="44515" rIns="89030" bIns="44515">
            <a:spAutoFit/>
          </a:bodyPr>
          <a:p>
            <a:pPr algn="l" eaLnBrk="1" hangingPunct="1"/>
            <a:r>
              <a:rPr lang="zh-CN" altLang="en-US" sz="2215" b="1" dirty="0">
                <a:latin typeface="宋体" panose="02010600030101010101" pitchFamily="2" charset="-122"/>
              </a:rPr>
              <a:t>初始阶段</a:t>
            </a:r>
            <a:r>
              <a:rPr lang="en-US" altLang="zh-CN" sz="2215" b="1" dirty="0">
                <a:latin typeface="Times New Roman" panose="02020603050405020304" pitchFamily="18" charset="0"/>
              </a:rPr>
              <a:t>(Inception)</a:t>
            </a:r>
            <a:r>
              <a:rPr lang="en-US" altLang="zh-CN" sz="2215" dirty="0">
                <a:latin typeface="Arial" panose="020B0604020202020204" pitchFamily="34" charset="0"/>
              </a:rPr>
              <a:t> </a:t>
            </a:r>
            <a:r>
              <a:rPr lang="zh-CN" altLang="en-US" sz="2215" dirty="0">
                <a:solidFill>
                  <a:srgbClr val="FF0066"/>
                </a:solidFill>
                <a:latin typeface="Arial" panose="020B0604020202020204" pitchFamily="34" charset="0"/>
              </a:rPr>
              <a:t>（</a:t>
            </a:r>
            <a:r>
              <a:rPr lang="zh-CN" altLang="en-US" sz="2215" dirty="0">
                <a:solidFill>
                  <a:srgbClr val="FF0066"/>
                </a:solidFill>
                <a:latin typeface="宋体" panose="02010600030101010101" pitchFamily="2" charset="-122"/>
              </a:rPr>
              <a:t>生命周期目标里程碑</a:t>
            </a:r>
            <a:r>
              <a:rPr lang="zh-CN" altLang="en-US" sz="2215" dirty="0">
                <a:solidFill>
                  <a:srgbClr val="FF0066"/>
                </a:solidFill>
                <a:latin typeface="Arial" panose="020B0604020202020204" pitchFamily="34" charset="0"/>
              </a:rPr>
              <a:t> ）</a:t>
            </a:r>
            <a:endParaRPr lang="zh-CN" altLang="en-US" sz="2215" dirty="0">
              <a:latin typeface="Arial" panose="020B0604020202020204" pitchFamily="34" charset="0"/>
            </a:endParaRPr>
          </a:p>
        </p:txBody>
      </p:sp>
      <p:pic>
        <p:nvPicPr>
          <p:cNvPr id="23558" name="Picture 6" descr="humporg1"/>
          <p:cNvPicPr>
            <a:picLocks noChangeAspect="1"/>
          </p:cNvPicPr>
          <p:nvPr/>
        </p:nvPicPr>
        <p:blipFill>
          <a:blip r:embed="rId1"/>
          <a:stretch>
            <a:fillRect/>
          </a:stretch>
        </p:blipFill>
        <p:spPr>
          <a:xfrm>
            <a:off x="3165231" y="1437543"/>
            <a:ext cx="5838092" cy="4853354"/>
          </a:xfrm>
          <a:prstGeom prst="rect">
            <a:avLst/>
          </a:prstGeom>
          <a:noFill/>
          <a:ln w="9525">
            <a:noFill/>
          </a:ln>
        </p:spPr>
      </p:pic>
      <p:sp>
        <p:nvSpPr>
          <p:cNvPr id="782344" name="Rectangle 8"/>
          <p:cNvSpPr/>
          <p:nvPr/>
        </p:nvSpPr>
        <p:spPr>
          <a:xfrm>
            <a:off x="0" y="3081704"/>
            <a:ext cx="3094892" cy="770890"/>
          </a:xfrm>
          <a:prstGeom prst="rect">
            <a:avLst/>
          </a:prstGeom>
          <a:noFill/>
          <a:ln w="9525">
            <a:noFill/>
          </a:ln>
        </p:spPr>
        <p:txBody>
          <a:bodyPr lIns="89030" tIns="44515" rIns="89030" bIns="44515">
            <a:spAutoFit/>
          </a:bodyPr>
          <a:p>
            <a:pPr algn="l" eaLnBrk="1" hangingPunct="1">
              <a:spcBef>
                <a:spcPct val="50000"/>
              </a:spcBef>
            </a:pPr>
            <a:r>
              <a:rPr lang="zh-CN" altLang="en-US" sz="2215" b="1" dirty="0">
                <a:latin typeface="宋体" panose="02010600030101010101" pitchFamily="2" charset="-122"/>
              </a:rPr>
              <a:t>细化阶段</a:t>
            </a:r>
            <a:r>
              <a:rPr lang="en-US" altLang="zh-CN" sz="2215" b="1" dirty="0">
                <a:latin typeface="Times New Roman" panose="02020603050405020304" pitchFamily="18" charset="0"/>
                <a:cs typeface="Times New Roman" panose="02020603050405020304" pitchFamily="18" charset="0"/>
              </a:rPr>
              <a:t>(Elaboration)</a:t>
            </a:r>
            <a:r>
              <a:rPr lang="zh-CN" altLang="en-US" sz="2215" dirty="0">
                <a:solidFill>
                  <a:srgbClr val="FF0066"/>
                </a:solidFill>
                <a:latin typeface="Times New Roman" panose="02020603050405020304" pitchFamily="18" charset="0"/>
                <a:cs typeface="Times New Roman" panose="02020603050405020304" pitchFamily="18" charset="0"/>
              </a:rPr>
              <a:t>（</a:t>
            </a:r>
            <a:r>
              <a:rPr lang="zh-CN" altLang="en-US" sz="2215" dirty="0">
                <a:solidFill>
                  <a:srgbClr val="FF0066"/>
                </a:solidFill>
                <a:latin typeface="宋体" panose="02010600030101010101" pitchFamily="2" charset="-122"/>
              </a:rPr>
              <a:t>生命周期结构里程碑）</a:t>
            </a:r>
            <a:r>
              <a:rPr lang="zh-CN" altLang="en-US" sz="2215" dirty="0">
                <a:solidFill>
                  <a:srgbClr val="FF0066"/>
                </a:solidFill>
                <a:latin typeface="Arial" panose="020B0604020202020204" pitchFamily="34" charset="0"/>
              </a:rPr>
              <a:t> </a:t>
            </a:r>
            <a:endParaRPr lang="zh-CN" altLang="en-US" sz="2215" dirty="0">
              <a:solidFill>
                <a:srgbClr val="FF0066"/>
              </a:solidFill>
              <a:latin typeface="Arial" panose="020B0604020202020204" pitchFamily="34" charset="0"/>
            </a:endParaRPr>
          </a:p>
        </p:txBody>
      </p:sp>
      <p:sp>
        <p:nvSpPr>
          <p:cNvPr id="782345" name="Rectangle 9"/>
          <p:cNvSpPr/>
          <p:nvPr/>
        </p:nvSpPr>
        <p:spPr>
          <a:xfrm>
            <a:off x="0" y="4360985"/>
            <a:ext cx="3165231" cy="770890"/>
          </a:xfrm>
          <a:prstGeom prst="rect">
            <a:avLst/>
          </a:prstGeom>
          <a:noFill/>
          <a:ln w="9525">
            <a:noFill/>
          </a:ln>
        </p:spPr>
        <p:txBody>
          <a:bodyPr lIns="89030" tIns="44515" rIns="89030" bIns="44515">
            <a:spAutoFit/>
          </a:bodyPr>
          <a:p>
            <a:pPr algn="l" eaLnBrk="1" hangingPunct="1">
              <a:spcBef>
                <a:spcPct val="50000"/>
              </a:spcBef>
            </a:pPr>
            <a:r>
              <a:rPr lang="zh-CN" altLang="en-US" sz="2215" b="1" dirty="0">
                <a:latin typeface="宋体" panose="02010600030101010101" pitchFamily="2" charset="-122"/>
              </a:rPr>
              <a:t>构造阶段</a:t>
            </a:r>
            <a:r>
              <a:rPr lang="en-US" altLang="zh-CN" sz="2215" b="1" dirty="0">
                <a:latin typeface="Times New Roman" panose="02020603050405020304" pitchFamily="18" charset="0"/>
                <a:cs typeface="Times New Roman" panose="02020603050405020304" pitchFamily="18" charset="0"/>
              </a:rPr>
              <a:t>(Construction)</a:t>
            </a:r>
            <a:r>
              <a:rPr lang="zh-CN" altLang="en-US" sz="2215" dirty="0">
                <a:solidFill>
                  <a:srgbClr val="FF0066"/>
                </a:solidFill>
                <a:latin typeface="Times New Roman" panose="02020603050405020304" pitchFamily="18" charset="0"/>
                <a:cs typeface="Times New Roman" panose="02020603050405020304" pitchFamily="18" charset="0"/>
              </a:rPr>
              <a:t>（</a:t>
            </a:r>
            <a:r>
              <a:rPr lang="zh-CN" altLang="en-US" sz="2215" dirty="0">
                <a:solidFill>
                  <a:srgbClr val="FF0066"/>
                </a:solidFill>
                <a:latin typeface="宋体" panose="02010600030101010101" pitchFamily="2" charset="-122"/>
              </a:rPr>
              <a:t>初始运行能力</a:t>
            </a:r>
            <a:r>
              <a:rPr lang="zh-CN" altLang="en-US" sz="2215" dirty="0">
                <a:solidFill>
                  <a:srgbClr val="FF0066"/>
                </a:solidFill>
                <a:latin typeface="Arial" panose="020B0604020202020204" pitchFamily="34" charset="0"/>
              </a:rPr>
              <a:t> ）</a:t>
            </a:r>
            <a:endParaRPr lang="zh-CN" altLang="en-US" sz="2215" dirty="0">
              <a:solidFill>
                <a:srgbClr val="FF0066"/>
              </a:solidFill>
              <a:latin typeface="Arial" panose="020B0604020202020204" pitchFamily="34" charset="0"/>
            </a:endParaRPr>
          </a:p>
        </p:txBody>
      </p:sp>
      <p:sp>
        <p:nvSpPr>
          <p:cNvPr id="782346" name="Rectangle 10"/>
          <p:cNvSpPr/>
          <p:nvPr/>
        </p:nvSpPr>
        <p:spPr>
          <a:xfrm>
            <a:off x="0" y="5398477"/>
            <a:ext cx="2883877" cy="770890"/>
          </a:xfrm>
          <a:prstGeom prst="rect">
            <a:avLst/>
          </a:prstGeom>
          <a:noFill/>
          <a:ln w="9525">
            <a:noFill/>
          </a:ln>
        </p:spPr>
        <p:txBody>
          <a:bodyPr lIns="89030" tIns="44515" rIns="89030" bIns="44515">
            <a:spAutoFit/>
          </a:bodyPr>
          <a:p>
            <a:pPr algn="l"/>
            <a:r>
              <a:rPr lang="zh-CN" altLang="en-US" sz="2215" b="1" dirty="0">
                <a:latin typeface="宋体" panose="02010600030101010101" pitchFamily="2" charset="-122"/>
              </a:rPr>
              <a:t>交付阶段</a:t>
            </a:r>
            <a:r>
              <a:rPr lang="en-US" altLang="zh-CN" sz="2215" b="1" dirty="0">
                <a:latin typeface="Times New Roman" panose="02020603050405020304" pitchFamily="18" charset="0"/>
                <a:cs typeface="Times New Roman" panose="02020603050405020304" pitchFamily="18" charset="0"/>
              </a:rPr>
              <a:t>(Transition)</a:t>
            </a:r>
            <a:r>
              <a:rPr lang="zh-CN" altLang="en-US" sz="2215" dirty="0">
                <a:solidFill>
                  <a:srgbClr val="FF0066"/>
                </a:solidFill>
                <a:latin typeface="Times New Roman" panose="02020603050405020304" pitchFamily="18" charset="0"/>
                <a:cs typeface="Times New Roman" panose="02020603050405020304" pitchFamily="18" charset="0"/>
              </a:rPr>
              <a:t>（</a:t>
            </a:r>
            <a:r>
              <a:rPr lang="zh-CN" altLang="en-US" sz="2215" dirty="0">
                <a:solidFill>
                  <a:srgbClr val="FF0066"/>
                </a:solidFill>
                <a:latin typeface="宋体" panose="02010600030101010101" pitchFamily="2" charset="-122"/>
              </a:rPr>
              <a:t>产品发布里程碑）</a:t>
            </a:r>
            <a:r>
              <a:rPr lang="zh-CN" altLang="en-US" sz="2215" b="1" dirty="0">
                <a:latin typeface="Times New Roman" panose="02020603050405020304" pitchFamily="18" charset="0"/>
                <a:cs typeface="Times New Roman" panose="02020603050405020304" pitchFamily="18" charset="0"/>
              </a:rPr>
              <a:t> </a:t>
            </a:r>
            <a:endParaRPr lang="zh-CN" altLang="en-US" sz="2215" b="1" dirty="0">
              <a:latin typeface="Times New Roman" panose="02020603050405020304" pitchFamily="18" charset="0"/>
              <a:ea typeface="Times New Roman" panose="02020603050405020304" pitchFamily="18" charset="0"/>
            </a:endParaRPr>
          </a:p>
        </p:txBody>
      </p:sp>
      <p:sp>
        <p:nvSpPr>
          <p:cNvPr id="782349" name="AutoShape 13"/>
          <p:cNvSpPr/>
          <p:nvPr/>
        </p:nvSpPr>
        <p:spPr>
          <a:xfrm>
            <a:off x="3165231" y="4976446"/>
            <a:ext cx="5134708" cy="1367154"/>
          </a:xfrm>
          <a:prstGeom prst="accentCallout2">
            <a:avLst>
              <a:gd name="adj1" fmla="val 7653"/>
              <a:gd name="adj2" fmla="val -1370"/>
              <a:gd name="adj3" fmla="val 7653"/>
              <a:gd name="adj4" fmla="val -6333"/>
              <a:gd name="adj5" fmla="val 48032"/>
              <a:gd name="adj6" fmla="val -9102"/>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just" defTabSz="762000" eaLnBrk="1" hangingPunct="1">
              <a:spcBef>
                <a:spcPct val="0"/>
              </a:spcBef>
              <a:buNone/>
            </a:pPr>
            <a:r>
              <a:rPr lang="en-US" altLang="zh-CN" sz="1660" b="0" dirty="0">
                <a:latin typeface="Times New Roman" panose="02020603050405020304" pitchFamily="18" charset="0"/>
              </a:rPr>
              <a:t>     beta</a:t>
            </a:r>
            <a:r>
              <a:rPr lang="zh-CN" altLang="en-US" sz="1660" b="0" dirty="0">
                <a:latin typeface="Times New Roman" panose="02020603050405020304" pitchFamily="18" charset="0"/>
              </a:rPr>
              <a:t>测试确认新系统达到用户的预期；</a:t>
            </a:r>
            <a:endParaRPr lang="zh-CN" altLang="en-US" sz="1660" b="0" dirty="0">
              <a:latin typeface="Times New Roman" panose="02020603050405020304" pitchFamily="18" charset="0"/>
            </a:endParaRPr>
          </a:p>
          <a:p>
            <a:pPr marL="0" lvl="0" indent="0" algn="just" defTabSz="762000" eaLnBrk="1" hangingPunct="1">
              <a:spcBef>
                <a:spcPct val="0"/>
              </a:spcBef>
              <a:buNone/>
            </a:pPr>
            <a:r>
              <a:rPr lang="zh-CN" altLang="en-US" sz="1660" b="0" dirty="0">
                <a:latin typeface="Times New Roman" panose="02020603050405020304" pitchFamily="18" charset="0"/>
              </a:rPr>
              <a:t>     与被取代的旧系统并行操作；</a:t>
            </a:r>
            <a:endParaRPr lang="zh-CN" altLang="en-US" sz="1660" b="0" dirty="0">
              <a:latin typeface="Times New Roman" panose="02020603050405020304" pitchFamily="18" charset="0"/>
            </a:endParaRPr>
          </a:p>
          <a:p>
            <a:pPr marL="0" lvl="0" indent="0" algn="just" defTabSz="762000" eaLnBrk="1" hangingPunct="1">
              <a:spcBef>
                <a:spcPct val="0"/>
              </a:spcBef>
              <a:buNone/>
            </a:pPr>
            <a:r>
              <a:rPr lang="zh-CN" altLang="en-US" sz="1660" b="0" dirty="0">
                <a:latin typeface="Times New Roman" panose="02020603050405020304" pitchFamily="18" charset="0"/>
              </a:rPr>
              <a:t>     功能性数据库的转换；</a:t>
            </a:r>
            <a:endParaRPr lang="zh-CN" altLang="en-US" sz="1660" b="0" dirty="0">
              <a:latin typeface="Times New Roman" panose="02020603050405020304" pitchFamily="18" charset="0"/>
            </a:endParaRPr>
          </a:p>
          <a:p>
            <a:pPr marL="0" lvl="0" indent="0" algn="just" defTabSz="762000" eaLnBrk="1" hangingPunct="1">
              <a:spcBef>
                <a:spcPct val="0"/>
              </a:spcBef>
              <a:buNone/>
            </a:pPr>
            <a:r>
              <a:rPr lang="zh-CN" altLang="en-US" sz="1660" b="0" dirty="0">
                <a:latin typeface="Times New Roman" panose="02020603050405020304" pitchFamily="18" charset="0"/>
              </a:rPr>
              <a:t>     用户和维护人员培训；</a:t>
            </a:r>
            <a:endParaRPr lang="zh-CN" altLang="en-US" sz="1660" b="0" dirty="0">
              <a:latin typeface="Times New Roman" panose="02020603050405020304" pitchFamily="18" charset="0"/>
            </a:endParaRPr>
          </a:p>
          <a:p>
            <a:pPr marL="0" lvl="0" indent="0" algn="just" defTabSz="762000" eaLnBrk="1" hangingPunct="1">
              <a:spcBef>
                <a:spcPct val="0"/>
              </a:spcBef>
              <a:buNone/>
            </a:pPr>
            <a:r>
              <a:rPr lang="zh-CN" altLang="en-US" sz="1660" b="0" dirty="0">
                <a:latin typeface="Times New Roman" panose="02020603050405020304" pitchFamily="18" charset="0"/>
              </a:rPr>
              <a:t>     </a:t>
            </a:r>
            <a:r>
              <a:rPr lang="zh-CN" altLang="en-US" sz="1660" b="0" dirty="0">
                <a:latin typeface="宋体" panose="02010600030101010101" pitchFamily="2" charset="-122"/>
              </a:rPr>
              <a:t>向市场、分销商和销售人员进行新产品的展示</a:t>
            </a:r>
            <a:r>
              <a:rPr lang="zh-CN" altLang="en-US" sz="1660" b="0" dirty="0">
                <a:latin typeface="Times New Roman" panose="02020603050405020304" pitchFamily="18" charset="0"/>
              </a:rPr>
              <a:t>；</a:t>
            </a:r>
            <a:endParaRPr lang="zh-CN" altLang="en-US" sz="1660" b="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2341"/>
                                        </p:tgtEl>
                                        <p:attrNameLst>
                                          <p:attrName>style.visibility</p:attrName>
                                        </p:attrNameLst>
                                      </p:cBhvr>
                                      <p:to>
                                        <p:strVal val="visible"/>
                                      </p:to>
                                    </p:set>
                                    <p:animEffect transition="in" filter="dissolve">
                                      <p:cBhvr>
                                        <p:cTn id="7" dur="500"/>
                                        <p:tgtEl>
                                          <p:spTgt spid="78234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82344"/>
                                        </p:tgtEl>
                                        <p:attrNameLst>
                                          <p:attrName>style.visibility</p:attrName>
                                        </p:attrNameLst>
                                      </p:cBhvr>
                                      <p:to>
                                        <p:strVal val="visible"/>
                                      </p:to>
                                    </p:set>
                                    <p:animEffect transition="in" filter="dissolve">
                                      <p:cBhvr>
                                        <p:cTn id="12" dur="500"/>
                                        <p:tgtEl>
                                          <p:spTgt spid="78234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82345"/>
                                        </p:tgtEl>
                                        <p:attrNameLst>
                                          <p:attrName>style.visibility</p:attrName>
                                        </p:attrNameLst>
                                      </p:cBhvr>
                                      <p:to>
                                        <p:strVal val="visible"/>
                                      </p:to>
                                    </p:set>
                                    <p:animEffect transition="in" filter="dissolve">
                                      <p:cBhvr>
                                        <p:cTn id="17" dur="500"/>
                                        <p:tgtEl>
                                          <p:spTgt spid="78234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82346"/>
                                        </p:tgtEl>
                                        <p:attrNameLst>
                                          <p:attrName>style.visibility</p:attrName>
                                        </p:attrNameLst>
                                      </p:cBhvr>
                                      <p:to>
                                        <p:strVal val="visible"/>
                                      </p:to>
                                    </p:set>
                                    <p:animEffect transition="in" filter="dissolve">
                                      <p:cBhvr>
                                        <p:cTn id="22" dur="500"/>
                                        <p:tgtEl>
                                          <p:spTgt spid="782346"/>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782349"/>
                                        </p:tgtEl>
                                        <p:attrNameLst>
                                          <p:attrName>style.visibility</p:attrName>
                                        </p:attrNameLst>
                                      </p:cBhvr>
                                      <p:to>
                                        <p:strVal val="visible"/>
                                      </p:to>
                                    </p:set>
                                    <p:animEffect transition="in" filter="strips(downLeft)">
                                      <p:cBhvr>
                                        <p:cTn id="27" dur="500"/>
                                        <p:tgtEl>
                                          <p:spTgt spid="782349"/>
                                        </p:tgtEl>
                                      </p:cBhvr>
                                    </p:animEffect>
                                  </p:childTnLst>
                                  <p:subTnLst>
                                    <p:set>
                                      <p:cBhvr override="childStyle">
                                        <p:cTn dur="1" fill="hold" display="0" masterRel="nextClick" afterEffect="1"/>
                                        <p:tgtEl>
                                          <p:spTgt spid="78234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41" grpId="0"/>
      <p:bldP spid="782344" grpId="0"/>
      <p:bldP spid="782345" grpId="0"/>
      <p:bldP spid="782346" grpId="0"/>
      <p:bldP spid="782349"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24579" name="Text Box 3"/>
          <p:cNvSpPr txBox="1"/>
          <p:nvPr/>
        </p:nvSpPr>
        <p:spPr>
          <a:xfrm>
            <a:off x="2813538" y="263769"/>
            <a:ext cx="6330462" cy="600710"/>
          </a:xfrm>
          <a:prstGeom prst="rect">
            <a:avLst/>
          </a:prstGeom>
          <a:noFill/>
          <a:ln w="9525">
            <a:noFill/>
          </a:ln>
        </p:spPr>
        <p:txBody>
          <a:bodyPr lIns="89030" tIns="44515" rIns="89030" bIns="44515">
            <a:spAutoFit/>
          </a:bodyPr>
          <a:p>
            <a:pPr algn="r"/>
            <a:r>
              <a:rPr lang="en-US" altLang="zh-CN" sz="3325" b="1" dirty="0">
                <a:latin typeface="宋体" panose="02010600030101010101" pitchFamily="2" charset="-122"/>
              </a:rPr>
              <a:t>RUP</a:t>
            </a:r>
            <a:r>
              <a:rPr lang="zh-CN" altLang="en-US" sz="3325" b="1" dirty="0">
                <a:latin typeface="宋体" panose="02010600030101010101" pitchFamily="2" charset="-122"/>
              </a:rPr>
              <a:t>的核心工作流</a:t>
            </a:r>
            <a:r>
              <a:rPr lang="en-US" altLang="zh-CN" sz="3325" b="1" dirty="0">
                <a:latin typeface="宋体" panose="02010600030101010101" pitchFamily="2" charset="-122"/>
              </a:rPr>
              <a:t>-</a:t>
            </a:r>
            <a:r>
              <a:rPr lang="zh-CN" altLang="en-US" sz="3325" b="1" dirty="0">
                <a:latin typeface="宋体" panose="02010600030101010101" pitchFamily="2" charset="-122"/>
              </a:rPr>
              <a:t>纵向 </a:t>
            </a:r>
            <a:endParaRPr lang="zh-CN" altLang="en-US" sz="3325" b="1" dirty="0">
              <a:latin typeface="宋体" panose="02010600030101010101" pitchFamily="2" charset="-122"/>
            </a:endParaRPr>
          </a:p>
        </p:txBody>
      </p:sp>
      <p:pic>
        <p:nvPicPr>
          <p:cNvPr id="24580" name="Picture 5" descr="humporg1"/>
          <p:cNvPicPr>
            <a:picLocks noChangeAspect="1"/>
          </p:cNvPicPr>
          <p:nvPr/>
        </p:nvPicPr>
        <p:blipFill>
          <a:blip r:embed="rId1"/>
          <a:stretch>
            <a:fillRect/>
          </a:stretch>
        </p:blipFill>
        <p:spPr>
          <a:xfrm>
            <a:off x="3094892" y="1178169"/>
            <a:ext cx="5838092" cy="5112727"/>
          </a:xfrm>
          <a:prstGeom prst="rect">
            <a:avLst/>
          </a:prstGeom>
          <a:noFill/>
          <a:ln w="9525">
            <a:noFill/>
          </a:ln>
        </p:spPr>
      </p:pic>
      <p:sp>
        <p:nvSpPr>
          <p:cNvPr id="783374" name="AutoShape 14"/>
          <p:cNvSpPr/>
          <p:nvPr/>
        </p:nvSpPr>
        <p:spPr>
          <a:xfrm>
            <a:off x="281354" y="1178169"/>
            <a:ext cx="2602523" cy="1367154"/>
          </a:xfrm>
          <a:prstGeom prst="accentCallout2">
            <a:avLst>
              <a:gd name="adj1" fmla="val 7653"/>
              <a:gd name="adj2" fmla="val 102704"/>
              <a:gd name="adj3" fmla="val 7653"/>
              <a:gd name="adj4" fmla="val 102704"/>
              <a:gd name="adj5" fmla="val 93412"/>
              <a:gd name="adj6" fmla="val 158051"/>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just" defTabSz="762000" eaLnBrk="1" hangingPunct="1">
              <a:spcBef>
                <a:spcPct val="0"/>
              </a:spcBef>
              <a:buNone/>
            </a:pPr>
            <a:r>
              <a:rPr lang="en-US" altLang="zh-CN" sz="1660" b="0" dirty="0">
                <a:latin typeface="宋体" panose="02010600030101010101" pitchFamily="2" charset="-122"/>
              </a:rPr>
              <a:t>  </a:t>
            </a:r>
            <a:r>
              <a:rPr lang="zh-CN" altLang="en-US" sz="1660" b="0" dirty="0">
                <a:latin typeface="宋体" panose="02010600030101010101" pitchFamily="2" charset="-122"/>
              </a:rPr>
              <a:t>描述如何为新的目标组织开发一个构想，并基于这个构想在商业用例模型和商业对象模型中定义组织的过程，角色和责任。</a:t>
            </a:r>
            <a:r>
              <a:rPr lang="zh-CN" altLang="en-US" sz="1660" b="0" dirty="0">
                <a:latin typeface="Times New Roman" panose="02020603050405020304" pitchFamily="18" charset="0"/>
              </a:rPr>
              <a:t> </a:t>
            </a:r>
            <a:endParaRPr lang="zh-CN" altLang="en-US" sz="1660" b="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83374"/>
                                        </p:tgtEl>
                                        <p:attrNameLst>
                                          <p:attrName>style.visibility</p:attrName>
                                        </p:attrNameLst>
                                      </p:cBhvr>
                                      <p:to>
                                        <p:strVal val="visible"/>
                                      </p:to>
                                    </p:set>
                                    <p:animEffect transition="in" filter="strips(downLeft)">
                                      <p:cBhvr>
                                        <p:cTn id="7" dur="500"/>
                                        <p:tgtEl>
                                          <p:spTgt spid="783374"/>
                                        </p:tgtEl>
                                      </p:cBhvr>
                                    </p:animEffect>
                                  </p:childTnLst>
                                  <p:subTnLst>
                                    <p:set>
                                      <p:cBhvr override="childStyle">
                                        <p:cTn dur="1" fill="hold" display="0" masterRel="nextClick" afterEffect="1"/>
                                        <p:tgtEl>
                                          <p:spTgt spid="78337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74"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25603" name="Text Box 3"/>
          <p:cNvSpPr txBox="1"/>
          <p:nvPr/>
        </p:nvSpPr>
        <p:spPr>
          <a:xfrm>
            <a:off x="2813538" y="263769"/>
            <a:ext cx="6330462" cy="600710"/>
          </a:xfrm>
          <a:prstGeom prst="rect">
            <a:avLst/>
          </a:prstGeom>
          <a:noFill/>
          <a:ln w="9525">
            <a:noFill/>
          </a:ln>
        </p:spPr>
        <p:txBody>
          <a:bodyPr lIns="89030" tIns="44515" rIns="89030" bIns="44515">
            <a:spAutoFit/>
          </a:bodyPr>
          <a:p>
            <a:pPr algn="r"/>
            <a:r>
              <a:rPr lang="en-US" altLang="zh-CN" sz="3325" b="1" dirty="0">
                <a:latin typeface="宋体" panose="02010600030101010101" pitchFamily="2" charset="-122"/>
              </a:rPr>
              <a:t>RUP</a:t>
            </a:r>
            <a:r>
              <a:rPr lang="zh-CN" altLang="en-US" sz="3325" b="1" dirty="0">
                <a:latin typeface="宋体" panose="02010600030101010101" pitchFamily="2" charset="-122"/>
              </a:rPr>
              <a:t>的核心工作流</a:t>
            </a:r>
            <a:r>
              <a:rPr lang="en-US" altLang="zh-CN" sz="3325" b="1" dirty="0">
                <a:latin typeface="宋体" panose="02010600030101010101" pitchFamily="2" charset="-122"/>
              </a:rPr>
              <a:t>-</a:t>
            </a:r>
            <a:r>
              <a:rPr lang="zh-CN" altLang="en-US" sz="3325" b="1" dirty="0">
                <a:latin typeface="宋体" panose="02010600030101010101" pitchFamily="2" charset="-122"/>
              </a:rPr>
              <a:t>纵向 </a:t>
            </a:r>
            <a:endParaRPr lang="zh-CN" altLang="en-US" sz="3325" b="1" dirty="0">
              <a:latin typeface="宋体" panose="02010600030101010101" pitchFamily="2" charset="-122"/>
            </a:endParaRPr>
          </a:p>
        </p:txBody>
      </p:sp>
      <p:pic>
        <p:nvPicPr>
          <p:cNvPr id="25604" name="Picture 5" descr="humporg1"/>
          <p:cNvPicPr>
            <a:picLocks noChangeAspect="1"/>
          </p:cNvPicPr>
          <p:nvPr/>
        </p:nvPicPr>
        <p:blipFill>
          <a:blip r:embed="rId1"/>
          <a:stretch>
            <a:fillRect/>
          </a:stretch>
        </p:blipFill>
        <p:spPr>
          <a:xfrm>
            <a:off x="3094892" y="1178169"/>
            <a:ext cx="5838092" cy="5112727"/>
          </a:xfrm>
          <a:prstGeom prst="rect">
            <a:avLst/>
          </a:prstGeom>
          <a:noFill/>
          <a:ln w="9525">
            <a:noFill/>
          </a:ln>
        </p:spPr>
      </p:pic>
      <p:sp>
        <p:nvSpPr>
          <p:cNvPr id="783375" name="AutoShape 15"/>
          <p:cNvSpPr/>
          <p:nvPr/>
        </p:nvSpPr>
        <p:spPr>
          <a:xfrm>
            <a:off x="281354" y="1600200"/>
            <a:ext cx="2602523" cy="2132965"/>
          </a:xfrm>
          <a:prstGeom prst="accentCallout2">
            <a:avLst>
              <a:gd name="adj1" fmla="val 4931"/>
              <a:gd name="adj2" fmla="val 102704"/>
              <a:gd name="adj3" fmla="val 4931"/>
              <a:gd name="adj4" fmla="val 137051"/>
              <a:gd name="adj5" fmla="val 53495"/>
              <a:gd name="adj6" fmla="val 156083"/>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just" defTabSz="762000" eaLnBrk="1" hangingPunct="1">
              <a:spcBef>
                <a:spcPct val="0"/>
              </a:spcBef>
              <a:buNone/>
            </a:pPr>
            <a:r>
              <a:rPr lang="en-US" altLang="zh-CN" sz="1660" b="0" dirty="0">
                <a:latin typeface="宋体" panose="02010600030101010101" pitchFamily="2" charset="-122"/>
              </a:rPr>
              <a:t>  </a:t>
            </a:r>
            <a:r>
              <a:rPr lang="zh-CN" altLang="en-US" sz="1660" b="0" dirty="0">
                <a:latin typeface="宋体" panose="02010600030101010101" pitchFamily="2" charset="-122"/>
              </a:rPr>
              <a:t>描述系统应该做什么，并使开发人员和用户就这一描述达成共识。为了达到该目标，要对需要的功能和约束进行提取、组织、文档化；最重要的是理解系统所解决问题的定义和范围。</a:t>
            </a:r>
            <a:r>
              <a:rPr lang="zh-CN" altLang="en-US" sz="1660" b="0" dirty="0">
                <a:latin typeface="Times New Roman" panose="02020603050405020304" pitchFamily="18" charset="0"/>
              </a:rPr>
              <a:t> </a:t>
            </a:r>
            <a:endParaRPr lang="zh-CN" altLang="en-US" sz="1660" b="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83375"/>
                                        </p:tgtEl>
                                        <p:attrNameLst>
                                          <p:attrName>style.visibility</p:attrName>
                                        </p:attrNameLst>
                                      </p:cBhvr>
                                      <p:to>
                                        <p:strVal val="visible"/>
                                      </p:to>
                                    </p:set>
                                    <p:animEffect transition="in" filter="strips(downLeft)">
                                      <p:cBhvr>
                                        <p:cTn id="7" dur="500"/>
                                        <p:tgtEl>
                                          <p:spTgt spid="783375"/>
                                        </p:tgtEl>
                                      </p:cBhvr>
                                    </p:animEffect>
                                  </p:childTnLst>
                                  <p:subTnLst>
                                    <p:set>
                                      <p:cBhvr override="childStyle">
                                        <p:cTn dur="1" fill="hold" display="0" masterRel="nextClick" afterEffect="1"/>
                                        <p:tgtEl>
                                          <p:spTgt spid="78337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75"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26627" name="Text Box 3"/>
          <p:cNvSpPr txBox="1"/>
          <p:nvPr/>
        </p:nvSpPr>
        <p:spPr>
          <a:xfrm>
            <a:off x="2813538" y="263769"/>
            <a:ext cx="6330462" cy="600710"/>
          </a:xfrm>
          <a:prstGeom prst="rect">
            <a:avLst/>
          </a:prstGeom>
          <a:noFill/>
          <a:ln w="9525">
            <a:noFill/>
          </a:ln>
        </p:spPr>
        <p:txBody>
          <a:bodyPr lIns="89030" tIns="44515" rIns="89030" bIns="44515">
            <a:spAutoFit/>
          </a:bodyPr>
          <a:p>
            <a:pPr algn="r"/>
            <a:r>
              <a:rPr lang="en-US" altLang="zh-CN" sz="3325" b="1" dirty="0">
                <a:latin typeface="宋体" panose="02010600030101010101" pitchFamily="2" charset="-122"/>
              </a:rPr>
              <a:t>RUP</a:t>
            </a:r>
            <a:r>
              <a:rPr lang="zh-CN" altLang="en-US" sz="3325" b="1" dirty="0">
                <a:latin typeface="宋体" panose="02010600030101010101" pitchFamily="2" charset="-122"/>
              </a:rPr>
              <a:t>的核心工作流</a:t>
            </a:r>
            <a:r>
              <a:rPr lang="en-US" altLang="zh-CN" sz="3325" b="1" dirty="0">
                <a:latin typeface="宋体" panose="02010600030101010101" pitchFamily="2" charset="-122"/>
              </a:rPr>
              <a:t>-</a:t>
            </a:r>
            <a:r>
              <a:rPr lang="zh-CN" altLang="en-US" sz="3325" b="1" dirty="0">
                <a:latin typeface="宋体" panose="02010600030101010101" pitchFamily="2" charset="-122"/>
              </a:rPr>
              <a:t>纵向 </a:t>
            </a:r>
            <a:endParaRPr lang="zh-CN" altLang="en-US" sz="3325" b="1" dirty="0">
              <a:latin typeface="宋体" panose="02010600030101010101" pitchFamily="2" charset="-122"/>
            </a:endParaRPr>
          </a:p>
        </p:txBody>
      </p:sp>
      <p:pic>
        <p:nvPicPr>
          <p:cNvPr id="26628" name="Picture 5" descr="humporg1"/>
          <p:cNvPicPr>
            <a:picLocks noChangeAspect="1"/>
          </p:cNvPicPr>
          <p:nvPr/>
        </p:nvPicPr>
        <p:blipFill>
          <a:blip r:embed="rId1"/>
          <a:stretch>
            <a:fillRect/>
          </a:stretch>
        </p:blipFill>
        <p:spPr>
          <a:xfrm>
            <a:off x="3094892" y="1178169"/>
            <a:ext cx="5838092" cy="5112727"/>
          </a:xfrm>
          <a:prstGeom prst="rect">
            <a:avLst/>
          </a:prstGeom>
          <a:noFill/>
          <a:ln w="9525">
            <a:noFill/>
          </a:ln>
        </p:spPr>
      </p:pic>
      <p:sp>
        <p:nvSpPr>
          <p:cNvPr id="783376" name="AutoShape 16"/>
          <p:cNvSpPr/>
          <p:nvPr/>
        </p:nvSpPr>
        <p:spPr>
          <a:xfrm>
            <a:off x="351692" y="2092569"/>
            <a:ext cx="2532185" cy="1877694"/>
          </a:xfrm>
          <a:prstGeom prst="accentCallout2">
            <a:avLst>
              <a:gd name="adj1" fmla="val 5593"/>
              <a:gd name="adj2" fmla="val 102778"/>
              <a:gd name="adj3" fmla="val 5593"/>
              <a:gd name="adj4" fmla="val 138657"/>
              <a:gd name="adj5" fmla="val 55556"/>
              <a:gd name="adj6" fmla="val 158565"/>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just" defTabSz="762000" eaLnBrk="1" hangingPunct="1">
              <a:spcBef>
                <a:spcPct val="0"/>
              </a:spcBef>
              <a:buNone/>
            </a:pPr>
            <a:r>
              <a:rPr lang="en-US" altLang="zh-CN" sz="1660" b="0" dirty="0">
                <a:latin typeface="宋体" panose="02010600030101010101" pitchFamily="2" charset="-122"/>
              </a:rPr>
              <a:t>  </a:t>
            </a:r>
            <a:r>
              <a:rPr lang="zh-CN" altLang="en-US" sz="1660" b="0" dirty="0">
                <a:latin typeface="宋体" panose="02010600030101010101" pitchFamily="2" charset="-122"/>
              </a:rPr>
              <a:t>设计活动以体系结构设计为中心，体系结构由若干结构视图来表达，结构视图是整个设计的抽象和简化。分析设计的结果是一个设计模型和一个可选的分析模型。 </a:t>
            </a:r>
            <a:endParaRPr lang="zh-CN" altLang="en-US" sz="1660" b="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83376"/>
                                        </p:tgtEl>
                                        <p:attrNameLst>
                                          <p:attrName>style.visibility</p:attrName>
                                        </p:attrNameLst>
                                      </p:cBhvr>
                                      <p:to>
                                        <p:strVal val="visible"/>
                                      </p:to>
                                    </p:set>
                                    <p:animEffect transition="in" filter="strips(downLeft)">
                                      <p:cBhvr>
                                        <p:cTn id="7" dur="500"/>
                                        <p:tgtEl>
                                          <p:spTgt spid="783376"/>
                                        </p:tgtEl>
                                      </p:cBhvr>
                                    </p:animEffect>
                                  </p:childTnLst>
                                  <p:subTnLst>
                                    <p:set>
                                      <p:cBhvr override="childStyle">
                                        <p:cTn dur="1" fill="hold" display="0" masterRel="nextClick" afterEffect="1"/>
                                        <p:tgtEl>
                                          <p:spTgt spid="78337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76"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27651" name="Text Box 3"/>
          <p:cNvSpPr txBox="1"/>
          <p:nvPr/>
        </p:nvSpPr>
        <p:spPr>
          <a:xfrm>
            <a:off x="2813538" y="263769"/>
            <a:ext cx="6330462" cy="600710"/>
          </a:xfrm>
          <a:prstGeom prst="rect">
            <a:avLst/>
          </a:prstGeom>
          <a:noFill/>
          <a:ln w="9525">
            <a:noFill/>
          </a:ln>
        </p:spPr>
        <p:txBody>
          <a:bodyPr lIns="89030" tIns="44515" rIns="89030" bIns="44515">
            <a:spAutoFit/>
          </a:bodyPr>
          <a:p>
            <a:pPr algn="r"/>
            <a:r>
              <a:rPr lang="en-US" altLang="zh-CN" sz="3325" b="1" dirty="0">
                <a:latin typeface="宋体" panose="02010600030101010101" pitchFamily="2" charset="-122"/>
              </a:rPr>
              <a:t>RUP</a:t>
            </a:r>
            <a:r>
              <a:rPr lang="zh-CN" altLang="en-US" sz="3325" b="1" dirty="0">
                <a:latin typeface="宋体" panose="02010600030101010101" pitchFamily="2" charset="-122"/>
              </a:rPr>
              <a:t>的核心工作流</a:t>
            </a:r>
            <a:r>
              <a:rPr lang="en-US" altLang="zh-CN" sz="3325" b="1" dirty="0">
                <a:latin typeface="宋体" panose="02010600030101010101" pitchFamily="2" charset="-122"/>
              </a:rPr>
              <a:t>-</a:t>
            </a:r>
            <a:r>
              <a:rPr lang="zh-CN" altLang="en-US" sz="3325" b="1" dirty="0">
                <a:latin typeface="宋体" panose="02010600030101010101" pitchFamily="2" charset="-122"/>
              </a:rPr>
              <a:t>纵向 </a:t>
            </a:r>
            <a:endParaRPr lang="zh-CN" altLang="en-US" sz="3325" b="1" dirty="0">
              <a:latin typeface="宋体" panose="02010600030101010101" pitchFamily="2" charset="-122"/>
            </a:endParaRPr>
          </a:p>
        </p:txBody>
      </p:sp>
      <p:pic>
        <p:nvPicPr>
          <p:cNvPr id="27652" name="Picture 5" descr="humporg1"/>
          <p:cNvPicPr>
            <a:picLocks noChangeAspect="1"/>
          </p:cNvPicPr>
          <p:nvPr/>
        </p:nvPicPr>
        <p:blipFill>
          <a:blip r:embed="rId1"/>
          <a:stretch>
            <a:fillRect/>
          </a:stretch>
        </p:blipFill>
        <p:spPr>
          <a:xfrm>
            <a:off x="3094892" y="1178169"/>
            <a:ext cx="5838092" cy="5112727"/>
          </a:xfrm>
          <a:prstGeom prst="rect">
            <a:avLst/>
          </a:prstGeom>
          <a:noFill/>
          <a:ln w="9525">
            <a:noFill/>
          </a:ln>
        </p:spPr>
      </p:pic>
      <p:sp>
        <p:nvSpPr>
          <p:cNvPr id="783377" name="AutoShape 17"/>
          <p:cNvSpPr/>
          <p:nvPr/>
        </p:nvSpPr>
        <p:spPr>
          <a:xfrm>
            <a:off x="281354" y="2373923"/>
            <a:ext cx="2602523" cy="2643505"/>
          </a:xfrm>
          <a:prstGeom prst="accentCallout2">
            <a:avLst>
              <a:gd name="adj1" fmla="val 3986"/>
              <a:gd name="adj2" fmla="val 102704"/>
              <a:gd name="adj3" fmla="val 3986"/>
              <a:gd name="adj4" fmla="val 136824"/>
              <a:gd name="adj5" fmla="val 44630"/>
              <a:gd name="adj6" fmla="val 155856"/>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just" defTabSz="762000" eaLnBrk="1" hangingPunct="1">
              <a:spcBef>
                <a:spcPct val="0"/>
              </a:spcBef>
              <a:buNone/>
            </a:pPr>
            <a:r>
              <a:rPr lang="en-US" altLang="zh-CN" sz="1660" b="0" dirty="0">
                <a:latin typeface="宋体" panose="02010600030101010101" pitchFamily="2" charset="-122"/>
              </a:rPr>
              <a:t>  </a:t>
            </a:r>
            <a:r>
              <a:rPr lang="zh-CN" altLang="en-US" sz="1660" b="0" dirty="0">
                <a:latin typeface="宋体" panose="02010600030101010101" pitchFamily="2" charset="-122"/>
              </a:rPr>
              <a:t>目的包括以层次化的子系统形式定义代码的组织结构；以组件的形式</a:t>
            </a:r>
            <a:r>
              <a:rPr lang="en-US" altLang="zh-CN" sz="1660" b="0" dirty="0">
                <a:latin typeface="宋体" panose="02010600030101010101" pitchFamily="2" charset="-122"/>
              </a:rPr>
              <a:t>(</a:t>
            </a:r>
            <a:r>
              <a:rPr lang="zh-CN" altLang="en-US" sz="1660" b="0" dirty="0">
                <a:latin typeface="宋体" panose="02010600030101010101" pitchFamily="2" charset="-122"/>
              </a:rPr>
              <a:t>源文件、二进制文件、可执行文件</a:t>
            </a:r>
            <a:r>
              <a:rPr lang="en-US" altLang="zh-CN" sz="1660" b="0" dirty="0">
                <a:latin typeface="宋体" panose="02010600030101010101" pitchFamily="2" charset="-122"/>
              </a:rPr>
              <a:t>)</a:t>
            </a:r>
            <a:r>
              <a:rPr lang="zh-CN" altLang="en-US" sz="1660" b="0" dirty="0">
                <a:latin typeface="宋体" panose="02010600030101010101" pitchFamily="2" charset="-122"/>
              </a:rPr>
              <a:t>实现类和对象；将开发出的组件作为单元进行测试以及集成由单个开发者（或小组）所产生的结果，使其成为可执行的系统。 </a:t>
            </a:r>
            <a:endParaRPr lang="zh-CN" altLang="en-US" sz="1660" b="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83377"/>
                                        </p:tgtEl>
                                        <p:attrNameLst>
                                          <p:attrName>style.visibility</p:attrName>
                                        </p:attrNameLst>
                                      </p:cBhvr>
                                      <p:to>
                                        <p:strVal val="visible"/>
                                      </p:to>
                                    </p:set>
                                    <p:animEffect transition="in" filter="strips(downLeft)">
                                      <p:cBhvr>
                                        <p:cTn id="7" dur="500"/>
                                        <p:tgtEl>
                                          <p:spTgt spid="783377"/>
                                        </p:tgtEl>
                                      </p:cBhvr>
                                    </p:animEffect>
                                  </p:childTnLst>
                                  <p:subTnLst>
                                    <p:set>
                                      <p:cBhvr override="childStyle">
                                        <p:cTn dur="1" fill="hold" display="0" masterRel="nextClick" afterEffect="1"/>
                                        <p:tgtEl>
                                          <p:spTgt spid="78337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77"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28675" name="Text Box 3"/>
          <p:cNvSpPr txBox="1"/>
          <p:nvPr/>
        </p:nvSpPr>
        <p:spPr>
          <a:xfrm>
            <a:off x="2813538" y="263769"/>
            <a:ext cx="6330462" cy="600710"/>
          </a:xfrm>
          <a:prstGeom prst="rect">
            <a:avLst/>
          </a:prstGeom>
          <a:noFill/>
          <a:ln w="9525">
            <a:noFill/>
          </a:ln>
        </p:spPr>
        <p:txBody>
          <a:bodyPr lIns="89030" tIns="44515" rIns="89030" bIns="44515">
            <a:spAutoFit/>
          </a:bodyPr>
          <a:p>
            <a:pPr algn="r"/>
            <a:r>
              <a:rPr lang="en-US" altLang="zh-CN" sz="3325" b="1" dirty="0">
                <a:latin typeface="宋体" panose="02010600030101010101" pitchFamily="2" charset="-122"/>
              </a:rPr>
              <a:t>RUP</a:t>
            </a:r>
            <a:r>
              <a:rPr lang="zh-CN" altLang="en-US" sz="3325" b="1" dirty="0">
                <a:latin typeface="宋体" panose="02010600030101010101" pitchFamily="2" charset="-122"/>
              </a:rPr>
              <a:t>的核心工作流</a:t>
            </a:r>
            <a:r>
              <a:rPr lang="en-US" altLang="zh-CN" sz="3325" b="1" dirty="0">
                <a:latin typeface="宋体" panose="02010600030101010101" pitchFamily="2" charset="-122"/>
              </a:rPr>
              <a:t>-</a:t>
            </a:r>
            <a:r>
              <a:rPr lang="zh-CN" altLang="en-US" sz="3325" b="1" dirty="0">
                <a:latin typeface="宋体" panose="02010600030101010101" pitchFamily="2" charset="-122"/>
              </a:rPr>
              <a:t>纵向 </a:t>
            </a:r>
            <a:endParaRPr lang="zh-CN" altLang="en-US" sz="3325" b="1" dirty="0">
              <a:latin typeface="宋体" panose="02010600030101010101" pitchFamily="2" charset="-122"/>
            </a:endParaRPr>
          </a:p>
        </p:txBody>
      </p:sp>
      <p:pic>
        <p:nvPicPr>
          <p:cNvPr id="28676" name="Picture 5" descr="humporg1"/>
          <p:cNvPicPr>
            <a:picLocks noChangeAspect="1"/>
          </p:cNvPicPr>
          <p:nvPr/>
        </p:nvPicPr>
        <p:blipFill>
          <a:blip r:embed="rId1"/>
          <a:stretch>
            <a:fillRect/>
          </a:stretch>
        </p:blipFill>
        <p:spPr>
          <a:xfrm>
            <a:off x="3094892" y="1178169"/>
            <a:ext cx="5838092" cy="5112727"/>
          </a:xfrm>
          <a:prstGeom prst="rect">
            <a:avLst/>
          </a:prstGeom>
          <a:noFill/>
          <a:ln w="9525">
            <a:noFill/>
          </a:ln>
        </p:spPr>
      </p:pic>
      <p:sp>
        <p:nvSpPr>
          <p:cNvPr id="783378" name="AutoShape 18"/>
          <p:cNvSpPr/>
          <p:nvPr/>
        </p:nvSpPr>
        <p:spPr>
          <a:xfrm>
            <a:off x="351692" y="2866292"/>
            <a:ext cx="2532185" cy="2898140"/>
          </a:xfrm>
          <a:prstGeom prst="accentCallout2">
            <a:avLst>
              <a:gd name="adj1" fmla="val 3639"/>
              <a:gd name="adj2" fmla="val 102778"/>
              <a:gd name="adj3" fmla="val 3639"/>
              <a:gd name="adj4" fmla="val 137444"/>
              <a:gd name="adj5" fmla="val 34208"/>
              <a:gd name="adj6" fmla="val 156944"/>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just" defTabSz="762000" eaLnBrk="1" hangingPunct="1">
              <a:spcBef>
                <a:spcPct val="0"/>
              </a:spcBef>
              <a:buNone/>
            </a:pPr>
            <a:r>
              <a:rPr lang="en-US" altLang="zh-CN" sz="1660" b="0" dirty="0">
                <a:latin typeface="宋体" panose="02010600030101010101" pitchFamily="2" charset="-122"/>
              </a:rPr>
              <a:t>  </a:t>
            </a:r>
            <a:r>
              <a:rPr lang="zh-CN" altLang="en-US" sz="1660" b="0" dirty="0">
                <a:latin typeface="宋体" panose="02010600030101010101" pitchFamily="2" charset="-122"/>
              </a:rPr>
              <a:t>目的是验证对象间的交互作用，验证软件中所有组件的正确集成，检验所有的需求已被正确的实现</a:t>
            </a:r>
            <a:r>
              <a:rPr lang="en-US" altLang="zh-CN" sz="1660" b="0" dirty="0">
                <a:latin typeface="宋体" panose="02010600030101010101" pitchFamily="2" charset="-122"/>
              </a:rPr>
              <a:t>, </a:t>
            </a:r>
            <a:r>
              <a:rPr lang="zh-CN" altLang="en-US" sz="1660" b="0" dirty="0">
                <a:latin typeface="宋体" panose="02010600030101010101" pitchFamily="2" charset="-122"/>
              </a:rPr>
              <a:t>识别并确认缺陷在软件部署之前被提出并处理。</a:t>
            </a:r>
            <a:r>
              <a:rPr lang="en-US" altLang="zh-CN" sz="1660" b="0" dirty="0">
                <a:latin typeface="宋体" panose="02010600030101010101" pitchFamily="2" charset="-122"/>
              </a:rPr>
              <a:t>RUP</a:t>
            </a:r>
            <a:r>
              <a:rPr lang="zh-CN" altLang="en-US" sz="1660" b="0" dirty="0">
                <a:latin typeface="宋体" panose="02010600030101010101" pitchFamily="2" charset="-122"/>
              </a:rPr>
              <a:t>提出了迭代的方法，意味着在整个项目中进行测试，从而尽可能早地发现缺陷，从根本上降低了修改缺陷的成本。 </a:t>
            </a:r>
            <a:endParaRPr lang="zh-CN" altLang="en-US" sz="1660" b="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83378"/>
                                        </p:tgtEl>
                                        <p:attrNameLst>
                                          <p:attrName>style.visibility</p:attrName>
                                        </p:attrNameLst>
                                      </p:cBhvr>
                                      <p:to>
                                        <p:strVal val="visible"/>
                                      </p:to>
                                    </p:set>
                                    <p:animEffect transition="in" filter="strips(downLeft)">
                                      <p:cBhvr>
                                        <p:cTn id="7" dur="500"/>
                                        <p:tgtEl>
                                          <p:spTgt spid="783378"/>
                                        </p:tgtEl>
                                      </p:cBhvr>
                                    </p:animEffect>
                                  </p:childTnLst>
                                  <p:subTnLst>
                                    <p:set>
                                      <p:cBhvr override="childStyle">
                                        <p:cTn dur="1" fill="hold" display="0" masterRel="nextClick" afterEffect="1"/>
                                        <p:tgtEl>
                                          <p:spTgt spid="78337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78"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29699" name="Text Box 3"/>
          <p:cNvSpPr txBox="1"/>
          <p:nvPr/>
        </p:nvSpPr>
        <p:spPr>
          <a:xfrm>
            <a:off x="2813538" y="263769"/>
            <a:ext cx="6330462" cy="600710"/>
          </a:xfrm>
          <a:prstGeom prst="rect">
            <a:avLst/>
          </a:prstGeom>
          <a:noFill/>
          <a:ln w="9525">
            <a:noFill/>
          </a:ln>
        </p:spPr>
        <p:txBody>
          <a:bodyPr lIns="89030" tIns="44515" rIns="89030" bIns="44515">
            <a:spAutoFit/>
          </a:bodyPr>
          <a:p>
            <a:pPr algn="r"/>
            <a:r>
              <a:rPr lang="en-US" altLang="zh-CN" sz="3325" b="1" dirty="0">
                <a:latin typeface="宋体" panose="02010600030101010101" pitchFamily="2" charset="-122"/>
              </a:rPr>
              <a:t>RUP</a:t>
            </a:r>
            <a:r>
              <a:rPr lang="zh-CN" altLang="en-US" sz="3325" b="1" dirty="0">
                <a:latin typeface="宋体" panose="02010600030101010101" pitchFamily="2" charset="-122"/>
              </a:rPr>
              <a:t>的核心工作流</a:t>
            </a:r>
            <a:r>
              <a:rPr lang="en-US" altLang="zh-CN" sz="3325" b="1" dirty="0">
                <a:latin typeface="宋体" panose="02010600030101010101" pitchFamily="2" charset="-122"/>
              </a:rPr>
              <a:t>-</a:t>
            </a:r>
            <a:r>
              <a:rPr lang="zh-CN" altLang="en-US" sz="3325" b="1" dirty="0">
                <a:latin typeface="宋体" panose="02010600030101010101" pitchFamily="2" charset="-122"/>
              </a:rPr>
              <a:t>纵向 </a:t>
            </a:r>
            <a:endParaRPr lang="zh-CN" altLang="en-US" sz="3325" b="1" dirty="0">
              <a:latin typeface="宋体" panose="02010600030101010101" pitchFamily="2" charset="-122"/>
            </a:endParaRPr>
          </a:p>
        </p:txBody>
      </p:sp>
      <p:pic>
        <p:nvPicPr>
          <p:cNvPr id="29700" name="Picture 5" descr="humporg1"/>
          <p:cNvPicPr>
            <a:picLocks noChangeAspect="1"/>
          </p:cNvPicPr>
          <p:nvPr/>
        </p:nvPicPr>
        <p:blipFill>
          <a:blip r:embed="rId1"/>
          <a:stretch>
            <a:fillRect/>
          </a:stretch>
        </p:blipFill>
        <p:spPr>
          <a:xfrm>
            <a:off x="3094892" y="1178169"/>
            <a:ext cx="5838092" cy="5112727"/>
          </a:xfrm>
          <a:prstGeom prst="rect">
            <a:avLst/>
          </a:prstGeom>
          <a:noFill/>
          <a:ln w="9525">
            <a:noFill/>
          </a:ln>
        </p:spPr>
      </p:pic>
      <p:sp>
        <p:nvSpPr>
          <p:cNvPr id="783379" name="AutoShape 19"/>
          <p:cNvSpPr/>
          <p:nvPr/>
        </p:nvSpPr>
        <p:spPr>
          <a:xfrm>
            <a:off x="211015" y="3077308"/>
            <a:ext cx="2743200" cy="2898140"/>
          </a:xfrm>
          <a:prstGeom prst="accentCallout2">
            <a:avLst>
              <a:gd name="adj1" fmla="val 3639"/>
              <a:gd name="adj2" fmla="val 102565"/>
              <a:gd name="adj3" fmla="val 3639"/>
              <a:gd name="adj4" fmla="val 132051"/>
              <a:gd name="adj5" fmla="val 35676"/>
              <a:gd name="adj6" fmla="val 148505"/>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just" defTabSz="762000" eaLnBrk="1" hangingPunct="1">
              <a:spcBef>
                <a:spcPct val="0"/>
              </a:spcBef>
              <a:buNone/>
            </a:pPr>
            <a:r>
              <a:rPr lang="en-US" altLang="zh-CN" sz="1660" b="0" dirty="0">
                <a:latin typeface="宋体" panose="02010600030101010101" pitchFamily="2" charset="-122"/>
              </a:rPr>
              <a:t>  </a:t>
            </a:r>
            <a:r>
              <a:rPr lang="zh-CN" altLang="en-US" sz="1660" b="0" dirty="0">
                <a:latin typeface="宋体" panose="02010600030101010101" pitchFamily="2" charset="-122"/>
              </a:rPr>
              <a:t>目的是成功的生成版本并将软件分发给最终用户。部署工作流描述了那些与确保软件产品对最终用户具有可用性相关的活动，包括：软件打包、生成软件本身以外的产品、安装软件、为用户提供帮助。在有些情况下，还可能包括计划和进行</a:t>
            </a:r>
            <a:r>
              <a:rPr lang="en-US" altLang="zh-CN" sz="1660" b="0" dirty="0">
                <a:latin typeface="宋体" panose="02010600030101010101" pitchFamily="2" charset="-122"/>
              </a:rPr>
              <a:t>beta</a:t>
            </a:r>
            <a:r>
              <a:rPr lang="zh-CN" altLang="en-US" sz="1660" b="0" dirty="0">
                <a:latin typeface="宋体" panose="02010600030101010101" pitchFamily="2" charset="-122"/>
              </a:rPr>
              <a:t>测试版、移植现有的软件和数据以及正式验收。 </a:t>
            </a:r>
            <a:endParaRPr lang="zh-CN" altLang="en-US" sz="1660" b="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83379"/>
                                        </p:tgtEl>
                                        <p:attrNameLst>
                                          <p:attrName>style.visibility</p:attrName>
                                        </p:attrNameLst>
                                      </p:cBhvr>
                                      <p:to>
                                        <p:strVal val="visible"/>
                                      </p:to>
                                    </p:set>
                                    <p:animEffect transition="in" filter="strips(downLeft)">
                                      <p:cBhvr>
                                        <p:cTn id="7" dur="500"/>
                                        <p:tgtEl>
                                          <p:spTgt spid="783379"/>
                                        </p:tgtEl>
                                      </p:cBhvr>
                                    </p:animEffect>
                                  </p:childTnLst>
                                  <p:subTnLst>
                                    <p:set>
                                      <p:cBhvr override="childStyle">
                                        <p:cTn dur="1" fill="hold" display="0" masterRel="nextClick" afterEffect="1"/>
                                        <p:tgtEl>
                                          <p:spTgt spid="78337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79"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30723" name="Text Box 3"/>
          <p:cNvSpPr txBox="1"/>
          <p:nvPr/>
        </p:nvSpPr>
        <p:spPr>
          <a:xfrm>
            <a:off x="2813538" y="263769"/>
            <a:ext cx="6330462" cy="600710"/>
          </a:xfrm>
          <a:prstGeom prst="rect">
            <a:avLst/>
          </a:prstGeom>
          <a:noFill/>
          <a:ln w="9525">
            <a:noFill/>
          </a:ln>
        </p:spPr>
        <p:txBody>
          <a:bodyPr lIns="89030" tIns="44515" rIns="89030" bIns="44515">
            <a:spAutoFit/>
          </a:bodyPr>
          <a:p>
            <a:pPr algn="r"/>
            <a:r>
              <a:rPr lang="en-US" altLang="zh-CN" sz="3325" b="1" dirty="0">
                <a:latin typeface="宋体" panose="02010600030101010101" pitchFamily="2" charset="-122"/>
              </a:rPr>
              <a:t>RUP</a:t>
            </a:r>
            <a:r>
              <a:rPr lang="zh-CN" altLang="en-US" sz="3325" b="1" dirty="0">
                <a:latin typeface="宋体" panose="02010600030101010101" pitchFamily="2" charset="-122"/>
              </a:rPr>
              <a:t>的核心工作流</a:t>
            </a:r>
            <a:r>
              <a:rPr lang="en-US" altLang="zh-CN" sz="3325" b="1" dirty="0">
                <a:latin typeface="宋体" panose="02010600030101010101" pitchFamily="2" charset="-122"/>
              </a:rPr>
              <a:t>-</a:t>
            </a:r>
            <a:r>
              <a:rPr lang="zh-CN" altLang="en-US" sz="3325" b="1" dirty="0">
                <a:latin typeface="宋体" panose="02010600030101010101" pitchFamily="2" charset="-122"/>
              </a:rPr>
              <a:t>纵向 </a:t>
            </a:r>
            <a:endParaRPr lang="zh-CN" altLang="en-US" sz="3325" b="1" dirty="0">
              <a:latin typeface="宋体" panose="02010600030101010101" pitchFamily="2" charset="-122"/>
            </a:endParaRPr>
          </a:p>
        </p:txBody>
      </p:sp>
      <p:pic>
        <p:nvPicPr>
          <p:cNvPr id="30724" name="Picture 5" descr="humporg1"/>
          <p:cNvPicPr>
            <a:picLocks noChangeAspect="1"/>
          </p:cNvPicPr>
          <p:nvPr/>
        </p:nvPicPr>
        <p:blipFill>
          <a:blip r:embed="rId1"/>
          <a:stretch>
            <a:fillRect/>
          </a:stretch>
        </p:blipFill>
        <p:spPr>
          <a:xfrm>
            <a:off x="3094892" y="1178169"/>
            <a:ext cx="5838092" cy="5112727"/>
          </a:xfrm>
          <a:prstGeom prst="rect">
            <a:avLst/>
          </a:prstGeom>
          <a:noFill/>
          <a:ln w="9525">
            <a:noFill/>
          </a:ln>
        </p:spPr>
      </p:pic>
      <p:sp>
        <p:nvSpPr>
          <p:cNvPr id="783380" name="AutoShape 20"/>
          <p:cNvSpPr/>
          <p:nvPr/>
        </p:nvSpPr>
        <p:spPr>
          <a:xfrm>
            <a:off x="562708" y="3288323"/>
            <a:ext cx="2250831" cy="2898140"/>
          </a:xfrm>
          <a:prstGeom prst="accentCallout2">
            <a:avLst>
              <a:gd name="adj1" fmla="val 3639"/>
              <a:gd name="adj2" fmla="val 103125"/>
              <a:gd name="adj3" fmla="val 3639"/>
              <a:gd name="adj4" fmla="val 148829"/>
              <a:gd name="adj5" fmla="val 44972"/>
              <a:gd name="adj6" fmla="val 174481"/>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just" defTabSz="762000" eaLnBrk="1" hangingPunct="1">
              <a:spcBef>
                <a:spcPct val="0"/>
              </a:spcBef>
              <a:buNone/>
            </a:pPr>
            <a:r>
              <a:rPr lang="en-US" altLang="zh-CN" sz="1660" b="0" dirty="0">
                <a:latin typeface="宋体" panose="02010600030101010101" pitchFamily="2" charset="-122"/>
              </a:rPr>
              <a:t>  </a:t>
            </a:r>
            <a:r>
              <a:rPr lang="zh-CN" altLang="en-US" sz="1660" b="0" dirty="0">
                <a:latin typeface="宋体" panose="02010600030101010101" pitchFamily="2" charset="-122"/>
              </a:rPr>
              <a:t>描绘了如何在多个成员组成的项目中控制大量的产物。配置和变更管理工作流提供了准则来管理演化系统中的多个变体，跟踪软件创建过程中的版本。同时也阐述了对产品修改原因、时间、人员保持审计记录。  </a:t>
            </a:r>
            <a:endParaRPr lang="zh-CN" altLang="en-US" sz="1660" b="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83380"/>
                                        </p:tgtEl>
                                        <p:attrNameLst>
                                          <p:attrName>style.visibility</p:attrName>
                                        </p:attrNameLst>
                                      </p:cBhvr>
                                      <p:to>
                                        <p:strVal val="visible"/>
                                      </p:to>
                                    </p:set>
                                    <p:animEffect transition="in" filter="strips(downLeft)">
                                      <p:cBhvr>
                                        <p:cTn id="7" dur="500"/>
                                        <p:tgtEl>
                                          <p:spTgt spid="783380"/>
                                        </p:tgtEl>
                                      </p:cBhvr>
                                    </p:animEffect>
                                  </p:childTnLst>
                                  <p:subTnLst>
                                    <p:set>
                                      <p:cBhvr override="childStyle">
                                        <p:cTn dur="1" fill="hold" display="0" masterRel="nextClick" afterEffect="1"/>
                                        <p:tgtEl>
                                          <p:spTgt spid="78338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80"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31747" name="Text Box 3"/>
          <p:cNvSpPr txBox="1"/>
          <p:nvPr/>
        </p:nvSpPr>
        <p:spPr>
          <a:xfrm>
            <a:off x="2813538" y="263769"/>
            <a:ext cx="6330462" cy="600710"/>
          </a:xfrm>
          <a:prstGeom prst="rect">
            <a:avLst/>
          </a:prstGeom>
          <a:noFill/>
          <a:ln w="9525">
            <a:noFill/>
          </a:ln>
        </p:spPr>
        <p:txBody>
          <a:bodyPr lIns="89030" tIns="44515" rIns="89030" bIns="44515">
            <a:spAutoFit/>
          </a:bodyPr>
          <a:p>
            <a:pPr algn="r"/>
            <a:r>
              <a:rPr lang="en-US" altLang="zh-CN" sz="3325" b="1" dirty="0">
                <a:latin typeface="宋体" panose="02010600030101010101" pitchFamily="2" charset="-122"/>
              </a:rPr>
              <a:t>RUP</a:t>
            </a:r>
            <a:r>
              <a:rPr lang="zh-CN" altLang="en-US" sz="3325" b="1" dirty="0">
                <a:latin typeface="宋体" panose="02010600030101010101" pitchFamily="2" charset="-122"/>
              </a:rPr>
              <a:t>的核心工作流</a:t>
            </a:r>
            <a:r>
              <a:rPr lang="en-US" altLang="zh-CN" sz="3325" b="1" dirty="0">
                <a:latin typeface="宋体" panose="02010600030101010101" pitchFamily="2" charset="-122"/>
              </a:rPr>
              <a:t>-</a:t>
            </a:r>
            <a:r>
              <a:rPr lang="zh-CN" altLang="en-US" sz="3325" b="1" dirty="0">
                <a:latin typeface="宋体" panose="02010600030101010101" pitchFamily="2" charset="-122"/>
              </a:rPr>
              <a:t>纵向 </a:t>
            </a:r>
            <a:endParaRPr lang="zh-CN" altLang="en-US" sz="3325" b="1" dirty="0">
              <a:latin typeface="宋体" panose="02010600030101010101" pitchFamily="2" charset="-122"/>
            </a:endParaRPr>
          </a:p>
        </p:txBody>
      </p:sp>
      <p:pic>
        <p:nvPicPr>
          <p:cNvPr id="31748" name="Picture 5" descr="humporg1"/>
          <p:cNvPicPr>
            <a:picLocks noChangeAspect="1"/>
          </p:cNvPicPr>
          <p:nvPr/>
        </p:nvPicPr>
        <p:blipFill>
          <a:blip r:embed="rId1"/>
          <a:stretch>
            <a:fillRect/>
          </a:stretch>
        </p:blipFill>
        <p:spPr>
          <a:xfrm>
            <a:off x="3094892" y="1178169"/>
            <a:ext cx="5838092" cy="5112727"/>
          </a:xfrm>
          <a:prstGeom prst="rect">
            <a:avLst/>
          </a:prstGeom>
          <a:noFill/>
          <a:ln w="9525">
            <a:noFill/>
          </a:ln>
        </p:spPr>
      </p:pic>
      <p:sp>
        <p:nvSpPr>
          <p:cNvPr id="783381" name="AutoShape 21"/>
          <p:cNvSpPr/>
          <p:nvPr/>
        </p:nvSpPr>
        <p:spPr>
          <a:xfrm>
            <a:off x="211015" y="3851031"/>
            <a:ext cx="2602523" cy="1111884"/>
          </a:xfrm>
          <a:prstGeom prst="accentCallout2">
            <a:avLst>
              <a:gd name="adj1" fmla="val 9375"/>
              <a:gd name="adj2" fmla="val 102704"/>
              <a:gd name="adj3" fmla="val 9375"/>
              <a:gd name="adj4" fmla="val 145213"/>
              <a:gd name="adj5" fmla="val 90625"/>
              <a:gd name="adj6" fmla="val 159458"/>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just" defTabSz="762000" eaLnBrk="1" hangingPunct="1">
              <a:spcBef>
                <a:spcPct val="0"/>
              </a:spcBef>
              <a:buNone/>
            </a:pPr>
            <a:r>
              <a:rPr lang="en-US" altLang="zh-CN" sz="1660" b="0" dirty="0">
                <a:latin typeface="宋体" panose="02010600030101010101" pitchFamily="2" charset="-122"/>
              </a:rPr>
              <a:t>  </a:t>
            </a:r>
            <a:r>
              <a:rPr lang="zh-CN" altLang="en-US" sz="1660" b="0" dirty="0">
                <a:latin typeface="宋体" panose="02010600030101010101" pitchFamily="2" charset="-122"/>
              </a:rPr>
              <a:t>平衡各种可能产生冲突的目标，管理风险，克服各种约束并成功交付使用户满意的产品。 </a:t>
            </a:r>
            <a:endParaRPr lang="zh-CN" altLang="en-US" sz="1660" b="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83381"/>
                                        </p:tgtEl>
                                        <p:attrNameLst>
                                          <p:attrName>style.visibility</p:attrName>
                                        </p:attrNameLst>
                                      </p:cBhvr>
                                      <p:to>
                                        <p:strVal val="visible"/>
                                      </p:to>
                                    </p:set>
                                    <p:animEffect transition="in" filter="strips(downLeft)">
                                      <p:cBhvr>
                                        <p:cTn id="7" dur="500"/>
                                        <p:tgtEl>
                                          <p:spTgt spid="783381"/>
                                        </p:tgtEl>
                                      </p:cBhvr>
                                    </p:animEffect>
                                  </p:childTnLst>
                                  <p:subTnLst>
                                    <p:set>
                                      <p:cBhvr override="childStyle">
                                        <p:cTn dur="1" fill="hold" display="0" masterRel="nextClick" afterEffect="1"/>
                                        <p:tgtEl>
                                          <p:spTgt spid="78338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81"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713730" name="Rectangle 2"/>
          <p:cNvSpPr>
            <a:spLocks noGrp="1"/>
          </p:cNvSpPr>
          <p:nvPr>
            <p:ph type="title"/>
          </p:nvPr>
        </p:nvSpPr>
        <p:spPr>
          <a:xfrm>
            <a:off x="492369" y="1529862"/>
            <a:ext cx="8018585" cy="562708"/>
          </a:xfrm>
        </p:spPr>
        <p:txBody>
          <a:bodyPr vert="horz" wrap="square" lIns="89030" tIns="44515" rIns="89030" bIns="44515" anchor="ctr"/>
          <a:p>
            <a:pPr eaLnBrk="1" hangingPunct="1"/>
            <a:r>
              <a:rPr lang="zh-CN" altLang="en-US" sz="2955" dirty="0">
                <a:solidFill>
                  <a:schemeClr val="tx1"/>
                </a:solidFill>
                <a:latin typeface="宋体" panose="02010600030101010101" pitchFamily="2" charset="-122"/>
              </a:rPr>
              <a:t>计算机处理的实体对象</a:t>
            </a:r>
            <a:r>
              <a:rPr lang="en-US" altLang="zh-CN" sz="2955" dirty="0">
                <a:solidFill>
                  <a:schemeClr val="tx1"/>
                </a:solidFill>
                <a:latin typeface="宋体" panose="02010600030101010101" pitchFamily="2" charset="-122"/>
              </a:rPr>
              <a:t>:</a:t>
            </a:r>
            <a:r>
              <a:rPr lang="en-US" altLang="zh-CN" dirty="0">
                <a:solidFill>
                  <a:schemeClr val="tx1"/>
                </a:solidFill>
                <a:latin typeface="宋体" panose="02010600030101010101" pitchFamily="2" charset="-122"/>
              </a:rPr>
              <a:t> </a:t>
            </a:r>
            <a:endParaRPr lang="en-US" altLang="zh-CN" dirty="0">
              <a:solidFill>
                <a:schemeClr val="tx1"/>
              </a:solidFill>
              <a:latin typeface="宋体" panose="02010600030101010101" pitchFamily="2" charset="-122"/>
            </a:endParaRPr>
          </a:p>
        </p:txBody>
      </p:sp>
      <p:sp>
        <p:nvSpPr>
          <p:cNvPr id="6148" name="Text Box 3"/>
          <p:cNvSpPr txBox="1"/>
          <p:nvPr/>
        </p:nvSpPr>
        <p:spPr>
          <a:xfrm>
            <a:off x="492369" y="1600200"/>
            <a:ext cx="7737231" cy="429895"/>
          </a:xfrm>
          <a:prstGeom prst="rect">
            <a:avLst/>
          </a:prstGeom>
          <a:noFill/>
          <a:ln w="9525">
            <a:noFill/>
          </a:ln>
        </p:spPr>
        <p:txBody>
          <a:bodyPr lIns="89030" tIns="44515" rIns="89030" bIns="44515">
            <a:spAutoFit/>
          </a:bodyPr>
          <a:p>
            <a:pPr algn="l">
              <a:spcBef>
                <a:spcPct val="50000"/>
              </a:spcBef>
            </a:pPr>
            <a:endParaRPr lang="zh-CN" altLang="zh-CN" sz="2215" dirty="0">
              <a:solidFill>
                <a:srgbClr val="0000FF"/>
              </a:solidFill>
              <a:latin typeface="Arial" panose="020B0604020202020204" pitchFamily="34" charset="0"/>
            </a:endParaRPr>
          </a:p>
        </p:txBody>
      </p:sp>
      <p:sp>
        <p:nvSpPr>
          <p:cNvPr id="6149" name="Text Box 4"/>
          <p:cNvSpPr txBox="1"/>
          <p:nvPr/>
        </p:nvSpPr>
        <p:spPr>
          <a:xfrm>
            <a:off x="3516923" y="263769"/>
            <a:ext cx="5627077" cy="998855"/>
          </a:xfrm>
          <a:prstGeom prst="rect">
            <a:avLst/>
          </a:prstGeom>
          <a:noFill/>
          <a:ln w="9525">
            <a:noFill/>
          </a:ln>
        </p:spPr>
        <p:txBody>
          <a:bodyPr lIns="89030" tIns="44515" rIns="89030" bIns="44515">
            <a:spAutoFit/>
          </a:bodyPr>
          <a:p>
            <a:pPr algn="r"/>
            <a:r>
              <a:rPr lang="zh-CN" altLang="en-US" sz="2955" b="1" dirty="0">
                <a:latin typeface="宋体" panose="02010600030101010101" pitchFamily="2" charset="-122"/>
              </a:rPr>
              <a:t>面向对象方法与</a:t>
            </a:r>
            <a:endParaRPr lang="zh-CN" altLang="en-US" sz="2955" b="1" dirty="0">
              <a:latin typeface="宋体" panose="02010600030101010101" pitchFamily="2" charset="-122"/>
            </a:endParaRPr>
          </a:p>
          <a:p>
            <a:pPr algn="r"/>
            <a:r>
              <a:rPr lang="zh-CN" altLang="en-US" sz="2955" b="1" dirty="0">
                <a:latin typeface="宋体" panose="02010600030101010101" pitchFamily="2" charset="-122"/>
              </a:rPr>
              <a:t>结构化方法的比较分析</a:t>
            </a:r>
            <a:r>
              <a:rPr lang="zh-CN" altLang="en-US" sz="2955" b="1" dirty="0">
                <a:latin typeface="黑体" panose="02010609060101010101" pitchFamily="49" charset="-122"/>
                <a:ea typeface="黑体" panose="02010609060101010101" pitchFamily="49" charset="-122"/>
              </a:rPr>
              <a:t> </a:t>
            </a:r>
            <a:endParaRPr lang="zh-CN" altLang="en-US" sz="2955" b="1" dirty="0">
              <a:latin typeface="黑体" panose="02010609060101010101" pitchFamily="49" charset="-122"/>
              <a:ea typeface="黑体" panose="02010609060101010101" pitchFamily="49" charset="-122"/>
            </a:endParaRPr>
          </a:p>
        </p:txBody>
      </p:sp>
      <p:sp>
        <p:nvSpPr>
          <p:cNvPr id="713733" name="Rectangle 5"/>
          <p:cNvSpPr/>
          <p:nvPr/>
        </p:nvSpPr>
        <p:spPr>
          <a:xfrm>
            <a:off x="562708" y="2514600"/>
            <a:ext cx="7596554" cy="1454150"/>
          </a:xfrm>
          <a:prstGeom prst="rect">
            <a:avLst/>
          </a:prstGeom>
          <a:noFill/>
          <a:ln w="9525">
            <a:noFill/>
          </a:ln>
        </p:spPr>
        <p:txBody>
          <a:bodyPr lIns="89030" tIns="44515" rIns="89030" bIns="44515">
            <a:spAutoFit/>
          </a:bodyPr>
          <a:p>
            <a:pPr algn="l" eaLnBrk="1" hangingPunct="1"/>
            <a:r>
              <a:rPr lang="zh-CN" altLang="en-US" sz="2955" dirty="0">
                <a:latin typeface="宋体" panose="02010600030101010101" pitchFamily="2" charset="-122"/>
              </a:rPr>
              <a:t>面向对象方法</a:t>
            </a:r>
            <a:r>
              <a:rPr lang="zh-CN" altLang="en-US" sz="2955" dirty="0">
                <a:latin typeface="Arial" panose="020B0604020202020204" pitchFamily="34" charset="0"/>
              </a:rPr>
              <a:t> </a:t>
            </a:r>
            <a:r>
              <a:rPr lang="en-US" altLang="zh-CN" sz="2955" dirty="0">
                <a:latin typeface="Arial" panose="020B0604020202020204" pitchFamily="34" charset="0"/>
              </a:rPr>
              <a:t>:</a:t>
            </a:r>
            <a:r>
              <a:rPr lang="zh-CN" altLang="en-US" sz="2955" dirty="0">
                <a:latin typeface="宋体" panose="02010600030101010101" pitchFamily="2" charset="-122"/>
              </a:rPr>
              <a:t>这里的对象是指数据以及可以施加在这些数据之上的操作所构成的统一体</a:t>
            </a:r>
            <a:r>
              <a:rPr lang="zh-CN" altLang="en-US" sz="2955" dirty="0">
                <a:latin typeface="Arial" panose="020B0604020202020204" pitchFamily="34" charset="0"/>
              </a:rPr>
              <a:t> 。</a:t>
            </a:r>
            <a:r>
              <a:rPr lang="zh-CN" altLang="en-US" sz="2955" dirty="0">
                <a:solidFill>
                  <a:srgbClr val="FF0066"/>
                </a:solidFill>
                <a:latin typeface="宋体" panose="02010600030101010101" pitchFamily="2" charset="-122"/>
              </a:rPr>
              <a:t>类（数据</a:t>
            </a:r>
            <a:r>
              <a:rPr lang="en-US" altLang="zh-CN" sz="2955" dirty="0">
                <a:solidFill>
                  <a:srgbClr val="FF0066"/>
                </a:solidFill>
                <a:latin typeface="宋体" panose="02010600030101010101" pitchFamily="2" charset="-122"/>
              </a:rPr>
              <a:t>+</a:t>
            </a:r>
            <a:r>
              <a:rPr lang="zh-CN" altLang="en-US" sz="2955" dirty="0">
                <a:solidFill>
                  <a:srgbClr val="FF0066"/>
                </a:solidFill>
                <a:latin typeface="宋体" panose="02010600030101010101" pitchFamily="2" charset="-122"/>
              </a:rPr>
              <a:t>行为）</a:t>
            </a:r>
            <a:r>
              <a:rPr lang="zh-CN" altLang="en-US" sz="2955" dirty="0">
                <a:latin typeface="宋体" panose="02010600030101010101" pitchFamily="2" charset="-122"/>
              </a:rPr>
              <a:t> </a:t>
            </a:r>
            <a:endParaRPr lang="zh-CN" altLang="en-US" sz="2955" dirty="0">
              <a:latin typeface="宋体" panose="02010600030101010101" pitchFamily="2" charset="-122"/>
            </a:endParaRPr>
          </a:p>
        </p:txBody>
      </p:sp>
      <p:sp>
        <p:nvSpPr>
          <p:cNvPr id="713734" name="Rectangle 6"/>
          <p:cNvSpPr/>
          <p:nvPr/>
        </p:nvSpPr>
        <p:spPr>
          <a:xfrm>
            <a:off x="562708" y="4273062"/>
            <a:ext cx="7877908" cy="1454150"/>
          </a:xfrm>
          <a:prstGeom prst="rect">
            <a:avLst/>
          </a:prstGeom>
          <a:noFill/>
          <a:ln w="9525">
            <a:noFill/>
          </a:ln>
        </p:spPr>
        <p:txBody>
          <a:bodyPr lIns="89030" tIns="44515" rIns="89030" bIns="44515">
            <a:spAutoFit/>
          </a:bodyPr>
          <a:p>
            <a:pPr algn="l" eaLnBrk="1" hangingPunct="1"/>
            <a:r>
              <a:rPr lang="zh-CN" altLang="en-US" sz="2955" dirty="0">
                <a:latin typeface="宋体" panose="02010600030101010101" pitchFamily="2" charset="-122"/>
              </a:rPr>
              <a:t>结构化方法</a:t>
            </a:r>
            <a:r>
              <a:rPr lang="zh-CN" altLang="en-US" sz="2955" dirty="0">
                <a:latin typeface="Arial" panose="020B0604020202020204" pitchFamily="34" charset="0"/>
              </a:rPr>
              <a:t> </a:t>
            </a:r>
            <a:r>
              <a:rPr lang="en-US" altLang="zh-CN" sz="2955" dirty="0">
                <a:latin typeface="Arial" panose="020B0604020202020204" pitchFamily="34" charset="0"/>
              </a:rPr>
              <a:t>:</a:t>
            </a:r>
            <a:r>
              <a:rPr lang="zh-CN" altLang="en-US" sz="2955" dirty="0">
                <a:latin typeface="宋体" panose="02010600030101010101" pitchFamily="2" charset="-122"/>
              </a:rPr>
              <a:t>是各种预定义类型的变量、数组、记录和文件等数据描述</a:t>
            </a:r>
            <a:r>
              <a:rPr lang="zh-CN" altLang="en-US" sz="2955" dirty="0">
                <a:latin typeface="Arial" panose="020B0604020202020204" pitchFamily="34" charset="0"/>
              </a:rPr>
              <a:t> 。</a:t>
            </a:r>
            <a:r>
              <a:rPr lang="zh-CN" altLang="en-US" sz="2955" dirty="0">
                <a:solidFill>
                  <a:srgbClr val="FF0066"/>
                </a:solidFill>
                <a:latin typeface="宋体" panose="02010600030101010101" pitchFamily="2" charset="-122"/>
              </a:rPr>
              <a:t>模块（数据</a:t>
            </a:r>
            <a:r>
              <a:rPr lang="en-US" altLang="zh-CN" sz="2955" dirty="0">
                <a:solidFill>
                  <a:srgbClr val="FF0066"/>
                </a:solidFill>
                <a:latin typeface="宋体" panose="02010600030101010101" pitchFamily="2" charset="-122"/>
              </a:rPr>
              <a:t>+</a:t>
            </a:r>
            <a:r>
              <a:rPr lang="zh-CN" altLang="en-US" sz="2955" dirty="0">
                <a:solidFill>
                  <a:srgbClr val="FF0066"/>
                </a:solidFill>
                <a:latin typeface="宋体" panose="02010600030101010101" pitchFamily="2" charset="-122"/>
              </a:rPr>
              <a:t>部分行为）</a:t>
            </a:r>
            <a:endParaRPr lang="zh-CN" altLang="en-US" sz="2955" dirty="0">
              <a:solidFill>
                <a:srgbClr val="FF0066"/>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3730">
                                            <p:txEl>
                                              <p:charRg st="0" end="13"/>
                                            </p:txEl>
                                          </p:spTgt>
                                        </p:tgtEl>
                                        <p:attrNameLst>
                                          <p:attrName>style.visibility</p:attrName>
                                        </p:attrNameLst>
                                      </p:cBhvr>
                                      <p:to>
                                        <p:strVal val="visible"/>
                                      </p:to>
                                    </p:set>
                                    <p:animEffect transition="in" filter="dissolve">
                                      <p:cBhvr>
                                        <p:cTn id="7" dur="500"/>
                                        <p:tgtEl>
                                          <p:spTgt spid="713730">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3733">
                                            <p:txEl>
                                              <p:charRg st="0" end="52"/>
                                            </p:txEl>
                                          </p:spTgt>
                                        </p:tgtEl>
                                        <p:attrNameLst>
                                          <p:attrName>style.visibility</p:attrName>
                                        </p:attrNameLst>
                                      </p:cBhvr>
                                      <p:to>
                                        <p:strVal val="visible"/>
                                      </p:to>
                                    </p:set>
                                    <p:animEffect transition="in" filter="dissolve">
                                      <p:cBhvr>
                                        <p:cTn id="12" dur="500"/>
                                        <p:tgtEl>
                                          <p:spTgt spid="713733">
                                            <p:txEl>
                                              <p:charRg st="0" end="5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3734">
                                            <p:txEl>
                                              <p:charRg st="0" end="46"/>
                                            </p:txEl>
                                          </p:spTgt>
                                        </p:tgtEl>
                                        <p:attrNameLst>
                                          <p:attrName>style.visibility</p:attrName>
                                        </p:attrNameLst>
                                      </p:cBhvr>
                                      <p:to>
                                        <p:strVal val="visible"/>
                                      </p:to>
                                    </p:set>
                                    <p:animEffect transition="in" filter="dissolve">
                                      <p:cBhvr>
                                        <p:cTn id="17" dur="500"/>
                                        <p:tgtEl>
                                          <p:spTgt spid="713734">
                                            <p:txEl>
                                              <p:charRg st="0" end="4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0" grpId="0" build="p"/>
      <p:bldP spid="713733" grpId="0" build="p"/>
      <p:bldP spid="71373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32771" name="Text Box 3"/>
          <p:cNvSpPr txBox="1"/>
          <p:nvPr/>
        </p:nvSpPr>
        <p:spPr>
          <a:xfrm>
            <a:off x="2813538" y="263769"/>
            <a:ext cx="6330462" cy="600710"/>
          </a:xfrm>
          <a:prstGeom prst="rect">
            <a:avLst/>
          </a:prstGeom>
          <a:noFill/>
          <a:ln w="9525">
            <a:noFill/>
          </a:ln>
        </p:spPr>
        <p:txBody>
          <a:bodyPr lIns="89030" tIns="44515" rIns="89030" bIns="44515">
            <a:spAutoFit/>
          </a:bodyPr>
          <a:p>
            <a:pPr algn="r"/>
            <a:r>
              <a:rPr lang="en-US" altLang="zh-CN" sz="3325" b="1" dirty="0">
                <a:latin typeface="宋体" panose="02010600030101010101" pitchFamily="2" charset="-122"/>
              </a:rPr>
              <a:t>RUP</a:t>
            </a:r>
            <a:r>
              <a:rPr lang="zh-CN" altLang="en-US" sz="3325" b="1" dirty="0">
                <a:latin typeface="宋体" panose="02010600030101010101" pitchFamily="2" charset="-122"/>
              </a:rPr>
              <a:t>的核心工作流</a:t>
            </a:r>
            <a:r>
              <a:rPr lang="en-US" altLang="zh-CN" sz="3325" b="1" dirty="0">
                <a:latin typeface="宋体" panose="02010600030101010101" pitchFamily="2" charset="-122"/>
              </a:rPr>
              <a:t>-</a:t>
            </a:r>
            <a:r>
              <a:rPr lang="zh-CN" altLang="en-US" sz="3325" b="1" dirty="0">
                <a:latin typeface="宋体" panose="02010600030101010101" pitchFamily="2" charset="-122"/>
              </a:rPr>
              <a:t>纵向 </a:t>
            </a:r>
            <a:endParaRPr lang="zh-CN" altLang="en-US" sz="3325" b="1" dirty="0">
              <a:latin typeface="宋体" panose="02010600030101010101" pitchFamily="2" charset="-122"/>
            </a:endParaRPr>
          </a:p>
        </p:txBody>
      </p:sp>
      <p:pic>
        <p:nvPicPr>
          <p:cNvPr id="32772" name="Picture 5" descr="humporg1"/>
          <p:cNvPicPr>
            <a:picLocks noChangeAspect="1"/>
          </p:cNvPicPr>
          <p:nvPr/>
        </p:nvPicPr>
        <p:blipFill>
          <a:blip r:embed="rId1"/>
          <a:stretch>
            <a:fillRect/>
          </a:stretch>
        </p:blipFill>
        <p:spPr>
          <a:xfrm>
            <a:off x="3094892" y="1178169"/>
            <a:ext cx="5838092" cy="5112727"/>
          </a:xfrm>
          <a:prstGeom prst="rect">
            <a:avLst/>
          </a:prstGeom>
          <a:noFill/>
          <a:ln w="9525">
            <a:noFill/>
          </a:ln>
        </p:spPr>
      </p:pic>
      <p:sp>
        <p:nvSpPr>
          <p:cNvPr id="783382" name="AutoShape 22"/>
          <p:cNvSpPr/>
          <p:nvPr/>
        </p:nvSpPr>
        <p:spPr>
          <a:xfrm>
            <a:off x="492369" y="4765431"/>
            <a:ext cx="2461846" cy="856614"/>
          </a:xfrm>
          <a:prstGeom prst="accentCallout2">
            <a:avLst>
              <a:gd name="adj1" fmla="val 12102"/>
              <a:gd name="adj2" fmla="val 102856"/>
              <a:gd name="adj3" fmla="val 12102"/>
              <a:gd name="adj4" fmla="val 142264"/>
              <a:gd name="adj5" fmla="val 57981"/>
              <a:gd name="adj6" fmla="val 155296"/>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just" defTabSz="762000" eaLnBrk="1" hangingPunct="1">
              <a:spcBef>
                <a:spcPct val="0"/>
              </a:spcBef>
              <a:buNone/>
            </a:pPr>
            <a:r>
              <a:rPr lang="en-US" altLang="zh-CN" sz="1660" b="0" dirty="0">
                <a:latin typeface="宋体" panose="02010600030101010101" pitchFamily="2" charset="-122"/>
              </a:rPr>
              <a:t>  </a:t>
            </a:r>
            <a:r>
              <a:rPr lang="zh-CN" altLang="en-US" sz="1660" b="0" dirty="0">
                <a:latin typeface="宋体" panose="02010600030101010101" pitchFamily="2" charset="-122"/>
              </a:rPr>
              <a:t>目的是向软件开发组织提供软件开发环境，包括过程和工具。 </a:t>
            </a:r>
            <a:endParaRPr lang="zh-CN" altLang="en-US" sz="1660" b="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83382"/>
                                        </p:tgtEl>
                                        <p:attrNameLst>
                                          <p:attrName>style.visibility</p:attrName>
                                        </p:attrNameLst>
                                      </p:cBhvr>
                                      <p:to>
                                        <p:strVal val="visible"/>
                                      </p:to>
                                    </p:set>
                                    <p:animEffect transition="in" filter="strips(downLeft)">
                                      <p:cBhvr>
                                        <p:cTn id="7" dur="500"/>
                                        <p:tgtEl>
                                          <p:spTgt spid="783382"/>
                                        </p:tgtEl>
                                      </p:cBhvr>
                                    </p:animEffect>
                                  </p:childTnLst>
                                  <p:subTnLst>
                                    <p:set>
                                      <p:cBhvr override="childStyle">
                                        <p:cTn dur="1" fill="hold" display="0" masterRel="nextClick" afterEffect="1"/>
                                        <p:tgtEl>
                                          <p:spTgt spid="78338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82"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33795" name="Rectangle 3"/>
          <p:cNvSpPr>
            <a:spLocks noGrp="1"/>
          </p:cNvSpPr>
          <p:nvPr>
            <p:ph idx="1"/>
          </p:nvPr>
        </p:nvSpPr>
        <p:spPr>
          <a:xfrm>
            <a:off x="422031" y="1529862"/>
            <a:ext cx="8370277" cy="4009292"/>
          </a:xfrm>
        </p:spPr>
        <p:txBody>
          <a:bodyPr vert="horz" wrap="square" lIns="89030" tIns="44515" rIns="89030" bIns="44515" anchor="t"/>
          <a:p>
            <a:pPr eaLnBrk="1" hangingPunct="1"/>
            <a:r>
              <a:rPr lang="en-US" altLang="zh-CN" sz="2770" dirty="0"/>
              <a:t>UML</a:t>
            </a:r>
            <a:r>
              <a:rPr lang="zh-CN" altLang="en-US" sz="2770" dirty="0"/>
              <a:t>是一种建模语言而不是方法，这是因为</a:t>
            </a:r>
            <a:r>
              <a:rPr lang="en-US" altLang="zh-CN" sz="2770" dirty="0"/>
              <a:t>UML</a:t>
            </a:r>
            <a:r>
              <a:rPr lang="zh-CN" altLang="en-US" sz="2770" dirty="0"/>
              <a:t>中没有过程的概念，而过程正是方法的一个重要组成部分。</a:t>
            </a:r>
            <a:r>
              <a:rPr lang="en-US" altLang="zh-CN" sz="2770" dirty="0"/>
              <a:t>UML</a:t>
            </a:r>
            <a:r>
              <a:rPr lang="zh-CN" altLang="en-US" sz="2770" dirty="0"/>
              <a:t>本身独立于过程，这意味着用户在使用</a:t>
            </a:r>
            <a:r>
              <a:rPr lang="en-US" altLang="zh-CN" sz="2770" dirty="0"/>
              <a:t>UML</a:t>
            </a:r>
            <a:r>
              <a:rPr lang="zh-CN" altLang="en-US" sz="2770" dirty="0"/>
              <a:t>进行建模时，可以选用任何适合的过程。</a:t>
            </a:r>
            <a:endParaRPr lang="zh-CN" altLang="en-US" sz="2770" dirty="0"/>
          </a:p>
          <a:p>
            <a:pPr eaLnBrk="1" hangingPunct="1"/>
            <a:r>
              <a:rPr lang="zh-CN" altLang="en-US" sz="2770" dirty="0"/>
              <a:t>一般采用的建模过程有：</a:t>
            </a:r>
            <a:r>
              <a:rPr lang="zh-CN" altLang="en-US" sz="2770" dirty="0">
                <a:solidFill>
                  <a:srgbClr val="452DF5"/>
                </a:solidFill>
              </a:rPr>
              <a:t>喷泉模型</a:t>
            </a:r>
            <a:r>
              <a:rPr lang="zh-CN" altLang="en-US" sz="2770" dirty="0"/>
              <a:t>、</a:t>
            </a:r>
            <a:r>
              <a:rPr lang="zh-CN" altLang="en-US" sz="2770" dirty="0">
                <a:solidFill>
                  <a:srgbClr val="452DF5"/>
                </a:solidFill>
              </a:rPr>
              <a:t>迭代递增开发模型</a:t>
            </a:r>
            <a:r>
              <a:rPr lang="zh-CN" altLang="en-US" sz="2770" dirty="0"/>
              <a:t>。</a:t>
            </a:r>
            <a:endParaRPr lang="zh-CN" altLang="en-US" sz="2770" dirty="0"/>
          </a:p>
        </p:txBody>
      </p:sp>
      <p:sp>
        <p:nvSpPr>
          <p:cNvPr id="33796" name="Rectangle 5"/>
          <p:cNvSpPr/>
          <p:nvPr/>
        </p:nvSpPr>
        <p:spPr>
          <a:xfrm>
            <a:off x="3635620" y="369277"/>
            <a:ext cx="541606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en-US" altLang="zh-CN" sz="3325" dirty="0">
                <a:solidFill>
                  <a:schemeClr val="tx2"/>
                </a:solidFill>
              </a:rPr>
              <a:t>UML</a:t>
            </a:r>
            <a:r>
              <a:rPr lang="zh-CN" altLang="en-US" sz="3325" dirty="0">
                <a:solidFill>
                  <a:schemeClr val="tx2"/>
                </a:solidFill>
              </a:rPr>
              <a:t>建模过程</a:t>
            </a:r>
            <a:endParaRPr lang="zh-CN" altLang="en-US" sz="3325" dirty="0">
              <a:solidFill>
                <a:schemeClr val="tx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34819" name="Rectangle 14"/>
          <p:cNvSpPr/>
          <p:nvPr/>
        </p:nvSpPr>
        <p:spPr>
          <a:xfrm>
            <a:off x="3235569" y="369277"/>
            <a:ext cx="581611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en-US" altLang="zh-CN" sz="3325" dirty="0">
                <a:solidFill>
                  <a:schemeClr val="tx2"/>
                </a:solidFill>
              </a:rPr>
              <a:t>UML</a:t>
            </a:r>
            <a:r>
              <a:rPr lang="zh-CN" altLang="en-US" sz="3325" dirty="0">
                <a:solidFill>
                  <a:schemeClr val="tx2"/>
                </a:solidFill>
              </a:rPr>
              <a:t>建模过程</a:t>
            </a:r>
            <a:r>
              <a:rPr lang="en-US" altLang="zh-CN" sz="3325" dirty="0">
                <a:solidFill>
                  <a:schemeClr val="tx2"/>
                </a:solidFill>
              </a:rPr>
              <a:t>-</a:t>
            </a:r>
            <a:r>
              <a:rPr lang="zh-CN" altLang="en-US" sz="3325" dirty="0">
                <a:solidFill>
                  <a:schemeClr val="tx2"/>
                </a:solidFill>
              </a:rPr>
              <a:t>瀑布开发模型</a:t>
            </a:r>
            <a:endParaRPr lang="zh-CN" altLang="en-US" sz="3325" dirty="0">
              <a:solidFill>
                <a:schemeClr val="tx2"/>
              </a:solidFill>
            </a:endParaRPr>
          </a:p>
        </p:txBody>
      </p:sp>
      <p:grpSp>
        <p:nvGrpSpPr>
          <p:cNvPr id="34820" name="Group 17"/>
          <p:cNvGrpSpPr/>
          <p:nvPr/>
        </p:nvGrpSpPr>
        <p:grpSpPr>
          <a:xfrm>
            <a:off x="1617785" y="1037492"/>
            <a:ext cx="5697415" cy="5064369"/>
            <a:chOff x="3240" y="660"/>
            <a:chExt cx="5760" cy="7021"/>
          </a:xfrm>
        </p:grpSpPr>
        <p:sp>
          <p:nvSpPr>
            <p:cNvPr id="34821" name="Oval 18"/>
            <p:cNvSpPr/>
            <p:nvPr/>
          </p:nvSpPr>
          <p:spPr>
            <a:xfrm>
              <a:off x="4500" y="2688"/>
              <a:ext cx="1260" cy="1092"/>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sz="100" dirty="0">
                <a:latin typeface="Arial" panose="020B0604020202020204" pitchFamily="34" charset="0"/>
              </a:endParaRPr>
            </a:p>
          </p:txBody>
        </p:sp>
        <p:sp>
          <p:nvSpPr>
            <p:cNvPr id="34822" name="Oval 19"/>
            <p:cNvSpPr/>
            <p:nvPr/>
          </p:nvSpPr>
          <p:spPr>
            <a:xfrm>
              <a:off x="4500" y="6120"/>
              <a:ext cx="1260" cy="1092"/>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sz="100" dirty="0">
                <a:latin typeface="Arial" panose="020B0604020202020204" pitchFamily="34" charset="0"/>
              </a:endParaRPr>
            </a:p>
          </p:txBody>
        </p:sp>
        <p:sp>
          <p:nvSpPr>
            <p:cNvPr id="34823" name="Oval 20"/>
            <p:cNvSpPr/>
            <p:nvPr/>
          </p:nvSpPr>
          <p:spPr>
            <a:xfrm>
              <a:off x="4500" y="3312"/>
              <a:ext cx="1260" cy="1092"/>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sz="100" dirty="0">
                <a:latin typeface="Arial" panose="020B0604020202020204" pitchFamily="34" charset="0"/>
              </a:endParaRPr>
            </a:p>
          </p:txBody>
        </p:sp>
        <p:sp>
          <p:nvSpPr>
            <p:cNvPr id="34824" name="Oval 21"/>
            <p:cNvSpPr/>
            <p:nvPr/>
          </p:nvSpPr>
          <p:spPr>
            <a:xfrm>
              <a:off x="4500" y="1284"/>
              <a:ext cx="1260" cy="1248"/>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sz="100" dirty="0">
                <a:latin typeface="Arial" panose="020B0604020202020204" pitchFamily="34" charset="0"/>
              </a:endParaRPr>
            </a:p>
          </p:txBody>
        </p:sp>
        <p:sp>
          <p:nvSpPr>
            <p:cNvPr id="34825" name="Oval 22"/>
            <p:cNvSpPr/>
            <p:nvPr/>
          </p:nvSpPr>
          <p:spPr>
            <a:xfrm>
              <a:off x="5400" y="660"/>
              <a:ext cx="1260" cy="1248"/>
            </a:xfrm>
            <a:prstGeom prst="ellipse">
              <a:avLst/>
            </a:prstGeom>
            <a:noFill/>
            <a:ln w="9525" cap="flat" cmpd="sng">
              <a:solidFill>
                <a:srgbClr val="000000"/>
              </a:solidFill>
              <a:prstDash val="solid"/>
              <a:headEnd type="none" w="med" len="med"/>
              <a:tailEnd type="none" w="med" len="med"/>
            </a:ln>
          </p:spPr>
          <p:txBody>
            <a:bodyPr/>
            <a:p>
              <a:endParaRPr lang="zh-CN" altLang="en-US" sz="100" dirty="0">
                <a:latin typeface="Arial" panose="020B0604020202020204" pitchFamily="34" charset="0"/>
              </a:endParaRPr>
            </a:p>
          </p:txBody>
        </p:sp>
        <p:sp>
          <p:nvSpPr>
            <p:cNvPr id="34826" name="Oval 23"/>
            <p:cNvSpPr/>
            <p:nvPr/>
          </p:nvSpPr>
          <p:spPr>
            <a:xfrm>
              <a:off x="4140" y="816"/>
              <a:ext cx="720" cy="780"/>
            </a:xfrm>
            <a:prstGeom prst="ellipse">
              <a:avLst/>
            </a:prstGeom>
            <a:noFill/>
            <a:ln w="9525" cap="flat" cmpd="sng">
              <a:solidFill>
                <a:srgbClr val="000000"/>
              </a:solidFill>
              <a:prstDash val="solid"/>
              <a:headEnd type="none" w="med" len="med"/>
              <a:tailEnd type="none" w="med" len="med"/>
            </a:ln>
          </p:spPr>
          <p:txBody>
            <a:bodyPr/>
            <a:p>
              <a:endParaRPr lang="zh-CN" altLang="en-US" sz="100" dirty="0">
                <a:latin typeface="Arial" panose="020B0604020202020204" pitchFamily="34" charset="0"/>
              </a:endParaRPr>
            </a:p>
          </p:txBody>
        </p:sp>
        <p:sp>
          <p:nvSpPr>
            <p:cNvPr id="34827" name="Oval 24"/>
            <p:cNvSpPr/>
            <p:nvPr/>
          </p:nvSpPr>
          <p:spPr>
            <a:xfrm>
              <a:off x="4500" y="4248"/>
              <a:ext cx="1260" cy="1092"/>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sz="100" dirty="0">
                <a:latin typeface="Arial" panose="020B0604020202020204" pitchFamily="34" charset="0"/>
              </a:endParaRPr>
            </a:p>
          </p:txBody>
        </p:sp>
        <p:sp>
          <p:nvSpPr>
            <p:cNvPr id="34828" name="Oval 25"/>
            <p:cNvSpPr/>
            <p:nvPr/>
          </p:nvSpPr>
          <p:spPr>
            <a:xfrm>
              <a:off x="4500" y="5184"/>
              <a:ext cx="1260" cy="1092"/>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sz="100" dirty="0">
                <a:latin typeface="Arial" panose="020B0604020202020204" pitchFamily="34" charset="0"/>
              </a:endParaRPr>
            </a:p>
          </p:txBody>
        </p:sp>
        <p:sp>
          <p:nvSpPr>
            <p:cNvPr id="34829" name="Line 26"/>
            <p:cNvSpPr/>
            <p:nvPr/>
          </p:nvSpPr>
          <p:spPr>
            <a:xfrm>
              <a:off x="3780" y="7680"/>
              <a:ext cx="900" cy="0"/>
            </a:xfrm>
            <a:prstGeom prst="line">
              <a:avLst/>
            </a:prstGeom>
            <a:ln w="9525" cap="flat" cmpd="sng">
              <a:solidFill>
                <a:srgbClr val="000000"/>
              </a:solidFill>
              <a:prstDash val="solid"/>
              <a:headEnd type="none" w="med" len="med"/>
              <a:tailEnd type="none" w="med" len="med"/>
            </a:ln>
          </p:spPr>
        </p:sp>
        <p:sp>
          <p:nvSpPr>
            <p:cNvPr id="34830" name="Arc 27"/>
            <p:cNvSpPr/>
            <p:nvPr/>
          </p:nvSpPr>
          <p:spPr>
            <a:xfrm flipH="1">
              <a:off x="4635" y="7278"/>
              <a:ext cx="405" cy="399"/>
            </a:xfrm>
            <a:custGeom>
              <a:avLst/>
              <a:gdLst/>
              <a:ahLst/>
              <a:cxnLst>
                <a:cxn ang="0">
                  <a:pos x="405" y="399"/>
                </a:cxn>
                <a:cxn ang="0">
                  <a:pos x="6" y="0"/>
                </a:cxn>
                <a:cxn ang="0">
                  <a:pos x="388" y="57"/>
                </a:cxn>
              </a:cxnLst>
              <a:pathLst>
                <a:path w="22574" h="25236" fill="none">
                  <a:moveTo>
                    <a:pt x="22574" y="25214"/>
                  </a:moveTo>
                  <a:cubicBezTo>
                    <a:pt x="22249" y="25228"/>
                    <a:pt x="21924" y="25235"/>
                    <a:pt x="21600" y="25236"/>
                  </a:cubicBezTo>
                  <a:cubicBezTo>
                    <a:pt x="9670" y="25236"/>
                    <a:pt x="0" y="15565"/>
                    <a:pt x="0" y="3636"/>
                  </a:cubicBezTo>
                  <a:cubicBezTo>
                    <a:pt x="-1" y="2417"/>
                    <a:pt x="103" y="1201"/>
                    <a:pt x="308" y="0"/>
                  </a:cubicBezTo>
                </a:path>
                <a:path w="22574" h="25236" stroke="0">
                  <a:moveTo>
                    <a:pt x="22574" y="25214"/>
                  </a:moveTo>
                  <a:cubicBezTo>
                    <a:pt x="22249" y="25228"/>
                    <a:pt x="21924" y="25235"/>
                    <a:pt x="21600" y="25236"/>
                  </a:cubicBezTo>
                  <a:cubicBezTo>
                    <a:pt x="9670" y="25236"/>
                    <a:pt x="0" y="15565"/>
                    <a:pt x="0" y="3636"/>
                  </a:cubicBezTo>
                  <a:cubicBezTo>
                    <a:pt x="-1" y="2417"/>
                    <a:pt x="103" y="1201"/>
                    <a:pt x="308" y="0"/>
                  </a:cubicBezTo>
                  <a:lnTo>
                    <a:pt x="21600" y="3636"/>
                  </a:lnTo>
                  <a:lnTo>
                    <a:pt x="22574" y="25214"/>
                  </a:lnTo>
                  <a:close/>
                </a:path>
              </a:pathLst>
            </a:custGeom>
            <a:noFill/>
            <a:ln w="9525" cap="flat" cmpd="sng">
              <a:solidFill>
                <a:srgbClr val="000000">
                  <a:alpha val="100000"/>
                </a:srgbClr>
              </a:solidFill>
              <a:prstDash val="solid"/>
              <a:round/>
              <a:headEnd type="none" w="med" len="med"/>
              <a:tailEnd type="none" w="med" len="med"/>
            </a:ln>
          </p:spPr>
          <p:txBody>
            <a:bodyPr/>
            <a:p>
              <a:endParaRPr lang="zh-CN" altLang="en-US" sz="100"/>
            </a:p>
          </p:txBody>
        </p:sp>
        <p:sp>
          <p:nvSpPr>
            <p:cNvPr id="34831" name="Arc 28"/>
            <p:cNvSpPr/>
            <p:nvPr/>
          </p:nvSpPr>
          <p:spPr>
            <a:xfrm>
              <a:off x="5044" y="7212"/>
              <a:ext cx="538" cy="469"/>
            </a:xfrm>
            <a:custGeom>
              <a:avLst/>
              <a:gdLst/>
              <a:ahLst/>
              <a:cxnLst>
                <a:cxn ang="0">
                  <a:pos x="275" y="469"/>
                </a:cxn>
                <a:cxn ang="0">
                  <a:pos x="0" y="113"/>
                </a:cxn>
                <a:cxn ang="0">
                  <a:pos x="538" y="0"/>
                </a:cxn>
              </a:cxnLst>
              <a:pathLst>
                <a:path w="21106" h="18985" fill="none">
                  <a:moveTo>
                    <a:pt x="10803" y="18984"/>
                  </a:moveTo>
                  <a:cubicBezTo>
                    <a:pt x="5280" y="15987"/>
                    <a:pt x="1336" y="10733"/>
                    <a:pt x="0" y="4593"/>
                  </a:cubicBezTo>
                </a:path>
                <a:path w="21106" h="18985" stroke="0">
                  <a:moveTo>
                    <a:pt x="10803" y="18984"/>
                  </a:moveTo>
                  <a:cubicBezTo>
                    <a:pt x="5280" y="15987"/>
                    <a:pt x="1336" y="10733"/>
                    <a:pt x="0" y="4593"/>
                  </a:cubicBezTo>
                  <a:lnTo>
                    <a:pt x="21106" y="0"/>
                  </a:lnTo>
                  <a:lnTo>
                    <a:pt x="10803" y="18984"/>
                  </a:lnTo>
                  <a:close/>
                </a:path>
              </a:pathLst>
            </a:custGeom>
            <a:noFill/>
            <a:ln w="9525" cap="flat" cmpd="sng">
              <a:solidFill>
                <a:srgbClr val="000000">
                  <a:alpha val="100000"/>
                </a:srgbClr>
              </a:solidFill>
              <a:prstDash val="solid"/>
              <a:round/>
              <a:headEnd type="none" w="med" len="med"/>
              <a:tailEnd type="none" w="med" len="med"/>
            </a:ln>
          </p:spPr>
          <p:txBody>
            <a:bodyPr/>
            <a:p>
              <a:endParaRPr lang="zh-CN" altLang="en-US" sz="100"/>
            </a:p>
          </p:txBody>
        </p:sp>
        <p:sp>
          <p:nvSpPr>
            <p:cNvPr id="34832" name="Line 29"/>
            <p:cNvSpPr/>
            <p:nvPr/>
          </p:nvSpPr>
          <p:spPr>
            <a:xfrm>
              <a:off x="5295" y="7680"/>
              <a:ext cx="1440" cy="0"/>
            </a:xfrm>
            <a:prstGeom prst="line">
              <a:avLst/>
            </a:prstGeom>
            <a:ln w="9525" cap="flat" cmpd="sng">
              <a:solidFill>
                <a:srgbClr val="000000"/>
              </a:solidFill>
              <a:prstDash val="solid"/>
              <a:headEnd type="none" w="med" len="med"/>
              <a:tailEnd type="none" w="med" len="med"/>
            </a:ln>
          </p:spPr>
        </p:sp>
        <p:sp>
          <p:nvSpPr>
            <p:cNvPr id="34833" name="Line 30"/>
            <p:cNvSpPr/>
            <p:nvPr/>
          </p:nvSpPr>
          <p:spPr>
            <a:xfrm flipV="1">
              <a:off x="5040" y="1752"/>
              <a:ext cx="0" cy="5616"/>
            </a:xfrm>
            <a:prstGeom prst="line">
              <a:avLst/>
            </a:prstGeom>
            <a:ln w="9525" cap="flat" cmpd="sng">
              <a:solidFill>
                <a:srgbClr val="000000"/>
              </a:solidFill>
              <a:prstDash val="solid"/>
              <a:headEnd type="none" w="med" len="med"/>
              <a:tailEnd type="none" w="med" len="med"/>
            </a:ln>
          </p:spPr>
        </p:sp>
        <p:sp>
          <p:nvSpPr>
            <p:cNvPr id="34834" name="Arc 31"/>
            <p:cNvSpPr/>
            <p:nvPr/>
          </p:nvSpPr>
          <p:spPr>
            <a:xfrm>
              <a:off x="3960" y="1445"/>
              <a:ext cx="1082" cy="467"/>
            </a:xfrm>
            <a:custGeom>
              <a:avLst/>
              <a:gdLst/>
              <a:ahLst/>
              <a:cxnLst>
                <a:cxn ang="0">
                  <a:pos x="0" y="335"/>
                </a:cxn>
                <a:cxn ang="0">
                  <a:pos x="1082" y="313"/>
                </a:cxn>
                <a:cxn ang="0">
                  <a:pos x="545" y="467"/>
                </a:cxn>
              </a:cxnLst>
              <a:pathLst>
                <a:path w="41108" h="21600" fill="none">
                  <a:moveTo>
                    <a:pt x="0" y="15504"/>
                  </a:moveTo>
                  <a:cubicBezTo>
                    <a:pt x="2704" y="6312"/>
                    <a:pt x="11140" y="-1"/>
                    <a:pt x="20722" y="0"/>
                  </a:cubicBezTo>
                  <a:cubicBezTo>
                    <a:pt x="29899" y="0"/>
                    <a:pt x="38074" y="5799"/>
                    <a:pt x="41108" y="14460"/>
                  </a:cubicBezTo>
                </a:path>
                <a:path w="41108" h="21600" stroke="0">
                  <a:moveTo>
                    <a:pt x="0" y="15504"/>
                  </a:moveTo>
                  <a:cubicBezTo>
                    <a:pt x="2704" y="6312"/>
                    <a:pt x="11140" y="-1"/>
                    <a:pt x="20722" y="0"/>
                  </a:cubicBezTo>
                  <a:cubicBezTo>
                    <a:pt x="29899" y="0"/>
                    <a:pt x="38074" y="5799"/>
                    <a:pt x="41108" y="14460"/>
                  </a:cubicBezTo>
                  <a:lnTo>
                    <a:pt x="20722" y="21600"/>
                  </a:lnTo>
                  <a:lnTo>
                    <a:pt x="0" y="15504"/>
                  </a:lnTo>
                  <a:close/>
                </a:path>
              </a:pathLst>
            </a:custGeom>
            <a:noFill/>
            <a:ln w="9525" cap="flat" cmpd="sng">
              <a:solidFill>
                <a:srgbClr val="000000">
                  <a:alpha val="100000"/>
                </a:srgbClr>
              </a:solidFill>
              <a:prstDash val="solid"/>
              <a:round/>
              <a:headEnd type="triangle" w="med" len="med"/>
              <a:tailEnd type="none" w="med" len="med"/>
            </a:ln>
          </p:spPr>
          <p:txBody>
            <a:bodyPr/>
            <a:p>
              <a:endParaRPr lang="zh-CN" altLang="en-US" sz="100"/>
            </a:p>
          </p:txBody>
        </p:sp>
        <p:sp>
          <p:nvSpPr>
            <p:cNvPr id="34835" name="Arc 32"/>
            <p:cNvSpPr/>
            <p:nvPr/>
          </p:nvSpPr>
          <p:spPr>
            <a:xfrm>
              <a:off x="5044" y="1479"/>
              <a:ext cx="1796" cy="927"/>
            </a:xfrm>
            <a:custGeom>
              <a:avLst/>
              <a:gdLst/>
              <a:ahLst/>
              <a:cxnLst>
                <a:cxn ang="0">
                  <a:pos x="0" y="239"/>
                </a:cxn>
                <a:cxn ang="0">
                  <a:pos x="1796" y="288"/>
                </a:cxn>
                <a:cxn ang="0">
                  <a:pos x="863" y="927"/>
                </a:cxn>
              </a:cxnLst>
              <a:pathLst>
                <a:path w="30115" h="21600" fill="none">
                  <a:moveTo>
                    <a:pt x="0" y="5562"/>
                  </a:moveTo>
                  <a:cubicBezTo>
                    <a:pt x="3968" y="1981"/>
                    <a:pt x="9123" y="-1"/>
                    <a:pt x="14469" y="0"/>
                  </a:cubicBezTo>
                  <a:cubicBezTo>
                    <a:pt x="20382" y="0"/>
                    <a:pt x="26037" y="2424"/>
                    <a:pt x="30114" y="6708"/>
                  </a:cubicBezTo>
                </a:path>
                <a:path w="30115" h="21600" stroke="0">
                  <a:moveTo>
                    <a:pt x="0" y="5562"/>
                  </a:moveTo>
                  <a:cubicBezTo>
                    <a:pt x="3968" y="1981"/>
                    <a:pt x="9123" y="-1"/>
                    <a:pt x="14469" y="0"/>
                  </a:cubicBezTo>
                  <a:cubicBezTo>
                    <a:pt x="20382" y="0"/>
                    <a:pt x="26037" y="2424"/>
                    <a:pt x="30114" y="6708"/>
                  </a:cubicBezTo>
                  <a:lnTo>
                    <a:pt x="14469" y="21600"/>
                  </a:lnTo>
                  <a:lnTo>
                    <a:pt x="0" y="5562"/>
                  </a:lnTo>
                  <a:close/>
                </a:path>
              </a:pathLst>
            </a:custGeom>
            <a:noFill/>
            <a:ln w="9525" cap="flat" cmpd="sng">
              <a:solidFill>
                <a:srgbClr val="000000">
                  <a:alpha val="100000"/>
                </a:srgbClr>
              </a:solidFill>
              <a:prstDash val="solid"/>
              <a:round/>
              <a:headEnd type="none" w="med" len="med"/>
              <a:tailEnd type="triangle" w="med" len="med"/>
            </a:ln>
          </p:spPr>
          <p:txBody>
            <a:bodyPr/>
            <a:p>
              <a:endParaRPr lang="zh-CN" altLang="en-US" sz="100"/>
            </a:p>
          </p:txBody>
        </p:sp>
        <p:sp>
          <p:nvSpPr>
            <p:cNvPr id="34836" name="Text Box 33"/>
            <p:cNvSpPr txBox="1"/>
            <p:nvPr/>
          </p:nvSpPr>
          <p:spPr>
            <a:xfrm>
              <a:off x="6120" y="6276"/>
              <a:ext cx="1440" cy="468"/>
            </a:xfrm>
            <a:prstGeom prst="rect">
              <a:avLst/>
            </a:prstGeom>
            <a:noFill/>
            <a:ln w="9525">
              <a:noFill/>
            </a:ln>
          </p:spPr>
          <p:txBody>
            <a:bodyPr/>
            <a:p>
              <a:pPr algn="just"/>
              <a:r>
                <a:rPr lang="zh-CN" altLang="en-US" sz="1660" dirty="0">
                  <a:latin typeface="Times New Roman" panose="02020603050405020304" pitchFamily="18" charset="0"/>
                </a:rPr>
                <a:t>需求阶段</a:t>
              </a:r>
              <a:endParaRPr lang="zh-CN" altLang="en-US" sz="1660" dirty="0">
                <a:latin typeface="Times New Roman" panose="02020603050405020304" pitchFamily="18" charset="0"/>
              </a:endParaRPr>
            </a:p>
          </p:txBody>
        </p:sp>
        <p:sp>
          <p:nvSpPr>
            <p:cNvPr id="34837" name="Text Box 34"/>
            <p:cNvSpPr txBox="1"/>
            <p:nvPr/>
          </p:nvSpPr>
          <p:spPr>
            <a:xfrm>
              <a:off x="6120" y="5496"/>
              <a:ext cx="2340" cy="468"/>
            </a:xfrm>
            <a:prstGeom prst="rect">
              <a:avLst/>
            </a:prstGeom>
            <a:noFill/>
            <a:ln w="9525">
              <a:noFill/>
            </a:ln>
          </p:spPr>
          <p:txBody>
            <a:bodyPr/>
            <a:p>
              <a:pPr algn="just"/>
              <a:r>
                <a:rPr lang="zh-CN" altLang="en-US" sz="1660" dirty="0">
                  <a:latin typeface="Times New Roman" panose="02020603050405020304" pitchFamily="18" charset="0"/>
                </a:rPr>
                <a:t>面向对象分析阶段</a:t>
              </a:r>
              <a:endParaRPr lang="zh-CN" altLang="en-US" sz="1660" dirty="0">
                <a:latin typeface="Times New Roman" panose="02020603050405020304" pitchFamily="18" charset="0"/>
              </a:endParaRPr>
            </a:p>
          </p:txBody>
        </p:sp>
        <p:sp>
          <p:nvSpPr>
            <p:cNvPr id="34838" name="Text Box 35"/>
            <p:cNvSpPr txBox="1"/>
            <p:nvPr/>
          </p:nvSpPr>
          <p:spPr>
            <a:xfrm>
              <a:off x="6120" y="4560"/>
              <a:ext cx="2880" cy="468"/>
            </a:xfrm>
            <a:prstGeom prst="rect">
              <a:avLst/>
            </a:prstGeom>
            <a:noFill/>
            <a:ln w="9525">
              <a:noFill/>
            </a:ln>
          </p:spPr>
          <p:txBody>
            <a:bodyPr/>
            <a:p>
              <a:pPr algn="just"/>
              <a:r>
                <a:rPr lang="zh-CN" altLang="en-US" sz="1660" dirty="0">
                  <a:latin typeface="Times New Roman" panose="02020603050405020304" pitchFamily="18" charset="0"/>
                </a:rPr>
                <a:t>面向对象设计阶段</a:t>
              </a:r>
              <a:endParaRPr lang="zh-CN" altLang="en-US" sz="1660" dirty="0">
                <a:latin typeface="Times New Roman" panose="02020603050405020304" pitchFamily="18" charset="0"/>
              </a:endParaRPr>
            </a:p>
          </p:txBody>
        </p:sp>
        <p:sp>
          <p:nvSpPr>
            <p:cNvPr id="34839" name="Text Box 36"/>
            <p:cNvSpPr txBox="1"/>
            <p:nvPr/>
          </p:nvSpPr>
          <p:spPr>
            <a:xfrm>
              <a:off x="6165" y="3624"/>
              <a:ext cx="1440" cy="468"/>
            </a:xfrm>
            <a:prstGeom prst="rect">
              <a:avLst/>
            </a:prstGeom>
            <a:noFill/>
            <a:ln w="9525">
              <a:noFill/>
            </a:ln>
          </p:spPr>
          <p:txBody>
            <a:bodyPr/>
            <a:p>
              <a:pPr algn="just"/>
              <a:r>
                <a:rPr lang="zh-CN" altLang="en-US" sz="1660" dirty="0">
                  <a:latin typeface="Times New Roman" panose="02020603050405020304" pitchFamily="18" charset="0"/>
                </a:rPr>
                <a:t>编码阶段</a:t>
              </a:r>
              <a:endParaRPr lang="zh-CN" altLang="en-US" sz="1660" dirty="0">
                <a:latin typeface="Times New Roman" panose="02020603050405020304" pitchFamily="18" charset="0"/>
              </a:endParaRPr>
            </a:p>
          </p:txBody>
        </p:sp>
        <p:sp>
          <p:nvSpPr>
            <p:cNvPr id="34840" name="Text Box 37"/>
            <p:cNvSpPr txBox="1"/>
            <p:nvPr/>
          </p:nvSpPr>
          <p:spPr>
            <a:xfrm>
              <a:off x="6120" y="2844"/>
              <a:ext cx="2520" cy="468"/>
            </a:xfrm>
            <a:prstGeom prst="rect">
              <a:avLst/>
            </a:prstGeom>
            <a:noFill/>
            <a:ln w="9525">
              <a:noFill/>
            </a:ln>
          </p:spPr>
          <p:txBody>
            <a:bodyPr/>
            <a:p>
              <a:pPr algn="just"/>
              <a:r>
                <a:rPr lang="zh-CN" altLang="en-US" sz="1660" dirty="0">
                  <a:latin typeface="Times New Roman" panose="02020603050405020304" pitchFamily="18" charset="0"/>
                </a:rPr>
                <a:t>集成和测试阶段</a:t>
              </a:r>
              <a:endParaRPr lang="zh-CN" altLang="en-US" sz="1660" dirty="0">
                <a:latin typeface="Times New Roman" panose="02020603050405020304" pitchFamily="18" charset="0"/>
              </a:endParaRPr>
            </a:p>
          </p:txBody>
        </p:sp>
        <p:sp>
          <p:nvSpPr>
            <p:cNvPr id="34841" name="Text Box 38"/>
            <p:cNvSpPr txBox="1"/>
            <p:nvPr/>
          </p:nvSpPr>
          <p:spPr>
            <a:xfrm>
              <a:off x="6120" y="1908"/>
              <a:ext cx="2520" cy="468"/>
            </a:xfrm>
            <a:prstGeom prst="rect">
              <a:avLst/>
            </a:prstGeom>
            <a:noFill/>
            <a:ln w="9525">
              <a:noFill/>
            </a:ln>
          </p:spPr>
          <p:txBody>
            <a:bodyPr/>
            <a:p>
              <a:pPr algn="just"/>
              <a:r>
                <a:rPr lang="zh-CN" altLang="en-US" sz="1660" dirty="0">
                  <a:latin typeface="Times New Roman" panose="02020603050405020304" pitchFamily="18" charset="0"/>
                </a:rPr>
                <a:t>运行状态</a:t>
              </a:r>
              <a:endParaRPr lang="zh-CN" altLang="en-US" sz="1660" dirty="0">
                <a:latin typeface="Times New Roman" panose="02020603050405020304" pitchFamily="18" charset="0"/>
              </a:endParaRPr>
            </a:p>
          </p:txBody>
        </p:sp>
        <p:sp>
          <p:nvSpPr>
            <p:cNvPr id="34842" name="Text Box 39"/>
            <p:cNvSpPr txBox="1"/>
            <p:nvPr/>
          </p:nvSpPr>
          <p:spPr>
            <a:xfrm>
              <a:off x="6660" y="816"/>
              <a:ext cx="1620" cy="468"/>
            </a:xfrm>
            <a:prstGeom prst="rect">
              <a:avLst/>
            </a:prstGeom>
            <a:noFill/>
            <a:ln w="9525">
              <a:noFill/>
            </a:ln>
          </p:spPr>
          <p:txBody>
            <a:bodyPr/>
            <a:p>
              <a:pPr algn="just"/>
              <a:r>
                <a:rPr lang="zh-CN" altLang="en-US" sz="1660" dirty="0">
                  <a:latin typeface="Times New Roman" panose="02020603050405020304" pitchFamily="18" charset="0"/>
                </a:rPr>
                <a:t>进一步开发</a:t>
              </a:r>
              <a:endParaRPr lang="zh-CN" altLang="en-US" sz="1660" dirty="0">
                <a:latin typeface="Times New Roman" panose="02020603050405020304" pitchFamily="18" charset="0"/>
              </a:endParaRPr>
            </a:p>
          </p:txBody>
        </p:sp>
        <p:sp>
          <p:nvSpPr>
            <p:cNvPr id="34843" name="Text Box 40"/>
            <p:cNvSpPr txBox="1"/>
            <p:nvPr/>
          </p:nvSpPr>
          <p:spPr>
            <a:xfrm>
              <a:off x="3240" y="816"/>
              <a:ext cx="1620" cy="468"/>
            </a:xfrm>
            <a:prstGeom prst="rect">
              <a:avLst/>
            </a:prstGeom>
            <a:noFill/>
            <a:ln w="9525">
              <a:noFill/>
            </a:ln>
          </p:spPr>
          <p:txBody>
            <a:bodyPr/>
            <a:p>
              <a:pPr algn="just"/>
              <a:r>
                <a:rPr lang="zh-CN" altLang="en-US" sz="1660" dirty="0">
                  <a:latin typeface="Times New Roman" panose="02020603050405020304" pitchFamily="18" charset="0"/>
                </a:rPr>
                <a:t>维护期</a:t>
              </a:r>
              <a:endParaRPr lang="zh-CN" altLang="en-US" sz="1660" dirty="0">
                <a:latin typeface="Times New Roman" panose="02020603050405020304" pitchFamily="18" charset="0"/>
              </a:endParaRPr>
            </a:p>
          </p:txBody>
        </p:sp>
        <p:sp>
          <p:nvSpPr>
            <p:cNvPr id="34844" name="Arc 41"/>
            <p:cNvSpPr/>
            <p:nvPr/>
          </p:nvSpPr>
          <p:spPr>
            <a:xfrm>
              <a:off x="4500" y="6435"/>
              <a:ext cx="540" cy="623"/>
            </a:xfrm>
            <a:custGeom>
              <a:avLst/>
              <a:gdLst/>
              <a:ahLst/>
              <a:cxnLst>
                <a:cxn ang="0">
                  <a:pos x="0" y="0"/>
                </a:cxn>
                <a:cxn ang="0">
                  <a:pos x="540" y="277"/>
                </a:cxn>
                <a:cxn ang="0">
                  <a:pos x="0" y="623"/>
                </a:cxn>
              </a:cxnLst>
              <a:pathLst>
                <a:path w="17955" h="21600" fill="none">
                  <a:moveTo>
                    <a:pt x="-1" y="0"/>
                  </a:moveTo>
                  <a:cubicBezTo>
                    <a:pt x="7211" y="0"/>
                    <a:pt x="13946" y="3598"/>
                    <a:pt x="17955" y="9592"/>
                  </a:cubicBezTo>
                </a:path>
                <a:path w="17955" h="21600" stroke="0">
                  <a:moveTo>
                    <a:pt x="-1" y="0"/>
                  </a:moveTo>
                  <a:cubicBezTo>
                    <a:pt x="7211" y="0"/>
                    <a:pt x="13946" y="3598"/>
                    <a:pt x="17955" y="9592"/>
                  </a:cubicBezTo>
                  <a:lnTo>
                    <a:pt x="0" y="21600"/>
                  </a:lnTo>
                  <a:lnTo>
                    <a:pt x="-1" y="0"/>
                  </a:lnTo>
                  <a:close/>
                </a:path>
              </a:pathLst>
            </a:custGeom>
            <a:noFill/>
            <a:ln w="9525" cap="flat" cmpd="sng">
              <a:solidFill>
                <a:srgbClr val="000000">
                  <a:alpha val="100000"/>
                </a:srgbClr>
              </a:solidFill>
              <a:prstDash val="solid"/>
              <a:round/>
              <a:headEnd type="triangle" w="med" len="med"/>
              <a:tailEnd type="none" w="med" len="med"/>
            </a:ln>
          </p:spPr>
          <p:txBody>
            <a:bodyPr/>
            <a:p>
              <a:endParaRPr lang="zh-CN" altLang="en-US" sz="100"/>
            </a:p>
          </p:txBody>
        </p:sp>
        <p:sp>
          <p:nvSpPr>
            <p:cNvPr id="34845" name="Arc 42"/>
            <p:cNvSpPr/>
            <p:nvPr/>
          </p:nvSpPr>
          <p:spPr>
            <a:xfrm>
              <a:off x="5041" y="6369"/>
              <a:ext cx="900" cy="563"/>
            </a:xfrm>
            <a:custGeom>
              <a:avLst/>
              <a:gdLst/>
              <a:ahLst/>
              <a:cxnLst>
                <a:cxn ang="0">
                  <a:pos x="0" y="382"/>
                </a:cxn>
                <a:cxn ang="0">
                  <a:pos x="659" y="0"/>
                </a:cxn>
                <a:cxn ang="0">
                  <a:pos x="900" y="563"/>
                </a:cxn>
              </a:cxnLst>
              <a:pathLst>
                <a:path w="20526" h="20888" fill="none">
                  <a:moveTo>
                    <a:pt x="0" y="14161"/>
                  </a:moveTo>
                  <a:cubicBezTo>
                    <a:pt x="2282" y="7197"/>
                    <a:pt x="7938" y="1866"/>
                    <a:pt x="15025" y="0"/>
                  </a:cubicBezTo>
                </a:path>
                <a:path w="20526" h="20888" stroke="0">
                  <a:moveTo>
                    <a:pt x="0" y="14161"/>
                  </a:moveTo>
                  <a:cubicBezTo>
                    <a:pt x="2282" y="7197"/>
                    <a:pt x="7938" y="1866"/>
                    <a:pt x="15025" y="0"/>
                  </a:cubicBezTo>
                  <a:lnTo>
                    <a:pt x="20526" y="20888"/>
                  </a:lnTo>
                  <a:lnTo>
                    <a:pt x="0" y="14161"/>
                  </a:lnTo>
                  <a:close/>
                </a:path>
              </a:pathLst>
            </a:custGeom>
            <a:noFill/>
            <a:ln w="9525" cap="flat" cmpd="sng">
              <a:solidFill>
                <a:srgbClr val="000000">
                  <a:alpha val="100000"/>
                </a:srgbClr>
              </a:solidFill>
              <a:prstDash val="solid"/>
              <a:round/>
              <a:headEnd type="none" w="med" len="med"/>
              <a:tailEnd type="triangle" w="med" len="med"/>
            </a:ln>
          </p:spPr>
          <p:txBody>
            <a:bodyPr/>
            <a:p>
              <a:endParaRPr lang="zh-CN" altLang="en-US" sz="100"/>
            </a:p>
          </p:txBody>
        </p:sp>
        <p:sp>
          <p:nvSpPr>
            <p:cNvPr id="34846" name="Arc 43"/>
            <p:cNvSpPr/>
            <p:nvPr/>
          </p:nvSpPr>
          <p:spPr>
            <a:xfrm>
              <a:off x="4500" y="5496"/>
              <a:ext cx="540" cy="623"/>
            </a:xfrm>
            <a:custGeom>
              <a:avLst/>
              <a:gdLst/>
              <a:ahLst/>
              <a:cxnLst>
                <a:cxn ang="0">
                  <a:pos x="0" y="0"/>
                </a:cxn>
                <a:cxn ang="0">
                  <a:pos x="540" y="277"/>
                </a:cxn>
                <a:cxn ang="0">
                  <a:pos x="0" y="623"/>
                </a:cxn>
              </a:cxnLst>
              <a:pathLst>
                <a:path w="17955" h="21600" fill="none">
                  <a:moveTo>
                    <a:pt x="-1" y="0"/>
                  </a:moveTo>
                  <a:cubicBezTo>
                    <a:pt x="7211" y="0"/>
                    <a:pt x="13946" y="3598"/>
                    <a:pt x="17955" y="9592"/>
                  </a:cubicBezTo>
                </a:path>
                <a:path w="17955" h="21600" stroke="0">
                  <a:moveTo>
                    <a:pt x="-1" y="0"/>
                  </a:moveTo>
                  <a:cubicBezTo>
                    <a:pt x="7211" y="0"/>
                    <a:pt x="13946" y="3598"/>
                    <a:pt x="17955" y="9592"/>
                  </a:cubicBezTo>
                  <a:lnTo>
                    <a:pt x="0" y="21600"/>
                  </a:lnTo>
                  <a:lnTo>
                    <a:pt x="-1" y="0"/>
                  </a:lnTo>
                  <a:close/>
                </a:path>
              </a:pathLst>
            </a:custGeom>
            <a:noFill/>
            <a:ln w="9525" cap="flat" cmpd="sng">
              <a:solidFill>
                <a:srgbClr val="000000">
                  <a:alpha val="100000"/>
                </a:srgbClr>
              </a:solidFill>
              <a:prstDash val="solid"/>
              <a:round/>
              <a:headEnd type="triangle" w="med" len="med"/>
              <a:tailEnd type="none" w="med" len="med"/>
            </a:ln>
          </p:spPr>
          <p:txBody>
            <a:bodyPr/>
            <a:p>
              <a:endParaRPr lang="zh-CN" altLang="en-US" sz="100"/>
            </a:p>
          </p:txBody>
        </p:sp>
        <p:sp>
          <p:nvSpPr>
            <p:cNvPr id="34847" name="Arc 44"/>
            <p:cNvSpPr/>
            <p:nvPr/>
          </p:nvSpPr>
          <p:spPr>
            <a:xfrm>
              <a:off x="5041" y="5430"/>
              <a:ext cx="900" cy="563"/>
            </a:xfrm>
            <a:custGeom>
              <a:avLst/>
              <a:gdLst/>
              <a:ahLst/>
              <a:cxnLst>
                <a:cxn ang="0">
                  <a:pos x="0" y="382"/>
                </a:cxn>
                <a:cxn ang="0">
                  <a:pos x="659" y="0"/>
                </a:cxn>
                <a:cxn ang="0">
                  <a:pos x="900" y="563"/>
                </a:cxn>
              </a:cxnLst>
              <a:pathLst>
                <a:path w="20526" h="20888" fill="none">
                  <a:moveTo>
                    <a:pt x="0" y="14161"/>
                  </a:moveTo>
                  <a:cubicBezTo>
                    <a:pt x="2282" y="7197"/>
                    <a:pt x="7938" y="1866"/>
                    <a:pt x="15025" y="0"/>
                  </a:cubicBezTo>
                </a:path>
                <a:path w="20526" h="20888" stroke="0">
                  <a:moveTo>
                    <a:pt x="0" y="14161"/>
                  </a:moveTo>
                  <a:cubicBezTo>
                    <a:pt x="2282" y="7197"/>
                    <a:pt x="7938" y="1866"/>
                    <a:pt x="15025" y="0"/>
                  </a:cubicBezTo>
                  <a:lnTo>
                    <a:pt x="20526" y="20888"/>
                  </a:lnTo>
                  <a:lnTo>
                    <a:pt x="0" y="14161"/>
                  </a:lnTo>
                  <a:close/>
                </a:path>
              </a:pathLst>
            </a:custGeom>
            <a:noFill/>
            <a:ln w="9525" cap="flat" cmpd="sng">
              <a:solidFill>
                <a:srgbClr val="000000">
                  <a:alpha val="100000"/>
                </a:srgbClr>
              </a:solidFill>
              <a:prstDash val="solid"/>
              <a:round/>
              <a:headEnd type="none" w="med" len="med"/>
              <a:tailEnd type="triangle" w="med" len="med"/>
            </a:ln>
          </p:spPr>
          <p:txBody>
            <a:bodyPr/>
            <a:p>
              <a:endParaRPr lang="zh-CN" altLang="en-US" sz="100"/>
            </a:p>
          </p:txBody>
        </p:sp>
        <p:grpSp>
          <p:nvGrpSpPr>
            <p:cNvPr id="34848" name="Group 45"/>
            <p:cNvGrpSpPr/>
            <p:nvPr/>
          </p:nvGrpSpPr>
          <p:grpSpPr>
            <a:xfrm>
              <a:off x="4500" y="4560"/>
              <a:ext cx="1441" cy="689"/>
              <a:chOff x="4740" y="6609"/>
              <a:chExt cx="1441" cy="689"/>
            </a:xfrm>
          </p:grpSpPr>
          <p:sp>
            <p:nvSpPr>
              <p:cNvPr id="34855" name="Arc 46"/>
              <p:cNvSpPr/>
              <p:nvPr/>
            </p:nvSpPr>
            <p:spPr>
              <a:xfrm>
                <a:off x="4740" y="6675"/>
                <a:ext cx="540" cy="623"/>
              </a:xfrm>
              <a:custGeom>
                <a:avLst/>
                <a:gdLst/>
                <a:ahLst/>
                <a:cxnLst>
                  <a:cxn ang="0">
                    <a:pos x="0" y="0"/>
                  </a:cxn>
                  <a:cxn ang="0">
                    <a:pos x="540" y="277"/>
                  </a:cxn>
                  <a:cxn ang="0">
                    <a:pos x="0" y="623"/>
                  </a:cxn>
                </a:cxnLst>
                <a:pathLst>
                  <a:path w="17955" h="21600" fill="none">
                    <a:moveTo>
                      <a:pt x="-1" y="0"/>
                    </a:moveTo>
                    <a:cubicBezTo>
                      <a:pt x="7211" y="0"/>
                      <a:pt x="13946" y="3598"/>
                      <a:pt x="17955" y="9592"/>
                    </a:cubicBezTo>
                  </a:path>
                  <a:path w="17955" h="21600" stroke="0">
                    <a:moveTo>
                      <a:pt x="-1" y="0"/>
                    </a:moveTo>
                    <a:cubicBezTo>
                      <a:pt x="7211" y="0"/>
                      <a:pt x="13946" y="3598"/>
                      <a:pt x="17955" y="9592"/>
                    </a:cubicBezTo>
                    <a:lnTo>
                      <a:pt x="0" y="21600"/>
                    </a:lnTo>
                    <a:lnTo>
                      <a:pt x="-1" y="0"/>
                    </a:lnTo>
                    <a:close/>
                  </a:path>
                </a:pathLst>
              </a:custGeom>
              <a:noFill/>
              <a:ln w="9525" cap="flat" cmpd="sng">
                <a:solidFill>
                  <a:srgbClr val="000000">
                    <a:alpha val="100000"/>
                  </a:srgbClr>
                </a:solidFill>
                <a:prstDash val="solid"/>
                <a:round/>
                <a:headEnd type="triangle" w="med" len="med"/>
                <a:tailEnd type="none" w="med" len="med"/>
              </a:ln>
            </p:spPr>
            <p:txBody>
              <a:bodyPr/>
              <a:p>
                <a:endParaRPr lang="zh-CN" altLang="en-US" sz="100"/>
              </a:p>
            </p:txBody>
          </p:sp>
          <p:sp>
            <p:nvSpPr>
              <p:cNvPr id="34856" name="Arc 47"/>
              <p:cNvSpPr/>
              <p:nvPr/>
            </p:nvSpPr>
            <p:spPr>
              <a:xfrm>
                <a:off x="5281" y="6609"/>
                <a:ext cx="900" cy="563"/>
              </a:xfrm>
              <a:custGeom>
                <a:avLst/>
                <a:gdLst/>
                <a:ahLst/>
                <a:cxnLst>
                  <a:cxn ang="0">
                    <a:pos x="0" y="382"/>
                  </a:cxn>
                  <a:cxn ang="0">
                    <a:pos x="659" y="0"/>
                  </a:cxn>
                  <a:cxn ang="0">
                    <a:pos x="900" y="563"/>
                  </a:cxn>
                </a:cxnLst>
                <a:pathLst>
                  <a:path w="20526" h="20888" fill="none">
                    <a:moveTo>
                      <a:pt x="0" y="14161"/>
                    </a:moveTo>
                    <a:cubicBezTo>
                      <a:pt x="2282" y="7197"/>
                      <a:pt x="7938" y="1866"/>
                      <a:pt x="15025" y="0"/>
                    </a:cubicBezTo>
                  </a:path>
                  <a:path w="20526" h="20888" stroke="0">
                    <a:moveTo>
                      <a:pt x="0" y="14161"/>
                    </a:moveTo>
                    <a:cubicBezTo>
                      <a:pt x="2282" y="7197"/>
                      <a:pt x="7938" y="1866"/>
                      <a:pt x="15025" y="0"/>
                    </a:cubicBezTo>
                    <a:lnTo>
                      <a:pt x="20526" y="20888"/>
                    </a:lnTo>
                    <a:lnTo>
                      <a:pt x="0" y="14161"/>
                    </a:lnTo>
                    <a:close/>
                  </a:path>
                </a:pathLst>
              </a:custGeom>
              <a:noFill/>
              <a:ln w="9525" cap="flat" cmpd="sng">
                <a:solidFill>
                  <a:srgbClr val="000000">
                    <a:alpha val="100000"/>
                  </a:srgbClr>
                </a:solidFill>
                <a:prstDash val="solid"/>
                <a:round/>
                <a:headEnd type="none" w="med" len="med"/>
                <a:tailEnd type="triangle" w="med" len="med"/>
              </a:ln>
            </p:spPr>
            <p:txBody>
              <a:bodyPr/>
              <a:p>
                <a:endParaRPr lang="zh-CN" altLang="en-US" sz="100"/>
              </a:p>
            </p:txBody>
          </p:sp>
        </p:grpSp>
        <p:grpSp>
          <p:nvGrpSpPr>
            <p:cNvPr id="34849" name="Group 48"/>
            <p:cNvGrpSpPr/>
            <p:nvPr/>
          </p:nvGrpSpPr>
          <p:grpSpPr>
            <a:xfrm>
              <a:off x="4500" y="3780"/>
              <a:ext cx="1441" cy="689"/>
              <a:chOff x="4740" y="6609"/>
              <a:chExt cx="1441" cy="689"/>
            </a:xfrm>
          </p:grpSpPr>
          <p:sp>
            <p:nvSpPr>
              <p:cNvPr id="34853" name="Arc 49"/>
              <p:cNvSpPr/>
              <p:nvPr/>
            </p:nvSpPr>
            <p:spPr>
              <a:xfrm>
                <a:off x="4740" y="6675"/>
                <a:ext cx="540" cy="623"/>
              </a:xfrm>
              <a:custGeom>
                <a:avLst/>
                <a:gdLst/>
                <a:ahLst/>
                <a:cxnLst>
                  <a:cxn ang="0">
                    <a:pos x="0" y="0"/>
                  </a:cxn>
                  <a:cxn ang="0">
                    <a:pos x="540" y="277"/>
                  </a:cxn>
                  <a:cxn ang="0">
                    <a:pos x="0" y="623"/>
                  </a:cxn>
                </a:cxnLst>
                <a:pathLst>
                  <a:path w="17955" h="21600" fill="none">
                    <a:moveTo>
                      <a:pt x="-1" y="0"/>
                    </a:moveTo>
                    <a:cubicBezTo>
                      <a:pt x="7211" y="0"/>
                      <a:pt x="13946" y="3598"/>
                      <a:pt x="17955" y="9592"/>
                    </a:cubicBezTo>
                  </a:path>
                  <a:path w="17955" h="21600" stroke="0">
                    <a:moveTo>
                      <a:pt x="-1" y="0"/>
                    </a:moveTo>
                    <a:cubicBezTo>
                      <a:pt x="7211" y="0"/>
                      <a:pt x="13946" y="3598"/>
                      <a:pt x="17955" y="9592"/>
                    </a:cubicBezTo>
                    <a:lnTo>
                      <a:pt x="0" y="21600"/>
                    </a:lnTo>
                    <a:lnTo>
                      <a:pt x="-1" y="0"/>
                    </a:lnTo>
                    <a:close/>
                  </a:path>
                </a:pathLst>
              </a:custGeom>
              <a:noFill/>
              <a:ln w="9525" cap="flat" cmpd="sng">
                <a:solidFill>
                  <a:srgbClr val="000000">
                    <a:alpha val="100000"/>
                  </a:srgbClr>
                </a:solidFill>
                <a:prstDash val="solid"/>
                <a:round/>
                <a:headEnd type="triangle" w="med" len="med"/>
                <a:tailEnd type="none" w="med" len="med"/>
              </a:ln>
            </p:spPr>
            <p:txBody>
              <a:bodyPr/>
              <a:p>
                <a:endParaRPr lang="zh-CN" altLang="en-US" sz="100"/>
              </a:p>
            </p:txBody>
          </p:sp>
          <p:sp>
            <p:nvSpPr>
              <p:cNvPr id="34854" name="Arc 50"/>
              <p:cNvSpPr/>
              <p:nvPr/>
            </p:nvSpPr>
            <p:spPr>
              <a:xfrm>
                <a:off x="5281" y="6609"/>
                <a:ext cx="900" cy="563"/>
              </a:xfrm>
              <a:custGeom>
                <a:avLst/>
                <a:gdLst/>
                <a:ahLst/>
                <a:cxnLst>
                  <a:cxn ang="0">
                    <a:pos x="0" y="382"/>
                  </a:cxn>
                  <a:cxn ang="0">
                    <a:pos x="659" y="0"/>
                  </a:cxn>
                  <a:cxn ang="0">
                    <a:pos x="900" y="563"/>
                  </a:cxn>
                </a:cxnLst>
                <a:pathLst>
                  <a:path w="20526" h="20888" fill="none">
                    <a:moveTo>
                      <a:pt x="0" y="14161"/>
                    </a:moveTo>
                    <a:cubicBezTo>
                      <a:pt x="2282" y="7197"/>
                      <a:pt x="7938" y="1866"/>
                      <a:pt x="15025" y="0"/>
                    </a:cubicBezTo>
                  </a:path>
                  <a:path w="20526" h="20888" stroke="0">
                    <a:moveTo>
                      <a:pt x="0" y="14161"/>
                    </a:moveTo>
                    <a:cubicBezTo>
                      <a:pt x="2282" y="7197"/>
                      <a:pt x="7938" y="1866"/>
                      <a:pt x="15025" y="0"/>
                    </a:cubicBezTo>
                    <a:lnTo>
                      <a:pt x="20526" y="20888"/>
                    </a:lnTo>
                    <a:lnTo>
                      <a:pt x="0" y="14161"/>
                    </a:lnTo>
                    <a:close/>
                  </a:path>
                </a:pathLst>
              </a:custGeom>
              <a:noFill/>
              <a:ln w="9525" cap="flat" cmpd="sng">
                <a:solidFill>
                  <a:srgbClr val="000000">
                    <a:alpha val="100000"/>
                  </a:srgbClr>
                </a:solidFill>
                <a:prstDash val="solid"/>
                <a:round/>
                <a:headEnd type="none" w="med" len="med"/>
                <a:tailEnd type="triangle" w="med" len="med"/>
              </a:ln>
            </p:spPr>
            <p:txBody>
              <a:bodyPr/>
              <a:p>
                <a:endParaRPr lang="zh-CN" altLang="en-US" sz="100"/>
              </a:p>
            </p:txBody>
          </p:sp>
        </p:grpSp>
        <p:grpSp>
          <p:nvGrpSpPr>
            <p:cNvPr id="34850" name="Group 51"/>
            <p:cNvGrpSpPr/>
            <p:nvPr/>
          </p:nvGrpSpPr>
          <p:grpSpPr>
            <a:xfrm>
              <a:off x="4500" y="3000"/>
              <a:ext cx="1441" cy="689"/>
              <a:chOff x="4740" y="6609"/>
              <a:chExt cx="1441" cy="689"/>
            </a:xfrm>
          </p:grpSpPr>
          <p:sp>
            <p:nvSpPr>
              <p:cNvPr id="34851" name="Arc 52"/>
              <p:cNvSpPr/>
              <p:nvPr/>
            </p:nvSpPr>
            <p:spPr>
              <a:xfrm>
                <a:off x="4740" y="6675"/>
                <a:ext cx="540" cy="623"/>
              </a:xfrm>
              <a:custGeom>
                <a:avLst/>
                <a:gdLst/>
                <a:ahLst/>
                <a:cxnLst>
                  <a:cxn ang="0">
                    <a:pos x="0" y="0"/>
                  </a:cxn>
                  <a:cxn ang="0">
                    <a:pos x="540" y="277"/>
                  </a:cxn>
                  <a:cxn ang="0">
                    <a:pos x="0" y="623"/>
                  </a:cxn>
                </a:cxnLst>
                <a:pathLst>
                  <a:path w="17955" h="21600" fill="none">
                    <a:moveTo>
                      <a:pt x="-1" y="0"/>
                    </a:moveTo>
                    <a:cubicBezTo>
                      <a:pt x="7211" y="0"/>
                      <a:pt x="13946" y="3598"/>
                      <a:pt x="17955" y="9592"/>
                    </a:cubicBezTo>
                  </a:path>
                  <a:path w="17955" h="21600" stroke="0">
                    <a:moveTo>
                      <a:pt x="-1" y="0"/>
                    </a:moveTo>
                    <a:cubicBezTo>
                      <a:pt x="7211" y="0"/>
                      <a:pt x="13946" y="3598"/>
                      <a:pt x="17955" y="9592"/>
                    </a:cubicBezTo>
                    <a:lnTo>
                      <a:pt x="0" y="21600"/>
                    </a:lnTo>
                    <a:lnTo>
                      <a:pt x="-1" y="0"/>
                    </a:lnTo>
                    <a:close/>
                  </a:path>
                </a:pathLst>
              </a:custGeom>
              <a:noFill/>
              <a:ln w="9525" cap="flat" cmpd="sng">
                <a:solidFill>
                  <a:srgbClr val="000000">
                    <a:alpha val="100000"/>
                  </a:srgbClr>
                </a:solidFill>
                <a:prstDash val="solid"/>
                <a:round/>
                <a:headEnd type="triangle" w="med" len="med"/>
                <a:tailEnd type="none" w="med" len="med"/>
              </a:ln>
            </p:spPr>
            <p:txBody>
              <a:bodyPr/>
              <a:p>
                <a:endParaRPr lang="zh-CN" altLang="en-US" sz="100"/>
              </a:p>
            </p:txBody>
          </p:sp>
          <p:sp>
            <p:nvSpPr>
              <p:cNvPr id="34852" name="Arc 53"/>
              <p:cNvSpPr/>
              <p:nvPr/>
            </p:nvSpPr>
            <p:spPr>
              <a:xfrm>
                <a:off x="5281" y="6609"/>
                <a:ext cx="900" cy="563"/>
              </a:xfrm>
              <a:custGeom>
                <a:avLst/>
                <a:gdLst/>
                <a:ahLst/>
                <a:cxnLst>
                  <a:cxn ang="0">
                    <a:pos x="0" y="382"/>
                  </a:cxn>
                  <a:cxn ang="0">
                    <a:pos x="659" y="0"/>
                  </a:cxn>
                  <a:cxn ang="0">
                    <a:pos x="900" y="563"/>
                  </a:cxn>
                </a:cxnLst>
                <a:pathLst>
                  <a:path w="20526" h="20888" fill="none">
                    <a:moveTo>
                      <a:pt x="0" y="14161"/>
                    </a:moveTo>
                    <a:cubicBezTo>
                      <a:pt x="2282" y="7197"/>
                      <a:pt x="7938" y="1866"/>
                      <a:pt x="15025" y="0"/>
                    </a:cubicBezTo>
                  </a:path>
                  <a:path w="20526" h="20888" stroke="0">
                    <a:moveTo>
                      <a:pt x="0" y="14161"/>
                    </a:moveTo>
                    <a:cubicBezTo>
                      <a:pt x="2282" y="7197"/>
                      <a:pt x="7938" y="1866"/>
                      <a:pt x="15025" y="0"/>
                    </a:cubicBezTo>
                    <a:lnTo>
                      <a:pt x="20526" y="20888"/>
                    </a:lnTo>
                    <a:lnTo>
                      <a:pt x="0" y="14161"/>
                    </a:lnTo>
                    <a:close/>
                  </a:path>
                </a:pathLst>
              </a:custGeom>
              <a:noFill/>
              <a:ln w="9525" cap="flat" cmpd="sng">
                <a:solidFill>
                  <a:srgbClr val="000000">
                    <a:alpha val="100000"/>
                  </a:srgbClr>
                </a:solidFill>
                <a:prstDash val="solid"/>
                <a:round/>
                <a:headEnd type="none" w="med" len="med"/>
                <a:tailEnd type="triangle" w="med" len="med"/>
              </a:ln>
            </p:spPr>
            <p:txBody>
              <a:bodyPr/>
              <a:p>
                <a:endParaRPr lang="zh-CN" altLang="en-US" sz="100"/>
              </a:p>
            </p:txBody>
          </p:sp>
        </p:gr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grpSp>
        <p:nvGrpSpPr>
          <p:cNvPr id="870421" name="Group 21"/>
          <p:cNvGrpSpPr/>
          <p:nvPr/>
        </p:nvGrpSpPr>
        <p:grpSpPr>
          <a:xfrm>
            <a:off x="2508738" y="2444262"/>
            <a:ext cx="5867400" cy="2532185"/>
            <a:chOff x="1712" y="1488"/>
            <a:chExt cx="4004" cy="1728"/>
          </a:xfrm>
        </p:grpSpPr>
        <p:sp>
          <p:nvSpPr>
            <p:cNvPr id="35851" name="Oval 2"/>
            <p:cNvSpPr/>
            <p:nvPr/>
          </p:nvSpPr>
          <p:spPr>
            <a:xfrm>
              <a:off x="1712" y="1488"/>
              <a:ext cx="4004" cy="1728"/>
            </a:xfrm>
            <a:prstGeom prst="ellipse">
              <a:avLst/>
            </a:prstGeom>
            <a:solidFill>
              <a:schemeClr val="accent2"/>
            </a:solidFill>
            <a:ln w="9525"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35852" name="Text Box 6"/>
            <p:cNvSpPr txBox="1"/>
            <p:nvPr/>
          </p:nvSpPr>
          <p:spPr>
            <a:xfrm>
              <a:off x="3071" y="1680"/>
              <a:ext cx="1248" cy="295"/>
            </a:xfrm>
            <a:prstGeom prst="rect">
              <a:avLst/>
            </a:prstGeom>
            <a:solidFill>
              <a:schemeClr val="accent2"/>
            </a:solid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zh-CN" altLang="en-US" sz="2215" dirty="0">
                  <a:latin typeface="Verdana" panose="020B0604030504040204" pitchFamily="34" charset="0"/>
                </a:rPr>
                <a:t>设计</a:t>
              </a:r>
              <a:endParaRPr lang="zh-CN" altLang="en-US" sz="2215" dirty="0">
                <a:latin typeface="Verdana" panose="020B0604030504040204" pitchFamily="34" charset="0"/>
              </a:endParaRPr>
            </a:p>
          </p:txBody>
        </p:sp>
        <p:sp>
          <p:nvSpPr>
            <p:cNvPr id="35853" name="Text Box 7"/>
            <p:cNvSpPr txBox="1"/>
            <p:nvPr/>
          </p:nvSpPr>
          <p:spPr>
            <a:xfrm>
              <a:off x="4156" y="2202"/>
              <a:ext cx="1248" cy="295"/>
            </a:xfrm>
            <a:prstGeom prst="rect">
              <a:avLst/>
            </a:prstGeom>
            <a:solidFill>
              <a:schemeClr val="accent2"/>
            </a:solid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zh-CN" altLang="en-US" sz="2215" dirty="0">
                  <a:latin typeface="Verdana" panose="020B0604030504040204" pitchFamily="34" charset="0"/>
                </a:rPr>
                <a:t>编码</a:t>
              </a:r>
              <a:endParaRPr lang="zh-CN" altLang="en-US" sz="2215" dirty="0">
                <a:latin typeface="Verdana" panose="020B0604030504040204" pitchFamily="34" charset="0"/>
              </a:endParaRPr>
            </a:p>
          </p:txBody>
        </p:sp>
        <p:sp>
          <p:nvSpPr>
            <p:cNvPr id="35854" name="Text Box 8"/>
            <p:cNvSpPr txBox="1"/>
            <p:nvPr/>
          </p:nvSpPr>
          <p:spPr>
            <a:xfrm>
              <a:off x="2943" y="2736"/>
              <a:ext cx="1248" cy="295"/>
            </a:xfrm>
            <a:prstGeom prst="rect">
              <a:avLst/>
            </a:prstGeom>
            <a:solidFill>
              <a:schemeClr val="accent2"/>
            </a:solid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zh-CN" altLang="en-US" sz="2215" dirty="0">
                  <a:latin typeface="Verdana" panose="020B0604030504040204" pitchFamily="34" charset="0"/>
                </a:rPr>
                <a:t>测试</a:t>
              </a:r>
              <a:endParaRPr lang="zh-CN" altLang="en-US" sz="2215" dirty="0">
                <a:latin typeface="Verdana" panose="020B0604030504040204" pitchFamily="34" charset="0"/>
              </a:endParaRPr>
            </a:p>
          </p:txBody>
        </p:sp>
        <p:sp>
          <p:nvSpPr>
            <p:cNvPr id="35855" name="Text Box 11"/>
            <p:cNvSpPr txBox="1"/>
            <p:nvPr/>
          </p:nvSpPr>
          <p:spPr>
            <a:xfrm>
              <a:off x="1920" y="2208"/>
              <a:ext cx="1612" cy="295"/>
            </a:xfrm>
            <a:prstGeom prst="rect">
              <a:avLst/>
            </a:prstGeom>
            <a:solidFill>
              <a:schemeClr val="accent2"/>
            </a:solid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zh-CN" altLang="en-US" sz="2215" dirty="0">
                  <a:latin typeface="Verdana" panose="020B0604030504040204" pitchFamily="34" charset="0"/>
                </a:rPr>
                <a:t>更多需求与分析</a:t>
              </a:r>
              <a:endParaRPr lang="zh-CN" altLang="en-US" sz="2215" dirty="0">
                <a:latin typeface="Verdana" panose="020B0604030504040204" pitchFamily="34" charset="0"/>
              </a:endParaRPr>
            </a:p>
          </p:txBody>
        </p:sp>
        <p:cxnSp>
          <p:nvCxnSpPr>
            <p:cNvPr id="35856" name="AutoShape 13"/>
            <p:cNvCxnSpPr>
              <a:stCxn id="35852" idx="3"/>
              <a:endCxn id="35853" idx="0"/>
            </p:cNvCxnSpPr>
            <p:nvPr/>
          </p:nvCxnSpPr>
          <p:spPr>
            <a:xfrm>
              <a:off x="4319" y="1827"/>
              <a:ext cx="461" cy="374"/>
            </a:xfrm>
            <a:prstGeom prst="straightConnector1">
              <a:avLst/>
            </a:prstGeom>
            <a:ln w="9525" cap="flat" cmpd="sng">
              <a:solidFill>
                <a:schemeClr val="tx1"/>
              </a:solidFill>
              <a:prstDash val="solid"/>
              <a:miter/>
              <a:headEnd type="none" w="med" len="med"/>
              <a:tailEnd type="arrow" w="med" len="med"/>
            </a:ln>
          </p:spPr>
        </p:cxnSp>
        <p:cxnSp>
          <p:nvCxnSpPr>
            <p:cNvPr id="35857" name="AutoShape 14"/>
            <p:cNvCxnSpPr>
              <a:stCxn id="35853" idx="2"/>
              <a:endCxn id="35854" idx="3"/>
            </p:cNvCxnSpPr>
            <p:nvPr/>
          </p:nvCxnSpPr>
          <p:spPr>
            <a:xfrm flipH="1">
              <a:off x="4191" y="2497"/>
              <a:ext cx="589" cy="387"/>
            </a:xfrm>
            <a:prstGeom prst="straightConnector1">
              <a:avLst/>
            </a:prstGeom>
            <a:ln w="9525" cap="flat" cmpd="sng">
              <a:solidFill>
                <a:schemeClr val="tx1"/>
              </a:solidFill>
              <a:prstDash val="solid"/>
              <a:miter/>
              <a:headEnd type="none" w="med" len="med"/>
              <a:tailEnd type="arrow" w="med" len="med"/>
            </a:ln>
          </p:spPr>
        </p:cxnSp>
        <p:cxnSp>
          <p:nvCxnSpPr>
            <p:cNvPr id="35858" name="AutoShape 15"/>
            <p:cNvCxnSpPr/>
            <p:nvPr/>
          </p:nvCxnSpPr>
          <p:spPr>
            <a:xfrm flipH="1" flipV="1">
              <a:off x="2523" y="2505"/>
              <a:ext cx="408" cy="381"/>
            </a:xfrm>
            <a:prstGeom prst="straightConnector1">
              <a:avLst/>
            </a:prstGeom>
            <a:ln w="9525" cap="flat" cmpd="sng">
              <a:solidFill>
                <a:schemeClr val="tx1"/>
              </a:solidFill>
              <a:prstDash val="solid"/>
              <a:miter/>
              <a:headEnd type="none" w="med" len="med"/>
              <a:tailEnd type="arrow" w="med" len="med"/>
            </a:ln>
          </p:spPr>
        </p:cxnSp>
        <p:cxnSp>
          <p:nvCxnSpPr>
            <p:cNvPr id="35859" name="AutoShape 16"/>
            <p:cNvCxnSpPr>
              <a:stCxn id="35855" idx="0"/>
              <a:endCxn id="35852" idx="1"/>
            </p:cNvCxnSpPr>
            <p:nvPr/>
          </p:nvCxnSpPr>
          <p:spPr>
            <a:xfrm flipV="1">
              <a:off x="2726" y="1828"/>
              <a:ext cx="345" cy="380"/>
            </a:xfrm>
            <a:prstGeom prst="straightConnector1">
              <a:avLst/>
            </a:prstGeom>
            <a:ln w="9525" cap="flat" cmpd="sng">
              <a:solidFill>
                <a:schemeClr val="tx1"/>
              </a:solidFill>
              <a:prstDash val="solid"/>
              <a:miter/>
              <a:headEnd type="none" w="med" len="med"/>
              <a:tailEnd type="arrow" w="med" len="med"/>
            </a:ln>
          </p:spPr>
        </p:cxnSp>
      </p:grpSp>
      <p:sp>
        <p:nvSpPr>
          <p:cNvPr id="35844" name="Rectangle 4"/>
          <p:cNvSpPr>
            <a:spLocks noGrp="1"/>
          </p:cNvSpPr>
          <p:nvPr>
            <p:ph idx="1"/>
          </p:nvPr>
        </p:nvSpPr>
        <p:spPr>
          <a:xfrm>
            <a:off x="422031" y="1178169"/>
            <a:ext cx="6724650" cy="483577"/>
          </a:xfrm>
        </p:spPr>
        <p:txBody>
          <a:bodyPr vert="horz" wrap="square" lIns="89030" tIns="44515" rIns="89030" bIns="44515" anchor="t"/>
          <a:p>
            <a:pPr marL="342900" indent="-342900" defTabSz="914400" eaLnBrk="1" hangingPunct="1">
              <a:lnSpc>
                <a:spcPct val="90000"/>
              </a:lnSpc>
            </a:pPr>
            <a:r>
              <a:rPr lang="zh-CN" altLang="en-US" sz="2770" dirty="0">
                <a:solidFill>
                  <a:srgbClr val="452DF5"/>
                </a:solidFill>
              </a:rPr>
              <a:t>迭代递增开发模型</a:t>
            </a:r>
            <a:endParaRPr lang="zh-CN" altLang="en-US" sz="2770" dirty="0">
              <a:solidFill>
                <a:srgbClr val="452DF5"/>
              </a:solidFill>
            </a:endParaRPr>
          </a:p>
        </p:txBody>
      </p:sp>
      <p:sp>
        <p:nvSpPr>
          <p:cNvPr id="870405" name="Text Box 5"/>
          <p:cNvSpPr txBox="1"/>
          <p:nvPr/>
        </p:nvSpPr>
        <p:spPr>
          <a:xfrm>
            <a:off x="1143000" y="1905000"/>
            <a:ext cx="2641600" cy="432435"/>
          </a:xfrm>
          <a:prstGeom prst="rect">
            <a:avLst/>
          </a:prstGeom>
          <a:solidFill>
            <a:schemeClr val="accent2"/>
          </a:solid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zh-CN" altLang="en-US" sz="2215" dirty="0">
                <a:latin typeface="Verdana" panose="020B0604030504040204" pitchFamily="34" charset="0"/>
              </a:rPr>
              <a:t>最初需求与分析</a:t>
            </a:r>
            <a:endParaRPr lang="zh-CN" altLang="en-US" sz="2215" dirty="0">
              <a:latin typeface="Verdana" panose="020B0604030504040204" pitchFamily="34" charset="0"/>
            </a:endParaRPr>
          </a:p>
        </p:txBody>
      </p:sp>
      <p:sp>
        <p:nvSpPr>
          <p:cNvPr id="870409" name="Text Box 9"/>
          <p:cNvSpPr txBox="1"/>
          <p:nvPr/>
        </p:nvSpPr>
        <p:spPr>
          <a:xfrm>
            <a:off x="6629400" y="5638800"/>
            <a:ext cx="1981200" cy="432435"/>
          </a:xfrm>
          <a:prstGeom prst="rect">
            <a:avLst/>
          </a:prstGeom>
          <a:solidFill>
            <a:srgbClr val="180793"/>
          </a:solid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zh-CN" altLang="en-US" sz="2215" dirty="0">
                <a:solidFill>
                  <a:schemeClr val="accent1"/>
                </a:solidFill>
                <a:latin typeface="Verdana" panose="020B0604030504040204" pitchFamily="34" charset="0"/>
              </a:rPr>
              <a:t>产品</a:t>
            </a:r>
            <a:endParaRPr lang="zh-CN" altLang="en-US" sz="2215" dirty="0">
              <a:solidFill>
                <a:schemeClr val="accent1"/>
              </a:solidFill>
              <a:latin typeface="Verdana" panose="020B0604030504040204" pitchFamily="34" charset="0"/>
            </a:endParaRPr>
          </a:p>
        </p:txBody>
      </p:sp>
      <p:sp>
        <p:nvSpPr>
          <p:cNvPr id="870410" name="Text Box 10"/>
          <p:cNvSpPr txBox="1"/>
          <p:nvPr/>
        </p:nvSpPr>
        <p:spPr>
          <a:xfrm>
            <a:off x="533400" y="3352800"/>
            <a:ext cx="1981200" cy="432435"/>
          </a:xfrm>
          <a:prstGeom prst="rect">
            <a:avLst/>
          </a:prstGeom>
          <a:solidFill>
            <a:schemeClr val="hlink"/>
          </a:solid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zh-CN" altLang="en-US" sz="2215" dirty="0">
                <a:latin typeface="Verdana" panose="020B0604030504040204" pitchFamily="34" charset="0"/>
              </a:rPr>
              <a:t>维护请求</a:t>
            </a:r>
            <a:endParaRPr lang="zh-CN" altLang="en-US" sz="2215" dirty="0">
              <a:latin typeface="Verdana" panose="020B0604030504040204" pitchFamily="34" charset="0"/>
            </a:endParaRPr>
          </a:p>
        </p:txBody>
      </p:sp>
      <p:cxnSp>
        <p:nvCxnSpPr>
          <p:cNvPr id="870412" name="AutoShape 12"/>
          <p:cNvCxnSpPr>
            <a:stCxn id="870405" idx="3"/>
            <a:endCxn id="35852" idx="0"/>
          </p:cNvCxnSpPr>
          <p:nvPr/>
        </p:nvCxnSpPr>
        <p:spPr>
          <a:xfrm>
            <a:off x="3493477" y="2221817"/>
            <a:ext cx="1504657" cy="557432"/>
          </a:xfrm>
          <a:prstGeom prst="straightConnector1">
            <a:avLst/>
          </a:prstGeom>
          <a:ln w="9525" cap="flat" cmpd="sng">
            <a:solidFill>
              <a:schemeClr val="tx1"/>
            </a:solidFill>
            <a:prstDash val="solid"/>
            <a:miter/>
            <a:headEnd type="none" w="med" len="med"/>
            <a:tailEnd type="arrow" w="med" len="med"/>
          </a:ln>
        </p:spPr>
      </p:cxnSp>
      <p:cxnSp>
        <p:nvCxnSpPr>
          <p:cNvPr id="870417" name="AutoShape 17"/>
          <p:cNvCxnSpPr>
            <a:stCxn id="870410" idx="3"/>
            <a:endCxn id="35855" idx="1"/>
          </p:cNvCxnSpPr>
          <p:nvPr/>
        </p:nvCxnSpPr>
        <p:spPr>
          <a:xfrm>
            <a:off x="2321169" y="3558247"/>
            <a:ext cx="276078" cy="135402"/>
          </a:xfrm>
          <a:prstGeom prst="straightConnector1">
            <a:avLst/>
          </a:prstGeom>
          <a:ln w="9525" cap="flat" cmpd="sng">
            <a:solidFill>
              <a:schemeClr val="tx1"/>
            </a:solidFill>
            <a:prstDash val="solid"/>
            <a:miter/>
            <a:headEnd type="none" w="med" len="med"/>
            <a:tailEnd type="arrow" w="med" len="med"/>
          </a:ln>
        </p:spPr>
      </p:cxnSp>
      <p:cxnSp>
        <p:nvCxnSpPr>
          <p:cNvPr id="870418" name="AutoShape 18"/>
          <p:cNvCxnSpPr>
            <a:stCxn id="35854" idx="2"/>
            <a:endCxn id="870409" idx="0"/>
          </p:cNvCxnSpPr>
          <p:nvPr/>
        </p:nvCxnSpPr>
        <p:spPr>
          <a:xfrm>
            <a:off x="4824926" y="4607169"/>
            <a:ext cx="2208628" cy="861646"/>
          </a:xfrm>
          <a:prstGeom prst="straightConnector1">
            <a:avLst/>
          </a:prstGeom>
          <a:ln w="9525" cap="flat" cmpd="sng">
            <a:solidFill>
              <a:schemeClr val="tx1"/>
            </a:solidFill>
            <a:prstDash val="solid"/>
            <a:miter/>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870405"/>
                                        </p:tgtEl>
                                        <p:attrNameLst>
                                          <p:attrName>style.visibility</p:attrName>
                                        </p:attrNameLst>
                                      </p:cBhvr>
                                      <p:to>
                                        <p:strVal val="visible"/>
                                      </p:to>
                                    </p:set>
                                    <p:animEffect transition="in" filter="barn(outVertical)">
                                      <p:cBhvr>
                                        <p:cTn id="7" dur="500"/>
                                        <p:tgtEl>
                                          <p:spTgt spid="87040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870412"/>
                                        </p:tgtEl>
                                        <p:attrNameLst>
                                          <p:attrName>style.visibility</p:attrName>
                                        </p:attrNameLst>
                                      </p:cBhvr>
                                      <p:to>
                                        <p:strVal val="visible"/>
                                      </p:to>
                                    </p:set>
                                    <p:animEffect transition="in" filter="strips(downRight)">
                                      <p:cBhvr>
                                        <p:cTn id="12" dur="500"/>
                                        <p:tgtEl>
                                          <p:spTgt spid="8704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870421"/>
                                        </p:tgtEl>
                                        <p:attrNameLst>
                                          <p:attrName>style.visibility</p:attrName>
                                        </p:attrNameLst>
                                      </p:cBhvr>
                                      <p:to>
                                        <p:strVal val="visible"/>
                                      </p:to>
                                    </p:set>
                                    <p:animEffect transition="in" filter="barn(outVertical)">
                                      <p:cBhvr>
                                        <p:cTn id="17" dur="500"/>
                                        <p:tgtEl>
                                          <p:spTgt spid="87042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870410"/>
                                        </p:tgtEl>
                                        <p:attrNameLst>
                                          <p:attrName>style.visibility</p:attrName>
                                        </p:attrNameLst>
                                      </p:cBhvr>
                                      <p:to>
                                        <p:strVal val="visible"/>
                                      </p:to>
                                    </p:set>
                                    <p:animEffect transition="in" filter="barn(outVertical)">
                                      <p:cBhvr>
                                        <p:cTn id="22" dur="500"/>
                                        <p:tgtEl>
                                          <p:spTgt spid="870410"/>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870417"/>
                                        </p:tgtEl>
                                        <p:attrNameLst>
                                          <p:attrName>style.visibility</p:attrName>
                                        </p:attrNameLst>
                                      </p:cBhvr>
                                      <p:to>
                                        <p:strVal val="visible"/>
                                      </p:to>
                                    </p:set>
                                    <p:animEffect transition="in" filter="strips(downRight)">
                                      <p:cBhvr>
                                        <p:cTn id="27" dur="500"/>
                                        <p:tgtEl>
                                          <p:spTgt spid="87041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870409"/>
                                        </p:tgtEl>
                                        <p:attrNameLst>
                                          <p:attrName>style.visibility</p:attrName>
                                        </p:attrNameLst>
                                      </p:cBhvr>
                                      <p:to>
                                        <p:strVal val="visible"/>
                                      </p:to>
                                    </p:set>
                                    <p:animEffect transition="in" filter="barn(outVertical)">
                                      <p:cBhvr>
                                        <p:cTn id="32" dur="500"/>
                                        <p:tgtEl>
                                          <p:spTgt spid="870409"/>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870418"/>
                                        </p:tgtEl>
                                        <p:attrNameLst>
                                          <p:attrName>style.visibility</p:attrName>
                                        </p:attrNameLst>
                                      </p:cBhvr>
                                      <p:to>
                                        <p:strVal val="visible"/>
                                      </p:to>
                                    </p:set>
                                    <p:animEffect transition="in" filter="strips(downRight)">
                                      <p:cBhvr>
                                        <p:cTn id="37" dur="500"/>
                                        <p:tgtEl>
                                          <p:spTgt spid="870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05" grpId="0" bldLvl="0" animBg="1"/>
      <p:bldP spid="870409" grpId="0" bldLvl="0" animBg="1"/>
      <p:bldP spid="870410"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36867" name="Rectangle 3"/>
          <p:cNvSpPr>
            <a:spLocks noGrp="1"/>
          </p:cNvSpPr>
          <p:nvPr>
            <p:ph idx="1"/>
          </p:nvPr>
        </p:nvSpPr>
        <p:spPr>
          <a:xfrm>
            <a:off x="492369" y="1318846"/>
            <a:ext cx="8110904" cy="4642338"/>
          </a:xfrm>
        </p:spPr>
        <p:txBody>
          <a:bodyPr vert="horz" wrap="square" lIns="89030" tIns="44515" rIns="89030" bIns="44515" anchor="t"/>
          <a:p>
            <a:pPr marL="342900" indent="-342900" defTabSz="914400" eaLnBrk="1" hangingPunct="1">
              <a:buNone/>
            </a:pPr>
            <a:r>
              <a:rPr lang="en-US" altLang="zh-CN" sz="2770" dirty="0">
                <a:solidFill>
                  <a:srgbClr val="452DF5"/>
                </a:solidFill>
              </a:rPr>
              <a:t>[1] </a:t>
            </a:r>
            <a:r>
              <a:rPr lang="zh-CN" altLang="en-US" sz="2770" dirty="0">
                <a:solidFill>
                  <a:srgbClr val="452DF5"/>
                </a:solidFill>
              </a:rPr>
              <a:t>需求  </a:t>
            </a:r>
            <a:r>
              <a:rPr lang="zh-CN" altLang="en-US" sz="2770" dirty="0"/>
              <a:t>最初</a:t>
            </a:r>
            <a:r>
              <a:rPr lang="zh-CN" altLang="en-US" sz="2770" u="sng" dirty="0">
                <a:solidFill>
                  <a:srgbClr val="FF0066"/>
                </a:solidFill>
              </a:rPr>
              <a:t>需求规格说明</a:t>
            </a:r>
            <a:r>
              <a:rPr lang="zh-CN" altLang="en-US" sz="2770" dirty="0"/>
              <a:t>应当由代表系统最终用户的人员提供，内容包括系统基本功能需求和对计算机系统的要求。</a:t>
            </a:r>
            <a:endParaRPr lang="zh-CN" altLang="en-US" sz="2770" dirty="0"/>
          </a:p>
          <a:p>
            <a:pPr marL="342900" indent="-342900" defTabSz="914400" eaLnBrk="1" hangingPunct="1">
              <a:buNone/>
            </a:pPr>
            <a:r>
              <a:rPr lang="en-US" altLang="zh-CN" sz="2770" dirty="0">
                <a:solidFill>
                  <a:srgbClr val="452DF5"/>
                </a:solidFill>
              </a:rPr>
              <a:t>[2] </a:t>
            </a:r>
            <a:r>
              <a:rPr lang="zh-CN" altLang="en-US" sz="2770" dirty="0">
                <a:solidFill>
                  <a:srgbClr val="452DF5"/>
                </a:solidFill>
              </a:rPr>
              <a:t>分析  </a:t>
            </a:r>
            <a:r>
              <a:rPr lang="zh-CN" altLang="en-US" sz="2770" dirty="0"/>
              <a:t>分析的任务是找出系统的所有需求并加以描述，同时建立模型，以定义系统中的关键领域类，应由系统用户和开发人员合作完成。</a:t>
            </a:r>
            <a:endParaRPr lang="zh-CN" altLang="en-US" sz="2770" dirty="0"/>
          </a:p>
          <a:p>
            <a:pPr marL="342900" indent="-342900" defTabSz="914400" eaLnBrk="1" hangingPunct="1">
              <a:buNone/>
            </a:pPr>
            <a:r>
              <a:rPr lang="zh-CN" altLang="en-US" sz="2770" dirty="0"/>
              <a:t>       分析的</a:t>
            </a:r>
            <a:r>
              <a:rPr lang="zh-CN" altLang="en-US" sz="2770" u="sng" dirty="0">
                <a:solidFill>
                  <a:srgbClr val="FF0066"/>
                </a:solidFill>
              </a:rPr>
              <a:t>第一步是定义用例</a:t>
            </a:r>
            <a:r>
              <a:rPr lang="zh-CN" altLang="en-US" sz="2770" dirty="0"/>
              <a:t>，以描述所开发系统的外部功能需求。用例分析包括阅读和分析需求说明，此时需要与系统的潜在用户进行讨论。</a:t>
            </a:r>
            <a:endParaRPr lang="zh-CN" altLang="en-US" sz="2770" dirty="0"/>
          </a:p>
        </p:txBody>
      </p:sp>
      <p:sp>
        <p:nvSpPr>
          <p:cNvPr id="36868" name="Rectangle 6"/>
          <p:cNvSpPr/>
          <p:nvPr/>
        </p:nvSpPr>
        <p:spPr>
          <a:xfrm>
            <a:off x="3235569" y="369277"/>
            <a:ext cx="581611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zh-CN" altLang="en-US" sz="3325" dirty="0"/>
              <a:t>迭代递增开发模型</a:t>
            </a:r>
            <a:endParaRPr lang="zh-CN" altLang="en-US" sz="3325"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37891" name="Rectangle 3"/>
          <p:cNvSpPr>
            <a:spLocks noGrp="1"/>
          </p:cNvSpPr>
          <p:nvPr>
            <p:ph idx="1"/>
          </p:nvPr>
        </p:nvSpPr>
        <p:spPr>
          <a:xfrm>
            <a:off x="533400" y="1600200"/>
            <a:ext cx="8187104" cy="3868615"/>
          </a:xfrm>
        </p:spPr>
        <p:txBody>
          <a:bodyPr vert="horz" wrap="square" lIns="89030" tIns="44515" rIns="89030" bIns="44515" anchor="t"/>
          <a:p>
            <a:pPr eaLnBrk="1" hangingPunct="1">
              <a:lnSpc>
                <a:spcPct val="90000"/>
              </a:lnSpc>
              <a:buNone/>
            </a:pPr>
            <a:r>
              <a:rPr lang="en-US" altLang="zh-CN" sz="2770" dirty="0">
                <a:solidFill>
                  <a:srgbClr val="452DF5"/>
                </a:solidFill>
              </a:rPr>
              <a:t>[3] </a:t>
            </a:r>
            <a:r>
              <a:rPr lang="zh-CN" altLang="en-US" sz="2770" dirty="0">
                <a:solidFill>
                  <a:srgbClr val="452DF5"/>
                </a:solidFill>
              </a:rPr>
              <a:t>设计  </a:t>
            </a:r>
            <a:r>
              <a:rPr lang="zh-CN" altLang="en-US" sz="2770" dirty="0"/>
              <a:t>设计阶段的任务是通过综合考虑所有的技术限制，以扩展和细化分析阶段的模型。</a:t>
            </a:r>
            <a:endParaRPr lang="zh-CN" altLang="en-US" sz="2770" dirty="0"/>
          </a:p>
          <a:p>
            <a:pPr lvl="1" eaLnBrk="1" hangingPunct="1">
              <a:lnSpc>
                <a:spcPct val="90000"/>
              </a:lnSpc>
              <a:buSzPct val="75000"/>
            </a:pPr>
            <a:r>
              <a:rPr lang="zh-CN" altLang="en-US" dirty="0"/>
              <a:t>设计阶段可以分为两个部分：</a:t>
            </a:r>
            <a:r>
              <a:rPr lang="zh-CN" altLang="en-US" u="sng" dirty="0">
                <a:solidFill>
                  <a:srgbClr val="FF0066"/>
                </a:solidFill>
              </a:rPr>
              <a:t>结构设计</a:t>
            </a:r>
            <a:r>
              <a:rPr lang="zh-CN" altLang="en-US" dirty="0"/>
              <a:t>是高层设计，其任务是定义包（子系统），包括包间的依赖性和主要通信机制。我们希望得到尽可能简单和清晰的结构，各部分之间的依赖尽可能的少，并尽可能的减少双向的依赖关系。 第二部分是</a:t>
            </a:r>
            <a:r>
              <a:rPr lang="zh-CN" altLang="en-US" u="sng" dirty="0">
                <a:solidFill>
                  <a:srgbClr val="FF0066"/>
                </a:solidFill>
              </a:rPr>
              <a:t>详细设计</a:t>
            </a:r>
            <a:r>
              <a:rPr lang="zh-CN" altLang="en-US" dirty="0"/>
              <a:t>，细化包的内容，使编程人员得到所有类的一个足够清晰的描述。</a:t>
            </a:r>
            <a:endParaRPr lang="zh-CN" alt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38915" name="Rectangle 3"/>
          <p:cNvSpPr>
            <a:spLocks noGrp="1"/>
          </p:cNvSpPr>
          <p:nvPr>
            <p:ph idx="1"/>
          </p:nvPr>
        </p:nvSpPr>
        <p:spPr>
          <a:xfrm>
            <a:off x="703385" y="1670538"/>
            <a:ext cx="7772400" cy="3798277"/>
          </a:xfrm>
        </p:spPr>
        <p:txBody>
          <a:bodyPr vert="horz" wrap="square" lIns="89030" tIns="44515" rIns="89030" bIns="44515" anchor="t"/>
          <a:p>
            <a:pPr marL="342900" indent="-342900" defTabSz="914400" eaLnBrk="1" hangingPunct="1">
              <a:lnSpc>
                <a:spcPct val="90000"/>
              </a:lnSpc>
            </a:pPr>
            <a:r>
              <a:rPr lang="zh-CN" altLang="en-US" sz="2770" dirty="0">
                <a:solidFill>
                  <a:srgbClr val="452DF5"/>
                </a:solidFill>
              </a:rPr>
              <a:t>结构设计 </a:t>
            </a:r>
            <a:r>
              <a:rPr lang="zh-CN" altLang="en-US" sz="2770" dirty="0"/>
              <a:t> 一个设计良好的系统结构是系统可扩充和可变更的基础。包实际上是一些类的集合。类图中包括有助于用户从技术逻辑中分离出应用逻辑（领域类），从而减少它们之间的依赖性。</a:t>
            </a:r>
            <a:endParaRPr lang="zh-CN" altLang="en-US" sz="2770" dirty="0"/>
          </a:p>
          <a:p>
            <a:pPr marL="342900" indent="-342900" defTabSz="914400" eaLnBrk="1" hangingPunct="1">
              <a:lnSpc>
                <a:spcPct val="90000"/>
              </a:lnSpc>
            </a:pPr>
            <a:r>
              <a:rPr lang="zh-CN" altLang="en-US" sz="2770" dirty="0">
                <a:solidFill>
                  <a:srgbClr val="452DF5"/>
                </a:solidFill>
              </a:rPr>
              <a:t>详细设计</a:t>
            </a:r>
            <a:r>
              <a:rPr lang="zh-CN" altLang="en-US" sz="2770" dirty="0"/>
              <a:t>  详细设计的目的是通过创建新的类图、状态图和动态图（顺序图、协作图和活动图），描述新的技术类，并扩展和细化分析阶段的对象类。</a:t>
            </a:r>
            <a:endParaRPr lang="zh-CN" altLang="en-US" sz="277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39939" name="Rectangle 3"/>
          <p:cNvSpPr>
            <a:spLocks noGrp="1"/>
          </p:cNvSpPr>
          <p:nvPr>
            <p:ph idx="1"/>
          </p:nvPr>
        </p:nvSpPr>
        <p:spPr>
          <a:xfrm>
            <a:off x="562708" y="1459523"/>
            <a:ext cx="8110904" cy="3305908"/>
          </a:xfrm>
        </p:spPr>
        <p:txBody>
          <a:bodyPr vert="horz" wrap="square" lIns="89030" tIns="44515" rIns="89030" bIns="44515" anchor="t"/>
          <a:p>
            <a:pPr eaLnBrk="1" hangingPunct="1"/>
            <a:r>
              <a:rPr lang="en-US" altLang="zh-CN" sz="2770" dirty="0">
                <a:solidFill>
                  <a:srgbClr val="452DF5"/>
                </a:solidFill>
              </a:rPr>
              <a:t>[4] </a:t>
            </a:r>
            <a:r>
              <a:rPr lang="zh-CN" altLang="en-US" sz="2770" dirty="0">
                <a:solidFill>
                  <a:srgbClr val="452DF5"/>
                </a:solidFill>
              </a:rPr>
              <a:t>实现  </a:t>
            </a:r>
            <a:r>
              <a:rPr lang="zh-CN" altLang="en-US" sz="2770" dirty="0"/>
              <a:t>构造或实现阶段是对类进行编程的过程。可以选择某种面向对象对象编程语言（如</a:t>
            </a:r>
            <a:r>
              <a:rPr lang="en-US" altLang="zh-CN" sz="2770" dirty="0"/>
              <a:t>Java</a:t>
            </a:r>
            <a:r>
              <a:rPr lang="zh-CN" altLang="en-US" sz="2770" dirty="0"/>
              <a:t>）作为实现系统的软件环境。</a:t>
            </a:r>
            <a:r>
              <a:rPr lang="en-US" altLang="zh-CN" sz="2770" dirty="0"/>
              <a:t>Java</a:t>
            </a:r>
            <a:r>
              <a:rPr lang="zh-CN" altLang="en-US" sz="2770" dirty="0"/>
              <a:t>很容易实现从逻辑视图到代码部件的映射，因为类到</a:t>
            </a:r>
            <a:r>
              <a:rPr lang="en-US" altLang="zh-CN" sz="2770" dirty="0"/>
              <a:t>Java</a:t>
            </a:r>
            <a:r>
              <a:rPr lang="zh-CN" altLang="en-US" sz="2770" dirty="0"/>
              <a:t>代码文件之间是一一映射关系。</a:t>
            </a:r>
            <a:endParaRPr lang="zh-CN" altLang="en-US" sz="2770" dirty="0"/>
          </a:p>
          <a:p>
            <a:pPr eaLnBrk="1" hangingPunct="1">
              <a:buNone/>
            </a:pPr>
            <a:r>
              <a:rPr lang="zh-CN" altLang="en-US" sz="2770" dirty="0"/>
              <a:t>        在实现阶段中，可以选取各种图的说明来辅助编程，比如：类图，状态图和动态图等。</a:t>
            </a:r>
            <a:endParaRPr lang="zh-CN" altLang="en-US" sz="277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40963" name="Rectangle 3"/>
          <p:cNvSpPr>
            <a:spLocks noGrp="1"/>
          </p:cNvSpPr>
          <p:nvPr>
            <p:ph idx="1"/>
          </p:nvPr>
        </p:nvSpPr>
        <p:spPr>
          <a:xfrm>
            <a:off x="703385" y="1318846"/>
            <a:ext cx="8110904" cy="4079631"/>
          </a:xfrm>
        </p:spPr>
        <p:txBody>
          <a:bodyPr vert="horz" wrap="square" lIns="89030" tIns="44515" rIns="89030" bIns="44515" anchor="t"/>
          <a:p>
            <a:pPr marL="342900" indent="-342900" defTabSz="914400" eaLnBrk="1" hangingPunct="1">
              <a:lnSpc>
                <a:spcPct val="90000"/>
              </a:lnSpc>
            </a:pPr>
            <a:r>
              <a:rPr lang="en-US" altLang="zh-CN" sz="2770" dirty="0">
                <a:solidFill>
                  <a:srgbClr val="452DF5"/>
                </a:solidFill>
              </a:rPr>
              <a:t>[5]</a:t>
            </a:r>
            <a:r>
              <a:rPr lang="zh-CN" altLang="en-US" sz="2770" dirty="0">
                <a:solidFill>
                  <a:srgbClr val="452DF5"/>
                </a:solidFill>
              </a:rPr>
              <a:t>测试和配置  </a:t>
            </a:r>
            <a:r>
              <a:rPr lang="zh-CN" altLang="en-US" sz="2770" dirty="0"/>
              <a:t>完成系统编码后，需要对系统进行测试，它通常包括：</a:t>
            </a:r>
            <a:r>
              <a:rPr lang="zh-CN" altLang="en-US" sz="2770" u="sng" dirty="0">
                <a:solidFill>
                  <a:srgbClr val="FF0066"/>
                </a:solidFill>
              </a:rPr>
              <a:t>单元测试</a:t>
            </a:r>
            <a:r>
              <a:rPr lang="zh-CN" altLang="en-US" sz="2770" dirty="0"/>
              <a:t>、</a:t>
            </a:r>
            <a:r>
              <a:rPr lang="zh-CN" altLang="en-US" sz="2770" u="sng" dirty="0">
                <a:solidFill>
                  <a:srgbClr val="FF0066"/>
                </a:solidFill>
              </a:rPr>
              <a:t>集成测试</a:t>
            </a:r>
            <a:r>
              <a:rPr lang="zh-CN" altLang="en-US" sz="2770" dirty="0"/>
              <a:t>、</a:t>
            </a:r>
            <a:r>
              <a:rPr lang="zh-CN" altLang="en-US" sz="2770" u="sng" dirty="0">
                <a:solidFill>
                  <a:srgbClr val="FF0066"/>
                </a:solidFill>
              </a:rPr>
              <a:t>系统测试</a:t>
            </a:r>
            <a:r>
              <a:rPr lang="zh-CN" altLang="en-US" sz="2770" dirty="0"/>
              <a:t>和</a:t>
            </a:r>
            <a:r>
              <a:rPr lang="zh-CN" altLang="en-US" sz="2770" u="sng" dirty="0">
                <a:solidFill>
                  <a:srgbClr val="FF0066"/>
                </a:solidFill>
              </a:rPr>
              <a:t>验收测试</a:t>
            </a:r>
            <a:r>
              <a:rPr lang="zh-CN" altLang="en-US" sz="2770" dirty="0"/>
              <a:t>。</a:t>
            </a:r>
            <a:endParaRPr lang="zh-CN" altLang="en-US" sz="2770" dirty="0"/>
          </a:p>
          <a:p>
            <a:pPr marL="342900" indent="-342900" defTabSz="914400" eaLnBrk="1" hangingPunct="1">
              <a:lnSpc>
                <a:spcPct val="90000"/>
              </a:lnSpc>
              <a:buNone/>
            </a:pPr>
            <a:r>
              <a:rPr lang="zh-CN" altLang="en-US" sz="2400" dirty="0"/>
              <a:t>         </a:t>
            </a:r>
            <a:r>
              <a:rPr lang="zh-CN" altLang="en-US" sz="2770" dirty="0"/>
              <a:t>在单元测试中使用类图和类的规格说明，对单独的类或一组类进行测试；在集成测试中，使用组件图和合作图，对各组件的合作情况进行测试；在系统测试中，使用用例图，以检验所开发的系统是否满足例图所描述的需求。 </a:t>
            </a:r>
            <a:endParaRPr lang="zh-CN" altLang="en-US" sz="2770" dirty="0"/>
          </a:p>
          <a:p>
            <a:pPr marL="342900" indent="-342900" defTabSz="914400" eaLnBrk="1" hangingPunct="1">
              <a:lnSpc>
                <a:spcPct val="90000"/>
              </a:lnSpc>
              <a:buNone/>
            </a:pPr>
            <a:r>
              <a:rPr lang="zh-CN" altLang="en-US" sz="2770" dirty="0"/>
              <a:t>        系统的配置是实际地交付系统，包括文档和组成模型等。</a:t>
            </a:r>
            <a:endParaRPr lang="zh-CN" altLang="en-US" sz="2400" dirty="0">
              <a:solidFill>
                <a:srgbClr val="452DF5"/>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739775" y="682625"/>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anose="02070A03080606020203" pitchFamily="18" charset="0"/>
                <a:ea typeface="+mn-ea"/>
              </a:rPr>
              <a:t>主要内容</a:t>
            </a:r>
            <a:endParaRPr lang="es-HN" b="1" dirty="0">
              <a:latin typeface="Bodoni MT Black" panose="02070A03080606020203" pitchFamily="18" charset="0"/>
              <a:ea typeface="+mn-ea"/>
            </a:endParaRPr>
          </a:p>
        </p:txBody>
      </p:sp>
      <p:sp>
        <p:nvSpPr>
          <p:cNvPr id="9219"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anose="02070A03080606020203" pitchFamily="18" charset="0"/>
            </a:endParaRPr>
          </a:p>
        </p:txBody>
      </p:sp>
      <p:sp>
        <p:nvSpPr>
          <p:cNvPr id="717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anose="02070A03080606020203" pitchFamily="18" charset="0"/>
                <a:ea typeface="+mn-ea"/>
              </a:rPr>
              <a:t>主要内容</a:t>
            </a:r>
            <a:endParaRPr lang="zh-CN" altLang="en-US" sz="2400" dirty="0">
              <a:solidFill>
                <a:srgbClr val="D9D9D9"/>
              </a:solidFill>
              <a:latin typeface="Bodoni MT Black" panose="02070A03080606020203" pitchFamily="18" charset="0"/>
              <a:ea typeface="+mn-ea"/>
            </a:endParaRPr>
          </a:p>
        </p:txBody>
      </p:sp>
      <p:pic>
        <p:nvPicPr>
          <p:cNvPr id="9221"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9222"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9223"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9224" name="TextBox 4">
            <a:hlinkClick r:id="rId4" action="ppaction://hlinksldjump"/>
          </p:cNvPr>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9225"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9226"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4" name="Rectangle 3"/>
          <p:cNvSpPr txBox="1">
            <a:spLocks noChangeArrowheads="1"/>
          </p:cNvSpPr>
          <p:nvPr/>
        </p:nvSpPr>
        <p:spPr bwMode="auto">
          <a:xfrm>
            <a:off x="642938" y="1819275"/>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spcBef>
                <a:spcPct val="5000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anose="02070A03080606020203" pitchFamily="18" charset="0"/>
              </a:rPr>
              <a:t>   </a:t>
            </a:r>
            <a:r>
              <a:rPr kumimoji="1" lang="en-US" altLang="zh-CN" sz="2400" b="1" dirty="0" smtClean="0">
                <a:latin typeface="Bodoni MT Black" panose="02070A03080606020203" pitchFamily="18" charset="0"/>
              </a:rPr>
              <a:t>9.1   </a:t>
            </a:r>
            <a:r>
              <a:rPr kumimoji="1" lang="zh-CN" altLang="en-US" sz="2400" b="1" dirty="0" smtClean="0">
                <a:latin typeface="Bodoni MT Black" panose="02070A03080606020203" pitchFamily="18" charset="0"/>
              </a:rPr>
              <a:t>面向对象方法学概述</a:t>
            </a:r>
            <a:endParaRPr kumimoji="1" lang="en-US" altLang="zh-CN" sz="2400" b="1" dirty="0" smtClean="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9.2   </a:t>
            </a:r>
            <a:r>
              <a:rPr kumimoji="1" lang="zh-CN" altLang="en-US" sz="2400" b="1" dirty="0" smtClean="0">
                <a:latin typeface="Bodoni MT Black" panose="02070A03080606020203" pitchFamily="18" charset="0"/>
              </a:rPr>
              <a:t>面向对象的概念</a:t>
            </a:r>
            <a:endParaRPr kumimoji="1" lang="en-US" altLang="zh-CN" sz="2400" b="1" dirty="0" smtClean="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9.3   </a:t>
            </a:r>
            <a:r>
              <a:rPr kumimoji="1" lang="zh-CN" altLang="en-US" sz="2400" b="1" dirty="0" smtClean="0">
                <a:latin typeface="Bodoni MT Black" panose="02070A03080606020203" pitchFamily="18" charset="0"/>
              </a:rPr>
              <a:t>面向对象模型</a:t>
            </a:r>
            <a:endParaRPr kumimoji="1" lang="en-US" altLang="zh-CN" sz="2400" b="1" dirty="0" smtClean="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9.4   </a:t>
            </a:r>
            <a:r>
              <a:rPr kumimoji="1" lang="zh-CN" altLang="en-US" sz="2400" b="1" dirty="0" smtClean="0">
                <a:latin typeface="Bodoni MT Black" panose="02070A03080606020203" pitchFamily="18" charset="0"/>
              </a:rPr>
              <a:t>对象模型</a:t>
            </a:r>
            <a:endParaRPr kumimoji="1" lang="en-US" altLang="zh-CN" sz="2400" b="1" dirty="0" smtClean="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9.5   </a:t>
            </a:r>
            <a:r>
              <a:rPr kumimoji="1" lang="zh-CN" altLang="en-US" sz="2400" b="1" dirty="0" smtClean="0">
                <a:latin typeface="Bodoni MT Black" panose="02070A03080606020203" pitchFamily="18" charset="0"/>
              </a:rPr>
              <a:t>动态模型</a:t>
            </a:r>
            <a:endParaRPr kumimoji="1" lang="en-US" altLang="zh-CN" sz="2400" b="1" dirty="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a:t>
            </a:r>
            <a:r>
              <a:rPr kumimoji="1" lang="en-US" altLang="zh-CN" sz="2400" b="1" dirty="0" smtClean="0">
                <a:latin typeface="Bodoni MT Black" panose="02070A03080606020203" pitchFamily="18" charset="0"/>
              </a:rPr>
              <a:t>9.6   </a:t>
            </a:r>
            <a:r>
              <a:rPr kumimoji="1" lang="zh-CN" altLang="en-US" sz="2400" b="1" dirty="0" smtClean="0">
                <a:latin typeface="Bodoni MT Black" panose="02070A03080606020203" pitchFamily="18" charset="0"/>
              </a:rPr>
              <a:t>功能模型</a:t>
            </a:r>
            <a:endParaRPr kumimoji="1" lang="en-US" altLang="zh-CN" sz="2400" b="1" dirty="0" smtClean="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9.7   3</a:t>
            </a:r>
            <a:r>
              <a:rPr kumimoji="1" lang="zh-CN" altLang="en-US" sz="2400" b="1" dirty="0" smtClean="0">
                <a:latin typeface="Bodoni MT Black" panose="02070A03080606020203" pitchFamily="18" charset="0"/>
              </a:rPr>
              <a:t>种模型之间的关系</a:t>
            </a:r>
            <a:r>
              <a:rPr kumimoji="1" lang="en-US" altLang="zh-CN" sz="2400" b="1" dirty="0" smtClean="0">
                <a:solidFill>
                  <a:srgbClr val="9999CC">
                    <a:lumMod val="50000"/>
                  </a:srgbClr>
                </a:solidFill>
                <a:latin typeface="Bodoni MT Black" panose="02070A03080606020203" pitchFamily="18" charset="0"/>
              </a:rPr>
              <a:t> </a:t>
            </a:r>
            <a:endParaRPr kumimoji="1" lang="zh-CN" altLang="en-US" sz="2400" b="1" dirty="0" smtClean="0">
              <a:solidFill>
                <a:srgbClr val="9999CC">
                  <a:lumMod val="50000"/>
                </a:srgbClr>
              </a:solidFill>
              <a:latin typeface="Bodoni MT Black" panose="02070A03080606020203" pitchFamily="18" charset="0"/>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715394" name="Rectangle 642"/>
          <p:cNvSpPr>
            <a:spLocks noGrp="1"/>
          </p:cNvSpPr>
          <p:nvPr>
            <p:ph type="title"/>
          </p:nvPr>
        </p:nvSpPr>
        <p:spPr>
          <a:xfrm>
            <a:off x="492369" y="1529862"/>
            <a:ext cx="8018585" cy="562708"/>
          </a:xfrm>
        </p:spPr>
        <p:txBody>
          <a:bodyPr vert="horz" wrap="square" lIns="89030" tIns="44515" rIns="89030" bIns="44515" anchor="ctr"/>
          <a:p>
            <a:pPr eaLnBrk="1" hangingPunct="1"/>
            <a:r>
              <a:rPr lang="zh-CN" altLang="en-US" sz="2955" dirty="0">
                <a:solidFill>
                  <a:schemeClr val="tx1"/>
                </a:solidFill>
                <a:latin typeface="宋体" panose="02010600030101010101" pitchFamily="2" charset="-122"/>
              </a:rPr>
              <a:t>计算机处理对象的操作</a:t>
            </a:r>
            <a:r>
              <a:rPr lang="en-US" altLang="zh-CN" sz="2955" dirty="0">
                <a:solidFill>
                  <a:schemeClr val="tx1"/>
                </a:solidFill>
                <a:latin typeface="宋体" panose="02010600030101010101" pitchFamily="2" charset="-122"/>
              </a:rPr>
              <a:t>:</a:t>
            </a:r>
            <a:r>
              <a:rPr lang="en-US" altLang="zh-CN" dirty="0">
                <a:solidFill>
                  <a:schemeClr val="tx1"/>
                </a:solidFill>
                <a:latin typeface="宋体" panose="02010600030101010101" pitchFamily="2" charset="-122"/>
              </a:rPr>
              <a:t> </a:t>
            </a:r>
            <a:endParaRPr lang="en-US" altLang="zh-CN" dirty="0">
              <a:solidFill>
                <a:schemeClr val="tx1"/>
              </a:solidFill>
              <a:latin typeface="宋体" panose="02010600030101010101" pitchFamily="2" charset="-122"/>
            </a:endParaRPr>
          </a:p>
        </p:txBody>
      </p:sp>
      <p:sp>
        <p:nvSpPr>
          <p:cNvPr id="7172" name="Text Box 643"/>
          <p:cNvSpPr txBox="1"/>
          <p:nvPr/>
        </p:nvSpPr>
        <p:spPr>
          <a:xfrm>
            <a:off x="492369" y="1600200"/>
            <a:ext cx="7737231" cy="429895"/>
          </a:xfrm>
          <a:prstGeom prst="rect">
            <a:avLst/>
          </a:prstGeom>
          <a:noFill/>
          <a:ln w="9525">
            <a:noFill/>
          </a:ln>
        </p:spPr>
        <p:txBody>
          <a:bodyPr lIns="89030" tIns="44515" rIns="89030" bIns="44515">
            <a:spAutoFit/>
          </a:bodyPr>
          <a:p>
            <a:pPr algn="l">
              <a:spcBef>
                <a:spcPct val="50000"/>
              </a:spcBef>
            </a:pPr>
            <a:endParaRPr lang="zh-CN" altLang="zh-CN" sz="2215" dirty="0">
              <a:solidFill>
                <a:srgbClr val="0000FF"/>
              </a:solidFill>
              <a:latin typeface="Arial" panose="020B0604020202020204" pitchFamily="34" charset="0"/>
            </a:endParaRPr>
          </a:p>
        </p:txBody>
      </p:sp>
      <p:sp>
        <p:nvSpPr>
          <p:cNvPr id="7173" name="Text Box 644"/>
          <p:cNvSpPr txBox="1"/>
          <p:nvPr/>
        </p:nvSpPr>
        <p:spPr>
          <a:xfrm>
            <a:off x="3516923" y="263769"/>
            <a:ext cx="5627077" cy="998855"/>
          </a:xfrm>
          <a:prstGeom prst="rect">
            <a:avLst/>
          </a:prstGeom>
          <a:noFill/>
          <a:ln w="9525">
            <a:noFill/>
          </a:ln>
        </p:spPr>
        <p:txBody>
          <a:bodyPr lIns="89030" tIns="44515" rIns="89030" bIns="44515">
            <a:spAutoFit/>
          </a:bodyPr>
          <a:p>
            <a:pPr algn="r"/>
            <a:r>
              <a:rPr lang="zh-CN" altLang="en-US" sz="2955" b="1" dirty="0">
                <a:latin typeface="宋体" panose="02010600030101010101" pitchFamily="2" charset="-122"/>
              </a:rPr>
              <a:t>面向对象方法与</a:t>
            </a:r>
            <a:endParaRPr lang="zh-CN" altLang="en-US" sz="2955" b="1" dirty="0">
              <a:latin typeface="宋体" panose="02010600030101010101" pitchFamily="2" charset="-122"/>
            </a:endParaRPr>
          </a:p>
          <a:p>
            <a:pPr algn="r"/>
            <a:r>
              <a:rPr lang="zh-CN" altLang="en-US" sz="2955" b="1" dirty="0">
                <a:latin typeface="宋体" panose="02010600030101010101" pitchFamily="2" charset="-122"/>
              </a:rPr>
              <a:t>结构化方法的比较分析</a:t>
            </a:r>
            <a:r>
              <a:rPr lang="zh-CN" altLang="en-US" sz="2955" b="1" dirty="0">
                <a:latin typeface="黑体" panose="02010609060101010101" pitchFamily="49" charset="-122"/>
                <a:ea typeface="黑体" panose="02010609060101010101" pitchFamily="49" charset="-122"/>
              </a:rPr>
              <a:t> </a:t>
            </a:r>
            <a:endParaRPr lang="zh-CN" altLang="en-US" sz="2955" b="1" dirty="0">
              <a:latin typeface="黑体" panose="02010609060101010101" pitchFamily="49" charset="-122"/>
              <a:ea typeface="黑体" panose="02010609060101010101" pitchFamily="49" charset="-122"/>
            </a:endParaRPr>
          </a:p>
        </p:txBody>
      </p:sp>
      <p:sp>
        <p:nvSpPr>
          <p:cNvPr id="715397" name="Rectangle 645"/>
          <p:cNvSpPr/>
          <p:nvPr/>
        </p:nvSpPr>
        <p:spPr>
          <a:xfrm>
            <a:off x="562708" y="2514600"/>
            <a:ext cx="7596554" cy="998855"/>
          </a:xfrm>
          <a:prstGeom prst="rect">
            <a:avLst/>
          </a:prstGeom>
          <a:noFill/>
          <a:ln w="9525">
            <a:noFill/>
          </a:ln>
        </p:spPr>
        <p:txBody>
          <a:bodyPr lIns="89030" tIns="44515" rIns="89030" bIns="44515">
            <a:spAutoFit/>
          </a:bodyPr>
          <a:p>
            <a:pPr algn="l" eaLnBrk="1" hangingPunct="1"/>
            <a:r>
              <a:rPr lang="zh-CN" altLang="en-US" sz="2955" dirty="0">
                <a:latin typeface="宋体" panose="02010600030101010101" pitchFamily="2" charset="-122"/>
              </a:rPr>
              <a:t>面向对象方法</a:t>
            </a:r>
            <a:r>
              <a:rPr lang="zh-CN" altLang="en-US" sz="2955" dirty="0">
                <a:latin typeface="Arial" panose="020B0604020202020204" pitchFamily="34" charset="0"/>
              </a:rPr>
              <a:t> </a:t>
            </a:r>
            <a:r>
              <a:rPr lang="en-US" altLang="zh-CN" sz="2955" dirty="0">
                <a:latin typeface="Arial" panose="020B0604020202020204" pitchFamily="34" charset="0"/>
              </a:rPr>
              <a:t>:</a:t>
            </a:r>
            <a:r>
              <a:rPr lang="zh-CN" altLang="en-US" sz="2955" dirty="0">
                <a:latin typeface="宋体" panose="02010600030101010101" pitchFamily="2" charset="-122"/>
              </a:rPr>
              <a:t>通过消息驱动对象主动的执行起自身的数据处理行为</a:t>
            </a:r>
            <a:r>
              <a:rPr lang="zh-CN" altLang="en-US" sz="2955" dirty="0">
                <a:latin typeface="Arial" panose="020B0604020202020204" pitchFamily="34" charset="0"/>
              </a:rPr>
              <a:t> </a:t>
            </a:r>
            <a:endParaRPr lang="zh-CN" altLang="en-US" sz="2955" dirty="0">
              <a:latin typeface="Arial" panose="020B0604020202020204" pitchFamily="34" charset="0"/>
            </a:endParaRPr>
          </a:p>
        </p:txBody>
      </p:sp>
      <p:sp>
        <p:nvSpPr>
          <p:cNvPr id="715398" name="Rectangle 646"/>
          <p:cNvSpPr/>
          <p:nvPr/>
        </p:nvSpPr>
        <p:spPr>
          <a:xfrm>
            <a:off x="562708" y="4062046"/>
            <a:ext cx="7877908" cy="998855"/>
          </a:xfrm>
          <a:prstGeom prst="rect">
            <a:avLst/>
          </a:prstGeom>
          <a:noFill/>
          <a:ln w="9525">
            <a:noFill/>
          </a:ln>
        </p:spPr>
        <p:txBody>
          <a:bodyPr lIns="89030" tIns="44515" rIns="89030" bIns="44515">
            <a:spAutoFit/>
          </a:bodyPr>
          <a:p>
            <a:pPr algn="l" eaLnBrk="1" hangingPunct="1"/>
            <a:r>
              <a:rPr lang="zh-CN" altLang="en-US" sz="2955" dirty="0">
                <a:latin typeface="宋体" panose="02010600030101010101" pitchFamily="2" charset="-122"/>
              </a:rPr>
              <a:t>结构化方法</a:t>
            </a:r>
            <a:r>
              <a:rPr lang="zh-CN" altLang="en-US" sz="2955" dirty="0">
                <a:latin typeface="Arial" panose="020B0604020202020204" pitchFamily="34" charset="0"/>
              </a:rPr>
              <a:t> </a:t>
            </a:r>
            <a:r>
              <a:rPr lang="en-US" altLang="zh-CN" sz="2955" dirty="0">
                <a:latin typeface="Arial" panose="020B0604020202020204" pitchFamily="34" charset="0"/>
              </a:rPr>
              <a:t>:</a:t>
            </a:r>
            <a:r>
              <a:rPr lang="zh-CN" altLang="en-US" sz="2955" dirty="0">
                <a:latin typeface="宋体" panose="02010600030101010101" pitchFamily="2" charset="-122"/>
              </a:rPr>
              <a:t>通过对象（参数）传送，并调用外部的处理功能来处理对象 </a:t>
            </a:r>
            <a:endParaRPr lang="zh-CN" altLang="en-US" sz="2955"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5394">
                                            <p:txEl>
                                              <p:charRg st="0" end="13"/>
                                            </p:txEl>
                                          </p:spTgt>
                                        </p:tgtEl>
                                        <p:attrNameLst>
                                          <p:attrName>style.visibility</p:attrName>
                                        </p:attrNameLst>
                                      </p:cBhvr>
                                      <p:to>
                                        <p:strVal val="visible"/>
                                      </p:to>
                                    </p:set>
                                    <p:animEffect transition="in" filter="dissolve">
                                      <p:cBhvr>
                                        <p:cTn id="7" dur="500"/>
                                        <p:tgtEl>
                                          <p:spTgt spid="715394">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5397">
                                            <p:txEl>
                                              <p:charRg st="0" end="33"/>
                                            </p:txEl>
                                          </p:spTgt>
                                        </p:tgtEl>
                                        <p:attrNameLst>
                                          <p:attrName>style.visibility</p:attrName>
                                        </p:attrNameLst>
                                      </p:cBhvr>
                                      <p:to>
                                        <p:strVal val="visible"/>
                                      </p:to>
                                    </p:set>
                                    <p:animEffect transition="in" filter="dissolve">
                                      <p:cBhvr>
                                        <p:cTn id="12" dur="500"/>
                                        <p:tgtEl>
                                          <p:spTgt spid="715397">
                                            <p:txEl>
                                              <p:charRg st="0" end="3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5398">
                                            <p:txEl>
                                              <p:charRg st="0" end="35"/>
                                            </p:txEl>
                                          </p:spTgt>
                                        </p:tgtEl>
                                        <p:attrNameLst>
                                          <p:attrName>style.visibility</p:attrName>
                                        </p:attrNameLst>
                                      </p:cBhvr>
                                      <p:to>
                                        <p:strVal val="visible"/>
                                      </p:to>
                                    </p:set>
                                    <p:animEffect transition="in" filter="dissolve">
                                      <p:cBhvr>
                                        <p:cTn id="17" dur="500"/>
                                        <p:tgtEl>
                                          <p:spTgt spid="715398">
                                            <p:txEl>
                                              <p:charRg st="0" end="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394" grpId="0" build="p"/>
      <p:bldP spid="715397" grpId="0" build="p"/>
      <p:bldP spid="715398"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739775" y="682625"/>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anose="02070A03080606020203" pitchFamily="18" charset="0"/>
                <a:ea typeface="+mn-ea"/>
              </a:rPr>
              <a:t>主要内容</a:t>
            </a:r>
            <a:endParaRPr lang="es-HN" b="1" dirty="0">
              <a:latin typeface="Bodoni MT Black" panose="02070A03080606020203" pitchFamily="18" charset="0"/>
              <a:ea typeface="+mn-ea"/>
            </a:endParaRPr>
          </a:p>
        </p:txBody>
      </p:sp>
      <p:sp>
        <p:nvSpPr>
          <p:cNvPr id="11267"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anose="02070A03080606020203" pitchFamily="18" charset="0"/>
            </a:endParaRPr>
          </a:p>
        </p:txBody>
      </p:sp>
      <p:pic>
        <p:nvPicPr>
          <p:cNvPr id="11268"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11269"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11270"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1271" name="TextBox 4">
            <a:hlinkClick r:id="rId4" action="ppaction://hlinksldjump"/>
          </p:cNvPr>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1272"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1273"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4" name="Rectangle 3"/>
          <p:cNvSpPr txBox="1">
            <a:spLocks noChangeArrowheads="1"/>
          </p:cNvSpPr>
          <p:nvPr/>
        </p:nvSpPr>
        <p:spPr bwMode="auto">
          <a:xfrm>
            <a:off x="642938" y="1819275"/>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spcBef>
                <a:spcPct val="5000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anose="02070A03080606020203" pitchFamily="18" charset="0"/>
              </a:rPr>
              <a:t>   </a:t>
            </a:r>
            <a:r>
              <a:rPr kumimoji="1" lang="en-US" altLang="zh-CN" sz="2400" b="1" dirty="0" smtClean="0">
                <a:latin typeface="Bodoni MT Black" panose="02070A03080606020203" pitchFamily="18" charset="0"/>
              </a:rPr>
              <a:t>9.1   </a:t>
            </a:r>
            <a:r>
              <a:rPr kumimoji="1" lang="zh-CN" altLang="en-US" sz="2400" b="1" dirty="0" smtClean="0">
                <a:latin typeface="Bodoni MT Black" panose="02070A03080606020203" pitchFamily="18" charset="0"/>
              </a:rPr>
              <a:t>面向对象方法学概述</a:t>
            </a:r>
            <a:endParaRPr kumimoji="1" lang="en-US" altLang="zh-CN" sz="2400" b="1" dirty="0" smtClean="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9.2   </a:t>
            </a:r>
            <a:r>
              <a:rPr kumimoji="1" lang="zh-CN" altLang="en-US" sz="2400" b="1" dirty="0" smtClean="0">
                <a:latin typeface="Bodoni MT Black" panose="02070A03080606020203" pitchFamily="18" charset="0"/>
              </a:rPr>
              <a:t>面向对象的概念</a:t>
            </a:r>
            <a:endParaRPr kumimoji="1" lang="en-US" altLang="zh-CN" sz="2400" b="1" dirty="0" smtClean="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9.3   </a:t>
            </a:r>
            <a:r>
              <a:rPr kumimoji="1" lang="zh-CN" altLang="en-US" sz="2400" b="1" dirty="0" smtClean="0">
                <a:latin typeface="Bodoni MT Black" panose="02070A03080606020203" pitchFamily="18" charset="0"/>
              </a:rPr>
              <a:t>面向对象模型</a:t>
            </a:r>
            <a:endParaRPr kumimoji="1" lang="en-US" altLang="zh-CN" sz="2400" b="1" dirty="0" smtClean="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9.4   </a:t>
            </a:r>
            <a:r>
              <a:rPr kumimoji="1" lang="zh-CN" altLang="en-US" sz="2400" b="1" dirty="0" smtClean="0">
                <a:latin typeface="Bodoni MT Black" panose="02070A03080606020203" pitchFamily="18" charset="0"/>
              </a:rPr>
              <a:t>对象模型</a:t>
            </a:r>
            <a:endParaRPr kumimoji="1" lang="en-US" altLang="zh-CN" sz="2400" b="1" dirty="0" smtClean="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9.5   </a:t>
            </a:r>
            <a:r>
              <a:rPr kumimoji="1" lang="zh-CN" altLang="en-US" sz="2400" b="1" dirty="0" smtClean="0">
                <a:latin typeface="Bodoni MT Black" panose="02070A03080606020203" pitchFamily="18" charset="0"/>
              </a:rPr>
              <a:t>动态模型</a:t>
            </a:r>
            <a:endParaRPr kumimoji="1" lang="en-US" altLang="zh-CN" sz="2400" b="1" dirty="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a:t>
            </a:r>
            <a:r>
              <a:rPr kumimoji="1" lang="en-US" altLang="zh-CN" sz="2400" b="1" dirty="0" smtClean="0">
                <a:latin typeface="Bodoni MT Black" panose="02070A03080606020203" pitchFamily="18" charset="0"/>
              </a:rPr>
              <a:t>9.6   </a:t>
            </a:r>
            <a:r>
              <a:rPr kumimoji="1" lang="zh-CN" altLang="en-US" sz="2400" b="1" dirty="0" smtClean="0">
                <a:latin typeface="Bodoni MT Black" panose="02070A03080606020203" pitchFamily="18" charset="0"/>
              </a:rPr>
              <a:t>功能模型</a:t>
            </a:r>
            <a:endParaRPr kumimoji="1" lang="en-US" altLang="zh-CN" sz="2400" b="1" dirty="0" smtClean="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9.7   3</a:t>
            </a:r>
            <a:r>
              <a:rPr kumimoji="1" lang="zh-CN" altLang="en-US" sz="2400" b="1" dirty="0" smtClean="0">
                <a:latin typeface="Bodoni MT Black" panose="02070A03080606020203" pitchFamily="18" charset="0"/>
              </a:rPr>
              <a:t>种模型之间的关系</a:t>
            </a:r>
            <a:r>
              <a:rPr kumimoji="1" lang="en-US" altLang="zh-CN" sz="2400" b="1" dirty="0" smtClean="0">
                <a:solidFill>
                  <a:srgbClr val="9999CC">
                    <a:lumMod val="50000"/>
                  </a:srgbClr>
                </a:solidFill>
                <a:latin typeface="Bodoni MT Black" panose="02070A03080606020203" pitchFamily="18" charset="0"/>
              </a:rPr>
              <a:t> </a:t>
            </a:r>
            <a:endParaRPr kumimoji="1" lang="zh-CN" altLang="en-US" sz="2400" b="1" dirty="0" smtClean="0">
              <a:solidFill>
                <a:srgbClr val="9999CC">
                  <a:lumMod val="50000"/>
                </a:srgbClr>
              </a:solidFill>
              <a:latin typeface="Bodoni MT Black" panose="02070A03080606020203" pitchFamily="18" charset="0"/>
            </a:endParaRPr>
          </a:p>
        </p:txBody>
      </p:sp>
      <p:sp>
        <p:nvSpPr>
          <p:cNvPr id="13" name="1 Título"/>
          <p:cNvSpPr txBox="1"/>
          <p:nvPr/>
        </p:nvSpPr>
        <p:spPr bwMode="auto">
          <a:xfrm>
            <a:off x="2989263" y="6275388"/>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9.1 </a:t>
            </a:r>
            <a:r>
              <a:rPr lang="zh-CN" altLang="en-US" sz="2400" dirty="0" smtClean="0">
                <a:solidFill>
                  <a:srgbClr val="D9D9D9"/>
                </a:solidFill>
                <a:latin typeface="Bodoni MT Black" panose="02070A03080606020203" pitchFamily="18" charset="0"/>
                <a:ea typeface="+mn-ea"/>
              </a:rPr>
              <a:t>面向对象方法学概述</a:t>
            </a:r>
            <a:endParaRPr lang="zh-CN" altLang="en-US" sz="2400" dirty="0">
              <a:solidFill>
                <a:srgbClr val="D9D9D9"/>
              </a:solidFill>
              <a:latin typeface="Bodoni MT Black" panose="02070A03080606020203" pitchFamily="18" charset="0"/>
              <a:ea typeface="+mn-ea"/>
            </a:endParaRPr>
          </a:p>
        </p:txBody>
      </p:sp>
      <p:sp>
        <p:nvSpPr>
          <p:cNvPr id="14" name="矩形 13"/>
          <p:cNvSpPr/>
          <p:nvPr/>
        </p:nvSpPr>
        <p:spPr>
          <a:xfrm>
            <a:off x="927100" y="17732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
        <p:nvSpPr>
          <p:cNvPr id="15" name="等腰三角形 14"/>
          <p:cNvSpPr/>
          <p:nvPr/>
        </p:nvSpPr>
        <p:spPr>
          <a:xfrm rot="5400000">
            <a:off x="335756" y="185975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3059113" y="6237288"/>
            <a:ext cx="41560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000" dirty="0" smtClean="0">
                <a:solidFill>
                  <a:srgbClr val="D9D9D9"/>
                </a:solidFill>
                <a:latin typeface="Bodoni MT Black" panose="02070A03080606020203" pitchFamily="18" charset="0"/>
                <a:ea typeface="+mn-ea"/>
              </a:rPr>
              <a:t>9.1.1 </a:t>
            </a:r>
            <a:r>
              <a:rPr lang="zh-CN" altLang="en-US" sz="2000" dirty="0" smtClean="0">
                <a:solidFill>
                  <a:srgbClr val="D9D9D9"/>
                </a:solidFill>
                <a:latin typeface="Bodoni MT Black" panose="02070A03080606020203" pitchFamily="18" charset="0"/>
                <a:ea typeface="+mn-ea"/>
              </a:rPr>
              <a:t>面向对象方法学的要点</a:t>
            </a:r>
            <a:endParaRPr lang="zh-CN" altLang="en-US" sz="2000" dirty="0" smtClean="0">
              <a:solidFill>
                <a:srgbClr val="D9D9D9"/>
              </a:solidFill>
              <a:latin typeface="Bodoni MT Black" panose="02070A03080606020203" pitchFamily="18" charset="0"/>
              <a:ea typeface="+mn-ea"/>
            </a:endParaRPr>
          </a:p>
        </p:txBody>
      </p:sp>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anose="02070A03080606020203" pitchFamily="18" charset="0"/>
                <a:ea typeface="+mn-ea"/>
              </a:rPr>
              <a:t>9.1</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面向对象方法学概述</a:t>
            </a:r>
            <a:endParaRPr lang="zh-CN" altLang="en-US" b="1" dirty="0" smtClean="0">
              <a:latin typeface="Bodoni MT Black" panose="02070A03080606020203" pitchFamily="18" charset="0"/>
            </a:endParaRPr>
          </a:p>
        </p:txBody>
      </p:sp>
      <p:sp>
        <p:nvSpPr>
          <p:cNvPr id="26629" name="内容占位符 4"/>
          <p:cNvSpPr>
            <a:spLocks noGrp="1"/>
          </p:cNvSpPr>
          <p:nvPr>
            <p:ph idx="4294967295"/>
          </p:nvPr>
        </p:nvSpPr>
        <p:spPr>
          <a:xfrm>
            <a:off x="374650" y="981075"/>
            <a:ext cx="8229600" cy="604838"/>
          </a:xfrm>
        </p:spPr>
        <p:txBody>
          <a:bodyPr/>
          <a:lstStyle/>
          <a:p>
            <a:pPr marL="0" indent="0">
              <a:buFont typeface="Arial" panose="020B0604020202020204" pitchFamily="34" charset="0"/>
              <a:buNone/>
              <a:defRPr/>
            </a:pPr>
            <a:r>
              <a:rPr lang="en-US" altLang="zh-CN" b="1" dirty="0" smtClean="0">
                <a:latin typeface="Bodoni MT Black" panose="02070A03080606020203" pitchFamily="18" charset="0"/>
              </a:rPr>
              <a:t>9.1.1 </a:t>
            </a:r>
            <a:r>
              <a:rPr lang="zh-CN" altLang="en-US" b="1" dirty="0" smtClean="0">
                <a:latin typeface="Bodoni MT Black" panose="02070A03080606020203" pitchFamily="18" charset="0"/>
              </a:rPr>
              <a:t>面向对象方法学的要点</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539750" y="1773238"/>
            <a:ext cx="8135938" cy="390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defRPr/>
            </a:pPr>
            <a:r>
              <a:rPr lang="en-US" altLang="zh-CN" sz="2300" dirty="0" smtClean="0">
                <a:latin typeface="Bodoni MT Black" panose="02070A03080606020203" pitchFamily="18" charset="0"/>
                <a:ea typeface="+mn-ea"/>
              </a:rPr>
              <a:t>    </a:t>
            </a:r>
            <a:r>
              <a:rPr lang="zh-CN" altLang="zh-CN" sz="2300" b="1" dirty="0" smtClean="0">
                <a:solidFill>
                  <a:srgbClr val="C00000"/>
                </a:solidFill>
                <a:latin typeface="Bodoni MT Black" panose="02070A03080606020203" pitchFamily="18" charset="0"/>
                <a:ea typeface="+mn-ea"/>
              </a:rPr>
              <a:t>面向对象</a:t>
            </a:r>
            <a:r>
              <a:rPr lang="zh-CN" altLang="zh-CN" sz="2300" b="1" dirty="0">
                <a:solidFill>
                  <a:srgbClr val="C00000"/>
                </a:solidFill>
                <a:latin typeface="Bodoni MT Black" panose="02070A03080606020203" pitchFamily="18" charset="0"/>
                <a:ea typeface="+mn-ea"/>
              </a:rPr>
              <a:t>方法学</a:t>
            </a:r>
            <a:r>
              <a:rPr lang="zh-CN" altLang="zh-CN" sz="2300" dirty="0">
                <a:latin typeface="Bodoni MT Black" panose="02070A03080606020203" pitchFamily="18" charset="0"/>
                <a:ea typeface="+mn-ea"/>
              </a:rPr>
              <a:t>的要点面向对象方法学的出发点和基本原则，是尽可能模拟人类习惯的思维方式，使开发软件的方法与过程尽可能接近人类认识世界解决问题的方法与过程，也就是使描述问题的</a:t>
            </a:r>
            <a:r>
              <a:rPr lang="zh-CN" altLang="zh-CN" sz="2300" dirty="0" smtClean="0">
                <a:solidFill>
                  <a:srgbClr val="FF0000"/>
                </a:solidFill>
                <a:latin typeface="Bodoni MT Black" panose="02070A03080606020203" pitchFamily="18" charset="0"/>
                <a:ea typeface="+mn-ea"/>
              </a:rPr>
              <a:t>问题空间</a:t>
            </a:r>
            <a:r>
              <a:rPr lang="zh-CN" altLang="en-US" sz="2300" dirty="0" smtClean="0">
                <a:latin typeface="Bodoni MT Black" panose="02070A03080606020203" pitchFamily="18" charset="0"/>
                <a:ea typeface="+mn-ea"/>
              </a:rPr>
              <a:t>（</a:t>
            </a:r>
            <a:r>
              <a:rPr lang="zh-CN" altLang="zh-CN" sz="2300" dirty="0" smtClean="0">
                <a:latin typeface="Bodoni MT Black" panose="02070A03080606020203" pitchFamily="18" charset="0"/>
                <a:ea typeface="+mn-ea"/>
              </a:rPr>
              <a:t>也</a:t>
            </a:r>
            <a:r>
              <a:rPr lang="zh-CN" altLang="zh-CN" sz="2300" dirty="0">
                <a:latin typeface="Bodoni MT Black" panose="02070A03080606020203" pitchFamily="18" charset="0"/>
                <a:ea typeface="+mn-ea"/>
              </a:rPr>
              <a:t>称为问题</a:t>
            </a:r>
            <a:r>
              <a:rPr lang="zh-CN" altLang="zh-CN" sz="2300" dirty="0" smtClean="0">
                <a:latin typeface="Bodoni MT Black" panose="02070A03080606020203" pitchFamily="18" charset="0"/>
                <a:ea typeface="+mn-ea"/>
              </a:rPr>
              <a:t>域</a:t>
            </a:r>
            <a:r>
              <a:rPr lang="zh-CN" altLang="en-US" sz="2300" dirty="0" smtClean="0">
                <a:latin typeface="Bodoni MT Black" panose="02070A03080606020203" pitchFamily="18" charset="0"/>
              </a:rPr>
              <a:t>）</a:t>
            </a:r>
            <a:r>
              <a:rPr lang="zh-CN" altLang="zh-CN" sz="2300" dirty="0" smtClean="0">
                <a:latin typeface="Bodoni MT Black" panose="02070A03080606020203" pitchFamily="18" charset="0"/>
                <a:ea typeface="+mn-ea"/>
              </a:rPr>
              <a:t>与</a:t>
            </a:r>
            <a:r>
              <a:rPr lang="zh-CN" altLang="zh-CN" sz="2300" dirty="0">
                <a:latin typeface="Bodoni MT Black" panose="02070A03080606020203" pitchFamily="18" charset="0"/>
                <a:ea typeface="+mn-ea"/>
              </a:rPr>
              <a:t>实现解法的</a:t>
            </a:r>
            <a:r>
              <a:rPr lang="zh-CN" altLang="zh-CN" sz="2300" dirty="0">
                <a:solidFill>
                  <a:srgbClr val="FF0000"/>
                </a:solidFill>
                <a:latin typeface="Bodoni MT Black" panose="02070A03080606020203" pitchFamily="18" charset="0"/>
                <a:ea typeface="+mn-ea"/>
              </a:rPr>
              <a:t>解</a:t>
            </a:r>
            <a:r>
              <a:rPr lang="zh-CN" altLang="zh-CN" sz="2300" dirty="0" smtClean="0">
                <a:solidFill>
                  <a:srgbClr val="FF0000"/>
                </a:solidFill>
                <a:latin typeface="Bodoni MT Black" panose="02070A03080606020203" pitchFamily="18" charset="0"/>
                <a:ea typeface="+mn-ea"/>
              </a:rPr>
              <a:t>空间</a:t>
            </a:r>
            <a:r>
              <a:rPr lang="zh-CN" altLang="en-US" sz="2300" dirty="0" smtClean="0">
                <a:latin typeface="Bodoni MT Black" panose="02070A03080606020203" pitchFamily="18" charset="0"/>
              </a:rPr>
              <a:t>（</a:t>
            </a:r>
            <a:r>
              <a:rPr lang="zh-CN" altLang="zh-CN" sz="2300" dirty="0" smtClean="0">
                <a:latin typeface="Bodoni MT Black" panose="02070A03080606020203" pitchFamily="18" charset="0"/>
                <a:ea typeface="+mn-ea"/>
              </a:rPr>
              <a:t>也</a:t>
            </a:r>
            <a:r>
              <a:rPr lang="zh-CN" altLang="zh-CN" sz="2300" dirty="0">
                <a:latin typeface="Bodoni MT Black" panose="02070A03080606020203" pitchFamily="18" charset="0"/>
                <a:ea typeface="+mn-ea"/>
              </a:rPr>
              <a:t>称为求解</a:t>
            </a:r>
            <a:r>
              <a:rPr lang="zh-CN" altLang="zh-CN" sz="2300" dirty="0" smtClean="0">
                <a:latin typeface="Bodoni MT Black" panose="02070A03080606020203" pitchFamily="18" charset="0"/>
                <a:ea typeface="+mn-ea"/>
              </a:rPr>
              <a:t>域</a:t>
            </a:r>
            <a:r>
              <a:rPr lang="zh-CN" altLang="en-US" sz="2300" dirty="0" smtClean="0">
                <a:latin typeface="Bodoni MT Black" panose="02070A03080606020203" pitchFamily="18" charset="0"/>
              </a:rPr>
              <a:t>）</a:t>
            </a:r>
            <a:r>
              <a:rPr lang="zh-CN" altLang="zh-CN" sz="2300" dirty="0" smtClean="0">
                <a:solidFill>
                  <a:srgbClr val="FF0000"/>
                </a:solidFill>
                <a:latin typeface="Bodoni MT Black" panose="02070A03080606020203" pitchFamily="18" charset="0"/>
                <a:ea typeface="+mn-ea"/>
              </a:rPr>
              <a:t>在</a:t>
            </a:r>
            <a:r>
              <a:rPr lang="zh-CN" altLang="zh-CN" sz="2300" dirty="0">
                <a:solidFill>
                  <a:srgbClr val="FF0000"/>
                </a:solidFill>
                <a:latin typeface="Bodoni MT Black" panose="02070A03080606020203" pitchFamily="18" charset="0"/>
                <a:ea typeface="+mn-ea"/>
              </a:rPr>
              <a:t>结构上尽可能一致</a:t>
            </a:r>
            <a:r>
              <a:rPr lang="zh-CN" altLang="zh-CN" sz="2300" dirty="0" smtClean="0">
                <a:latin typeface="Bodoni MT Black" panose="02070A03080606020203" pitchFamily="18" charset="0"/>
                <a:ea typeface="+mn-ea"/>
              </a:rPr>
              <a:t>。</a:t>
            </a:r>
            <a:endParaRPr lang="en-US" altLang="zh-CN" sz="2300" dirty="0" smtClean="0">
              <a:latin typeface="Bodoni MT Black" panose="02070A03080606020203" pitchFamily="18" charset="0"/>
              <a:ea typeface="+mn-ea"/>
            </a:endParaRPr>
          </a:p>
          <a:p>
            <a:pPr marL="0" indent="0" eaLnBrk="1" hangingPunct="1">
              <a:lnSpc>
                <a:spcPts val="3000"/>
              </a:lnSpc>
              <a:defRPr/>
            </a:pPr>
            <a:r>
              <a:rPr lang="en-US" altLang="zh-CN" sz="2300" dirty="0" smtClean="0">
                <a:latin typeface="Bodoni MT Black" panose="02070A03080606020203" pitchFamily="18" charset="0"/>
                <a:ea typeface="+mn-ea"/>
              </a:rPr>
              <a:t>    </a:t>
            </a:r>
            <a:r>
              <a:rPr lang="zh-CN" altLang="zh-CN" sz="2300" b="1" dirty="0">
                <a:solidFill>
                  <a:srgbClr val="C00000"/>
                </a:solidFill>
                <a:latin typeface="Bodoni MT Black" panose="02070A03080606020203" pitchFamily="18" charset="0"/>
                <a:ea typeface="+mn-ea"/>
              </a:rPr>
              <a:t>面向对象方法</a:t>
            </a:r>
            <a:r>
              <a:rPr lang="zh-CN" altLang="zh-CN" sz="2300" dirty="0">
                <a:latin typeface="Bodoni MT Black" panose="02070A03080606020203" pitchFamily="18" charset="0"/>
                <a:ea typeface="+mn-ea"/>
              </a:rPr>
              <a:t>把对象作为由</a:t>
            </a:r>
            <a:r>
              <a:rPr lang="zh-CN" altLang="zh-CN" sz="2300" dirty="0">
                <a:solidFill>
                  <a:srgbClr val="FF0000"/>
                </a:solidFill>
                <a:latin typeface="Bodoni MT Black" panose="02070A03080606020203" pitchFamily="18" charset="0"/>
                <a:ea typeface="+mn-ea"/>
              </a:rPr>
              <a:t>数据及</a:t>
            </a:r>
            <a:r>
              <a:rPr lang="zh-CN" altLang="zh-CN" sz="2300" dirty="0">
                <a:latin typeface="Bodoni MT Black" panose="02070A03080606020203" pitchFamily="18" charset="0"/>
                <a:ea typeface="+mn-ea"/>
              </a:rPr>
              <a:t>可以</a:t>
            </a:r>
            <a:r>
              <a:rPr lang="zh-CN" altLang="zh-CN" sz="2300" dirty="0">
                <a:solidFill>
                  <a:srgbClr val="FF0000"/>
                </a:solidFill>
                <a:latin typeface="Bodoni MT Black" panose="02070A03080606020203" pitchFamily="18" charset="0"/>
                <a:ea typeface="+mn-ea"/>
              </a:rPr>
              <a:t>施加在这些数据上的操作</a:t>
            </a:r>
            <a:r>
              <a:rPr lang="zh-CN" altLang="zh-CN" sz="2300" dirty="0">
                <a:latin typeface="Bodoni MT Black" panose="02070A03080606020203" pitchFamily="18" charset="0"/>
                <a:ea typeface="+mn-ea"/>
              </a:rPr>
              <a:t>所构成的统一体。对象与传统的数据有本质区别，它不是被动地等待外界对它施加操作，相反，它是进行处理的主体。</a:t>
            </a:r>
            <a:r>
              <a:rPr lang="zh-CN" altLang="zh-CN" sz="2300" dirty="0">
                <a:solidFill>
                  <a:srgbClr val="FF0000"/>
                </a:solidFill>
                <a:latin typeface="Bodoni MT Black" panose="02070A03080606020203" pitchFamily="18" charset="0"/>
                <a:ea typeface="+mn-ea"/>
              </a:rPr>
              <a:t>必须发消息请求对象主动地执行它的某些操作，处理它的私有数据，而不能从外界直接对它的私有数据进行操作。</a:t>
            </a:r>
            <a:endParaRPr lang="zh-CN" altLang="en-US" sz="2300" dirty="0" smtClean="0">
              <a:solidFill>
                <a:srgbClr val="FF0000"/>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anose="02070A03080606020203" pitchFamily="18" charset="0"/>
                <a:ea typeface="+mn-ea"/>
              </a:rPr>
              <a:t>9.1</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面向对象方法学概述</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250825" y="927100"/>
            <a:ext cx="8651875" cy="3439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647700" eaLnBrk="1" hangingPunct="1">
              <a:lnSpc>
                <a:spcPts val="2900"/>
              </a:lnSpc>
              <a:defRPr/>
            </a:pPr>
            <a:r>
              <a:rPr lang="zh-CN" altLang="zh-CN" sz="2400" dirty="0" smtClean="0">
                <a:latin typeface="Bodoni MT Black" panose="02070A03080606020203" pitchFamily="18" charset="0"/>
                <a:ea typeface="+mn-ea"/>
              </a:rPr>
              <a:t>面向对象</a:t>
            </a:r>
            <a:r>
              <a:rPr lang="zh-CN" altLang="zh-CN" sz="2400" dirty="0">
                <a:latin typeface="Bodoni MT Black" panose="02070A03080606020203" pitchFamily="18" charset="0"/>
                <a:ea typeface="+mn-ea"/>
              </a:rPr>
              <a:t>方法具有下述</a:t>
            </a:r>
            <a:r>
              <a:rPr lang="en-US" altLang="zh-CN" sz="2400" dirty="0">
                <a:latin typeface="Bodoni MT Black" panose="02070A03080606020203" pitchFamily="18" charset="0"/>
                <a:ea typeface="+mn-ea"/>
              </a:rPr>
              <a:t>4</a:t>
            </a:r>
            <a:r>
              <a:rPr lang="zh-CN" altLang="zh-CN" sz="2400" dirty="0">
                <a:latin typeface="Bodoni MT Black" panose="02070A03080606020203" pitchFamily="18" charset="0"/>
                <a:ea typeface="+mn-ea"/>
              </a:rPr>
              <a:t>个</a:t>
            </a:r>
            <a:r>
              <a:rPr lang="zh-CN" altLang="zh-CN" sz="2400" dirty="0" smtClean="0">
                <a:latin typeface="Bodoni MT Black" panose="02070A03080606020203" pitchFamily="18" charset="0"/>
                <a:ea typeface="+mn-ea"/>
              </a:rPr>
              <a:t>要点</a:t>
            </a:r>
            <a:r>
              <a:rPr lang="zh-CN" altLang="en-US"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marL="0" indent="647700" eaLnBrk="1" hangingPunct="1">
              <a:lnSpc>
                <a:spcPts val="2900"/>
              </a:lnSpc>
              <a:defRPr/>
            </a:pPr>
            <a:r>
              <a:rPr lang="en-US" altLang="zh-CN" sz="2400" dirty="0" smtClean="0">
                <a:latin typeface="Bodoni MT Black" panose="02070A03080606020203" pitchFamily="18" charset="0"/>
                <a:ea typeface="+mn-ea"/>
              </a:rPr>
              <a:t>(1) </a:t>
            </a:r>
            <a:r>
              <a:rPr lang="zh-CN" altLang="zh-CN" sz="2400" dirty="0" smtClean="0">
                <a:latin typeface="Bodoni MT Black" panose="02070A03080606020203" pitchFamily="18" charset="0"/>
                <a:ea typeface="+mn-ea"/>
              </a:rPr>
              <a:t>面向对象</a:t>
            </a:r>
            <a:r>
              <a:rPr lang="zh-CN" altLang="zh-CN" sz="2400" dirty="0">
                <a:latin typeface="Bodoni MT Black" panose="02070A03080606020203" pitchFamily="18" charset="0"/>
                <a:ea typeface="+mn-ea"/>
              </a:rPr>
              <a:t>的软件系统是由</a:t>
            </a:r>
            <a:r>
              <a:rPr lang="zh-CN" altLang="zh-CN" sz="2400" dirty="0">
                <a:solidFill>
                  <a:srgbClr val="FF0000"/>
                </a:solidFill>
                <a:latin typeface="Bodoni MT Black" panose="02070A03080606020203" pitchFamily="18" charset="0"/>
                <a:ea typeface="+mn-ea"/>
              </a:rPr>
              <a:t>对象</a:t>
            </a:r>
            <a:r>
              <a:rPr lang="zh-CN" altLang="zh-CN" sz="2400" dirty="0">
                <a:latin typeface="Bodoni MT Black" panose="02070A03080606020203" pitchFamily="18" charset="0"/>
                <a:ea typeface="+mn-ea"/>
              </a:rPr>
              <a:t>组成的，软件中的任何元素都是对象，复杂的软件对象由比较简单的对象组合而成</a:t>
            </a:r>
            <a:r>
              <a:rPr lang="zh-CN" altLang="zh-CN" sz="2400" dirty="0" smtClean="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marL="0" indent="647700">
              <a:lnSpc>
                <a:spcPts val="2900"/>
              </a:lnSpc>
              <a:defRPr/>
            </a:pPr>
            <a:r>
              <a:rPr lang="en-US" altLang="zh-CN" sz="2400" dirty="0" smtClean="0">
                <a:latin typeface="Bodoni MT Black" panose="02070A03080606020203" pitchFamily="18" charset="0"/>
                <a:ea typeface="+mn-ea"/>
              </a:rPr>
              <a:t>(2) </a:t>
            </a:r>
            <a:r>
              <a:rPr lang="zh-CN" altLang="zh-CN" sz="2400" dirty="0" smtClean="0">
                <a:latin typeface="Bodoni MT Black" panose="02070A03080606020203" pitchFamily="18" charset="0"/>
                <a:ea typeface="+mn-ea"/>
              </a:rPr>
              <a:t>把</a:t>
            </a:r>
            <a:r>
              <a:rPr lang="zh-CN" altLang="zh-CN" sz="2400" dirty="0">
                <a:latin typeface="Bodoni MT Black" panose="02070A03080606020203" pitchFamily="18" charset="0"/>
                <a:ea typeface="+mn-ea"/>
              </a:rPr>
              <a:t>所有对象都划分成各种</a:t>
            </a:r>
            <a:r>
              <a:rPr lang="zh-CN" altLang="zh-CN" sz="2400" dirty="0">
                <a:solidFill>
                  <a:srgbClr val="FF0000"/>
                </a:solidFill>
                <a:latin typeface="Bodoni MT Black" panose="02070A03080606020203" pitchFamily="18" charset="0"/>
                <a:ea typeface="+mn-ea"/>
              </a:rPr>
              <a:t>对象</a:t>
            </a:r>
            <a:r>
              <a:rPr lang="zh-CN" altLang="zh-CN" sz="2400" dirty="0" smtClean="0">
                <a:solidFill>
                  <a:srgbClr val="FF0000"/>
                </a:solidFill>
                <a:latin typeface="Bodoni MT Black" panose="02070A03080606020203" pitchFamily="18" charset="0"/>
                <a:ea typeface="+mn-ea"/>
              </a:rPr>
              <a:t>类</a:t>
            </a:r>
            <a:r>
              <a:rPr lang="zh-CN" altLang="en-US" sz="2400" dirty="0" smtClean="0">
                <a:latin typeface="Bodoni MT Black" panose="02070A03080606020203" pitchFamily="18" charset="0"/>
                <a:ea typeface="+mn-ea"/>
              </a:rPr>
              <a:t>（</a:t>
            </a:r>
            <a:r>
              <a:rPr lang="zh-CN" altLang="zh-CN" sz="2400" dirty="0" smtClean="0">
                <a:latin typeface="Bodoni MT Black" panose="02070A03080606020203" pitchFamily="18" charset="0"/>
                <a:ea typeface="+mn-ea"/>
              </a:rPr>
              <a:t>简称</a:t>
            </a:r>
            <a:r>
              <a:rPr lang="zh-CN" altLang="zh-CN" sz="2400" dirty="0">
                <a:latin typeface="Bodoni MT Black" panose="02070A03080606020203" pitchFamily="18" charset="0"/>
                <a:ea typeface="+mn-ea"/>
              </a:rPr>
              <a:t>为</a:t>
            </a:r>
            <a:r>
              <a:rPr lang="zh-CN" altLang="zh-CN" sz="2400" dirty="0" smtClean="0">
                <a:solidFill>
                  <a:srgbClr val="FF0000"/>
                </a:solidFill>
                <a:latin typeface="Bodoni MT Black" panose="02070A03080606020203" pitchFamily="18" charset="0"/>
                <a:ea typeface="+mn-ea"/>
              </a:rPr>
              <a:t>类</a:t>
            </a:r>
            <a:r>
              <a:rPr lang="zh-CN" altLang="en-US" sz="2400" dirty="0" smtClean="0">
                <a:latin typeface="Bodoni MT Black" panose="02070A03080606020203" pitchFamily="18" charset="0"/>
                <a:ea typeface="+mn-ea"/>
              </a:rPr>
              <a:t>，</a:t>
            </a:r>
            <a:r>
              <a:rPr lang="en-US" altLang="zh-CN" sz="2400" dirty="0" smtClean="0">
                <a:latin typeface="Bodoni MT Black" panose="02070A03080606020203" pitchFamily="18" charset="0"/>
                <a:ea typeface="+mn-ea"/>
              </a:rPr>
              <a:t>class</a:t>
            </a:r>
            <a:r>
              <a:rPr lang="zh-CN" altLang="en-US" sz="2400" dirty="0" smtClean="0">
                <a:latin typeface="Bodoni MT Black" panose="02070A03080606020203" pitchFamily="18" charset="0"/>
              </a:rPr>
              <a:t>）</a:t>
            </a:r>
            <a:r>
              <a:rPr lang="zh-CN" altLang="zh-CN" sz="2400" dirty="0" smtClean="0">
                <a:latin typeface="Bodoni MT Black" panose="02070A03080606020203" pitchFamily="18" charset="0"/>
                <a:ea typeface="+mn-ea"/>
              </a:rPr>
              <a:t>，</a:t>
            </a:r>
            <a:r>
              <a:rPr lang="zh-CN" altLang="zh-CN" sz="2400" dirty="0">
                <a:latin typeface="Bodoni MT Black" panose="02070A03080606020203" pitchFamily="18" charset="0"/>
                <a:ea typeface="+mn-ea"/>
              </a:rPr>
              <a:t>每个对象类都定义了一组数据和一组方法。数据用于表示对象的</a:t>
            </a:r>
            <a:r>
              <a:rPr lang="zh-CN" altLang="zh-CN" sz="2400" dirty="0">
                <a:solidFill>
                  <a:srgbClr val="FF0000"/>
                </a:solidFill>
                <a:latin typeface="Bodoni MT Black" panose="02070A03080606020203" pitchFamily="18" charset="0"/>
                <a:ea typeface="+mn-ea"/>
              </a:rPr>
              <a:t>静态属性</a:t>
            </a:r>
            <a:r>
              <a:rPr lang="zh-CN" altLang="zh-CN" sz="2400" dirty="0">
                <a:latin typeface="Bodoni MT Black" panose="02070A03080606020203" pitchFamily="18" charset="0"/>
                <a:ea typeface="+mn-ea"/>
              </a:rPr>
              <a:t>，是</a:t>
            </a:r>
            <a:r>
              <a:rPr lang="zh-CN" altLang="zh-CN" sz="2400" dirty="0">
                <a:solidFill>
                  <a:srgbClr val="FF0000"/>
                </a:solidFill>
                <a:latin typeface="Bodoni MT Black" panose="02070A03080606020203" pitchFamily="18" charset="0"/>
                <a:ea typeface="+mn-ea"/>
              </a:rPr>
              <a:t>对象的状态信息</a:t>
            </a:r>
            <a:r>
              <a:rPr lang="zh-CN" altLang="zh-CN"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marL="0" indent="647700">
              <a:lnSpc>
                <a:spcPts val="2900"/>
              </a:lnSpc>
              <a:defRPr/>
            </a:pPr>
            <a:r>
              <a:rPr lang="en-US" altLang="zh-CN" sz="2400" dirty="0" smtClean="0">
                <a:latin typeface="Bodoni MT Black" panose="02070A03080606020203" pitchFamily="18" charset="0"/>
                <a:ea typeface="+mn-ea"/>
              </a:rPr>
              <a:t>(3) </a:t>
            </a:r>
            <a:r>
              <a:rPr lang="zh-CN" altLang="zh-CN" sz="2400" dirty="0" smtClean="0">
                <a:latin typeface="Bodoni MT Black" panose="02070A03080606020203" pitchFamily="18" charset="0"/>
                <a:ea typeface="+mn-ea"/>
              </a:rPr>
              <a:t>按照</a:t>
            </a:r>
            <a:r>
              <a:rPr lang="zh-CN" altLang="zh-CN" sz="2400" dirty="0">
                <a:solidFill>
                  <a:srgbClr val="FF0000"/>
                </a:solidFill>
                <a:latin typeface="Bodoni MT Black" panose="02070A03080606020203" pitchFamily="18" charset="0"/>
                <a:ea typeface="+mn-ea"/>
              </a:rPr>
              <a:t>子</a:t>
            </a:r>
            <a:r>
              <a:rPr lang="zh-CN" altLang="zh-CN" sz="2400" dirty="0" smtClean="0">
                <a:solidFill>
                  <a:srgbClr val="FF0000"/>
                </a:solidFill>
                <a:latin typeface="Bodoni MT Black" panose="02070A03080606020203" pitchFamily="18" charset="0"/>
                <a:ea typeface="+mn-ea"/>
              </a:rPr>
              <a:t>类</a:t>
            </a:r>
            <a:r>
              <a:rPr lang="zh-CN" altLang="en-US" sz="2400" dirty="0" smtClean="0">
                <a:latin typeface="Bodoni MT Black" panose="02070A03080606020203" pitchFamily="18" charset="0"/>
                <a:ea typeface="+mn-ea"/>
              </a:rPr>
              <a:t>（</a:t>
            </a:r>
            <a:r>
              <a:rPr lang="zh-CN" altLang="zh-CN" sz="2400" dirty="0" smtClean="0">
                <a:latin typeface="Bodoni MT Black" panose="02070A03080606020203" pitchFamily="18" charset="0"/>
                <a:ea typeface="+mn-ea"/>
              </a:rPr>
              <a:t>或派生类</a:t>
            </a:r>
            <a:r>
              <a:rPr lang="zh-CN" altLang="en-US" sz="2400" dirty="0" smtClean="0">
                <a:latin typeface="Bodoni MT Black" panose="02070A03080606020203" pitchFamily="18" charset="0"/>
              </a:rPr>
              <a:t>）</a:t>
            </a:r>
            <a:r>
              <a:rPr lang="zh-CN" altLang="zh-CN" sz="2400" dirty="0" smtClean="0">
                <a:latin typeface="Bodoni MT Black" panose="02070A03080606020203" pitchFamily="18" charset="0"/>
                <a:ea typeface="+mn-ea"/>
              </a:rPr>
              <a:t>与</a:t>
            </a:r>
            <a:r>
              <a:rPr lang="zh-CN" altLang="zh-CN" sz="2400" dirty="0">
                <a:solidFill>
                  <a:srgbClr val="FF0000"/>
                </a:solidFill>
                <a:latin typeface="Bodoni MT Black" panose="02070A03080606020203" pitchFamily="18" charset="0"/>
                <a:ea typeface="+mn-ea"/>
              </a:rPr>
              <a:t>父</a:t>
            </a:r>
            <a:r>
              <a:rPr lang="zh-CN" altLang="zh-CN" sz="2400" dirty="0" smtClean="0">
                <a:solidFill>
                  <a:srgbClr val="FF0000"/>
                </a:solidFill>
                <a:latin typeface="Bodoni MT Black" panose="02070A03080606020203" pitchFamily="18" charset="0"/>
                <a:ea typeface="+mn-ea"/>
              </a:rPr>
              <a:t>类</a:t>
            </a:r>
            <a:r>
              <a:rPr lang="zh-CN" altLang="en-US" sz="2400" dirty="0" smtClean="0">
                <a:latin typeface="Bodoni MT Black" panose="02070A03080606020203" pitchFamily="18" charset="0"/>
              </a:rPr>
              <a:t>（</a:t>
            </a:r>
            <a:r>
              <a:rPr lang="zh-CN" altLang="zh-CN" sz="2400" dirty="0" smtClean="0">
                <a:latin typeface="Bodoni MT Black" panose="02070A03080606020203" pitchFamily="18" charset="0"/>
                <a:ea typeface="+mn-ea"/>
              </a:rPr>
              <a:t>或基类</a:t>
            </a:r>
            <a:r>
              <a:rPr lang="zh-CN" altLang="en-US" sz="2400" dirty="0" smtClean="0">
                <a:latin typeface="Bodoni MT Black" panose="02070A03080606020203" pitchFamily="18" charset="0"/>
              </a:rPr>
              <a:t>）</a:t>
            </a:r>
            <a:r>
              <a:rPr lang="zh-CN" altLang="zh-CN" sz="2400" dirty="0" smtClean="0">
                <a:latin typeface="Bodoni MT Black" panose="02070A03080606020203" pitchFamily="18" charset="0"/>
                <a:ea typeface="+mn-ea"/>
              </a:rPr>
              <a:t>的</a:t>
            </a:r>
            <a:r>
              <a:rPr lang="zh-CN" altLang="zh-CN" sz="2400" dirty="0">
                <a:latin typeface="Bodoni MT Black" panose="02070A03080606020203" pitchFamily="18" charset="0"/>
                <a:ea typeface="+mn-ea"/>
              </a:rPr>
              <a:t>关系，把若干个对象类组成一个层次结构的</a:t>
            </a:r>
            <a:r>
              <a:rPr lang="zh-CN" altLang="zh-CN" sz="2400" dirty="0" smtClean="0">
                <a:latin typeface="Bodoni MT Black" panose="02070A03080606020203" pitchFamily="18" charset="0"/>
                <a:ea typeface="+mn-ea"/>
              </a:rPr>
              <a:t>系统</a:t>
            </a:r>
            <a:r>
              <a:rPr lang="zh-CN" altLang="en-US" sz="2400" dirty="0" smtClean="0">
                <a:latin typeface="Bodoni MT Black" panose="02070A03080606020203" pitchFamily="18" charset="0"/>
                <a:ea typeface="+mn-ea"/>
              </a:rPr>
              <a:t>（</a:t>
            </a:r>
            <a:r>
              <a:rPr lang="zh-CN" altLang="zh-CN" sz="2400" dirty="0" smtClean="0">
                <a:latin typeface="Bodoni MT Black" panose="02070A03080606020203" pitchFamily="18" charset="0"/>
                <a:ea typeface="+mn-ea"/>
              </a:rPr>
              <a:t>也</a:t>
            </a:r>
            <a:r>
              <a:rPr lang="zh-CN" altLang="zh-CN" sz="2400" dirty="0">
                <a:latin typeface="Bodoni MT Black" panose="02070A03080606020203" pitchFamily="18" charset="0"/>
                <a:ea typeface="+mn-ea"/>
              </a:rPr>
              <a:t>称为</a:t>
            </a:r>
            <a:r>
              <a:rPr lang="zh-CN" altLang="zh-CN" sz="2400" dirty="0">
                <a:solidFill>
                  <a:srgbClr val="FF0000"/>
                </a:solidFill>
                <a:latin typeface="Bodoni MT Black" panose="02070A03080606020203" pitchFamily="18" charset="0"/>
                <a:ea typeface="+mn-ea"/>
              </a:rPr>
              <a:t>类</a:t>
            </a:r>
            <a:r>
              <a:rPr lang="zh-CN" altLang="zh-CN" sz="2400" dirty="0" smtClean="0">
                <a:solidFill>
                  <a:srgbClr val="FF0000"/>
                </a:solidFill>
                <a:latin typeface="Bodoni MT Black" panose="02070A03080606020203" pitchFamily="18" charset="0"/>
                <a:ea typeface="+mn-ea"/>
              </a:rPr>
              <a:t>等级</a:t>
            </a:r>
            <a:r>
              <a:rPr lang="zh-CN" altLang="en-US" sz="2400" dirty="0" smtClean="0">
                <a:latin typeface="Bodoni MT Black" panose="02070A03080606020203" pitchFamily="18" charset="0"/>
              </a:rPr>
              <a:t>）</a:t>
            </a:r>
            <a:r>
              <a:rPr lang="zh-CN" altLang="zh-CN"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marL="0" indent="647700">
              <a:lnSpc>
                <a:spcPts val="2900"/>
              </a:lnSpc>
              <a:defRPr/>
            </a:pPr>
            <a:r>
              <a:rPr lang="en-US" altLang="zh-CN" sz="2400" dirty="0">
                <a:latin typeface="Bodoni MT Black" panose="02070A03080606020203" pitchFamily="18" charset="0"/>
                <a:ea typeface="+mn-ea"/>
              </a:rPr>
              <a:t>(4</a:t>
            </a:r>
            <a:r>
              <a:rPr lang="en-US" altLang="zh-CN" sz="2400" dirty="0" smtClean="0">
                <a:latin typeface="Bodoni MT Black" panose="02070A03080606020203" pitchFamily="18" charset="0"/>
                <a:ea typeface="+mn-ea"/>
              </a:rPr>
              <a:t>)</a:t>
            </a:r>
            <a:r>
              <a:rPr lang="zh-CN" altLang="zh-CN" sz="2400" dirty="0" smtClean="0">
                <a:latin typeface="Bodoni MT Black" panose="02070A03080606020203" pitchFamily="18" charset="0"/>
                <a:ea typeface="+mn-ea"/>
              </a:rPr>
              <a:t>对象</a:t>
            </a:r>
            <a:r>
              <a:rPr lang="zh-CN" altLang="zh-CN" sz="2400" dirty="0">
                <a:latin typeface="Bodoni MT Black" panose="02070A03080606020203" pitchFamily="18" charset="0"/>
                <a:ea typeface="+mn-ea"/>
              </a:rPr>
              <a:t>彼此之间仅能通过传递</a:t>
            </a:r>
            <a:r>
              <a:rPr lang="zh-CN" altLang="zh-CN" sz="2400" dirty="0">
                <a:solidFill>
                  <a:srgbClr val="FF0000"/>
                </a:solidFill>
                <a:latin typeface="Bodoni MT Black" panose="02070A03080606020203" pitchFamily="18" charset="0"/>
                <a:ea typeface="+mn-ea"/>
              </a:rPr>
              <a:t>消息</a:t>
            </a:r>
            <a:r>
              <a:rPr lang="zh-CN" altLang="zh-CN" sz="2400" dirty="0">
                <a:latin typeface="Bodoni MT Black" panose="02070A03080606020203" pitchFamily="18" charset="0"/>
                <a:ea typeface="+mn-ea"/>
              </a:rPr>
              <a:t>互相联系</a:t>
            </a:r>
            <a:r>
              <a:rPr lang="zh-CN" altLang="zh-CN"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p:txBody>
      </p:sp>
      <p:sp>
        <p:nvSpPr>
          <p:cNvPr id="2" name="文本框 1"/>
          <p:cNvSpPr txBox="1"/>
          <p:nvPr/>
        </p:nvSpPr>
        <p:spPr>
          <a:xfrm>
            <a:off x="250825" y="4379913"/>
            <a:ext cx="8723313" cy="1528762"/>
          </a:xfrm>
          <a:prstGeom prst="rect">
            <a:avLst/>
          </a:prstGeom>
          <a:noFill/>
          <a:ln w="25400">
            <a:solidFill>
              <a:srgbClr val="C00000"/>
            </a:solidFill>
          </a:ln>
        </p:spPr>
        <p:txBody>
          <a:bodyPr>
            <a:spAutoFit/>
          </a:bodyPr>
          <a:lstStyle/>
          <a:p>
            <a:pPr eaLnBrk="1" hangingPunct="1">
              <a:lnSpc>
                <a:spcPts val="28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面向对象的方法学可以用下列方程来概括</a:t>
            </a:r>
            <a:r>
              <a:rPr lang="zh-CN" altLang="zh-CN" sz="2400" dirty="0" smtClean="0">
                <a:latin typeface="Bodoni MT Black" panose="02070A03080606020203" pitchFamily="18" charset="0"/>
                <a:ea typeface="+mn-ea"/>
              </a:rPr>
              <a:t>：</a:t>
            </a:r>
            <a:r>
              <a:rPr lang="en-US" altLang="zh-CN" sz="2400" dirty="0" smtClean="0">
                <a:solidFill>
                  <a:srgbClr val="FF0000"/>
                </a:solidFill>
                <a:latin typeface="Bodoni MT Black" panose="02070A03080606020203" pitchFamily="18" charset="0"/>
                <a:ea typeface="+mn-ea"/>
              </a:rPr>
              <a:t>OO=objects</a:t>
            </a:r>
            <a:r>
              <a:rPr lang="en-US" altLang="zh-CN" sz="2400" dirty="0">
                <a:solidFill>
                  <a:srgbClr val="FF0000"/>
                </a:solidFill>
                <a:latin typeface="Bodoni MT Black" panose="02070A03080606020203" pitchFamily="18" charset="0"/>
                <a:ea typeface="+mn-ea"/>
              </a:rPr>
              <a:t>+</a:t>
            </a:r>
            <a:endParaRPr lang="en-US" altLang="zh-CN" sz="2400" dirty="0">
              <a:solidFill>
                <a:srgbClr val="FF0000"/>
              </a:solidFill>
              <a:latin typeface="Bodoni MT Black" panose="02070A03080606020203" pitchFamily="18" charset="0"/>
              <a:ea typeface="+mn-ea"/>
            </a:endParaRPr>
          </a:p>
          <a:p>
            <a:pPr eaLnBrk="1" hangingPunct="1">
              <a:lnSpc>
                <a:spcPts val="2800"/>
              </a:lnSpc>
              <a:defRPr/>
            </a:pPr>
            <a:r>
              <a:rPr lang="en-US" altLang="zh-CN" sz="2400" dirty="0" err="1" smtClean="0">
                <a:solidFill>
                  <a:srgbClr val="FF0000"/>
                </a:solidFill>
                <a:latin typeface="Bodoni MT Black" panose="02070A03080606020203" pitchFamily="18" charset="0"/>
                <a:ea typeface="+mn-ea"/>
              </a:rPr>
              <a:t>classes+</a:t>
            </a:r>
            <a:r>
              <a:rPr lang="en-US" altLang="zh-CN" sz="2400" dirty="0" err="1" smtClean="0">
                <a:solidFill>
                  <a:srgbClr val="FF0000"/>
                </a:solidFill>
                <a:latin typeface="Bodoni MT Black" panose="02070A03080606020203" pitchFamily="18" charset="0"/>
                <a:ea typeface="+mn-ea"/>
                <a:cs typeface="Times New Roman" panose="02020603050405020304" pitchFamily="18" charset="0"/>
              </a:rPr>
              <a:t>inheritance+communication</a:t>
            </a:r>
            <a:r>
              <a:rPr lang="en-US" altLang="zh-CN" sz="2400" dirty="0" smtClean="0">
                <a:solidFill>
                  <a:srgbClr val="FF0000"/>
                </a:solidFill>
                <a:latin typeface="Bodoni MT Black" panose="02070A03080606020203" pitchFamily="18" charset="0"/>
                <a:ea typeface="+mn-ea"/>
                <a:cs typeface="Times New Roman" panose="02020603050405020304" pitchFamily="18" charset="0"/>
              </a:rPr>
              <a:t> </a:t>
            </a:r>
            <a:r>
              <a:rPr lang="en-US" altLang="zh-CN" sz="2400" dirty="0">
                <a:solidFill>
                  <a:srgbClr val="FF0000"/>
                </a:solidFill>
                <a:latin typeface="Bodoni MT Black" panose="02070A03080606020203" pitchFamily="18" charset="0"/>
                <a:ea typeface="+mn-ea"/>
                <a:cs typeface="Times New Roman" panose="02020603050405020304" pitchFamily="18" charset="0"/>
              </a:rPr>
              <a:t>with messages</a:t>
            </a:r>
            <a:r>
              <a:rPr lang="zh-CN" altLang="en-US" sz="2400" dirty="0" smtClean="0">
                <a:latin typeface="Bodoni MT Black" panose="02070A03080606020203" pitchFamily="18" charset="0"/>
                <a:ea typeface="+mn-ea"/>
                <a:cs typeface="Times New Roman" panose="02020603050405020304" pitchFamily="18" charset="0"/>
              </a:rPr>
              <a:t>，既</a:t>
            </a:r>
            <a:r>
              <a:rPr lang="zh-CN" altLang="en-US" sz="2400" dirty="0">
                <a:latin typeface="Bodoni MT Black" panose="02070A03080606020203" pitchFamily="18" charset="0"/>
                <a:ea typeface="+mn-ea"/>
                <a:cs typeface="Times New Roman" panose="02020603050405020304" pitchFamily="18" charset="0"/>
              </a:rPr>
              <a:t>使用对象又使用类和继承等机制，且对象之间仅能通过传递消息实现彼此通信。</a:t>
            </a:r>
            <a:endParaRPr lang="zh-CN" altLang="en-US" sz="2400" dirty="0">
              <a:latin typeface="Bodoni MT Black" panose="02070A03080606020203" pitchFamily="18" charset="0"/>
              <a:ea typeface="+mn-ea"/>
              <a:cs typeface="Times New Roman" panose="02020603050405020304" pitchFamily="18" charset="0"/>
            </a:endParaRPr>
          </a:p>
        </p:txBody>
      </p:sp>
      <p:sp>
        <p:nvSpPr>
          <p:cNvPr id="8" name="1 Título"/>
          <p:cNvSpPr txBox="1"/>
          <p:nvPr/>
        </p:nvSpPr>
        <p:spPr bwMode="auto">
          <a:xfrm>
            <a:off x="3132138" y="6265863"/>
            <a:ext cx="41560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000" dirty="0" smtClean="0">
                <a:solidFill>
                  <a:srgbClr val="D9D9D9"/>
                </a:solidFill>
                <a:latin typeface="Bodoni MT Black" panose="02070A03080606020203" pitchFamily="18" charset="0"/>
                <a:ea typeface="+mn-ea"/>
              </a:rPr>
              <a:t>9.1.1 </a:t>
            </a:r>
            <a:r>
              <a:rPr lang="zh-CN" altLang="en-US" sz="2000" dirty="0" smtClean="0">
                <a:solidFill>
                  <a:srgbClr val="D9D9D9"/>
                </a:solidFill>
                <a:latin typeface="Bodoni MT Black" panose="02070A03080606020203" pitchFamily="18" charset="0"/>
                <a:ea typeface="+mn-ea"/>
              </a:rPr>
              <a:t>面向对象方法学的要点</a:t>
            </a:r>
            <a:endParaRPr lang="zh-CN" altLang="en-US" sz="2000" dirty="0" smtClean="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anose="02070A03080606020203" pitchFamily="18" charset="0"/>
                <a:ea typeface="+mn-ea"/>
              </a:rPr>
              <a:t>9.1</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面向对象方法学概述</a:t>
            </a:r>
            <a:endParaRPr lang="zh-CN" altLang="en-US" b="1" dirty="0" smtClean="0">
              <a:latin typeface="Bodoni MT Black" panose="02070A03080606020203" pitchFamily="18" charset="0"/>
            </a:endParaRPr>
          </a:p>
        </p:txBody>
      </p:sp>
      <p:sp>
        <p:nvSpPr>
          <p:cNvPr id="6" name="内容占位符 4"/>
          <p:cNvSpPr>
            <a:spLocks noGrp="1"/>
          </p:cNvSpPr>
          <p:nvPr>
            <p:ph idx="4294967295"/>
          </p:nvPr>
        </p:nvSpPr>
        <p:spPr>
          <a:xfrm>
            <a:off x="323850" y="1000125"/>
            <a:ext cx="8229600" cy="604838"/>
          </a:xfrm>
        </p:spPr>
        <p:txBody>
          <a:bodyPr/>
          <a:lstStyle/>
          <a:p>
            <a:pPr marL="0" indent="0">
              <a:buFont typeface="Arial" panose="020B0604020202020204" pitchFamily="34" charset="0"/>
              <a:buNone/>
              <a:defRPr/>
            </a:pPr>
            <a:r>
              <a:rPr lang="en-US" altLang="zh-CN" b="1" dirty="0" smtClean="0">
                <a:latin typeface="Bodoni MT Black" panose="02070A03080606020203" pitchFamily="18" charset="0"/>
              </a:rPr>
              <a:t>9.1.2 </a:t>
            </a:r>
            <a:r>
              <a:rPr lang="zh-CN" altLang="en-US" b="1" dirty="0" smtClean="0">
                <a:latin typeface="Bodoni MT Black" panose="02070A03080606020203" pitchFamily="18" charset="0"/>
              </a:rPr>
              <a:t>面向对象方法学的优点</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395288" y="1604963"/>
            <a:ext cx="856932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Bef>
                <a:spcPts val="1200"/>
              </a:spcBef>
              <a:spcAft>
                <a:spcPts val="600"/>
              </a:spcAft>
              <a:defRPr/>
            </a:pPr>
            <a:r>
              <a:rPr lang="en-US" altLang="zh-CN" sz="2400" b="1" dirty="0" smtClean="0">
                <a:latin typeface="Bodoni MT Black" panose="02070A03080606020203" pitchFamily="18" charset="0"/>
                <a:ea typeface="+mn-ea"/>
              </a:rPr>
              <a:t>1.</a:t>
            </a:r>
            <a:r>
              <a:rPr lang="zh-CN" altLang="en-US" sz="2400" b="1" dirty="0" smtClean="0">
                <a:solidFill>
                  <a:srgbClr val="FF0000"/>
                </a:solidFill>
                <a:latin typeface="Bodoni MT Black" panose="02070A03080606020203" pitchFamily="18" charset="0"/>
                <a:ea typeface="+mn-ea"/>
              </a:rPr>
              <a:t>与人类习惯的思维方法一致</a:t>
            </a:r>
            <a:endParaRPr lang="en-US" altLang="zh-CN" sz="2400" b="1" dirty="0" smtClean="0">
              <a:solidFill>
                <a:srgbClr val="FF0000"/>
              </a:solidFill>
              <a:latin typeface="Bodoni MT Black" panose="02070A03080606020203" pitchFamily="18" charset="0"/>
              <a:ea typeface="+mn-ea"/>
            </a:endParaRPr>
          </a:p>
          <a:p>
            <a:pPr eaLnBrk="1" hangingPunct="1">
              <a:lnSpc>
                <a:spcPts val="3000"/>
              </a:lnSpc>
              <a:buSzPct val="70000"/>
              <a:buFont typeface="Wingdings" panose="05000000000000000000" pitchFamily="2" charset="2"/>
              <a:buChar char="l"/>
              <a:defRPr/>
            </a:pPr>
            <a:r>
              <a:rPr lang="zh-CN" altLang="zh-CN" sz="2400" dirty="0">
                <a:latin typeface="Bodoni MT Black" panose="02070A03080606020203" pitchFamily="18" charset="0"/>
                <a:ea typeface="+mn-ea"/>
              </a:rPr>
              <a:t>面向对象的软件技术以</a:t>
            </a:r>
            <a:r>
              <a:rPr lang="zh-CN" altLang="zh-CN" sz="2400" dirty="0" smtClean="0">
                <a:solidFill>
                  <a:srgbClr val="FF0000"/>
                </a:solidFill>
                <a:latin typeface="Bodoni MT Black" panose="02070A03080606020203" pitchFamily="18" charset="0"/>
                <a:ea typeface="+mn-ea"/>
              </a:rPr>
              <a:t>对象</a:t>
            </a:r>
            <a:r>
              <a:rPr lang="zh-CN" altLang="zh-CN" sz="2400" dirty="0" smtClean="0">
                <a:latin typeface="Bodoni MT Black" panose="02070A03080606020203" pitchFamily="18" charset="0"/>
                <a:ea typeface="+mn-ea"/>
              </a:rPr>
              <a:t>为</a:t>
            </a:r>
            <a:r>
              <a:rPr lang="zh-CN" altLang="zh-CN" sz="2400" dirty="0">
                <a:latin typeface="Bodoni MT Black" panose="02070A03080606020203" pitchFamily="18" charset="0"/>
                <a:ea typeface="+mn-ea"/>
              </a:rPr>
              <a:t>核心，用这种技术开发出的软件系统由对象组成。对象</a:t>
            </a:r>
            <a:r>
              <a:rPr lang="zh-CN" altLang="zh-CN" sz="2400" dirty="0" smtClean="0">
                <a:latin typeface="Bodoni MT Black" panose="02070A03080606020203" pitchFamily="18" charset="0"/>
                <a:ea typeface="+mn-ea"/>
              </a:rPr>
              <a:t>是由</a:t>
            </a:r>
            <a:r>
              <a:rPr lang="zh-CN" altLang="zh-CN" sz="2400" dirty="0">
                <a:latin typeface="Bodoni MT Black" panose="02070A03080606020203" pitchFamily="18" charset="0"/>
                <a:ea typeface="+mn-ea"/>
              </a:rPr>
              <a:t>描述内部状态表示静态属性的数据，以及可以对这些数据施加的</a:t>
            </a:r>
            <a:r>
              <a:rPr lang="zh-CN" altLang="zh-CN" sz="2400" dirty="0" smtClean="0">
                <a:latin typeface="Bodoni MT Black" panose="02070A03080606020203" pitchFamily="18" charset="0"/>
                <a:ea typeface="+mn-ea"/>
              </a:rPr>
              <a:t>操作</a:t>
            </a:r>
            <a:r>
              <a:rPr lang="zh-CN" altLang="en-US" sz="2400" dirty="0" smtClean="0">
                <a:latin typeface="Bodoni MT Black" panose="02070A03080606020203" pitchFamily="18" charset="0"/>
                <a:ea typeface="+mn-ea"/>
              </a:rPr>
              <a:t>（</a:t>
            </a:r>
            <a:r>
              <a:rPr lang="zh-CN" altLang="zh-CN" sz="2400" dirty="0" smtClean="0">
                <a:latin typeface="Bodoni MT Black" panose="02070A03080606020203" pitchFamily="18" charset="0"/>
                <a:ea typeface="+mn-ea"/>
              </a:rPr>
              <a:t>对象</a:t>
            </a:r>
            <a:r>
              <a:rPr lang="zh-CN" altLang="zh-CN" sz="2400" dirty="0">
                <a:latin typeface="Bodoni MT Black" panose="02070A03080606020203" pitchFamily="18" charset="0"/>
                <a:ea typeface="+mn-ea"/>
              </a:rPr>
              <a:t>的动态</a:t>
            </a:r>
            <a:r>
              <a:rPr lang="zh-CN" altLang="zh-CN" sz="2400" dirty="0" smtClean="0">
                <a:latin typeface="Bodoni MT Black" panose="02070A03080606020203" pitchFamily="18" charset="0"/>
                <a:ea typeface="+mn-ea"/>
              </a:rPr>
              <a:t>行为</a:t>
            </a:r>
            <a:r>
              <a:rPr lang="zh-CN" altLang="en-US" sz="2400" dirty="0" smtClean="0">
                <a:latin typeface="Bodoni MT Black" panose="02070A03080606020203" pitchFamily="18" charset="0"/>
              </a:rPr>
              <a:t>）</a:t>
            </a:r>
            <a:r>
              <a:rPr lang="zh-CN" altLang="zh-CN" sz="2400" dirty="0" smtClean="0">
                <a:latin typeface="Bodoni MT Black" panose="02070A03080606020203" pitchFamily="18" charset="0"/>
                <a:ea typeface="+mn-ea"/>
              </a:rPr>
              <a:t>，</a:t>
            </a:r>
            <a:r>
              <a:rPr lang="zh-CN" altLang="zh-CN" sz="2400" dirty="0">
                <a:latin typeface="Bodoni MT Black" panose="02070A03080606020203" pitchFamily="18" charset="0"/>
                <a:ea typeface="+mn-ea"/>
              </a:rPr>
              <a:t>封装在一起所构成的统一体</a:t>
            </a:r>
            <a:r>
              <a:rPr lang="zh-CN" altLang="zh-CN"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eaLnBrk="1" hangingPunct="1">
              <a:lnSpc>
                <a:spcPts val="3000"/>
              </a:lnSpc>
              <a:buSzPct val="70000"/>
              <a:buFont typeface="Wingdings" panose="05000000000000000000" pitchFamily="2" charset="2"/>
              <a:buChar char="l"/>
              <a:defRPr/>
            </a:pPr>
            <a:r>
              <a:rPr lang="zh-CN" altLang="zh-CN" sz="2400" dirty="0">
                <a:latin typeface="Bodoni MT Black" panose="02070A03080606020203" pitchFamily="18" charset="0"/>
                <a:ea typeface="+mn-ea"/>
              </a:rPr>
              <a:t>面向对象的设计</a:t>
            </a:r>
            <a:r>
              <a:rPr lang="zh-CN" altLang="zh-CN" sz="2400" dirty="0" smtClean="0">
                <a:latin typeface="Bodoni MT Black" panose="02070A03080606020203" pitchFamily="18" charset="0"/>
                <a:ea typeface="+mn-ea"/>
              </a:rPr>
              <a:t>方法基本原理</a:t>
            </a:r>
            <a:r>
              <a:rPr lang="zh-CN" altLang="zh-CN" sz="2400" dirty="0">
                <a:latin typeface="Bodoni MT Black" panose="02070A03080606020203" pitchFamily="18" charset="0"/>
                <a:ea typeface="+mn-ea"/>
              </a:rPr>
              <a:t>是，使用现实世界的</a:t>
            </a:r>
            <a:r>
              <a:rPr lang="zh-CN" altLang="zh-CN" sz="2400" dirty="0">
                <a:solidFill>
                  <a:srgbClr val="FF0000"/>
                </a:solidFill>
                <a:latin typeface="Bodoni MT Black" panose="02070A03080606020203" pitchFamily="18" charset="0"/>
                <a:ea typeface="+mn-ea"/>
              </a:rPr>
              <a:t>概念抽象</a:t>
            </a:r>
            <a:r>
              <a:rPr lang="zh-CN" altLang="zh-CN" sz="2400" dirty="0">
                <a:latin typeface="Bodoni MT Black" panose="02070A03080606020203" pitchFamily="18" charset="0"/>
                <a:ea typeface="+mn-ea"/>
              </a:rPr>
              <a:t>地思考问题从而自然地解决问题</a:t>
            </a:r>
            <a:r>
              <a:rPr lang="zh-CN" altLang="zh-CN"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eaLnBrk="1" hangingPunct="1">
              <a:lnSpc>
                <a:spcPts val="3000"/>
              </a:lnSpc>
              <a:buSzPct val="70000"/>
              <a:buFont typeface="Wingdings" panose="05000000000000000000" pitchFamily="2" charset="2"/>
              <a:buChar char="l"/>
              <a:defRPr/>
            </a:pPr>
            <a:r>
              <a:rPr lang="zh-CN" altLang="zh-CN" sz="2400" dirty="0">
                <a:latin typeface="Bodoni MT Black" panose="02070A03080606020203" pitchFamily="18" charset="0"/>
                <a:ea typeface="+mn-ea"/>
              </a:rPr>
              <a:t>面向对象方法学的基本原则是</a:t>
            </a:r>
            <a:r>
              <a:rPr lang="zh-CN" altLang="zh-CN" sz="2400" dirty="0">
                <a:solidFill>
                  <a:srgbClr val="FF0000"/>
                </a:solidFill>
                <a:latin typeface="Bodoni MT Black" panose="02070A03080606020203" pitchFamily="18" charset="0"/>
                <a:ea typeface="+mn-ea"/>
              </a:rPr>
              <a:t>按照人类习惯的思维方法建立问题域的模型</a:t>
            </a:r>
            <a:r>
              <a:rPr lang="zh-CN" altLang="zh-CN" sz="2400" dirty="0">
                <a:latin typeface="Bodoni MT Black" panose="02070A03080606020203" pitchFamily="18" charset="0"/>
                <a:ea typeface="+mn-ea"/>
              </a:rPr>
              <a:t>，开发出尽可能直观、自然地表现求解方法的软件系统。面向对象的软件系统</a:t>
            </a:r>
            <a:r>
              <a:rPr lang="zh-CN" altLang="zh-CN" sz="2400" dirty="0" smtClean="0">
                <a:latin typeface="Bodoni MT Black" panose="02070A03080606020203" pitchFamily="18" charset="0"/>
                <a:ea typeface="+mn-ea"/>
              </a:rPr>
              <a:t>中使用</a:t>
            </a:r>
            <a:r>
              <a:rPr lang="zh-CN" altLang="zh-CN" sz="2400" dirty="0">
                <a:latin typeface="Bodoni MT Black" panose="02070A03080606020203" pitchFamily="18" charset="0"/>
                <a:ea typeface="+mn-ea"/>
              </a:rPr>
              <a:t>的对象，是对客观世界中实体的抽象。</a:t>
            </a:r>
            <a:endParaRPr lang="zh-CN" altLang="en-US" sz="2400" b="1" dirty="0" smtClean="0">
              <a:latin typeface="Bodoni MT Black" panose="02070A03080606020203" pitchFamily="18" charset="0"/>
              <a:ea typeface="+mn-ea"/>
            </a:endParaRPr>
          </a:p>
        </p:txBody>
      </p:sp>
      <p:sp>
        <p:nvSpPr>
          <p:cNvPr id="7" name="1 Título"/>
          <p:cNvSpPr txBox="1"/>
          <p:nvPr/>
        </p:nvSpPr>
        <p:spPr bwMode="auto">
          <a:xfrm>
            <a:off x="3059113" y="6256338"/>
            <a:ext cx="41560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9.1.2 </a:t>
            </a:r>
            <a:r>
              <a:rPr lang="zh-CN" altLang="en-US" sz="2400" dirty="0" smtClean="0">
                <a:solidFill>
                  <a:srgbClr val="D9D9D9"/>
                </a:solidFill>
                <a:latin typeface="Bodoni MT Black" panose="02070A03080606020203" pitchFamily="18" charset="0"/>
                <a:ea typeface="+mn-ea"/>
              </a:rPr>
              <a:t>面向对象方法学的优点</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anose="02070A03080606020203" pitchFamily="18" charset="0"/>
                <a:ea typeface="+mn-ea"/>
              </a:rPr>
              <a:t>9.1</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面向对象方法学概述</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395288" y="889000"/>
            <a:ext cx="8569325"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2800"/>
              </a:lnSpc>
              <a:spcAft>
                <a:spcPts val="600"/>
              </a:spcAft>
              <a:defRPr/>
            </a:pPr>
            <a:r>
              <a:rPr lang="en-US" altLang="zh-CN" sz="2400" b="1" dirty="0" smtClean="0">
                <a:latin typeface="Bodoni MT Black" panose="02070A03080606020203" pitchFamily="18" charset="0"/>
                <a:ea typeface="+mn-ea"/>
              </a:rPr>
              <a:t>2.</a:t>
            </a:r>
            <a:r>
              <a:rPr lang="zh-CN" altLang="en-US" sz="2400" b="1" dirty="0" smtClean="0">
                <a:solidFill>
                  <a:srgbClr val="FF0000"/>
                </a:solidFill>
                <a:latin typeface="Bodoni MT Black" panose="02070A03080606020203" pitchFamily="18" charset="0"/>
                <a:ea typeface="+mn-ea"/>
              </a:rPr>
              <a:t>稳定性好</a:t>
            </a:r>
            <a:endParaRPr lang="en-US" altLang="zh-CN" sz="2400" b="1" dirty="0" smtClean="0">
              <a:solidFill>
                <a:srgbClr val="FF0000"/>
              </a:solidFill>
              <a:latin typeface="Bodoni MT Black" panose="02070A03080606020203" pitchFamily="18" charset="0"/>
              <a:ea typeface="+mn-ea"/>
            </a:endParaRPr>
          </a:p>
          <a:p>
            <a:pPr marL="0" indent="0" eaLnBrk="1" hangingPunct="1">
              <a:lnSpc>
                <a:spcPts val="2800"/>
              </a:lnSpc>
              <a:spcAft>
                <a:spcPts val="0"/>
              </a:spcAft>
              <a:defRPr/>
            </a:pPr>
            <a:r>
              <a:rPr lang="en-US" altLang="zh-CN" sz="2400" dirty="0" smtClean="0">
                <a:latin typeface="Bodoni MT Black" panose="02070A03080606020203" pitchFamily="18" charset="0"/>
                <a:ea typeface="+mn-ea"/>
              </a:rPr>
              <a:t>    </a:t>
            </a:r>
            <a:r>
              <a:rPr lang="zh-CN" altLang="zh-CN" sz="2300" dirty="0" smtClean="0">
                <a:latin typeface="Bodoni MT Black" panose="02070A03080606020203" pitchFamily="18" charset="0"/>
                <a:ea typeface="+mn-ea"/>
              </a:rPr>
              <a:t>面向对象</a:t>
            </a:r>
            <a:r>
              <a:rPr lang="zh-CN" altLang="zh-CN" sz="2300" dirty="0">
                <a:latin typeface="Bodoni MT Black" panose="02070A03080606020203" pitchFamily="18" charset="0"/>
                <a:ea typeface="+mn-ea"/>
              </a:rPr>
              <a:t>的软件系统的结构是根据问题领域的模型建立起来的，而不是基于对系统应完成的功能的分解，所以，当对系统的功能需求变化时并不会引起软件结构的整体变化，往往仅需要作一些局部性的修改</a:t>
            </a:r>
            <a:r>
              <a:rPr lang="zh-CN" altLang="zh-CN" sz="2300" dirty="0" smtClean="0">
                <a:latin typeface="Bodoni MT Black" panose="02070A03080606020203" pitchFamily="18" charset="0"/>
                <a:ea typeface="+mn-ea"/>
              </a:rPr>
              <a:t>。由于</a:t>
            </a:r>
            <a:r>
              <a:rPr lang="zh-CN" altLang="zh-CN" sz="2300" dirty="0">
                <a:latin typeface="Bodoni MT Black" panose="02070A03080606020203" pitchFamily="18" charset="0"/>
                <a:ea typeface="+mn-ea"/>
              </a:rPr>
              <a:t>现实世界中的实体是相对稳定的，因此，</a:t>
            </a:r>
            <a:r>
              <a:rPr lang="zh-CN" altLang="zh-CN" sz="2300" dirty="0">
                <a:solidFill>
                  <a:srgbClr val="FF0000"/>
                </a:solidFill>
                <a:latin typeface="Bodoni MT Black" panose="02070A03080606020203" pitchFamily="18" charset="0"/>
                <a:ea typeface="+mn-ea"/>
              </a:rPr>
              <a:t>以对象为中心构造的软件系统</a:t>
            </a:r>
            <a:r>
              <a:rPr lang="zh-CN" altLang="zh-CN" sz="2300" dirty="0">
                <a:latin typeface="Bodoni MT Black" panose="02070A03080606020203" pitchFamily="18" charset="0"/>
                <a:ea typeface="+mn-ea"/>
              </a:rPr>
              <a:t>也是比较</a:t>
            </a:r>
            <a:r>
              <a:rPr lang="zh-CN" altLang="zh-CN" sz="2300" b="1" dirty="0">
                <a:solidFill>
                  <a:srgbClr val="FF0000"/>
                </a:solidFill>
                <a:latin typeface="Bodoni MT Black" panose="02070A03080606020203" pitchFamily="18" charset="0"/>
                <a:ea typeface="+mn-ea"/>
              </a:rPr>
              <a:t>稳定</a:t>
            </a:r>
            <a:r>
              <a:rPr lang="zh-CN" altLang="zh-CN" sz="2300" dirty="0">
                <a:latin typeface="Bodoni MT Black" panose="02070A03080606020203" pitchFamily="18" charset="0"/>
                <a:ea typeface="+mn-ea"/>
              </a:rPr>
              <a:t>的</a:t>
            </a:r>
            <a:r>
              <a:rPr lang="zh-CN" altLang="zh-CN" sz="2300" dirty="0" smtClean="0">
                <a:latin typeface="Bodoni MT Black" panose="02070A03080606020203" pitchFamily="18" charset="0"/>
                <a:ea typeface="+mn-ea"/>
              </a:rPr>
              <a:t>。</a:t>
            </a:r>
            <a:endParaRPr lang="en-US" altLang="zh-CN" sz="2300" dirty="0" smtClean="0">
              <a:latin typeface="Bodoni MT Black" panose="02070A03080606020203" pitchFamily="18" charset="0"/>
              <a:ea typeface="+mn-ea"/>
            </a:endParaRPr>
          </a:p>
        </p:txBody>
      </p:sp>
      <p:sp>
        <p:nvSpPr>
          <p:cNvPr id="2" name="文本框 1"/>
          <p:cNvSpPr txBox="1"/>
          <p:nvPr/>
        </p:nvSpPr>
        <p:spPr>
          <a:xfrm>
            <a:off x="395288" y="3124200"/>
            <a:ext cx="8424862" cy="3041650"/>
          </a:xfrm>
          <a:prstGeom prst="rect">
            <a:avLst/>
          </a:prstGeom>
          <a:noFill/>
        </p:spPr>
        <p:txBody>
          <a:bodyPr>
            <a:spAutoFit/>
          </a:bodyPr>
          <a:lstStyle/>
          <a:p>
            <a:pPr eaLnBrk="1" hangingPunct="1">
              <a:lnSpc>
                <a:spcPts val="2800"/>
              </a:lnSpc>
              <a:spcBef>
                <a:spcPts val="600"/>
              </a:spcBef>
              <a:spcAft>
                <a:spcPts val="600"/>
              </a:spcAft>
              <a:defRPr/>
            </a:pPr>
            <a:r>
              <a:rPr lang="en-US" altLang="zh-CN" sz="2400" b="1" dirty="0">
                <a:latin typeface="Bodoni MT Black" panose="02070A03080606020203" pitchFamily="18" charset="0"/>
                <a:ea typeface="+mn-ea"/>
              </a:rPr>
              <a:t>3.</a:t>
            </a:r>
            <a:r>
              <a:rPr lang="zh-CN" altLang="en-US" sz="2400" b="1" dirty="0">
                <a:solidFill>
                  <a:srgbClr val="FF0000"/>
                </a:solidFill>
                <a:latin typeface="Bodoni MT Black" panose="02070A03080606020203" pitchFamily="18" charset="0"/>
                <a:ea typeface="+mn-ea"/>
              </a:rPr>
              <a:t>可重用性好</a:t>
            </a:r>
            <a:endParaRPr lang="en-US" altLang="zh-CN" sz="2400" b="1" dirty="0">
              <a:solidFill>
                <a:srgbClr val="FF0000"/>
              </a:solidFill>
              <a:latin typeface="Bodoni MT Black" panose="02070A03080606020203" pitchFamily="18" charset="0"/>
              <a:ea typeface="+mn-ea"/>
            </a:endParaRPr>
          </a:p>
          <a:p>
            <a:pPr eaLnBrk="1" hangingPunct="1">
              <a:lnSpc>
                <a:spcPts val="2800"/>
              </a:lnSpc>
              <a:spcAft>
                <a:spcPts val="0"/>
              </a:spcAft>
              <a:defRPr/>
            </a:pPr>
            <a:r>
              <a:rPr lang="en-US" altLang="zh-CN" sz="2400" dirty="0">
                <a:latin typeface="Bodoni MT Black" panose="02070A03080606020203" pitchFamily="18" charset="0"/>
                <a:ea typeface="+mn-ea"/>
              </a:rPr>
              <a:t>    </a:t>
            </a:r>
            <a:r>
              <a:rPr lang="zh-CN" altLang="zh-CN" sz="2300" dirty="0">
                <a:latin typeface="Bodoni MT Black" panose="02070A03080606020203" pitchFamily="18" charset="0"/>
                <a:ea typeface="+mn-ea"/>
              </a:rPr>
              <a:t>对象固有的</a:t>
            </a:r>
            <a:r>
              <a:rPr lang="zh-CN" altLang="zh-CN" sz="2300" dirty="0">
                <a:solidFill>
                  <a:srgbClr val="FF0000"/>
                </a:solidFill>
                <a:latin typeface="Bodoni MT Black" panose="02070A03080606020203" pitchFamily="18" charset="0"/>
                <a:ea typeface="+mn-ea"/>
              </a:rPr>
              <a:t>封装性</a:t>
            </a:r>
            <a:r>
              <a:rPr lang="zh-CN" altLang="zh-CN" sz="2300" dirty="0">
                <a:latin typeface="Bodoni MT Black" panose="02070A03080606020203" pitchFamily="18" charset="0"/>
                <a:ea typeface="+mn-ea"/>
              </a:rPr>
              <a:t>和</a:t>
            </a:r>
            <a:r>
              <a:rPr lang="zh-CN" altLang="zh-CN" sz="2300" dirty="0">
                <a:solidFill>
                  <a:srgbClr val="FF0000"/>
                </a:solidFill>
                <a:latin typeface="Bodoni MT Black" panose="02070A03080606020203" pitchFamily="18" charset="0"/>
                <a:ea typeface="+mn-ea"/>
              </a:rPr>
              <a:t>信息隐藏机制</a:t>
            </a:r>
            <a:r>
              <a:rPr lang="zh-CN" altLang="zh-CN" sz="2300" dirty="0">
                <a:latin typeface="Bodoni MT Black" panose="02070A03080606020203" pitchFamily="18" charset="0"/>
                <a:ea typeface="+mn-ea"/>
              </a:rPr>
              <a:t>，使得对象的内部实现与外界隔离，具有较强的独立性。对象是比较理想的模块和可重用的软件成分。</a:t>
            </a:r>
            <a:endParaRPr lang="en-US" altLang="zh-CN" sz="2300" dirty="0">
              <a:latin typeface="Bodoni MT Black" panose="02070A03080606020203" pitchFamily="18" charset="0"/>
              <a:ea typeface="+mn-ea"/>
            </a:endParaRPr>
          </a:p>
          <a:p>
            <a:pPr eaLnBrk="1" hangingPunct="1">
              <a:lnSpc>
                <a:spcPts val="2800"/>
              </a:lnSpc>
              <a:spcAft>
                <a:spcPts val="0"/>
              </a:spcAft>
              <a:defRPr/>
            </a:pPr>
            <a:r>
              <a:rPr lang="en-US" altLang="zh-CN" sz="2300" dirty="0">
                <a:latin typeface="Bodoni MT Black" panose="02070A03080606020203" pitchFamily="18" charset="0"/>
                <a:ea typeface="+mn-ea"/>
              </a:rPr>
              <a:t>    </a:t>
            </a:r>
            <a:r>
              <a:rPr lang="zh-CN" altLang="zh-CN" sz="2300" dirty="0">
                <a:latin typeface="Bodoni MT Black" panose="02070A03080606020203" pitchFamily="18" charset="0"/>
                <a:ea typeface="+mn-ea"/>
              </a:rPr>
              <a:t>面向对象的软件技术在利用</a:t>
            </a:r>
            <a:r>
              <a:rPr lang="zh-CN" altLang="zh-CN" sz="2300" dirty="0">
                <a:solidFill>
                  <a:srgbClr val="FF0000"/>
                </a:solidFill>
                <a:latin typeface="Bodoni MT Black" panose="02070A03080606020203" pitchFamily="18" charset="0"/>
                <a:ea typeface="+mn-ea"/>
              </a:rPr>
              <a:t>可重用的软件成分</a:t>
            </a:r>
            <a:r>
              <a:rPr lang="zh-CN" altLang="zh-CN" sz="2300" dirty="0">
                <a:latin typeface="Bodoni MT Black" panose="02070A03080606020203" pitchFamily="18" charset="0"/>
                <a:ea typeface="+mn-ea"/>
              </a:rPr>
              <a:t>构造新的软件系统时，有很大的灵活性。有两种方法可以重复使用一个对象类：</a:t>
            </a:r>
            <a:r>
              <a:rPr lang="zh-CN" altLang="zh-CN" sz="2300" dirty="0">
                <a:solidFill>
                  <a:srgbClr val="FF0000"/>
                </a:solidFill>
                <a:latin typeface="Bodoni MT Black" panose="02070A03080606020203" pitchFamily="18" charset="0"/>
                <a:ea typeface="+mn-ea"/>
              </a:rPr>
              <a:t>一种方法是创建该类的实例</a:t>
            </a:r>
            <a:r>
              <a:rPr lang="zh-CN" altLang="zh-CN" sz="2300" dirty="0">
                <a:latin typeface="Bodoni MT Black" panose="02070A03080606020203" pitchFamily="18" charset="0"/>
                <a:ea typeface="+mn-ea"/>
              </a:rPr>
              <a:t>，从而直接使用它；另一种方法是</a:t>
            </a:r>
            <a:r>
              <a:rPr lang="zh-CN" altLang="zh-CN" sz="2300" dirty="0">
                <a:solidFill>
                  <a:srgbClr val="FF0000"/>
                </a:solidFill>
                <a:latin typeface="Bodoni MT Black" panose="02070A03080606020203" pitchFamily="18" charset="0"/>
                <a:ea typeface="+mn-ea"/>
              </a:rPr>
              <a:t>从它派生出一个满足当前需要的新类</a:t>
            </a:r>
            <a:r>
              <a:rPr lang="zh-CN" altLang="zh-CN" sz="2300" dirty="0">
                <a:latin typeface="Bodoni MT Black" panose="02070A03080606020203" pitchFamily="18" charset="0"/>
                <a:ea typeface="+mn-ea"/>
              </a:rPr>
              <a:t>。</a:t>
            </a:r>
            <a:endParaRPr lang="en-US" altLang="zh-CN" sz="2300" b="1" dirty="0">
              <a:latin typeface="Bodoni MT Black" panose="02070A03080606020203" pitchFamily="18" charset="0"/>
              <a:ea typeface="+mn-ea"/>
            </a:endParaRPr>
          </a:p>
        </p:txBody>
      </p:sp>
      <p:sp>
        <p:nvSpPr>
          <p:cNvPr id="11" name="1 Título"/>
          <p:cNvSpPr txBox="1"/>
          <p:nvPr/>
        </p:nvSpPr>
        <p:spPr bwMode="auto">
          <a:xfrm>
            <a:off x="2916238" y="6237288"/>
            <a:ext cx="41560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9.1.2 </a:t>
            </a:r>
            <a:r>
              <a:rPr lang="zh-CN" altLang="en-US" sz="2400" dirty="0" smtClean="0">
                <a:solidFill>
                  <a:srgbClr val="D9D9D9"/>
                </a:solidFill>
                <a:latin typeface="Bodoni MT Black" panose="02070A03080606020203" pitchFamily="18" charset="0"/>
                <a:ea typeface="+mn-ea"/>
              </a:rPr>
              <a:t>面向对象方法学的优点</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44450"/>
            <a:ext cx="8229600" cy="1143000"/>
          </a:xfrm>
        </p:spPr>
        <p:txBody>
          <a:bodyPr/>
          <a:lstStyle/>
          <a:p>
            <a:pPr>
              <a:defRPr/>
            </a:pPr>
            <a:r>
              <a:rPr lang="en-US" altLang="zh-CN" b="1" dirty="0" smtClean="0">
                <a:latin typeface="Bodoni MT Black" panose="02070A03080606020203" pitchFamily="18" charset="0"/>
                <a:ea typeface="+mn-ea"/>
              </a:rPr>
              <a:t>9.1 </a:t>
            </a:r>
            <a:r>
              <a:rPr lang="zh-CN" altLang="en-US" b="1" dirty="0" smtClean="0">
                <a:latin typeface="Bodoni MT Black" panose="02070A03080606020203" pitchFamily="18" charset="0"/>
              </a:rPr>
              <a:t>面向对象方法学概述</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539750" y="1166813"/>
            <a:ext cx="8353425" cy="247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Aft>
                <a:spcPts val="600"/>
              </a:spcAft>
              <a:defRPr/>
            </a:pPr>
            <a:r>
              <a:rPr lang="en-US" altLang="zh-CN" sz="2400" b="1" dirty="0" smtClean="0">
                <a:latin typeface="Bodoni MT Black" panose="02070A03080606020203" pitchFamily="18" charset="0"/>
                <a:ea typeface="+mn-ea"/>
              </a:rPr>
              <a:t>4</a:t>
            </a:r>
            <a:r>
              <a:rPr lang="en-US" altLang="zh-CN" sz="2400" b="1" dirty="0">
                <a:latin typeface="Bodoni MT Black" panose="02070A03080606020203" pitchFamily="18" charset="0"/>
                <a:ea typeface="+mn-ea"/>
              </a:rPr>
              <a:t>.</a:t>
            </a:r>
            <a:r>
              <a:rPr lang="zh-CN" altLang="en-US" sz="2400" b="1" dirty="0" smtClean="0">
                <a:solidFill>
                  <a:srgbClr val="FF0000"/>
                </a:solidFill>
                <a:latin typeface="Bodoni MT Black" panose="02070A03080606020203" pitchFamily="18" charset="0"/>
                <a:ea typeface="+mn-ea"/>
              </a:rPr>
              <a:t>较易开发大型软件产品</a:t>
            </a:r>
            <a:endParaRPr lang="en-US" altLang="zh-CN" sz="2400" b="1" dirty="0" smtClean="0">
              <a:solidFill>
                <a:srgbClr val="FF0000"/>
              </a:solidFill>
              <a:latin typeface="Bodoni MT Black" panose="02070A03080606020203" pitchFamily="18" charset="0"/>
              <a:ea typeface="+mn-ea"/>
            </a:endParaRPr>
          </a:p>
          <a:p>
            <a:pPr marL="0" indent="0" eaLnBrk="1" hangingPunct="1">
              <a:lnSpc>
                <a:spcPts val="3000"/>
              </a:lnSpc>
              <a:defRPr/>
            </a:pPr>
            <a:r>
              <a:rPr lang="en-US" altLang="zh-CN" sz="2000" dirty="0" smtClean="0">
                <a:latin typeface="Bodoni MT Black" panose="02070A03080606020203" pitchFamily="18" charset="0"/>
              </a:rPr>
              <a:t>       </a:t>
            </a:r>
            <a:r>
              <a:rPr lang="zh-CN" altLang="zh-CN" sz="2400" dirty="0" smtClean="0">
                <a:latin typeface="Bodoni MT Black" panose="02070A03080606020203" pitchFamily="18" charset="0"/>
              </a:rPr>
              <a:t>用</a:t>
            </a:r>
            <a:r>
              <a:rPr lang="zh-CN" altLang="zh-CN" sz="2400" dirty="0">
                <a:latin typeface="Bodoni MT Black" panose="02070A03080606020203" pitchFamily="18" charset="0"/>
              </a:rPr>
              <a:t>面向对象方法学开发软件时，构成软件系统的每个对象就像一个微型程序，有自己的数据、操作、功能和用途，因此，可以把一个大型软件产品分解成一系列本质上相互独立的小产品来处理，这就不仅降低了开发的技术难度，而且也使得对开发工作的</a:t>
            </a:r>
            <a:r>
              <a:rPr lang="zh-CN" altLang="zh-CN" sz="2400" dirty="0" smtClean="0">
                <a:latin typeface="Bodoni MT Black" panose="02070A03080606020203" pitchFamily="18" charset="0"/>
              </a:rPr>
              <a:t>管理</a:t>
            </a:r>
            <a:r>
              <a:rPr lang="zh-CN" altLang="en-US" sz="2400" dirty="0" smtClean="0">
                <a:latin typeface="Bodoni MT Black" panose="02070A03080606020203" pitchFamily="18" charset="0"/>
              </a:rPr>
              <a:t>比较</a:t>
            </a:r>
            <a:r>
              <a:rPr lang="zh-CN" altLang="zh-CN" sz="2400" dirty="0" smtClean="0">
                <a:latin typeface="Bodoni MT Black" panose="02070A03080606020203" pitchFamily="18" charset="0"/>
              </a:rPr>
              <a:t>容易。</a:t>
            </a:r>
            <a:endParaRPr lang="en-US" altLang="zh-CN" sz="2400" dirty="0" smtClean="0">
              <a:latin typeface="Bodoni MT Black" panose="02070A03080606020203" pitchFamily="18" charset="0"/>
            </a:endParaRPr>
          </a:p>
        </p:txBody>
      </p:sp>
      <p:sp>
        <p:nvSpPr>
          <p:cNvPr id="7" name="TextBox 7"/>
          <p:cNvSpPr txBox="1">
            <a:spLocks noChangeArrowheads="1"/>
          </p:cNvSpPr>
          <p:nvPr/>
        </p:nvSpPr>
        <p:spPr bwMode="auto">
          <a:xfrm>
            <a:off x="498475" y="3681413"/>
            <a:ext cx="8147050" cy="232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Aft>
                <a:spcPts val="600"/>
              </a:spcAft>
              <a:defRPr/>
            </a:pPr>
            <a:r>
              <a:rPr lang="en-US" altLang="zh-CN" sz="2400" b="1" dirty="0" smtClean="0">
                <a:latin typeface="Bodoni MT Black" panose="02070A03080606020203" pitchFamily="18" charset="0"/>
                <a:ea typeface="+mn-ea"/>
              </a:rPr>
              <a:t>5.</a:t>
            </a:r>
            <a:r>
              <a:rPr lang="zh-CN" altLang="en-US" sz="2400" b="1" dirty="0" smtClean="0">
                <a:solidFill>
                  <a:srgbClr val="FF0000"/>
                </a:solidFill>
                <a:latin typeface="Bodoni MT Black" panose="02070A03080606020203" pitchFamily="18" charset="0"/>
                <a:ea typeface="+mn-ea"/>
              </a:rPr>
              <a:t>可维护性好</a:t>
            </a:r>
            <a:endParaRPr lang="en-US" altLang="zh-CN" sz="2400" b="1" dirty="0">
              <a:solidFill>
                <a:srgbClr val="FF0000"/>
              </a:solidFill>
              <a:latin typeface="Bodoni MT Black" panose="02070A03080606020203" pitchFamily="18" charset="0"/>
              <a:ea typeface="+mn-ea"/>
            </a:endParaRPr>
          </a:p>
          <a:p>
            <a:pPr marL="683895" indent="-457200" eaLnBrk="1" hangingPunct="1">
              <a:lnSpc>
                <a:spcPts val="3000"/>
              </a:lnSpc>
              <a:spcAft>
                <a:spcPts val="600"/>
              </a:spcAft>
              <a:buFontTx/>
              <a:buAutoNum type="arabicParenBoth"/>
              <a:defRPr/>
            </a:pPr>
            <a:r>
              <a:rPr lang="zh-CN" altLang="zh-CN" sz="2400" dirty="0" smtClean="0">
                <a:latin typeface="Bodoni MT Black" panose="02070A03080606020203" pitchFamily="18" charset="0"/>
                <a:ea typeface="+mn-ea"/>
              </a:rPr>
              <a:t>面向对象</a:t>
            </a:r>
            <a:r>
              <a:rPr lang="zh-CN" altLang="zh-CN" sz="2400" dirty="0">
                <a:latin typeface="Bodoni MT Black" panose="02070A03080606020203" pitchFamily="18" charset="0"/>
                <a:ea typeface="+mn-ea"/>
              </a:rPr>
              <a:t>的软件稳定性比较好</a:t>
            </a:r>
            <a:r>
              <a:rPr lang="zh-CN" altLang="zh-CN" sz="2400" dirty="0" smtClean="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marL="683895" indent="-457200" eaLnBrk="1" hangingPunct="1">
              <a:lnSpc>
                <a:spcPts val="3000"/>
              </a:lnSpc>
              <a:spcAft>
                <a:spcPts val="600"/>
              </a:spcAft>
              <a:buFontTx/>
              <a:buAutoNum type="arabicParenBoth"/>
              <a:defRPr/>
            </a:pPr>
            <a:r>
              <a:rPr lang="zh-CN" altLang="zh-CN" sz="2400" dirty="0" smtClean="0">
                <a:latin typeface="Bodoni MT Black" panose="02070A03080606020203" pitchFamily="18" charset="0"/>
                <a:ea typeface="+mn-ea"/>
              </a:rPr>
              <a:t>面向对象</a:t>
            </a:r>
            <a:r>
              <a:rPr lang="zh-CN" altLang="zh-CN" sz="2400" dirty="0">
                <a:latin typeface="Bodoni MT Black" panose="02070A03080606020203" pitchFamily="18" charset="0"/>
                <a:ea typeface="+mn-ea"/>
              </a:rPr>
              <a:t>的软件比较容易修改</a:t>
            </a:r>
            <a:r>
              <a:rPr lang="zh-CN" altLang="zh-CN" sz="2400" dirty="0" smtClean="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marL="683895" indent="-457200" eaLnBrk="1" hangingPunct="1">
              <a:lnSpc>
                <a:spcPts val="3000"/>
              </a:lnSpc>
              <a:spcAft>
                <a:spcPts val="600"/>
              </a:spcAft>
              <a:buFontTx/>
              <a:buAutoNum type="arabicParenBoth"/>
              <a:defRPr/>
            </a:pPr>
            <a:r>
              <a:rPr lang="zh-CN" altLang="zh-CN" sz="2400" dirty="0" smtClean="0">
                <a:latin typeface="Bodoni MT Black" panose="02070A03080606020203" pitchFamily="18" charset="0"/>
                <a:ea typeface="+mn-ea"/>
              </a:rPr>
              <a:t>面向对象</a:t>
            </a:r>
            <a:r>
              <a:rPr lang="zh-CN" altLang="zh-CN" sz="2400" dirty="0">
                <a:latin typeface="Bodoni MT Black" panose="02070A03080606020203" pitchFamily="18" charset="0"/>
                <a:ea typeface="+mn-ea"/>
              </a:rPr>
              <a:t>的软件比较容易理解</a:t>
            </a:r>
            <a:r>
              <a:rPr lang="zh-CN" altLang="zh-CN"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marL="683895" indent="-457200" eaLnBrk="1" hangingPunct="1">
              <a:lnSpc>
                <a:spcPts val="3000"/>
              </a:lnSpc>
              <a:spcAft>
                <a:spcPts val="600"/>
              </a:spcAft>
              <a:buFontTx/>
              <a:buAutoNum type="arabicParenBoth"/>
              <a:defRPr/>
            </a:pPr>
            <a:r>
              <a:rPr lang="zh-CN" altLang="zh-CN" sz="2400" dirty="0" smtClean="0">
                <a:latin typeface="Bodoni MT Black" panose="02070A03080606020203" pitchFamily="18" charset="0"/>
                <a:ea typeface="+mn-ea"/>
              </a:rPr>
              <a:t>易于</a:t>
            </a:r>
            <a:r>
              <a:rPr lang="zh-CN" altLang="zh-CN" sz="2400" dirty="0">
                <a:latin typeface="Bodoni MT Black" panose="02070A03080606020203" pitchFamily="18" charset="0"/>
                <a:ea typeface="+mn-ea"/>
              </a:rPr>
              <a:t>测试和调试。</a:t>
            </a:r>
            <a:endParaRPr lang="en-US" altLang="zh-CN" sz="2400" b="1" dirty="0" smtClean="0">
              <a:latin typeface="Bodoni MT Black" panose="02070A03080606020203" pitchFamily="18" charset="0"/>
              <a:ea typeface="+mn-ea"/>
            </a:endParaRPr>
          </a:p>
        </p:txBody>
      </p:sp>
      <p:sp>
        <p:nvSpPr>
          <p:cNvPr id="11" name="1 Título"/>
          <p:cNvSpPr txBox="1"/>
          <p:nvPr/>
        </p:nvSpPr>
        <p:spPr bwMode="auto">
          <a:xfrm>
            <a:off x="3152775" y="6291263"/>
            <a:ext cx="41560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9.1.2 </a:t>
            </a:r>
            <a:r>
              <a:rPr lang="zh-CN" altLang="en-US" sz="2400" dirty="0" smtClean="0">
                <a:solidFill>
                  <a:srgbClr val="D9D9D9"/>
                </a:solidFill>
                <a:latin typeface="Bodoni MT Black" panose="02070A03080606020203" pitchFamily="18" charset="0"/>
                <a:ea typeface="+mn-ea"/>
              </a:rPr>
              <a:t>面向对象方法学的优点</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739775" y="682625"/>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anose="02070A03080606020203" pitchFamily="18" charset="0"/>
                <a:ea typeface="+mn-ea"/>
              </a:rPr>
              <a:t>主要内容</a:t>
            </a:r>
            <a:endParaRPr lang="es-HN" b="1" dirty="0">
              <a:latin typeface="Bodoni MT Black" panose="02070A03080606020203" pitchFamily="18" charset="0"/>
              <a:ea typeface="+mn-ea"/>
            </a:endParaRPr>
          </a:p>
        </p:txBody>
      </p:sp>
      <p:sp>
        <p:nvSpPr>
          <p:cNvPr id="22531"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anose="02070A03080606020203" pitchFamily="18" charset="0"/>
            </a:endParaRPr>
          </a:p>
        </p:txBody>
      </p:sp>
      <p:pic>
        <p:nvPicPr>
          <p:cNvPr id="22532"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22533"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2534"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22535" name="TextBox 4">
            <a:hlinkClick r:id="rId4" action="ppaction://hlinksldjump"/>
          </p:cNvPr>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22536"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22537"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4" name="Rectangle 3"/>
          <p:cNvSpPr txBox="1">
            <a:spLocks noChangeArrowheads="1"/>
          </p:cNvSpPr>
          <p:nvPr/>
        </p:nvSpPr>
        <p:spPr bwMode="auto">
          <a:xfrm>
            <a:off x="642938" y="1819275"/>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spcBef>
                <a:spcPct val="5000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anose="02070A03080606020203" pitchFamily="18" charset="0"/>
              </a:rPr>
              <a:t>   </a:t>
            </a:r>
            <a:r>
              <a:rPr kumimoji="1" lang="en-US" altLang="zh-CN" sz="2400" b="1" dirty="0" smtClean="0">
                <a:latin typeface="Bodoni MT Black" panose="02070A03080606020203" pitchFamily="18" charset="0"/>
              </a:rPr>
              <a:t>9.1   </a:t>
            </a:r>
            <a:r>
              <a:rPr kumimoji="1" lang="zh-CN" altLang="en-US" sz="2400" b="1" dirty="0" smtClean="0">
                <a:latin typeface="Bodoni MT Black" panose="02070A03080606020203" pitchFamily="18" charset="0"/>
              </a:rPr>
              <a:t>面向对象方法学概述</a:t>
            </a:r>
            <a:endParaRPr kumimoji="1" lang="en-US" altLang="zh-CN" sz="2400" b="1" dirty="0" smtClean="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9.2   </a:t>
            </a:r>
            <a:r>
              <a:rPr kumimoji="1" lang="zh-CN" altLang="en-US" sz="2400" b="1" dirty="0" smtClean="0">
                <a:latin typeface="Bodoni MT Black" panose="02070A03080606020203" pitchFamily="18" charset="0"/>
              </a:rPr>
              <a:t>面向对象的概念</a:t>
            </a:r>
            <a:endParaRPr kumimoji="1" lang="en-US" altLang="zh-CN" sz="2400" b="1" dirty="0" smtClean="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9.3   </a:t>
            </a:r>
            <a:r>
              <a:rPr kumimoji="1" lang="zh-CN" altLang="en-US" sz="2400" b="1" dirty="0" smtClean="0">
                <a:latin typeface="Bodoni MT Black" panose="02070A03080606020203" pitchFamily="18" charset="0"/>
              </a:rPr>
              <a:t>面向对象模型</a:t>
            </a:r>
            <a:endParaRPr kumimoji="1" lang="en-US" altLang="zh-CN" sz="2400" b="1" dirty="0" smtClean="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9.4   </a:t>
            </a:r>
            <a:r>
              <a:rPr kumimoji="1" lang="zh-CN" altLang="en-US" sz="2400" b="1" dirty="0" smtClean="0">
                <a:latin typeface="Bodoni MT Black" panose="02070A03080606020203" pitchFamily="18" charset="0"/>
              </a:rPr>
              <a:t>对象模型</a:t>
            </a:r>
            <a:endParaRPr kumimoji="1" lang="en-US" altLang="zh-CN" sz="2400" b="1" dirty="0" smtClean="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9.5   </a:t>
            </a:r>
            <a:r>
              <a:rPr kumimoji="1" lang="zh-CN" altLang="en-US" sz="2400" b="1" dirty="0" smtClean="0">
                <a:latin typeface="Bodoni MT Black" panose="02070A03080606020203" pitchFamily="18" charset="0"/>
              </a:rPr>
              <a:t>动态模型</a:t>
            </a:r>
            <a:endParaRPr kumimoji="1" lang="en-US" altLang="zh-CN" sz="2400" b="1" dirty="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a:t>
            </a:r>
            <a:r>
              <a:rPr kumimoji="1" lang="en-US" altLang="zh-CN" sz="2400" b="1" dirty="0" smtClean="0">
                <a:latin typeface="Bodoni MT Black" panose="02070A03080606020203" pitchFamily="18" charset="0"/>
              </a:rPr>
              <a:t>9.6   </a:t>
            </a:r>
            <a:r>
              <a:rPr kumimoji="1" lang="zh-CN" altLang="en-US" sz="2400" b="1" dirty="0" smtClean="0">
                <a:latin typeface="Bodoni MT Black" panose="02070A03080606020203" pitchFamily="18" charset="0"/>
              </a:rPr>
              <a:t>功能模型</a:t>
            </a:r>
            <a:endParaRPr kumimoji="1" lang="en-US" altLang="zh-CN" sz="2400" b="1" dirty="0" smtClean="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9.7   3</a:t>
            </a:r>
            <a:r>
              <a:rPr kumimoji="1" lang="zh-CN" altLang="en-US" sz="2400" b="1" dirty="0" smtClean="0">
                <a:latin typeface="Bodoni MT Black" panose="02070A03080606020203" pitchFamily="18" charset="0"/>
              </a:rPr>
              <a:t>种模型之间的关系</a:t>
            </a:r>
            <a:r>
              <a:rPr kumimoji="1" lang="en-US" altLang="zh-CN" sz="2400" b="1" dirty="0" smtClean="0">
                <a:solidFill>
                  <a:srgbClr val="9999CC">
                    <a:lumMod val="50000"/>
                  </a:srgbClr>
                </a:solidFill>
                <a:latin typeface="Bodoni MT Black" panose="02070A03080606020203" pitchFamily="18" charset="0"/>
              </a:rPr>
              <a:t> </a:t>
            </a:r>
            <a:endParaRPr kumimoji="1" lang="zh-CN" altLang="en-US" sz="2400" b="1" dirty="0" smtClean="0">
              <a:solidFill>
                <a:srgbClr val="9999CC">
                  <a:lumMod val="50000"/>
                </a:srgbClr>
              </a:solidFill>
              <a:latin typeface="Bodoni MT Black" panose="02070A03080606020203" pitchFamily="18" charset="0"/>
            </a:endParaRPr>
          </a:p>
        </p:txBody>
      </p:sp>
      <p:sp>
        <p:nvSpPr>
          <p:cNvPr id="13"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9.2 </a:t>
            </a:r>
            <a:r>
              <a:rPr lang="zh-CN" altLang="en-US" sz="2400" dirty="0" smtClean="0">
                <a:solidFill>
                  <a:srgbClr val="D9D9D9"/>
                </a:solidFill>
                <a:latin typeface="Bodoni MT Black" panose="02070A03080606020203" pitchFamily="18" charset="0"/>
                <a:ea typeface="+mn-ea"/>
              </a:rPr>
              <a:t>面向对象的概念</a:t>
            </a:r>
            <a:endParaRPr lang="zh-CN" altLang="en-US" sz="2400" dirty="0">
              <a:solidFill>
                <a:srgbClr val="D9D9D9"/>
              </a:solidFill>
              <a:latin typeface="Bodoni MT Black" panose="02070A03080606020203" pitchFamily="18" charset="0"/>
              <a:ea typeface="+mn-ea"/>
            </a:endParaRPr>
          </a:p>
        </p:txBody>
      </p:sp>
      <p:sp>
        <p:nvSpPr>
          <p:cNvPr id="14" name="矩形 13"/>
          <p:cNvSpPr/>
          <p:nvPr/>
        </p:nvSpPr>
        <p:spPr>
          <a:xfrm>
            <a:off x="927100" y="235267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
        <p:nvSpPr>
          <p:cNvPr id="15" name="等腰三角形 14"/>
          <p:cNvSpPr/>
          <p:nvPr/>
        </p:nvSpPr>
        <p:spPr>
          <a:xfrm rot="5400000">
            <a:off x="335757" y="2439194"/>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9.2.1 </a:t>
            </a:r>
            <a:r>
              <a:rPr lang="zh-CN" altLang="en-US" sz="2400" dirty="0" smtClean="0">
                <a:solidFill>
                  <a:srgbClr val="D9D9D9"/>
                </a:solidFill>
                <a:latin typeface="Bodoni MT Black" panose="02070A03080606020203" pitchFamily="18" charset="0"/>
                <a:ea typeface="+mn-ea"/>
              </a:rPr>
              <a:t>对象</a:t>
            </a:r>
            <a:endParaRPr lang="zh-CN" altLang="en-US" sz="2400" dirty="0">
              <a:solidFill>
                <a:srgbClr val="D9D9D9"/>
              </a:solidFill>
              <a:latin typeface="Bodoni MT Black" panose="02070A03080606020203" pitchFamily="18" charset="0"/>
              <a:ea typeface="+mn-ea"/>
            </a:endParaRPr>
          </a:p>
        </p:txBody>
      </p:sp>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anose="02070A03080606020203" pitchFamily="18" charset="0"/>
                <a:ea typeface="+mn-ea"/>
              </a:rPr>
              <a:t>9.2</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面向对象的概念</a:t>
            </a:r>
            <a:endParaRPr lang="zh-CN" altLang="en-US" b="1" dirty="0" smtClean="0">
              <a:latin typeface="Bodoni MT Black" panose="02070A03080606020203" pitchFamily="18" charset="0"/>
            </a:endParaRPr>
          </a:p>
        </p:txBody>
      </p:sp>
      <p:sp>
        <p:nvSpPr>
          <p:cNvPr id="26629" name="内容占位符 4"/>
          <p:cNvSpPr>
            <a:spLocks noGrp="1"/>
          </p:cNvSpPr>
          <p:nvPr>
            <p:ph idx="4294967295"/>
          </p:nvPr>
        </p:nvSpPr>
        <p:spPr>
          <a:xfrm>
            <a:off x="395288" y="1116013"/>
            <a:ext cx="8229600" cy="603250"/>
          </a:xfrm>
        </p:spPr>
        <p:txBody>
          <a:bodyPr/>
          <a:lstStyle/>
          <a:p>
            <a:pPr marL="0" indent="0">
              <a:buFont typeface="Arial" panose="020B0604020202020204" pitchFamily="34" charset="0"/>
              <a:buNone/>
              <a:defRPr/>
            </a:pPr>
            <a:r>
              <a:rPr lang="en-US" altLang="zh-CN" b="1" dirty="0" smtClean="0">
                <a:latin typeface="Bodoni MT Black" panose="02070A03080606020203" pitchFamily="18" charset="0"/>
              </a:rPr>
              <a:t>9.2.1 </a:t>
            </a:r>
            <a:r>
              <a:rPr lang="zh-CN" altLang="en-US" b="1" dirty="0" smtClean="0">
                <a:latin typeface="Bodoni MT Black" panose="02070A03080606020203" pitchFamily="18" charset="0"/>
              </a:rPr>
              <a:t>对象</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323850" y="1898650"/>
            <a:ext cx="8424863"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Aft>
                <a:spcPts val="600"/>
              </a:spcAft>
              <a:defRPr/>
            </a:pPr>
            <a:r>
              <a:rPr lang="en-US" altLang="zh-CN" sz="2000" dirty="0" smtClean="0">
                <a:latin typeface="Bodoni MT Black" panose="02070A03080606020203" pitchFamily="18" charset="0"/>
              </a:rPr>
              <a:t>       </a:t>
            </a:r>
            <a:r>
              <a:rPr lang="zh-CN" altLang="zh-CN" sz="2400" dirty="0" smtClean="0">
                <a:latin typeface="Bodoni MT Black" panose="02070A03080606020203" pitchFamily="18" charset="0"/>
                <a:ea typeface="+mn-ea"/>
              </a:rPr>
              <a:t>面向对象</a:t>
            </a:r>
            <a:r>
              <a:rPr lang="zh-CN" altLang="zh-CN" sz="2400" dirty="0">
                <a:latin typeface="Bodoni MT Black" panose="02070A03080606020203" pitchFamily="18" charset="0"/>
                <a:ea typeface="+mn-ea"/>
              </a:rPr>
              <a:t>方法学中的</a:t>
            </a:r>
            <a:r>
              <a:rPr lang="zh-CN" altLang="zh-CN" sz="2400" b="1" dirty="0">
                <a:solidFill>
                  <a:srgbClr val="C00000"/>
                </a:solidFill>
                <a:latin typeface="Bodoni MT Black" panose="02070A03080606020203" pitchFamily="18" charset="0"/>
                <a:ea typeface="+mn-ea"/>
              </a:rPr>
              <a:t>对象</a:t>
            </a:r>
            <a:r>
              <a:rPr lang="zh-CN" altLang="zh-CN" sz="2400" dirty="0">
                <a:latin typeface="Bodoni MT Black" panose="02070A03080606020203" pitchFamily="18" charset="0"/>
                <a:ea typeface="+mn-ea"/>
              </a:rPr>
              <a:t>是由描述</a:t>
            </a:r>
            <a:r>
              <a:rPr lang="zh-CN" altLang="zh-CN" sz="2400" dirty="0">
                <a:solidFill>
                  <a:srgbClr val="FF0000"/>
                </a:solidFill>
                <a:latin typeface="Bodoni MT Black" panose="02070A03080606020203" pitchFamily="18" charset="0"/>
                <a:ea typeface="+mn-ea"/>
              </a:rPr>
              <a:t>该对象属性的数据以及可以对这些数据施加的所有操作封装在一起构成的统一体</a:t>
            </a:r>
            <a:r>
              <a:rPr lang="zh-CN" altLang="zh-CN" sz="2400" dirty="0">
                <a:latin typeface="Bodoni MT Black" panose="02070A03080606020203" pitchFamily="18" charset="0"/>
                <a:ea typeface="+mn-ea"/>
              </a:rPr>
              <a:t>。对象可以作的操作表示它的动态行为，在面向对象分析和面向对象设计中，通常把对象的操作称为</a:t>
            </a:r>
            <a:r>
              <a:rPr lang="zh-CN" altLang="zh-CN" sz="2400" dirty="0">
                <a:solidFill>
                  <a:srgbClr val="FF0000"/>
                </a:solidFill>
                <a:latin typeface="Bodoni MT Black" panose="02070A03080606020203" pitchFamily="18" charset="0"/>
                <a:ea typeface="+mn-ea"/>
              </a:rPr>
              <a:t>服务</a:t>
            </a:r>
            <a:r>
              <a:rPr lang="zh-CN" altLang="zh-CN" sz="2400" dirty="0">
                <a:latin typeface="Bodoni MT Black" panose="02070A03080606020203" pitchFamily="18" charset="0"/>
                <a:ea typeface="+mn-ea"/>
              </a:rPr>
              <a:t>或</a:t>
            </a:r>
            <a:r>
              <a:rPr lang="zh-CN" altLang="zh-CN" sz="2400" dirty="0">
                <a:solidFill>
                  <a:srgbClr val="FF0000"/>
                </a:solidFill>
                <a:latin typeface="Bodoni MT Black" panose="02070A03080606020203" pitchFamily="18" charset="0"/>
                <a:ea typeface="+mn-ea"/>
              </a:rPr>
              <a:t>方法</a:t>
            </a:r>
            <a:r>
              <a:rPr lang="zh-CN" altLang="zh-CN"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marL="0" indent="0" eaLnBrk="1" hangingPunct="1">
              <a:lnSpc>
                <a:spcPts val="3000"/>
              </a:lnSpc>
              <a:spcAft>
                <a:spcPts val="600"/>
              </a:spcAft>
              <a:defRPr/>
            </a:pPr>
            <a:r>
              <a:rPr lang="en-US" altLang="zh-CN" sz="2400" b="1" dirty="0" smtClean="0">
                <a:latin typeface="Bodoni MT Black" panose="02070A03080606020203" pitchFamily="18" charset="0"/>
                <a:ea typeface="+mn-ea"/>
              </a:rPr>
              <a:t>1.</a:t>
            </a:r>
            <a:r>
              <a:rPr lang="zh-CN" altLang="en-US" sz="2400" b="1" dirty="0" smtClean="0">
                <a:latin typeface="Bodoni MT Black" panose="02070A03080606020203" pitchFamily="18" charset="0"/>
                <a:ea typeface="+mn-ea"/>
              </a:rPr>
              <a:t>对象的形象表示</a:t>
            </a:r>
            <a:endParaRPr lang="en-US" altLang="zh-CN" sz="2400" b="1" dirty="0" smtClean="0">
              <a:latin typeface="Bodoni MT Black" panose="02070A03080606020203" pitchFamily="18" charset="0"/>
              <a:ea typeface="+mn-ea"/>
            </a:endParaRPr>
          </a:p>
        </p:txBody>
      </p:sp>
      <p:pic>
        <p:nvPicPr>
          <p:cNvPr id="24582" name="图片 1"/>
          <p:cNvPicPr>
            <a:picLocks noChangeAspect="1"/>
          </p:cNvPicPr>
          <p:nvPr/>
        </p:nvPicPr>
        <p:blipFill>
          <a:blip r:embed="rId1" cstate="print"/>
          <a:srcRect/>
          <a:stretch>
            <a:fillRect/>
          </a:stretch>
        </p:blipFill>
        <p:spPr bwMode="auto">
          <a:xfrm>
            <a:off x="4818063" y="4159250"/>
            <a:ext cx="3806825" cy="1487488"/>
          </a:xfrm>
          <a:prstGeom prst="rect">
            <a:avLst/>
          </a:prstGeom>
          <a:noFill/>
          <a:ln w="9525">
            <a:noFill/>
            <a:miter lim="800000"/>
            <a:headEnd/>
            <a:tailEnd/>
          </a:ln>
        </p:spPr>
      </p:pic>
      <p:sp>
        <p:nvSpPr>
          <p:cNvPr id="3" name="文本框 2"/>
          <p:cNvSpPr txBox="1"/>
          <p:nvPr/>
        </p:nvSpPr>
        <p:spPr>
          <a:xfrm>
            <a:off x="395288" y="4398963"/>
            <a:ext cx="4176712" cy="1200150"/>
          </a:xfrm>
          <a:prstGeom prst="rect">
            <a:avLst/>
          </a:prstGeom>
          <a:noFill/>
        </p:spPr>
        <p:txBody>
          <a:bodyPr>
            <a:spAutoFit/>
          </a:bodyPr>
          <a:lstStyle/>
          <a:p>
            <a:pPr eaLnBrk="1" hangingPunct="1">
              <a:defRPr/>
            </a:pPr>
            <a:r>
              <a:rPr lang="zh-CN" altLang="en-US" sz="2400" dirty="0">
                <a:latin typeface="Bodoni MT Black" panose="02070A03080606020203" pitchFamily="18" charset="0"/>
                <a:ea typeface="+mn-ea"/>
              </a:rPr>
              <a:t>    右图为对象的形象表示，形象地描绘了具有</a:t>
            </a:r>
            <a:r>
              <a:rPr lang="en-US" altLang="zh-CN" sz="2400" dirty="0">
                <a:latin typeface="Bodoni MT Black" panose="02070A03080606020203" pitchFamily="18" charset="0"/>
                <a:ea typeface="+mn-ea"/>
              </a:rPr>
              <a:t>3</a:t>
            </a:r>
            <a:r>
              <a:rPr lang="zh-CN" altLang="en-US" sz="2400" dirty="0">
                <a:latin typeface="Bodoni MT Black" panose="02070A03080606020203" pitchFamily="18" charset="0"/>
                <a:ea typeface="+mn-ea"/>
              </a:rPr>
              <a:t>个操作的对象。</a:t>
            </a:r>
            <a:endParaRPr lang="zh-CN" altLang="en-US" sz="2400" dirty="0">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anose="02070A03080606020203" pitchFamily="18" charset="0"/>
                <a:ea typeface="+mn-ea"/>
              </a:rPr>
              <a:t>9.2</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面向对象的概念</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528638" y="1081088"/>
            <a:ext cx="8147050" cy="494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Aft>
                <a:spcPts val="600"/>
              </a:spcAft>
              <a:defRPr/>
            </a:pPr>
            <a:r>
              <a:rPr lang="en-US" altLang="zh-CN" sz="2400" b="1" dirty="0" smtClean="0">
                <a:latin typeface="Bodoni MT Black" panose="02070A03080606020203" pitchFamily="18" charset="0"/>
                <a:ea typeface="+mn-ea"/>
              </a:rPr>
              <a:t>1.</a:t>
            </a:r>
            <a:r>
              <a:rPr lang="zh-CN" altLang="en-US" sz="2400" b="1" dirty="0" smtClean="0">
                <a:latin typeface="Bodoni MT Black" panose="02070A03080606020203" pitchFamily="18" charset="0"/>
                <a:ea typeface="+mn-ea"/>
              </a:rPr>
              <a:t>对象的形象表示</a:t>
            </a:r>
            <a:endParaRPr lang="en-US" altLang="zh-CN" sz="2400" b="1" dirty="0" smtClean="0">
              <a:latin typeface="Bodoni MT Black" panose="02070A03080606020203" pitchFamily="18" charset="0"/>
              <a:ea typeface="+mn-ea"/>
            </a:endParaRPr>
          </a:p>
          <a:p>
            <a:pPr marL="0" indent="0" eaLnBrk="1" hangingPunct="1">
              <a:lnSpc>
                <a:spcPts val="3000"/>
              </a:lnSpc>
              <a:spcAft>
                <a:spcPts val="600"/>
              </a:spcAft>
              <a:defRPr/>
            </a:pPr>
            <a:r>
              <a:rPr lang="en-US" altLang="zh-CN" sz="2000" dirty="0" smtClean="0">
                <a:latin typeface="Bodoni MT Black" panose="02070A03080606020203" pitchFamily="18" charset="0"/>
              </a:rPr>
              <a:t>       </a:t>
            </a:r>
            <a:r>
              <a:rPr lang="zh-CN" altLang="zh-CN" sz="2400" dirty="0" smtClean="0">
                <a:latin typeface="Bodoni MT Black" panose="02070A03080606020203" pitchFamily="18" charset="0"/>
                <a:ea typeface="+mn-ea"/>
              </a:rPr>
              <a:t>一</a:t>
            </a:r>
            <a:r>
              <a:rPr lang="zh-CN" altLang="zh-CN" sz="2400" dirty="0">
                <a:latin typeface="Bodoni MT Black" panose="02070A03080606020203" pitchFamily="18" charset="0"/>
                <a:ea typeface="+mn-ea"/>
              </a:rPr>
              <a:t>个对象很像一台录音机。</a:t>
            </a:r>
            <a:r>
              <a:rPr lang="zh-CN" altLang="zh-CN" sz="2400" dirty="0" smtClean="0">
                <a:latin typeface="Bodoni MT Black" panose="02070A03080606020203" pitchFamily="18" charset="0"/>
                <a:ea typeface="+mn-ea"/>
              </a:rPr>
              <a:t>实现</a:t>
            </a:r>
            <a:r>
              <a:rPr lang="zh-CN" altLang="zh-CN" sz="2400" dirty="0">
                <a:latin typeface="Bodoni MT Black" panose="02070A03080606020203" pitchFamily="18" charset="0"/>
                <a:ea typeface="+mn-ea"/>
              </a:rPr>
              <a:t>对象操作的代码和数据是隐藏在对象内部的，一个对象好像是一个黑盒子，表示它内部状态的数据和实现各个操作的代码及局部数据，都被封装在这个黑盒子内部，在外面是看不见的，更不能从外面去访问或修改这些数据或代码</a:t>
            </a:r>
            <a:r>
              <a:rPr lang="zh-CN" altLang="zh-CN"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marL="0" indent="0" eaLnBrk="1" hangingPunct="1">
              <a:lnSpc>
                <a:spcPts val="3000"/>
              </a:lnSpc>
              <a:spcAft>
                <a:spcPts val="600"/>
              </a:spcAft>
              <a:defRPr/>
            </a:pPr>
            <a:r>
              <a:rPr lang="en-US" altLang="zh-CN" sz="2400" dirty="0" smtClean="0">
                <a:latin typeface="Bodoni MT Black" panose="02070A03080606020203" pitchFamily="18" charset="0"/>
                <a:ea typeface="+mn-ea"/>
              </a:rPr>
              <a:t>    </a:t>
            </a:r>
            <a:r>
              <a:rPr lang="zh-CN" altLang="zh-CN" sz="2400" dirty="0" smtClean="0">
                <a:latin typeface="Bodoni MT Black" panose="02070A03080606020203" pitchFamily="18" charset="0"/>
                <a:ea typeface="+mn-ea"/>
              </a:rPr>
              <a:t>使用</a:t>
            </a:r>
            <a:r>
              <a:rPr lang="zh-CN" altLang="zh-CN" sz="2400" dirty="0">
                <a:latin typeface="Bodoni MT Black" panose="02070A03080606020203" pitchFamily="18" charset="0"/>
                <a:ea typeface="+mn-ea"/>
              </a:rPr>
              <a:t>对象时</a:t>
            </a:r>
            <a:r>
              <a:rPr lang="zh-CN" altLang="zh-CN" sz="2400" dirty="0">
                <a:solidFill>
                  <a:srgbClr val="FF0000"/>
                </a:solidFill>
                <a:latin typeface="Bodoni MT Black" panose="02070A03080606020203" pitchFamily="18" charset="0"/>
                <a:ea typeface="+mn-ea"/>
              </a:rPr>
              <a:t>只需知道它向外界提供的接口形式</a:t>
            </a:r>
            <a:r>
              <a:rPr lang="zh-CN" altLang="zh-CN" sz="2400" dirty="0">
                <a:latin typeface="Bodoni MT Black" panose="02070A03080606020203" pitchFamily="18" charset="0"/>
                <a:ea typeface="+mn-ea"/>
              </a:rPr>
              <a:t>而无须知道它的内部实现算法，不仅使得对象的使用变得非常简单、方便，而且具有很高的安全性和可靠性</a:t>
            </a:r>
            <a:r>
              <a:rPr lang="zh-CN" altLang="zh-CN"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marL="0" indent="0" eaLnBrk="1" hangingPunct="1">
              <a:lnSpc>
                <a:spcPts val="3000"/>
              </a:lnSpc>
              <a:spcAft>
                <a:spcPts val="600"/>
              </a:spcAft>
              <a:defRPr/>
            </a:pPr>
            <a:r>
              <a:rPr lang="en-US" altLang="zh-CN" sz="2400" dirty="0" smtClean="0">
                <a:latin typeface="Bodoni MT Black" panose="02070A03080606020203" pitchFamily="18" charset="0"/>
                <a:ea typeface="+mn-ea"/>
              </a:rPr>
              <a:t>    </a:t>
            </a:r>
            <a:r>
              <a:rPr lang="zh-CN" altLang="zh-CN" sz="2400" dirty="0" smtClean="0">
                <a:latin typeface="Bodoni MT Black" panose="02070A03080606020203" pitchFamily="18" charset="0"/>
                <a:ea typeface="+mn-ea"/>
              </a:rPr>
              <a:t>对象</a:t>
            </a:r>
            <a:r>
              <a:rPr lang="zh-CN" altLang="zh-CN" sz="2400" dirty="0">
                <a:latin typeface="Bodoni MT Black" panose="02070A03080606020203" pitchFamily="18" charset="0"/>
                <a:ea typeface="+mn-ea"/>
              </a:rPr>
              <a:t>内部的数据只能通过</a:t>
            </a:r>
            <a:r>
              <a:rPr lang="zh-CN" altLang="zh-CN" sz="2400" dirty="0">
                <a:solidFill>
                  <a:srgbClr val="FF0000"/>
                </a:solidFill>
                <a:latin typeface="Bodoni MT Black" panose="02070A03080606020203" pitchFamily="18" charset="0"/>
                <a:ea typeface="+mn-ea"/>
              </a:rPr>
              <a:t>对象的公有</a:t>
            </a:r>
            <a:r>
              <a:rPr lang="zh-CN" altLang="zh-CN" sz="2400" dirty="0" smtClean="0">
                <a:solidFill>
                  <a:srgbClr val="FF0000"/>
                </a:solidFill>
                <a:latin typeface="Bodoni MT Black" panose="02070A03080606020203" pitchFamily="18" charset="0"/>
                <a:ea typeface="+mn-ea"/>
              </a:rPr>
              <a:t>方法</a:t>
            </a:r>
            <a:r>
              <a:rPr lang="zh-CN" altLang="en-US" sz="2400" dirty="0" smtClean="0">
                <a:latin typeface="Bodoni MT Black" panose="02070A03080606020203" pitchFamily="18" charset="0"/>
                <a:ea typeface="+mn-ea"/>
              </a:rPr>
              <a:t>（</a:t>
            </a:r>
            <a:r>
              <a:rPr lang="zh-CN" altLang="zh-CN" sz="2400" dirty="0" smtClean="0">
                <a:latin typeface="Bodoni MT Black" panose="02070A03080606020203" pitchFamily="18" charset="0"/>
                <a:ea typeface="+mn-ea"/>
              </a:rPr>
              <a:t>如</a:t>
            </a:r>
            <a:r>
              <a:rPr lang="en-US" altLang="zh-CN" sz="2400" dirty="0">
                <a:latin typeface="Bodoni MT Black" panose="02070A03080606020203" pitchFamily="18" charset="0"/>
                <a:ea typeface="+mn-ea"/>
              </a:rPr>
              <a:t>C++</a:t>
            </a:r>
            <a:r>
              <a:rPr lang="zh-CN" altLang="zh-CN" sz="2400" dirty="0">
                <a:latin typeface="Bodoni MT Black" panose="02070A03080606020203" pitchFamily="18" charset="0"/>
                <a:ea typeface="+mn-ea"/>
              </a:rPr>
              <a:t>的公有成员</a:t>
            </a:r>
            <a:r>
              <a:rPr lang="zh-CN" altLang="zh-CN" sz="2400" dirty="0" smtClean="0">
                <a:latin typeface="Bodoni MT Black" panose="02070A03080606020203" pitchFamily="18" charset="0"/>
                <a:ea typeface="+mn-ea"/>
              </a:rPr>
              <a:t>函数</a:t>
            </a:r>
            <a:r>
              <a:rPr lang="zh-CN" altLang="en-US" sz="2400" dirty="0" smtClean="0">
                <a:latin typeface="Bodoni MT Black" panose="02070A03080606020203" pitchFamily="18" charset="0"/>
              </a:rPr>
              <a:t>）</a:t>
            </a:r>
            <a:r>
              <a:rPr lang="zh-CN" altLang="zh-CN" sz="2400" dirty="0" smtClean="0">
                <a:latin typeface="Bodoni MT Black" panose="02070A03080606020203" pitchFamily="18" charset="0"/>
                <a:ea typeface="+mn-ea"/>
              </a:rPr>
              <a:t>来</a:t>
            </a:r>
            <a:r>
              <a:rPr lang="zh-CN" altLang="zh-CN" sz="2400" dirty="0">
                <a:latin typeface="Bodoni MT Black" panose="02070A03080606020203" pitchFamily="18" charset="0"/>
                <a:ea typeface="+mn-ea"/>
              </a:rPr>
              <a:t>访问或处理，这就保证了对这些数据的访问或处理，在任何时候都是使用统一的方法进行</a:t>
            </a:r>
            <a:r>
              <a:rPr lang="zh-CN" altLang="zh-CN" sz="2400" dirty="0" smtClean="0">
                <a:latin typeface="Bodoni MT Black" panose="02070A03080606020203" pitchFamily="18" charset="0"/>
                <a:ea typeface="+mn-ea"/>
              </a:rPr>
              <a:t>的</a:t>
            </a:r>
            <a:r>
              <a:rPr lang="zh-CN" altLang="en-US" sz="2400" dirty="0">
                <a:latin typeface="Bodoni MT Black" panose="02070A03080606020203" pitchFamily="18" charset="0"/>
                <a:ea typeface="+mn-ea"/>
              </a:rPr>
              <a:t>。</a:t>
            </a:r>
            <a:endParaRPr lang="en-US" altLang="zh-CN" sz="2400" b="1" dirty="0" smtClean="0">
              <a:latin typeface="Bodoni MT Black" panose="02070A03080606020203" pitchFamily="18" charset="0"/>
              <a:ea typeface="+mn-ea"/>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9.2.1 </a:t>
            </a:r>
            <a:r>
              <a:rPr lang="zh-CN" altLang="en-US" sz="2400" dirty="0" smtClean="0">
                <a:solidFill>
                  <a:srgbClr val="D9D9D9"/>
                </a:solidFill>
                <a:latin typeface="Bodoni MT Black" panose="02070A03080606020203" pitchFamily="18" charset="0"/>
                <a:ea typeface="+mn-ea"/>
              </a:rPr>
              <a:t>对象</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anose="02070A03080606020203" pitchFamily="18" charset="0"/>
                <a:ea typeface="+mn-ea"/>
              </a:rPr>
              <a:t>9.2 </a:t>
            </a:r>
            <a:r>
              <a:rPr lang="zh-CN" altLang="en-US" b="1" dirty="0" smtClean="0">
                <a:latin typeface="Bodoni MT Black" panose="02070A03080606020203" pitchFamily="18" charset="0"/>
              </a:rPr>
              <a:t>面向对象的概念</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395288" y="1268413"/>
            <a:ext cx="8424862"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Aft>
                <a:spcPts val="600"/>
              </a:spcAft>
              <a:defRPr/>
            </a:pPr>
            <a:r>
              <a:rPr lang="en-US" altLang="zh-CN" sz="2400" b="1" dirty="0" smtClean="0">
                <a:latin typeface="Bodoni MT Black" panose="02070A03080606020203" pitchFamily="18" charset="0"/>
                <a:ea typeface="+mn-ea"/>
              </a:rPr>
              <a:t>2.</a:t>
            </a:r>
            <a:r>
              <a:rPr lang="zh-CN" altLang="en-US" sz="2400" b="1" dirty="0" smtClean="0">
                <a:latin typeface="Bodoni MT Black" panose="02070A03080606020203" pitchFamily="18" charset="0"/>
                <a:ea typeface="+mn-ea"/>
              </a:rPr>
              <a:t>对象的定义</a:t>
            </a:r>
            <a:endParaRPr lang="en-US" altLang="zh-CN" sz="2400" b="1" dirty="0" smtClean="0">
              <a:latin typeface="Bodoni MT Black" panose="02070A03080606020203" pitchFamily="18" charset="0"/>
              <a:ea typeface="+mn-ea"/>
            </a:endParaRPr>
          </a:p>
          <a:p>
            <a:pPr marL="0" indent="0" eaLnBrk="1" hangingPunct="1">
              <a:lnSpc>
                <a:spcPts val="3000"/>
              </a:lnSpc>
              <a:spcAft>
                <a:spcPts val="0"/>
              </a:spcAft>
              <a:defRPr/>
            </a:pPr>
            <a:r>
              <a:rPr lang="en-US" altLang="zh-CN" sz="2400" dirty="0" smtClean="0">
                <a:latin typeface="Bodoni MT Black" panose="02070A03080606020203" pitchFamily="18" charset="0"/>
              </a:rPr>
              <a:t>       </a:t>
            </a:r>
            <a:r>
              <a:rPr lang="zh-CN" altLang="zh-CN" sz="2400" dirty="0" smtClean="0">
                <a:latin typeface="Bodoni MT Black" panose="02070A03080606020203" pitchFamily="18" charset="0"/>
                <a:ea typeface="+mn-ea"/>
              </a:rPr>
              <a:t>人们</a:t>
            </a:r>
            <a:r>
              <a:rPr lang="zh-CN" altLang="zh-CN" sz="2400" dirty="0">
                <a:latin typeface="Bodoni MT Black" panose="02070A03080606020203" pitchFamily="18" charset="0"/>
                <a:ea typeface="+mn-ea"/>
              </a:rPr>
              <a:t>从不同角度给出对象的不同</a:t>
            </a:r>
            <a:r>
              <a:rPr lang="zh-CN" altLang="zh-CN" sz="2400" dirty="0" smtClean="0">
                <a:latin typeface="Bodoni MT Black" panose="02070A03080606020203" pitchFamily="18" charset="0"/>
                <a:ea typeface="+mn-ea"/>
              </a:rPr>
              <a:t>定义</a:t>
            </a:r>
            <a:r>
              <a:rPr lang="zh-CN" altLang="en-US" sz="2400" dirty="0" smtClean="0">
                <a:latin typeface="Bodoni MT Black" panose="02070A03080606020203" pitchFamily="18" charset="0"/>
                <a:ea typeface="+mn-ea"/>
              </a:rPr>
              <a:t>如下：（</a:t>
            </a:r>
            <a:r>
              <a:rPr lang="zh-CN" altLang="en-US" sz="2400" dirty="0" smtClean="0">
                <a:latin typeface="Bodoni MT Black" panose="02070A03080606020203" pitchFamily="18" charset="0"/>
                <a:ea typeface="+mn-ea"/>
                <a:sym typeface="Wingdings" panose="05000000000000000000" pitchFamily="2" charset="2"/>
              </a:rPr>
              <a:t>含义相同</a:t>
            </a:r>
            <a:r>
              <a:rPr lang="zh-CN" altLang="en-US" sz="2400" dirty="0" smtClean="0">
                <a:latin typeface="Bodoni MT Black" panose="02070A03080606020203" pitchFamily="18" charset="0"/>
              </a:rPr>
              <a:t>）</a:t>
            </a:r>
            <a:endParaRPr lang="en-US" altLang="zh-CN" sz="2400" dirty="0" smtClean="0">
              <a:latin typeface="Bodoni MT Black" panose="02070A03080606020203" pitchFamily="18" charset="0"/>
              <a:ea typeface="+mn-ea"/>
            </a:endParaRPr>
          </a:p>
          <a:p>
            <a:pPr marL="0" indent="0">
              <a:lnSpc>
                <a:spcPts val="3000"/>
              </a:lnSpc>
              <a:defRPr/>
            </a:pPr>
            <a:r>
              <a:rPr lang="en-US" altLang="zh-CN" sz="2400" dirty="0" smtClean="0">
                <a:latin typeface="Bodoni MT Black" panose="02070A03080606020203" pitchFamily="18" charset="0"/>
                <a:ea typeface="+mn-ea"/>
              </a:rPr>
              <a:t>    (1) </a:t>
            </a:r>
            <a:r>
              <a:rPr lang="zh-CN" altLang="zh-CN" sz="2400" b="1" dirty="0" smtClean="0">
                <a:latin typeface="Bodoni MT Black" panose="02070A03080606020203" pitchFamily="18" charset="0"/>
                <a:ea typeface="+mn-ea"/>
              </a:rPr>
              <a:t>定义</a:t>
            </a:r>
            <a:r>
              <a:rPr lang="en-US" altLang="zh-CN" sz="2400" b="1" dirty="0">
                <a:latin typeface="Bodoni MT Black" panose="02070A03080606020203" pitchFamily="18" charset="0"/>
                <a:ea typeface="+mn-ea"/>
              </a:rPr>
              <a:t>1</a:t>
            </a:r>
            <a:r>
              <a:rPr lang="zh-CN" altLang="zh-CN" sz="2400" dirty="0" smtClean="0">
                <a:latin typeface="Bodoni MT Black" panose="02070A03080606020203" pitchFamily="18" charset="0"/>
                <a:ea typeface="+mn-ea"/>
              </a:rPr>
              <a:t>：</a:t>
            </a:r>
            <a:r>
              <a:rPr lang="zh-CN" altLang="zh-CN" sz="2400" dirty="0" smtClean="0">
                <a:solidFill>
                  <a:srgbClr val="FF0000"/>
                </a:solidFill>
                <a:latin typeface="Bodoni MT Black" panose="02070A03080606020203" pitchFamily="18" charset="0"/>
                <a:ea typeface="+mn-ea"/>
              </a:rPr>
              <a:t>对象</a:t>
            </a:r>
            <a:r>
              <a:rPr lang="zh-CN" altLang="zh-CN" sz="2400" dirty="0">
                <a:solidFill>
                  <a:srgbClr val="FF0000"/>
                </a:solidFill>
                <a:latin typeface="Bodoni MT Black" panose="02070A03080606020203" pitchFamily="18" charset="0"/>
                <a:ea typeface="+mn-ea"/>
              </a:rPr>
              <a:t>是具有相同状态的一组操作的集合</a:t>
            </a:r>
            <a:r>
              <a:rPr lang="zh-CN" altLang="zh-CN"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0" indent="0">
              <a:lnSpc>
                <a:spcPts val="3000"/>
              </a:lnSpc>
              <a:defRPr/>
            </a:pPr>
            <a:r>
              <a:rPr lang="en-US" altLang="zh-CN" sz="2400" dirty="0" smtClean="0">
                <a:latin typeface="Bodoni MT Black" panose="02070A03080606020203" pitchFamily="18" charset="0"/>
                <a:ea typeface="+mn-ea"/>
              </a:rPr>
              <a:t>    </a:t>
            </a:r>
            <a:r>
              <a:rPr lang="zh-CN" altLang="zh-CN" sz="2400" dirty="0" smtClean="0">
                <a:latin typeface="Bodoni MT Black" panose="02070A03080606020203" pitchFamily="18" charset="0"/>
                <a:ea typeface="+mn-ea"/>
              </a:rPr>
              <a:t>这个</a:t>
            </a:r>
            <a:r>
              <a:rPr lang="zh-CN" altLang="zh-CN" sz="2400" dirty="0">
                <a:latin typeface="Bodoni MT Black" panose="02070A03080606020203" pitchFamily="18" charset="0"/>
                <a:ea typeface="+mn-ea"/>
              </a:rPr>
              <a:t>定义主要是从</a:t>
            </a:r>
            <a:r>
              <a:rPr lang="zh-CN" altLang="zh-CN" sz="2400" dirty="0">
                <a:solidFill>
                  <a:srgbClr val="FF0000"/>
                </a:solidFill>
                <a:latin typeface="Bodoni MT Black" panose="02070A03080606020203" pitchFamily="18" charset="0"/>
                <a:ea typeface="+mn-ea"/>
              </a:rPr>
              <a:t>面向对象程序设计</a:t>
            </a:r>
            <a:r>
              <a:rPr lang="zh-CN" altLang="zh-CN" sz="2400" dirty="0">
                <a:latin typeface="Bodoni MT Black" panose="02070A03080606020203" pitchFamily="18" charset="0"/>
                <a:ea typeface="+mn-ea"/>
              </a:rPr>
              <a:t>的角度看“对象”。</a:t>
            </a:r>
            <a:endParaRPr lang="zh-CN" altLang="zh-CN" sz="2400" dirty="0">
              <a:latin typeface="Bodoni MT Black" panose="02070A03080606020203" pitchFamily="18" charset="0"/>
              <a:ea typeface="+mn-ea"/>
            </a:endParaRPr>
          </a:p>
          <a:p>
            <a:pPr marL="0" indent="0">
              <a:lnSpc>
                <a:spcPts val="3000"/>
              </a:lnSpc>
              <a:defRPr/>
            </a:pPr>
            <a:r>
              <a:rPr lang="en-US" altLang="zh-CN" sz="2400" dirty="0" smtClean="0">
                <a:latin typeface="Bodoni MT Black" panose="02070A03080606020203" pitchFamily="18" charset="0"/>
                <a:ea typeface="+mn-ea"/>
              </a:rPr>
              <a:t>    (2) </a:t>
            </a:r>
            <a:r>
              <a:rPr lang="zh-CN" altLang="zh-CN" sz="2400" b="1" dirty="0" smtClean="0">
                <a:latin typeface="Bodoni MT Black" panose="02070A03080606020203" pitchFamily="18" charset="0"/>
                <a:ea typeface="+mn-ea"/>
              </a:rPr>
              <a:t>定义</a:t>
            </a:r>
            <a:r>
              <a:rPr lang="en-US" altLang="zh-CN" sz="2400" b="1" dirty="0">
                <a:latin typeface="Bodoni MT Black" panose="02070A03080606020203" pitchFamily="18" charset="0"/>
                <a:ea typeface="+mn-ea"/>
              </a:rPr>
              <a:t>2</a:t>
            </a:r>
            <a:r>
              <a:rPr lang="zh-CN" altLang="zh-CN" sz="2400" dirty="0" smtClean="0">
                <a:latin typeface="Bodoni MT Black" panose="02070A03080606020203" pitchFamily="18" charset="0"/>
                <a:ea typeface="+mn-ea"/>
              </a:rPr>
              <a:t>：</a:t>
            </a:r>
            <a:r>
              <a:rPr lang="zh-CN" altLang="zh-CN" sz="2400" dirty="0" smtClean="0">
                <a:solidFill>
                  <a:srgbClr val="FF0000"/>
                </a:solidFill>
                <a:latin typeface="Bodoni MT Black" panose="02070A03080606020203" pitchFamily="18" charset="0"/>
                <a:ea typeface="+mn-ea"/>
              </a:rPr>
              <a:t>对象</a:t>
            </a:r>
            <a:r>
              <a:rPr lang="zh-CN" altLang="zh-CN" sz="2400" dirty="0">
                <a:solidFill>
                  <a:srgbClr val="FF0000"/>
                </a:solidFill>
                <a:latin typeface="Bodoni MT Black" panose="02070A03080606020203" pitchFamily="18" charset="0"/>
                <a:ea typeface="+mn-ea"/>
              </a:rPr>
              <a:t>是对问题域中某个东西的抽象</a:t>
            </a:r>
            <a:r>
              <a:rPr lang="zh-CN" altLang="zh-CN" sz="2400" dirty="0">
                <a:latin typeface="Bodoni MT Black" panose="02070A03080606020203" pitchFamily="18" charset="0"/>
                <a:ea typeface="+mn-ea"/>
              </a:rPr>
              <a:t>，这种抽象反映了系统保存有关这个东西的信息或与它交互的能力。也就是说，对象是对</a:t>
            </a:r>
            <a:r>
              <a:rPr lang="zh-CN" altLang="zh-CN" sz="2400" dirty="0">
                <a:solidFill>
                  <a:srgbClr val="FF0000"/>
                </a:solidFill>
                <a:latin typeface="Bodoni MT Black" panose="02070A03080606020203" pitchFamily="18" charset="0"/>
                <a:ea typeface="+mn-ea"/>
              </a:rPr>
              <a:t>属性值</a:t>
            </a:r>
            <a:r>
              <a:rPr lang="zh-CN" altLang="zh-CN" sz="2400" dirty="0">
                <a:latin typeface="Bodoni MT Black" panose="02070A03080606020203" pitchFamily="18" charset="0"/>
                <a:ea typeface="+mn-ea"/>
              </a:rPr>
              <a:t>和</a:t>
            </a:r>
            <a:r>
              <a:rPr lang="zh-CN" altLang="zh-CN" sz="2400" dirty="0">
                <a:solidFill>
                  <a:srgbClr val="FF0000"/>
                </a:solidFill>
                <a:latin typeface="Bodoni MT Black" panose="02070A03080606020203" pitchFamily="18" charset="0"/>
                <a:ea typeface="+mn-ea"/>
              </a:rPr>
              <a:t>操作</a:t>
            </a:r>
            <a:r>
              <a:rPr lang="zh-CN" altLang="zh-CN" sz="2400" dirty="0">
                <a:latin typeface="Bodoni MT Black" panose="02070A03080606020203" pitchFamily="18" charset="0"/>
                <a:ea typeface="+mn-ea"/>
              </a:rPr>
              <a:t>的封装。</a:t>
            </a:r>
            <a:endParaRPr lang="zh-CN" altLang="zh-CN" sz="2400" dirty="0">
              <a:latin typeface="Bodoni MT Black" panose="02070A03080606020203" pitchFamily="18" charset="0"/>
              <a:ea typeface="+mn-ea"/>
            </a:endParaRPr>
          </a:p>
          <a:p>
            <a:pPr marL="0" indent="0">
              <a:lnSpc>
                <a:spcPts val="3000"/>
              </a:lnSpc>
              <a:defRPr/>
            </a:pPr>
            <a:r>
              <a:rPr lang="en-US" altLang="zh-CN" sz="2400" dirty="0" smtClean="0">
                <a:latin typeface="Bodoni MT Black" panose="02070A03080606020203" pitchFamily="18" charset="0"/>
                <a:ea typeface="+mn-ea"/>
              </a:rPr>
              <a:t>    </a:t>
            </a:r>
            <a:r>
              <a:rPr lang="zh-CN" altLang="zh-CN" sz="2400" dirty="0" smtClean="0">
                <a:latin typeface="Bodoni MT Black" panose="02070A03080606020203" pitchFamily="18" charset="0"/>
                <a:ea typeface="+mn-ea"/>
              </a:rPr>
              <a:t>这个</a:t>
            </a:r>
            <a:r>
              <a:rPr lang="zh-CN" altLang="zh-CN" sz="2400" dirty="0">
                <a:latin typeface="Bodoni MT Black" panose="02070A03080606020203" pitchFamily="18" charset="0"/>
                <a:ea typeface="+mn-ea"/>
              </a:rPr>
              <a:t>定义着重从</a:t>
            </a:r>
            <a:r>
              <a:rPr lang="zh-CN" altLang="zh-CN" sz="2400" dirty="0">
                <a:solidFill>
                  <a:srgbClr val="FF0000"/>
                </a:solidFill>
                <a:latin typeface="Bodoni MT Black" panose="02070A03080606020203" pitchFamily="18" charset="0"/>
                <a:ea typeface="+mn-ea"/>
              </a:rPr>
              <a:t>信息模拟</a:t>
            </a:r>
            <a:r>
              <a:rPr lang="zh-CN" altLang="zh-CN" sz="2400" dirty="0">
                <a:latin typeface="Bodoni MT Black" panose="02070A03080606020203" pitchFamily="18" charset="0"/>
                <a:ea typeface="+mn-ea"/>
              </a:rPr>
              <a:t>的角度看待“对象”。</a:t>
            </a:r>
            <a:endParaRPr lang="zh-CN" altLang="zh-CN" sz="2400" dirty="0">
              <a:latin typeface="Bodoni MT Black" panose="02070A03080606020203" pitchFamily="18" charset="0"/>
              <a:ea typeface="+mn-ea"/>
            </a:endParaRPr>
          </a:p>
          <a:p>
            <a:pPr marL="0" indent="0">
              <a:lnSpc>
                <a:spcPts val="3000"/>
              </a:lnSpc>
              <a:defRPr/>
            </a:pPr>
            <a:r>
              <a:rPr lang="en-US" altLang="zh-CN" sz="2400" dirty="0" smtClean="0">
                <a:latin typeface="Bodoni MT Black" panose="02070A03080606020203" pitchFamily="18" charset="0"/>
                <a:ea typeface="+mn-ea"/>
              </a:rPr>
              <a:t>    (3) </a:t>
            </a:r>
            <a:r>
              <a:rPr lang="zh-CN" altLang="zh-CN" sz="2400" b="1" dirty="0" smtClean="0">
                <a:latin typeface="Bodoni MT Black" panose="02070A03080606020203" pitchFamily="18" charset="0"/>
                <a:ea typeface="+mn-ea"/>
              </a:rPr>
              <a:t>定义</a:t>
            </a:r>
            <a:r>
              <a:rPr lang="en-US" altLang="zh-CN" sz="2400" b="1" dirty="0">
                <a:latin typeface="Bodoni MT Black" panose="02070A03080606020203" pitchFamily="18" charset="0"/>
                <a:ea typeface="+mn-ea"/>
              </a:rPr>
              <a:t>3</a:t>
            </a:r>
            <a:r>
              <a:rPr lang="zh-CN" altLang="zh-CN" sz="2400" dirty="0" smtClean="0">
                <a:latin typeface="Bodoni MT Black" panose="02070A03080606020203" pitchFamily="18" charset="0"/>
                <a:ea typeface="+mn-ea"/>
              </a:rPr>
              <a:t>：</a:t>
            </a:r>
            <a:r>
              <a:rPr lang="zh-CN" altLang="zh-CN" sz="2400" dirty="0" smtClean="0">
                <a:solidFill>
                  <a:srgbClr val="FF0000"/>
                </a:solidFill>
                <a:latin typeface="Bodoni MT Black" panose="02070A03080606020203" pitchFamily="18" charset="0"/>
                <a:ea typeface="+mn-ea"/>
              </a:rPr>
              <a:t>对象</a:t>
            </a:r>
            <a:r>
              <a:rPr lang="zh-CN" altLang="zh-CN" sz="2400" dirty="0">
                <a:solidFill>
                  <a:srgbClr val="FF0000"/>
                </a:solidFill>
                <a:latin typeface="Bodoni MT Black" panose="02070A03080606020203" pitchFamily="18" charset="0"/>
                <a:ea typeface="+mn-ea"/>
              </a:rPr>
              <a:t>∷</a:t>
            </a:r>
            <a:r>
              <a:rPr lang="en-US" altLang="zh-CN" sz="2400" dirty="0" smtClean="0">
                <a:solidFill>
                  <a:srgbClr val="FF0000"/>
                </a:solidFill>
                <a:latin typeface="Bodoni MT Black" panose="02070A03080606020203" pitchFamily="18" charset="0"/>
                <a:ea typeface="+mn-ea"/>
              </a:rPr>
              <a:t>=&lt;ID,MS,DS,MI&gt;</a:t>
            </a:r>
            <a:r>
              <a:rPr lang="zh-CN" altLang="zh-CN" sz="2400" dirty="0" smtClean="0">
                <a:latin typeface="Bodoni MT Black" panose="02070A03080606020203" pitchFamily="18" charset="0"/>
                <a:ea typeface="+mn-ea"/>
              </a:rPr>
              <a:t>。</a:t>
            </a:r>
            <a:r>
              <a:rPr lang="zh-CN" altLang="zh-CN" sz="2400" dirty="0">
                <a:latin typeface="Bodoni MT Black" panose="02070A03080606020203" pitchFamily="18" charset="0"/>
                <a:ea typeface="+mn-ea"/>
              </a:rPr>
              <a:t>其中，</a:t>
            </a:r>
            <a:r>
              <a:rPr lang="en-US" altLang="zh-CN" sz="2400" dirty="0">
                <a:latin typeface="Bodoni MT Black" panose="02070A03080606020203" pitchFamily="18" charset="0"/>
                <a:ea typeface="+mn-ea"/>
              </a:rPr>
              <a:t>ID</a:t>
            </a:r>
            <a:r>
              <a:rPr lang="zh-CN" altLang="zh-CN" sz="2400" dirty="0">
                <a:latin typeface="Bodoni MT Black" panose="02070A03080606020203" pitchFamily="18" charset="0"/>
                <a:ea typeface="+mn-ea"/>
              </a:rPr>
              <a:t>是对象的标识或名字，</a:t>
            </a:r>
            <a:r>
              <a:rPr lang="en-US" altLang="zh-CN" sz="2400" dirty="0">
                <a:latin typeface="Bodoni MT Black" panose="02070A03080606020203" pitchFamily="18" charset="0"/>
                <a:ea typeface="+mn-ea"/>
              </a:rPr>
              <a:t>MS</a:t>
            </a:r>
            <a:r>
              <a:rPr lang="zh-CN" altLang="zh-CN" sz="2400" dirty="0">
                <a:latin typeface="Bodoni MT Black" panose="02070A03080606020203" pitchFamily="18" charset="0"/>
                <a:ea typeface="+mn-ea"/>
              </a:rPr>
              <a:t>是对象中的操作集合，</a:t>
            </a:r>
            <a:r>
              <a:rPr lang="en-US" altLang="zh-CN" sz="2400" dirty="0">
                <a:latin typeface="Bodoni MT Black" panose="02070A03080606020203" pitchFamily="18" charset="0"/>
                <a:ea typeface="+mn-ea"/>
              </a:rPr>
              <a:t>DS</a:t>
            </a:r>
            <a:r>
              <a:rPr lang="zh-CN" altLang="zh-CN" sz="2400" dirty="0">
                <a:latin typeface="Bodoni MT Black" panose="02070A03080606020203" pitchFamily="18" charset="0"/>
                <a:ea typeface="+mn-ea"/>
              </a:rPr>
              <a:t>是对象的数据结构，</a:t>
            </a:r>
            <a:r>
              <a:rPr lang="en-US" altLang="zh-CN" sz="2400" dirty="0">
                <a:latin typeface="Bodoni MT Black" panose="02070A03080606020203" pitchFamily="18" charset="0"/>
                <a:ea typeface="+mn-ea"/>
              </a:rPr>
              <a:t>MI</a:t>
            </a:r>
            <a:r>
              <a:rPr lang="zh-CN" altLang="zh-CN" sz="2400" dirty="0">
                <a:latin typeface="Bodoni MT Black" panose="02070A03080606020203" pitchFamily="18" charset="0"/>
                <a:ea typeface="+mn-ea"/>
              </a:rPr>
              <a:t>是对象受理的消息名</a:t>
            </a:r>
            <a:r>
              <a:rPr lang="zh-CN" altLang="zh-CN" sz="2400" dirty="0" smtClean="0">
                <a:latin typeface="Bodoni MT Black" panose="02070A03080606020203" pitchFamily="18" charset="0"/>
                <a:ea typeface="+mn-ea"/>
              </a:rPr>
              <a:t>集合</a:t>
            </a:r>
            <a:r>
              <a:rPr lang="zh-CN" altLang="en-US" sz="2400" dirty="0" smtClean="0">
                <a:latin typeface="Bodoni MT Black" panose="02070A03080606020203" pitchFamily="18" charset="0"/>
                <a:ea typeface="+mn-ea"/>
              </a:rPr>
              <a:t>（</a:t>
            </a:r>
            <a:r>
              <a:rPr lang="zh-CN" altLang="zh-CN" sz="2400" dirty="0" smtClean="0">
                <a:latin typeface="Bodoni MT Black" panose="02070A03080606020203" pitchFamily="18" charset="0"/>
                <a:ea typeface="+mn-ea"/>
              </a:rPr>
              <a:t>即</a:t>
            </a:r>
            <a:r>
              <a:rPr lang="zh-CN" altLang="zh-CN" sz="2400" dirty="0">
                <a:latin typeface="Bodoni MT Black" panose="02070A03080606020203" pitchFamily="18" charset="0"/>
                <a:ea typeface="+mn-ea"/>
              </a:rPr>
              <a:t>对外</a:t>
            </a:r>
            <a:r>
              <a:rPr lang="zh-CN" altLang="zh-CN" sz="2400" dirty="0" smtClean="0">
                <a:latin typeface="Bodoni MT Black" panose="02070A03080606020203" pitchFamily="18" charset="0"/>
                <a:ea typeface="+mn-ea"/>
              </a:rPr>
              <a:t>接口</a:t>
            </a:r>
            <a:r>
              <a:rPr lang="zh-CN" altLang="en-US" sz="2400" dirty="0" smtClean="0">
                <a:latin typeface="Bodoni MT Black" panose="02070A03080606020203" pitchFamily="18" charset="0"/>
              </a:rPr>
              <a:t>）</a:t>
            </a:r>
            <a:r>
              <a:rPr lang="zh-CN" altLang="zh-CN" sz="2400" dirty="0" smtClean="0">
                <a:latin typeface="Bodoni MT Black" panose="02070A03080606020203" pitchFamily="18" charset="0"/>
                <a:ea typeface="+mn-ea"/>
              </a:rPr>
              <a:t>。</a:t>
            </a:r>
            <a:endParaRPr lang="zh-CN" altLang="zh-CN" sz="2400" dirty="0">
              <a:latin typeface="Bodoni MT Black" panose="02070A03080606020203" pitchFamily="18" charset="0"/>
              <a:ea typeface="+mn-ea"/>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9.2.1 </a:t>
            </a:r>
            <a:r>
              <a:rPr lang="zh-CN" altLang="en-US" sz="2400" dirty="0" smtClean="0">
                <a:solidFill>
                  <a:srgbClr val="D9D9D9"/>
                </a:solidFill>
                <a:latin typeface="Bodoni MT Black" panose="02070A03080606020203" pitchFamily="18" charset="0"/>
                <a:ea typeface="+mn-ea"/>
              </a:rPr>
              <a:t>对象</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715823" name="Rectangle 47"/>
          <p:cNvSpPr>
            <a:spLocks noGrp="1"/>
          </p:cNvSpPr>
          <p:nvPr>
            <p:ph type="title"/>
          </p:nvPr>
        </p:nvSpPr>
        <p:spPr>
          <a:xfrm>
            <a:off x="492369" y="1318846"/>
            <a:ext cx="8018585" cy="562708"/>
          </a:xfrm>
        </p:spPr>
        <p:txBody>
          <a:bodyPr vert="horz" wrap="square" lIns="89030" tIns="44515" rIns="89030" bIns="44515" anchor="ctr"/>
          <a:p>
            <a:pPr eaLnBrk="1" hangingPunct="1"/>
            <a:r>
              <a:rPr lang="zh-CN" altLang="en-US" sz="2955" dirty="0">
                <a:solidFill>
                  <a:schemeClr val="tx1"/>
                </a:solidFill>
                <a:latin typeface="宋体" panose="02010600030101010101" pitchFamily="2" charset="-122"/>
              </a:rPr>
              <a:t>处理观点上的不同</a:t>
            </a:r>
            <a:r>
              <a:rPr lang="en-US" altLang="zh-CN" sz="2955" dirty="0">
                <a:solidFill>
                  <a:schemeClr val="tx1"/>
                </a:solidFill>
                <a:latin typeface="宋体" panose="02010600030101010101" pitchFamily="2" charset="-122"/>
              </a:rPr>
              <a:t>:</a:t>
            </a:r>
            <a:r>
              <a:rPr lang="en-US" altLang="zh-CN" dirty="0">
                <a:solidFill>
                  <a:schemeClr val="tx1"/>
                </a:solidFill>
                <a:latin typeface="宋体" panose="02010600030101010101" pitchFamily="2" charset="-122"/>
              </a:rPr>
              <a:t> </a:t>
            </a:r>
            <a:endParaRPr lang="en-US" altLang="zh-CN" dirty="0">
              <a:solidFill>
                <a:schemeClr val="tx1"/>
              </a:solidFill>
              <a:latin typeface="宋体" panose="02010600030101010101" pitchFamily="2" charset="-122"/>
            </a:endParaRPr>
          </a:p>
        </p:txBody>
      </p:sp>
      <p:sp>
        <p:nvSpPr>
          <p:cNvPr id="8196" name="Text Box 48"/>
          <p:cNvSpPr txBox="1"/>
          <p:nvPr/>
        </p:nvSpPr>
        <p:spPr>
          <a:xfrm>
            <a:off x="492369" y="1600200"/>
            <a:ext cx="7737231" cy="429895"/>
          </a:xfrm>
          <a:prstGeom prst="rect">
            <a:avLst/>
          </a:prstGeom>
          <a:noFill/>
          <a:ln w="9525">
            <a:noFill/>
          </a:ln>
        </p:spPr>
        <p:txBody>
          <a:bodyPr lIns="89030" tIns="44515" rIns="89030" bIns="44515">
            <a:spAutoFit/>
          </a:bodyPr>
          <a:p>
            <a:pPr algn="l">
              <a:spcBef>
                <a:spcPct val="50000"/>
              </a:spcBef>
            </a:pPr>
            <a:endParaRPr lang="zh-CN" altLang="zh-CN" sz="2215" dirty="0">
              <a:solidFill>
                <a:srgbClr val="0000FF"/>
              </a:solidFill>
              <a:latin typeface="Arial" panose="020B0604020202020204" pitchFamily="34" charset="0"/>
            </a:endParaRPr>
          </a:p>
        </p:txBody>
      </p:sp>
      <p:sp>
        <p:nvSpPr>
          <p:cNvPr id="8197" name="Text Box 49"/>
          <p:cNvSpPr txBox="1"/>
          <p:nvPr/>
        </p:nvSpPr>
        <p:spPr>
          <a:xfrm>
            <a:off x="3516923" y="263769"/>
            <a:ext cx="5627077" cy="998855"/>
          </a:xfrm>
          <a:prstGeom prst="rect">
            <a:avLst/>
          </a:prstGeom>
          <a:noFill/>
          <a:ln w="9525">
            <a:noFill/>
          </a:ln>
        </p:spPr>
        <p:txBody>
          <a:bodyPr lIns="89030" tIns="44515" rIns="89030" bIns="44515">
            <a:spAutoFit/>
          </a:bodyPr>
          <a:p>
            <a:pPr algn="r"/>
            <a:r>
              <a:rPr lang="zh-CN" altLang="en-US" sz="2955" b="1" dirty="0">
                <a:latin typeface="宋体" panose="02010600030101010101" pitchFamily="2" charset="-122"/>
              </a:rPr>
              <a:t>面向对象方法与</a:t>
            </a:r>
            <a:endParaRPr lang="zh-CN" altLang="en-US" sz="2955" b="1" dirty="0">
              <a:latin typeface="宋体" panose="02010600030101010101" pitchFamily="2" charset="-122"/>
            </a:endParaRPr>
          </a:p>
          <a:p>
            <a:pPr algn="r"/>
            <a:r>
              <a:rPr lang="zh-CN" altLang="en-US" sz="2955" b="1" dirty="0">
                <a:latin typeface="宋体" panose="02010600030101010101" pitchFamily="2" charset="-122"/>
              </a:rPr>
              <a:t>结构化方法的比较分析</a:t>
            </a:r>
            <a:r>
              <a:rPr lang="zh-CN" altLang="en-US" sz="2955" b="1" dirty="0">
                <a:latin typeface="黑体" panose="02010609060101010101" pitchFamily="49" charset="-122"/>
                <a:ea typeface="黑体" panose="02010609060101010101" pitchFamily="49" charset="-122"/>
              </a:rPr>
              <a:t> </a:t>
            </a:r>
            <a:endParaRPr lang="zh-CN" altLang="en-US" sz="2955" b="1" dirty="0">
              <a:latin typeface="黑体" panose="02010609060101010101" pitchFamily="49" charset="-122"/>
              <a:ea typeface="黑体" panose="02010609060101010101" pitchFamily="49" charset="-122"/>
            </a:endParaRPr>
          </a:p>
        </p:txBody>
      </p:sp>
      <p:sp>
        <p:nvSpPr>
          <p:cNvPr id="715826" name="Rectangle 50"/>
          <p:cNvSpPr/>
          <p:nvPr/>
        </p:nvSpPr>
        <p:spPr>
          <a:xfrm>
            <a:off x="562708" y="2092569"/>
            <a:ext cx="7596554" cy="1909445"/>
          </a:xfrm>
          <a:prstGeom prst="rect">
            <a:avLst/>
          </a:prstGeom>
          <a:noFill/>
          <a:ln w="9525">
            <a:noFill/>
          </a:ln>
        </p:spPr>
        <p:txBody>
          <a:bodyPr lIns="89030" tIns="44515" rIns="89030" bIns="44515">
            <a:spAutoFit/>
          </a:bodyPr>
          <a:p>
            <a:pPr algn="l" eaLnBrk="1" hangingPunct="1"/>
            <a:r>
              <a:rPr lang="zh-CN" altLang="en-US" sz="2955" dirty="0">
                <a:latin typeface="宋体" panose="02010600030101010101" pitchFamily="2" charset="-122"/>
              </a:rPr>
              <a:t>面向对象方法</a:t>
            </a:r>
            <a:r>
              <a:rPr lang="zh-CN" altLang="en-US" sz="2955" dirty="0">
                <a:latin typeface="Arial" panose="020B0604020202020204" pitchFamily="34" charset="0"/>
              </a:rPr>
              <a:t> </a:t>
            </a:r>
            <a:r>
              <a:rPr lang="en-US" altLang="zh-CN" sz="2955" dirty="0">
                <a:latin typeface="Arial" panose="020B0604020202020204" pitchFamily="34" charset="0"/>
              </a:rPr>
              <a:t>:</a:t>
            </a:r>
            <a:r>
              <a:rPr lang="zh-CN" altLang="en-US" sz="2955" dirty="0">
                <a:latin typeface="宋体" panose="02010600030101010101" pitchFamily="2" charset="-122"/>
              </a:rPr>
              <a:t>把程序看成是相互协作而又彼此独立的对象的集合。每个对象就是一个微型的程序，有自己的数据、操作、功能和目的</a:t>
            </a:r>
            <a:endParaRPr lang="zh-CN" altLang="en-US" sz="2955" dirty="0">
              <a:latin typeface="宋体" panose="02010600030101010101" pitchFamily="2" charset="-122"/>
            </a:endParaRPr>
          </a:p>
        </p:txBody>
      </p:sp>
      <p:sp>
        <p:nvSpPr>
          <p:cNvPr id="715827" name="Rectangle 51"/>
          <p:cNvSpPr/>
          <p:nvPr/>
        </p:nvSpPr>
        <p:spPr>
          <a:xfrm>
            <a:off x="492369" y="4343400"/>
            <a:ext cx="7877908" cy="998855"/>
          </a:xfrm>
          <a:prstGeom prst="rect">
            <a:avLst/>
          </a:prstGeom>
          <a:noFill/>
          <a:ln w="9525">
            <a:noFill/>
          </a:ln>
        </p:spPr>
        <p:txBody>
          <a:bodyPr lIns="89030" tIns="44515" rIns="89030" bIns="44515">
            <a:spAutoFit/>
          </a:bodyPr>
          <a:p>
            <a:pPr algn="l" eaLnBrk="1" hangingPunct="1"/>
            <a:r>
              <a:rPr lang="zh-CN" altLang="en-US" sz="2955" dirty="0">
                <a:latin typeface="宋体" panose="02010600030101010101" pitchFamily="2" charset="-122"/>
              </a:rPr>
              <a:t>结构化方法</a:t>
            </a:r>
            <a:r>
              <a:rPr lang="zh-CN" altLang="en-US" sz="2955" dirty="0">
                <a:latin typeface="Arial" panose="020B0604020202020204" pitchFamily="34" charset="0"/>
              </a:rPr>
              <a:t> </a:t>
            </a:r>
            <a:r>
              <a:rPr lang="en-US" altLang="zh-CN" sz="2955" dirty="0">
                <a:latin typeface="Arial" panose="020B0604020202020204" pitchFamily="34" charset="0"/>
              </a:rPr>
              <a:t>:</a:t>
            </a:r>
            <a:r>
              <a:rPr lang="zh-CN" altLang="en-US" sz="2955" dirty="0">
                <a:latin typeface="宋体" panose="02010600030101010101" pitchFamily="2" charset="-122"/>
              </a:rPr>
              <a:t>看作是工作在数据之上的一系列过程或函数的集合</a:t>
            </a:r>
            <a:endParaRPr lang="zh-CN" altLang="en-US" sz="2955"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5823">
                                            <p:txEl>
                                              <p:charRg st="0" end="11"/>
                                            </p:txEl>
                                          </p:spTgt>
                                        </p:tgtEl>
                                        <p:attrNameLst>
                                          <p:attrName>style.visibility</p:attrName>
                                        </p:attrNameLst>
                                      </p:cBhvr>
                                      <p:to>
                                        <p:strVal val="visible"/>
                                      </p:to>
                                    </p:set>
                                    <p:animEffect transition="in" filter="dissolve">
                                      <p:cBhvr>
                                        <p:cTn id="7" dur="500"/>
                                        <p:tgtEl>
                                          <p:spTgt spid="715823">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5826">
                                            <p:txEl>
                                              <p:charRg st="0" end="61"/>
                                            </p:txEl>
                                          </p:spTgt>
                                        </p:tgtEl>
                                        <p:attrNameLst>
                                          <p:attrName>style.visibility</p:attrName>
                                        </p:attrNameLst>
                                      </p:cBhvr>
                                      <p:to>
                                        <p:strVal val="visible"/>
                                      </p:to>
                                    </p:set>
                                    <p:animEffect transition="in" filter="dissolve">
                                      <p:cBhvr>
                                        <p:cTn id="12" dur="500"/>
                                        <p:tgtEl>
                                          <p:spTgt spid="715826">
                                            <p:txEl>
                                              <p:charRg st="0" end="6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5827">
                                            <p:txEl>
                                              <p:charRg st="0" end="30"/>
                                            </p:txEl>
                                          </p:spTgt>
                                        </p:tgtEl>
                                        <p:attrNameLst>
                                          <p:attrName>style.visibility</p:attrName>
                                        </p:attrNameLst>
                                      </p:cBhvr>
                                      <p:to>
                                        <p:strVal val="visible"/>
                                      </p:to>
                                    </p:set>
                                    <p:animEffect transition="in" filter="dissolve">
                                      <p:cBhvr>
                                        <p:cTn id="17" dur="500"/>
                                        <p:tgtEl>
                                          <p:spTgt spid="715827">
                                            <p:txEl>
                                              <p:charRg st="0" end="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823" grpId="0" build="p"/>
      <p:bldP spid="715826" grpId="0" build="p"/>
      <p:bldP spid="71582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anose="02070A03080606020203" pitchFamily="18" charset="0"/>
                <a:ea typeface="+mn-ea"/>
              </a:rPr>
              <a:t>9.2</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面向对象的概念</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539750" y="1196975"/>
            <a:ext cx="8147050"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Aft>
                <a:spcPts val="600"/>
              </a:spcAft>
              <a:defRPr/>
            </a:pPr>
            <a:r>
              <a:rPr lang="en-US" altLang="zh-CN" sz="2400" b="1" dirty="0" smtClean="0">
                <a:latin typeface="Bodoni MT Black" panose="02070A03080606020203" pitchFamily="18" charset="0"/>
                <a:ea typeface="+mn-ea"/>
              </a:rPr>
              <a:t>2.</a:t>
            </a:r>
            <a:r>
              <a:rPr lang="zh-CN" altLang="en-US" sz="2400" b="1" dirty="0" smtClean="0">
                <a:latin typeface="Bodoni MT Black" panose="02070A03080606020203" pitchFamily="18" charset="0"/>
                <a:ea typeface="+mn-ea"/>
              </a:rPr>
              <a:t>对象的定义</a:t>
            </a:r>
            <a:endParaRPr lang="en-US" altLang="zh-CN" sz="2400" b="1" dirty="0" smtClean="0">
              <a:latin typeface="Bodoni MT Black" panose="02070A03080606020203" pitchFamily="18" charset="0"/>
              <a:ea typeface="+mn-ea"/>
            </a:endParaRPr>
          </a:p>
          <a:p>
            <a:pPr marL="0" indent="0" eaLnBrk="1" hangingPunct="1">
              <a:lnSpc>
                <a:spcPts val="3000"/>
              </a:lnSpc>
              <a:spcAft>
                <a:spcPts val="600"/>
              </a:spcAft>
              <a:defRPr/>
            </a:pPr>
            <a:r>
              <a:rPr lang="en-US" altLang="zh-CN" sz="2400" dirty="0" smtClean="0">
                <a:latin typeface="Bodoni MT Black" panose="02070A03080606020203" pitchFamily="18" charset="0"/>
                <a:ea typeface="+mn-ea"/>
              </a:rPr>
              <a:t>    </a:t>
            </a:r>
            <a:r>
              <a:rPr lang="zh-CN" altLang="zh-CN" sz="2400" dirty="0" smtClean="0">
                <a:latin typeface="Bodoni MT Black" panose="02070A03080606020203" pitchFamily="18" charset="0"/>
                <a:ea typeface="+mn-ea"/>
              </a:rPr>
              <a:t>对象</a:t>
            </a:r>
            <a:r>
              <a:rPr lang="zh-CN" altLang="zh-CN" sz="2400" dirty="0">
                <a:latin typeface="Bodoni MT Black" panose="02070A03080606020203" pitchFamily="18" charset="0"/>
                <a:ea typeface="+mn-ea"/>
              </a:rPr>
              <a:t>是封装了</a:t>
            </a:r>
            <a:r>
              <a:rPr lang="zh-CN" altLang="zh-CN" sz="2400" dirty="0">
                <a:solidFill>
                  <a:srgbClr val="FF0000"/>
                </a:solidFill>
                <a:latin typeface="Bodoni MT Black" panose="02070A03080606020203" pitchFamily="18" charset="0"/>
                <a:ea typeface="+mn-ea"/>
              </a:rPr>
              <a:t>数据结构</a:t>
            </a:r>
            <a:r>
              <a:rPr lang="zh-CN" altLang="zh-CN" sz="2400" dirty="0">
                <a:latin typeface="Bodoni MT Black" panose="02070A03080606020203" pitchFamily="18" charset="0"/>
                <a:ea typeface="+mn-ea"/>
              </a:rPr>
              <a:t>及可以施加在这些数据结构上的</a:t>
            </a:r>
            <a:r>
              <a:rPr lang="zh-CN" altLang="zh-CN" sz="2400" dirty="0">
                <a:solidFill>
                  <a:srgbClr val="FF0000"/>
                </a:solidFill>
                <a:latin typeface="Bodoni MT Black" panose="02070A03080606020203" pitchFamily="18" charset="0"/>
                <a:ea typeface="+mn-ea"/>
              </a:rPr>
              <a:t>操作</a:t>
            </a:r>
            <a:r>
              <a:rPr lang="zh-CN" altLang="zh-CN" sz="2400" dirty="0">
                <a:latin typeface="Bodoni MT Black" panose="02070A03080606020203" pitchFamily="18" charset="0"/>
                <a:ea typeface="+mn-ea"/>
              </a:rPr>
              <a:t>的封装体，这个封装体有可以唯一地标识它的名字，而且向外界提供一组</a:t>
            </a:r>
            <a:r>
              <a:rPr lang="zh-CN" altLang="zh-CN" sz="2400" dirty="0" smtClean="0">
                <a:solidFill>
                  <a:srgbClr val="FF0000"/>
                </a:solidFill>
                <a:latin typeface="Bodoni MT Black" panose="02070A03080606020203" pitchFamily="18" charset="0"/>
                <a:ea typeface="+mn-ea"/>
              </a:rPr>
              <a:t>服务</a:t>
            </a:r>
            <a:r>
              <a:rPr lang="zh-CN" altLang="en-US" sz="2400" dirty="0" smtClean="0">
                <a:latin typeface="Bodoni MT Black" panose="02070A03080606020203" pitchFamily="18" charset="0"/>
                <a:ea typeface="+mn-ea"/>
              </a:rPr>
              <a:t>（</a:t>
            </a:r>
            <a:r>
              <a:rPr lang="zh-CN" altLang="zh-CN" sz="2400" dirty="0" smtClean="0">
                <a:latin typeface="Bodoni MT Black" panose="02070A03080606020203" pitchFamily="18" charset="0"/>
                <a:ea typeface="+mn-ea"/>
              </a:rPr>
              <a:t>即公有操作</a:t>
            </a:r>
            <a:r>
              <a:rPr lang="zh-CN" altLang="en-US" sz="2400" dirty="0" smtClean="0">
                <a:latin typeface="Bodoni MT Black" panose="02070A03080606020203" pitchFamily="18" charset="0"/>
              </a:rPr>
              <a:t>）</a:t>
            </a:r>
            <a:r>
              <a:rPr lang="zh-CN" altLang="zh-CN" sz="2400" dirty="0" smtClean="0">
                <a:latin typeface="Bodoni MT Black" panose="02070A03080606020203" pitchFamily="18" charset="0"/>
                <a:ea typeface="+mn-ea"/>
              </a:rPr>
              <a:t>。</a:t>
            </a:r>
            <a:r>
              <a:rPr lang="zh-CN" altLang="zh-CN" sz="2400" dirty="0">
                <a:latin typeface="Bodoni MT Black" panose="02070A03080606020203" pitchFamily="18" charset="0"/>
                <a:ea typeface="+mn-ea"/>
              </a:rPr>
              <a:t>对象中的数据表示对象的状态</a:t>
            </a:r>
            <a:r>
              <a:rPr lang="zh-CN" altLang="zh-CN" sz="2400" dirty="0" smtClean="0">
                <a:latin typeface="Bodoni MT Black" panose="02070A03080606020203" pitchFamily="18" charset="0"/>
                <a:ea typeface="+mn-ea"/>
              </a:rPr>
              <a:t>，一</a:t>
            </a:r>
            <a:r>
              <a:rPr lang="zh-CN" altLang="zh-CN" sz="2400" dirty="0">
                <a:latin typeface="Bodoni MT Black" panose="02070A03080606020203" pitchFamily="18" charset="0"/>
                <a:ea typeface="+mn-ea"/>
              </a:rPr>
              <a:t>个对象的状态只能由该对象的操作来改变</a:t>
            </a:r>
            <a:r>
              <a:rPr lang="zh-CN" altLang="zh-CN" sz="2400" dirty="0" smtClean="0">
                <a:latin typeface="Bodoni MT Black" panose="02070A03080606020203" pitchFamily="18" charset="0"/>
                <a:ea typeface="+mn-ea"/>
              </a:rPr>
              <a:t>。</a:t>
            </a:r>
            <a:endParaRPr lang="en-US" altLang="zh-CN" sz="2400" b="1" dirty="0" smtClean="0">
              <a:latin typeface="Bodoni MT Black" panose="02070A03080606020203" pitchFamily="18" charset="0"/>
              <a:ea typeface="+mn-ea"/>
            </a:endParaRPr>
          </a:p>
        </p:txBody>
      </p:sp>
      <p:pic>
        <p:nvPicPr>
          <p:cNvPr id="30724" name="图片 1"/>
          <p:cNvPicPr>
            <a:picLocks noChangeAspect="1"/>
          </p:cNvPicPr>
          <p:nvPr/>
        </p:nvPicPr>
        <p:blipFill>
          <a:blip r:embed="rId1" cstate="print"/>
          <a:srcRect/>
          <a:stretch>
            <a:fillRect/>
          </a:stretch>
        </p:blipFill>
        <p:spPr bwMode="auto">
          <a:xfrm>
            <a:off x="5219700" y="3832225"/>
            <a:ext cx="3384550" cy="1684338"/>
          </a:xfrm>
          <a:prstGeom prst="rect">
            <a:avLst/>
          </a:prstGeom>
          <a:noFill/>
          <a:ln w="9525">
            <a:noFill/>
            <a:miter lim="800000"/>
            <a:headEnd/>
            <a:tailEnd/>
          </a:ln>
        </p:spPr>
      </p:pic>
      <p:sp>
        <p:nvSpPr>
          <p:cNvPr id="3" name="文本框 2"/>
          <p:cNvSpPr txBox="1"/>
          <p:nvPr/>
        </p:nvSpPr>
        <p:spPr>
          <a:xfrm>
            <a:off x="539750" y="3476625"/>
            <a:ext cx="4464050" cy="2400300"/>
          </a:xfrm>
          <a:prstGeom prst="rect">
            <a:avLst/>
          </a:prstGeom>
          <a:noFill/>
        </p:spPr>
        <p:txBody>
          <a:bodyPr>
            <a:spAutoFit/>
          </a:bodyPr>
          <a:lstStyle/>
          <a:p>
            <a:pPr eaLnBrk="1" hangingPunct="1">
              <a:lnSpc>
                <a:spcPts val="3000"/>
              </a:lnSpc>
              <a:defRPr/>
            </a:pPr>
            <a:r>
              <a:rPr lang="zh-CN" altLang="zh-CN" sz="2400" dirty="0">
                <a:latin typeface="Bodoni MT Black" panose="02070A03080606020203" pitchFamily="18" charset="0"/>
                <a:ea typeface="+mn-ea"/>
              </a:rPr>
              <a:t>从动态角度或对象的实现机制来看，对象是一台自动机。具有内部状态</a:t>
            </a:r>
            <a:r>
              <a:rPr lang="en-US" altLang="zh-CN" sz="2400" i="1" dirty="0">
                <a:latin typeface="Bodoni MT Black" panose="02070A03080606020203" pitchFamily="18" charset="0"/>
                <a:ea typeface="+mn-ea"/>
                <a:cs typeface="Times New Roman" panose="02020603050405020304" pitchFamily="18" charset="0"/>
              </a:rPr>
              <a:t>S</a:t>
            </a:r>
            <a:r>
              <a:rPr lang="zh-CN" altLang="zh-CN" sz="2400" dirty="0">
                <a:latin typeface="Bodoni MT Black" panose="02070A03080606020203" pitchFamily="18" charset="0"/>
                <a:ea typeface="+mn-ea"/>
              </a:rPr>
              <a:t>，</a:t>
            </a:r>
            <a:r>
              <a:rPr lang="zh-CN" altLang="zh-CN" sz="2400" dirty="0">
                <a:solidFill>
                  <a:srgbClr val="FF0000"/>
                </a:solidFill>
                <a:latin typeface="Bodoni MT Black" panose="02070A03080606020203" pitchFamily="18" charset="0"/>
                <a:ea typeface="+mn-ea"/>
              </a:rPr>
              <a:t>操作</a:t>
            </a:r>
            <a:r>
              <a:rPr lang="en-US" altLang="zh-CN" sz="2400" i="1" dirty="0" err="1" smtClean="0">
                <a:solidFill>
                  <a:srgbClr val="FF0000"/>
                </a:solidFill>
                <a:latin typeface="Bodoni MT Black" panose="02070A03080606020203" pitchFamily="18" charset="0"/>
                <a:ea typeface="+mn-ea"/>
                <a:cs typeface="Times New Roman" panose="02020603050405020304" pitchFamily="18" charset="0"/>
              </a:rPr>
              <a:t>f</a:t>
            </a:r>
            <a:r>
              <a:rPr lang="en-US" altLang="zh-CN" sz="2400" i="1" baseline="-25000" dirty="0" err="1" smtClean="0">
                <a:solidFill>
                  <a:srgbClr val="FF0000"/>
                </a:solidFill>
                <a:latin typeface="Bodoni MT Black" panose="02070A03080606020203" pitchFamily="18" charset="0"/>
                <a:ea typeface="+mn-ea"/>
                <a:cs typeface="Times New Roman" panose="02020603050405020304" pitchFamily="18" charset="0"/>
              </a:rPr>
              <a:t>i</a:t>
            </a:r>
            <a:r>
              <a:rPr lang="en-US" altLang="zh-CN" sz="2400" i="1" baseline="-25000" dirty="0" smtClean="0">
                <a:solidFill>
                  <a:srgbClr val="FF0000"/>
                </a:solidFill>
                <a:latin typeface="Bodoni MT Black" panose="02070A03080606020203" pitchFamily="18" charset="0"/>
                <a:ea typeface="+mn-ea"/>
                <a:cs typeface="Times New Roman" panose="02020603050405020304" pitchFamily="18" charset="0"/>
              </a:rPr>
              <a:t> </a:t>
            </a:r>
            <a:r>
              <a:rPr lang="en-US" altLang="zh-CN" sz="2400" dirty="0" smtClean="0">
                <a:latin typeface="Bodoni MT Black" panose="02070A03080606020203" pitchFamily="18" charset="0"/>
                <a:ea typeface="+mn-ea"/>
                <a:cs typeface="Times New Roman" panose="02020603050405020304" pitchFamily="18" charset="0"/>
              </a:rPr>
              <a:t>(</a:t>
            </a:r>
            <a:r>
              <a:rPr lang="en-US" altLang="zh-CN" sz="2400" i="1" dirty="0" err="1">
                <a:latin typeface="Bodoni MT Black" panose="02070A03080606020203" pitchFamily="18" charset="0"/>
                <a:ea typeface="+mn-ea"/>
                <a:cs typeface="Times New Roman" panose="02020603050405020304" pitchFamily="18" charset="0"/>
              </a:rPr>
              <a:t>i</a:t>
            </a:r>
            <a:r>
              <a:rPr lang="en-US" altLang="zh-CN" sz="2400" i="1" dirty="0">
                <a:latin typeface="Bodoni MT Black" panose="02070A03080606020203" pitchFamily="18" charset="0"/>
                <a:ea typeface="+mn-ea"/>
                <a:cs typeface="Times New Roman" panose="02020603050405020304" pitchFamily="18" charset="0"/>
              </a:rPr>
              <a:t>=1,2,</a:t>
            </a:r>
            <a:r>
              <a:rPr lang="zh-CN" altLang="zh-CN" sz="2400" i="1" dirty="0">
                <a:latin typeface="Bodoni MT Black" panose="02070A03080606020203" pitchFamily="18" charset="0"/>
                <a:ea typeface="+mn-ea"/>
                <a:cs typeface="Times New Roman" panose="02020603050405020304" pitchFamily="18" charset="0"/>
              </a:rPr>
              <a:t>…</a:t>
            </a:r>
            <a:r>
              <a:rPr lang="en-US" altLang="zh-CN" sz="2400" i="1" dirty="0">
                <a:latin typeface="Bodoni MT Black" panose="02070A03080606020203" pitchFamily="18" charset="0"/>
                <a:ea typeface="+mn-ea"/>
                <a:cs typeface="Times New Roman" panose="02020603050405020304" pitchFamily="18" charset="0"/>
              </a:rPr>
              <a:t>,n</a:t>
            </a:r>
            <a:r>
              <a:rPr lang="en-US" altLang="zh-CN" sz="2400" dirty="0">
                <a:latin typeface="Bodoni MT Black" panose="02070A03080606020203" pitchFamily="18" charset="0"/>
                <a:ea typeface="+mn-ea"/>
                <a:cs typeface="Times New Roman" panose="02020603050405020304" pitchFamily="18" charset="0"/>
              </a:rPr>
              <a:t>)</a:t>
            </a:r>
            <a:r>
              <a:rPr lang="zh-CN" altLang="zh-CN" sz="2400" dirty="0">
                <a:latin typeface="Bodoni MT Black" panose="02070A03080606020203" pitchFamily="18" charset="0"/>
                <a:ea typeface="+mn-ea"/>
              </a:rPr>
              <a:t>，且与操作</a:t>
            </a:r>
            <a:r>
              <a:rPr lang="en-US" altLang="zh-CN" sz="2400" i="1" dirty="0">
                <a:latin typeface="Bodoni MT Black" panose="02070A03080606020203" pitchFamily="18" charset="0"/>
                <a:ea typeface="+mn-ea"/>
                <a:cs typeface="Times New Roman" panose="02020603050405020304" pitchFamily="18" charset="0"/>
              </a:rPr>
              <a:t>f</a:t>
            </a:r>
            <a:r>
              <a:rPr lang="en-US" altLang="zh-CN" sz="2400" i="1" baseline="-25000" dirty="0">
                <a:latin typeface="Bodoni MT Black" panose="02070A03080606020203" pitchFamily="18" charset="0"/>
                <a:ea typeface="+mn-ea"/>
                <a:cs typeface="Times New Roman" panose="02020603050405020304" pitchFamily="18" charset="0"/>
              </a:rPr>
              <a:t>i</a:t>
            </a:r>
            <a:r>
              <a:rPr lang="zh-CN" altLang="zh-CN" sz="2400" dirty="0">
                <a:latin typeface="Bodoni MT Black" panose="02070A03080606020203" pitchFamily="18" charset="0"/>
                <a:ea typeface="+mn-ea"/>
              </a:rPr>
              <a:t>对应的</a:t>
            </a:r>
            <a:r>
              <a:rPr lang="zh-CN" altLang="zh-CN" sz="2400" dirty="0">
                <a:solidFill>
                  <a:srgbClr val="FF0000"/>
                </a:solidFill>
                <a:latin typeface="Bodoni MT Black" panose="02070A03080606020203" pitchFamily="18" charset="0"/>
                <a:ea typeface="+mn-ea"/>
              </a:rPr>
              <a:t>状态转换函数</a:t>
            </a:r>
            <a:r>
              <a:rPr lang="zh-CN" altLang="zh-CN" sz="2400" dirty="0">
                <a:latin typeface="Bodoni MT Black" panose="02070A03080606020203" pitchFamily="18" charset="0"/>
                <a:ea typeface="+mn-ea"/>
              </a:rPr>
              <a:t>为</a:t>
            </a:r>
            <a:r>
              <a:rPr lang="en-US" altLang="zh-CN" sz="2400" i="1" dirty="0" err="1" smtClean="0">
                <a:solidFill>
                  <a:srgbClr val="FF0000"/>
                </a:solidFill>
                <a:latin typeface="Bodoni MT Black" panose="02070A03080606020203" pitchFamily="18" charset="0"/>
                <a:ea typeface="+mn-ea"/>
                <a:cs typeface="Times New Roman" panose="02020603050405020304" pitchFamily="18" charset="0"/>
              </a:rPr>
              <a:t>g</a:t>
            </a:r>
            <a:r>
              <a:rPr lang="en-US" altLang="zh-CN" sz="2400" i="1" baseline="-25000" dirty="0" err="1" smtClean="0">
                <a:solidFill>
                  <a:srgbClr val="FF0000"/>
                </a:solidFill>
                <a:latin typeface="Bodoni MT Black" panose="02070A03080606020203" pitchFamily="18" charset="0"/>
                <a:ea typeface="+mn-ea"/>
                <a:cs typeface="Times New Roman" panose="02020603050405020304" pitchFamily="18" charset="0"/>
              </a:rPr>
              <a:t>i</a:t>
            </a:r>
            <a:r>
              <a:rPr lang="en-US" altLang="zh-CN" sz="2400" i="1" baseline="-25000" dirty="0" smtClean="0">
                <a:solidFill>
                  <a:srgbClr val="FF0000"/>
                </a:solidFill>
                <a:latin typeface="Bodoni MT Black" panose="02070A03080606020203" pitchFamily="18" charset="0"/>
                <a:ea typeface="+mn-ea"/>
                <a:cs typeface="Times New Roman" panose="02020603050405020304" pitchFamily="18" charset="0"/>
              </a:rPr>
              <a:t> </a:t>
            </a:r>
            <a:r>
              <a:rPr lang="en-US" altLang="zh-CN" sz="2400" dirty="0" smtClean="0">
                <a:latin typeface="Bodoni MT Black" panose="02070A03080606020203" pitchFamily="18" charset="0"/>
                <a:ea typeface="+mn-ea"/>
                <a:cs typeface="Times New Roman" panose="02020603050405020304" pitchFamily="18" charset="0"/>
              </a:rPr>
              <a:t>(</a:t>
            </a:r>
            <a:r>
              <a:rPr lang="en-US" altLang="zh-CN" sz="2400" i="1" dirty="0" err="1">
                <a:latin typeface="Bodoni MT Black" panose="02070A03080606020203" pitchFamily="18" charset="0"/>
                <a:ea typeface="+mn-ea"/>
                <a:cs typeface="Times New Roman" panose="02020603050405020304" pitchFamily="18" charset="0"/>
              </a:rPr>
              <a:t>i</a:t>
            </a:r>
            <a:r>
              <a:rPr lang="en-US" altLang="zh-CN" sz="2400" i="1" dirty="0">
                <a:latin typeface="Bodoni MT Black" panose="02070A03080606020203" pitchFamily="18" charset="0"/>
                <a:ea typeface="+mn-ea"/>
                <a:cs typeface="Times New Roman" panose="02020603050405020304" pitchFamily="18" charset="0"/>
              </a:rPr>
              <a:t>=1,2,</a:t>
            </a:r>
            <a:r>
              <a:rPr lang="zh-CN" altLang="zh-CN" sz="2400" i="1" dirty="0">
                <a:latin typeface="Bodoni MT Black" panose="02070A03080606020203" pitchFamily="18" charset="0"/>
                <a:ea typeface="+mn-ea"/>
                <a:cs typeface="Times New Roman" panose="02020603050405020304" pitchFamily="18" charset="0"/>
              </a:rPr>
              <a:t>…</a:t>
            </a:r>
            <a:r>
              <a:rPr lang="en-US" altLang="zh-CN" sz="2400" i="1" dirty="0">
                <a:latin typeface="Bodoni MT Black" panose="02070A03080606020203" pitchFamily="18" charset="0"/>
                <a:ea typeface="+mn-ea"/>
                <a:cs typeface="Times New Roman" panose="02020603050405020304" pitchFamily="18" charset="0"/>
              </a:rPr>
              <a:t>,n</a:t>
            </a:r>
            <a:r>
              <a:rPr lang="en-US" altLang="zh-CN" sz="2400" dirty="0">
                <a:latin typeface="Bodoni MT Black" panose="02070A03080606020203" pitchFamily="18" charset="0"/>
                <a:ea typeface="+mn-ea"/>
                <a:cs typeface="Times New Roman" panose="02020603050405020304" pitchFamily="18" charset="0"/>
              </a:rPr>
              <a:t>)</a:t>
            </a:r>
            <a:r>
              <a:rPr lang="zh-CN" altLang="zh-CN" sz="2400" dirty="0">
                <a:latin typeface="Bodoni MT Black" panose="02070A03080606020203" pitchFamily="18" charset="0"/>
                <a:ea typeface="+mn-ea"/>
              </a:rPr>
              <a:t>的一个对象，可用</a:t>
            </a:r>
            <a:r>
              <a:rPr lang="zh-CN" altLang="en-US" sz="2400" dirty="0">
                <a:latin typeface="Bodoni MT Black" panose="02070A03080606020203" pitchFamily="18" charset="0"/>
                <a:ea typeface="+mn-ea"/>
              </a:rPr>
              <a:t>右图</a:t>
            </a:r>
            <a:r>
              <a:rPr lang="zh-CN" altLang="zh-CN" sz="2400" dirty="0">
                <a:latin typeface="Bodoni MT Black" panose="02070A03080606020203" pitchFamily="18" charset="0"/>
                <a:ea typeface="+mn-ea"/>
              </a:rPr>
              <a:t>所示的自动机来模拟。</a:t>
            </a:r>
            <a:endParaRPr lang="zh-CN" altLang="en-US" sz="2400" dirty="0">
              <a:latin typeface="Bodoni MT Black" panose="02070A03080606020203" pitchFamily="18" charset="0"/>
              <a:ea typeface="+mn-ea"/>
            </a:endParaRP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9.2.1 </a:t>
            </a:r>
            <a:r>
              <a:rPr lang="zh-CN" altLang="en-US" sz="2400" dirty="0" smtClean="0">
                <a:solidFill>
                  <a:srgbClr val="D9D9D9"/>
                </a:solidFill>
                <a:latin typeface="Bodoni MT Black" panose="02070A03080606020203" pitchFamily="18" charset="0"/>
                <a:ea typeface="+mn-ea"/>
              </a:rPr>
              <a:t>对象</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44450"/>
            <a:ext cx="8229600" cy="1143000"/>
          </a:xfrm>
        </p:spPr>
        <p:txBody>
          <a:bodyPr/>
          <a:lstStyle/>
          <a:p>
            <a:pPr>
              <a:defRPr/>
            </a:pPr>
            <a:r>
              <a:rPr lang="en-US" altLang="zh-CN" b="1" dirty="0" smtClean="0">
                <a:latin typeface="Bodoni MT Black" panose="02070A03080606020203" pitchFamily="18" charset="0"/>
                <a:ea typeface="+mn-ea"/>
              </a:rPr>
              <a:t>9.2</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面向对象的概念</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395288" y="1260475"/>
            <a:ext cx="8497887"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Aft>
                <a:spcPts val="600"/>
              </a:spcAft>
              <a:defRPr/>
            </a:pPr>
            <a:r>
              <a:rPr lang="en-US" altLang="zh-CN" sz="2400" b="1" dirty="0" smtClean="0">
                <a:latin typeface="Bodoni MT Black" panose="02070A03080606020203" pitchFamily="18" charset="0"/>
                <a:ea typeface="+mn-ea"/>
              </a:rPr>
              <a:t>3.</a:t>
            </a:r>
            <a:r>
              <a:rPr lang="zh-CN" altLang="en-US" sz="2400" b="1" dirty="0" smtClean="0">
                <a:latin typeface="Bodoni MT Black" panose="02070A03080606020203" pitchFamily="18" charset="0"/>
                <a:ea typeface="+mn-ea"/>
              </a:rPr>
              <a:t>对象的特点</a:t>
            </a:r>
            <a:endParaRPr lang="en-US" altLang="zh-CN" sz="2400" b="1" dirty="0" smtClean="0">
              <a:latin typeface="Bodoni MT Black" panose="02070A03080606020203" pitchFamily="18" charset="0"/>
              <a:ea typeface="+mn-ea"/>
            </a:endParaRPr>
          </a:p>
          <a:p>
            <a:pPr marL="0" indent="612140">
              <a:lnSpc>
                <a:spcPts val="3000"/>
              </a:lnSpc>
              <a:defRPr/>
            </a:pPr>
            <a:r>
              <a:rPr lang="zh-CN" altLang="zh-CN" sz="2400" dirty="0">
                <a:latin typeface="Bodoni MT Black" panose="02070A03080606020203" pitchFamily="18" charset="0"/>
                <a:ea typeface="+mn-ea"/>
              </a:rPr>
              <a:t>对象有如下一些基本特点。</a:t>
            </a:r>
            <a:endParaRPr lang="zh-CN" altLang="zh-CN" sz="2400" dirty="0">
              <a:latin typeface="Bodoni MT Black" panose="02070A03080606020203" pitchFamily="18" charset="0"/>
              <a:ea typeface="+mn-ea"/>
            </a:endParaRPr>
          </a:p>
          <a:p>
            <a:pPr marL="0" indent="612140">
              <a:lnSpc>
                <a:spcPts val="3000"/>
              </a:lnSpc>
              <a:defRPr/>
            </a:pPr>
            <a:r>
              <a:rPr lang="en-US" altLang="zh-CN" sz="2400" dirty="0" smtClean="0">
                <a:latin typeface="Bodoni MT Black" panose="02070A03080606020203" pitchFamily="18" charset="0"/>
                <a:ea typeface="+mn-ea"/>
              </a:rPr>
              <a:t>(1) </a:t>
            </a:r>
            <a:r>
              <a:rPr lang="zh-CN" altLang="zh-CN" sz="2400" b="1" dirty="0" smtClean="0">
                <a:solidFill>
                  <a:srgbClr val="FF0000"/>
                </a:solidFill>
                <a:latin typeface="Bodoni MT Black" panose="02070A03080606020203" pitchFamily="18" charset="0"/>
                <a:ea typeface="+mn-ea"/>
              </a:rPr>
              <a:t>以</a:t>
            </a:r>
            <a:r>
              <a:rPr lang="zh-CN" altLang="zh-CN" sz="2400" b="1" dirty="0">
                <a:solidFill>
                  <a:srgbClr val="FF0000"/>
                </a:solidFill>
                <a:latin typeface="Bodoni MT Black" panose="02070A03080606020203" pitchFamily="18" charset="0"/>
                <a:ea typeface="+mn-ea"/>
              </a:rPr>
              <a:t>数据为中心</a:t>
            </a:r>
            <a:r>
              <a:rPr lang="zh-CN" altLang="zh-CN" sz="2400" dirty="0">
                <a:latin typeface="Bodoni MT Black" panose="02070A03080606020203" pitchFamily="18" charset="0"/>
                <a:ea typeface="+mn-ea"/>
              </a:rPr>
              <a:t>。操作围绕对其数据所需要做的处理来设置，不设置与这些数据无关的操作，而且操作的结果往往与当时所处的</a:t>
            </a:r>
            <a:r>
              <a:rPr lang="zh-CN" altLang="zh-CN" sz="2400" dirty="0" smtClean="0">
                <a:latin typeface="Bodoni MT Black" panose="02070A03080606020203" pitchFamily="18" charset="0"/>
                <a:ea typeface="+mn-ea"/>
              </a:rPr>
              <a:t>状态</a:t>
            </a:r>
            <a:r>
              <a:rPr lang="zh-CN" altLang="en-US" sz="2400" dirty="0" smtClean="0">
                <a:latin typeface="Bodoni MT Black" panose="02070A03080606020203" pitchFamily="18" charset="0"/>
                <a:ea typeface="+mn-ea"/>
              </a:rPr>
              <a:t>（</a:t>
            </a:r>
            <a:r>
              <a:rPr lang="zh-CN" altLang="zh-CN" sz="2400" dirty="0" smtClean="0">
                <a:latin typeface="Bodoni MT Black" panose="02070A03080606020203" pitchFamily="18" charset="0"/>
                <a:ea typeface="+mn-ea"/>
              </a:rPr>
              <a:t>数据</a:t>
            </a:r>
            <a:r>
              <a:rPr lang="zh-CN" altLang="zh-CN" sz="2400" dirty="0">
                <a:latin typeface="Bodoni MT Black" panose="02070A03080606020203" pitchFamily="18" charset="0"/>
                <a:ea typeface="+mn-ea"/>
              </a:rPr>
              <a:t>的</a:t>
            </a:r>
            <a:r>
              <a:rPr lang="zh-CN" altLang="zh-CN" sz="2400" dirty="0" smtClean="0">
                <a:latin typeface="Bodoni MT Black" panose="02070A03080606020203" pitchFamily="18" charset="0"/>
                <a:ea typeface="+mn-ea"/>
              </a:rPr>
              <a:t>值</a:t>
            </a:r>
            <a:r>
              <a:rPr lang="zh-CN" altLang="en-US" sz="2400" dirty="0" smtClean="0">
                <a:latin typeface="Bodoni MT Black" panose="02070A03080606020203" pitchFamily="18" charset="0"/>
              </a:rPr>
              <a:t>）</a:t>
            </a:r>
            <a:r>
              <a:rPr lang="zh-CN" altLang="zh-CN" sz="2400" dirty="0" smtClean="0">
                <a:latin typeface="Bodoni MT Black" panose="02070A03080606020203" pitchFamily="18" charset="0"/>
                <a:ea typeface="+mn-ea"/>
              </a:rPr>
              <a:t>有关</a:t>
            </a:r>
            <a:r>
              <a:rPr lang="zh-CN" altLang="zh-CN"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0" indent="612140">
              <a:lnSpc>
                <a:spcPts val="3000"/>
              </a:lnSpc>
              <a:defRPr/>
            </a:pPr>
            <a:r>
              <a:rPr lang="en-US" altLang="zh-CN" sz="2400" dirty="0" smtClean="0">
                <a:latin typeface="Bodoni MT Black" panose="02070A03080606020203" pitchFamily="18" charset="0"/>
                <a:ea typeface="+mn-ea"/>
              </a:rPr>
              <a:t>(2) </a:t>
            </a:r>
            <a:r>
              <a:rPr lang="zh-CN" altLang="zh-CN" sz="2400" b="1" dirty="0" smtClean="0">
                <a:solidFill>
                  <a:srgbClr val="FF0000"/>
                </a:solidFill>
                <a:latin typeface="Bodoni MT Black" panose="02070A03080606020203" pitchFamily="18" charset="0"/>
                <a:ea typeface="+mn-ea"/>
              </a:rPr>
              <a:t>对象</a:t>
            </a:r>
            <a:r>
              <a:rPr lang="zh-CN" altLang="zh-CN" sz="2400" b="1" dirty="0">
                <a:solidFill>
                  <a:srgbClr val="FF0000"/>
                </a:solidFill>
                <a:latin typeface="Bodoni MT Black" panose="02070A03080606020203" pitchFamily="18" charset="0"/>
                <a:ea typeface="+mn-ea"/>
              </a:rPr>
              <a:t>是主动的</a:t>
            </a:r>
            <a:r>
              <a:rPr lang="zh-CN" altLang="zh-CN" sz="2400" dirty="0" smtClean="0">
                <a:latin typeface="Bodoni MT Black" panose="02070A03080606020203" pitchFamily="18" charset="0"/>
                <a:ea typeface="+mn-ea"/>
              </a:rPr>
              <a:t>。它</a:t>
            </a:r>
            <a:r>
              <a:rPr lang="zh-CN" altLang="zh-CN" sz="2400" dirty="0">
                <a:latin typeface="Bodoni MT Black" panose="02070A03080606020203" pitchFamily="18" charset="0"/>
                <a:ea typeface="+mn-ea"/>
              </a:rPr>
              <a:t>是进行处理的主体</a:t>
            </a:r>
            <a:r>
              <a:rPr lang="zh-CN" altLang="zh-CN" sz="2400" dirty="0" smtClean="0">
                <a:latin typeface="Bodoni MT Black" panose="02070A03080606020203" pitchFamily="18" charset="0"/>
                <a:ea typeface="+mn-ea"/>
              </a:rPr>
              <a:t>。不能</a:t>
            </a:r>
            <a:r>
              <a:rPr lang="zh-CN" altLang="zh-CN" sz="2400" dirty="0">
                <a:latin typeface="Bodoni MT Black" panose="02070A03080606020203" pitchFamily="18" charset="0"/>
                <a:ea typeface="+mn-ea"/>
              </a:rPr>
              <a:t>从外部直接加工它的私有数据</a:t>
            </a:r>
            <a:r>
              <a:rPr lang="zh-CN" altLang="zh-CN" sz="2400" dirty="0" smtClean="0">
                <a:latin typeface="Bodoni MT Black" panose="02070A03080606020203" pitchFamily="18" charset="0"/>
                <a:ea typeface="+mn-ea"/>
              </a:rPr>
              <a:t>，必须</a:t>
            </a:r>
            <a:r>
              <a:rPr lang="zh-CN" altLang="zh-CN" sz="2400" dirty="0">
                <a:latin typeface="Bodoni MT Black" panose="02070A03080606020203" pitchFamily="18" charset="0"/>
                <a:ea typeface="+mn-ea"/>
              </a:rPr>
              <a:t>通过它的公有接口向对象发消息，请求它执行它的某个操作，处理它的私有数据。</a:t>
            </a:r>
            <a:endParaRPr lang="zh-CN" altLang="zh-CN" sz="2400" dirty="0">
              <a:latin typeface="Bodoni MT Black" panose="02070A03080606020203" pitchFamily="18" charset="0"/>
              <a:ea typeface="+mn-ea"/>
            </a:endParaRPr>
          </a:p>
          <a:p>
            <a:pPr marL="0" indent="612140">
              <a:lnSpc>
                <a:spcPts val="3000"/>
              </a:lnSpc>
              <a:defRPr/>
            </a:pPr>
            <a:r>
              <a:rPr lang="en-US" altLang="zh-CN" sz="2400" dirty="0" smtClean="0">
                <a:latin typeface="Bodoni MT Black" panose="02070A03080606020203" pitchFamily="18" charset="0"/>
                <a:ea typeface="+mn-ea"/>
              </a:rPr>
              <a:t>(3) </a:t>
            </a:r>
            <a:r>
              <a:rPr lang="zh-CN" altLang="zh-CN" sz="2400" b="1" dirty="0" smtClean="0">
                <a:solidFill>
                  <a:srgbClr val="FF0000"/>
                </a:solidFill>
                <a:latin typeface="Bodoni MT Black" panose="02070A03080606020203" pitchFamily="18" charset="0"/>
                <a:ea typeface="+mn-ea"/>
              </a:rPr>
              <a:t>实现</a:t>
            </a:r>
            <a:r>
              <a:rPr lang="zh-CN" altLang="zh-CN" sz="2400" b="1" dirty="0">
                <a:solidFill>
                  <a:srgbClr val="FF0000"/>
                </a:solidFill>
                <a:latin typeface="Bodoni MT Black" panose="02070A03080606020203" pitchFamily="18" charset="0"/>
                <a:ea typeface="+mn-ea"/>
              </a:rPr>
              <a:t>了数据封装</a:t>
            </a:r>
            <a:r>
              <a:rPr lang="zh-CN" altLang="zh-CN" sz="2400" dirty="0">
                <a:latin typeface="Bodoni MT Black" panose="02070A03080606020203" pitchFamily="18" charset="0"/>
                <a:ea typeface="+mn-ea"/>
              </a:rPr>
              <a:t>。对象好像是一只黑盒子，它的私有数据完全被封装在盒子内部，对外是隐藏的、不可见的，对私有数据的访问或处理只能通过公有的操作进行</a:t>
            </a:r>
            <a:r>
              <a:rPr lang="zh-CN" altLang="zh-CN" sz="2400" dirty="0" smtClean="0">
                <a:latin typeface="Bodoni MT Black" panose="02070A03080606020203" pitchFamily="18" charset="0"/>
                <a:ea typeface="+mn-ea"/>
              </a:rPr>
              <a:t>。</a:t>
            </a:r>
            <a:endParaRPr lang="en-US" altLang="zh-CN" sz="2400" b="1" dirty="0" smtClean="0">
              <a:latin typeface="Bodoni MT Black" panose="02070A03080606020203" pitchFamily="18" charset="0"/>
              <a:ea typeface="+mn-ea"/>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9.2.1 </a:t>
            </a:r>
            <a:r>
              <a:rPr lang="zh-CN" altLang="en-US" sz="2400" dirty="0" smtClean="0">
                <a:solidFill>
                  <a:srgbClr val="D9D9D9"/>
                </a:solidFill>
                <a:latin typeface="Bodoni MT Black" panose="02070A03080606020203" pitchFamily="18" charset="0"/>
                <a:ea typeface="+mn-ea"/>
              </a:rPr>
              <a:t>对象</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44450"/>
            <a:ext cx="8229600" cy="1143000"/>
          </a:xfrm>
        </p:spPr>
        <p:txBody>
          <a:bodyPr/>
          <a:lstStyle/>
          <a:p>
            <a:pPr>
              <a:defRPr/>
            </a:pPr>
            <a:r>
              <a:rPr lang="en-US" altLang="zh-CN" b="1" dirty="0" smtClean="0">
                <a:latin typeface="Bodoni MT Black" panose="02070A03080606020203" pitchFamily="18" charset="0"/>
                <a:ea typeface="+mn-ea"/>
              </a:rPr>
              <a:t>9.2</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面向对象的概念</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468313" y="1484313"/>
            <a:ext cx="8207375" cy="333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Aft>
                <a:spcPts val="600"/>
              </a:spcAft>
              <a:defRPr/>
            </a:pPr>
            <a:r>
              <a:rPr lang="en-US" altLang="zh-CN" sz="2400" b="1" dirty="0" smtClean="0">
                <a:latin typeface="Bodoni MT Black" panose="02070A03080606020203" pitchFamily="18" charset="0"/>
                <a:ea typeface="+mn-ea"/>
              </a:rPr>
              <a:t>3.</a:t>
            </a:r>
            <a:r>
              <a:rPr lang="zh-CN" altLang="en-US" sz="2400" b="1" dirty="0" smtClean="0">
                <a:latin typeface="Bodoni MT Black" panose="02070A03080606020203" pitchFamily="18" charset="0"/>
                <a:ea typeface="+mn-ea"/>
              </a:rPr>
              <a:t>对象的特点</a:t>
            </a:r>
            <a:endParaRPr lang="en-US" altLang="zh-CN" sz="2400" b="1" dirty="0" smtClean="0">
              <a:latin typeface="Bodoni MT Black" panose="02070A03080606020203" pitchFamily="18" charset="0"/>
              <a:ea typeface="+mn-ea"/>
            </a:endParaRPr>
          </a:p>
          <a:p>
            <a:pPr marL="0" indent="612140">
              <a:lnSpc>
                <a:spcPts val="3100"/>
              </a:lnSpc>
              <a:defRPr/>
            </a:pPr>
            <a:r>
              <a:rPr lang="en-US" altLang="zh-CN" sz="2400" b="1" dirty="0" smtClean="0">
                <a:latin typeface="Bodoni MT Black" panose="02070A03080606020203" pitchFamily="18" charset="0"/>
                <a:ea typeface="+mn-ea"/>
              </a:rPr>
              <a:t>(4) </a:t>
            </a:r>
            <a:r>
              <a:rPr lang="zh-CN" altLang="zh-CN" sz="2400" b="1" dirty="0" smtClean="0">
                <a:solidFill>
                  <a:srgbClr val="FF0000"/>
                </a:solidFill>
                <a:latin typeface="Bodoni MT Black" panose="02070A03080606020203" pitchFamily="18" charset="0"/>
                <a:ea typeface="+mn-ea"/>
              </a:rPr>
              <a:t>本质</a:t>
            </a:r>
            <a:r>
              <a:rPr lang="zh-CN" altLang="zh-CN" sz="2400" b="1" dirty="0">
                <a:solidFill>
                  <a:srgbClr val="FF0000"/>
                </a:solidFill>
                <a:latin typeface="Bodoni MT Black" panose="02070A03080606020203" pitchFamily="18" charset="0"/>
                <a:ea typeface="+mn-ea"/>
              </a:rPr>
              <a:t>上具有并行性</a:t>
            </a:r>
            <a:r>
              <a:rPr lang="zh-CN" altLang="zh-CN" sz="2400" dirty="0" smtClean="0">
                <a:latin typeface="Bodoni MT Black" panose="02070A03080606020203" pitchFamily="18" charset="0"/>
                <a:ea typeface="+mn-ea"/>
              </a:rPr>
              <a:t>。</a:t>
            </a:r>
            <a:r>
              <a:rPr lang="zh-CN" altLang="zh-CN" sz="2400" dirty="0">
                <a:latin typeface="Bodoni MT Black" panose="02070A03080606020203" pitchFamily="18" charset="0"/>
                <a:ea typeface="+mn-ea"/>
              </a:rPr>
              <a:t>对象是描述其内部状态的数据及可以对这些数据施加的全部操作的集合。</a:t>
            </a:r>
            <a:r>
              <a:rPr lang="zh-CN" altLang="zh-CN" sz="2400" dirty="0" smtClean="0">
                <a:latin typeface="Bodoni MT Black" panose="02070A03080606020203" pitchFamily="18" charset="0"/>
                <a:ea typeface="+mn-ea"/>
              </a:rPr>
              <a:t>不同</a:t>
            </a:r>
            <a:r>
              <a:rPr lang="zh-CN" altLang="zh-CN" sz="2400" dirty="0">
                <a:latin typeface="Bodoni MT Black" panose="02070A03080606020203" pitchFamily="18" charset="0"/>
                <a:ea typeface="+mn-ea"/>
              </a:rPr>
              <a:t>对象各自独立地处理自身的数据，彼此通过发消息传递信息完成通信</a:t>
            </a:r>
            <a:r>
              <a:rPr lang="zh-CN" altLang="zh-CN" sz="2400" dirty="0" smtClean="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0" indent="612140">
              <a:lnSpc>
                <a:spcPts val="3100"/>
              </a:lnSpc>
              <a:defRPr/>
            </a:pPr>
            <a:r>
              <a:rPr lang="en-US" altLang="zh-CN" sz="2400" b="1" dirty="0" smtClean="0">
                <a:latin typeface="Bodoni MT Black" panose="02070A03080606020203" pitchFamily="18" charset="0"/>
                <a:ea typeface="+mn-ea"/>
              </a:rPr>
              <a:t>(5) </a:t>
            </a:r>
            <a:r>
              <a:rPr lang="zh-CN" altLang="zh-CN" sz="2400" b="1" dirty="0" smtClean="0">
                <a:solidFill>
                  <a:srgbClr val="FF0000"/>
                </a:solidFill>
                <a:latin typeface="Bodoni MT Black" panose="02070A03080606020203" pitchFamily="18" charset="0"/>
                <a:ea typeface="+mn-ea"/>
              </a:rPr>
              <a:t>模块</a:t>
            </a:r>
            <a:r>
              <a:rPr lang="zh-CN" altLang="zh-CN" sz="2400" b="1" dirty="0">
                <a:solidFill>
                  <a:srgbClr val="FF0000"/>
                </a:solidFill>
                <a:latin typeface="Bodoni MT Black" panose="02070A03080606020203" pitchFamily="18" charset="0"/>
                <a:ea typeface="+mn-ea"/>
              </a:rPr>
              <a:t>独立性好</a:t>
            </a:r>
            <a:r>
              <a:rPr lang="zh-CN" altLang="zh-CN" sz="2400" dirty="0" smtClean="0">
                <a:latin typeface="Bodoni MT Black" panose="02070A03080606020203" pitchFamily="18" charset="0"/>
                <a:ea typeface="+mn-ea"/>
              </a:rPr>
              <a:t>。对象</a:t>
            </a:r>
            <a:r>
              <a:rPr lang="zh-CN" altLang="zh-CN" sz="2400" dirty="0">
                <a:latin typeface="Bodoni MT Black" panose="02070A03080606020203" pitchFamily="18" charset="0"/>
                <a:ea typeface="+mn-ea"/>
              </a:rPr>
              <a:t>内部各种元素彼此结合得很紧密，内聚性相当强。由于完成对象功能所需要的</a:t>
            </a:r>
            <a:r>
              <a:rPr lang="zh-CN" altLang="zh-CN" sz="2400" dirty="0" smtClean="0">
                <a:latin typeface="Bodoni MT Black" panose="02070A03080606020203" pitchFamily="18" charset="0"/>
                <a:ea typeface="+mn-ea"/>
              </a:rPr>
              <a:t>元素</a:t>
            </a:r>
            <a:r>
              <a:rPr lang="zh-CN" altLang="en-US" sz="2400" dirty="0" smtClean="0">
                <a:latin typeface="Bodoni MT Black" panose="02070A03080606020203" pitchFamily="18" charset="0"/>
                <a:ea typeface="+mn-ea"/>
              </a:rPr>
              <a:t>（</a:t>
            </a:r>
            <a:r>
              <a:rPr lang="zh-CN" altLang="zh-CN" sz="2400" dirty="0" smtClean="0">
                <a:latin typeface="Bodoni MT Black" panose="02070A03080606020203" pitchFamily="18" charset="0"/>
                <a:ea typeface="+mn-ea"/>
              </a:rPr>
              <a:t>数据</a:t>
            </a:r>
            <a:r>
              <a:rPr lang="zh-CN" altLang="zh-CN" sz="2400" dirty="0">
                <a:latin typeface="Bodoni MT Black" panose="02070A03080606020203" pitchFamily="18" charset="0"/>
                <a:ea typeface="+mn-ea"/>
              </a:rPr>
              <a:t>和</a:t>
            </a:r>
            <a:r>
              <a:rPr lang="zh-CN" altLang="zh-CN" sz="2400" dirty="0" smtClean="0">
                <a:latin typeface="Bodoni MT Black" panose="02070A03080606020203" pitchFamily="18" charset="0"/>
                <a:ea typeface="+mn-ea"/>
              </a:rPr>
              <a:t>方法</a:t>
            </a:r>
            <a:r>
              <a:rPr lang="zh-CN" altLang="en-US" sz="2400" dirty="0" smtClean="0">
                <a:latin typeface="Bodoni MT Black" panose="02070A03080606020203" pitchFamily="18" charset="0"/>
              </a:rPr>
              <a:t>）</a:t>
            </a:r>
            <a:r>
              <a:rPr lang="zh-CN" altLang="zh-CN" sz="2400" dirty="0" smtClean="0">
                <a:latin typeface="Bodoni MT Black" panose="02070A03080606020203" pitchFamily="18" charset="0"/>
                <a:ea typeface="+mn-ea"/>
              </a:rPr>
              <a:t>基本上</a:t>
            </a:r>
            <a:r>
              <a:rPr lang="zh-CN" altLang="zh-CN" sz="2400" dirty="0">
                <a:latin typeface="Bodoni MT Black" panose="02070A03080606020203" pitchFamily="18" charset="0"/>
                <a:ea typeface="+mn-ea"/>
              </a:rPr>
              <a:t>都被封装在对象内部，它与外界的联系自然就比较少，因此，对象之间的耦合通常比较松。</a:t>
            </a:r>
            <a:endParaRPr lang="en-US" altLang="zh-CN" sz="2400" b="1" dirty="0" smtClean="0">
              <a:latin typeface="Bodoni MT Black" panose="02070A03080606020203" pitchFamily="18" charset="0"/>
              <a:ea typeface="+mn-ea"/>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9.2.1 </a:t>
            </a:r>
            <a:r>
              <a:rPr lang="zh-CN" altLang="en-US" sz="2400" dirty="0" smtClean="0">
                <a:solidFill>
                  <a:srgbClr val="D9D9D9"/>
                </a:solidFill>
                <a:latin typeface="Bodoni MT Black" panose="02070A03080606020203" pitchFamily="18" charset="0"/>
                <a:ea typeface="+mn-ea"/>
              </a:rPr>
              <a:t>对象</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anose="02070A03080606020203" pitchFamily="18" charset="0"/>
                <a:ea typeface="+mn-ea"/>
              </a:rPr>
              <a:t>9.2 </a:t>
            </a:r>
            <a:r>
              <a:rPr lang="zh-CN" altLang="en-US" b="1" dirty="0" smtClean="0">
                <a:latin typeface="Bodoni MT Black" panose="02070A03080606020203" pitchFamily="18" charset="0"/>
                <a:ea typeface="+mn-ea"/>
              </a:rPr>
              <a:t>面向对象的概念</a:t>
            </a:r>
            <a:endParaRPr lang="zh-CN" altLang="en-US" b="1" dirty="0" smtClean="0">
              <a:latin typeface="Bodoni MT Black" panose="02070A03080606020203" pitchFamily="18" charset="0"/>
              <a:ea typeface="+mn-ea"/>
            </a:endParaRPr>
          </a:p>
        </p:txBody>
      </p:sp>
      <p:sp>
        <p:nvSpPr>
          <p:cNvPr id="26629" name="内容占位符 4"/>
          <p:cNvSpPr>
            <a:spLocks noGrp="1"/>
          </p:cNvSpPr>
          <p:nvPr>
            <p:ph idx="4294967295"/>
          </p:nvPr>
        </p:nvSpPr>
        <p:spPr>
          <a:xfrm>
            <a:off x="0" y="1125538"/>
            <a:ext cx="8229600" cy="603250"/>
          </a:xfrm>
        </p:spPr>
        <p:txBody>
          <a:bodyPr/>
          <a:lstStyle/>
          <a:p>
            <a:pPr marL="0" indent="0">
              <a:buFont typeface="Arial" panose="020B0604020202020204" pitchFamily="34" charset="0"/>
              <a:buNone/>
              <a:defRPr/>
            </a:pPr>
            <a:r>
              <a:rPr lang="en-US" altLang="zh-CN" b="1" dirty="0" smtClean="0">
                <a:latin typeface="Bodoni MT Black" panose="02070A03080606020203" pitchFamily="18" charset="0"/>
              </a:rPr>
              <a:t>9.2.2 </a:t>
            </a:r>
            <a:r>
              <a:rPr lang="zh-CN" altLang="en-US" b="1" dirty="0" smtClean="0">
                <a:latin typeface="Bodoni MT Black" panose="02070A03080606020203" pitchFamily="18" charset="0"/>
              </a:rPr>
              <a:t>其他概念</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539750" y="1844675"/>
            <a:ext cx="8135938"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Aft>
                <a:spcPts val="600"/>
              </a:spcAft>
              <a:defRPr/>
            </a:pPr>
            <a:r>
              <a:rPr lang="en-US" altLang="zh-CN" sz="2400" b="1" dirty="0" smtClean="0">
                <a:solidFill>
                  <a:srgbClr val="FF0000"/>
                </a:solidFill>
                <a:latin typeface="Bodoni MT Black" panose="02070A03080606020203" pitchFamily="18" charset="0"/>
                <a:ea typeface="+mn-ea"/>
              </a:rPr>
              <a:t>1.</a:t>
            </a:r>
            <a:r>
              <a:rPr lang="zh-CN" altLang="en-US" sz="2400" b="1" dirty="0" smtClean="0">
                <a:solidFill>
                  <a:srgbClr val="FF0000"/>
                </a:solidFill>
                <a:latin typeface="Bodoni MT Black" panose="02070A03080606020203" pitchFamily="18" charset="0"/>
                <a:ea typeface="+mn-ea"/>
              </a:rPr>
              <a:t>类（</a:t>
            </a:r>
            <a:r>
              <a:rPr lang="en-US" altLang="zh-CN" sz="2400" b="1" dirty="0" smtClean="0">
                <a:solidFill>
                  <a:srgbClr val="FF0000"/>
                </a:solidFill>
                <a:latin typeface="Bodoni MT Black" panose="02070A03080606020203" pitchFamily="18" charset="0"/>
                <a:ea typeface="+mn-ea"/>
              </a:rPr>
              <a:t>class</a:t>
            </a:r>
            <a:r>
              <a:rPr lang="zh-CN" altLang="en-US" sz="2400" b="1" dirty="0" smtClean="0">
                <a:solidFill>
                  <a:srgbClr val="FF0000"/>
                </a:solidFill>
                <a:latin typeface="Bodoni MT Black" panose="02070A03080606020203" pitchFamily="18" charset="0"/>
                <a:ea typeface="+mn-ea"/>
              </a:rPr>
              <a:t>）</a:t>
            </a:r>
            <a:endParaRPr lang="en-US" altLang="zh-CN" sz="2400" b="1" dirty="0" smtClean="0">
              <a:solidFill>
                <a:srgbClr val="FF0000"/>
              </a:solidFill>
              <a:latin typeface="Bodoni MT Black" panose="02070A03080606020203" pitchFamily="18" charset="0"/>
              <a:ea typeface="+mn-ea"/>
            </a:endParaRPr>
          </a:p>
          <a:p>
            <a:pPr marL="0" indent="612140" eaLnBrk="1" hangingPunct="1">
              <a:lnSpc>
                <a:spcPts val="3000"/>
              </a:lnSpc>
              <a:spcAft>
                <a:spcPts val="600"/>
              </a:spcAft>
              <a:defRPr/>
            </a:pPr>
            <a:r>
              <a:rPr lang="zh-CN" altLang="zh-CN" sz="2400" dirty="0" smtClean="0">
                <a:latin typeface="Bodoni MT Black" panose="02070A03080606020203" pitchFamily="18" charset="0"/>
              </a:rPr>
              <a:t>在</a:t>
            </a:r>
            <a:r>
              <a:rPr lang="zh-CN" altLang="zh-CN" sz="2400" dirty="0">
                <a:latin typeface="Bodoni MT Black" panose="02070A03080606020203" pitchFamily="18" charset="0"/>
              </a:rPr>
              <a:t>面向对象的软件技术中，“</a:t>
            </a:r>
            <a:r>
              <a:rPr lang="zh-CN" altLang="zh-CN" sz="2400" b="1" dirty="0">
                <a:solidFill>
                  <a:srgbClr val="C00000"/>
                </a:solidFill>
                <a:latin typeface="Bodoni MT Black" panose="02070A03080606020203" pitchFamily="18" charset="0"/>
              </a:rPr>
              <a:t>类</a:t>
            </a:r>
            <a:r>
              <a:rPr lang="zh-CN" altLang="zh-CN" sz="2400" dirty="0">
                <a:latin typeface="Bodoni MT Black" panose="02070A03080606020203" pitchFamily="18" charset="0"/>
              </a:rPr>
              <a:t>”就是对具有相同数据和相同操作的一组</a:t>
            </a:r>
            <a:r>
              <a:rPr lang="zh-CN" altLang="zh-CN" sz="2400" dirty="0">
                <a:solidFill>
                  <a:srgbClr val="FF0000"/>
                </a:solidFill>
                <a:latin typeface="Bodoni MT Black" panose="02070A03080606020203" pitchFamily="18" charset="0"/>
              </a:rPr>
              <a:t>相似对象</a:t>
            </a:r>
            <a:r>
              <a:rPr lang="zh-CN" altLang="zh-CN" sz="2400" dirty="0">
                <a:latin typeface="Bodoni MT Black" panose="02070A03080606020203" pitchFamily="18" charset="0"/>
              </a:rPr>
              <a:t>的定义，也就是说，类是对具有</a:t>
            </a:r>
            <a:r>
              <a:rPr lang="zh-CN" altLang="zh-CN" sz="2400" dirty="0">
                <a:solidFill>
                  <a:srgbClr val="FF0000"/>
                </a:solidFill>
                <a:latin typeface="Bodoni MT Black" panose="02070A03080606020203" pitchFamily="18" charset="0"/>
              </a:rPr>
              <a:t>相同属性和行为</a:t>
            </a:r>
            <a:r>
              <a:rPr lang="zh-CN" altLang="zh-CN" sz="2400" dirty="0">
                <a:latin typeface="Bodoni MT Black" panose="02070A03080606020203" pitchFamily="18" charset="0"/>
              </a:rPr>
              <a:t>的一个或多个对象的描述，通常在这种描述中也包括对怎样创建该类的新对象的说明。</a:t>
            </a:r>
            <a:endParaRPr lang="en-US" altLang="zh-CN" sz="2400" b="1" dirty="0" smtClean="0">
              <a:latin typeface="Bodoni MT Black" panose="02070A03080606020203" pitchFamily="18" charset="0"/>
              <a:ea typeface="+mn-ea"/>
            </a:endParaRPr>
          </a:p>
        </p:txBody>
      </p:sp>
      <p:sp>
        <p:nvSpPr>
          <p:cNvPr id="2" name="流程图: 联系 1"/>
          <p:cNvSpPr/>
          <p:nvPr/>
        </p:nvSpPr>
        <p:spPr>
          <a:xfrm>
            <a:off x="593725" y="4092575"/>
            <a:ext cx="936625" cy="936625"/>
          </a:xfrm>
          <a:prstGeom prst="flowChartConnector">
            <a:avLst/>
          </a:prstGeom>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
        <p:nvSpPr>
          <p:cNvPr id="8" name="流程图: 联系 7"/>
          <p:cNvSpPr/>
          <p:nvPr/>
        </p:nvSpPr>
        <p:spPr>
          <a:xfrm>
            <a:off x="1331913" y="4759325"/>
            <a:ext cx="1295400" cy="1260475"/>
          </a:xfrm>
          <a:prstGeom prst="flowChartConnector">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zh-CN" altLang="en-US">
              <a:solidFill>
                <a:srgbClr val="9AE73D"/>
              </a:solidFill>
              <a:latin typeface="Bodoni MT Black" panose="02070A03080606020203" pitchFamily="18" charset="0"/>
            </a:endParaRPr>
          </a:p>
        </p:txBody>
      </p:sp>
      <p:sp>
        <p:nvSpPr>
          <p:cNvPr id="9" name="流程图: 联系 8"/>
          <p:cNvSpPr/>
          <p:nvPr/>
        </p:nvSpPr>
        <p:spPr>
          <a:xfrm>
            <a:off x="2484438" y="4083050"/>
            <a:ext cx="1223962" cy="1152525"/>
          </a:xfrm>
          <a:prstGeom prst="flowChartConnector">
            <a:avLst/>
          </a:prstGeom>
          <a:solidFill>
            <a:srgbClr val="FFC000"/>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zh-CN" altLang="en-US">
              <a:solidFill>
                <a:srgbClr val="9AE73D"/>
              </a:solidFill>
              <a:latin typeface="Bodoni MT Black" panose="02070A03080606020203" pitchFamily="18" charset="0"/>
            </a:endParaRPr>
          </a:p>
        </p:txBody>
      </p:sp>
      <p:sp>
        <p:nvSpPr>
          <p:cNvPr id="3" name="文本框 2"/>
          <p:cNvSpPr txBox="1"/>
          <p:nvPr/>
        </p:nvSpPr>
        <p:spPr>
          <a:xfrm>
            <a:off x="3898900" y="3886200"/>
            <a:ext cx="4787900" cy="2246769"/>
          </a:xfrm>
          <a:prstGeom prst="rect">
            <a:avLst/>
          </a:prstGeom>
          <a:noFill/>
        </p:spPr>
        <p:txBody>
          <a:bodyPr>
            <a:spAutoFit/>
          </a:bodyPr>
          <a:lstStyle/>
          <a:p>
            <a:pPr eaLnBrk="1" hangingPunct="1">
              <a:lnSpc>
                <a:spcPts val="2800"/>
              </a:lnSpc>
              <a:defRPr/>
            </a:pPr>
            <a:r>
              <a:rPr lang="zh-CN" altLang="en-US" sz="2300" dirty="0">
                <a:latin typeface="Bodoni MT Black" panose="02070A03080606020203" pitchFamily="18" charset="0"/>
                <a:ea typeface="+mn-ea"/>
              </a:rPr>
              <a:t>    左图是</a:t>
            </a:r>
            <a:r>
              <a:rPr lang="en-US" altLang="zh-CN" sz="2300" dirty="0">
                <a:latin typeface="Bodoni MT Black" panose="02070A03080606020203" pitchFamily="18" charset="0"/>
                <a:ea typeface="+mn-ea"/>
              </a:rPr>
              <a:t>3</a:t>
            </a:r>
            <a:r>
              <a:rPr lang="zh-CN" altLang="zh-CN" sz="2300" dirty="0">
                <a:latin typeface="Bodoni MT Black" panose="02070A03080606020203" pitchFamily="18" charset="0"/>
                <a:ea typeface="+mn-ea"/>
              </a:rPr>
              <a:t>个圆心位置、半径大小和颜色均不相同的圆，是</a:t>
            </a:r>
            <a:r>
              <a:rPr lang="en-US" altLang="zh-CN" sz="2300" dirty="0">
                <a:latin typeface="Bodoni MT Black" panose="02070A03080606020203" pitchFamily="18" charset="0"/>
                <a:ea typeface="+mn-ea"/>
              </a:rPr>
              <a:t>3</a:t>
            </a:r>
            <a:r>
              <a:rPr lang="zh-CN" altLang="zh-CN" sz="2300" dirty="0">
                <a:latin typeface="Bodoni MT Black" panose="02070A03080606020203" pitchFamily="18" charset="0"/>
                <a:ea typeface="+mn-ea"/>
              </a:rPr>
              <a:t>个不同的对象。但是，它们都有相同的</a:t>
            </a:r>
            <a:r>
              <a:rPr lang="zh-CN" altLang="zh-CN" sz="2300" dirty="0" smtClean="0">
                <a:latin typeface="Bodoni MT Black" panose="02070A03080606020203" pitchFamily="18" charset="0"/>
                <a:ea typeface="+mn-ea"/>
              </a:rPr>
              <a:t>数据</a:t>
            </a:r>
            <a:r>
              <a:rPr lang="zh-CN" altLang="en-US" sz="2000" b="1" dirty="0">
                <a:latin typeface="Bodoni MT Black" panose="02070A03080606020203" pitchFamily="18" charset="0"/>
              </a:rPr>
              <a:t>（</a:t>
            </a:r>
            <a:r>
              <a:rPr lang="zh-CN" altLang="zh-CN" sz="2300" dirty="0" smtClean="0">
                <a:latin typeface="Bodoni MT Black" panose="02070A03080606020203" pitchFamily="18" charset="0"/>
                <a:ea typeface="+mn-ea"/>
              </a:rPr>
              <a:t>圆心</a:t>
            </a:r>
            <a:r>
              <a:rPr lang="zh-CN" altLang="zh-CN" sz="2300" dirty="0">
                <a:latin typeface="Bodoni MT Black" panose="02070A03080606020203" pitchFamily="18" charset="0"/>
                <a:ea typeface="+mn-ea"/>
              </a:rPr>
              <a:t>坐标、半径、</a:t>
            </a:r>
            <a:r>
              <a:rPr lang="zh-CN" altLang="zh-CN" sz="2300" dirty="0" smtClean="0">
                <a:latin typeface="Bodoni MT Black" panose="02070A03080606020203" pitchFamily="18" charset="0"/>
                <a:ea typeface="+mn-ea"/>
              </a:rPr>
              <a:t>颜色</a:t>
            </a:r>
            <a:r>
              <a:rPr lang="zh-CN" altLang="en-US" sz="2000" b="1" dirty="0">
                <a:latin typeface="Bodoni MT Black" panose="02070A03080606020203" pitchFamily="18" charset="0"/>
              </a:rPr>
              <a:t>）</a:t>
            </a:r>
            <a:r>
              <a:rPr lang="zh-CN" altLang="zh-CN" sz="2300" dirty="0" smtClean="0">
                <a:latin typeface="Bodoni MT Black" panose="02070A03080606020203" pitchFamily="18" charset="0"/>
                <a:ea typeface="+mn-ea"/>
              </a:rPr>
              <a:t>和</a:t>
            </a:r>
            <a:r>
              <a:rPr lang="zh-CN" altLang="zh-CN" sz="2300" dirty="0">
                <a:latin typeface="Bodoni MT Black" panose="02070A03080606020203" pitchFamily="18" charset="0"/>
                <a:ea typeface="+mn-ea"/>
              </a:rPr>
              <a:t>相同的操作。因此，它们是同一类事物，可以用“</a:t>
            </a:r>
            <a:r>
              <a:rPr lang="en-US" altLang="zh-CN" sz="2300" dirty="0">
                <a:latin typeface="Bodoni MT Black" panose="02070A03080606020203" pitchFamily="18" charset="0"/>
                <a:ea typeface="+mn-ea"/>
              </a:rPr>
              <a:t>Circle</a:t>
            </a:r>
            <a:r>
              <a:rPr lang="zh-CN" altLang="zh-CN" sz="2300" dirty="0">
                <a:latin typeface="Bodoni MT Black" panose="02070A03080606020203" pitchFamily="18" charset="0"/>
                <a:ea typeface="+mn-ea"/>
              </a:rPr>
              <a:t>类”来定义。</a:t>
            </a:r>
            <a:endParaRPr lang="zh-CN" altLang="en-US" sz="2300" dirty="0">
              <a:latin typeface="Bodoni MT Black" panose="02070A03080606020203" pitchFamily="18" charset="0"/>
              <a:ea typeface="+mn-ea"/>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9.2.2 </a:t>
            </a:r>
            <a:r>
              <a:rPr lang="zh-CN" altLang="en-US" sz="2400" dirty="0" smtClean="0">
                <a:solidFill>
                  <a:srgbClr val="D9D9D9"/>
                </a:solidFill>
                <a:latin typeface="Bodoni MT Black" panose="02070A03080606020203" pitchFamily="18" charset="0"/>
                <a:ea typeface="+mn-ea"/>
              </a:rPr>
              <a:t>其他概念</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anose="02070A03080606020203" pitchFamily="18" charset="0"/>
                <a:ea typeface="+mn-ea"/>
              </a:rPr>
              <a:t>9.2 </a:t>
            </a:r>
            <a:r>
              <a:rPr lang="zh-CN" altLang="en-US" b="1" dirty="0" smtClean="0">
                <a:latin typeface="Bodoni MT Black" panose="02070A03080606020203" pitchFamily="18" charset="0"/>
              </a:rPr>
              <a:t>面向对象的概念</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468313" y="1484313"/>
            <a:ext cx="8351837" cy="370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Bef>
                <a:spcPts val="600"/>
              </a:spcBef>
              <a:spcAft>
                <a:spcPts val="1200"/>
              </a:spcAft>
              <a:defRPr/>
            </a:pPr>
            <a:r>
              <a:rPr lang="en-US" altLang="zh-CN" sz="2400" b="1" dirty="0" smtClean="0">
                <a:solidFill>
                  <a:srgbClr val="FF0000"/>
                </a:solidFill>
                <a:latin typeface="Bodoni MT Black" panose="02070A03080606020203" pitchFamily="18" charset="0"/>
                <a:ea typeface="+mn-ea"/>
              </a:rPr>
              <a:t>2.</a:t>
            </a:r>
            <a:r>
              <a:rPr lang="zh-CN" altLang="en-US" sz="2400" b="1" dirty="0" smtClean="0">
                <a:solidFill>
                  <a:srgbClr val="FF0000"/>
                </a:solidFill>
                <a:latin typeface="Bodoni MT Black" panose="02070A03080606020203" pitchFamily="18" charset="0"/>
                <a:ea typeface="+mn-ea"/>
              </a:rPr>
              <a:t>实例（</a:t>
            </a:r>
            <a:r>
              <a:rPr lang="en-US" altLang="zh-CN" sz="2400" b="1" dirty="0" smtClean="0">
                <a:solidFill>
                  <a:srgbClr val="FF0000"/>
                </a:solidFill>
                <a:latin typeface="Bodoni MT Black" panose="02070A03080606020203" pitchFamily="18" charset="0"/>
                <a:ea typeface="+mn-ea"/>
              </a:rPr>
              <a:t>instance</a:t>
            </a:r>
            <a:r>
              <a:rPr lang="zh-CN" altLang="en-US" sz="2400" b="1" dirty="0" smtClean="0">
                <a:solidFill>
                  <a:srgbClr val="FF0000"/>
                </a:solidFill>
                <a:latin typeface="Bodoni MT Black" panose="02070A03080606020203" pitchFamily="18" charset="0"/>
                <a:ea typeface="+mn-ea"/>
              </a:rPr>
              <a:t>）</a:t>
            </a:r>
            <a:endParaRPr lang="en-US" altLang="zh-CN" sz="2400" b="1" dirty="0" smtClean="0">
              <a:solidFill>
                <a:srgbClr val="FF0000"/>
              </a:solidFill>
              <a:latin typeface="Bodoni MT Black" panose="02070A03080606020203" pitchFamily="18" charset="0"/>
              <a:ea typeface="+mn-ea"/>
            </a:endParaRPr>
          </a:p>
          <a:p>
            <a:pPr marL="612140" eaLnBrk="1" hangingPunct="1">
              <a:lnSpc>
                <a:spcPts val="3000"/>
              </a:lnSpc>
              <a:spcAft>
                <a:spcPts val="600"/>
              </a:spcAft>
              <a:buFont typeface="Wingdings" panose="05000000000000000000" pitchFamily="2" charset="2"/>
              <a:buChar char="l"/>
              <a:defRPr/>
            </a:pPr>
            <a:r>
              <a:rPr lang="zh-CN" altLang="zh-CN" sz="2400" b="1" dirty="0">
                <a:solidFill>
                  <a:srgbClr val="C00000"/>
                </a:solidFill>
                <a:latin typeface="Bodoni MT Black" panose="02070A03080606020203" pitchFamily="18" charset="0"/>
                <a:ea typeface="+mn-ea"/>
              </a:rPr>
              <a:t>实例</a:t>
            </a:r>
            <a:r>
              <a:rPr lang="zh-CN" altLang="zh-CN" sz="2400" dirty="0">
                <a:latin typeface="Bodoni MT Black" panose="02070A03080606020203" pitchFamily="18" charset="0"/>
                <a:ea typeface="+mn-ea"/>
              </a:rPr>
              <a:t>就是由某个特定的类所描述的一个具体的对象</a:t>
            </a:r>
            <a:r>
              <a:rPr lang="zh-CN" altLang="zh-CN"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marL="612140" eaLnBrk="1" hangingPunct="1">
              <a:lnSpc>
                <a:spcPts val="3000"/>
              </a:lnSpc>
              <a:spcAft>
                <a:spcPts val="600"/>
              </a:spcAft>
              <a:buFont typeface="Wingdings" panose="05000000000000000000" pitchFamily="2" charset="2"/>
              <a:buChar char="l"/>
              <a:defRPr/>
            </a:pPr>
            <a:r>
              <a:rPr lang="zh-CN" altLang="zh-CN" sz="2400" dirty="0" smtClean="0">
                <a:latin typeface="Bodoni MT Black" panose="02070A03080606020203" pitchFamily="18" charset="0"/>
                <a:ea typeface="+mn-ea"/>
              </a:rPr>
              <a:t>“对象” 既</a:t>
            </a:r>
            <a:r>
              <a:rPr lang="zh-CN" altLang="zh-CN" sz="2400" dirty="0">
                <a:latin typeface="Bodoni MT Black" panose="02070A03080606020203" pitchFamily="18" charset="0"/>
                <a:ea typeface="+mn-ea"/>
              </a:rPr>
              <a:t>可以指一个具体的对象，也可以泛指一般的对象，但是</a:t>
            </a:r>
            <a:r>
              <a:rPr lang="zh-CN" altLang="zh-CN" sz="2400" dirty="0" smtClean="0">
                <a:latin typeface="Bodoni MT Black" panose="02070A03080606020203" pitchFamily="18" charset="0"/>
                <a:ea typeface="+mn-ea"/>
              </a:rPr>
              <a:t>，“实例”必然</a:t>
            </a:r>
            <a:r>
              <a:rPr lang="zh-CN" altLang="zh-CN" sz="2400" dirty="0">
                <a:latin typeface="Bodoni MT Black" panose="02070A03080606020203" pitchFamily="18" charset="0"/>
                <a:ea typeface="+mn-ea"/>
              </a:rPr>
              <a:t>是指一个具体的对象</a:t>
            </a:r>
            <a:r>
              <a:rPr lang="zh-CN" altLang="zh-CN" sz="2400" dirty="0" smtClean="0">
                <a:latin typeface="Bodoni MT Black" panose="02070A03080606020203" pitchFamily="18" charset="0"/>
                <a:ea typeface="+mn-ea"/>
              </a:rPr>
              <a:t>。</a:t>
            </a:r>
            <a:endParaRPr lang="en-US" altLang="zh-CN" sz="2400" b="1" dirty="0">
              <a:latin typeface="Bodoni MT Black" panose="02070A03080606020203" pitchFamily="18" charset="0"/>
              <a:ea typeface="+mn-ea"/>
            </a:endParaRPr>
          </a:p>
          <a:p>
            <a:pPr marL="0" indent="0" eaLnBrk="1" hangingPunct="1">
              <a:lnSpc>
                <a:spcPts val="3000"/>
              </a:lnSpc>
              <a:spcBef>
                <a:spcPts val="600"/>
              </a:spcBef>
              <a:spcAft>
                <a:spcPts val="1200"/>
              </a:spcAft>
              <a:defRPr/>
            </a:pPr>
            <a:r>
              <a:rPr lang="en-US" altLang="zh-CN" sz="2400" b="1" dirty="0" smtClean="0">
                <a:solidFill>
                  <a:srgbClr val="FF0000"/>
                </a:solidFill>
                <a:latin typeface="Bodoni MT Black" panose="02070A03080606020203" pitchFamily="18" charset="0"/>
                <a:ea typeface="+mn-ea"/>
              </a:rPr>
              <a:t>3.</a:t>
            </a:r>
            <a:r>
              <a:rPr lang="zh-CN" altLang="en-US" sz="2400" b="1" dirty="0" smtClean="0">
                <a:solidFill>
                  <a:srgbClr val="FF0000"/>
                </a:solidFill>
                <a:latin typeface="Bodoni MT Black" panose="02070A03080606020203" pitchFamily="18" charset="0"/>
                <a:ea typeface="+mn-ea"/>
              </a:rPr>
              <a:t>消息（</a:t>
            </a:r>
            <a:r>
              <a:rPr lang="en-US" altLang="zh-CN" sz="2400" b="1" dirty="0" smtClean="0">
                <a:solidFill>
                  <a:srgbClr val="FF0000"/>
                </a:solidFill>
                <a:latin typeface="Bodoni MT Black" panose="02070A03080606020203" pitchFamily="18" charset="0"/>
                <a:ea typeface="+mn-ea"/>
              </a:rPr>
              <a:t>massage</a:t>
            </a:r>
            <a:r>
              <a:rPr lang="zh-CN" altLang="en-US" sz="2400" b="1" dirty="0" smtClean="0">
                <a:solidFill>
                  <a:srgbClr val="FF0000"/>
                </a:solidFill>
                <a:latin typeface="Bodoni MT Black" panose="02070A03080606020203" pitchFamily="18" charset="0"/>
                <a:ea typeface="+mn-ea"/>
              </a:rPr>
              <a:t>）</a:t>
            </a:r>
            <a:endParaRPr lang="en-US" altLang="zh-CN" sz="2400" b="1" dirty="0" smtClean="0">
              <a:solidFill>
                <a:srgbClr val="FF0000"/>
              </a:solidFill>
              <a:latin typeface="Bodoni MT Black" panose="02070A03080606020203" pitchFamily="18" charset="0"/>
              <a:ea typeface="+mn-ea"/>
            </a:endParaRPr>
          </a:p>
          <a:p>
            <a:pPr marL="0" indent="0">
              <a:lnSpc>
                <a:spcPts val="3000"/>
              </a:lnSpc>
              <a:defRPr/>
            </a:pPr>
            <a:r>
              <a:rPr lang="en-US" altLang="zh-CN" sz="2400" dirty="0" smtClean="0">
                <a:latin typeface="Bodoni MT Black" panose="02070A03080606020203" pitchFamily="18" charset="0"/>
                <a:ea typeface="+mn-ea"/>
              </a:rPr>
              <a:t>    </a:t>
            </a:r>
            <a:r>
              <a:rPr lang="zh-CN" altLang="zh-CN" sz="2400" b="1" dirty="0" smtClean="0">
                <a:solidFill>
                  <a:srgbClr val="C00000"/>
                </a:solidFill>
                <a:latin typeface="Bodoni MT Black" panose="02070A03080606020203" pitchFamily="18" charset="0"/>
                <a:ea typeface="+mn-ea"/>
              </a:rPr>
              <a:t>消息</a:t>
            </a:r>
            <a:r>
              <a:rPr lang="zh-CN" altLang="zh-CN" sz="2400" dirty="0">
                <a:latin typeface="Bodoni MT Black" panose="02070A03080606020203" pitchFamily="18" charset="0"/>
                <a:ea typeface="+mn-ea"/>
              </a:rPr>
              <a:t>就是要求某个对象执行在定义它的那个类中所定义的某个操作的规格说明。通常，一个消息</a:t>
            </a:r>
            <a:r>
              <a:rPr lang="zh-CN" altLang="zh-CN" sz="2400" dirty="0" smtClean="0">
                <a:latin typeface="Bodoni MT Black" panose="02070A03080606020203" pitchFamily="18" charset="0"/>
                <a:ea typeface="+mn-ea"/>
              </a:rPr>
              <a:t>由</a:t>
            </a:r>
            <a:r>
              <a:rPr lang="zh-CN" altLang="zh-CN" sz="2400" dirty="0">
                <a:latin typeface="Bodoni MT Black" panose="02070A03080606020203" pitchFamily="18" charset="0"/>
                <a:ea typeface="+mn-ea"/>
              </a:rPr>
              <a:t>接收消息的</a:t>
            </a:r>
            <a:r>
              <a:rPr lang="zh-CN" altLang="zh-CN" sz="2400" dirty="0" smtClean="0">
                <a:solidFill>
                  <a:srgbClr val="FF0000"/>
                </a:solidFill>
                <a:latin typeface="Bodoni MT Black" panose="02070A03080606020203" pitchFamily="18" charset="0"/>
                <a:ea typeface="+mn-ea"/>
              </a:rPr>
              <a:t>对象</a:t>
            </a:r>
            <a:r>
              <a:rPr lang="zh-CN" altLang="en-US" sz="2400" dirty="0" smtClean="0">
                <a:latin typeface="Bodoni MT Black" panose="02070A03080606020203" pitchFamily="18" charset="0"/>
                <a:ea typeface="+mn-ea"/>
              </a:rPr>
              <a:t>、</a:t>
            </a:r>
            <a:r>
              <a:rPr lang="zh-CN" altLang="zh-CN" sz="2400" dirty="0">
                <a:solidFill>
                  <a:srgbClr val="FF0000"/>
                </a:solidFill>
                <a:latin typeface="Bodoni MT Black" panose="02070A03080606020203" pitchFamily="18" charset="0"/>
                <a:ea typeface="+mn-ea"/>
              </a:rPr>
              <a:t>消息选择</a:t>
            </a:r>
            <a:r>
              <a:rPr lang="zh-CN" altLang="zh-CN" sz="2400" dirty="0" smtClean="0">
                <a:solidFill>
                  <a:srgbClr val="FF0000"/>
                </a:solidFill>
                <a:latin typeface="Bodoni MT Black" panose="02070A03080606020203" pitchFamily="18" charset="0"/>
                <a:ea typeface="+mn-ea"/>
              </a:rPr>
              <a:t>符</a:t>
            </a:r>
            <a:r>
              <a:rPr lang="zh-CN" altLang="en-US" sz="2400" dirty="0" smtClean="0">
                <a:latin typeface="Bodoni MT Black" panose="02070A03080606020203" pitchFamily="18" charset="0"/>
                <a:ea typeface="+mn-ea"/>
              </a:rPr>
              <a:t>（</a:t>
            </a:r>
            <a:r>
              <a:rPr lang="zh-CN" altLang="zh-CN" sz="2400" dirty="0" smtClean="0">
                <a:latin typeface="Bodoni MT Black" panose="02070A03080606020203" pitchFamily="18" charset="0"/>
              </a:rPr>
              <a:t>也称消息名</a:t>
            </a:r>
            <a:r>
              <a:rPr lang="zh-CN" altLang="en-US" sz="2400" dirty="0" smtClean="0">
                <a:latin typeface="Bodoni MT Black" panose="02070A03080606020203" pitchFamily="18" charset="0"/>
                <a:ea typeface="+mn-ea"/>
              </a:rPr>
              <a:t>）、</a:t>
            </a:r>
            <a:r>
              <a:rPr lang="zh-CN" altLang="zh-CN" sz="2400" dirty="0" smtClean="0">
                <a:latin typeface="Bodoni MT Black" panose="02070A03080606020203" pitchFamily="18" charset="0"/>
                <a:ea typeface="+mn-ea"/>
              </a:rPr>
              <a:t> 零</a:t>
            </a:r>
            <a:r>
              <a:rPr lang="zh-CN" altLang="zh-CN" sz="2400" dirty="0">
                <a:latin typeface="Bodoni MT Black" panose="02070A03080606020203" pitchFamily="18" charset="0"/>
                <a:ea typeface="+mn-ea"/>
              </a:rPr>
              <a:t>个或多个</a:t>
            </a:r>
            <a:r>
              <a:rPr lang="zh-CN" altLang="zh-CN" sz="2400" dirty="0">
                <a:solidFill>
                  <a:srgbClr val="FF0000"/>
                </a:solidFill>
                <a:latin typeface="Bodoni MT Black" panose="02070A03080606020203" pitchFamily="18" charset="0"/>
                <a:ea typeface="+mn-ea"/>
              </a:rPr>
              <a:t>变元</a:t>
            </a:r>
            <a:r>
              <a:rPr lang="en-US" altLang="zh-CN" sz="2400" dirty="0" smtClean="0">
                <a:latin typeface="Bodoni MT Black" panose="02070A03080606020203" pitchFamily="18" charset="0"/>
                <a:ea typeface="+mn-ea"/>
              </a:rPr>
              <a:t>3</a:t>
            </a:r>
            <a:r>
              <a:rPr lang="zh-CN" altLang="zh-CN" sz="2400" dirty="0">
                <a:latin typeface="Bodoni MT Black" panose="02070A03080606020203" pitchFamily="18" charset="0"/>
                <a:ea typeface="+mn-ea"/>
              </a:rPr>
              <a:t>部分组成</a:t>
            </a:r>
            <a:r>
              <a:rPr lang="zh-CN" altLang="zh-CN"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9.2.2 </a:t>
            </a:r>
            <a:r>
              <a:rPr lang="zh-CN" altLang="en-US" sz="2400" dirty="0" smtClean="0">
                <a:solidFill>
                  <a:srgbClr val="D9D9D9"/>
                </a:solidFill>
                <a:latin typeface="Bodoni MT Black" panose="02070A03080606020203" pitchFamily="18" charset="0"/>
                <a:ea typeface="+mn-ea"/>
              </a:rPr>
              <a:t>其他概念</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17463"/>
            <a:ext cx="8229600" cy="1143001"/>
          </a:xfrm>
        </p:spPr>
        <p:txBody>
          <a:bodyPr/>
          <a:lstStyle/>
          <a:p>
            <a:pPr>
              <a:defRPr/>
            </a:pPr>
            <a:r>
              <a:rPr lang="en-US" altLang="zh-CN" b="1" dirty="0" smtClean="0">
                <a:latin typeface="Bodoni MT Black" panose="02070A03080606020203" pitchFamily="18" charset="0"/>
                <a:ea typeface="+mn-ea"/>
              </a:rPr>
              <a:t>9.2 </a:t>
            </a:r>
            <a:r>
              <a:rPr lang="zh-CN" altLang="en-US" b="1" dirty="0" smtClean="0">
                <a:latin typeface="Bodoni MT Black" panose="02070A03080606020203" pitchFamily="18" charset="0"/>
              </a:rPr>
              <a:t>面向对象的概念</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539750" y="1484313"/>
            <a:ext cx="8135938"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Aft>
                <a:spcPts val="600"/>
              </a:spcAft>
              <a:defRPr/>
            </a:pPr>
            <a:r>
              <a:rPr lang="en-US" altLang="zh-CN" sz="2400" b="1" dirty="0" smtClean="0">
                <a:solidFill>
                  <a:srgbClr val="FF0000"/>
                </a:solidFill>
                <a:latin typeface="Bodoni MT Black" panose="02070A03080606020203" pitchFamily="18" charset="0"/>
                <a:ea typeface="+mn-ea"/>
              </a:rPr>
              <a:t>3.</a:t>
            </a:r>
            <a:r>
              <a:rPr lang="zh-CN" altLang="en-US" sz="2400" b="1" dirty="0" smtClean="0">
                <a:solidFill>
                  <a:srgbClr val="FF0000"/>
                </a:solidFill>
                <a:latin typeface="Bodoni MT Black" panose="02070A03080606020203" pitchFamily="18" charset="0"/>
                <a:ea typeface="+mn-ea"/>
              </a:rPr>
              <a:t>消息（</a:t>
            </a:r>
            <a:r>
              <a:rPr lang="en-US" altLang="zh-CN" sz="2400" b="1" dirty="0" smtClean="0">
                <a:solidFill>
                  <a:srgbClr val="FF0000"/>
                </a:solidFill>
                <a:latin typeface="Bodoni MT Black" panose="02070A03080606020203" pitchFamily="18" charset="0"/>
                <a:ea typeface="+mn-ea"/>
              </a:rPr>
              <a:t>massage</a:t>
            </a:r>
            <a:r>
              <a:rPr lang="zh-CN" altLang="en-US" sz="2400" b="1" dirty="0" smtClean="0">
                <a:solidFill>
                  <a:srgbClr val="FF0000"/>
                </a:solidFill>
                <a:latin typeface="Bodoni MT Black" panose="02070A03080606020203" pitchFamily="18" charset="0"/>
                <a:ea typeface="+mn-ea"/>
              </a:rPr>
              <a:t>）</a:t>
            </a:r>
            <a:endParaRPr lang="en-US" altLang="zh-CN" sz="2400" b="1" dirty="0" smtClean="0">
              <a:solidFill>
                <a:srgbClr val="FF0000"/>
              </a:solidFill>
              <a:latin typeface="Bodoni MT Black" panose="02070A03080606020203" pitchFamily="18" charset="0"/>
              <a:ea typeface="+mn-ea"/>
            </a:endParaRPr>
          </a:p>
          <a:p>
            <a:pPr marL="0" indent="0">
              <a:lnSpc>
                <a:spcPts val="3000"/>
              </a:lnSpc>
              <a:defRPr/>
            </a:pPr>
            <a:r>
              <a:rPr lang="en-US" altLang="zh-CN" sz="2400" dirty="0" smtClean="0">
                <a:latin typeface="Bodoni MT Black" panose="02070A03080606020203" pitchFamily="18" charset="0"/>
                <a:ea typeface="+mn-ea"/>
              </a:rPr>
              <a:t>    </a:t>
            </a:r>
            <a:r>
              <a:rPr lang="zh-CN" altLang="zh-CN" sz="2400" dirty="0" smtClean="0">
                <a:latin typeface="Bodoni MT Black" panose="02070A03080606020203" pitchFamily="18" charset="0"/>
                <a:ea typeface="+mn-ea"/>
              </a:rPr>
              <a:t>例如</a:t>
            </a:r>
            <a:r>
              <a:rPr lang="zh-CN" altLang="zh-CN" sz="2400" dirty="0">
                <a:latin typeface="Bodoni MT Black" panose="02070A03080606020203" pitchFamily="18" charset="0"/>
                <a:ea typeface="+mn-ea"/>
              </a:rPr>
              <a:t>，</a:t>
            </a:r>
            <a:r>
              <a:rPr lang="en-US" altLang="zh-CN" sz="2400" dirty="0" err="1">
                <a:latin typeface="Bodoni MT Black" panose="02070A03080606020203" pitchFamily="18" charset="0"/>
                <a:ea typeface="+mn-ea"/>
              </a:rPr>
              <a:t>MyCircle</a:t>
            </a:r>
            <a:r>
              <a:rPr lang="zh-CN" altLang="zh-CN" sz="2400" dirty="0">
                <a:latin typeface="Bodoni MT Black" panose="02070A03080606020203" pitchFamily="18" charset="0"/>
                <a:ea typeface="+mn-ea"/>
              </a:rPr>
              <a:t>是一个半径为</a:t>
            </a:r>
            <a:r>
              <a:rPr lang="en-US" altLang="zh-CN" sz="2400" dirty="0">
                <a:latin typeface="Bodoni MT Black" panose="02070A03080606020203" pitchFamily="18" charset="0"/>
                <a:ea typeface="+mn-ea"/>
              </a:rPr>
              <a:t>4cm</a:t>
            </a:r>
            <a:r>
              <a:rPr lang="zh-CN" altLang="zh-CN" sz="2400" dirty="0">
                <a:latin typeface="Bodoni MT Black" panose="02070A03080606020203" pitchFamily="18" charset="0"/>
                <a:ea typeface="+mn-ea"/>
              </a:rPr>
              <a:t>、圆心位于</a:t>
            </a:r>
            <a:r>
              <a:rPr lang="en-US" altLang="zh-CN" sz="2400" dirty="0">
                <a:latin typeface="Bodoni MT Black" panose="02070A03080606020203" pitchFamily="18" charset="0"/>
                <a:ea typeface="+mn-ea"/>
              </a:rPr>
              <a:t>(100</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200)</a:t>
            </a:r>
            <a:r>
              <a:rPr lang="zh-CN" altLang="zh-CN" sz="2400" dirty="0">
                <a:latin typeface="Bodoni MT Black" panose="02070A03080606020203" pitchFamily="18" charset="0"/>
                <a:ea typeface="+mn-ea"/>
              </a:rPr>
              <a:t>的</a:t>
            </a:r>
            <a:r>
              <a:rPr lang="en-US" altLang="zh-CN" sz="2400" dirty="0">
                <a:latin typeface="Bodoni MT Black" panose="02070A03080606020203" pitchFamily="18" charset="0"/>
                <a:ea typeface="+mn-ea"/>
              </a:rPr>
              <a:t>Circle</a:t>
            </a:r>
            <a:r>
              <a:rPr lang="zh-CN" altLang="zh-CN" sz="2400" dirty="0">
                <a:latin typeface="Bodoni MT Black" panose="02070A03080606020203" pitchFamily="18" charset="0"/>
                <a:ea typeface="+mn-ea"/>
              </a:rPr>
              <a:t>类的对象，也就是</a:t>
            </a:r>
            <a:r>
              <a:rPr lang="en-US" altLang="zh-CN" sz="2400" dirty="0">
                <a:latin typeface="Bodoni MT Black" panose="02070A03080606020203" pitchFamily="18" charset="0"/>
                <a:ea typeface="+mn-ea"/>
              </a:rPr>
              <a:t>Circle</a:t>
            </a:r>
            <a:r>
              <a:rPr lang="zh-CN" altLang="zh-CN" sz="2400" dirty="0">
                <a:latin typeface="Bodoni MT Black" panose="02070A03080606020203" pitchFamily="18" charset="0"/>
                <a:ea typeface="+mn-ea"/>
              </a:rPr>
              <a:t>类的一个</a:t>
            </a:r>
            <a:r>
              <a:rPr lang="zh-CN" altLang="zh-CN" sz="2400" b="1" dirty="0">
                <a:solidFill>
                  <a:srgbClr val="C00000"/>
                </a:solidFill>
                <a:latin typeface="Bodoni MT Black" panose="02070A03080606020203" pitchFamily="18" charset="0"/>
                <a:ea typeface="+mn-ea"/>
              </a:rPr>
              <a:t>实例</a:t>
            </a:r>
            <a:r>
              <a:rPr lang="zh-CN" altLang="zh-CN" sz="2400" dirty="0">
                <a:latin typeface="Bodoni MT Black" panose="02070A03080606020203" pitchFamily="18" charset="0"/>
                <a:ea typeface="+mn-ea"/>
              </a:rPr>
              <a:t>，当要求它以绿颜色在屏幕上显示自己时，在</a:t>
            </a:r>
            <a:r>
              <a:rPr lang="en-US" altLang="zh-CN" sz="2400" dirty="0">
                <a:latin typeface="Bodoni MT Black" panose="02070A03080606020203" pitchFamily="18" charset="0"/>
                <a:ea typeface="+mn-ea"/>
              </a:rPr>
              <a:t>C++</a:t>
            </a:r>
            <a:r>
              <a:rPr lang="zh-CN" altLang="zh-CN" sz="2400" dirty="0">
                <a:latin typeface="Bodoni MT Black" panose="02070A03080606020203" pitchFamily="18" charset="0"/>
                <a:ea typeface="+mn-ea"/>
              </a:rPr>
              <a:t>语言中应该向它发下列</a:t>
            </a:r>
            <a:r>
              <a:rPr lang="zh-CN" altLang="zh-CN" sz="2400" b="1" dirty="0">
                <a:solidFill>
                  <a:srgbClr val="C00000"/>
                </a:solidFill>
                <a:latin typeface="Bodoni MT Black" panose="02070A03080606020203" pitchFamily="18" charset="0"/>
                <a:ea typeface="+mn-ea"/>
              </a:rPr>
              <a:t>消息</a:t>
            </a:r>
            <a:r>
              <a:rPr lang="zh-CN" altLang="zh-CN"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0" indent="0">
              <a:lnSpc>
                <a:spcPts val="3000"/>
              </a:lnSpc>
              <a:defRPr/>
            </a:pPr>
            <a:r>
              <a:rPr lang="en-US" altLang="zh-CN" sz="2400" dirty="0" smtClean="0">
                <a:latin typeface="Bodoni MT Black" panose="02070A03080606020203" pitchFamily="18" charset="0"/>
                <a:ea typeface="+mn-ea"/>
              </a:rPr>
              <a:t>              </a:t>
            </a:r>
            <a:r>
              <a:rPr lang="en-US" altLang="zh-CN" sz="2400" dirty="0" err="1" smtClean="0">
                <a:solidFill>
                  <a:srgbClr val="FF0000"/>
                </a:solidFill>
                <a:latin typeface="Bodoni MT Black" panose="02070A03080606020203" pitchFamily="18" charset="0"/>
                <a:ea typeface="+mn-ea"/>
              </a:rPr>
              <a:t>MyCircle.Show</a:t>
            </a:r>
            <a:r>
              <a:rPr lang="en-US" altLang="zh-CN" sz="2400" dirty="0" smtClean="0">
                <a:solidFill>
                  <a:srgbClr val="FF0000"/>
                </a:solidFill>
                <a:latin typeface="Bodoni MT Black" panose="02070A03080606020203" pitchFamily="18" charset="0"/>
                <a:ea typeface="+mn-ea"/>
              </a:rPr>
              <a:t>(GREEN</a:t>
            </a:r>
            <a:r>
              <a:rPr lang="en-US" altLang="zh-CN" sz="2400" dirty="0">
                <a:solidFill>
                  <a:srgbClr val="FF0000"/>
                </a:solidFill>
                <a:latin typeface="Bodoni MT Black" panose="02070A03080606020203" pitchFamily="18" charset="0"/>
                <a:ea typeface="+mn-ea"/>
              </a:rPr>
              <a:t>)</a:t>
            </a:r>
            <a:r>
              <a:rPr lang="zh-CN" altLang="zh-CN" sz="2400" dirty="0" smtClean="0">
                <a:solidFill>
                  <a:srgbClr val="FF0000"/>
                </a:solidFill>
                <a:latin typeface="Bodoni MT Black" panose="02070A03080606020203" pitchFamily="18" charset="0"/>
                <a:ea typeface="+mn-ea"/>
              </a:rPr>
              <a:t>；</a:t>
            </a:r>
            <a:endParaRPr lang="en-US" altLang="zh-CN" sz="2400" dirty="0" smtClean="0">
              <a:solidFill>
                <a:srgbClr val="FF0000"/>
              </a:solidFill>
              <a:latin typeface="Bodoni MT Black" panose="02070A03080606020203" pitchFamily="18" charset="0"/>
              <a:ea typeface="+mn-ea"/>
            </a:endParaRPr>
          </a:p>
          <a:p>
            <a:pPr marL="0" indent="0">
              <a:lnSpc>
                <a:spcPts val="3000"/>
              </a:lnSpc>
              <a:defRPr/>
            </a:pPr>
            <a:r>
              <a:rPr lang="en-US" altLang="zh-CN" sz="2400" dirty="0" smtClean="0">
                <a:latin typeface="Bodoni MT Black" panose="02070A03080606020203" pitchFamily="18" charset="0"/>
                <a:ea typeface="+mn-ea"/>
              </a:rPr>
              <a:t>    </a:t>
            </a:r>
            <a:r>
              <a:rPr lang="zh-CN" altLang="zh-CN" sz="2400" dirty="0" smtClean="0">
                <a:latin typeface="Bodoni MT Black" panose="02070A03080606020203" pitchFamily="18" charset="0"/>
                <a:ea typeface="+mn-ea"/>
              </a:rPr>
              <a:t>其中</a:t>
            </a:r>
            <a:r>
              <a:rPr lang="zh-CN" altLang="en-US" sz="2400" dirty="0" smtClean="0">
                <a:latin typeface="Bodoni MT Black" panose="02070A03080606020203" pitchFamily="18" charset="0"/>
                <a:ea typeface="+mn-ea"/>
              </a:rPr>
              <a:t>，</a:t>
            </a:r>
            <a:r>
              <a:rPr lang="en-US" altLang="zh-CN" sz="2400" dirty="0" err="1" smtClean="0">
                <a:latin typeface="Bodoni MT Black" panose="02070A03080606020203" pitchFamily="18" charset="0"/>
                <a:ea typeface="+mn-ea"/>
              </a:rPr>
              <a:t>MyCircle</a:t>
            </a:r>
            <a:r>
              <a:rPr lang="zh-CN" altLang="zh-CN" sz="2400" dirty="0">
                <a:latin typeface="Bodoni MT Black" panose="02070A03080606020203" pitchFamily="18" charset="0"/>
                <a:ea typeface="+mn-ea"/>
              </a:rPr>
              <a:t>是接收消息的对象的</a:t>
            </a:r>
            <a:r>
              <a:rPr lang="zh-CN" altLang="zh-CN" sz="2400" dirty="0" smtClean="0">
                <a:latin typeface="Bodoni MT Black" panose="02070A03080606020203" pitchFamily="18" charset="0"/>
                <a:ea typeface="+mn-ea"/>
              </a:rPr>
              <a:t>名字</a:t>
            </a:r>
            <a:r>
              <a:rPr lang="zh-CN" altLang="en-US" sz="2400" dirty="0" smtClean="0">
                <a:latin typeface="Bodoni MT Black" panose="02070A03080606020203" pitchFamily="18" charset="0"/>
                <a:ea typeface="+mn-ea"/>
              </a:rPr>
              <a:t>，</a:t>
            </a:r>
            <a:r>
              <a:rPr lang="en-US" altLang="zh-CN" sz="2400" dirty="0" smtClean="0">
                <a:latin typeface="Bodoni MT Black" panose="02070A03080606020203" pitchFamily="18" charset="0"/>
                <a:ea typeface="+mn-ea"/>
              </a:rPr>
              <a:t>Show</a:t>
            </a:r>
            <a:r>
              <a:rPr lang="zh-CN" altLang="zh-CN" sz="2400" dirty="0">
                <a:latin typeface="Bodoni MT Black" panose="02070A03080606020203" pitchFamily="18" charset="0"/>
                <a:ea typeface="+mn-ea"/>
              </a:rPr>
              <a:t>是消息选择</a:t>
            </a:r>
            <a:r>
              <a:rPr lang="zh-CN" altLang="zh-CN" sz="2400" dirty="0" smtClean="0">
                <a:latin typeface="Bodoni MT Black" panose="02070A03080606020203" pitchFamily="18" charset="0"/>
                <a:ea typeface="+mn-ea"/>
              </a:rPr>
              <a:t>符</a:t>
            </a:r>
            <a:r>
              <a:rPr lang="zh-CN" altLang="en-US" sz="2400" dirty="0" smtClean="0">
                <a:latin typeface="Bodoni MT Black" panose="02070A03080606020203" pitchFamily="18" charset="0"/>
                <a:ea typeface="+mn-ea"/>
              </a:rPr>
              <a:t>（</a:t>
            </a:r>
            <a:r>
              <a:rPr lang="zh-CN" altLang="zh-CN" sz="2400" dirty="0" smtClean="0">
                <a:latin typeface="Bodoni MT Black" panose="02070A03080606020203" pitchFamily="18" charset="0"/>
                <a:ea typeface="+mn-ea"/>
              </a:rPr>
              <a:t>即</a:t>
            </a:r>
            <a:r>
              <a:rPr lang="zh-CN" altLang="zh-CN" sz="2400" dirty="0">
                <a:latin typeface="Bodoni MT Black" panose="02070A03080606020203" pitchFamily="18" charset="0"/>
                <a:ea typeface="+mn-ea"/>
              </a:rPr>
              <a:t>消息</a:t>
            </a:r>
            <a:r>
              <a:rPr lang="zh-CN" altLang="zh-CN" sz="2400" dirty="0" smtClean="0">
                <a:latin typeface="Bodoni MT Black" panose="02070A03080606020203" pitchFamily="18" charset="0"/>
                <a:ea typeface="+mn-ea"/>
              </a:rPr>
              <a:t>名</a:t>
            </a:r>
            <a:r>
              <a:rPr lang="zh-CN" altLang="en-US" sz="2400" dirty="0" smtClean="0">
                <a:latin typeface="Bodoni MT Black" panose="02070A03080606020203" pitchFamily="18" charset="0"/>
              </a:rPr>
              <a:t>）</a:t>
            </a:r>
            <a:r>
              <a:rPr lang="zh-CN" altLang="zh-CN" sz="2400" dirty="0" smtClean="0">
                <a:latin typeface="Bodoni MT Black" panose="02070A03080606020203" pitchFamily="18" charset="0"/>
                <a:ea typeface="+mn-ea"/>
              </a:rPr>
              <a:t>，</a:t>
            </a:r>
            <a:r>
              <a:rPr lang="zh-CN" altLang="zh-CN" sz="2400" dirty="0">
                <a:latin typeface="Bodoni MT Black" panose="02070A03080606020203" pitchFamily="18" charset="0"/>
                <a:ea typeface="+mn-ea"/>
              </a:rPr>
              <a:t>圆括号内的</a:t>
            </a:r>
            <a:r>
              <a:rPr lang="en-US" altLang="zh-CN" sz="2400" dirty="0">
                <a:latin typeface="Bodoni MT Black" panose="02070A03080606020203" pitchFamily="18" charset="0"/>
                <a:ea typeface="+mn-ea"/>
              </a:rPr>
              <a:t>GREEN</a:t>
            </a:r>
            <a:r>
              <a:rPr lang="zh-CN" altLang="zh-CN" sz="2400" dirty="0">
                <a:latin typeface="Bodoni MT Black" panose="02070A03080606020203" pitchFamily="18" charset="0"/>
                <a:ea typeface="+mn-ea"/>
              </a:rPr>
              <a:t>是消息的变元。当</a:t>
            </a:r>
            <a:r>
              <a:rPr lang="en-US" altLang="zh-CN" sz="2400" dirty="0" err="1">
                <a:latin typeface="Bodoni MT Black" panose="02070A03080606020203" pitchFamily="18" charset="0"/>
                <a:ea typeface="+mn-ea"/>
              </a:rPr>
              <a:t>MyCircle</a:t>
            </a:r>
            <a:r>
              <a:rPr lang="zh-CN" altLang="zh-CN" sz="2400" dirty="0">
                <a:latin typeface="Bodoni MT Black" panose="02070A03080606020203" pitchFamily="18" charset="0"/>
                <a:ea typeface="+mn-ea"/>
              </a:rPr>
              <a:t>接收到这个消息后，将执行在</a:t>
            </a:r>
            <a:r>
              <a:rPr lang="en-US" altLang="zh-CN" sz="2400" dirty="0">
                <a:latin typeface="Bodoni MT Black" panose="02070A03080606020203" pitchFamily="18" charset="0"/>
                <a:ea typeface="+mn-ea"/>
              </a:rPr>
              <a:t>Circle</a:t>
            </a:r>
            <a:r>
              <a:rPr lang="zh-CN" altLang="zh-CN" sz="2400" dirty="0">
                <a:latin typeface="Bodoni MT Black" panose="02070A03080606020203" pitchFamily="18" charset="0"/>
                <a:ea typeface="+mn-ea"/>
              </a:rPr>
              <a:t>类中所定义的</a:t>
            </a:r>
            <a:r>
              <a:rPr lang="en-US" altLang="zh-CN" sz="2400" dirty="0">
                <a:latin typeface="Bodoni MT Black" panose="02070A03080606020203" pitchFamily="18" charset="0"/>
                <a:ea typeface="+mn-ea"/>
              </a:rPr>
              <a:t>Show</a:t>
            </a:r>
            <a:r>
              <a:rPr lang="zh-CN" altLang="zh-CN" sz="2400" dirty="0">
                <a:latin typeface="Bodoni MT Black" panose="02070A03080606020203" pitchFamily="18" charset="0"/>
                <a:ea typeface="+mn-ea"/>
              </a:rPr>
              <a:t>操作。</a:t>
            </a:r>
            <a:endParaRPr lang="en-US" altLang="zh-CN" sz="2400" dirty="0" smtClean="0">
              <a:latin typeface="Bodoni MT Black" panose="02070A03080606020203" pitchFamily="18" charset="0"/>
              <a:ea typeface="+mn-ea"/>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9.2.2 </a:t>
            </a:r>
            <a:r>
              <a:rPr lang="zh-CN" altLang="en-US" sz="2400" dirty="0" smtClean="0">
                <a:solidFill>
                  <a:srgbClr val="D9D9D9"/>
                </a:solidFill>
                <a:latin typeface="Bodoni MT Black" panose="02070A03080606020203" pitchFamily="18" charset="0"/>
                <a:ea typeface="+mn-ea"/>
              </a:rPr>
              <a:t>其他概念</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anose="02070A03080606020203" pitchFamily="18" charset="0"/>
                <a:ea typeface="+mn-ea"/>
              </a:rPr>
              <a:t>9.2 </a:t>
            </a:r>
            <a:r>
              <a:rPr lang="zh-CN" altLang="en-US" b="1" dirty="0" smtClean="0">
                <a:latin typeface="Bodoni MT Black" panose="02070A03080606020203" pitchFamily="18" charset="0"/>
              </a:rPr>
              <a:t>面向对象的概念</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539750" y="1341438"/>
            <a:ext cx="8135938"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Bef>
                <a:spcPts val="600"/>
              </a:spcBef>
              <a:spcAft>
                <a:spcPts val="1200"/>
              </a:spcAft>
              <a:defRPr/>
            </a:pPr>
            <a:r>
              <a:rPr lang="en-US" altLang="zh-CN" sz="2400" b="1" dirty="0" smtClean="0">
                <a:solidFill>
                  <a:srgbClr val="FF0000"/>
                </a:solidFill>
                <a:latin typeface="Bodoni MT Black" panose="02070A03080606020203" pitchFamily="18" charset="0"/>
                <a:ea typeface="+mn-ea"/>
              </a:rPr>
              <a:t>4.</a:t>
            </a:r>
            <a:r>
              <a:rPr lang="zh-CN" altLang="en-US" sz="2400" b="1" dirty="0" smtClean="0">
                <a:solidFill>
                  <a:srgbClr val="FF0000"/>
                </a:solidFill>
                <a:latin typeface="Bodoni MT Black" panose="02070A03080606020203" pitchFamily="18" charset="0"/>
                <a:ea typeface="+mn-ea"/>
              </a:rPr>
              <a:t>方法（</a:t>
            </a:r>
            <a:r>
              <a:rPr lang="en-US" altLang="zh-CN" sz="2400" b="1" dirty="0" smtClean="0">
                <a:solidFill>
                  <a:srgbClr val="FF0000"/>
                </a:solidFill>
                <a:latin typeface="Bodoni MT Black" panose="02070A03080606020203" pitchFamily="18" charset="0"/>
                <a:ea typeface="+mn-ea"/>
              </a:rPr>
              <a:t>method</a:t>
            </a:r>
            <a:r>
              <a:rPr lang="zh-CN" altLang="en-US" sz="2400" b="1" dirty="0" smtClean="0">
                <a:solidFill>
                  <a:srgbClr val="FF0000"/>
                </a:solidFill>
                <a:latin typeface="Bodoni MT Black" panose="02070A03080606020203" pitchFamily="18" charset="0"/>
                <a:ea typeface="+mn-ea"/>
              </a:rPr>
              <a:t>）</a:t>
            </a:r>
            <a:endParaRPr lang="en-US" altLang="zh-CN" sz="2400" b="1" dirty="0" smtClean="0">
              <a:solidFill>
                <a:srgbClr val="FF0000"/>
              </a:solidFill>
              <a:latin typeface="Bodoni MT Black" panose="02070A03080606020203" pitchFamily="18" charset="0"/>
              <a:ea typeface="+mn-ea"/>
            </a:endParaRPr>
          </a:p>
          <a:p>
            <a:pPr marL="0" indent="0">
              <a:lnSpc>
                <a:spcPts val="3000"/>
              </a:lnSpc>
              <a:defRPr/>
            </a:pPr>
            <a:r>
              <a:rPr lang="en-US" altLang="zh-CN" sz="2400" b="1" dirty="0" smtClean="0">
                <a:solidFill>
                  <a:srgbClr val="C00000"/>
                </a:solidFill>
                <a:latin typeface="Bodoni MT Black" panose="02070A03080606020203" pitchFamily="18" charset="0"/>
                <a:ea typeface="+mn-ea"/>
              </a:rPr>
              <a:t>    </a:t>
            </a:r>
            <a:r>
              <a:rPr lang="zh-CN" altLang="zh-CN" sz="2400" b="1" dirty="0" smtClean="0">
                <a:solidFill>
                  <a:srgbClr val="C00000"/>
                </a:solidFill>
                <a:latin typeface="Bodoni MT Black" panose="02070A03080606020203" pitchFamily="18" charset="0"/>
                <a:ea typeface="+mn-ea"/>
              </a:rPr>
              <a:t>方法</a:t>
            </a:r>
            <a:r>
              <a:rPr lang="zh-CN" altLang="zh-CN" sz="2400" dirty="0">
                <a:latin typeface="Bodoni MT Black" panose="02070A03080606020203" pitchFamily="18" charset="0"/>
                <a:ea typeface="+mn-ea"/>
              </a:rPr>
              <a:t>就是对象所能执行的操作，也就是类中所定义的服务。方法描述了对象执行操作的算法，响应消息的方法。在</a:t>
            </a:r>
            <a:r>
              <a:rPr lang="en-US" altLang="zh-CN" sz="2400" dirty="0">
                <a:latin typeface="Bodoni MT Black" panose="02070A03080606020203" pitchFamily="18" charset="0"/>
                <a:ea typeface="+mn-ea"/>
              </a:rPr>
              <a:t>C++</a:t>
            </a:r>
            <a:r>
              <a:rPr lang="zh-CN" altLang="zh-CN" sz="2400" dirty="0">
                <a:latin typeface="Bodoni MT Black" panose="02070A03080606020203" pitchFamily="18" charset="0"/>
                <a:ea typeface="+mn-ea"/>
              </a:rPr>
              <a:t>语言中把方法称为</a:t>
            </a:r>
            <a:r>
              <a:rPr lang="zh-CN" altLang="zh-CN" sz="2400" dirty="0">
                <a:solidFill>
                  <a:srgbClr val="FF0000"/>
                </a:solidFill>
                <a:latin typeface="Bodoni MT Black" panose="02070A03080606020203" pitchFamily="18" charset="0"/>
                <a:ea typeface="+mn-ea"/>
              </a:rPr>
              <a:t>成员函数</a:t>
            </a:r>
            <a:r>
              <a:rPr lang="zh-CN" altLang="zh-CN"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marL="0" indent="0">
              <a:lnSpc>
                <a:spcPts val="3000"/>
              </a:lnSpc>
              <a:spcBef>
                <a:spcPts val="600"/>
              </a:spcBef>
              <a:spcAft>
                <a:spcPts val="1200"/>
              </a:spcAft>
              <a:defRPr/>
            </a:pPr>
            <a:r>
              <a:rPr lang="en-US" altLang="zh-CN" sz="2400" b="1" dirty="0" smtClean="0">
                <a:solidFill>
                  <a:srgbClr val="FF0000"/>
                </a:solidFill>
                <a:latin typeface="Bodoni MT Black" panose="02070A03080606020203" pitchFamily="18" charset="0"/>
                <a:ea typeface="+mn-ea"/>
              </a:rPr>
              <a:t>5.</a:t>
            </a:r>
            <a:r>
              <a:rPr lang="zh-CN" altLang="en-US" sz="2400" b="1" dirty="0" smtClean="0">
                <a:solidFill>
                  <a:srgbClr val="FF0000"/>
                </a:solidFill>
                <a:latin typeface="Bodoni MT Black" panose="02070A03080606020203" pitchFamily="18" charset="0"/>
                <a:ea typeface="+mn-ea"/>
              </a:rPr>
              <a:t>属性（</a:t>
            </a:r>
            <a:r>
              <a:rPr lang="en-US" altLang="zh-CN" sz="2400" b="1" dirty="0" smtClean="0">
                <a:solidFill>
                  <a:srgbClr val="FF0000"/>
                </a:solidFill>
                <a:latin typeface="Bodoni MT Black" panose="02070A03080606020203" pitchFamily="18" charset="0"/>
                <a:ea typeface="+mn-ea"/>
              </a:rPr>
              <a:t>attribute</a:t>
            </a:r>
            <a:r>
              <a:rPr lang="zh-CN" altLang="en-US" sz="2400" b="1" dirty="0" smtClean="0">
                <a:solidFill>
                  <a:srgbClr val="FF0000"/>
                </a:solidFill>
                <a:latin typeface="Bodoni MT Black" panose="02070A03080606020203" pitchFamily="18" charset="0"/>
                <a:ea typeface="+mn-ea"/>
              </a:rPr>
              <a:t>）</a:t>
            </a:r>
            <a:endParaRPr lang="en-US" altLang="zh-CN" sz="2400" b="1" dirty="0" smtClean="0">
              <a:solidFill>
                <a:srgbClr val="FF0000"/>
              </a:solidFill>
              <a:latin typeface="Bodoni MT Black" panose="02070A03080606020203" pitchFamily="18" charset="0"/>
              <a:ea typeface="+mn-ea"/>
            </a:endParaRPr>
          </a:p>
          <a:p>
            <a:pPr marL="0" indent="0">
              <a:lnSpc>
                <a:spcPts val="3000"/>
              </a:lnSpc>
              <a:defRPr/>
            </a:pPr>
            <a:r>
              <a:rPr lang="en-US" altLang="zh-CN" sz="2400" dirty="0" smtClean="0">
                <a:latin typeface="Bodoni MT Black" panose="02070A03080606020203" pitchFamily="18" charset="0"/>
                <a:ea typeface="+mn-ea"/>
              </a:rPr>
              <a:t>    </a:t>
            </a:r>
            <a:r>
              <a:rPr lang="zh-CN" altLang="zh-CN" sz="2400" b="1" dirty="0" smtClean="0">
                <a:solidFill>
                  <a:srgbClr val="C00000"/>
                </a:solidFill>
                <a:latin typeface="Bodoni MT Black" panose="02070A03080606020203" pitchFamily="18" charset="0"/>
                <a:ea typeface="+mn-ea"/>
              </a:rPr>
              <a:t>属性</a:t>
            </a:r>
            <a:r>
              <a:rPr lang="zh-CN" altLang="zh-CN" sz="2400" dirty="0">
                <a:latin typeface="Bodoni MT Black" panose="02070A03080606020203" pitchFamily="18" charset="0"/>
                <a:ea typeface="+mn-ea"/>
              </a:rPr>
              <a:t>就是类中所定义的数据，它是对客观世界实体所具有的性质的抽象。类的每个实例都有自己特有的属性值</a:t>
            </a:r>
            <a:r>
              <a:rPr lang="zh-CN" altLang="zh-CN" sz="2400" dirty="0" smtClean="0">
                <a:latin typeface="Bodoni MT Black" panose="02070A03080606020203" pitchFamily="18" charset="0"/>
                <a:ea typeface="+mn-ea"/>
              </a:rPr>
              <a:t>。在</a:t>
            </a:r>
            <a:r>
              <a:rPr lang="en-US" altLang="zh-CN" sz="2400" dirty="0">
                <a:latin typeface="Bodoni MT Black" panose="02070A03080606020203" pitchFamily="18" charset="0"/>
                <a:ea typeface="+mn-ea"/>
              </a:rPr>
              <a:t>C++</a:t>
            </a:r>
            <a:r>
              <a:rPr lang="zh-CN" altLang="zh-CN" sz="2400" dirty="0">
                <a:latin typeface="Bodoni MT Black" panose="02070A03080606020203" pitchFamily="18" charset="0"/>
                <a:ea typeface="+mn-ea"/>
              </a:rPr>
              <a:t>语言中把属性称为</a:t>
            </a:r>
            <a:r>
              <a:rPr lang="zh-CN" altLang="zh-CN" sz="2400" dirty="0">
                <a:solidFill>
                  <a:srgbClr val="FF0000"/>
                </a:solidFill>
                <a:latin typeface="Bodoni MT Black" panose="02070A03080606020203" pitchFamily="18" charset="0"/>
                <a:ea typeface="+mn-ea"/>
              </a:rPr>
              <a:t>数据成员</a:t>
            </a:r>
            <a:r>
              <a:rPr lang="zh-CN" altLang="zh-CN"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marL="0" indent="0">
              <a:lnSpc>
                <a:spcPts val="3000"/>
              </a:lnSpc>
              <a:defRPr/>
            </a:pPr>
            <a:r>
              <a:rPr lang="en-US" altLang="zh-CN" sz="2400" dirty="0">
                <a:latin typeface="Bodoni MT Black" panose="02070A03080606020203" pitchFamily="18" charset="0"/>
                <a:ea typeface="+mn-ea"/>
              </a:rPr>
              <a:t> </a:t>
            </a:r>
            <a:r>
              <a:rPr lang="en-US" altLang="zh-CN" sz="2400" dirty="0" smtClean="0">
                <a:latin typeface="Bodoni MT Black" panose="02070A03080606020203" pitchFamily="18" charset="0"/>
                <a:ea typeface="+mn-ea"/>
              </a:rPr>
              <a:t>   </a:t>
            </a:r>
            <a:r>
              <a:rPr lang="zh-CN" altLang="zh-CN" sz="2400" dirty="0" smtClean="0">
                <a:latin typeface="Bodoni MT Black" panose="02070A03080606020203" pitchFamily="18" charset="0"/>
                <a:ea typeface="+mn-ea"/>
              </a:rPr>
              <a:t>例如</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Circle</a:t>
            </a:r>
            <a:r>
              <a:rPr lang="zh-CN" altLang="zh-CN" sz="2400" dirty="0">
                <a:latin typeface="Bodoni MT Black" panose="02070A03080606020203" pitchFamily="18" charset="0"/>
                <a:ea typeface="+mn-ea"/>
              </a:rPr>
              <a:t>类中定义的代表圆心坐标、半径、颜色等的数据成员，就是圆的属性。</a:t>
            </a:r>
            <a:endParaRPr lang="en-US" altLang="zh-CN" sz="2400" b="1" dirty="0" smtClean="0">
              <a:latin typeface="Bodoni MT Black" panose="02070A03080606020203" pitchFamily="18" charset="0"/>
              <a:ea typeface="+mn-ea"/>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9.2.2 </a:t>
            </a:r>
            <a:r>
              <a:rPr lang="zh-CN" altLang="en-US" sz="2400" dirty="0" smtClean="0">
                <a:solidFill>
                  <a:srgbClr val="D9D9D9"/>
                </a:solidFill>
                <a:latin typeface="Bodoni MT Black" panose="02070A03080606020203" pitchFamily="18" charset="0"/>
                <a:ea typeface="+mn-ea"/>
              </a:rPr>
              <a:t>其他概念</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anose="02070A03080606020203" pitchFamily="18" charset="0"/>
                <a:ea typeface="+mn-ea"/>
              </a:rPr>
              <a:t>9.2 </a:t>
            </a:r>
            <a:r>
              <a:rPr lang="zh-CN" altLang="en-US" b="1" dirty="0" smtClean="0">
                <a:latin typeface="Bodoni MT Black" panose="02070A03080606020203" pitchFamily="18" charset="0"/>
              </a:rPr>
              <a:t>面向对象的概念</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468313" y="1268413"/>
            <a:ext cx="82804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Aft>
                <a:spcPts val="600"/>
              </a:spcAft>
              <a:defRPr/>
            </a:pPr>
            <a:r>
              <a:rPr lang="en-US" altLang="zh-CN" sz="2400" b="1" dirty="0" smtClean="0">
                <a:solidFill>
                  <a:srgbClr val="FF0000"/>
                </a:solidFill>
                <a:latin typeface="Bodoni MT Black" panose="02070A03080606020203" pitchFamily="18" charset="0"/>
                <a:ea typeface="+mn-ea"/>
              </a:rPr>
              <a:t>6.</a:t>
            </a:r>
            <a:r>
              <a:rPr lang="zh-CN" altLang="en-US" sz="2400" b="1" dirty="0" smtClean="0">
                <a:solidFill>
                  <a:srgbClr val="FF0000"/>
                </a:solidFill>
                <a:latin typeface="Bodoni MT Black" panose="02070A03080606020203" pitchFamily="18" charset="0"/>
                <a:ea typeface="+mn-ea"/>
              </a:rPr>
              <a:t>封装（</a:t>
            </a:r>
            <a:r>
              <a:rPr lang="en-US" altLang="zh-CN" sz="2400" b="1" dirty="0" smtClean="0">
                <a:solidFill>
                  <a:srgbClr val="FF0000"/>
                </a:solidFill>
                <a:latin typeface="Bodoni MT Black" panose="02070A03080606020203" pitchFamily="18" charset="0"/>
                <a:ea typeface="+mn-ea"/>
              </a:rPr>
              <a:t>encapsulation</a:t>
            </a:r>
            <a:r>
              <a:rPr lang="zh-CN" altLang="en-US" sz="2400" b="1" dirty="0" smtClean="0">
                <a:solidFill>
                  <a:srgbClr val="FF0000"/>
                </a:solidFill>
                <a:latin typeface="Bodoni MT Black" panose="02070A03080606020203" pitchFamily="18" charset="0"/>
                <a:ea typeface="+mn-ea"/>
              </a:rPr>
              <a:t>）</a:t>
            </a:r>
            <a:endParaRPr lang="en-US" altLang="zh-CN" sz="2400" b="1" dirty="0" smtClean="0">
              <a:solidFill>
                <a:srgbClr val="FF0000"/>
              </a:solidFill>
              <a:latin typeface="Bodoni MT Black" panose="02070A03080606020203" pitchFamily="18" charset="0"/>
              <a:ea typeface="+mn-ea"/>
            </a:endParaRPr>
          </a:p>
          <a:p>
            <a:pPr marL="0" indent="0">
              <a:lnSpc>
                <a:spcPts val="3000"/>
              </a:lnSpc>
              <a:defRPr/>
            </a:pPr>
            <a:r>
              <a:rPr lang="en-US" altLang="zh-CN" sz="2400" dirty="0" smtClean="0">
                <a:latin typeface="Bodoni MT Black" panose="02070A03080606020203" pitchFamily="18" charset="0"/>
                <a:ea typeface="+mn-ea"/>
              </a:rPr>
              <a:t>    </a:t>
            </a:r>
            <a:r>
              <a:rPr lang="zh-CN" altLang="zh-CN" sz="2400" dirty="0" smtClean="0">
                <a:latin typeface="Bodoni MT Black" panose="02070A03080606020203" pitchFamily="18" charset="0"/>
                <a:ea typeface="+mn-ea"/>
              </a:rPr>
              <a:t>在</a:t>
            </a:r>
            <a:r>
              <a:rPr lang="zh-CN" altLang="zh-CN" sz="2400" dirty="0">
                <a:latin typeface="Bodoni MT Black" panose="02070A03080606020203" pitchFamily="18" charset="0"/>
                <a:ea typeface="+mn-ea"/>
              </a:rPr>
              <a:t>面向对象的程序中</a:t>
            </a:r>
            <a:r>
              <a:rPr lang="zh-CN" altLang="zh-CN" sz="2400" dirty="0" smtClean="0">
                <a:latin typeface="Bodoni MT Black" panose="02070A03080606020203" pitchFamily="18" charset="0"/>
                <a:ea typeface="+mn-ea"/>
              </a:rPr>
              <a:t>，</a:t>
            </a:r>
            <a:r>
              <a:rPr lang="zh-CN" altLang="en-US" sz="2400" b="1" dirty="0" smtClean="0">
                <a:solidFill>
                  <a:srgbClr val="C00000"/>
                </a:solidFill>
                <a:latin typeface="Bodoni MT Black" panose="02070A03080606020203" pitchFamily="18" charset="0"/>
                <a:ea typeface="+mn-ea"/>
              </a:rPr>
              <a:t>封装</a:t>
            </a:r>
            <a:r>
              <a:rPr lang="zh-CN" altLang="en-US" sz="2400" dirty="0" smtClean="0">
                <a:latin typeface="Bodoni MT Black" panose="02070A03080606020203" pitchFamily="18" charset="0"/>
                <a:ea typeface="+mn-ea"/>
              </a:rPr>
              <a:t>是指</a:t>
            </a:r>
            <a:r>
              <a:rPr lang="zh-CN" altLang="zh-CN" sz="2400" dirty="0" smtClean="0">
                <a:latin typeface="Bodoni MT Black" panose="02070A03080606020203" pitchFamily="18" charset="0"/>
                <a:ea typeface="+mn-ea"/>
              </a:rPr>
              <a:t>把</a:t>
            </a:r>
            <a:r>
              <a:rPr lang="zh-CN" altLang="zh-CN" sz="2400" dirty="0">
                <a:latin typeface="Bodoni MT Black" panose="02070A03080606020203" pitchFamily="18" charset="0"/>
                <a:ea typeface="+mn-ea"/>
              </a:rPr>
              <a:t>数据和实现操作的代码集中起来放在对象内部</a:t>
            </a:r>
            <a:r>
              <a:rPr lang="zh-CN" altLang="zh-CN"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marL="0" indent="0">
              <a:lnSpc>
                <a:spcPts val="3000"/>
              </a:lnSpc>
              <a:defRPr/>
            </a:pPr>
            <a:r>
              <a:rPr lang="en-US" altLang="zh-CN" sz="2400" dirty="0" smtClean="0">
                <a:latin typeface="Bodoni MT Black" panose="02070A03080606020203" pitchFamily="18" charset="0"/>
                <a:ea typeface="+mn-ea"/>
              </a:rPr>
              <a:t>    </a:t>
            </a:r>
            <a:r>
              <a:rPr lang="zh-CN" altLang="zh-CN" sz="2400" dirty="0" smtClean="0">
                <a:latin typeface="Bodoni MT Black" panose="02070A03080606020203" pitchFamily="18" charset="0"/>
                <a:ea typeface="+mn-ea"/>
              </a:rPr>
              <a:t>对象</a:t>
            </a:r>
            <a:r>
              <a:rPr lang="zh-CN" altLang="zh-CN" sz="2400" dirty="0">
                <a:latin typeface="Bodoni MT Black" panose="02070A03080606020203" pitchFamily="18" charset="0"/>
                <a:ea typeface="+mn-ea"/>
              </a:rPr>
              <a:t>具有封装性的条件如下：</a:t>
            </a:r>
            <a:endParaRPr lang="zh-CN" altLang="zh-CN" sz="2400" dirty="0">
              <a:latin typeface="Bodoni MT Black" panose="02070A03080606020203" pitchFamily="18" charset="0"/>
              <a:ea typeface="+mn-ea"/>
            </a:endParaRPr>
          </a:p>
          <a:p>
            <a:pPr marL="0" indent="0">
              <a:lnSpc>
                <a:spcPts val="3000"/>
              </a:lnSpc>
              <a:defRPr/>
            </a:pPr>
            <a:r>
              <a:rPr lang="en-US" altLang="zh-CN" sz="2400" dirty="0" smtClean="0">
                <a:latin typeface="Bodoni MT Black" panose="02070A03080606020203" pitchFamily="18" charset="0"/>
                <a:ea typeface="+mn-ea"/>
              </a:rPr>
              <a:t>    </a:t>
            </a:r>
            <a:r>
              <a:rPr lang="en-US" altLang="zh-CN" sz="2400" b="1" dirty="0" smtClean="0">
                <a:latin typeface="Bodoni MT Black" panose="02070A03080606020203" pitchFamily="18" charset="0"/>
                <a:ea typeface="+mn-ea"/>
              </a:rPr>
              <a:t>(1) </a:t>
            </a:r>
            <a:r>
              <a:rPr lang="zh-CN" altLang="zh-CN" sz="2400" b="1" dirty="0" smtClean="0">
                <a:solidFill>
                  <a:srgbClr val="FF0000"/>
                </a:solidFill>
                <a:latin typeface="Bodoni MT Black" panose="02070A03080606020203" pitchFamily="18" charset="0"/>
                <a:ea typeface="+mn-ea"/>
              </a:rPr>
              <a:t>有</a:t>
            </a:r>
            <a:r>
              <a:rPr lang="zh-CN" altLang="zh-CN" sz="2400" b="1" dirty="0">
                <a:solidFill>
                  <a:srgbClr val="FF0000"/>
                </a:solidFill>
                <a:latin typeface="Bodoni MT Black" panose="02070A03080606020203" pitchFamily="18" charset="0"/>
                <a:ea typeface="+mn-ea"/>
              </a:rPr>
              <a:t>一个清晰的边界</a:t>
            </a:r>
            <a:r>
              <a:rPr lang="zh-CN" altLang="zh-CN" sz="2400" dirty="0">
                <a:solidFill>
                  <a:srgbClr val="FF0000"/>
                </a:solidFill>
                <a:latin typeface="Bodoni MT Black" panose="02070A03080606020203" pitchFamily="18" charset="0"/>
                <a:ea typeface="+mn-ea"/>
              </a:rPr>
              <a:t>。</a:t>
            </a:r>
            <a:r>
              <a:rPr lang="zh-CN" altLang="zh-CN" sz="2400" dirty="0">
                <a:latin typeface="Bodoni MT Black" panose="02070A03080606020203" pitchFamily="18" charset="0"/>
                <a:ea typeface="+mn-ea"/>
              </a:rPr>
              <a:t>所有私有数据和实现操作的代码都被封装在这个边界内，从外面看不见更不能直接访问。</a:t>
            </a:r>
            <a:endParaRPr lang="zh-CN" altLang="zh-CN" sz="2400" dirty="0">
              <a:latin typeface="Bodoni MT Black" panose="02070A03080606020203" pitchFamily="18" charset="0"/>
              <a:ea typeface="+mn-ea"/>
            </a:endParaRPr>
          </a:p>
          <a:p>
            <a:pPr marL="0" indent="0">
              <a:lnSpc>
                <a:spcPts val="3000"/>
              </a:lnSpc>
              <a:defRPr/>
            </a:pPr>
            <a:r>
              <a:rPr lang="en-US" altLang="zh-CN" sz="2400" dirty="0" smtClean="0">
                <a:latin typeface="Bodoni MT Black" panose="02070A03080606020203" pitchFamily="18" charset="0"/>
                <a:ea typeface="+mn-ea"/>
              </a:rPr>
              <a:t>    </a:t>
            </a:r>
            <a:r>
              <a:rPr lang="en-US" altLang="zh-CN" sz="2400" b="1" dirty="0" smtClean="0">
                <a:latin typeface="Bodoni MT Black" panose="02070A03080606020203" pitchFamily="18" charset="0"/>
                <a:ea typeface="+mn-ea"/>
              </a:rPr>
              <a:t>(2) </a:t>
            </a:r>
            <a:r>
              <a:rPr lang="zh-CN" altLang="zh-CN" sz="2400" b="1" dirty="0" smtClean="0">
                <a:solidFill>
                  <a:srgbClr val="FF0000"/>
                </a:solidFill>
                <a:latin typeface="Bodoni MT Black" panose="02070A03080606020203" pitchFamily="18" charset="0"/>
                <a:ea typeface="+mn-ea"/>
              </a:rPr>
              <a:t>有</a:t>
            </a:r>
            <a:r>
              <a:rPr lang="zh-CN" altLang="zh-CN" sz="2400" b="1" dirty="0">
                <a:solidFill>
                  <a:srgbClr val="FF0000"/>
                </a:solidFill>
                <a:latin typeface="Bodoni MT Black" panose="02070A03080606020203" pitchFamily="18" charset="0"/>
                <a:ea typeface="+mn-ea"/>
              </a:rPr>
              <a:t>确定的接口（即协议）</a:t>
            </a:r>
            <a:r>
              <a:rPr lang="zh-CN" altLang="zh-CN" sz="2400" dirty="0">
                <a:solidFill>
                  <a:srgbClr val="FF0000"/>
                </a:solidFill>
                <a:latin typeface="Bodoni MT Black" panose="02070A03080606020203" pitchFamily="18" charset="0"/>
                <a:ea typeface="+mn-ea"/>
              </a:rPr>
              <a:t>。</a:t>
            </a:r>
            <a:r>
              <a:rPr lang="zh-CN" altLang="zh-CN" sz="2400" dirty="0">
                <a:latin typeface="Bodoni MT Black" panose="02070A03080606020203" pitchFamily="18" charset="0"/>
                <a:ea typeface="+mn-ea"/>
              </a:rPr>
              <a:t>这些接口就是对象可以接受的消息，只能通过向对象发送消息来使用它。</a:t>
            </a:r>
            <a:endParaRPr lang="zh-CN" altLang="zh-CN" sz="2400" dirty="0">
              <a:latin typeface="Bodoni MT Black" panose="02070A03080606020203" pitchFamily="18" charset="0"/>
              <a:ea typeface="+mn-ea"/>
            </a:endParaRPr>
          </a:p>
          <a:p>
            <a:pPr marL="0" indent="0">
              <a:lnSpc>
                <a:spcPts val="3000"/>
              </a:lnSpc>
              <a:defRPr/>
            </a:pPr>
            <a:r>
              <a:rPr lang="en-US" altLang="zh-CN" sz="2400" dirty="0" smtClean="0">
                <a:latin typeface="Bodoni MT Black" panose="02070A03080606020203" pitchFamily="18" charset="0"/>
                <a:ea typeface="+mn-ea"/>
              </a:rPr>
              <a:t>    </a:t>
            </a:r>
            <a:r>
              <a:rPr lang="en-US" altLang="zh-CN" sz="2400" b="1" dirty="0" smtClean="0">
                <a:latin typeface="Bodoni MT Black" panose="02070A03080606020203" pitchFamily="18" charset="0"/>
                <a:ea typeface="+mn-ea"/>
              </a:rPr>
              <a:t>(3) </a:t>
            </a:r>
            <a:r>
              <a:rPr lang="zh-CN" altLang="zh-CN" sz="2400" b="1" dirty="0" smtClean="0">
                <a:solidFill>
                  <a:srgbClr val="FF0000"/>
                </a:solidFill>
                <a:latin typeface="Bodoni MT Black" panose="02070A03080606020203" pitchFamily="18" charset="0"/>
                <a:ea typeface="+mn-ea"/>
              </a:rPr>
              <a:t>受</a:t>
            </a:r>
            <a:r>
              <a:rPr lang="zh-CN" altLang="zh-CN" sz="2400" b="1" dirty="0">
                <a:solidFill>
                  <a:srgbClr val="FF0000"/>
                </a:solidFill>
                <a:latin typeface="Bodoni MT Black" panose="02070A03080606020203" pitchFamily="18" charset="0"/>
                <a:ea typeface="+mn-ea"/>
              </a:rPr>
              <a:t>保护的内部实现</a:t>
            </a:r>
            <a:r>
              <a:rPr lang="zh-CN" altLang="zh-CN" sz="2400" dirty="0">
                <a:solidFill>
                  <a:srgbClr val="FF0000"/>
                </a:solidFill>
                <a:latin typeface="Bodoni MT Black" panose="02070A03080606020203" pitchFamily="18" charset="0"/>
                <a:ea typeface="+mn-ea"/>
              </a:rPr>
              <a:t>。</a:t>
            </a:r>
            <a:r>
              <a:rPr lang="zh-CN" altLang="zh-CN" sz="2400" dirty="0">
                <a:latin typeface="Bodoni MT Black" panose="02070A03080606020203" pitchFamily="18" charset="0"/>
                <a:ea typeface="+mn-ea"/>
              </a:rPr>
              <a:t>实现对象功能的细节（私有数据和代码）不能在定义该对象的类的范围外访问</a:t>
            </a:r>
            <a:r>
              <a:rPr lang="zh-CN" altLang="zh-CN"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marL="0" indent="0">
              <a:lnSpc>
                <a:spcPts val="3000"/>
              </a:lnSpc>
              <a:defRPr/>
            </a:pPr>
            <a:r>
              <a:rPr lang="en-US" altLang="zh-CN" sz="2400" dirty="0" smtClean="0">
                <a:latin typeface="Bodoni MT Black" panose="02070A03080606020203" pitchFamily="18" charset="0"/>
                <a:ea typeface="+mn-ea"/>
              </a:rPr>
              <a:t>    </a:t>
            </a:r>
            <a:r>
              <a:rPr lang="zh-CN" altLang="zh-CN" sz="2400" dirty="0" smtClean="0">
                <a:latin typeface="Bodoni MT Black" panose="02070A03080606020203" pitchFamily="18" charset="0"/>
                <a:ea typeface="+mn-ea"/>
              </a:rPr>
              <a:t>封装</a:t>
            </a:r>
            <a:r>
              <a:rPr lang="zh-CN" altLang="en-US" sz="2400" dirty="0" smtClean="0">
                <a:latin typeface="Bodoni MT Black" panose="02070A03080606020203" pitchFamily="18" charset="0"/>
                <a:ea typeface="+mn-ea"/>
              </a:rPr>
              <a:t>就是</a:t>
            </a:r>
            <a:r>
              <a:rPr lang="zh-CN" altLang="zh-CN" sz="2400" dirty="0" smtClean="0">
                <a:latin typeface="Bodoni MT Black" panose="02070A03080606020203" pitchFamily="18" charset="0"/>
                <a:ea typeface="+mn-ea"/>
              </a:rPr>
              <a:t>信息</a:t>
            </a:r>
            <a:r>
              <a:rPr lang="zh-CN" altLang="zh-CN" sz="2400" dirty="0">
                <a:latin typeface="Bodoni MT Black" panose="02070A03080606020203" pitchFamily="18" charset="0"/>
                <a:ea typeface="+mn-ea"/>
              </a:rPr>
              <a:t>隐藏，通过封装对外界</a:t>
            </a:r>
            <a:r>
              <a:rPr lang="zh-CN" altLang="zh-CN" sz="2400" dirty="0" smtClean="0">
                <a:latin typeface="Bodoni MT Black" panose="02070A03080606020203" pitchFamily="18" charset="0"/>
                <a:ea typeface="+mn-ea"/>
              </a:rPr>
              <a:t>隐藏对象实现</a:t>
            </a:r>
            <a:r>
              <a:rPr lang="zh-CN" altLang="zh-CN" sz="2400" dirty="0">
                <a:latin typeface="Bodoni MT Black" panose="02070A03080606020203" pitchFamily="18" charset="0"/>
                <a:ea typeface="+mn-ea"/>
              </a:rPr>
              <a:t>细节。</a:t>
            </a:r>
            <a:r>
              <a:rPr lang="en-US" altLang="zh-CN" sz="2400" b="1" dirty="0" smtClean="0">
                <a:solidFill>
                  <a:srgbClr val="C00000"/>
                </a:solidFill>
                <a:latin typeface="Bodoni MT Black" panose="02070A03080606020203" pitchFamily="18" charset="0"/>
                <a:ea typeface="+mn-ea"/>
              </a:rPr>
              <a:t>     </a:t>
            </a:r>
            <a:endParaRPr lang="en-US" altLang="zh-CN" sz="2400" b="1" dirty="0" smtClean="0">
              <a:latin typeface="Bodoni MT Black" panose="02070A03080606020203" pitchFamily="18" charset="0"/>
              <a:ea typeface="+mn-ea"/>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9.2.2 </a:t>
            </a:r>
            <a:r>
              <a:rPr lang="zh-CN" altLang="en-US" sz="2400" dirty="0" smtClean="0">
                <a:solidFill>
                  <a:srgbClr val="D9D9D9"/>
                </a:solidFill>
                <a:latin typeface="Bodoni MT Black" panose="02070A03080606020203" pitchFamily="18" charset="0"/>
                <a:ea typeface="+mn-ea"/>
              </a:rPr>
              <a:t>其他概念</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anose="02070A03080606020203" pitchFamily="18" charset="0"/>
                <a:ea typeface="+mn-ea"/>
              </a:rPr>
              <a:t>9.2 </a:t>
            </a:r>
            <a:r>
              <a:rPr lang="zh-CN" altLang="en-US" b="1" dirty="0" smtClean="0">
                <a:latin typeface="Bodoni MT Black" panose="02070A03080606020203" pitchFamily="18" charset="0"/>
              </a:rPr>
              <a:t>面向对象的概念</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395288" y="1196975"/>
            <a:ext cx="8424862"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Aft>
                <a:spcPts val="600"/>
              </a:spcAft>
              <a:defRPr/>
            </a:pPr>
            <a:r>
              <a:rPr lang="en-US" altLang="zh-CN" sz="2400" b="1" dirty="0" smtClean="0">
                <a:solidFill>
                  <a:srgbClr val="FF0000"/>
                </a:solidFill>
                <a:latin typeface="Bodoni MT Black" panose="02070A03080606020203" pitchFamily="18" charset="0"/>
                <a:ea typeface="+mn-ea"/>
              </a:rPr>
              <a:t>7.</a:t>
            </a:r>
            <a:r>
              <a:rPr lang="zh-CN" altLang="en-US" sz="2400" b="1" dirty="0" smtClean="0">
                <a:solidFill>
                  <a:srgbClr val="FF0000"/>
                </a:solidFill>
                <a:latin typeface="Bodoni MT Black" panose="02070A03080606020203" pitchFamily="18" charset="0"/>
                <a:ea typeface="+mn-ea"/>
              </a:rPr>
              <a:t>继承（</a:t>
            </a:r>
            <a:r>
              <a:rPr lang="en-US" altLang="zh-CN" sz="2400" b="1" dirty="0" smtClean="0">
                <a:solidFill>
                  <a:srgbClr val="FF0000"/>
                </a:solidFill>
                <a:latin typeface="Bodoni MT Black" panose="02070A03080606020203" pitchFamily="18" charset="0"/>
                <a:ea typeface="+mn-ea"/>
              </a:rPr>
              <a:t>inheritance</a:t>
            </a:r>
            <a:r>
              <a:rPr lang="zh-CN" altLang="en-US" sz="2400" b="1" dirty="0" smtClean="0">
                <a:solidFill>
                  <a:srgbClr val="FF0000"/>
                </a:solidFill>
                <a:latin typeface="Bodoni MT Black" panose="02070A03080606020203" pitchFamily="18" charset="0"/>
                <a:ea typeface="+mn-ea"/>
              </a:rPr>
              <a:t>）</a:t>
            </a:r>
            <a:endParaRPr lang="en-US" altLang="zh-CN" sz="2400" b="1" dirty="0" smtClean="0">
              <a:solidFill>
                <a:srgbClr val="FF0000"/>
              </a:solidFill>
              <a:latin typeface="Bodoni MT Black" panose="02070A03080606020203" pitchFamily="18" charset="0"/>
              <a:ea typeface="+mn-ea"/>
            </a:endParaRPr>
          </a:p>
          <a:p>
            <a:pPr marL="0" indent="0">
              <a:lnSpc>
                <a:spcPts val="3000"/>
              </a:lnSpc>
              <a:defRPr/>
            </a:pPr>
            <a:r>
              <a:rPr lang="en-US" altLang="zh-CN" sz="2400" dirty="0" smtClean="0">
                <a:latin typeface="Bodoni MT Black" panose="02070A03080606020203" pitchFamily="18" charset="0"/>
                <a:ea typeface="+mn-ea"/>
              </a:rPr>
              <a:t>    </a:t>
            </a:r>
            <a:r>
              <a:rPr lang="zh-CN" altLang="zh-CN" sz="2400" dirty="0" smtClean="0">
                <a:latin typeface="Bodoni MT Black" panose="02070A03080606020203" pitchFamily="18" charset="0"/>
                <a:ea typeface="+mn-ea"/>
              </a:rPr>
              <a:t>在</a:t>
            </a:r>
            <a:r>
              <a:rPr lang="zh-CN" altLang="zh-CN" sz="2400" dirty="0">
                <a:latin typeface="Bodoni MT Black" panose="02070A03080606020203" pitchFamily="18" charset="0"/>
                <a:ea typeface="+mn-ea"/>
              </a:rPr>
              <a:t>面向对象的软件技术中，</a:t>
            </a:r>
            <a:r>
              <a:rPr lang="zh-CN" altLang="zh-CN" sz="2400" b="1" dirty="0">
                <a:solidFill>
                  <a:srgbClr val="C00000"/>
                </a:solidFill>
                <a:latin typeface="Bodoni MT Black" panose="02070A03080606020203" pitchFamily="18" charset="0"/>
                <a:ea typeface="+mn-ea"/>
              </a:rPr>
              <a:t>继承</a:t>
            </a:r>
            <a:r>
              <a:rPr lang="zh-CN" altLang="zh-CN" sz="2400" dirty="0">
                <a:latin typeface="Bodoni MT Black" panose="02070A03080606020203" pitchFamily="18" charset="0"/>
                <a:ea typeface="+mn-ea"/>
              </a:rPr>
              <a:t>是</a:t>
            </a:r>
            <a:r>
              <a:rPr lang="zh-CN" altLang="zh-CN" sz="2400" dirty="0">
                <a:solidFill>
                  <a:srgbClr val="FF0000"/>
                </a:solidFill>
                <a:latin typeface="Bodoni MT Black" panose="02070A03080606020203" pitchFamily="18" charset="0"/>
                <a:ea typeface="+mn-ea"/>
              </a:rPr>
              <a:t>子类自动地共享基类中定义的数据和方法的机制</a:t>
            </a:r>
            <a:r>
              <a:rPr lang="zh-CN" altLang="zh-CN"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marL="0" indent="0">
              <a:lnSpc>
                <a:spcPts val="3000"/>
              </a:lnSpc>
              <a:defRPr/>
            </a:pPr>
            <a:r>
              <a:rPr lang="en-US" altLang="zh-CN" sz="2400" dirty="0" smtClean="0">
                <a:latin typeface="Bodoni MT Black" panose="02070A03080606020203" pitchFamily="18" charset="0"/>
                <a:ea typeface="+mn-ea"/>
              </a:rPr>
              <a:t>    </a:t>
            </a:r>
            <a:r>
              <a:rPr lang="zh-CN" altLang="zh-CN" sz="2400" dirty="0" smtClean="0">
                <a:latin typeface="Bodoni MT Black" panose="02070A03080606020203" pitchFamily="18" charset="0"/>
                <a:ea typeface="+mn-ea"/>
              </a:rPr>
              <a:t>面向对象</a:t>
            </a:r>
            <a:r>
              <a:rPr lang="zh-CN" altLang="zh-CN" sz="2400" dirty="0">
                <a:latin typeface="Bodoni MT Black" panose="02070A03080606020203" pitchFamily="18" charset="0"/>
                <a:ea typeface="+mn-ea"/>
              </a:rPr>
              <a:t>软件</a:t>
            </a:r>
            <a:r>
              <a:rPr lang="zh-CN" altLang="zh-CN" sz="2400" dirty="0" smtClean="0">
                <a:latin typeface="Bodoni MT Black" panose="02070A03080606020203" pitchFamily="18" charset="0"/>
                <a:ea typeface="+mn-ea"/>
              </a:rPr>
              <a:t>技术把</a:t>
            </a:r>
            <a:r>
              <a:rPr lang="zh-CN" altLang="zh-CN" sz="2400" dirty="0">
                <a:latin typeface="Bodoni MT Black" panose="02070A03080606020203" pitchFamily="18" charset="0"/>
                <a:ea typeface="+mn-ea"/>
              </a:rPr>
              <a:t>类组成一个</a:t>
            </a:r>
            <a:r>
              <a:rPr lang="zh-CN" altLang="zh-CN" sz="2400" dirty="0">
                <a:solidFill>
                  <a:srgbClr val="FF0000"/>
                </a:solidFill>
                <a:latin typeface="Bodoni MT Black" panose="02070A03080606020203" pitchFamily="18" charset="0"/>
                <a:ea typeface="+mn-ea"/>
              </a:rPr>
              <a:t>层次结构</a:t>
            </a:r>
            <a:r>
              <a:rPr lang="zh-CN" altLang="zh-CN" sz="2400" dirty="0">
                <a:latin typeface="Bodoni MT Black" panose="02070A03080606020203" pitchFamily="18" charset="0"/>
                <a:ea typeface="+mn-ea"/>
              </a:rPr>
              <a:t>的</a:t>
            </a:r>
            <a:r>
              <a:rPr lang="zh-CN" altLang="zh-CN" sz="2400" dirty="0" smtClean="0">
                <a:latin typeface="Bodoni MT Black" panose="02070A03080606020203" pitchFamily="18" charset="0"/>
                <a:ea typeface="+mn-ea"/>
              </a:rPr>
              <a:t>系统</a:t>
            </a:r>
            <a:r>
              <a:rPr lang="zh-CN" altLang="en-US" sz="2400" dirty="0" smtClean="0">
                <a:latin typeface="Bodoni MT Black" panose="02070A03080606020203" pitchFamily="18" charset="0"/>
                <a:ea typeface="+mn-ea"/>
              </a:rPr>
              <a:t>（</a:t>
            </a:r>
            <a:r>
              <a:rPr lang="zh-CN" altLang="zh-CN" sz="2400" dirty="0" smtClean="0">
                <a:latin typeface="Bodoni MT Black" panose="02070A03080606020203" pitchFamily="18" charset="0"/>
                <a:ea typeface="+mn-ea"/>
              </a:rPr>
              <a:t>类等级</a:t>
            </a:r>
            <a:r>
              <a:rPr lang="zh-CN" altLang="en-US" sz="2400" dirty="0" smtClean="0">
                <a:latin typeface="Bodoni MT Black" panose="02070A03080606020203" pitchFamily="18" charset="0"/>
              </a:rPr>
              <a:t>）</a:t>
            </a:r>
            <a:r>
              <a:rPr lang="zh-CN" altLang="zh-CN" sz="2400" dirty="0" smtClean="0">
                <a:latin typeface="Bodoni MT Black" panose="02070A03080606020203" pitchFamily="18" charset="0"/>
                <a:ea typeface="+mn-ea"/>
              </a:rPr>
              <a:t>：</a:t>
            </a:r>
            <a:r>
              <a:rPr lang="zh-CN" altLang="zh-CN" sz="2400" dirty="0">
                <a:latin typeface="Bodoni MT Black" panose="02070A03080606020203" pitchFamily="18" charset="0"/>
                <a:ea typeface="+mn-ea"/>
              </a:rPr>
              <a:t>一个类的上层可以有父类，下层可以有子类。这种层次结构系统的一个重要性质是继承性，一个类直接继承其父类的全部</a:t>
            </a:r>
            <a:r>
              <a:rPr lang="zh-CN" altLang="zh-CN" sz="2400" dirty="0" smtClean="0">
                <a:latin typeface="Bodoni MT Black" panose="02070A03080606020203" pitchFamily="18" charset="0"/>
                <a:ea typeface="+mn-ea"/>
              </a:rPr>
              <a:t>描述</a:t>
            </a:r>
            <a:r>
              <a:rPr lang="zh-CN" altLang="en-US" sz="2400" dirty="0" smtClean="0">
                <a:latin typeface="Bodoni MT Black" panose="02070A03080606020203" pitchFamily="18" charset="0"/>
              </a:rPr>
              <a:t>（</a:t>
            </a:r>
            <a:r>
              <a:rPr lang="zh-CN" altLang="zh-CN" sz="2400" dirty="0" smtClean="0">
                <a:latin typeface="Bodoni MT Black" panose="02070A03080606020203" pitchFamily="18" charset="0"/>
                <a:ea typeface="+mn-ea"/>
              </a:rPr>
              <a:t>数据</a:t>
            </a:r>
            <a:r>
              <a:rPr lang="zh-CN" altLang="zh-CN" sz="2400" dirty="0">
                <a:latin typeface="Bodoni MT Black" panose="02070A03080606020203" pitchFamily="18" charset="0"/>
                <a:ea typeface="+mn-ea"/>
              </a:rPr>
              <a:t>和</a:t>
            </a:r>
            <a:r>
              <a:rPr lang="zh-CN" altLang="zh-CN" sz="2400" dirty="0" smtClean="0">
                <a:latin typeface="Bodoni MT Black" panose="02070A03080606020203" pitchFamily="18" charset="0"/>
                <a:ea typeface="+mn-ea"/>
              </a:rPr>
              <a:t>操作</a:t>
            </a:r>
            <a:r>
              <a:rPr lang="zh-CN" altLang="en-US" sz="2400" dirty="0" smtClean="0">
                <a:latin typeface="Bodoni MT Black" panose="02070A03080606020203" pitchFamily="18" charset="0"/>
              </a:rPr>
              <a:t>） </a:t>
            </a:r>
            <a:r>
              <a:rPr lang="zh-CN" altLang="zh-CN" sz="2400" dirty="0" smtClean="0">
                <a:latin typeface="Bodoni MT Black" panose="02070A03080606020203" pitchFamily="18" charset="0"/>
                <a:ea typeface="+mn-ea"/>
              </a:rPr>
              <a:t>。</a:t>
            </a:r>
            <a:endParaRPr lang="en-US" altLang="zh-CN" sz="2400" b="1" dirty="0" smtClean="0">
              <a:latin typeface="Bodoni MT Black" panose="02070A03080606020203" pitchFamily="18" charset="0"/>
              <a:ea typeface="+mn-ea"/>
            </a:endParaRPr>
          </a:p>
        </p:txBody>
      </p:sp>
      <p:pic>
        <p:nvPicPr>
          <p:cNvPr id="47108" name="图片 1"/>
          <p:cNvPicPr>
            <a:picLocks noChangeAspect="1"/>
          </p:cNvPicPr>
          <p:nvPr/>
        </p:nvPicPr>
        <p:blipFill>
          <a:blip r:embed="rId1" cstate="print"/>
          <a:srcRect/>
          <a:stretch>
            <a:fillRect/>
          </a:stretch>
        </p:blipFill>
        <p:spPr bwMode="auto">
          <a:xfrm>
            <a:off x="5508625" y="3933825"/>
            <a:ext cx="3095625" cy="1936750"/>
          </a:xfrm>
          <a:prstGeom prst="rect">
            <a:avLst/>
          </a:prstGeom>
          <a:noFill/>
          <a:ln w="9525">
            <a:noFill/>
            <a:miter lim="800000"/>
            <a:headEnd/>
            <a:tailEnd/>
          </a:ln>
        </p:spPr>
      </p:pic>
      <p:sp>
        <p:nvSpPr>
          <p:cNvPr id="3" name="文本框 2"/>
          <p:cNvSpPr txBox="1"/>
          <p:nvPr/>
        </p:nvSpPr>
        <p:spPr>
          <a:xfrm>
            <a:off x="457200" y="4076700"/>
            <a:ext cx="4835525" cy="1939925"/>
          </a:xfrm>
          <a:prstGeom prst="rect">
            <a:avLst/>
          </a:prstGeom>
          <a:noFill/>
        </p:spPr>
        <p:txBody>
          <a:bodyPr>
            <a:spAutoFit/>
          </a:bodyPr>
          <a:lstStyle/>
          <a:p>
            <a:pPr eaLnBrk="1" hangingPunct="1">
              <a:defRPr/>
            </a:pPr>
            <a:r>
              <a:rPr lang="zh-CN" altLang="en-US" sz="2000" dirty="0">
                <a:latin typeface="Bodoni MT Black" panose="02070A03080606020203" pitchFamily="18" charset="0"/>
              </a:rPr>
              <a:t>      </a:t>
            </a:r>
            <a:r>
              <a:rPr lang="zh-CN" altLang="en-US" sz="2400" dirty="0" smtClean="0">
                <a:latin typeface="Bodoni MT Black" panose="02070A03080606020203" pitchFamily="18" charset="0"/>
                <a:ea typeface="+mn-ea"/>
              </a:rPr>
              <a:t>右</a:t>
            </a:r>
            <a:r>
              <a:rPr lang="zh-CN" altLang="en-US" sz="2400" dirty="0">
                <a:latin typeface="Bodoni MT Black" panose="02070A03080606020203" pitchFamily="18" charset="0"/>
                <a:ea typeface="+mn-ea"/>
              </a:rPr>
              <a:t>图为</a:t>
            </a:r>
            <a:r>
              <a:rPr lang="zh-CN" altLang="zh-CN" sz="2400" dirty="0">
                <a:latin typeface="Bodoni MT Black" panose="02070A03080606020203" pitchFamily="18" charset="0"/>
                <a:ea typeface="+mn-ea"/>
              </a:rPr>
              <a:t>实现继承机制的原理</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图中以</a:t>
            </a:r>
            <a:r>
              <a:rPr lang="en-US" altLang="zh-CN" sz="2400" dirty="0">
                <a:latin typeface="Bodoni MT Black" panose="02070A03080606020203" pitchFamily="18" charset="0"/>
                <a:ea typeface="+mn-ea"/>
              </a:rPr>
              <a:t>A</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B</a:t>
            </a:r>
            <a:r>
              <a:rPr lang="zh-CN" altLang="zh-CN" sz="2400" dirty="0">
                <a:latin typeface="Bodoni MT Black" panose="02070A03080606020203" pitchFamily="18" charset="0"/>
                <a:ea typeface="+mn-ea"/>
              </a:rPr>
              <a:t>两个类为例，其中</a:t>
            </a:r>
            <a:r>
              <a:rPr lang="en-US" altLang="zh-CN" sz="2400" dirty="0">
                <a:latin typeface="Bodoni MT Black" panose="02070A03080606020203" pitchFamily="18" charset="0"/>
                <a:ea typeface="+mn-ea"/>
              </a:rPr>
              <a:t>B</a:t>
            </a:r>
            <a:r>
              <a:rPr lang="zh-CN" altLang="zh-CN" sz="2400" dirty="0">
                <a:latin typeface="Bodoni MT Black" panose="02070A03080606020203" pitchFamily="18" charset="0"/>
                <a:ea typeface="+mn-ea"/>
              </a:rPr>
              <a:t>类是从</a:t>
            </a:r>
            <a:r>
              <a:rPr lang="en-US" altLang="zh-CN" sz="2400" dirty="0">
                <a:latin typeface="Bodoni MT Black" panose="02070A03080606020203" pitchFamily="18" charset="0"/>
                <a:ea typeface="+mn-ea"/>
              </a:rPr>
              <a:t>A</a:t>
            </a:r>
            <a:r>
              <a:rPr lang="zh-CN" altLang="zh-CN" sz="2400" dirty="0">
                <a:latin typeface="Bodoni MT Black" panose="02070A03080606020203" pitchFamily="18" charset="0"/>
                <a:ea typeface="+mn-ea"/>
              </a:rPr>
              <a:t>类派生出来的子类，它除了具有自己定义的</a:t>
            </a:r>
            <a:r>
              <a:rPr lang="zh-CN" altLang="zh-CN" sz="2400" dirty="0" smtClean="0">
                <a:latin typeface="Bodoni MT Black" panose="02070A03080606020203" pitchFamily="18" charset="0"/>
                <a:ea typeface="+mn-ea"/>
              </a:rPr>
              <a:t>特性</a:t>
            </a:r>
            <a:r>
              <a:rPr lang="zh-CN" altLang="en-US" sz="2400" dirty="0" smtClean="0">
                <a:latin typeface="Bodoni MT Black" panose="02070A03080606020203" pitchFamily="18" charset="0"/>
              </a:rPr>
              <a:t>（</a:t>
            </a:r>
            <a:r>
              <a:rPr lang="zh-CN" altLang="zh-CN" sz="2400" dirty="0" smtClean="0">
                <a:latin typeface="Bodoni MT Black" panose="02070A03080606020203" pitchFamily="18" charset="0"/>
                <a:ea typeface="+mn-ea"/>
              </a:rPr>
              <a:t>数据</a:t>
            </a:r>
            <a:r>
              <a:rPr lang="zh-CN" altLang="zh-CN" sz="2400" dirty="0">
                <a:latin typeface="Bodoni MT Black" panose="02070A03080606020203" pitchFamily="18" charset="0"/>
                <a:ea typeface="+mn-ea"/>
              </a:rPr>
              <a:t>和</a:t>
            </a:r>
            <a:r>
              <a:rPr lang="zh-CN" altLang="zh-CN" sz="2400" dirty="0" smtClean="0">
                <a:latin typeface="Bodoni MT Black" panose="02070A03080606020203" pitchFamily="18" charset="0"/>
                <a:ea typeface="+mn-ea"/>
              </a:rPr>
              <a:t>操作</a:t>
            </a:r>
            <a:r>
              <a:rPr lang="zh-CN" altLang="en-US" sz="2400" dirty="0" smtClean="0">
                <a:latin typeface="Bodoni MT Black" panose="02070A03080606020203" pitchFamily="18" charset="0"/>
              </a:rPr>
              <a:t>）</a:t>
            </a:r>
            <a:r>
              <a:rPr lang="zh-CN" altLang="zh-CN" sz="2400" dirty="0" smtClean="0">
                <a:latin typeface="Bodoni MT Black" panose="02070A03080606020203" pitchFamily="18" charset="0"/>
                <a:ea typeface="+mn-ea"/>
              </a:rPr>
              <a:t>之外</a:t>
            </a:r>
            <a:r>
              <a:rPr lang="zh-CN" altLang="zh-CN" sz="2400" dirty="0">
                <a:latin typeface="Bodoni MT Black" panose="02070A03080606020203" pitchFamily="18" charset="0"/>
                <a:ea typeface="+mn-ea"/>
              </a:rPr>
              <a:t>，还从父类</a:t>
            </a:r>
            <a:r>
              <a:rPr lang="en-US" altLang="zh-CN" sz="2400" dirty="0">
                <a:latin typeface="Bodoni MT Black" panose="02070A03080606020203" pitchFamily="18" charset="0"/>
                <a:ea typeface="+mn-ea"/>
              </a:rPr>
              <a:t>A</a:t>
            </a:r>
            <a:r>
              <a:rPr lang="zh-CN" altLang="zh-CN" sz="2400" dirty="0">
                <a:latin typeface="Bodoni MT Black" panose="02070A03080606020203" pitchFamily="18" charset="0"/>
                <a:ea typeface="+mn-ea"/>
              </a:rPr>
              <a:t>继承特性。</a:t>
            </a:r>
            <a:endParaRPr lang="zh-CN" altLang="en-US" sz="2400" dirty="0">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9.2.2 </a:t>
            </a:r>
            <a:r>
              <a:rPr lang="zh-CN" altLang="en-US" sz="2400" dirty="0" smtClean="0">
                <a:solidFill>
                  <a:srgbClr val="D9D9D9"/>
                </a:solidFill>
                <a:latin typeface="Bodoni MT Black" panose="02070A03080606020203" pitchFamily="18" charset="0"/>
                <a:ea typeface="+mn-ea"/>
              </a:rPr>
              <a:t>其他概念</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323850" y="11113"/>
            <a:ext cx="8229600" cy="1143000"/>
          </a:xfrm>
        </p:spPr>
        <p:txBody>
          <a:bodyPr/>
          <a:lstStyle/>
          <a:p>
            <a:pPr>
              <a:defRPr/>
            </a:pPr>
            <a:r>
              <a:rPr lang="en-US" altLang="zh-CN" b="1" dirty="0" smtClean="0">
                <a:latin typeface="Bodoni MT Black" panose="02070A03080606020203" pitchFamily="18" charset="0"/>
                <a:ea typeface="+mn-ea"/>
              </a:rPr>
              <a:t>9.2 </a:t>
            </a:r>
            <a:r>
              <a:rPr lang="zh-CN" altLang="en-US" b="1" dirty="0" smtClean="0">
                <a:latin typeface="Bodoni MT Black" panose="02070A03080606020203" pitchFamily="18" charset="0"/>
              </a:rPr>
              <a:t>面向对象的概念</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395288" y="1052513"/>
            <a:ext cx="8569325" cy="505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Aft>
                <a:spcPts val="600"/>
              </a:spcAft>
              <a:defRPr/>
            </a:pPr>
            <a:r>
              <a:rPr lang="en-US" altLang="zh-CN" sz="2400" b="1" dirty="0" smtClean="0">
                <a:solidFill>
                  <a:srgbClr val="FF0000"/>
                </a:solidFill>
                <a:latin typeface="Bodoni MT Black" panose="02070A03080606020203" pitchFamily="18" charset="0"/>
              </a:rPr>
              <a:t>7.</a:t>
            </a:r>
            <a:r>
              <a:rPr lang="zh-CN" altLang="en-US" sz="2400" b="1" dirty="0" smtClean="0">
                <a:solidFill>
                  <a:srgbClr val="FF0000"/>
                </a:solidFill>
                <a:latin typeface="Bodoni MT Black" panose="02070A03080606020203" pitchFamily="18" charset="0"/>
              </a:rPr>
              <a:t>继承</a:t>
            </a:r>
            <a:r>
              <a:rPr lang="zh-CN" altLang="en-US" sz="2400" b="1" dirty="0">
                <a:solidFill>
                  <a:srgbClr val="FF0000"/>
                </a:solidFill>
                <a:latin typeface="Bodoni MT Black" panose="02070A03080606020203" pitchFamily="18" charset="0"/>
              </a:rPr>
              <a:t>（</a:t>
            </a:r>
            <a:r>
              <a:rPr lang="en-US" altLang="zh-CN" sz="2400" b="1" dirty="0">
                <a:solidFill>
                  <a:srgbClr val="FF0000"/>
                </a:solidFill>
                <a:latin typeface="Bodoni MT Black" panose="02070A03080606020203" pitchFamily="18" charset="0"/>
              </a:rPr>
              <a:t>inheritance</a:t>
            </a:r>
            <a:r>
              <a:rPr lang="zh-CN" altLang="en-US" sz="2400" b="1" dirty="0">
                <a:solidFill>
                  <a:srgbClr val="FF0000"/>
                </a:solidFill>
                <a:latin typeface="Bodoni MT Black" panose="02070A03080606020203" pitchFamily="18" charset="0"/>
              </a:rPr>
              <a:t>）</a:t>
            </a:r>
            <a:endParaRPr lang="en-US" altLang="zh-CN" sz="2400" b="1" dirty="0">
              <a:solidFill>
                <a:srgbClr val="FF0000"/>
              </a:solidFill>
              <a:latin typeface="Bodoni MT Black" panose="02070A03080606020203" pitchFamily="18" charset="0"/>
            </a:endParaRPr>
          </a:p>
          <a:p>
            <a:pPr>
              <a:lnSpc>
                <a:spcPts val="2700"/>
              </a:lnSpc>
              <a:buSzPct val="70000"/>
              <a:buFont typeface="Wingdings" panose="05000000000000000000" pitchFamily="2" charset="2"/>
              <a:buChar char="l"/>
              <a:defRPr/>
            </a:pPr>
            <a:r>
              <a:rPr lang="zh-CN" altLang="zh-CN" sz="2400" dirty="0" smtClean="0">
                <a:latin typeface="Bodoni MT Black" panose="02070A03080606020203" pitchFamily="18" charset="0"/>
                <a:ea typeface="+mn-ea"/>
              </a:rPr>
              <a:t>继承</a:t>
            </a:r>
            <a:r>
              <a:rPr lang="zh-CN" altLang="zh-CN" sz="2400" dirty="0">
                <a:latin typeface="Bodoni MT Black" panose="02070A03080606020203" pitchFamily="18" charset="0"/>
                <a:ea typeface="+mn-ea"/>
              </a:rPr>
              <a:t>具有</a:t>
            </a:r>
            <a:r>
              <a:rPr lang="zh-CN" altLang="zh-CN" sz="2400" dirty="0">
                <a:solidFill>
                  <a:srgbClr val="FF0000"/>
                </a:solidFill>
                <a:latin typeface="Bodoni MT Black" panose="02070A03080606020203" pitchFamily="18" charset="0"/>
                <a:ea typeface="+mn-ea"/>
              </a:rPr>
              <a:t>传递性</a:t>
            </a:r>
            <a:r>
              <a:rPr lang="zh-CN" altLang="zh-CN" sz="2400" dirty="0" smtClean="0">
                <a:latin typeface="Bodoni MT Black" panose="02070A03080606020203" pitchFamily="18" charset="0"/>
                <a:ea typeface="+mn-ea"/>
              </a:rPr>
              <a:t>，</a:t>
            </a:r>
            <a:r>
              <a:rPr lang="zh-CN" altLang="en-US" sz="2400" dirty="0" smtClean="0">
                <a:latin typeface="Bodoni MT Black" panose="02070A03080606020203" pitchFamily="18" charset="0"/>
                <a:ea typeface="+mn-ea"/>
              </a:rPr>
              <a:t>即</a:t>
            </a:r>
            <a:r>
              <a:rPr lang="zh-CN" altLang="zh-CN" sz="2400" dirty="0" smtClean="0">
                <a:latin typeface="Bodoni MT Black" panose="02070A03080606020203" pitchFamily="18" charset="0"/>
                <a:ea typeface="+mn-ea"/>
              </a:rPr>
              <a:t>一</a:t>
            </a:r>
            <a:r>
              <a:rPr lang="zh-CN" altLang="zh-CN" sz="2400" dirty="0">
                <a:latin typeface="Bodoni MT Black" panose="02070A03080606020203" pitchFamily="18" charset="0"/>
                <a:ea typeface="+mn-ea"/>
              </a:rPr>
              <a:t>个类实际上继承了它所在的类等级中在它上层的全部基类的所有</a:t>
            </a:r>
            <a:r>
              <a:rPr lang="zh-CN" altLang="zh-CN" sz="2400" dirty="0" smtClean="0">
                <a:latin typeface="Bodoni MT Black" panose="02070A03080606020203" pitchFamily="18" charset="0"/>
                <a:ea typeface="+mn-ea"/>
              </a:rPr>
              <a:t>描述</a:t>
            </a:r>
            <a:r>
              <a:rPr lang="zh-CN" altLang="en-US"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a:lnSpc>
                <a:spcPts val="2700"/>
              </a:lnSpc>
              <a:buSzPct val="70000"/>
              <a:buFont typeface="Wingdings" panose="05000000000000000000" pitchFamily="2" charset="2"/>
              <a:buChar char="l"/>
              <a:defRPr/>
            </a:pPr>
            <a:r>
              <a:rPr lang="zh-CN" altLang="zh-CN" sz="2400" dirty="0">
                <a:latin typeface="Bodoni MT Black" panose="02070A03080606020203" pitchFamily="18" charset="0"/>
                <a:ea typeface="+mn-ea"/>
              </a:rPr>
              <a:t>当类等级为</a:t>
            </a:r>
            <a:r>
              <a:rPr lang="zh-CN" altLang="zh-CN" sz="2400" dirty="0">
                <a:solidFill>
                  <a:srgbClr val="FF0000"/>
                </a:solidFill>
                <a:latin typeface="Bodoni MT Black" panose="02070A03080606020203" pitchFamily="18" charset="0"/>
                <a:ea typeface="+mn-ea"/>
              </a:rPr>
              <a:t>树形结构</a:t>
            </a:r>
            <a:r>
              <a:rPr lang="zh-CN" altLang="zh-CN" sz="2400" dirty="0">
                <a:latin typeface="Bodoni MT Black" panose="02070A03080606020203" pitchFamily="18" charset="0"/>
                <a:ea typeface="+mn-ea"/>
              </a:rPr>
              <a:t>时，类的继承是</a:t>
            </a:r>
            <a:r>
              <a:rPr lang="zh-CN" altLang="zh-CN" sz="2400" dirty="0">
                <a:solidFill>
                  <a:srgbClr val="FF0000"/>
                </a:solidFill>
                <a:latin typeface="Bodoni MT Black" panose="02070A03080606020203" pitchFamily="18" charset="0"/>
                <a:ea typeface="+mn-ea"/>
              </a:rPr>
              <a:t>单继承</a:t>
            </a:r>
            <a:r>
              <a:rPr lang="zh-CN" altLang="zh-CN" sz="2400" dirty="0">
                <a:latin typeface="Bodoni MT Black" panose="02070A03080606020203" pitchFamily="18" charset="0"/>
                <a:ea typeface="+mn-ea"/>
              </a:rPr>
              <a:t>；当允许一个</a:t>
            </a:r>
            <a:r>
              <a:rPr lang="zh-CN" altLang="zh-CN" sz="2400" dirty="0">
                <a:solidFill>
                  <a:srgbClr val="FF0000"/>
                </a:solidFill>
                <a:latin typeface="Bodoni MT Black" panose="02070A03080606020203" pitchFamily="18" charset="0"/>
                <a:ea typeface="+mn-ea"/>
              </a:rPr>
              <a:t>类有多个父类</a:t>
            </a:r>
            <a:r>
              <a:rPr lang="zh-CN" altLang="zh-CN" sz="2400" dirty="0">
                <a:latin typeface="Bodoni MT Black" panose="02070A03080606020203" pitchFamily="18" charset="0"/>
                <a:ea typeface="+mn-ea"/>
              </a:rPr>
              <a:t>时，类的继承是</a:t>
            </a:r>
            <a:r>
              <a:rPr lang="zh-CN" altLang="zh-CN" sz="2400" dirty="0">
                <a:solidFill>
                  <a:srgbClr val="FF0000"/>
                </a:solidFill>
                <a:latin typeface="Bodoni MT Black" panose="02070A03080606020203" pitchFamily="18" charset="0"/>
                <a:ea typeface="+mn-ea"/>
              </a:rPr>
              <a:t>多重继承</a:t>
            </a:r>
            <a:r>
              <a:rPr lang="zh-CN" altLang="zh-CN" sz="2400" dirty="0">
                <a:latin typeface="Bodoni MT Black" panose="02070A03080606020203" pitchFamily="18" charset="0"/>
                <a:ea typeface="+mn-ea"/>
              </a:rPr>
              <a:t>。多重继承的类可以组合多个父类的性质构成所</a:t>
            </a:r>
            <a:r>
              <a:rPr lang="zh-CN" altLang="zh-CN" sz="2400" dirty="0" smtClean="0">
                <a:latin typeface="Bodoni MT Black" panose="02070A03080606020203" pitchFamily="18" charset="0"/>
                <a:ea typeface="+mn-ea"/>
              </a:rPr>
              <a:t>需的</a:t>
            </a:r>
            <a:r>
              <a:rPr lang="zh-CN" altLang="zh-CN" sz="2400" dirty="0">
                <a:latin typeface="Bodoni MT Black" panose="02070A03080606020203" pitchFamily="18" charset="0"/>
                <a:ea typeface="+mn-ea"/>
              </a:rPr>
              <a:t>性质</a:t>
            </a:r>
            <a:r>
              <a:rPr lang="zh-CN" altLang="zh-CN" sz="2400" dirty="0" smtClean="0">
                <a:latin typeface="Bodoni MT Black" panose="02070A03080606020203" pitchFamily="18" charset="0"/>
                <a:ea typeface="+mn-ea"/>
              </a:rPr>
              <a:t>，使用</a:t>
            </a:r>
            <a:r>
              <a:rPr lang="zh-CN" altLang="zh-CN" sz="2400" dirty="0">
                <a:latin typeface="Bodoni MT Black" panose="02070A03080606020203" pitchFamily="18" charset="0"/>
                <a:ea typeface="+mn-ea"/>
              </a:rPr>
              <a:t>多重继承时要注意避免二义性</a:t>
            </a:r>
            <a:r>
              <a:rPr lang="zh-CN" altLang="zh-CN"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a:lnSpc>
                <a:spcPts val="2700"/>
              </a:lnSpc>
              <a:buSzPct val="70000"/>
              <a:buFont typeface="Wingdings" panose="05000000000000000000" pitchFamily="2" charset="2"/>
              <a:buChar char="l"/>
              <a:defRPr/>
            </a:pPr>
            <a:r>
              <a:rPr lang="zh-CN" altLang="zh-CN" sz="2400" dirty="0">
                <a:latin typeface="Bodoni MT Black" panose="02070A03080606020203" pitchFamily="18" charset="0"/>
                <a:ea typeface="+mn-ea"/>
              </a:rPr>
              <a:t>当需要扩充原有的功能时，派生类的方法可以调用其基类的方法，并在此基础上增加必要的程序代码；当需要完全改变原有操作的算法时，</a:t>
            </a:r>
            <a:r>
              <a:rPr lang="zh-CN" altLang="zh-CN" sz="2400" dirty="0">
                <a:solidFill>
                  <a:srgbClr val="FF0000"/>
                </a:solidFill>
                <a:latin typeface="Bodoni MT Black" panose="02070A03080606020203" pitchFamily="18" charset="0"/>
                <a:ea typeface="+mn-ea"/>
              </a:rPr>
              <a:t>可以在派生类中实现一个与基类方法同名而算法不同的方法</a:t>
            </a:r>
            <a:r>
              <a:rPr lang="zh-CN" altLang="zh-CN" sz="2400" dirty="0">
                <a:latin typeface="Bodoni MT Black" panose="02070A03080606020203" pitchFamily="18" charset="0"/>
                <a:ea typeface="+mn-ea"/>
              </a:rPr>
              <a:t>；当需要增加新的功能时，可以在派生类中实现一个新的方法</a:t>
            </a:r>
            <a:r>
              <a:rPr lang="zh-CN" altLang="zh-CN"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a:lnSpc>
                <a:spcPts val="2700"/>
              </a:lnSpc>
              <a:buSzPct val="70000"/>
              <a:buFont typeface="Wingdings" panose="05000000000000000000" pitchFamily="2" charset="2"/>
              <a:buChar char="l"/>
              <a:defRPr/>
            </a:pPr>
            <a:r>
              <a:rPr lang="zh-CN" altLang="zh-CN" sz="2400" dirty="0">
                <a:latin typeface="Bodoni MT Black" panose="02070A03080606020203" pitchFamily="18" charset="0"/>
                <a:ea typeface="+mn-ea"/>
              </a:rPr>
              <a:t>有了</a:t>
            </a:r>
            <a:r>
              <a:rPr lang="zh-CN" altLang="zh-CN" sz="2400" dirty="0" smtClean="0">
                <a:latin typeface="Bodoni MT Black" panose="02070A03080606020203" pitchFamily="18" charset="0"/>
                <a:ea typeface="+mn-ea"/>
              </a:rPr>
              <a:t>继承性可以</a:t>
            </a:r>
            <a:r>
              <a:rPr lang="zh-CN" altLang="zh-CN" sz="2400" dirty="0">
                <a:latin typeface="Bodoni MT Black" panose="02070A03080606020203" pitchFamily="18" charset="0"/>
                <a:ea typeface="+mn-ea"/>
              </a:rPr>
              <a:t>用把已有的一般性的解加以具体化的办法，来达到</a:t>
            </a:r>
            <a:r>
              <a:rPr lang="zh-CN" altLang="zh-CN" sz="2400" dirty="0">
                <a:solidFill>
                  <a:srgbClr val="FF0000"/>
                </a:solidFill>
                <a:latin typeface="Bodoni MT Black" panose="02070A03080606020203" pitchFamily="18" charset="0"/>
                <a:ea typeface="+mn-ea"/>
              </a:rPr>
              <a:t>软件重用</a:t>
            </a:r>
            <a:r>
              <a:rPr lang="zh-CN" altLang="zh-CN" sz="2400" dirty="0">
                <a:latin typeface="Bodoni MT Black" panose="02070A03080606020203" pitchFamily="18" charset="0"/>
                <a:ea typeface="+mn-ea"/>
              </a:rPr>
              <a:t>的</a:t>
            </a:r>
            <a:r>
              <a:rPr lang="zh-CN" altLang="zh-CN" sz="2400" dirty="0" smtClean="0">
                <a:latin typeface="Bodoni MT Black" panose="02070A03080606020203" pitchFamily="18" charset="0"/>
                <a:ea typeface="+mn-ea"/>
              </a:rPr>
              <a:t>目的</a:t>
            </a:r>
            <a:r>
              <a:rPr lang="zh-CN" altLang="en-US" sz="2400" dirty="0" smtClean="0">
                <a:latin typeface="Bodoni MT Black" panose="02070A03080606020203" pitchFamily="18" charset="0"/>
                <a:ea typeface="+mn-ea"/>
              </a:rPr>
              <a:t>。</a:t>
            </a:r>
            <a:endParaRPr lang="en-US" altLang="zh-CN" sz="2400" b="1" dirty="0" smtClean="0">
              <a:latin typeface="Bodoni MT Black" panose="02070A03080606020203" pitchFamily="18" charset="0"/>
              <a:ea typeface="+mn-ea"/>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9.2.2 </a:t>
            </a:r>
            <a:r>
              <a:rPr lang="zh-CN" altLang="en-US" sz="2400" dirty="0" smtClean="0">
                <a:solidFill>
                  <a:srgbClr val="D9D9D9"/>
                </a:solidFill>
                <a:latin typeface="Bodoni MT Black" panose="02070A03080606020203" pitchFamily="18" charset="0"/>
                <a:ea typeface="+mn-ea"/>
              </a:rPr>
              <a:t>其他概念</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717830" name="Rectangle 6"/>
          <p:cNvSpPr>
            <a:spLocks noGrp="1"/>
          </p:cNvSpPr>
          <p:nvPr>
            <p:ph type="title"/>
          </p:nvPr>
        </p:nvSpPr>
        <p:spPr>
          <a:xfrm>
            <a:off x="492369" y="1318846"/>
            <a:ext cx="8018585" cy="562708"/>
          </a:xfrm>
        </p:spPr>
        <p:txBody>
          <a:bodyPr vert="horz" wrap="square" lIns="89030" tIns="44515" rIns="89030" bIns="44515" anchor="ctr"/>
          <a:p>
            <a:pPr eaLnBrk="1" hangingPunct="1"/>
            <a:r>
              <a:rPr lang="zh-CN" altLang="en-US" sz="2955" dirty="0">
                <a:solidFill>
                  <a:schemeClr val="tx1"/>
                </a:solidFill>
                <a:latin typeface="宋体" panose="02010600030101010101" pitchFamily="2" charset="-122"/>
              </a:rPr>
              <a:t>通讯机制</a:t>
            </a:r>
            <a:r>
              <a:rPr lang="en-US" altLang="zh-CN" sz="2955" dirty="0">
                <a:solidFill>
                  <a:schemeClr val="tx1"/>
                </a:solidFill>
                <a:latin typeface="宋体" panose="02010600030101010101" pitchFamily="2" charset="-122"/>
              </a:rPr>
              <a:t>:</a:t>
            </a:r>
            <a:r>
              <a:rPr lang="en-US" altLang="zh-CN" dirty="0">
                <a:solidFill>
                  <a:schemeClr val="tx1"/>
                </a:solidFill>
                <a:latin typeface="宋体" panose="02010600030101010101" pitchFamily="2" charset="-122"/>
              </a:rPr>
              <a:t> </a:t>
            </a:r>
            <a:endParaRPr lang="en-US" altLang="zh-CN" dirty="0">
              <a:solidFill>
                <a:schemeClr val="tx1"/>
              </a:solidFill>
              <a:latin typeface="宋体" panose="02010600030101010101" pitchFamily="2" charset="-122"/>
            </a:endParaRPr>
          </a:p>
        </p:txBody>
      </p:sp>
      <p:sp>
        <p:nvSpPr>
          <p:cNvPr id="9220" name="Text Box 7"/>
          <p:cNvSpPr txBox="1"/>
          <p:nvPr/>
        </p:nvSpPr>
        <p:spPr>
          <a:xfrm>
            <a:off x="492369" y="1600200"/>
            <a:ext cx="7737231" cy="429895"/>
          </a:xfrm>
          <a:prstGeom prst="rect">
            <a:avLst/>
          </a:prstGeom>
          <a:noFill/>
          <a:ln w="9525">
            <a:noFill/>
          </a:ln>
        </p:spPr>
        <p:txBody>
          <a:bodyPr lIns="89030" tIns="44515" rIns="89030" bIns="44515">
            <a:spAutoFit/>
          </a:bodyPr>
          <a:p>
            <a:pPr algn="l">
              <a:spcBef>
                <a:spcPct val="50000"/>
              </a:spcBef>
            </a:pPr>
            <a:endParaRPr lang="zh-CN" altLang="zh-CN" sz="2215" dirty="0">
              <a:solidFill>
                <a:srgbClr val="0000FF"/>
              </a:solidFill>
              <a:latin typeface="Arial" panose="020B0604020202020204" pitchFamily="34" charset="0"/>
            </a:endParaRPr>
          </a:p>
        </p:txBody>
      </p:sp>
      <p:sp>
        <p:nvSpPr>
          <p:cNvPr id="9221" name="Text Box 8"/>
          <p:cNvSpPr txBox="1"/>
          <p:nvPr/>
        </p:nvSpPr>
        <p:spPr>
          <a:xfrm>
            <a:off x="3516923" y="263769"/>
            <a:ext cx="5627077" cy="998855"/>
          </a:xfrm>
          <a:prstGeom prst="rect">
            <a:avLst/>
          </a:prstGeom>
          <a:noFill/>
          <a:ln w="9525">
            <a:noFill/>
          </a:ln>
        </p:spPr>
        <p:txBody>
          <a:bodyPr lIns="89030" tIns="44515" rIns="89030" bIns="44515">
            <a:spAutoFit/>
          </a:bodyPr>
          <a:p>
            <a:pPr algn="r"/>
            <a:r>
              <a:rPr lang="zh-CN" altLang="en-US" sz="2955" b="1" dirty="0">
                <a:latin typeface="宋体" panose="02010600030101010101" pitchFamily="2" charset="-122"/>
              </a:rPr>
              <a:t>面向对象方法与</a:t>
            </a:r>
            <a:endParaRPr lang="zh-CN" altLang="en-US" sz="2955" b="1" dirty="0">
              <a:latin typeface="宋体" panose="02010600030101010101" pitchFamily="2" charset="-122"/>
            </a:endParaRPr>
          </a:p>
          <a:p>
            <a:pPr algn="r"/>
            <a:r>
              <a:rPr lang="zh-CN" altLang="en-US" sz="2955" b="1" dirty="0">
                <a:latin typeface="宋体" panose="02010600030101010101" pitchFamily="2" charset="-122"/>
              </a:rPr>
              <a:t>结构化方法的比较分析</a:t>
            </a:r>
            <a:r>
              <a:rPr lang="zh-CN" altLang="en-US" sz="2955" b="1" dirty="0">
                <a:latin typeface="黑体" panose="02010609060101010101" pitchFamily="49" charset="-122"/>
                <a:ea typeface="黑体" panose="02010609060101010101" pitchFamily="49" charset="-122"/>
              </a:rPr>
              <a:t> </a:t>
            </a:r>
            <a:endParaRPr lang="zh-CN" altLang="en-US" sz="2955" b="1" dirty="0">
              <a:latin typeface="黑体" panose="02010609060101010101" pitchFamily="49" charset="-122"/>
              <a:ea typeface="黑体" panose="02010609060101010101" pitchFamily="49" charset="-122"/>
            </a:endParaRPr>
          </a:p>
        </p:txBody>
      </p:sp>
      <p:sp>
        <p:nvSpPr>
          <p:cNvPr id="717833" name="Rectangle 9"/>
          <p:cNvSpPr/>
          <p:nvPr/>
        </p:nvSpPr>
        <p:spPr>
          <a:xfrm>
            <a:off x="492369" y="2444262"/>
            <a:ext cx="7596554" cy="543560"/>
          </a:xfrm>
          <a:prstGeom prst="rect">
            <a:avLst/>
          </a:prstGeom>
          <a:noFill/>
          <a:ln w="9525">
            <a:noFill/>
          </a:ln>
        </p:spPr>
        <p:txBody>
          <a:bodyPr lIns="89030" tIns="44515" rIns="89030" bIns="44515">
            <a:spAutoFit/>
          </a:bodyPr>
          <a:p>
            <a:pPr algn="l" eaLnBrk="1" hangingPunct="1"/>
            <a:r>
              <a:rPr lang="zh-CN" altLang="en-US" sz="2955" dirty="0">
                <a:latin typeface="宋体" panose="02010600030101010101" pitchFamily="2" charset="-122"/>
              </a:rPr>
              <a:t>面向对象方法</a:t>
            </a:r>
            <a:r>
              <a:rPr lang="zh-CN" altLang="en-US" sz="2955" dirty="0">
                <a:latin typeface="Arial" panose="020B0604020202020204" pitchFamily="34" charset="0"/>
              </a:rPr>
              <a:t> </a:t>
            </a:r>
            <a:r>
              <a:rPr lang="en-US" altLang="zh-CN" sz="2955" dirty="0">
                <a:latin typeface="Arial" panose="020B0604020202020204" pitchFamily="34" charset="0"/>
              </a:rPr>
              <a:t>:</a:t>
            </a:r>
            <a:r>
              <a:rPr lang="zh-CN" altLang="en-US" sz="2955" dirty="0">
                <a:latin typeface="宋体" panose="02010600030101010101" pitchFamily="2" charset="-122"/>
              </a:rPr>
              <a:t>消息的传递</a:t>
            </a:r>
            <a:endParaRPr lang="zh-CN" altLang="en-US" sz="2955" dirty="0">
              <a:latin typeface="宋体" panose="02010600030101010101" pitchFamily="2" charset="-122"/>
            </a:endParaRPr>
          </a:p>
        </p:txBody>
      </p:sp>
      <p:sp>
        <p:nvSpPr>
          <p:cNvPr id="717834" name="Rectangle 10"/>
          <p:cNvSpPr/>
          <p:nvPr/>
        </p:nvSpPr>
        <p:spPr>
          <a:xfrm>
            <a:off x="492369" y="4062046"/>
            <a:ext cx="7877908" cy="543560"/>
          </a:xfrm>
          <a:prstGeom prst="rect">
            <a:avLst/>
          </a:prstGeom>
          <a:noFill/>
          <a:ln w="9525">
            <a:noFill/>
          </a:ln>
        </p:spPr>
        <p:txBody>
          <a:bodyPr lIns="89030" tIns="44515" rIns="89030" bIns="44515">
            <a:spAutoFit/>
          </a:bodyPr>
          <a:p>
            <a:pPr algn="l" eaLnBrk="1" hangingPunct="1"/>
            <a:r>
              <a:rPr lang="zh-CN" altLang="en-US" sz="2955" dirty="0">
                <a:latin typeface="宋体" panose="02010600030101010101" pitchFamily="2" charset="-122"/>
              </a:rPr>
              <a:t>结构化方法</a:t>
            </a:r>
            <a:r>
              <a:rPr lang="zh-CN" altLang="en-US" sz="2955" dirty="0">
                <a:latin typeface="Arial" panose="020B0604020202020204" pitchFamily="34" charset="0"/>
              </a:rPr>
              <a:t> </a:t>
            </a:r>
            <a:r>
              <a:rPr lang="en-US" altLang="zh-CN" sz="2955" dirty="0">
                <a:latin typeface="Arial" panose="020B0604020202020204" pitchFamily="34" charset="0"/>
              </a:rPr>
              <a:t>:</a:t>
            </a:r>
            <a:r>
              <a:rPr lang="zh-CN" altLang="en-US" sz="2955" dirty="0">
                <a:latin typeface="宋体" panose="02010600030101010101" pitchFamily="2" charset="-122"/>
              </a:rPr>
              <a:t>模块调用和参数的传递</a:t>
            </a:r>
            <a:endParaRPr lang="zh-CN" altLang="en-US" sz="2955"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7830">
                                            <p:txEl>
                                              <p:charRg st="0" end="7"/>
                                            </p:txEl>
                                          </p:spTgt>
                                        </p:tgtEl>
                                        <p:attrNameLst>
                                          <p:attrName>style.visibility</p:attrName>
                                        </p:attrNameLst>
                                      </p:cBhvr>
                                      <p:to>
                                        <p:strVal val="visible"/>
                                      </p:to>
                                    </p:set>
                                    <p:animEffect transition="in" filter="dissolve">
                                      <p:cBhvr>
                                        <p:cTn id="7" dur="500"/>
                                        <p:tgtEl>
                                          <p:spTgt spid="717830">
                                            <p:txEl>
                                              <p:charRg st="0"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7833">
                                            <p:txEl>
                                              <p:charRg st="0" end="14"/>
                                            </p:txEl>
                                          </p:spTgt>
                                        </p:tgtEl>
                                        <p:attrNameLst>
                                          <p:attrName>style.visibility</p:attrName>
                                        </p:attrNameLst>
                                      </p:cBhvr>
                                      <p:to>
                                        <p:strVal val="visible"/>
                                      </p:to>
                                    </p:set>
                                    <p:animEffect transition="in" filter="dissolve">
                                      <p:cBhvr>
                                        <p:cTn id="12" dur="500"/>
                                        <p:tgtEl>
                                          <p:spTgt spid="717833">
                                            <p:txEl>
                                              <p:charRg st="0" end="1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7834">
                                            <p:txEl>
                                              <p:charRg st="0" end="18"/>
                                            </p:txEl>
                                          </p:spTgt>
                                        </p:tgtEl>
                                        <p:attrNameLst>
                                          <p:attrName>style.visibility</p:attrName>
                                        </p:attrNameLst>
                                      </p:cBhvr>
                                      <p:to>
                                        <p:strVal val="visible"/>
                                      </p:to>
                                    </p:set>
                                    <p:animEffect transition="in" filter="dissolve">
                                      <p:cBhvr>
                                        <p:cTn id="17" dur="500"/>
                                        <p:tgtEl>
                                          <p:spTgt spid="717834">
                                            <p:txEl>
                                              <p:charRg st="0"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30" grpId="0" build="p"/>
      <p:bldP spid="717833" grpId="0" build="p"/>
      <p:bldP spid="717834"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anose="02070A03080606020203" pitchFamily="18" charset="0"/>
                <a:ea typeface="+mn-ea"/>
              </a:rPr>
              <a:t>9.2 </a:t>
            </a:r>
            <a:r>
              <a:rPr lang="zh-CN" altLang="en-US" b="1" dirty="0" smtClean="0">
                <a:latin typeface="Bodoni MT Black" panose="02070A03080606020203" pitchFamily="18" charset="0"/>
              </a:rPr>
              <a:t>面向对象的概念</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447675" y="1114425"/>
            <a:ext cx="8372475" cy="497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2600"/>
              </a:lnSpc>
              <a:spcAft>
                <a:spcPts val="600"/>
              </a:spcAft>
              <a:defRPr/>
            </a:pPr>
            <a:r>
              <a:rPr lang="en-US" altLang="zh-CN" sz="2400" b="1" dirty="0" smtClean="0">
                <a:solidFill>
                  <a:srgbClr val="FF0000"/>
                </a:solidFill>
                <a:latin typeface="Bodoni MT Black" panose="02070A03080606020203" pitchFamily="18" charset="0"/>
                <a:ea typeface="+mn-ea"/>
              </a:rPr>
              <a:t>8.</a:t>
            </a:r>
            <a:r>
              <a:rPr lang="zh-CN" altLang="en-US" sz="2400" b="1" dirty="0" smtClean="0">
                <a:solidFill>
                  <a:srgbClr val="FF0000"/>
                </a:solidFill>
                <a:latin typeface="Bodoni MT Black" panose="02070A03080606020203" pitchFamily="18" charset="0"/>
                <a:ea typeface="+mn-ea"/>
              </a:rPr>
              <a:t>多态性（</a:t>
            </a:r>
            <a:r>
              <a:rPr lang="en-US" altLang="zh-CN" sz="2400" b="1" dirty="0" smtClean="0">
                <a:solidFill>
                  <a:srgbClr val="FF0000"/>
                </a:solidFill>
                <a:latin typeface="Bodoni MT Black" panose="02070A03080606020203" pitchFamily="18" charset="0"/>
                <a:ea typeface="+mn-ea"/>
              </a:rPr>
              <a:t>polymorphism</a:t>
            </a:r>
            <a:r>
              <a:rPr lang="zh-CN" altLang="en-US" sz="2400" b="1" dirty="0" smtClean="0">
                <a:solidFill>
                  <a:srgbClr val="FF0000"/>
                </a:solidFill>
                <a:latin typeface="Bodoni MT Black" panose="02070A03080606020203" pitchFamily="18" charset="0"/>
                <a:ea typeface="+mn-ea"/>
              </a:rPr>
              <a:t>）</a:t>
            </a:r>
            <a:endParaRPr lang="en-US" altLang="zh-CN" sz="2400" b="1" dirty="0" smtClean="0">
              <a:solidFill>
                <a:srgbClr val="FF0000"/>
              </a:solidFill>
              <a:latin typeface="Bodoni MT Black" panose="02070A03080606020203" pitchFamily="18" charset="0"/>
              <a:ea typeface="+mn-ea"/>
            </a:endParaRPr>
          </a:p>
          <a:p>
            <a:pPr marL="0" indent="0">
              <a:lnSpc>
                <a:spcPts val="2800"/>
              </a:lnSpc>
              <a:defRPr/>
            </a:pPr>
            <a:r>
              <a:rPr lang="en-US" altLang="zh-CN" sz="2000" dirty="0">
                <a:latin typeface="Bodoni MT Black" panose="02070A03080606020203" pitchFamily="18" charset="0"/>
                <a:ea typeface="+mn-ea"/>
              </a:rPr>
              <a:t> </a:t>
            </a:r>
            <a:r>
              <a:rPr lang="en-US" altLang="zh-CN" sz="2000" dirty="0" smtClean="0">
                <a:latin typeface="Bodoni MT Black" panose="02070A03080606020203" pitchFamily="18" charset="0"/>
                <a:ea typeface="+mn-ea"/>
              </a:rPr>
              <a:t>   </a:t>
            </a:r>
            <a:r>
              <a:rPr lang="zh-CN" altLang="zh-CN" sz="2300" dirty="0" smtClean="0">
                <a:latin typeface="Bodoni MT Black" panose="02070A03080606020203" pitchFamily="18" charset="0"/>
                <a:ea typeface="+mn-ea"/>
              </a:rPr>
              <a:t>在</a:t>
            </a:r>
            <a:r>
              <a:rPr lang="zh-CN" altLang="zh-CN" sz="2300" dirty="0">
                <a:latin typeface="Bodoni MT Black" panose="02070A03080606020203" pitchFamily="18" charset="0"/>
                <a:ea typeface="+mn-ea"/>
              </a:rPr>
              <a:t>面向对象的软件技术中，</a:t>
            </a:r>
            <a:r>
              <a:rPr lang="zh-CN" altLang="zh-CN" sz="2300" b="1" dirty="0">
                <a:solidFill>
                  <a:srgbClr val="C00000"/>
                </a:solidFill>
                <a:latin typeface="Bodoni MT Black" panose="02070A03080606020203" pitchFamily="18" charset="0"/>
                <a:ea typeface="+mn-ea"/>
              </a:rPr>
              <a:t>多态性</a:t>
            </a:r>
            <a:r>
              <a:rPr lang="zh-CN" altLang="zh-CN" sz="2300" dirty="0">
                <a:latin typeface="Bodoni MT Black" panose="02070A03080606020203" pitchFamily="18" charset="0"/>
                <a:ea typeface="+mn-ea"/>
              </a:rPr>
              <a:t>是指子类对象可以像父类对象那样使用，同样的消息既可以发送给父类对象也可以发送给子类对象</a:t>
            </a:r>
            <a:r>
              <a:rPr lang="zh-CN" altLang="zh-CN" sz="2300" dirty="0" smtClean="0">
                <a:latin typeface="Bodoni MT Black" panose="02070A03080606020203" pitchFamily="18" charset="0"/>
                <a:ea typeface="+mn-ea"/>
              </a:rPr>
              <a:t>。</a:t>
            </a:r>
            <a:r>
              <a:rPr lang="zh-CN" altLang="en-US" sz="2300" dirty="0" smtClean="0">
                <a:latin typeface="Bodoni MT Black" panose="02070A03080606020203" pitchFamily="18" charset="0"/>
                <a:ea typeface="+mn-ea"/>
              </a:rPr>
              <a:t>即</a:t>
            </a:r>
            <a:r>
              <a:rPr lang="zh-CN" altLang="zh-CN" sz="2300" dirty="0" smtClean="0">
                <a:latin typeface="Bodoni MT Black" panose="02070A03080606020203" pitchFamily="18" charset="0"/>
                <a:ea typeface="+mn-ea"/>
              </a:rPr>
              <a:t>，</a:t>
            </a:r>
            <a:r>
              <a:rPr lang="zh-CN" altLang="zh-CN" sz="2300" dirty="0">
                <a:solidFill>
                  <a:srgbClr val="FF0000"/>
                </a:solidFill>
                <a:latin typeface="Bodoni MT Black" panose="02070A03080606020203" pitchFamily="18" charset="0"/>
                <a:ea typeface="+mn-ea"/>
              </a:rPr>
              <a:t>在类等级的不同层次中可以</a:t>
            </a:r>
            <a:r>
              <a:rPr lang="zh-CN" altLang="zh-CN" sz="2300" dirty="0" smtClean="0">
                <a:solidFill>
                  <a:srgbClr val="FF0000"/>
                </a:solidFill>
                <a:latin typeface="Bodoni MT Black" panose="02070A03080606020203" pitchFamily="18" charset="0"/>
                <a:ea typeface="+mn-ea"/>
              </a:rPr>
              <a:t>共享</a:t>
            </a:r>
            <a:r>
              <a:rPr lang="zh-CN" altLang="en-US" sz="2300" dirty="0" smtClean="0">
                <a:solidFill>
                  <a:srgbClr val="FF0000"/>
                </a:solidFill>
                <a:latin typeface="Bodoni MT Black" panose="02070A03080606020203" pitchFamily="18" charset="0"/>
                <a:ea typeface="+mn-ea"/>
              </a:rPr>
              <a:t>（</a:t>
            </a:r>
            <a:r>
              <a:rPr lang="zh-CN" altLang="zh-CN" sz="2300" dirty="0" smtClean="0">
                <a:solidFill>
                  <a:srgbClr val="FF0000"/>
                </a:solidFill>
                <a:latin typeface="Bodoni MT Black" panose="02070A03080606020203" pitchFamily="18" charset="0"/>
                <a:ea typeface="+mn-ea"/>
              </a:rPr>
              <a:t>公用</a:t>
            </a:r>
            <a:r>
              <a:rPr lang="zh-CN" altLang="en-US" sz="2300" dirty="0" smtClean="0">
                <a:solidFill>
                  <a:srgbClr val="FF0000"/>
                </a:solidFill>
                <a:latin typeface="Bodoni MT Black" panose="02070A03080606020203" pitchFamily="18" charset="0"/>
              </a:rPr>
              <a:t>）</a:t>
            </a:r>
            <a:r>
              <a:rPr lang="zh-CN" altLang="zh-CN" sz="2300" dirty="0" smtClean="0">
                <a:solidFill>
                  <a:srgbClr val="FF0000"/>
                </a:solidFill>
                <a:latin typeface="Bodoni MT Black" panose="02070A03080606020203" pitchFamily="18" charset="0"/>
                <a:ea typeface="+mn-ea"/>
              </a:rPr>
              <a:t>一</a:t>
            </a:r>
            <a:r>
              <a:rPr lang="zh-CN" altLang="zh-CN" sz="2300" dirty="0">
                <a:solidFill>
                  <a:srgbClr val="FF0000"/>
                </a:solidFill>
                <a:latin typeface="Bodoni MT Black" panose="02070A03080606020203" pitchFamily="18" charset="0"/>
                <a:ea typeface="+mn-ea"/>
              </a:rPr>
              <a:t>个</a:t>
            </a:r>
            <a:r>
              <a:rPr lang="zh-CN" altLang="zh-CN" sz="2300" dirty="0" smtClean="0">
                <a:solidFill>
                  <a:srgbClr val="FF0000"/>
                </a:solidFill>
                <a:latin typeface="Bodoni MT Black" panose="02070A03080606020203" pitchFamily="18" charset="0"/>
                <a:ea typeface="+mn-ea"/>
              </a:rPr>
              <a:t>行为</a:t>
            </a:r>
            <a:r>
              <a:rPr lang="zh-CN" altLang="en-US" sz="2300" dirty="0" smtClean="0">
                <a:solidFill>
                  <a:srgbClr val="FF0000"/>
                </a:solidFill>
                <a:latin typeface="Bodoni MT Black" panose="02070A03080606020203" pitchFamily="18" charset="0"/>
                <a:ea typeface="+mn-ea"/>
              </a:rPr>
              <a:t>（</a:t>
            </a:r>
            <a:r>
              <a:rPr lang="zh-CN" altLang="zh-CN" sz="2300" dirty="0" smtClean="0">
                <a:solidFill>
                  <a:srgbClr val="FF0000"/>
                </a:solidFill>
                <a:latin typeface="Bodoni MT Black" panose="02070A03080606020203" pitchFamily="18" charset="0"/>
                <a:ea typeface="+mn-ea"/>
              </a:rPr>
              <a:t>方法</a:t>
            </a:r>
            <a:r>
              <a:rPr lang="zh-CN" altLang="en-US" sz="2300" dirty="0" smtClean="0">
                <a:solidFill>
                  <a:srgbClr val="FF0000"/>
                </a:solidFill>
                <a:latin typeface="Bodoni MT Black" panose="02070A03080606020203" pitchFamily="18" charset="0"/>
              </a:rPr>
              <a:t>）</a:t>
            </a:r>
            <a:r>
              <a:rPr lang="zh-CN" altLang="zh-CN" sz="2300" dirty="0" smtClean="0">
                <a:solidFill>
                  <a:srgbClr val="FF0000"/>
                </a:solidFill>
                <a:latin typeface="Bodoni MT Black" panose="02070A03080606020203" pitchFamily="18" charset="0"/>
                <a:ea typeface="+mn-ea"/>
              </a:rPr>
              <a:t>的</a:t>
            </a:r>
            <a:r>
              <a:rPr lang="zh-CN" altLang="zh-CN" sz="2300" dirty="0">
                <a:solidFill>
                  <a:srgbClr val="FF0000"/>
                </a:solidFill>
                <a:latin typeface="Bodoni MT Black" panose="02070A03080606020203" pitchFamily="18" charset="0"/>
                <a:ea typeface="+mn-ea"/>
              </a:rPr>
              <a:t>名字，然而不同层次中的每个类却各自按自己的需要来实现这个行为</a:t>
            </a:r>
            <a:r>
              <a:rPr lang="zh-CN" altLang="zh-CN" sz="2300" dirty="0" smtClean="0">
                <a:latin typeface="Bodoni MT Black" panose="02070A03080606020203" pitchFamily="18" charset="0"/>
                <a:ea typeface="+mn-ea"/>
              </a:rPr>
              <a:t>。</a:t>
            </a:r>
            <a:endParaRPr lang="en-US" altLang="zh-CN" sz="2300" dirty="0" smtClean="0">
              <a:latin typeface="Bodoni MT Black" panose="02070A03080606020203" pitchFamily="18" charset="0"/>
              <a:ea typeface="+mn-ea"/>
            </a:endParaRPr>
          </a:p>
          <a:p>
            <a:pPr marL="0" indent="0">
              <a:lnSpc>
                <a:spcPts val="2800"/>
              </a:lnSpc>
              <a:defRPr/>
            </a:pPr>
            <a:r>
              <a:rPr lang="en-US" altLang="zh-CN" sz="2300" dirty="0" smtClean="0">
                <a:latin typeface="Bodoni MT Black" panose="02070A03080606020203" pitchFamily="18" charset="0"/>
                <a:ea typeface="+mn-ea"/>
              </a:rPr>
              <a:t>    </a:t>
            </a:r>
            <a:r>
              <a:rPr lang="zh-CN" altLang="zh-CN" sz="2300" dirty="0" smtClean="0">
                <a:latin typeface="Bodoni MT Black" panose="02070A03080606020203" pitchFamily="18" charset="0"/>
                <a:ea typeface="+mn-ea"/>
              </a:rPr>
              <a:t>多态性</a:t>
            </a:r>
            <a:r>
              <a:rPr lang="zh-CN" altLang="zh-CN" sz="2300" dirty="0">
                <a:latin typeface="Bodoni MT Black" panose="02070A03080606020203" pitchFamily="18" charset="0"/>
                <a:ea typeface="+mn-ea"/>
              </a:rPr>
              <a:t>机制不仅增加了面向对象软件系统的灵活性，进一步减少了信息冗余，而且显著提高了软件的可重用性和可扩充性</a:t>
            </a:r>
            <a:r>
              <a:rPr lang="zh-CN" altLang="zh-CN" sz="2300" dirty="0" smtClean="0">
                <a:latin typeface="Bodoni MT Black" panose="02070A03080606020203" pitchFamily="18" charset="0"/>
                <a:ea typeface="+mn-ea"/>
              </a:rPr>
              <a:t>。</a:t>
            </a:r>
            <a:endParaRPr lang="en-US" altLang="zh-CN" sz="2300" dirty="0" smtClean="0">
              <a:latin typeface="Bodoni MT Black" panose="02070A03080606020203" pitchFamily="18" charset="0"/>
              <a:ea typeface="+mn-ea"/>
            </a:endParaRPr>
          </a:p>
          <a:p>
            <a:pPr marL="0" indent="0">
              <a:lnSpc>
                <a:spcPts val="2600"/>
              </a:lnSpc>
              <a:spcBef>
                <a:spcPts val="600"/>
              </a:spcBef>
              <a:spcAft>
                <a:spcPts val="600"/>
              </a:spcAft>
              <a:defRPr/>
            </a:pPr>
            <a:r>
              <a:rPr lang="en-US" altLang="zh-CN" sz="2400" b="1" dirty="0" smtClean="0">
                <a:solidFill>
                  <a:srgbClr val="FF0000"/>
                </a:solidFill>
                <a:latin typeface="Bodoni MT Black" panose="02070A03080606020203" pitchFamily="18" charset="0"/>
                <a:ea typeface="+mn-ea"/>
              </a:rPr>
              <a:t>9.</a:t>
            </a:r>
            <a:r>
              <a:rPr lang="zh-CN" altLang="zh-CN" sz="2400" b="1" dirty="0" smtClean="0">
                <a:solidFill>
                  <a:srgbClr val="FF0000"/>
                </a:solidFill>
                <a:latin typeface="Bodoni MT Black" panose="02070A03080606020203" pitchFamily="18" charset="0"/>
                <a:ea typeface="+mn-ea"/>
              </a:rPr>
              <a:t>重载</a:t>
            </a:r>
            <a:r>
              <a:rPr lang="zh-CN" altLang="en-US" sz="2400" b="1" dirty="0">
                <a:solidFill>
                  <a:srgbClr val="FF0000"/>
                </a:solidFill>
                <a:latin typeface="Bodoni MT Black" panose="02070A03080606020203" pitchFamily="18" charset="0"/>
                <a:ea typeface="+mn-ea"/>
              </a:rPr>
              <a:t>（</a:t>
            </a:r>
            <a:r>
              <a:rPr lang="en-US" altLang="zh-CN" sz="2400" b="1" dirty="0" smtClean="0">
                <a:solidFill>
                  <a:srgbClr val="FF0000"/>
                </a:solidFill>
                <a:latin typeface="Bodoni MT Black" panose="02070A03080606020203" pitchFamily="18" charset="0"/>
                <a:ea typeface="+mn-ea"/>
              </a:rPr>
              <a:t>overloading</a:t>
            </a:r>
            <a:r>
              <a:rPr lang="zh-CN" altLang="en-US" sz="2400" b="1" dirty="0" smtClean="0">
                <a:solidFill>
                  <a:srgbClr val="FF0000"/>
                </a:solidFill>
                <a:latin typeface="Bodoni MT Black" panose="02070A03080606020203" pitchFamily="18" charset="0"/>
                <a:ea typeface="+mn-ea"/>
              </a:rPr>
              <a:t>）</a:t>
            </a:r>
            <a:endParaRPr lang="en-US" altLang="zh-CN" sz="2400" b="1" dirty="0" smtClean="0">
              <a:solidFill>
                <a:srgbClr val="FF0000"/>
              </a:solidFill>
              <a:latin typeface="Bodoni MT Black" panose="02070A03080606020203" pitchFamily="18" charset="0"/>
              <a:ea typeface="+mn-ea"/>
            </a:endParaRPr>
          </a:p>
          <a:p>
            <a:pPr marL="0" indent="0">
              <a:lnSpc>
                <a:spcPts val="2800"/>
              </a:lnSpc>
              <a:defRPr/>
            </a:pPr>
            <a:r>
              <a:rPr lang="en-US" altLang="zh-CN" sz="2000" dirty="0" smtClean="0">
                <a:latin typeface="Bodoni MT Black" panose="02070A03080606020203" pitchFamily="18" charset="0"/>
              </a:rPr>
              <a:t>     </a:t>
            </a:r>
            <a:r>
              <a:rPr lang="zh-CN" altLang="zh-CN" sz="2300" dirty="0" smtClean="0">
                <a:latin typeface="Bodoni MT Black" panose="02070A03080606020203" pitchFamily="18" charset="0"/>
                <a:ea typeface="+mn-ea"/>
              </a:rPr>
              <a:t>有</a:t>
            </a:r>
            <a:r>
              <a:rPr lang="zh-CN" altLang="zh-CN" sz="2300" dirty="0">
                <a:latin typeface="Bodoni MT Black" panose="02070A03080606020203" pitchFamily="18" charset="0"/>
                <a:ea typeface="+mn-ea"/>
              </a:rPr>
              <a:t>两种</a:t>
            </a:r>
            <a:r>
              <a:rPr lang="zh-CN" altLang="zh-CN" sz="2300" b="1" dirty="0">
                <a:solidFill>
                  <a:srgbClr val="C00000"/>
                </a:solidFill>
                <a:latin typeface="Bodoni MT Black" panose="02070A03080606020203" pitchFamily="18" charset="0"/>
                <a:ea typeface="+mn-ea"/>
              </a:rPr>
              <a:t>重载</a:t>
            </a:r>
            <a:r>
              <a:rPr lang="zh-CN" altLang="zh-CN" sz="2300" dirty="0">
                <a:latin typeface="Bodoni MT Black" panose="02070A03080606020203" pitchFamily="18" charset="0"/>
                <a:ea typeface="+mn-ea"/>
              </a:rPr>
              <a:t>：</a:t>
            </a:r>
            <a:r>
              <a:rPr lang="zh-CN" altLang="zh-CN" sz="2300" dirty="0">
                <a:solidFill>
                  <a:srgbClr val="FF0000"/>
                </a:solidFill>
                <a:latin typeface="Bodoni MT Black" panose="02070A03080606020203" pitchFamily="18" charset="0"/>
                <a:ea typeface="+mn-ea"/>
              </a:rPr>
              <a:t>函数重载</a:t>
            </a:r>
            <a:r>
              <a:rPr lang="zh-CN" altLang="zh-CN" sz="2300" dirty="0">
                <a:latin typeface="Bodoni MT Black" panose="02070A03080606020203" pitchFamily="18" charset="0"/>
                <a:ea typeface="+mn-ea"/>
              </a:rPr>
              <a:t>是指在同一作用域内的若干个参数特征不同的函数可以使用相同的函数名字；</a:t>
            </a:r>
            <a:r>
              <a:rPr lang="zh-CN" altLang="zh-CN" sz="2300" dirty="0">
                <a:solidFill>
                  <a:srgbClr val="FF0000"/>
                </a:solidFill>
                <a:latin typeface="Bodoni MT Black" panose="02070A03080606020203" pitchFamily="18" charset="0"/>
                <a:ea typeface="+mn-ea"/>
              </a:rPr>
              <a:t>运算符重载</a:t>
            </a:r>
            <a:r>
              <a:rPr lang="zh-CN" altLang="zh-CN" sz="2300" dirty="0">
                <a:latin typeface="Bodoni MT Black" panose="02070A03080606020203" pitchFamily="18" charset="0"/>
                <a:ea typeface="+mn-ea"/>
              </a:rPr>
              <a:t>是指同一个运算符可以施加于不同类型的操作数上面</a:t>
            </a:r>
            <a:r>
              <a:rPr lang="zh-CN" altLang="zh-CN" sz="2300" dirty="0" smtClean="0">
                <a:latin typeface="Bodoni MT Black" panose="02070A03080606020203" pitchFamily="18" charset="0"/>
                <a:ea typeface="+mn-ea"/>
              </a:rPr>
              <a:t>。</a:t>
            </a:r>
            <a:endParaRPr lang="en-US" altLang="zh-CN" sz="2300" dirty="0" smtClean="0">
              <a:latin typeface="Bodoni MT Black" panose="02070A03080606020203" pitchFamily="18" charset="0"/>
              <a:ea typeface="+mn-ea"/>
            </a:endParaRPr>
          </a:p>
          <a:p>
            <a:pPr marL="0" indent="0">
              <a:lnSpc>
                <a:spcPts val="2800"/>
              </a:lnSpc>
              <a:defRPr/>
            </a:pPr>
            <a:r>
              <a:rPr lang="en-US" altLang="zh-CN" sz="2300" dirty="0" smtClean="0">
                <a:latin typeface="Bodoni MT Black" panose="02070A03080606020203" pitchFamily="18" charset="0"/>
                <a:ea typeface="+mn-ea"/>
              </a:rPr>
              <a:t>    </a:t>
            </a:r>
            <a:r>
              <a:rPr lang="zh-CN" altLang="zh-CN" sz="2300" dirty="0" smtClean="0">
                <a:latin typeface="Bodoni MT Black" panose="02070A03080606020203" pitchFamily="18" charset="0"/>
                <a:ea typeface="+mn-ea"/>
              </a:rPr>
              <a:t>重载</a:t>
            </a:r>
            <a:r>
              <a:rPr lang="zh-CN" altLang="zh-CN" sz="2300" dirty="0">
                <a:latin typeface="Bodoni MT Black" panose="02070A03080606020203" pitchFamily="18" charset="0"/>
                <a:ea typeface="+mn-ea"/>
              </a:rPr>
              <a:t>进一步提高了面向对象系统的灵活性和可读性。</a:t>
            </a:r>
            <a:endParaRPr lang="en-US" altLang="zh-CN" sz="2300" dirty="0">
              <a:latin typeface="Bodoni MT Black" panose="02070A03080606020203" pitchFamily="18" charset="0"/>
              <a:ea typeface="+mn-ea"/>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9.2.2 </a:t>
            </a:r>
            <a:r>
              <a:rPr lang="zh-CN" altLang="en-US" sz="2400" dirty="0" smtClean="0">
                <a:solidFill>
                  <a:srgbClr val="D9D9D9"/>
                </a:solidFill>
                <a:latin typeface="Bodoni MT Black" panose="02070A03080606020203" pitchFamily="18" charset="0"/>
                <a:ea typeface="+mn-ea"/>
              </a:rPr>
              <a:t>其他概念</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739775" y="682625"/>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anose="02070A03080606020203" pitchFamily="18" charset="0"/>
                <a:ea typeface="+mn-ea"/>
              </a:rPr>
              <a:t>主要内容</a:t>
            </a:r>
            <a:endParaRPr lang="es-HN" b="1" dirty="0">
              <a:latin typeface="Bodoni MT Black" panose="02070A03080606020203" pitchFamily="18" charset="0"/>
              <a:ea typeface="+mn-ea"/>
            </a:endParaRPr>
          </a:p>
        </p:txBody>
      </p:sp>
      <p:sp>
        <p:nvSpPr>
          <p:cNvPr id="53251"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anose="02070A03080606020203" pitchFamily="18" charset="0"/>
            </a:endParaRPr>
          </a:p>
        </p:txBody>
      </p:sp>
      <p:pic>
        <p:nvPicPr>
          <p:cNvPr id="53252"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53253"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53254"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53255" name="TextBox 4">
            <a:hlinkClick r:id="rId4" action="ppaction://hlinksldjump"/>
          </p:cNvPr>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53256"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53257"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4" name="Rectangle 3"/>
          <p:cNvSpPr txBox="1">
            <a:spLocks noChangeArrowheads="1"/>
          </p:cNvSpPr>
          <p:nvPr/>
        </p:nvSpPr>
        <p:spPr bwMode="auto">
          <a:xfrm>
            <a:off x="642938" y="1819275"/>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spcBef>
                <a:spcPct val="5000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anose="02070A03080606020203" pitchFamily="18" charset="0"/>
              </a:rPr>
              <a:t>   </a:t>
            </a:r>
            <a:r>
              <a:rPr kumimoji="1" lang="en-US" altLang="zh-CN" sz="2400" b="1" dirty="0" smtClean="0">
                <a:latin typeface="Bodoni MT Black" panose="02070A03080606020203" pitchFamily="18" charset="0"/>
              </a:rPr>
              <a:t>9.1   </a:t>
            </a:r>
            <a:r>
              <a:rPr kumimoji="1" lang="zh-CN" altLang="en-US" sz="2400" b="1" dirty="0" smtClean="0">
                <a:latin typeface="Bodoni MT Black" panose="02070A03080606020203" pitchFamily="18" charset="0"/>
              </a:rPr>
              <a:t>面向对象方法学概述</a:t>
            </a:r>
            <a:endParaRPr kumimoji="1" lang="en-US" altLang="zh-CN" sz="2400" b="1" dirty="0" smtClean="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9.2   </a:t>
            </a:r>
            <a:r>
              <a:rPr kumimoji="1" lang="zh-CN" altLang="en-US" sz="2400" b="1" dirty="0" smtClean="0">
                <a:latin typeface="Bodoni MT Black" panose="02070A03080606020203" pitchFamily="18" charset="0"/>
              </a:rPr>
              <a:t>面向对象的概念</a:t>
            </a:r>
            <a:endParaRPr kumimoji="1" lang="en-US" altLang="zh-CN" sz="2400" b="1" dirty="0" smtClean="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9.3   </a:t>
            </a:r>
            <a:r>
              <a:rPr kumimoji="1" lang="zh-CN" altLang="en-US" sz="2400" b="1" dirty="0" smtClean="0">
                <a:latin typeface="Bodoni MT Black" panose="02070A03080606020203" pitchFamily="18" charset="0"/>
              </a:rPr>
              <a:t>面向对象模型</a:t>
            </a:r>
            <a:endParaRPr kumimoji="1" lang="en-US" altLang="zh-CN" sz="2400" b="1" dirty="0" smtClean="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9.4   </a:t>
            </a:r>
            <a:r>
              <a:rPr kumimoji="1" lang="zh-CN" altLang="en-US" sz="2400" b="1" dirty="0" smtClean="0">
                <a:latin typeface="Bodoni MT Black" panose="02070A03080606020203" pitchFamily="18" charset="0"/>
              </a:rPr>
              <a:t>对象模型</a:t>
            </a:r>
            <a:endParaRPr kumimoji="1" lang="en-US" altLang="zh-CN" sz="2400" b="1" dirty="0" smtClean="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9.5   </a:t>
            </a:r>
            <a:r>
              <a:rPr kumimoji="1" lang="zh-CN" altLang="en-US" sz="2400" b="1" dirty="0" smtClean="0">
                <a:latin typeface="Bodoni MT Black" panose="02070A03080606020203" pitchFamily="18" charset="0"/>
              </a:rPr>
              <a:t>动态模型</a:t>
            </a:r>
            <a:endParaRPr kumimoji="1" lang="en-US" altLang="zh-CN" sz="2400" b="1" dirty="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a:t>
            </a:r>
            <a:r>
              <a:rPr kumimoji="1" lang="en-US" altLang="zh-CN" sz="2400" b="1" dirty="0" smtClean="0">
                <a:latin typeface="Bodoni MT Black" panose="02070A03080606020203" pitchFamily="18" charset="0"/>
              </a:rPr>
              <a:t>9.6   </a:t>
            </a:r>
            <a:r>
              <a:rPr kumimoji="1" lang="zh-CN" altLang="en-US" sz="2400" b="1" dirty="0" smtClean="0">
                <a:latin typeface="Bodoni MT Black" panose="02070A03080606020203" pitchFamily="18" charset="0"/>
              </a:rPr>
              <a:t>功能模型</a:t>
            </a:r>
            <a:endParaRPr kumimoji="1" lang="en-US" altLang="zh-CN" sz="2400" b="1" dirty="0" smtClean="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9.7   3</a:t>
            </a:r>
            <a:r>
              <a:rPr kumimoji="1" lang="zh-CN" altLang="en-US" sz="2400" b="1" dirty="0" smtClean="0">
                <a:latin typeface="Bodoni MT Black" panose="02070A03080606020203" pitchFamily="18" charset="0"/>
              </a:rPr>
              <a:t>种模型之间的关系</a:t>
            </a:r>
            <a:r>
              <a:rPr kumimoji="1" lang="en-US" altLang="zh-CN" sz="2400" b="1" dirty="0" smtClean="0">
                <a:solidFill>
                  <a:srgbClr val="9999CC">
                    <a:lumMod val="50000"/>
                  </a:srgbClr>
                </a:solidFill>
                <a:latin typeface="Bodoni MT Black" panose="02070A03080606020203" pitchFamily="18" charset="0"/>
              </a:rPr>
              <a:t> </a:t>
            </a:r>
            <a:endParaRPr kumimoji="1" lang="zh-CN" altLang="en-US" sz="2400" b="1" dirty="0" smtClean="0">
              <a:solidFill>
                <a:srgbClr val="9999CC">
                  <a:lumMod val="50000"/>
                </a:srgbClr>
              </a:solidFill>
              <a:latin typeface="Bodoni MT Black" panose="02070A03080606020203" pitchFamily="18" charset="0"/>
            </a:endParaRPr>
          </a:p>
        </p:txBody>
      </p:sp>
      <p:sp>
        <p:nvSpPr>
          <p:cNvPr id="13"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9.3 </a:t>
            </a:r>
            <a:r>
              <a:rPr lang="zh-CN" altLang="en-US" sz="2400" dirty="0" smtClean="0">
                <a:solidFill>
                  <a:srgbClr val="D9D9D9"/>
                </a:solidFill>
                <a:latin typeface="Bodoni MT Black" panose="02070A03080606020203" pitchFamily="18" charset="0"/>
                <a:ea typeface="+mn-ea"/>
              </a:rPr>
              <a:t>面向对象模型</a:t>
            </a:r>
            <a:endParaRPr lang="zh-CN" altLang="en-US" sz="2400" dirty="0">
              <a:solidFill>
                <a:srgbClr val="D9D9D9"/>
              </a:solidFill>
              <a:latin typeface="Bodoni MT Black" panose="02070A03080606020203" pitchFamily="18" charset="0"/>
              <a:ea typeface="+mn-ea"/>
            </a:endParaRPr>
          </a:p>
        </p:txBody>
      </p:sp>
      <p:sp>
        <p:nvSpPr>
          <p:cNvPr id="14" name="矩形 13"/>
          <p:cNvSpPr/>
          <p:nvPr/>
        </p:nvSpPr>
        <p:spPr>
          <a:xfrm>
            <a:off x="927100" y="28527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
        <p:nvSpPr>
          <p:cNvPr id="15" name="等腰三角形 14"/>
          <p:cNvSpPr/>
          <p:nvPr/>
        </p:nvSpPr>
        <p:spPr>
          <a:xfrm rot="5400000">
            <a:off x="335756" y="293925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Tree>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9.3 </a:t>
            </a:r>
            <a:r>
              <a:rPr lang="zh-CN" altLang="en-US" sz="2400" dirty="0" smtClean="0">
                <a:solidFill>
                  <a:srgbClr val="D9D9D9"/>
                </a:solidFill>
                <a:latin typeface="Bodoni MT Black" panose="02070A03080606020203" pitchFamily="18" charset="0"/>
                <a:ea typeface="+mn-ea"/>
              </a:rPr>
              <a:t>面向对象建模</a:t>
            </a:r>
            <a:endParaRPr lang="zh-CN" altLang="en-US" sz="2400" dirty="0">
              <a:solidFill>
                <a:srgbClr val="D9D9D9"/>
              </a:solidFill>
              <a:latin typeface="Bodoni MT Black" panose="02070A03080606020203" pitchFamily="18" charset="0"/>
              <a:ea typeface="+mn-ea"/>
            </a:endParaRPr>
          </a:p>
        </p:txBody>
      </p:sp>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anose="02070A03080606020203" pitchFamily="18" charset="0"/>
                <a:ea typeface="+mn-ea"/>
              </a:rPr>
              <a:t>9.3 </a:t>
            </a:r>
            <a:r>
              <a:rPr lang="zh-CN" altLang="en-US" b="1" dirty="0" smtClean="0">
                <a:latin typeface="Bodoni MT Black" panose="02070A03080606020203" pitchFamily="18" charset="0"/>
              </a:rPr>
              <a:t>面向对象建模</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468313" y="1196975"/>
            <a:ext cx="8228012" cy="455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000"/>
              </a:lnSpc>
              <a:spcAft>
                <a:spcPts val="600"/>
              </a:spcAft>
              <a:buSzPct val="70000"/>
              <a:buFont typeface="Wingdings" panose="05000000000000000000" pitchFamily="2" charset="2"/>
              <a:buChar char="l"/>
              <a:defRPr/>
            </a:pPr>
            <a:r>
              <a:rPr lang="zh-CN" altLang="zh-CN" sz="2400" dirty="0" smtClean="0">
                <a:latin typeface="Bodoni MT Black" panose="02070A03080606020203" pitchFamily="18" charset="0"/>
                <a:ea typeface="+mn-ea"/>
              </a:rPr>
              <a:t>所谓</a:t>
            </a:r>
            <a:r>
              <a:rPr lang="zh-CN" altLang="zh-CN" sz="2400" b="1" dirty="0">
                <a:solidFill>
                  <a:srgbClr val="C00000"/>
                </a:solidFill>
                <a:latin typeface="Bodoni MT Black" panose="02070A03080606020203" pitchFamily="18" charset="0"/>
                <a:ea typeface="+mn-ea"/>
              </a:rPr>
              <a:t>模型</a:t>
            </a:r>
            <a:r>
              <a:rPr lang="zh-CN" altLang="zh-CN" sz="2400" dirty="0">
                <a:latin typeface="Bodoni MT Black" panose="02070A03080606020203" pitchFamily="18" charset="0"/>
                <a:ea typeface="+mn-ea"/>
              </a:rPr>
              <a:t>，就是为了理解事物而对事物作出的一种抽象，是对事物的一种无歧义的书面描述</a:t>
            </a:r>
            <a:r>
              <a:rPr lang="zh-CN" altLang="zh-CN" sz="2400" dirty="0" smtClean="0">
                <a:latin typeface="Bodoni MT Black" panose="02070A03080606020203" pitchFamily="18" charset="0"/>
                <a:ea typeface="+mn-ea"/>
              </a:rPr>
              <a:t>。</a:t>
            </a:r>
            <a:r>
              <a:rPr lang="zh-CN" altLang="zh-CN" sz="2400" dirty="0">
                <a:latin typeface="Bodoni MT Black" panose="02070A03080606020203" pitchFamily="18" charset="0"/>
                <a:ea typeface="+mn-ea"/>
              </a:rPr>
              <a:t>通常，模型由一组</a:t>
            </a:r>
            <a:r>
              <a:rPr lang="zh-CN" altLang="zh-CN" sz="2400" dirty="0">
                <a:solidFill>
                  <a:srgbClr val="FF0000"/>
                </a:solidFill>
                <a:latin typeface="Bodoni MT Black" panose="02070A03080606020203" pitchFamily="18" charset="0"/>
                <a:ea typeface="+mn-ea"/>
              </a:rPr>
              <a:t>图示符号和组织这些符号的规则组成</a:t>
            </a:r>
            <a:r>
              <a:rPr lang="zh-CN" altLang="zh-CN" sz="2400" dirty="0">
                <a:latin typeface="Bodoni MT Black" panose="02070A03080606020203" pitchFamily="18" charset="0"/>
                <a:ea typeface="+mn-ea"/>
              </a:rPr>
              <a:t>，利用它们来定义和描述问题域中的术语和概念</a:t>
            </a:r>
            <a:r>
              <a:rPr lang="zh-CN" altLang="zh-CN" sz="2400" dirty="0" smtClean="0">
                <a:latin typeface="Bodoni MT Black" panose="02070A03080606020203" pitchFamily="18" charset="0"/>
                <a:ea typeface="+mn-ea"/>
              </a:rPr>
              <a:t>。</a:t>
            </a:r>
            <a:r>
              <a:rPr lang="en-US" altLang="zh-CN" sz="2400" dirty="0" smtClean="0">
                <a:latin typeface="Bodoni MT Black" panose="02070A03080606020203" pitchFamily="18" charset="0"/>
                <a:ea typeface="+mn-ea"/>
              </a:rPr>
              <a:t> </a:t>
            </a:r>
            <a:endParaRPr lang="en-US" altLang="zh-CN" sz="2400" dirty="0" smtClean="0">
              <a:latin typeface="Bodoni MT Black" panose="02070A03080606020203" pitchFamily="18" charset="0"/>
              <a:ea typeface="+mn-ea"/>
            </a:endParaRPr>
          </a:p>
          <a:p>
            <a:pPr eaLnBrk="1" hangingPunct="1">
              <a:lnSpc>
                <a:spcPts val="3000"/>
              </a:lnSpc>
              <a:spcAft>
                <a:spcPts val="600"/>
              </a:spcAft>
              <a:buSzPct val="70000"/>
              <a:buFont typeface="Wingdings" panose="05000000000000000000" pitchFamily="2" charset="2"/>
              <a:buChar char="l"/>
              <a:defRPr/>
            </a:pPr>
            <a:r>
              <a:rPr lang="zh-CN" altLang="zh-CN" sz="2400" dirty="0">
                <a:latin typeface="Bodoni MT Black" panose="02070A03080606020203" pitchFamily="18" charset="0"/>
                <a:ea typeface="+mn-ea"/>
              </a:rPr>
              <a:t>模型可以帮助人们思考问题、定义术语、在选择术语时作出适当的假设，并且有助于保持定义和假设的一致性</a:t>
            </a:r>
            <a:r>
              <a:rPr lang="zh-CN" altLang="zh-CN"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eaLnBrk="1" hangingPunct="1">
              <a:lnSpc>
                <a:spcPts val="3000"/>
              </a:lnSpc>
              <a:spcAft>
                <a:spcPts val="600"/>
              </a:spcAft>
              <a:buSzPct val="70000"/>
              <a:buFont typeface="Wingdings" panose="05000000000000000000" pitchFamily="2" charset="2"/>
              <a:buChar char="l"/>
              <a:defRPr/>
            </a:pPr>
            <a:r>
              <a:rPr lang="zh-CN" altLang="zh-CN" sz="2400" dirty="0" smtClean="0">
                <a:latin typeface="Bodoni MT Black" panose="02070A03080606020203" pitchFamily="18" charset="0"/>
                <a:ea typeface="+mn-ea"/>
              </a:rPr>
              <a:t>对于因</a:t>
            </a:r>
            <a:r>
              <a:rPr lang="zh-CN" altLang="zh-CN" sz="2400" dirty="0">
                <a:latin typeface="Bodoni MT Black" panose="02070A03080606020203" pitchFamily="18" charset="0"/>
                <a:ea typeface="+mn-ea"/>
              </a:rPr>
              <a:t>过分复杂而不能直接理解的系统，特别需要建立模型，建模的目的主要是为了减少复杂性</a:t>
            </a:r>
            <a:r>
              <a:rPr lang="zh-CN" altLang="zh-CN"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eaLnBrk="1" hangingPunct="1">
              <a:lnSpc>
                <a:spcPts val="3000"/>
              </a:lnSpc>
              <a:spcAft>
                <a:spcPts val="600"/>
              </a:spcAft>
              <a:buSzPct val="70000"/>
              <a:buFont typeface="Wingdings" panose="05000000000000000000" pitchFamily="2" charset="2"/>
              <a:buChar char="l"/>
              <a:defRPr/>
            </a:pPr>
            <a:r>
              <a:rPr lang="zh-CN" altLang="zh-CN" sz="2400" dirty="0">
                <a:latin typeface="Bodoni MT Black" panose="02070A03080606020203" pitchFamily="18" charset="0"/>
                <a:ea typeface="+mn-ea"/>
              </a:rPr>
              <a:t>面向对象方法最基本的原则，是</a:t>
            </a:r>
            <a:r>
              <a:rPr lang="zh-CN" altLang="zh-CN" sz="2400" dirty="0">
                <a:solidFill>
                  <a:srgbClr val="FF0000"/>
                </a:solidFill>
                <a:latin typeface="Bodoni MT Black" panose="02070A03080606020203" pitchFamily="18" charset="0"/>
                <a:ea typeface="+mn-ea"/>
              </a:rPr>
              <a:t>按照人们习惯的思维方式，用面向对象观点建立问题域的模型，开发出尽可能自然地表现求解方法的软件。</a:t>
            </a:r>
            <a:endParaRPr lang="en-US" altLang="zh-CN" sz="2300" b="1" dirty="0" smtClean="0">
              <a:solidFill>
                <a:srgbClr val="FF0000"/>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9.3 </a:t>
            </a:r>
            <a:r>
              <a:rPr lang="zh-CN" altLang="en-US" sz="2400" dirty="0" smtClean="0">
                <a:solidFill>
                  <a:srgbClr val="D9D9D9"/>
                </a:solidFill>
                <a:latin typeface="Bodoni MT Black" panose="02070A03080606020203" pitchFamily="18" charset="0"/>
                <a:ea typeface="+mn-ea"/>
              </a:rPr>
              <a:t>面向对象建模</a:t>
            </a:r>
            <a:endParaRPr lang="zh-CN" altLang="en-US" sz="2400" dirty="0">
              <a:solidFill>
                <a:srgbClr val="D9D9D9"/>
              </a:solidFill>
              <a:latin typeface="Bodoni MT Black" panose="02070A03080606020203" pitchFamily="18" charset="0"/>
              <a:ea typeface="+mn-ea"/>
            </a:endParaRPr>
          </a:p>
        </p:txBody>
      </p:sp>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anose="02070A03080606020203" pitchFamily="18" charset="0"/>
                <a:ea typeface="+mn-ea"/>
              </a:rPr>
              <a:t>9.3 </a:t>
            </a:r>
            <a:r>
              <a:rPr lang="zh-CN" altLang="en-US" b="1" dirty="0" smtClean="0">
                <a:latin typeface="Bodoni MT Black" panose="02070A03080606020203" pitchFamily="18" charset="0"/>
              </a:rPr>
              <a:t>面向对象建模</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508000" y="1052513"/>
            <a:ext cx="81788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000"/>
              </a:lnSpc>
              <a:spcAft>
                <a:spcPts val="600"/>
              </a:spcAft>
              <a:buSzPct val="70000"/>
              <a:buFont typeface="Wingdings" panose="05000000000000000000" pitchFamily="2" charset="2"/>
              <a:buChar char="l"/>
              <a:defRPr/>
            </a:pPr>
            <a:r>
              <a:rPr lang="zh-CN" altLang="zh-CN" sz="2400" dirty="0">
                <a:latin typeface="Bodoni MT Black" panose="02070A03080606020203" pitchFamily="18" charset="0"/>
                <a:ea typeface="+mn-ea"/>
              </a:rPr>
              <a:t>用面向对象方法开发软件，通常需要建立</a:t>
            </a:r>
            <a:r>
              <a:rPr lang="en-US" altLang="zh-CN" sz="2400" dirty="0">
                <a:solidFill>
                  <a:srgbClr val="FF0000"/>
                </a:solidFill>
                <a:latin typeface="Bodoni MT Black" panose="02070A03080606020203" pitchFamily="18" charset="0"/>
                <a:ea typeface="+mn-ea"/>
              </a:rPr>
              <a:t>3</a:t>
            </a:r>
            <a:r>
              <a:rPr lang="zh-CN" altLang="zh-CN" sz="2400" dirty="0">
                <a:latin typeface="Bodoni MT Black" panose="02070A03080606020203" pitchFamily="18" charset="0"/>
                <a:ea typeface="+mn-ea"/>
              </a:rPr>
              <a:t>种形式的模型，它们分别是描述系统数据结构的</a:t>
            </a:r>
            <a:r>
              <a:rPr lang="zh-CN" altLang="zh-CN" sz="2400" b="1" dirty="0">
                <a:solidFill>
                  <a:srgbClr val="C00000"/>
                </a:solidFill>
                <a:latin typeface="Bodoni MT Black" panose="02070A03080606020203" pitchFamily="18" charset="0"/>
                <a:ea typeface="+mn-ea"/>
              </a:rPr>
              <a:t>对象模型</a:t>
            </a:r>
            <a:r>
              <a:rPr lang="zh-CN" altLang="zh-CN" sz="2400" dirty="0">
                <a:latin typeface="Bodoni MT Black" panose="02070A03080606020203" pitchFamily="18" charset="0"/>
                <a:ea typeface="+mn-ea"/>
              </a:rPr>
              <a:t>，描述系统控制结构的</a:t>
            </a:r>
            <a:r>
              <a:rPr lang="zh-CN" altLang="zh-CN" sz="2400" b="1" dirty="0">
                <a:solidFill>
                  <a:srgbClr val="C00000"/>
                </a:solidFill>
                <a:latin typeface="Bodoni MT Black" panose="02070A03080606020203" pitchFamily="18" charset="0"/>
                <a:ea typeface="+mn-ea"/>
              </a:rPr>
              <a:t>动态模型</a:t>
            </a:r>
            <a:r>
              <a:rPr lang="zh-CN" altLang="zh-CN" sz="2400" dirty="0">
                <a:latin typeface="Bodoni MT Black" panose="02070A03080606020203" pitchFamily="18" charset="0"/>
                <a:ea typeface="+mn-ea"/>
              </a:rPr>
              <a:t>和描述系统功能的</a:t>
            </a:r>
            <a:r>
              <a:rPr lang="zh-CN" altLang="zh-CN" sz="2400" b="1" dirty="0">
                <a:solidFill>
                  <a:srgbClr val="C00000"/>
                </a:solidFill>
                <a:latin typeface="Bodoni MT Black" panose="02070A03080606020203" pitchFamily="18" charset="0"/>
                <a:ea typeface="+mn-ea"/>
              </a:rPr>
              <a:t>功能模型</a:t>
            </a:r>
            <a:r>
              <a:rPr lang="zh-CN" altLang="zh-CN"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eaLnBrk="1" hangingPunct="1">
              <a:lnSpc>
                <a:spcPts val="3000"/>
              </a:lnSpc>
              <a:spcAft>
                <a:spcPts val="600"/>
              </a:spcAft>
              <a:buSzPct val="70000"/>
              <a:buFont typeface="Wingdings" panose="05000000000000000000" pitchFamily="2" charset="2"/>
              <a:buChar char="l"/>
              <a:defRPr/>
            </a:pPr>
            <a:r>
              <a:rPr lang="zh-CN" altLang="zh-CN" sz="2400" dirty="0">
                <a:latin typeface="Bodoni MT Black" panose="02070A03080606020203" pitchFamily="18" charset="0"/>
                <a:ea typeface="+mn-ea"/>
              </a:rPr>
              <a:t>一个典型的软件</a:t>
            </a:r>
            <a:r>
              <a:rPr lang="zh-CN" altLang="zh-CN" sz="2400" dirty="0" smtClean="0">
                <a:latin typeface="Bodoni MT Black" panose="02070A03080606020203" pitchFamily="18" charset="0"/>
                <a:ea typeface="+mn-ea"/>
              </a:rPr>
              <a:t>系统使用</a:t>
            </a:r>
            <a:r>
              <a:rPr lang="zh-CN" altLang="zh-CN" sz="2400" dirty="0" smtClean="0">
                <a:solidFill>
                  <a:srgbClr val="FF0000"/>
                </a:solidFill>
                <a:latin typeface="Bodoni MT Black" panose="02070A03080606020203" pitchFamily="18" charset="0"/>
                <a:ea typeface="+mn-ea"/>
              </a:rPr>
              <a:t>数据结构</a:t>
            </a:r>
            <a:r>
              <a:rPr lang="zh-CN" altLang="en-US" sz="2400" dirty="0" smtClean="0">
                <a:latin typeface="Bodoni MT Black" panose="02070A03080606020203" pitchFamily="18" charset="0"/>
                <a:ea typeface="+mn-ea"/>
              </a:rPr>
              <a:t>（</a:t>
            </a:r>
            <a:r>
              <a:rPr lang="zh-CN" altLang="zh-CN" sz="2400" dirty="0" smtClean="0">
                <a:latin typeface="Bodoni MT Black" panose="02070A03080606020203" pitchFamily="18" charset="0"/>
                <a:ea typeface="+mn-ea"/>
              </a:rPr>
              <a:t>对象模型</a:t>
            </a:r>
            <a:r>
              <a:rPr lang="zh-CN" altLang="en-US" sz="2400" dirty="0" smtClean="0">
                <a:latin typeface="Bodoni MT Black" panose="02070A03080606020203" pitchFamily="18" charset="0"/>
              </a:rPr>
              <a:t>）</a:t>
            </a:r>
            <a:r>
              <a:rPr lang="zh-CN" altLang="zh-CN" sz="2400" dirty="0" smtClean="0">
                <a:latin typeface="Bodoni MT Black" panose="02070A03080606020203" pitchFamily="18" charset="0"/>
                <a:ea typeface="+mn-ea"/>
              </a:rPr>
              <a:t>，</a:t>
            </a:r>
            <a:r>
              <a:rPr lang="zh-CN" altLang="zh-CN" sz="2400" dirty="0">
                <a:solidFill>
                  <a:srgbClr val="FF0000"/>
                </a:solidFill>
                <a:latin typeface="Bodoni MT Black" panose="02070A03080606020203" pitchFamily="18" charset="0"/>
                <a:ea typeface="+mn-ea"/>
              </a:rPr>
              <a:t>执行</a:t>
            </a:r>
            <a:r>
              <a:rPr lang="zh-CN" altLang="zh-CN" sz="2400" dirty="0" smtClean="0">
                <a:solidFill>
                  <a:srgbClr val="FF0000"/>
                </a:solidFill>
                <a:latin typeface="Bodoni MT Black" panose="02070A03080606020203" pitchFamily="18" charset="0"/>
                <a:ea typeface="+mn-ea"/>
              </a:rPr>
              <a:t>操作</a:t>
            </a:r>
            <a:r>
              <a:rPr lang="zh-CN" altLang="en-US" sz="2400" dirty="0" smtClean="0">
                <a:latin typeface="Bodoni MT Black" panose="02070A03080606020203" pitchFamily="18" charset="0"/>
              </a:rPr>
              <a:t>（</a:t>
            </a:r>
            <a:r>
              <a:rPr lang="zh-CN" altLang="zh-CN" sz="2400" dirty="0" smtClean="0">
                <a:latin typeface="Bodoni MT Black" panose="02070A03080606020203" pitchFamily="18" charset="0"/>
                <a:ea typeface="+mn-ea"/>
              </a:rPr>
              <a:t>动态模型</a:t>
            </a:r>
            <a:r>
              <a:rPr lang="zh-CN" altLang="en-US" sz="2400" dirty="0" smtClean="0">
                <a:latin typeface="Bodoni MT Black" panose="02070A03080606020203" pitchFamily="18" charset="0"/>
              </a:rPr>
              <a:t>）</a:t>
            </a:r>
            <a:r>
              <a:rPr lang="zh-CN" altLang="zh-CN" sz="2400" dirty="0" smtClean="0">
                <a:latin typeface="Bodoni MT Black" panose="02070A03080606020203" pitchFamily="18" charset="0"/>
                <a:ea typeface="+mn-ea"/>
              </a:rPr>
              <a:t>，</a:t>
            </a:r>
            <a:r>
              <a:rPr lang="zh-CN" altLang="zh-CN" sz="2400" dirty="0">
                <a:latin typeface="Bodoni MT Black" panose="02070A03080606020203" pitchFamily="18" charset="0"/>
                <a:ea typeface="+mn-ea"/>
              </a:rPr>
              <a:t>并且完成</a:t>
            </a:r>
            <a:r>
              <a:rPr lang="zh-CN" altLang="zh-CN" sz="2400" dirty="0">
                <a:solidFill>
                  <a:srgbClr val="FF0000"/>
                </a:solidFill>
                <a:latin typeface="Bodoni MT Black" panose="02070A03080606020203" pitchFamily="18" charset="0"/>
                <a:ea typeface="+mn-ea"/>
              </a:rPr>
              <a:t>数据值的</a:t>
            </a:r>
            <a:r>
              <a:rPr lang="zh-CN" altLang="zh-CN" sz="2400" dirty="0" smtClean="0">
                <a:solidFill>
                  <a:srgbClr val="FF0000"/>
                </a:solidFill>
                <a:latin typeface="Bodoni MT Black" panose="02070A03080606020203" pitchFamily="18" charset="0"/>
                <a:ea typeface="+mn-ea"/>
              </a:rPr>
              <a:t>变化</a:t>
            </a:r>
            <a:r>
              <a:rPr lang="zh-CN" altLang="en-US" sz="2400" dirty="0" smtClean="0">
                <a:latin typeface="Bodoni MT Black" panose="02070A03080606020203" pitchFamily="18" charset="0"/>
              </a:rPr>
              <a:t>（</a:t>
            </a:r>
            <a:r>
              <a:rPr lang="zh-CN" altLang="zh-CN" sz="2400" dirty="0" smtClean="0">
                <a:latin typeface="Bodoni MT Black" panose="02070A03080606020203" pitchFamily="18" charset="0"/>
                <a:ea typeface="+mn-ea"/>
              </a:rPr>
              <a:t>功能模型</a:t>
            </a:r>
            <a:r>
              <a:rPr lang="zh-CN" altLang="en-US" sz="2400" dirty="0" smtClean="0">
                <a:latin typeface="Bodoni MT Black" panose="02070A03080606020203" pitchFamily="18" charset="0"/>
              </a:rPr>
              <a:t>）</a:t>
            </a:r>
            <a:r>
              <a:rPr lang="zh-CN" altLang="zh-CN"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eaLnBrk="1" hangingPunct="1">
              <a:lnSpc>
                <a:spcPts val="3000"/>
              </a:lnSpc>
              <a:spcAft>
                <a:spcPts val="600"/>
              </a:spcAft>
              <a:buSzPct val="70000"/>
              <a:buFont typeface="Wingdings" panose="05000000000000000000" pitchFamily="2" charset="2"/>
              <a:buChar char="l"/>
              <a:defRPr/>
            </a:pPr>
            <a:r>
              <a:rPr lang="zh-CN" altLang="zh-CN" sz="2400" dirty="0">
                <a:latin typeface="Bodoni MT Black" panose="02070A03080606020203" pitchFamily="18" charset="0"/>
                <a:ea typeface="+mn-ea"/>
              </a:rPr>
              <a:t>对任何大系统来说，上述</a:t>
            </a:r>
            <a:r>
              <a:rPr lang="en-US" altLang="zh-CN" sz="2400" dirty="0">
                <a:latin typeface="Bodoni MT Black" panose="02070A03080606020203" pitchFamily="18" charset="0"/>
                <a:ea typeface="+mn-ea"/>
              </a:rPr>
              <a:t>3</a:t>
            </a:r>
            <a:r>
              <a:rPr lang="zh-CN" altLang="zh-CN" sz="2400" dirty="0">
                <a:latin typeface="Bodoni MT Black" panose="02070A03080606020203" pitchFamily="18" charset="0"/>
                <a:ea typeface="+mn-ea"/>
              </a:rPr>
              <a:t>种模型都是必不可少</a:t>
            </a:r>
            <a:r>
              <a:rPr lang="zh-CN" altLang="zh-CN" sz="2400" dirty="0" smtClean="0">
                <a:latin typeface="Bodoni MT Black" panose="02070A03080606020203" pitchFamily="18" charset="0"/>
                <a:ea typeface="+mn-ea"/>
              </a:rPr>
              <a:t>的</a:t>
            </a:r>
            <a:r>
              <a:rPr lang="zh-CN" altLang="en-US" sz="2400" dirty="0" smtClean="0">
                <a:latin typeface="Bodoni MT Black" panose="02070A03080606020203" pitchFamily="18" charset="0"/>
                <a:ea typeface="+mn-ea"/>
              </a:rPr>
              <a:t>。</a:t>
            </a:r>
            <a:r>
              <a:rPr lang="zh-CN" altLang="zh-CN" sz="2400" dirty="0">
                <a:latin typeface="Bodoni MT Black" panose="02070A03080606020203" pitchFamily="18" charset="0"/>
                <a:ea typeface="+mn-ea"/>
              </a:rPr>
              <a:t>用面向对象方法开发软件，在任何情况下，对象模型始终都是最重要、最基本、最核心的</a:t>
            </a:r>
            <a:r>
              <a:rPr lang="zh-CN" altLang="zh-CN"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eaLnBrk="1" hangingPunct="1">
              <a:lnSpc>
                <a:spcPts val="3000"/>
              </a:lnSpc>
              <a:spcAft>
                <a:spcPts val="600"/>
              </a:spcAft>
              <a:buSzPct val="70000"/>
              <a:buFont typeface="Wingdings" panose="05000000000000000000" pitchFamily="2" charset="2"/>
              <a:buChar char="l"/>
              <a:defRPr/>
            </a:pPr>
            <a:r>
              <a:rPr lang="zh-CN" altLang="zh-CN" sz="2400" dirty="0">
                <a:latin typeface="Bodoni MT Black" panose="02070A03080606020203" pitchFamily="18" charset="0"/>
                <a:ea typeface="+mn-ea"/>
              </a:rPr>
              <a:t>在</a:t>
            </a:r>
            <a:r>
              <a:rPr lang="zh-CN" altLang="zh-CN" sz="2400" dirty="0">
                <a:solidFill>
                  <a:srgbClr val="FF0000"/>
                </a:solidFill>
                <a:latin typeface="Bodoni MT Black" panose="02070A03080606020203" pitchFamily="18" charset="0"/>
                <a:ea typeface="+mn-ea"/>
              </a:rPr>
              <a:t>面向对象分析过程</a:t>
            </a:r>
            <a:r>
              <a:rPr lang="zh-CN" altLang="zh-CN" sz="2400" dirty="0">
                <a:latin typeface="Bodoni MT Black" panose="02070A03080606020203" pitchFamily="18" charset="0"/>
                <a:ea typeface="+mn-ea"/>
              </a:rPr>
              <a:t>中，构造出完全独立于实现的</a:t>
            </a:r>
            <a:r>
              <a:rPr lang="zh-CN" altLang="zh-CN" sz="2400" dirty="0">
                <a:solidFill>
                  <a:srgbClr val="FF0000"/>
                </a:solidFill>
                <a:latin typeface="Bodoni MT Black" panose="02070A03080606020203" pitchFamily="18" charset="0"/>
                <a:ea typeface="+mn-ea"/>
              </a:rPr>
              <a:t>应用域</a:t>
            </a:r>
            <a:r>
              <a:rPr lang="zh-CN" altLang="zh-CN" sz="2400" dirty="0">
                <a:latin typeface="Bodoni MT Black" panose="02070A03080606020203" pitchFamily="18" charset="0"/>
                <a:ea typeface="+mn-ea"/>
              </a:rPr>
              <a:t>模型；在</a:t>
            </a:r>
            <a:r>
              <a:rPr lang="zh-CN" altLang="zh-CN" sz="2400" dirty="0">
                <a:solidFill>
                  <a:srgbClr val="FF0000"/>
                </a:solidFill>
                <a:latin typeface="Bodoni MT Black" panose="02070A03080606020203" pitchFamily="18" charset="0"/>
                <a:ea typeface="+mn-ea"/>
              </a:rPr>
              <a:t>面向对象设计过程</a:t>
            </a:r>
            <a:r>
              <a:rPr lang="zh-CN" altLang="zh-CN" sz="2400" dirty="0">
                <a:latin typeface="Bodoni MT Black" panose="02070A03080606020203" pitchFamily="18" charset="0"/>
                <a:ea typeface="+mn-ea"/>
              </a:rPr>
              <a:t>中，把</a:t>
            </a:r>
            <a:r>
              <a:rPr lang="zh-CN" altLang="zh-CN" sz="2400" dirty="0">
                <a:solidFill>
                  <a:srgbClr val="FF0000"/>
                </a:solidFill>
                <a:latin typeface="Bodoni MT Black" panose="02070A03080606020203" pitchFamily="18" charset="0"/>
                <a:ea typeface="+mn-ea"/>
              </a:rPr>
              <a:t>求解域</a:t>
            </a:r>
            <a:r>
              <a:rPr lang="zh-CN" altLang="zh-CN" sz="2400" dirty="0">
                <a:latin typeface="Bodoni MT Black" panose="02070A03080606020203" pitchFamily="18" charset="0"/>
                <a:ea typeface="+mn-ea"/>
              </a:rPr>
              <a:t>的结构逐渐加入到模型中；在</a:t>
            </a:r>
            <a:r>
              <a:rPr lang="zh-CN" altLang="zh-CN" sz="2400" dirty="0">
                <a:solidFill>
                  <a:srgbClr val="FF0000"/>
                </a:solidFill>
                <a:latin typeface="Bodoni MT Black" panose="02070A03080606020203" pitchFamily="18" charset="0"/>
                <a:ea typeface="+mn-ea"/>
              </a:rPr>
              <a:t>实现</a:t>
            </a:r>
            <a:r>
              <a:rPr lang="zh-CN" altLang="zh-CN" sz="2400" dirty="0">
                <a:latin typeface="Bodoni MT Black" panose="02070A03080606020203" pitchFamily="18" charset="0"/>
                <a:ea typeface="+mn-ea"/>
              </a:rPr>
              <a:t>阶段，把应用域和求解域的结构都编成程序代码并进行严格的测试验证。</a:t>
            </a:r>
            <a:endParaRPr lang="en-US" altLang="zh-CN" sz="2400" b="1" dirty="0" smtClean="0">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739775" y="682625"/>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anose="02070A03080606020203" pitchFamily="18" charset="0"/>
                <a:ea typeface="+mn-ea"/>
              </a:rPr>
              <a:t>主要内容</a:t>
            </a:r>
            <a:endParaRPr lang="es-HN" b="1" dirty="0">
              <a:latin typeface="Bodoni MT Black" panose="02070A03080606020203" pitchFamily="18" charset="0"/>
              <a:ea typeface="+mn-ea"/>
            </a:endParaRPr>
          </a:p>
        </p:txBody>
      </p:sp>
      <p:sp>
        <p:nvSpPr>
          <p:cNvPr id="59395"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anose="02070A03080606020203" pitchFamily="18" charset="0"/>
            </a:endParaRPr>
          </a:p>
        </p:txBody>
      </p:sp>
      <p:pic>
        <p:nvPicPr>
          <p:cNvPr id="59396"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59397"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59398"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59399" name="TextBox 4">
            <a:hlinkClick r:id="rId4" action="ppaction://hlinksldjump"/>
          </p:cNvPr>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59400"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59401"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4" name="Rectangle 3"/>
          <p:cNvSpPr txBox="1">
            <a:spLocks noChangeArrowheads="1"/>
          </p:cNvSpPr>
          <p:nvPr/>
        </p:nvSpPr>
        <p:spPr bwMode="auto">
          <a:xfrm>
            <a:off x="642938" y="1819275"/>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spcBef>
                <a:spcPct val="5000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anose="02070A03080606020203" pitchFamily="18" charset="0"/>
              </a:rPr>
              <a:t>   </a:t>
            </a:r>
            <a:r>
              <a:rPr kumimoji="1" lang="en-US" altLang="zh-CN" sz="2400" b="1" dirty="0" smtClean="0">
                <a:latin typeface="Bodoni MT Black" panose="02070A03080606020203" pitchFamily="18" charset="0"/>
              </a:rPr>
              <a:t>9.1   </a:t>
            </a:r>
            <a:r>
              <a:rPr kumimoji="1" lang="zh-CN" altLang="en-US" sz="2400" b="1" dirty="0" smtClean="0">
                <a:latin typeface="Bodoni MT Black" panose="02070A03080606020203" pitchFamily="18" charset="0"/>
              </a:rPr>
              <a:t>面向对象方法学概述</a:t>
            </a:r>
            <a:endParaRPr kumimoji="1" lang="en-US" altLang="zh-CN" sz="2400" b="1" dirty="0" smtClean="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9.2   </a:t>
            </a:r>
            <a:r>
              <a:rPr kumimoji="1" lang="zh-CN" altLang="en-US" sz="2400" b="1" dirty="0" smtClean="0">
                <a:latin typeface="Bodoni MT Black" panose="02070A03080606020203" pitchFamily="18" charset="0"/>
              </a:rPr>
              <a:t>面向对象的概念</a:t>
            </a:r>
            <a:endParaRPr kumimoji="1" lang="en-US" altLang="zh-CN" sz="2400" b="1" dirty="0" smtClean="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9.3   </a:t>
            </a:r>
            <a:r>
              <a:rPr kumimoji="1" lang="zh-CN" altLang="en-US" sz="2400" b="1" dirty="0" smtClean="0">
                <a:latin typeface="Bodoni MT Black" panose="02070A03080606020203" pitchFamily="18" charset="0"/>
              </a:rPr>
              <a:t>面向对象模型</a:t>
            </a:r>
            <a:endParaRPr kumimoji="1" lang="en-US" altLang="zh-CN" sz="2400" b="1" dirty="0" smtClean="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9.4   </a:t>
            </a:r>
            <a:r>
              <a:rPr kumimoji="1" lang="zh-CN" altLang="en-US" sz="2400" b="1" dirty="0" smtClean="0">
                <a:latin typeface="Bodoni MT Black" panose="02070A03080606020203" pitchFamily="18" charset="0"/>
              </a:rPr>
              <a:t>对象模型</a:t>
            </a:r>
            <a:endParaRPr kumimoji="1" lang="en-US" altLang="zh-CN" sz="2400" b="1" dirty="0" smtClean="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9.5   </a:t>
            </a:r>
            <a:r>
              <a:rPr kumimoji="1" lang="zh-CN" altLang="en-US" sz="2400" b="1" dirty="0" smtClean="0">
                <a:latin typeface="Bodoni MT Black" panose="02070A03080606020203" pitchFamily="18" charset="0"/>
              </a:rPr>
              <a:t>动态模型</a:t>
            </a:r>
            <a:endParaRPr kumimoji="1" lang="en-US" altLang="zh-CN" sz="2400" b="1" dirty="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a:t>
            </a:r>
            <a:r>
              <a:rPr kumimoji="1" lang="en-US" altLang="zh-CN" sz="2400" b="1" dirty="0" smtClean="0">
                <a:latin typeface="Bodoni MT Black" panose="02070A03080606020203" pitchFamily="18" charset="0"/>
              </a:rPr>
              <a:t>9.6   </a:t>
            </a:r>
            <a:r>
              <a:rPr kumimoji="1" lang="zh-CN" altLang="en-US" sz="2400" b="1" dirty="0" smtClean="0">
                <a:latin typeface="Bodoni MT Black" panose="02070A03080606020203" pitchFamily="18" charset="0"/>
              </a:rPr>
              <a:t>功能模型</a:t>
            </a:r>
            <a:endParaRPr kumimoji="1" lang="en-US" altLang="zh-CN" sz="2400" b="1" dirty="0" smtClean="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9.7   3</a:t>
            </a:r>
            <a:r>
              <a:rPr kumimoji="1" lang="zh-CN" altLang="en-US" sz="2400" b="1" dirty="0" smtClean="0">
                <a:latin typeface="Bodoni MT Black" panose="02070A03080606020203" pitchFamily="18" charset="0"/>
              </a:rPr>
              <a:t>种模型之间的关系</a:t>
            </a:r>
            <a:r>
              <a:rPr kumimoji="1" lang="en-US" altLang="zh-CN" sz="2400" b="1" dirty="0" smtClean="0">
                <a:solidFill>
                  <a:srgbClr val="9999CC">
                    <a:lumMod val="50000"/>
                  </a:srgbClr>
                </a:solidFill>
                <a:latin typeface="Bodoni MT Black" panose="02070A03080606020203" pitchFamily="18" charset="0"/>
              </a:rPr>
              <a:t> </a:t>
            </a:r>
            <a:endParaRPr kumimoji="1" lang="zh-CN" altLang="en-US" sz="2400" b="1" dirty="0" smtClean="0">
              <a:solidFill>
                <a:srgbClr val="9999CC">
                  <a:lumMod val="50000"/>
                </a:srgbClr>
              </a:solidFill>
              <a:latin typeface="Bodoni MT Black" panose="02070A03080606020203" pitchFamily="18" charset="0"/>
            </a:endParaRPr>
          </a:p>
        </p:txBody>
      </p:sp>
      <p:sp>
        <p:nvSpPr>
          <p:cNvPr id="13"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9.4 </a:t>
            </a:r>
            <a:r>
              <a:rPr lang="zh-CN" altLang="en-US" sz="2400" dirty="0" smtClean="0">
                <a:solidFill>
                  <a:srgbClr val="D9D9D9"/>
                </a:solidFill>
                <a:latin typeface="Bodoni MT Black" panose="02070A03080606020203" pitchFamily="18" charset="0"/>
                <a:ea typeface="+mn-ea"/>
              </a:rPr>
              <a:t>对象模型</a:t>
            </a:r>
            <a:endParaRPr lang="zh-CN" altLang="en-US" sz="2400" dirty="0">
              <a:solidFill>
                <a:srgbClr val="D9D9D9"/>
              </a:solidFill>
              <a:latin typeface="Bodoni MT Black" panose="02070A03080606020203" pitchFamily="18" charset="0"/>
              <a:ea typeface="+mn-ea"/>
            </a:endParaRPr>
          </a:p>
        </p:txBody>
      </p:sp>
      <p:sp>
        <p:nvSpPr>
          <p:cNvPr id="14" name="矩形 13"/>
          <p:cNvSpPr/>
          <p:nvPr/>
        </p:nvSpPr>
        <p:spPr>
          <a:xfrm>
            <a:off x="927100" y="343376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
        <p:nvSpPr>
          <p:cNvPr id="15" name="等腰三角形 14"/>
          <p:cNvSpPr/>
          <p:nvPr/>
        </p:nvSpPr>
        <p:spPr>
          <a:xfrm rot="5400000">
            <a:off x="335756" y="352028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Tree>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9.4 </a:t>
            </a:r>
            <a:r>
              <a:rPr lang="zh-CN" altLang="en-US" sz="2400" dirty="0" smtClean="0">
                <a:solidFill>
                  <a:srgbClr val="D9D9D9"/>
                </a:solidFill>
                <a:latin typeface="Bodoni MT Black" panose="02070A03080606020203" pitchFamily="18" charset="0"/>
                <a:ea typeface="+mn-ea"/>
              </a:rPr>
              <a:t>对象模型</a:t>
            </a:r>
            <a:endParaRPr lang="zh-CN" altLang="en-US" sz="2400" dirty="0">
              <a:solidFill>
                <a:srgbClr val="D9D9D9"/>
              </a:solidFill>
              <a:latin typeface="Bodoni MT Black" panose="02070A03080606020203" pitchFamily="18" charset="0"/>
              <a:ea typeface="+mn-ea"/>
            </a:endParaRPr>
          </a:p>
        </p:txBody>
      </p:sp>
      <p:sp>
        <p:nvSpPr>
          <p:cNvPr id="26628" name="标题 3"/>
          <p:cNvSpPr>
            <a:spLocks noGrp="1"/>
          </p:cNvSpPr>
          <p:nvPr>
            <p:ph type="title" idx="4294967295"/>
          </p:nvPr>
        </p:nvSpPr>
        <p:spPr>
          <a:xfrm>
            <a:off x="0" y="53975"/>
            <a:ext cx="8229600" cy="1143000"/>
          </a:xfrm>
        </p:spPr>
        <p:txBody>
          <a:bodyPr/>
          <a:lstStyle/>
          <a:p>
            <a:pPr>
              <a:defRPr/>
            </a:pPr>
            <a:r>
              <a:rPr lang="en-US" altLang="zh-CN" b="1" dirty="0" smtClean="0">
                <a:latin typeface="Bodoni MT Black" panose="02070A03080606020203" pitchFamily="18" charset="0"/>
                <a:ea typeface="+mn-ea"/>
              </a:rPr>
              <a:t>9.4 </a:t>
            </a:r>
            <a:r>
              <a:rPr lang="zh-CN" altLang="en-US" b="1" dirty="0" smtClean="0">
                <a:latin typeface="Bodoni MT Black" panose="02070A03080606020203" pitchFamily="18" charset="0"/>
              </a:rPr>
              <a:t>对象模型</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539750" y="1268413"/>
            <a:ext cx="8096250" cy="458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000"/>
              </a:lnSpc>
              <a:spcAft>
                <a:spcPts val="600"/>
              </a:spcAft>
              <a:buSzPct val="70000"/>
              <a:buFont typeface="Wingdings" panose="05000000000000000000" pitchFamily="2" charset="2"/>
              <a:buChar char="l"/>
              <a:defRPr/>
            </a:pPr>
            <a:r>
              <a:rPr lang="zh-CN" altLang="zh-CN" sz="2400" dirty="0">
                <a:solidFill>
                  <a:srgbClr val="FF0000"/>
                </a:solidFill>
                <a:latin typeface="Bodoni MT Black" panose="02070A03080606020203" pitchFamily="18" charset="0"/>
                <a:ea typeface="+mn-ea"/>
              </a:rPr>
              <a:t>对象模型</a:t>
            </a:r>
            <a:r>
              <a:rPr lang="zh-CN" altLang="zh-CN" sz="2400" dirty="0">
                <a:latin typeface="Bodoni MT Black" panose="02070A03080606020203" pitchFamily="18" charset="0"/>
                <a:ea typeface="+mn-ea"/>
              </a:rPr>
              <a:t>表示静态的、结构化的系统的</a:t>
            </a:r>
            <a:r>
              <a:rPr lang="zh-CN" altLang="zh-CN" sz="2400" dirty="0">
                <a:solidFill>
                  <a:srgbClr val="FF0000"/>
                </a:solidFill>
                <a:latin typeface="Bodoni MT Black" panose="02070A03080606020203" pitchFamily="18" charset="0"/>
                <a:ea typeface="+mn-ea"/>
              </a:rPr>
              <a:t>“数据”</a:t>
            </a:r>
            <a:r>
              <a:rPr lang="zh-CN" altLang="zh-CN" sz="2400" dirty="0">
                <a:latin typeface="Bodoni MT Black" panose="02070A03080606020203" pitchFamily="18" charset="0"/>
                <a:ea typeface="+mn-ea"/>
              </a:rPr>
              <a:t>性质。它是对模拟客观世界实体的对象以及对象彼此间的关系的映射，描述了系统的</a:t>
            </a:r>
            <a:r>
              <a:rPr lang="zh-CN" altLang="zh-CN" sz="2400" dirty="0">
                <a:solidFill>
                  <a:srgbClr val="FF0000"/>
                </a:solidFill>
                <a:latin typeface="Bodoni MT Black" panose="02070A03080606020203" pitchFamily="18" charset="0"/>
                <a:ea typeface="+mn-ea"/>
              </a:rPr>
              <a:t>静态结构</a:t>
            </a:r>
            <a:r>
              <a:rPr lang="zh-CN" altLang="zh-CN"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eaLnBrk="1" hangingPunct="1">
              <a:lnSpc>
                <a:spcPts val="3000"/>
              </a:lnSpc>
              <a:spcAft>
                <a:spcPts val="600"/>
              </a:spcAft>
              <a:buSzPct val="70000"/>
              <a:buFont typeface="Wingdings" panose="05000000000000000000" pitchFamily="2" charset="2"/>
              <a:buChar char="l"/>
              <a:defRPr/>
            </a:pPr>
            <a:r>
              <a:rPr lang="zh-CN" altLang="zh-CN" sz="2400" dirty="0" smtClean="0">
                <a:latin typeface="Bodoni MT Black" panose="02070A03080606020203" pitchFamily="18" charset="0"/>
                <a:ea typeface="+mn-ea"/>
              </a:rPr>
              <a:t>对象模型</a:t>
            </a:r>
            <a:r>
              <a:rPr lang="zh-CN" altLang="zh-CN" sz="2400" dirty="0">
                <a:latin typeface="Bodoni MT Black" panose="02070A03080606020203" pitchFamily="18" charset="0"/>
                <a:ea typeface="+mn-ea"/>
              </a:rPr>
              <a:t>为建立动态模型和功能模型，提供了实质性的框架</a:t>
            </a:r>
            <a:r>
              <a:rPr lang="zh-CN" altLang="zh-CN"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eaLnBrk="1" hangingPunct="1">
              <a:lnSpc>
                <a:spcPts val="3000"/>
              </a:lnSpc>
              <a:spcAft>
                <a:spcPts val="600"/>
              </a:spcAft>
              <a:buSzPct val="70000"/>
              <a:buFont typeface="Wingdings" panose="05000000000000000000" pitchFamily="2" charset="2"/>
              <a:buChar char="l"/>
              <a:defRPr/>
            </a:pPr>
            <a:r>
              <a:rPr lang="zh-CN" altLang="zh-CN" sz="2400" dirty="0">
                <a:latin typeface="Bodoni MT Black" panose="02070A03080606020203" pitchFamily="18" charset="0"/>
                <a:ea typeface="+mn-ea"/>
              </a:rPr>
              <a:t>建立对象模型</a:t>
            </a:r>
            <a:r>
              <a:rPr lang="zh-CN" altLang="zh-CN" sz="2400" dirty="0" smtClean="0">
                <a:latin typeface="Bodoni MT Black" panose="02070A03080606020203" pitchFamily="18" charset="0"/>
                <a:ea typeface="+mn-ea"/>
              </a:rPr>
              <a:t>，需要</a:t>
            </a:r>
            <a:r>
              <a:rPr lang="zh-CN" altLang="zh-CN" sz="2400" dirty="0">
                <a:latin typeface="Bodoni MT Black" panose="02070A03080606020203" pitchFamily="18" charset="0"/>
                <a:ea typeface="+mn-ea"/>
              </a:rPr>
              <a:t>用适当的建模语言来表达模型，建模语言由</a:t>
            </a:r>
            <a:r>
              <a:rPr lang="zh-CN" altLang="zh-CN" sz="2400" dirty="0">
                <a:solidFill>
                  <a:srgbClr val="FF0000"/>
                </a:solidFill>
                <a:latin typeface="Bodoni MT Black" panose="02070A03080606020203" pitchFamily="18" charset="0"/>
                <a:ea typeface="+mn-ea"/>
              </a:rPr>
              <a:t>记号（即模型中使用的符号）</a:t>
            </a:r>
            <a:r>
              <a:rPr lang="zh-CN" altLang="zh-CN" sz="2400" dirty="0">
                <a:latin typeface="Bodoni MT Black" panose="02070A03080606020203" pitchFamily="18" charset="0"/>
                <a:ea typeface="+mn-ea"/>
              </a:rPr>
              <a:t>和</a:t>
            </a:r>
            <a:r>
              <a:rPr lang="zh-CN" altLang="zh-CN" sz="2400" dirty="0">
                <a:solidFill>
                  <a:srgbClr val="FF0000"/>
                </a:solidFill>
                <a:latin typeface="Bodoni MT Black" panose="02070A03080606020203" pitchFamily="18" charset="0"/>
                <a:ea typeface="+mn-ea"/>
              </a:rPr>
              <a:t>使用记号的规则（语法、语义和语用）</a:t>
            </a:r>
            <a:r>
              <a:rPr lang="zh-CN" altLang="zh-CN" sz="2400" dirty="0">
                <a:latin typeface="Bodoni MT Black" panose="02070A03080606020203" pitchFamily="18" charset="0"/>
                <a:ea typeface="+mn-ea"/>
              </a:rPr>
              <a:t>组成</a:t>
            </a:r>
            <a:r>
              <a:rPr lang="zh-CN" altLang="zh-CN"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eaLnBrk="1" hangingPunct="1">
              <a:lnSpc>
                <a:spcPts val="3000"/>
              </a:lnSpc>
              <a:spcAft>
                <a:spcPts val="600"/>
              </a:spcAft>
              <a:buSzPct val="70000"/>
              <a:buFont typeface="Wingdings" panose="05000000000000000000" pitchFamily="2" charset="2"/>
              <a:buChar char="l"/>
              <a:defRPr/>
            </a:pPr>
            <a:r>
              <a:rPr lang="en-US" altLang="zh-CN" sz="2400" dirty="0">
                <a:latin typeface="Bodoni MT Black" panose="02070A03080606020203" pitchFamily="18" charset="0"/>
                <a:ea typeface="+mn-ea"/>
              </a:rPr>
              <a:t>1997</a:t>
            </a:r>
            <a:r>
              <a:rPr lang="zh-CN" altLang="zh-CN" sz="2400" dirty="0">
                <a:latin typeface="Bodoni MT Black" panose="02070A03080606020203" pitchFamily="18" charset="0"/>
                <a:ea typeface="+mn-ea"/>
              </a:rPr>
              <a:t>年</a:t>
            </a:r>
            <a:r>
              <a:rPr lang="en-US" altLang="zh-CN" sz="2400" dirty="0">
                <a:latin typeface="Bodoni MT Black" panose="02070A03080606020203" pitchFamily="18" charset="0"/>
                <a:ea typeface="+mn-ea"/>
              </a:rPr>
              <a:t>11</a:t>
            </a:r>
            <a:r>
              <a:rPr lang="zh-CN" altLang="zh-CN" sz="2400" dirty="0">
                <a:latin typeface="Bodoni MT Black" panose="02070A03080606020203" pitchFamily="18" charset="0"/>
                <a:ea typeface="+mn-ea"/>
              </a:rPr>
              <a:t>月，国际对象管理组织</a:t>
            </a:r>
            <a:r>
              <a:rPr lang="en-US" altLang="zh-CN" sz="2400" dirty="0">
                <a:latin typeface="Bodoni MT Black" panose="02070A03080606020203" pitchFamily="18" charset="0"/>
                <a:ea typeface="+mn-ea"/>
              </a:rPr>
              <a:t>OMG</a:t>
            </a:r>
            <a:r>
              <a:rPr lang="zh-CN" altLang="zh-CN" sz="2400" dirty="0">
                <a:latin typeface="Bodoni MT Black" panose="02070A03080606020203" pitchFamily="18" charset="0"/>
                <a:ea typeface="+mn-ea"/>
              </a:rPr>
              <a:t>批准把</a:t>
            </a:r>
            <a:r>
              <a:rPr lang="en-US" altLang="zh-CN" sz="2400" dirty="0" smtClean="0">
                <a:latin typeface="Bodoni MT Black" panose="02070A03080606020203" pitchFamily="18" charset="0"/>
                <a:ea typeface="+mn-ea"/>
              </a:rPr>
              <a:t>UML </a:t>
            </a:r>
            <a:r>
              <a:rPr lang="en-US" altLang="zh-CN" sz="2400" dirty="0">
                <a:latin typeface="Bodoni MT Black" panose="02070A03080606020203" pitchFamily="18" charset="0"/>
                <a:ea typeface="+mn-ea"/>
              </a:rPr>
              <a:t>1.1</a:t>
            </a:r>
            <a:r>
              <a:rPr lang="zh-CN" altLang="zh-CN" sz="2400" dirty="0">
                <a:latin typeface="Bodoni MT Black" panose="02070A03080606020203" pitchFamily="18" charset="0"/>
                <a:ea typeface="+mn-ea"/>
              </a:rPr>
              <a:t>作为基于面向对象技术的标准建模</a:t>
            </a:r>
            <a:r>
              <a:rPr lang="zh-CN" altLang="zh-CN" sz="2400" dirty="0" smtClean="0">
                <a:latin typeface="Bodoni MT Black" panose="02070A03080606020203" pitchFamily="18" charset="0"/>
                <a:ea typeface="+mn-ea"/>
              </a:rPr>
              <a:t>语言</a:t>
            </a:r>
            <a:r>
              <a:rPr lang="zh-CN" altLang="en-US"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eaLnBrk="1" hangingPunct="1">
              <a:lnSpc>
                <a:spcPts val="3000"/>
              </a:lnSpc>
              <a:spcAft>
                <a:spcPts val="600"/>
              </a:spcAft>
              <a:buSzPct val="70000"/>
              <a:buFont typeface="Wingdings" panose="05000000000000000000" pitchFamily="2" charset="2"/>
              <a:buChar char="l"/>
              <a:defRPr/>
            </a:pPr>
            <a:r>
              <a:rPr lang="zh-CN" altLang="zh-CN" sz="2400" dirty="0" smtClean="0">
                <a:latin typeface="Bodoni MT Black" panose="02070A03080606020203" pitchFamily="18" charset="0"/>
                <a:ea typeface="+mn-ea"/>
              </a:rPr>
              <a:t>通常使用</a:t>
            </a:r>
            <a:r>
              <a:rPr lang="en-US" altLang="zh-CN" sz="2400" dirty="0">
                <a:solidFill>
                  <a:srgbClr val="FF0000"/>
                </a:solidFill>
                <a:latin typeface="Bodoni MT Black" panose="02070A03080606020203" pitchFamily="18" charset="0"/>
                <a:ea typeface="+mn-ea"/>
              </a:rPr>
              <a:t>UML</a:t>
            </a:r>
            <a:r>
              <a:rPr lang="zh-CN" altLang="zh-CN" sz="2400" dirty="0">
                <a:latin typeface="Bodoni MT Black" panose="02070A03080606020203" pitchFamily="18" charset="0"/>
                <a:ea typeface="+mn-ea"/>
              </a:rPr>
              <a:t>提供的类图来建立对象模型。</a:t>
            </a:r>
            <a:endParaRPr lang="en-US" altLang="zh-CN" sz="2300" b="1" dirty="0" smtClean="0">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anose="02070A03080606020203" pitchFamily="18" charset="0"/>
                <a:ea typeface="+mn-ea"/>
              </a:rPr>
              <a:t>9.4 </a:t>
            </a:r>
            <a:r>
              <a:rPr lang="zh-CN" altLang="en-US" b="1" dirty="0" smtClean="0">
                <a:latin typeface="Bodoni MT Black" panose="02070A03080606020203" pitchFamily="18" charset="0"/>
              </a:rPr>
              <a:t>对象模型</a:t>
            </a:r>
            <a:endParaRPr lang="zh-CN" altLang="en-US" b="1" dirty="0" smtClean="0">
              <a:latin typeface="Bodoni MT Black" panose="02070A03080606020203" pitchFamily="18" charset="0"/>
            </a:endParaRPr>
          </a:p>
        </p:txBody>
      </p:sp>
      <p:sp>
        <p:nvSpPr>
          <p:cNvPr id="6" name="内容占位符 4"/>
          <p:cNvSpPr>
            <a:spLocks noGrp="1"/>
          </p:cNvSpPr>
          <p:nvPr>
            <p:ph idx="4294967295"/>
          </p:nvPr>
        </p:nvSpPr>
        <p:spPr>
          <a:xfrm>
            <a:off x="250825" y="971550"/>
            <a:ext cx="8229600" cy="604838"/>
          </a:xfrm>
        </p:spPr>
        <p:txBody>
          <a:bodyPr/>
          <a:lstStyle/>
          <a:p>
            <a:pPr marL="0" indent="0">
              <a:buFont typeface="Arial" panose="020B0604020202020204" pitchFamily="34" charset="0"/>
              <a:buNone/>
              <a:defRPr/>
            </a:pPr>
            <a:r>
              <a:rPr lang="en-US" altLang="zh-CN" b="1" dirty="0" smtClean="0">
                <a:latin typeface="Bodoni MT Black" panose="02070A03080606020203" pitchFamily="18" charset="0"/>
              </a:rPr>
              <a:t>9.4.1 </a:t>
            </a:r>
            <a:r>
              <a:rPr lang="zh-CN" altLang="en-US" b="1" dirty="0" smtClean="0">
                <a:latin typeface="Bodoni MT Black" panose="02070A03080606020203" pitchFamily="18" charset="0"/>
              </a:rPr>
              <a:t>类图的基本符号</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468313" y="1628775"/>
            <a:ext cx="8280400"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Aft>
                <a:spcPts val="600"/>
              </a:spcAft>
              <a:defRPr/>
            </a:pPr>
            <a:r>
              <a:rPr lang="en-US" altLang="zh-CN" sz="2400" dirty="0" smtClean="0">
                <a:latin typeface="Bodoni MT Black" panose="02070A03080606020203" pitchFamily="18" charset="0"/>
              </a:rPr>
              <a:t>     </a:t>
            </a:r>
            <a:r>
              <a:rPr lang="zh-CN" altLang="zh-CN" sz="2400" dirty="0" smtClean="0">
                <a:solidFill>
                  <a:srgbClr val="FF0000"/>
                </a:solidFill>
                <a:latin typeface="Bodoni MT Black" panose="02070A03080606020203" pitchFamily="18" charset="0"/>
                <a:ea typeface="+mn-ea"/>
              </a:rPr>
              <a:t>类</a:t>
            </a:r>
            <a:r>
              <a:rPr lang="zh-CN" altLang="zh-CN" sz="2400" dirty="0">
                <a:solidFill>
                  <a:srgbClr val="FF0000"/>
                </a:solidFill>
                <a:latin typeface="Bodoni MT Black" panose="02070A03080606020203" pitchFamily="18" charset="0"/>
                <a:ea typeface="+mn-ea"/>
              </a:rPr>
              <a:t>图</a:t>
            </a:r>
            <a:r>
              <a:rPr lang="zh-CN" altLang="zh-CN" sz="2400" dirty="0">
                <a:latin typeface="Bodoni MT Black" panose="02070A03080606020203" pitchFamily="18" charset="0"/>
                <a:ea typeface="+mn-ea"/>
              </a:rPr>
              <a:t>描述类及类与类之间的静态关系。类图是一种静态模型，它是创建其他</a:t>
            </a:r>
            <a:r>
              <a:rPr lang="en-US" altLang="zh-CN" sz="2400" dirty="0">
                <a:latin typeface="Bodoni MT Black" panose="02070A03080606020203" pitchFamily="18" charset="0"/>
                <a:ea typeface="+mn-ea"/>
              </a:rPr>
              <a:t>UML</a:t>
            </a:r>
            <a:r>
              <a:rPr lang="zh-CN" altLang="zh-CN" sz="2400" dirty="0">
                <a:latin typeface="Bodoni MT Black" panose="02070A03080606020203" pitchFamily="18" charset="0"/>
                <a:ea typeface="+mn-ea"/>
              </a:rPr>
              <a:t>图的基础。一个系统可以由多张类图来描述，一个类也可以出现在几张类图中</a:t>
            </a:r>
            <a:r>
              <a:rPr lang="zh-CN" altLang="zh-CN"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marL="0" indent="0" eaLnBrk="1" hangingPunct="1">
              <a:lnSpc>
                <a:spcPts val="2900"/>
              </a:lnSpc>
              <a:spcBef>
                <a:spcPts val="600"/>
              </a:spcBef>
              <a:spcAft>
                <a:spcPts val="600"/>
              </a:spcAft>
              <a:defRPr/>
            </a:pPr>
            <a:r>
              <a:rPr lang="en-US" altLang="zh-CN" sz="2400" b="1" dirty="0" smtClean="0">
                <a:latin typeface="Bodoni MT Black" panose="02070A03080606020203" pitchFamily="18" charset="0"/>
                <a:ea typeface="+mn-ea"/>
              </a:rPr>
              <a:t>1.</a:t>
            </a:r>
            <a:r>
              <a:rPr lang="zh-CN" altLang="en-US" sz="2400" b="1" dirty="0" smtClean="0">
                <a:latin typeface="Bodoni MT Black" panose="02070A03080606020203" pitchFamily="18" charset="0"/>
                <a:ea typeface="+mn-ea"/>
              </a:rPr>
              <a:t>定义类</a:t>
            </a:r>
            <a:endParaRPr lang="en-US" altLang="zh-CN" sz="2400" b="1" dirty="0" smtClean="0">
              <a:latin typeface="Bodoni MT Black" panose="02070A03080606020203" pitchFamily="18" charset="0"/>
              <a:ea typeface="+mn-ea"/>
            </a:endParaRPr>
          </a:p>
          <a:p>
            <a:pPr marL="612140" indent="0" eaLnBrk="1" hangingPunct="1">
              <a:lnSpc>
                <a:spcPts val="3000"/>
              </a:lnSpc>
              <a:spcAft>
                <a:spcPts val="600"/>
              </a:spcAft>
              <a:defRPr/>
            </a:pPr>
            <a:r>
              <a:rPr lang="zh-CN" altLang="zh-CN" sz="2400" dirty="0">
                <a:latin typeface="Bodoni MT Black" panose="02070A03080606020203" pitchFamily="18" charset="0"/>
                <a:ea typeface="+mn-ea"/>
              </a:rPr>
              <a:t>为类命名时应该遵守以下几条</a:t>
            </a:r>
            <a:r>
              <a:rPr lang="zh-CN" altLang="zh-CN" sz="2400" dirty="0" smtClean="0">
                <a:latin typeface="Bodoni MT Black" panose="02070A03080606020203" pitchFamily="18" charset="0"/>
                <a:ea typeface="+mn-ea"/>
              </a:rPr>
              <a:t>准则</a:t>
            </a:r>
            <a:r>
              <a:rPr lang="zh-CN" altLang="en-US"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marL="972185" eaLnBrk="1" hangingPunct="1">
              <a:lnSpc>
                <a:spcPts val="3000"/>
              </a:lnSpc>
              <a:spcAft>
                <a:spcPts val="600"/>
              </a:spcAft>
              <a:buSzPct val="70000"/>
              <a:buFont typeface="Wingdings" panose="05000000000000000000" pitchFamily="2" charset="2"/>
              <a:buChar char="l"/>
              <a:defRPr/>
            </a:pPr>
            <a:r>
              <a:rPr lang="zh-CN" altLang="zh-CN" sz="2400" dirty="0">
                <a:latin typeface="Bodoni MT Black" panose="02070A03080606020203" pitchFamily="18" charset="0"/>
                <a:ea typeface="+mn-ea"/>
              </a:rPr>
              <a:t>使用标准</a:t>
            </a:r>
            <a:r>
              <a:rPr lang="zh-CN" altLang="zh-CN" sz="2400" dirty="0" smtClean="0">
                <a:latin typeface="Bodoni MT Black" panose="02070A03080606020203" pitchFamily="18" charset="0"/>
                <a:ea typeface="+mn-ea"/>
              </a:rPr>
              <a:t>术语</a:t>
            </a:r>
            <a:r>
              <a:rPr lang="zh-CN" altLang="en-US" sz="2400" dirty="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marL="972185" eaLnBrk="1" hangingPunct="1">
              <a:lnSpc>
                <a:spcPts val="3000"/>
              </a:lnSpc>
              <a:spcAft>
                <a:spcPts val="600"/>
              </a:spcAft>
              <a:buSzPct val="70000"/>
              <a:buFont typeface="Wingdings" panose="05000000000000000000" pitchFamily="2" charset="2"/>
              <a:buChar char="l"/>
              <a:defRPr/>
            </a:pPr>
            <a:r>
              <a:rPr lang="zh-CN" altLang="zh-CN" sz="2400" dirty="0">
                <a:latin typeface="Bodoni MT Black" panose="02070A03080606020203" pitchFamily="18" charset="0"/>
                <a:ea typeface="+mn-ea"/>
              </a:rPr>
              <a:t>使用具有确切含义的</a:t>
            </a:r>
            <a:r>
              <a:rPr lang="zh-CN" altLang="zh-CN" sz="2400" dirty="0" smtClean="0">
                <a:latin typeface="Bodoni MT Black" panose="02070A03080606020203" pitchFamily="18" charset="0"/>
                <a:ea typeface="+mn-ea"/>
              </a:rPr>
              <a:t>名词</a:t>
            </a:r>
            <a:r>
              <a:rPr lang="zh-CN" altLang="en-US" sz="2400" dirty="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marL="972185" eaLnBrk="1" hangingPunct="1">
              <a:lnSpc>
                <a:spcPts val="3000"/>
              </a:lnSpc>
              <a:spcAft>
                <a:spcPts val="600"/>
              </a:spcAft>
              <a:buSzPct val="70000"/>
              <a:buFont typeface="Wingdings" panose="05000000000000000000" pitchFamily="2" charset="2"/>
              <a:buChar char="l"/>
              <a:defRPr/>
            </a:pPr>
            <a:r>
              <a:rPr lang="zh-CN" altLang="zh-CN" sz="2400" dirty="0">
                <a:latin typeface="Bodoni MT Black" panose="02070A03080606020203" pitchFamily="18" charset="0"/>
                <a:ea typeface="+mn-ea"/>
              </a:rPr>
              <a:t>必要时用名词短语作名字。</a:t>
            </a:r>
            <a:endParaRPr lang="en-US" altLang="zh-CN" sz="2400" b="1" dirty="0" smtClean="0">
              <a:latin typeface="Bodoni MT Black" panose="02070A03080606020203" pitchFamily="18" charset="0"/>
              <a:ea typeface="+mn-ea"/>
            </a:endParaRPr>
          </a:p>
        </p:txBody>
      </p:sp>
      <p:pic>
        <p:nvPicPr>
          <p:cNvPr id="63493" name="图片 1"/>
          <p:cNvPicPr>
            <a:picLocks noChangeAspect="1"/>
          </p:cNvPicPr>
          <p:nvPr/>
        </p:nvPicPr>
        <p:blipFill>
          <a:blip r:embed="rId1" cstate="print"/>
          <a:srcRect/>
          <a:stretch>
            <a:fillRect/>
          </a:stretch>
        </p:blipFill>
        <p:spPr bwMode="auto">
          <a:xfrm>
            <a:off x="6929454" y="3786190"/>
            <a:ext cx="1368741" cy="1691769"/>
          </a:xfrm>
          <a:prstGeom prst="rect">
            <a:avLst/>
          </a:prstGeom>
          <a:noFill/>
          <a:ln w="9525">
            <a:noFill/>
            <a:miter lim="800000"/>
            <a:headEnd/>
            <a:tailEnd/>
          </a:ln>
        </p:spPr>
      </p:pic>
      <p:sp>
        <p:nvSpPr>
          <p:cNvPr id="63494" name="文本框 2"/>
          <p:cNvSpPr txBox="1">
            <a:spLocks noChangeArrowheads="1"/>
          </p:cNvSpPr>
          <p:nvPr/>
        </p:nvSpPr>
        <p:spPr bwMode="auto">
          <a:xfrm>
            <a:off x="1187450" y="5373688"/>
            <a:ext cx="3600450" cy="461962"/>
          </a:xfrm>
          <a:prstGeom prst="rect">
            <a:avLst/>
          </a:prstGeom>
          <a:noFill/>
          <a:ln w="28575">
            <a:noFill/>
            <a:miter lim="800000"/>
          </a:ln>
        </p:spPr>
        <p:txBody>
          <a:bodyPr>
            <a:spAutoFit/>
          </a:bodyPr>
          <a:lstStyle/>
          <a:p>
            <a:pPr eaLnBrk="1" hangingPunct="1"/>
            <a:r>
              <a:rPr lang="zh-CN" altLang="en-US" sz="2400">
                <a:latin typeface="Bodoni MT Black" panose="02070A03080606020203" pitchFamily="18" charset="0"/>
              </a:rPr>
              <a:t>右图表示类的图形符号。</a:t>
            </a:r>
            <a:endParaRPr lang="zh-CN" altLang="en-US" sz="2400">
              <a:latin typeface="Bodoni MT Black" panose="02070A03080606020203" pitchFamily="18" charset="0"/>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9.4.1 </a:t>
            </a:r>
            <a:r>
              <a:rPr lang="zh-CN" altLang="en-US" sz="2400" dirty="0" smtClean="0">
                <a:solidFill>
                  <a:srgbClr val="D9D9D9"/>
                </a:solidFill>
                <a:latin typeface="Bodoni MT Black" panose="02070A03080606020203" pitchFamily="18" charset="0"/>
                <a:ea typeface="+mn-ea"/>
              </a:rPr>
              <a:t>类图的基本符号</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anose="02070A03080606020203" pitchFamily="18" charset="0"/>
                <a:ea typeface="+mn-ea"/>
              </a:rPr>
              <a:t>9.4 </a:t>
            </a:r>
            <a:r>
              <a:rPr lang="zh-CN" altLang="en-US" b="1" dirty="0" smtClean="0">
                <a:latin typeface="Bodoni MT Black" panose="02070A03080606020203" pitchFamily="18" charset="0"/>
              </a:rPr>
              <a:t>对象模型</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468313" y="1052513"/>
            <a:ext cx="8315325" cy="505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2900"/>
              </a:lnSpc>
              <a:spcAft>
                <a:spcPts val="600"/>
              </a:spcAft>
              <a:defRPr/>
            </a:pPr>
            <a:r>
              <a:rPr lang="en-US" altLang="zh-CN" sz="2400" b="1" dirty="0" smtClean="0">
                <a:latin typeface="Bodoni MT Black" panose="02070A03080606020203" pitchFamily="18" charset="0"/>
                <a:ea typeface="+mn-ea"/>
              </a:rPr>
              <a:t>2.</a:t>
            </a:r>
            <a:r>
              <a:rPr lang="zh-CN" altLang="en-US" sz="2400" b="1" dirty="0" smtClean="0">
                <a:latin typeface="Bodoni MT Black" panose="02070A03080606020203" pitchFamily="18" charset="0"/>
                <a:ea typeface="+mn-ea"/>
              </a:rPr>
              <a:t>定义属性</a:t>
            </a:r>
            <a:endParaRPr lang="en-US" altLang="zh-CN" sz="2400" b="1" dirty="0" smtClean="0">
              <a:latin typeface="Bodoni MT Black" panose="02070A03080606020203" pitchFamily="18" charset="0"/>
              <a:ea typeface="+mn-ea"/>
            </a:endParaRPr>
          </a:p>
          <a:p>
            <a:pPr>
              <a:spcAft>
                <a:spcPts val="600"/>
              </a:spcAft>
              <a:defRPr/>
            </a:pPr>
            <a:r>
              <a:rPr lang="en-US" altLang="zh-CN" sz="2400" dirty="0" smtClean="0">
                <a:latin typeface="Bodoni MT Black" panose="02070A03080606020203" pitchFamily="18" charset="0"/>
                <a:ea typeface="+mn-ea"/>
              </a:rPr>
              <a:t>UML</a:t>
            </a:r>
            <a:r>
              <a:rPr lang="zh-CN" altLang="zh-CN" sz="2400" dirty="0">
                <a:latin typeface="Bodoni MT Black" panose="02070A03080606020203" pitchFamily="18" charset="0"/>
                <a:ea typeface="+mn-ea"/>
              </a:rPr>
              <a:t>描述属性的语法格式如下：</a:t>
            </a:r>
            <a:endParaRPr lang="zh-CN" altLang="zh-CN" sz="2400" dirty="0">
              <a:latin typeface="Bodoni MT Black" panose="02070A03080606020203" pitchFamily="18" charset="0"/>
              <a:ea typeface="+mn-ea"/>
            </a:endParaRPr>
          </a:p>
          <a:p>
            <a:pPr algn="ctr">
              <a:defRPr/>
            </a:pPr>
            <a:r>
              <a:rPr lang="zh-CN" altLang="zh-CN" sz="2400" b="1" dirty="0" smtClean="0">
                <a:solidFill>
                  <a:srgbClr val="FF0000"/>
                </a:solidFill>
                <a:latin typeface="Bodoni MT Black" panose="02070A03080606020203" pitchFamily="18" charset="0"/>
                <a:ea typeface="+mn-ea"/>
              </a:rPr>
              <a:t>可见性</a:t>
            </a:r>
            <a:r>
              <a:rPr lang="en-US" altLang="zh-CN" sz="2400" b="1" dirty="0" smtClean="0">
                <a:solidFill>
                  <a:srgbClr val="FF0000"/>
                </a:solidFill>
                <a:latin typeface="Bodoni MT Black" panose="02070A03080606020203" pitchFamily="18" charset="0"/>
                <a:ea typeface="+mn-ea"/>
              </a:rPr>
              <a:t> </a:t>
            </a:r>
            <a:r>
              <a:rPr lang="zh-CN" altLang="zh-CN" sz="2400" b="1" dirty="0" smtClean="0">
                <a:solidFill>
                  <a:srgbClr val="FF0000"/>
                </a:solidFill>
                <a:latin typeface="Bodoni MT Black" panose="02070A03080606020203" pitchFamily="18" charset="0"/>
                <a:ea typeface="+mn-ea"/>
              </a:rPr>
              <a:t>属性</a:t>
            </a:r>
            <a:r>
              <a:rPr lang="zh-CN" altLang="zh-CN" sz="2400" b="1" dirty="0">
                <a:solidFill>
                  <a:srgbClr val="FF0000"/>
                </a:solidFill>
                <a:latin typeface="Bodoni MT Black" panose="02070A03080606020203" pitchFamily="18" charset="0"/>
                <a:ea typeface="+mn-ea"/>
              </a:rPr>
              <a:t>名</a:t>
            </a:r>
            <a:r>
              <a:rPr lang="zh-CN" altLang="zh-CN" sz="2400" b="1" dirty="0" smtClean="0">
                <a:solidFill>
                  <a:srgbClr val="FF0000"/>
                </a:solidFill>
                <a:latin typeface="Bodoni MT Black" panose="02070A03080606020203" pitchFamily="18" charset="0"/>
                <a:ea typeface="+mn-ea"/>
              </a:rPr>
              <a:t>：类型</a:t>
            </a:r>
            <a:r>
              <a:rPr lang="zh-CN" altLang="zh-CN" sz="2400" b="1" dirty="0">
                <a:solidFill>
                  <a:srgbClr val="FF0000"/>
                </a:solidFill>
                <a:latin typeface="Bodoni MT Black" panose="02070A03080606020203" pitchFamily="18" charset="0"/>
                <a:ea typeface="+mn-ea"/>
              </a:rPr>
              <a:t>名</a:t>
            </a:r>
            <a:r>
              <a:rPr lang="en-US" altLang="zh-CN" sz="2400" b="1" dirty="0">
                <a:solidFill>
                  <a:srgbClr val="FF0000"/>
                </a:solidFill>
                <a:latin typeface="Bodoni MT Black" panose="02070A03080606020203" pitchFamily="18" charset="0"/>
                <a:ea typeface="+mn-ea"/>
              </a:rPr>
              <a:t>=</a:t>
            </a:r>
            <a:r>
              <a:rPr lang="zh-CN" altLang="zh-CN" sz="2400" b="1" dirty="0">
                <a:solidFill>
                  <a:srgbClr val="FF0000"/>
                </a:solidFill>
                <a:latin typeface="Bodoni MT Black" panose="02070A03080606020203" pitchFamily="18" charset="0"/>
                <a:ea typeface="+mn-ea"/>
              </a:rPr>
              <a:t>初值</a:t>
            </a:r>
            <a:r>
              <a:rPr lang="en-US" altLang="zh-CN" sz="2400" b="1" dirty="0">
                <a:solidFill>
                  <a:srgbClr val="FF0000"/>
                </a:solidFill>
                <a:latin typeface="Bodoni MT Black" panose="02070A03080606020203" pitchFamily="18" charset="0"/>
                <a:ea typeface="+mn-ea"/>
              </a:rPr>
              <a:t>{</a:t>
            </a:r>
            <a:r>
              <a:rPr lang="zh-CN" altLang="zh-CN" sz="2400" b="1" dirty="0">
                <a:solidFill>
                  <a:srgbClr val="FF0000"/>
                </a:solidFill>
                <a:latin typeface="Bodoni MT Black" panose="02070A03080606020203" pitchFamily="18" charset="0"/>
                <a:ea typeface="+mn-ea"/>
              </a:rPr>
              <a:t>性质串</a:t>
            </a:r>
            <a:r>
              <a:rPr lang="en-US" altLang="zh-CN" sz="2400" b="1" dirty="0">
                <a:solidFill>
                  <a:srgbClr val="FF0000"/>
                </a:solidFill>
                <a:latin typeface="Bodoni MT Black" panose="02070A03080606020203" pitchFamily="18" charset="0"/>
                <a:ea typeface="+mn-ea"/>
              </a:rPr>
              <a:t>}</a:t>
            </a:r>
            <a:endParaRPr lang="zh-CN" altLang="zh-CN" sz="2400" b="1" dirty="0">
              <a:solidFill>
                <a:srgbClr val="FF0000"/>
              </a:solidFill>
              <a:latin typeface="Bodoni MT Black" panose="02070A03080606020203" pitchFamily="18" charset="0"/>
              <a:ea typeface="+mn-ea"/>
            </a:endParaRPr>
          </a:p>
          <a:p>
            <a:pPr>
              <a:buSzPct val="70000"/>
              <a:buFont typeface="Wingdings" panose="05000000000000000000" pitchFamily="2" charset="2"/>
              <a:buChar char="l"/>
              <a:defRPr/>
            </a:pPr>
            <a:r>
              <a:rPr lang="zh-CN" altLang="zh-CN" sz="2400" dirty="0">
                <a:latin typeface="Bodoni MT Black" panose="02070A03080606020203" pitchFamily="18" charset="0"/>
                <a:ea typeface="+mn-ea"/>
              </a:rPr>
              <a:t>属性的可见性（即可访问性）通常有下述</a:t>
            </a:r>
            <a:r>
              <a:rPr lang="en-US" altLang="zh-CN" sz="2400" dirty="0">
                <a:latin typeface="Bodoni MT Black" panose="02070A03080606020203" pitchFamily="18" charset="0"/>
                <a:ea typeface="+mn-ea"/>
              </a:rPr>
              <a:t>3</a:t>
            </a:r>
            <a:r>
              <a:rPr lang="zh-CN" altLang="zh-CN" sz="2400" dirty="0">
                <a:latin typeface="Bodoni MT Black" panose="02070A03080606020203" pitchFamily="18" charset="0"/>
                <a:ea typeface="+mn-ea"/>
              </a:rPr>
              <a:t>种：</a:t>
            </a:r>
            <a:r>
              <a:rPr lang="zh-CN" altLang="zh-CN" sz="2400" dirty="0">
                <a:solidFill>
                  <a:srgbClr val="FF0000"/>
                </a:solidFill>
                <a:latin typeface="Bodoni MT Black" panose="02070A03080606020203" pitchFamily="18" charset="0"/>
                <a:ea typeface="+mn-ea"/>
              </a:rPr>
              <a:t>公有</a:t>
            </a:r>
            <a:r>
              <a:rPr lang="zh-CN" altLang="zh-CN" sz="2400" dirty="0" smtClean="0">
                <a:solidFill>
                  <a:srgbClr val="FF0000"/>
                </a:solidFill>
                <a:latin typeface="Bodoni MT Black" panose="02070A03080606020203" pitchFamily="18" charset="0"/>
                <a:ea typeface="+mn-ea"/>
              </a:rPr>
              <a:t>的</a:t>
            </a:r>
            <a:r>
              <a:rPr lang="zh-CN" altLang="en-US" sz="2400" dirty="0" smtClean="0">
                <a:latin typeface="Bodoni MT Black" panose="02070A03080606020203" pitchFamily="18" charset="0"/>
                <a:ea typeface="+mn-ea"/>
              </a:rPr>
              <a:t>（</a:t>
            </a:r>
            <a:r>
              <a:rPr lang="en-US" altLang="zh-CN" sz="2400" dirty="0" smtClean="0">
                <a:latin typeface="Bodoni MT Black" panose="02070A03080606020203" pitchFamily="18" charset="0"/>
              </a:rPr>
              <a:t> public</a:t>
            </a:r>
            <a:r>
              <a:rPr lang="zh-CN" altLang="en-US" sz="2400" dirty="0" smtClean="0">
                <a:latin typeface="Bodoni MT Black" panose="02070A03080606020203" pitchFamily="18" charset="0"/>
                <a:ea typeface="+mn-ea"/>
              </a:rPr>
              <a:t>）</a:t>
            </a:r>
            <a:r>
              <a:rPr lang="zh-CN" altLang="zh-CN" sz="2400" dirty="0" smtClean="0">
                <a:latin typeface="Bodoni MT Black" panose="02070A03080606020203" pitchFamily="18" charset="0"/>
                <a:ea typeface="+mn-ea"/>
              </a:rPr>
              <a:t>、</a:t>
            </a:r>
            <a:r>
              <a:rPr lang="zh-CN" altLang="zh-CN" sz="2400" dirty="0">
                <a:solidFill>
                  <a:srgbClr val="FF0000"/>
                </a:solidFill>
                <a:latin typeface="Bodoni MT Black" panose="02070A03080606020203" pitchFamily="18" charset="0"/>
                <a:ea typeface="+mn-ea"/>
              </a:rPr>
              <a:t>私有</a:t>
            </a:r>
            <a:r>
              <a:rPr lang="zh-CN" altLang="zh-CN" sz="2400" dirty="0" smtClean="0">
                <a:solidFill>
                  <a:srgbClr val="FF0000"/>
                </a:solidFill>
                <a:latin typeface="Bodoni MT Black" panose="02070A03080606020203" pitchFamily="18" charset="0"/>
                <a:ea typeface="+mn-ea"/>
              </a:rPr>
              <a:t>的</a:t>
            </a:r>
            <a:r>
              <a:rPr lang="zh-CN" altLang="en-US" sz="2400" dirty="0" smtClean="0">
                <a:latin typeface="Bodoni MT Black" panose="02070A03080606020203" pitchFamily="18" charset="0"/>
              </a:rPr>
              <a:t>（</a:t>
            </a:r>
            <a:r>
              <a:rPr lang="en-US" altLang="zh-CN" sz="2400" dirty="0" smtClean="0">
                <a:latin typeface="Bodoni MT Black" panose="02070A03080606020203" pitchFamily="18" charset="0"/>
                <a:ea typeface="+mn-ea"/>
              </a:rPr>
              <a:t>private</a:t>
            </a:r>
            <a:r>
              <a:rPr lang="zh-CN" altLang="en-US" sz="2400" dirty="0" smtClean="0">
                <a:latin typeface="Bodoni MT Black" panose="02070A03080606020203" pitchFamily="18" charset="0"/>
              </a:rPr>
              <a:t>）</a:t>
            </a:r>
            <a:r>
              <a:rPr lang="zh-CN" altLang="zh-CN" sz="2400" dirty="0" smtClean="0">
                <a:latin typeface="Bodoni MT Black" panose="02070A03080606020203" pitchFamily="18" charset="0"/>
                <a:ea typeface="+mn-ea"/>
              </a:rPr>
              <a:t>和</a:t>
            </a:r>
            <a:r>
              <a:rPr lang="zh-CN" altLang="zh-CN" sz="2400" dirty="0">
                <a:solidFill>
                  <a:srgbClr val="FF0000"/>
                </a:solidFill>
                <a:latin typeface="Bodoni MT Black" panose="02070A03080606020203" pitchFamily="18" charset="0"/>
                <a:ea typeface="+mn-ea"/>
              </a:rPr>
              <a:t>保护</a:t>
            </a:r>
            <a:r>
              <a:rPr lang="zh-CN" altLang="zh-CN" sz="2400" dirty="0" smtClean="0">
                <a:solidFill>
                  <a:srgbClr val="FF0000"/>
                </a:solidFill>
                <a:latin typeface="Bodoni MT Black" panose="02070A03080606020203" pitchFamily="18" charset="0"/>
                <a:ea typeface="+mn-ea"/>
              </a:rPr>
              <a:t>的</a:t>
            </a:r>
            <a:r>
              <a:rPr lang="zh-CN" altLang="en-US" sz="2400" dirty="0" smtClean="0">
                <a:latin typeface="Bodoni MT Black" panose="02070A03080606020203" pitchFamily="18" charset="0"/>
                <a:ea typeface="+mn-ea"/>
              </a:rPr>
              <a:t>（</a:t>
            </a:r>
            <a:r>
              <a:rPr lang="en-US" altLang="zh-CN" sz="2400" dirty="0" smtClean="0">
                <a:latin typeface="Bodoni MT Black" panose="02070A03080606020203" pitchFamily="18" charset="0"/>
                <a:ea typeface="+mn-ea"/>
              </a:rPr>
              <a:t>protected</a:t>
            </a:r>
            <a:r>
              <a:rPr lang="zh-CN" altLang="en-US" sz="2400" dirty="0" smtClean="0">
                <a:latin typeface="Bodoni MT Black" panose="02070A03080606020203" pitchFamily="18" charset="0"/>
              </a:rPr>
              <a:t>）</a:t>
            </a:r>
            <a:r>
              <a:rPr lang="zh-CN" altLang="zh-CN" sz="2400" dirty="0" smtClean="0">
                <a:latin typeface="Bodoni MT Black" panose="02070A03080606020203" pitchFamily="18" charset="0"/>
                <a:ea typeface="+mn-ea"/>
              </a:rPr>
              <a:t>，</a:t>
            </a:r>
            <a:r>
              <a:rPr lang="zh-CN" altLang="zh-CN" sz="2400" dirty="0">
                <a:latin typeface="Bodoni MT Black" panose="02070A03080606020203" pitchFamily="18" charset="0"/>
                <a:ea typeface="+mn-ea"/>
              </a:rPr>
              <a:t>分别用</a:t>
            </a:r>
            <a:r>
              <a:rPr lang="zh-CN" altLang="zh-CN" sz="2400" dirty="0" smtClean="0">
                <a:latin typeface="Bodoni MT Black" panose="02070A03080606020203" pitchFamily="18" charset="0"/>
                <a:ea typeface="+mn-ea"/>
              </a:rPr>
              <a:t>加号</a:t>
            </a:r>
            <a:r>
              <a:rPr lang="en-US" altLang="zh-CN" sz="2400" dirty="0" smtClean="0">
                <a:latin typeface="Bodoni MT Black" panose="02070A03080606020203" pitchFamily="18" charset="0"/>
                <a:ea typeface="+mn-ea"/>
              </a:rPr>
              <a:t>(+)</a:t>
            </a:r>
            <a:r>
              <a:rPr lang="zh-CN" altLang="zh-CN" sz="2400" dirty="0" smtClean="0">
                <a:latin typeface="Bodoni MT Black" panose="02070A03080606020203" pitchFamily="18" charset="0"/>
                <a:ea typeface="+mn-ea"/>
              </a:rPr>
              <a:t>、减号</a:t>
            </a:r>
            <a:r>
              <a:rPr lang="en-US" altLang="zh-CN" sz="2400" dirty="0" smtClean="0">
                <a:latin typeface="Bodoni MT Black" panose="02070A03080606020203" pitchFamily="18" charset="0"/>
                <a:ea typeface="+mn-ea"/>
              </a:rPr>
              <a:t>(-)</a:t>
            </a:r>
            <a:r>
              <a:rPr lang="zh-CN" altLang="zh-CN" sz="2400" dirty="0" smtClean="0">
                <a:latin typeface="Bodoni MT Black" panose="02070A03080606020203" pitchFamily="18" charset="0"/>
                <a:ea typeface="+mn-ea"/>
              </a:rPr>
              <a:t>和</a:t>
            </a:r>
            <a:r>
              <a:rPr lang="zh-CN" altLang="zh-CN" sz="2400" dirty="0">
                <a:latin typeface="Bodoni MT Black" panose="02070A03080606020203" pitchFamily="18" charset="0"/>
                <a:ea typeface="+mn-ea"/>
              </a:rPr>
              <a:t>井</a:t>
            </a:r>
            <a:r>
              <a:rPr lang="zh-CN" altLang="zh-CN" sz="2400" dirty="0" smtClean="0">
                <a:latin typeface="Bodoni MT Black" panose="02070A03080606020203" pitchFamily="18" charset="0"/>
                <a:ea typeface="+mn-ea"/>
              </a:rPr>
              <a:t>号</a:t>
            </a:r>
            <a:r>
              <a:rPr lang="en-US" altLang="zh-CN" sz="2400" dirty="0" smtClean="0">
                <a:latin typeface="Bodoni MT Black" panose="02070A03080606020203" pitchFamily="18" charset="0"/>
                <a:ea typeface="+mn-ea"/>
              </a:rPr>
              <a:t>(#)</a:t>
            </a:r>
            <a:r>
              <a:rPr lang="zh-CN" altLang="zh-CN" sz="2400" dirty="0" smtClean="0">
                <a:latin typeface="Bodoni MT Black" panose="02070A03080606020203" pitchFamily="18" charset="0"/>
                <a:ea typeface="+mn-ea"/>
              </a:rPr>
              <a:t>表示。</a:t>
            </a:r>
            <a:r>
              <a:rPr lang="zh-CN" altLang="zh-CN" sz="2400" b="1" dirty="0" smtClean="0">
                <a:solidFill>
                  <a:srgbClr val="C00000"/>
                </a:solidFill>
                <a:latin typeface="Bodoni MT Black" panose="02070A03080606020203" pitchFamily="18" charset="0"/>
                <a:ea typeface="+mn-ea"/>
              </a:rPr>
              <a:t>注意</a:t>
            </a:r>
            <a:r>
              <a:rPr lang="zh-CN" altLang="zh-CN" sz="2400" b="1" dirty="0">
                <a:solidFill>
                  <a:srgbClr val="C00000"/>
                </a:solidFill>
                <a:latin typeface="Bodoni MT Black" panose="02070A03080606020203" pitchFamily="18" charset="0"/>
                <a:ea typeface="+mn-ea"/>
              </a:rPr>
              <a:t>，没有默认的可见性。</a:t>
            </a:r>
            <a:endParaRPr lang="zh-CN" altLang="zh-CN" sz="2400" b="1" dirty="0">
              <a:solidFill>
                <a:srgbClr val="C00000"/>
              </a:solidFill>
              <a:latin typeface="Bodoni MT Black" panose="02070A03080606020203" pitchFamily="18" charset="0"/>
              <a:ea typeface="+mn-ea"/>
            </a:endParaRPr>
          </a:p>
          <a:p>
            <a:pPr>
              <a:buSzPct val="70000"/>
              <a:buFont typeface="Wingdings" panose="05000000000000000000" pitchFamily="2" charset="2"/>
              <a:buChar char="l"/>
              <a:defRPr/>
            </a:pPr>
            <a:r>
              <a:rPr lang="zh-CN" altLang="zh-CN" sz="2400" dirty="0">
                <a:latin typeface="Bodoni MT Black" panose="02070A03080606020203" pitchFamily="18" charset="0"/>
                <a:ea typeface="+mn-ea"/>
              </a:rPr>
              <a:t>属性名和类型名之间用</a:t>
            </a:r>
            <a:r>
              <a:rPr lang="zh-CN" altLang="zh-CN" sz="2400" dirty="0" smtClean="0">
                <a:latin typeface="Bodoni MT Black" panose="02070A03080606020203" pitchFamily="18" charset="0"/>
                <a:ea typeface="+mn-ea"/>
              </a:rPr>
              <a:t>冒号</a:t>
            </a:r>
            <a:r>
              <a:rPr lang="en-US" altLang="zh-CN" sz="2400" dirty="0" smtClean="0">
                <a:latin typeface="Bodoni MT Black" panose="02070A03080606020203" pitchFamily="18" charset="0"/>
                <a:ea typeface="+mn-ea"/>
              </a:rPr>
              <a:t>(:)</a:t>
            </a:r>
            <a:r>
              <a:rPr lang="zh-CN" altLang="zh-CN" sz="2400" dirty="0" smtClean="0">
                <a:latin typeface="Bodoni MT Black" panose="02070A03080606020203" pitchFamily="18" charset="0"/>
                <a:ea typeface="+mn-ea"/>
              </a:rPr>
              <a:t>分隔</a:t>
            </a:r>
            <a:r>
              <a:rPr lang="zh-CN" altLang="zh-CN" sz="2400" dirty="0">
                <a:latin typeface="Bodoni MT Black" panose="02070A03080606020203" pitchFamily="18" charset="0"/>
                <a:ea typeface="+mn-ea"/>
              </a:rPr>
              <a:t>。类型名表示该属性的数据类型，它可以是基本数据类型，也可以是用户自定义的类型。</a:t>
            </a:r>
            <a:endParaRPr lang="zh-CN" altLang="zh-CN" sz="2400" dirty="0">
              <a:latin typeface="Bodoni MT Black" panose="02070A03080606020203" pitchFamily="18" charset="0"/>
              <a:ea typeface="+mn-ea"/>
            </a:endParaRPr>
          </a:p>
          <a:p>
            <a:pPr>
              <a:buSzPct val="70000"/>
              <a:buFont typeface="Wingdings" panose="05000000000000000000" pitchFamily="2" charset="2"/>
              <a:buChar char="l"/>
              <a:defRPr/>
            </a:pPr>
            <a:r>
              <a:rPr lang="zh-CN" altLang="zh-CN" sz="2400" dirty="0">
                <a:latin typeface="Bodoni MT Black" panose="02070A03080606020203" pitchFamily="18" charset="0"/>
                <a:ea typeface="+mn-ea"/>
              </a:rPr>
              <a:t>在创建类的实例时应给其属性赋值，如果给某个属性定义了初值，则该初值可作为创建实例时这个属性的默认值。类型名和初值之间用等号（</a:t>
            </a:r>
            <a:r>
              <a:rPr lang="en-US" altLang="zh-CN" sz="2400" dirty="0">
                <a:latin typeface="Bodoni MT Black" panose="02070A03080606020203" pitchFamily="18" charset="0"/>
                <a:ea typeface="+mn-ea"/>
              </a:rPr>
              <a:t>=</a:t>
            </a:r>
            <a:r>
              <a:rPr lang="zh-CN" altLang="zh-CN" sz="2400" dirty="0">
                <a:latin typeface="Bodoni MT Black" panose="02070A03080606020203" pitchFamily="18" charset="0"/>
                <a:ea typeface="+mn-ea"/>
              </a:rPr>
              <a:t>）隔开。</a:t>
            </a:r>
            <a:endParaRPr lang="en-US" altLang="zh-CN" sz="2400" b="1" dirty="0" smtClean="0">
              <a:latin typeface="Bodoni MT Black" panose="02070A03080606020203" pitchFamily="18" charset="0"/>
              <a:ea typeface="+mn-ea"/>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9.4.1 </a:t>
            </a:r>
            <a:r>
              <a:rPr lang="zh-CN" altLang="en-US" sz="2400" dirty="0" smtClean="0">
                <a:solidFill>
                  <a:srgbClr val="D9D9D9"/>
                </a:solidFill>
                <a:latin typeface="Bodoni MT Black" panose="02070A03080606020203" pitchFamily="18" charset="0"/>
                <a:ea typeface="+mn-ea"/>
              </a:rPr>
              <a:t>类图的基本符号</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anose="02070A03080606020203" pitchFamily="18" charset="0"/>
                <a:ea typeface="+mn-ea"/>
              </a:rPr>
              <a:t>9.4 </a:t>
            </a:r>
            <a:r>
              <a:rPr lang="zh-CN" altLang="en-US" b="1" dirty="0" smtClean="0">
                <a:latin typeface="Bodoni MT Black" panose="02070A03080606020203" pitchFamily="18" charset="0"/>
              </a:rPr>
              <a:t>对象模型</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395288" y="981075"/>
            <a:ext cx="8497887" cy="2695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2900"/>
              </a:lnSpc>
              <a:spcAft>
                <a:spcPts val="600"/>
              </a:spcAft>
              <a:defRPr/>
            </a:pPr>
            <a:r>
              <a:rPr lang="en-US" altLang="zh-CN" sz="2400" b="1" dirty="0" smtClean="0">
                <a:latin typeface="Bodoni MT Black" panose="02070A03080606020203" pitchFamily="18" charset="0"/>
                <a:ea typeface="+mn-ea"/>
              </a:rPr>
              <a:t>2.</a:t>
            </a:r>
            <a:r>
              <a:rPr lang="zh-CN" altLang="en-US" sz="2400" b="1" dirty="0" smtClean="0">
                <a:latin typeface="Bodoni MT Black" panose="02070A03080606020203" pitchFamily="18" charset="0"/>
                <a:ea typeface="+mn-ea"/>
              </a:rPr>
              <a:t>定义属性</a:t>
            </a:r>
            <a:endParaRPr lang="en-US" altLang="zh-CN" sz="2400" b="1" dirty="0" smtClean="0">
              <a:latin typeface="Bodoni MT Black" panose="02070A03080606020203" pitchFamily="18" charset="0"/>
              <a:ea typeface="+mn-ea"/>
            </a:endParaRPr>
          </a:p>
          <a:p>
            <a:pPr>
              <a:lnSpc>
                <a:spcPts val="2600"/>
              </a:lnSpc>
              <a:buSzPct val="70000"/>
              <a:buFont typeface="Wingdings" panose="05000000000000000000" pitchFamily="2" charset="2"/>
              <a:buChar char="l"/>
              <a:defRPr/>
            </a:pPr>
            <a:r>
              <a:rPr lang="zh-CN" altLang="zh-CN" sz="2300" dirty="0">
                <a:latin typeface="Bodoni MT Black" panose="02070A03080606020203" pitchFamily="18" charset="0"/>
                <a:ea typeface="+mn-ea"/>
              </a:rPr>
              <a:t>用花括号括起来的性质串明确地列出该属性所有可能的取值。枚举类型的属性往往用性质串列出可以选用的枚举值，不同枚举值之间用逗号分隔。也可以用性质串说明属性的其他性质，例如，约束说明</a:t>
            </a:r>
            <a:r>
              <a:rPr lang="en-US" altLang="zh-CN" sz="2300" dirty="0">
                <a:latin typeface="Bodoni MT Black" panose="02070A03080606020203" pitchFamily="18" charset="0"/>
                <a:ea typeface="+mn-ea"/>
              </a:rPr>
              <a:t>{</a:t>
            </a:r>
            <a:r>
              <a:rPr lang="zh-CN" altLang="zh-CN" sz="2300" dirty="0">
                <a:latin typeface="Bodoni MT Black" panose="02070A03080606020203" pitchFamily="18" charset="0"/>
                <a:ea typeface="+mn-ea"/>
              </a:rPr>
              <a:t>只读</a:t>
            </a:r>
            <a:r>
              <a:rPr lang="en-US" altLang="zh-CN" sz="2300" dirty="0">
                <a:latin typeface="Bodoni MT Black" panose="02070A03080606020203" pitchFamily="18" charset="0"/>
                <a:ea typeface="+mn-ea"/>
              </a:rPr>
              <a:t>}</a:t>
            </a:r>
            <a:r>
              <a:rPr lang="zh-CN" altLang="zh-CN" sz="2300" dirty="0">
                <a:latin typeface="Bodoni MT Black" panose="02070A03080606020203" pitchFamily="18" charset="0"/>
                <a:ea typeface="+mn-ea"/>
              </a:rPr>
              <a:t>表明该属性是只读属性。</a:t>
            </a:r>
            <a:endParaRPr lang="zh-CN" altLang="zh-CN" sz="2300" dirty="0">
              <a:latin typeface="Bodoni MT Black" panose="02070A03080606020203" pitchFamily="18" charset="0"/>
              <a:ea typeface="+mn-ea"/>
            </a:endParaRPr>
          </a:p>
          <a:p>
            <a:pPr marL="0" indent="0">
              <a:lnSpc>
                <a:spcPts val="2600"/>
              </a:lnSpc>
              <a:spcBef>
                <a:spcPts val="1200"/>
              </a:spcBef>
              <a:defRPr/>
            </a:pPr>
            <a:r>
              <a:rPr lang="en-US" altLang="zh-CN" sz="2300" dirty="0" smtClean="0">
                <a:latin typeface="Bodoni MT Black" panose="02070A03080606020203" pitchFamily="18" charset="0"/>
                <a:ea typeface="+mn-ea"/>
              </a:rPr>
              <a:t>    </a:t>
            </a:r>
            <a:r>
              <a:rPr lang="zh-CN" altLang="zh-CN" sz="2300" dirty="0" smtClean="0">
                <a:latin typeface="Bodoni MT Black" panose="02070A03080606020203" pitchFamily="18" charset="0"/>
                <a:ea typeface="+mn-ea"/>
              </a:rPr>
              <a:t>“发货单”</a:t>
            </a:r>
            <a:r>
              <a:rPr lang="zh-CN" altLang="zh-CN" sz="2300" dirty="0">
                <a:latin typeface="Bodoni MT Black" panose="02070A03080606020203" pitchFamily="18" charset="0"/>
                <a:ea typeface="+mn-ea"/>
              </a:rPr>
              <a:t>类的属性</a:t>
            </a:r>
            <a:r>
              <a:rPr lang="zh-CN" altLang="zh-CN" sz="2300" dirty="0">
                <a:solidFill>
                  <a:srgbClr val="FF0000"/>
                </a:solidFill>
                <a:latin typeface="Bodoni MT Black" panose="02070A03080606020203" pitchFamily="18" charset="0"/>
                <a:ea typeface="+mn-ea"/>
              </a:rPr>
              <a:t>“管理员”</a:t>
            </a:r>
            <a:r>
              <a:rPr lang="zh-CN" altLang="zh-CN" sz="2300" dirty="0">
                <a:latin typeface="Bodoni MT Black" panose="02070A03080606020203" pitchFamily="18" charset="0"/>
                <a:ea typeface="+mn-ea"/>
              </a:rPr>
              <a:t>，在</a:t>
            </a:r>
            <a:r>
              <a:rPr lang="en-US" altLang="zh-CN" sz="2300" dirty="0">
                <a:latin typeface="Bodoni MT Black" panose="02070A03080606020203" pitchFamily="18" charset="0"/>
                <a:ea typeface="+mn-ea"/>
              </a:rPr>
              <a:t>UML</a:t>
            </a:r>
            <a:r>
              <a:rPr lang="zh-CN" altLang="zh-CN" sz="2300" dirty="0">
                <a:latin typeface="Bodoni MT Black" panose="02070A03080606020203" pitchFamily="18" charset="0"/>
                <a:ea typeface="+mn-ea"/>
              </a:rPr>
              <a:t>类图</a:t>
            </a:r>
            <a:r>
              <a:rPr lang="zh-CN" altLang="zh-CN" sz="2300" dirty="0" smtClean="0">
                <a:latin typeface="Bodoni MT Black" panose="02070A03080606020203" pitchFamily="18" charset="0"/>
                <a:ea typeface="+mn-ea"/>
              </a:rPr>
              <a:t>中</a:t>
            </a:r>
            <a:r>
              <a:rPr lang="zh-CN" altLang="zh-CN" sz="2300" dirty="0" smtClean="0">
                <a:latin typeface="Bodoni MT Black" panose="02070A03080606020203" pitchFamily="18" charset="0"/>
              </a:rPr>
              <a:t>描述</a:t>
            </a:r>
            <a:r>
              <a:rPr lang="zh-CN" altLang="en-US" sz="2300" dirty="0" smtClean="0">
                <a:latin typeface="Bodoni MT Black" panose="02070A03080606020203" pitchFamily="18" charset="0"/>
                <a:ea typeface="+mn-ea"/>
              </a:rPr>
              <a:t>如</a:t>
            </a:r>
            <a:r>
              <a:rPr lang="zh-CN" altLang="zh-CN" sz="2300" dirty="0" smtClean="0">
                <a:latin typeface="Bodoni MT Black" panose="02070A03080606020203" pitchFamily="18" charset="0"/>
                <a:ea typeface="+mn-ea"/>
              </a:rPr>
              <a:t>下：</a:t>
            </a:r>
            <a:endParaRPr lang="zh-CN" altLang="zh-CN" sz="2300" dirty="0">
              <a:latin typeface="Bodoni MT Black" panose="02070A03080606020203" pitchFamily="18" charset="0"/>
              <a:ea typeface="+mn-ea"/>
            </a:endParaRPr>
          </a:p>
          <a:p>
            <a:pPr marL="0" indent="0" algn="ctr">
              <a:lnSpc>
                <a:spcPts val="2600"/>
              </a:lnSpc>
              <a:defRPr/>
            </a:pPr>
            <a:r>
              <a:rPr lang="en-US" altLang="zh-CN" sz="2300" dirty="0" smtClean="0">
                <a:latin typeface="Bodoni MT Black" panose="02070A03080606020203" pitchFamily="18" charset="0"/>
                <a:ea typeface="+mn-ea"/>
              </a:rPr>
              <a:t>-</a:t>
            </a:r>
            <a:r>
              <a:rPr lang="zh-CN" altLang="zh-CN" sz="2300" dirty="0" smtClean="0">
                <a:solidFill>
                  <a:srgbClr val="FF0000"/>
                </a:solidFill>
                <a:latin typeface="Bodoni MT Black" panose="02070A03080606020203" pitchFamily="18" charset="0"/>
                <a:ea typeface="+mn-ea"/>
              </a:rPr>
              <a:t>管理员：</a:t>
            </a:r>
            <a:r>
              <a:rPr lang="en-US" altLang="zh-CN" sz="2300" dirty="0" smtClean="0">
                <a:solidFill>
                  <a:srgbClr val="FF0000"/>
                </a:solidFill>
                <a:latin typeface="Bodoni MT Black" panose="02070A03080606020203" pitchFamily="18" charset="0"/>
                <a:ea typeface="+mn-ea"/>
              </a:rPr>
              <a:t>String</a:t>
            </a:r>
            <a:r>
              <a:rPr lang="en-US" altLang="zh-CN" sz="2300" dirty="0">
                <a:solidFill>
                  <a:srgbClr val="FF0000"/>
                </a:solidFill>
                <a:latin typeface="Bodoni MT Black" panose="02070A03080606020203" pitchFamily="18" charset="0"/>
                <a:ea typeface="+mn-ea"/>
              </a:rPr>
              <a:t>=</a:t>
            </a:r>
            <a:r>
              <a:rPr lang="zh-CN" altLang="zh-CN" sz="2300" dirty="0" smtClean="0">
                <a:solidFill>
                  <a:srgbClr val="FF0000"/>
                </a:solidFill>
                <a:latin typeface="Bodoni MT Black" panose="02070A03080606020203" pitchFamily="18" charset="0"/>
                <a:ea typeface="+mn-ea"/>
              </a:rPr>
              <a:t>“未定”</a:t>
            </a:r>
            <a:endParaRPr lang="zh-CN" altLang="zh-CN" sz="2300" dirty="0">
              <a:solidFill>
                <a:srgbClr val="FF0000"/>
              </a:solidFill>
              <a:latin typeface="Bodoni MT Black" panose="02070A03080606020203" pitchFamily="18" charset="0"/>
              <a:ea typeface="+mn-ea"/>
            </a:endParaRPr>
          </a:p>
        </p:txBody>
      </p:sp>
      <p:sp>
        <p:nvSpPr>
          <p:cNvPr id="2" name="文本框 1"/>
          <p:cNvSpPr txBox="1"/>
          <p:nvPr/>
        </p:nvSpPr>
        <p:spPr>
          <a:xfrm>
            <a:off x="468313" y="3714752"/>
            <a:ext cx="8459787" cy="2092325"/>
          </a:xfrm>
          <a:prstGeom prst="rect">
            <a:avLst/>
          </a:prstGeom>
          <a:noFill/>
        </p:spPr>
        <p:txBody>
          <a:bodyPr>
            <a:spAutoFit/>
          </a:bodyPr>
          <a:lstStyle/>
          <a:p>
            <a:pPr eaLnBrk="1" hangingPunct="1">
              <a:lnSpc>
                <a:spcPts val="2600"/>
              </a:lnSpc>
              <a:defRPr/>
            </a:pPr>
            <a:r>
              <a:rPr lang="en-US" altLang="zh-CN" dirty="0">
                <a:latin typeface="Bodoni MT Black" panose="02070A03080606020203" pitchFamily="18" charset="0"/>
              </a:rPr>
              <a:t>     </a:t>
            </a:r>
            <a:r>
              <a:rPr lang="zh-CN" altLang="zh-CN" sz="2300" dirty="0">
                <a:latin typeface="Bodoni MT Black" panose="02070A03080606020203" pitchFamily="18" charset="0"/>
                <a:ea typeface="+mn-ea"/>
              </a:rPr>
              <a:t>类的属性中还可以有一种能被</a:t>
            </a:r>
            <a:r>
              <a:rPr lang="zh-CN" altLang="zh-CN" sz="2300" dirty="0">
                <a:solidFill>
                  <a:srgbClr val="FF0000"/>
                </a:solidFill>
                <a:latin typeface="Bodoni MT Black" panose="02070A03080606020203" pitchFamily="18" charset="0"/>
                <a:ea typeface="+mn-ea"/>
              </a:rPr>
              <a:t>该类所有对象共享的属性</a:t>
            </a:r>
            <a:r>
              <a:rPr lang="zh-CN" altLang="zh-CN" sz="2300" dirty="0">
                <a:latin typeface="Bodoni MT Black" panose="02070A03080606020203" pitchFamily="18" charset="0"/>
                <a:ea typeface="+mn-ea"/>
              </a:rPr>
              <a:t>，称为</a:t>
            </a:r>
            <a:r>
              <a:rPr lang="zh-CN" altLang="zh-CN" sz="2300" dirty="0">
                <a:solidFill>
                  <a:srgbClr val="FF0000"/>
                </a:solidFill>
                <a:latin typeface="Bodoni MT Black" panose="02070A03080606020203" pitchFamily="18" charset="0"/>
                <a:ea typeface="+mn-ea"/>
              </a:rPr>
              <a:t>类的作用域属性</a:t>
            </a:r>
            <a:r>
              <a:rPr lang="zh-CN" altLang="zh-CN" sz="2300" dirty="0">
                <a:latin typeface="Bodoni MT Black" panose="02070A03080606020203" pitchFamily="18" charset="0"/>
                <a:ea typeface="+mn-ea"/>
              </a:rPr>
              <a:t>，也称为</a:t>
            </a:r>
            <a:r>
              <a:rPr lang="zh-CN" altLang="zh-CN" sz="2300" dirty="0">
                <a:solidFill>
                  <a:srgbClr val="FF0000"/>
                </a:solidFill>
                <a:latin typeface="Bodoni MT Black" panose="02070A03080606020203" pitchFamily="18" charset="0"/>
                <a:ea typeface="+mn-ea"/>
              </a:rPr>
              <a:t>类变量</a:t>
            </a:r>
            <a:r>
              <a:rPr lang="zh-CN" altLang="zh-CN" sz="2300" dirty="0">
                <a:latin typeface="Bodoni MT Black" panose="02070A03080606020203" pitchFamily="18" charset="0"/>
                <a:ea typeface="+mn-ea"/>
              </a:rPr>
              <a:t>。类变量在类图中表示为带下划线的属性</a:t>
            </a:r>
            <a:r>
              <a:rPr lang="zh-CN" altLang="en-US" sz="2300" dirty="0">
                <a:latin typeface="Bodoni MT Black" panose="02070A03080606020203" pitchFamily="18" charset="0"/>
                <a:ea typeface="+mn-ea"/>
              </a:rPr>
              <a:t>。</a:t>
            </a:r>
            <a:endParaRPr lang="en-US" altLang="zh-CN" sz="2300" dirty="0">
              <a:latin typeface="Bodoni MT Black" panose="02070A03080606020203" pitchFamily="18" charset="0"/>
              <a:ea typeface="+mn-ea"/>
            </a:endParaRPr>
          </a:p>
          <a:p>
            <a:pPr eaLnBrk="1" hangingPunct="1">
              <a:lnSpc>
                <a:spcPts val="2600"/>
              </a:lnSpc>
              <a:defRPr/>
            </a:pPr>
            <a:r>
              <a:rPr lang="en-US" altLang="zh-CN" sz="2300" dirty="0">
                <a:latin typeface="Bodoni MT Black" panose="02070A03080606020203" pitchFamily="18" charset="0"/>
                <a:ea typeface="+mn-ea"/>
              </a:rPr>
              <a:t>    </a:t>
            </a:r>
            <a:r>
              <a:rPr lang="zh-CN" altLang="zh-CN" sz="2300" dirty="0" smtClean="0">
                <a:latin typeface="Bodoni MT Black" panose="02070A03080606020203" pitchFamily="18" charset="0"/>
                <a:ea typeface="+mn-ea"/>
              </a:rPr>
              <a:t>发</a:t>
            </a:r>
            <a:r>
              <a:rPr lang="zh-CN" altLang="zh-CN" sz="2300" dirty="0">
                <a:latin typeface="Bodoni MT Black" panose="02070A03080606020203" pitchFamily="18" charset="0"/>
                <a:ea typeface="+mn-ea"/>
              </a:rPr>
              <a:t>货单类的类变量“货单数”，用来统计发货单的总数，在该类所有对象中这个属性的值都是一样的，下面是对这个属性的描述：</a:t>
            </a:r>
            <a:r>
              <a:rPr lang="en-US" altLang="zh-CN" sz="2400" dirty="0">
                <a:latin typeface="Bodoni MT Black" panose="02070A03080606020203" pitchFamily="18" charset="0"/>
                <a:ea typeface="+mn-ea"/>
              </a:rPr>
              <a:t>-</a:t>
            </a:r>
            <a:r>
              <a:rPr lang="zh-CN" altLang="zh-CN" sz="2400" u="sng" dirty="0">
                <a:solidFill>
                  <a:srgbClr val="FF0000"/>
                </a:solidFill>
                <a:latin typeface="Bodoni MT Black" panose="02070A03080606020203" pitchFamily="18" charset="0"/>
                <a:ea typeface="+mn-ea"/>
              </a:rPr>
              <a:t>货单数</a:t>
            </a:r>
            <a:r>
              <a:rPr lang="zh-CN" altLang="zh-CN" sz="2400" u="sng" dirty="0" smtClean="0">
                <a:solidFill>
                  <a:srgbClr val="FF0000"/>
                </a:solidFill>
                <a:latin typeface="Bodoni MT Black" panose="02070A03080606020203" pitchFamily="18" charset="0"/>
                <a:ea typeface="+mn-ea"/>
              </a:rPr>
              <a:t>：</a:t>
            </a:r>
            <a:r>
              <a:rPr lang="en-US" altLang="zh-CN" sz="2400" u="sng" dirty="0" smtClean="0">
                <a:solidFill>
                  <a:srgbClr val="FF0000"/>
                </a:solidFill>
                <a:latin typeface="Bodoni MT Black" panose="02070A03080606020203" pitchFamily="18" charset="0"/>
                <a:ea typeface="+mn-ea"/>
              </a:rPr>
              <a:t>Integer</a:t>
            </a:r>
            <a:endParaRPr lang="en-US" altLang="zh-CN" sz="2400" b="1" u="sng" dirty="0">
              <a:solidFill>
                <a:srgbClr val="FF0000"/>
              </a:solidFill>
              <a:latin typeface="Bodoni MT Black" panose="02070A03080606020203" pitchFamily="18" charset="0"/>
              <a:ea typeface="+mn-ea"/>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9.4.1 </a:t>
            </a:r>
            <a:r>
              <a:rPr lang="zh-CN" altLang="en-US" sz="2400" dirty="0" smtClean="0">
                <a:solidFill>
                  <a:srgbClr val="D9D9D9"/>
                </a:solidFill>
                <a:latin typeface="Bodoni MT Black" panose="02070A03080606020203" pitchFamily="18" charset="0"/>
                <a:ea typeface="+mn-ea"/>
              </a:rPr>
              <a:t>类图的基本符号</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anose="02070A03080606020203" pitchFamily="18" charset="0"/>
                <a:ea typeface="+mn-ea"/>
              </a:rPr>
              <a:t>9.4 </a:t>
            </a:r>
            <a:r>
              <a:rPr lang="zh-CN" altLang="en-US" b="1" dirty="0" smtClean="0">
                <a:latin typeface="Bodoni MT Black" panose="02070A03080606020203" pitchFamily="18" charset="0"/>
              </a:rPr>
              <a:t>对象模型</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611188" y="1022350"/>
            <a:ext cx="7993062"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2900"/>
              </a:lnSpc>
              <a:spcAft>
                <a:spcPts val="600"/>
              </a:spcAft>
              <a:defRPr/>
            </a:pPr>
            <a:r>
              <a:rPr lang="en-US" altLang="zh-CN" sz="2400" b="1" dirty="0" smtClean="0">
                <a:latin typeface="Bodoni MT Black" panose="02070A03080606020203" pitchFamily="18" charset="0"/>
                <a:ea typeface="+mn-ea"/>
              </a:rPr>
              <a:t>3.</a:t>
            </a:r>
            <a:r>
              <a:rPr lang="zh-CN" altLang="en-US" sz="2400" b="1" dirty="0" smtClean="0">
                <a:latin typeface="Bodoni MT Black" panose="02070A03080606020203" pitchFamily="18" charset="0"/>
                <a:ea typeface="+mn-ea"/>
              </a:rPr>
              <a:t>定义服务</a:t>
            </a:r>
            <a:endParaRPr lang="en-US" altLang="zh-CN" sz="2400" b="1" dirty="0" smtClean="0">
              <a:latin typeface="Bodoni MT Black" panose="02070A03080606020203" pitchFamily="18" charset="0"/>
              <a:ea typeface="+mn-ea"/>
            </a:endParaRPr>
          </a:p>
          <a:p>
            <a:pPr marL="0" indent="0">
              <a:lnSpc>
                <a:spcPts val="3000"/>
              </a:lnSpc>
              <a:defRPr/>
            </a:pPr>
            <a:r>
              <a:rPr lang="en-US" altLang="zh-CN" sz="2400" dirty="0" smtClean="0">
                <a:latin typeface="Bodoni MT Black" panose="02070A03080606020203" pitchFamily="18" charset="0"/>
                <a:ea typeface="+mn-ea"/>
              </a:rPr>
              <a:t>  </a:t>
            </a:r>
            <a:r>
              <a:rPr lang="zh-CN" altLang="zh-CN" sz="2400" dirty="0" smtClean="0">
                <a:latin typeface="Bodoni MT Black" panose="02070A03080606020203" pitchFamily="18" charset="0"/>
                <a:ea typeface="+mn-ea"/>
              </a:rPr>
              <a:t>服务</a:t>
            </a:r>
            <a:r>
              <a:rPr lang="zh-CN" altLang="zh-CN" sz="2400" dirty="0">
                <a:latin typeface="Bodoni MT Black" panose="02070A03080606020203" pitchFamily="18" charset="0"/>
                <a:ea typeface="+mn-ea"/>
              </a:rPr>
              <a:t>也就是操作，</a:t>
            </a:r>
            <a:r>
              <a:rPr lang="en-US" altLang="zh-CN" sz="2400" dirty="0">
                <a:latin typeface="Bodoni MT Black" panose="02070A03080606020203" pitchFamily="18" charset="0"/>
                <a:ea typeface="+mn-ea"/>
              </a:rPr>
              <a:t>UML</a:t>
            </a:r>
            <a:r>
              <a:rPr lang="zh-CN" altLang="zh-CN" sz="2400" dirty="0">
                <a:latin typeface="Bodoni MT Black" panose="02070A03080606020203" pitchFamily="18" charset="0"/>
                <a:ea typeface="+mn-ea"/>
              </a:rPr>
              <a:t>描述操作的语法格式如下</a:t>
            </a:r>
            <a:r>
              <a:rPr lang="zh-CN" altLang="zh-CN"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marL="0" indent="0">
              <a:lnSpc>
                <a:spcPts val="3000"/>
              </a:lnSpc>
              <a:spcAft>
                <a:spcPts val="1200"/>
              </a:spcAft>
              <a:defRPr/>
            </a:pPr>
            <a:r>
              <a:rPr lang="en-US" altLang="zh-CN" sz="2400" dirty="0">
                <a:latin typeface="Bodoni MT Black" panose="02070A03080606020203" pitchFamily="18" charset="0"/>
                <a:ea typeface="+mn-ea"/>
              </a:rPr>
              <a:t> </a:t>
            </a:r>
            <a:r>
              <a:rPr lang="en-US" altLang="zh-CN" sz="2400" dirty="0" smtClean="0">
                <a:latin typeface="Bodoni MT Black" panose="02070A03080606020203" pitchFamily="18" charset="0"/>
                <a:ea typeface="+mn-ea"/>
              </a:rPr>
              <a:t>   </a:t>
            </a:r>
            <a:r>
              <a:rPr lang="zh-CN" altLang="zh-CN" sz="2400" b="1" dirty="0" smtClean="0">
                <a:solidFill>
                  <a:srgbClr val="FF0000"/>
                </a:solidFill>
                <a:latin typeface="Bodoni MT Black" panose="02070A03080606020203" pitchFamily="18" charset="0"/>
                <a:ea typeface="+mn-ea"/>
              </a:rPr>
              <a:t>可见性</a:t>
            </a:r>
            <a:r>
              <a:rPr lang="en-US" altLang="zh-CN" sz="2400" b="1" dirty="0" smtClean="0">
                <a:solidFill>
                  <a:srgbClr val="FF0000"/>
                </a:solidFill>
                <a:latin typeface="Bodoni MT Black" panose="02070A03080606020203" pitchFamily="18" charset="0"/>
                <a:ea typeface="+mn-ea"/>
              </a:rPr>
              <a:t> </a:t>
            </a:r>
            <a:r>
              <a:rPr lang="zh-CN" altLang="zh-CN" sz="2400" b="1" dirty="0" smtClean="0">
                <a:solidFill>
                  <a:srgbClr val="FF0000"/>
                </a:solidFill>
                <a:latin typeface="Bodoni MT Black" panose="02070A03080606020203" pitchFamily="18" charset="0"/>
                <a:ea typeface="+mn-ea"/>
              </a:rPr>
              <a:t>操作</a:t>
            </a:r>
            <a:r>
              <a:rPr lang="zh-CN" altLang="zh-CN" sz="2400" b="1" dirty="0">
                <a:solidFill>
                  <a:srgbClr val="FF0000"/>
                </a:solidFill>
                <a:latin typeface="Bodoni MT Black" panose="02070A03080606020203" pitchFamily="18" charset="0"/>
                <a:ea typeface="+mn-ea"/>
              </a:rPr>
              <a:t>名（参数表）： 返回值类型</a:t>
            </a:r>
            <a:r>
              <a:rPr lang="en-US" altLang="zh-CN" sz="2400" b="1" dirty="0">
                <a:solidFill>
                  <a:srgbClr val="FF0000"/>
                </a:solidFill>
                <a:latin typeface="Bodoni MT Black" panose="02070A03080606020203" pitchFamily="18" charset="0"/>
                <a:ea typeface="+mn-ea"/>
              </a:rPr>
              <a:t>{</a:t>
            </a:r>
            <a:r>
              <a:rPr lang="zh-CN" altLang="zh-CN" sz="2400" b="1" dirty="0">
                <a:solidFill>
                  <a:srgbClr val="FF0000"/>
                </a:solidFill>
                <a:latin typeface="Bodoni MT Black" panose="02070A03080606020203" pitchFamily="18" charset="0"/>
                <a:ea typeface="+mn-ea"/>
              </a:rPr>
              <a:t>性质串</a:t>
            </a:r>
            <a:r>
              <a:rPr lang="en-US" altLang="zh-CN" sz="2400" b="1" dirty="0">
                <a:solidFill>
                  <a:srgbClr val="FF0000"/>
                </a:solidFill>
                <a:latin typeface="Bodoni MT Black" panose="02070A03080606020203" pitchFamily="18" charset="0"/>
                <a:ea typeface="+mn-ea"/>
              </a:rPr>
              <a:t>}</a:t>
            </a:r>
            <a:endParaRPr lang="zh-CN" altLang="zh-CN" sz="2400" b="1" dirty="0">
              <a:solidFill>
                <a:srgbClr val="FF0000"/>
              </a:solidFill>
              <a:latin typeface="Bodoni MT Black" panose="02070A03080606020203" pitchFamily="18" charset="0"/>
              <a:ea typeface="+mn-ea"/>
            </a:endParaRPr>
          </a:p>
          <a:p>
            <a:pPr>
              <a:lnSpc>
                <a:spcPts val="3000"/>
              </a:lnSpc>
              <a:buSzPct val="70000"/>
              <a:buFont typeface="Wingdings" panose="05000000000000000000" pitchFamily="2" charset="2"/>
              <a:buChar char="l"/>
              <a:defRPr/>
            </a:pPr>
            <a:r>
              <a:rPr lang="zh-CN" altLang="zh-CN" sz="2400" dirty="0" smtClean="0">
                <a:latin typeface="Bodoni MT Black" panose="02070A03080606020203" pitchFamily="18" charset="0"/>
                <a:ea typeface="+mn-ea"/>
              </a:rPr>
              <a:t>操作</a:t>
            </a:r>
            <a:r>
              <a:rPr lang="zh-CN" altLang="zh-CN" sz="2400" dirty="0">
                <a:latin typeface="Bodoni MT Black" panose="02070A03080606020203" pitchFamily="18" charset="0"/>
                <a:ea typeface="+mn-ea"/>
              </a:rPr>
              <a:t>可见性的定义方法与属性</a:t>
            </a:r>
            <a:r>
              <a:rPr lang="zh-CN" altLang="zh-CN" sz="2400" dirty="0" smtClean="0">
                <a:latin typeface="Bodoni MT Black" panose="02070A03080606020203" pitchFamily="18" charset="0"/>
                <a:ea typeface="+mn-ea"/>
              </a:rPr>
              <a:t>相同</a:t>
            </a:r>
            <a:r>
              <a:rPr lang="zh-CN" altLang="en-US" sz="2400" dirty="0" smtClean="0">
                <a:latin typeface="Bodoni MT Black" panose="02070A03080606020203" pitchFamily="18" charset="0"/>
                <a:ea typeface="+mn-ea"/>
              </a:rPr>
              <a:t>（</a:t>
            </a:r>
            <a:r>
              <a:rPr lang="zh-CN" altLang="en-US" sz="2000" dirty="0" smtClean="0">
                <a:latin typeface="Bodoni MT Black" panose="02070A03080606020203" pitchFamily="18" charset="0"/>
                <a:ea typeface="+mn-ea"/>
              </a:rPr>
              <a:t>见</a:t>
            </a:r>
            <a:r>
              <a:rPr lang="en-US" altLang="zh-CN" sz="2000" dirty="0" smtClean="0">
                <a:latin typeface="Bodoni MT Black" panose="02070A03080606020203" pitchFamily="18" charset="0"/>
                <a:ea typeface="+mn-ea"/>
              </a:rPr>
              <a:t>(2)</a:t>
            </a:r>
            <a:r>
              <a:rPr lang="zh-CN" altLang="en-US" sz="2000" dirty="0" smtClean="0">
                <a:latin typeface="Bodoni MT Black" panose="02070A03080606020203" pitchFamily="18" charset="0"/>
                <a:ea typeface="+mn-ea"/>
              </a:rPr>
              <a:t>定义属性</a:t>
            </a:r>
            <a:r>
              <a:rPr lang="zh-CN" altLang="en-US" sz="2400" dirty="0" smtClean="0">
                <a:latin typeface="Bodoni MT Black" panose="02070A03080606020203" pitchFamily="18" charset="0"/>
                <a:ea typeface="+mn-ea"/>
              </a:rPr>
              <a:t>）</a:t>
            </a:r>
            <a:r>
              <a:rPr lang="zh-CN" altLang="zh-CN" sz="2400" dirty="0" smtClean="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a:lnSpc>
                <a:spcPts val="3000"/>
              </a:lnSpc>
              <a:buSzPct val="70000"/>
              <a:buFont typeface="Wingdings" panose="05000000000000000000" pitchFamily="2" charset="2"/>
              <a:buChar char="l"/>
              <a:defRPr/>
            </a:pPr>
            <a:r>
              <a:rPr lang="zh-CN" altLang="zh-CN" sz="2400" dirty="0" smtClean="0">
                <a:latin typeface="Bodoni MT Black" panose="02070A03080606020203" pitchFamily="18" charset="0"/>
                <a:ea typeface="+mn-ea"/>
              </a:rPr>
              <a:t>参数</a:t>
            </a:r>
            <a:r>
              <a:rPr lang="zh-CN" altLang="zh-CN" sz="2400" dirty="0">
                <a:latin typeface="Bodoni MT Black" panose="02070A03080606020203" pitchFamily="18" charset="0"/>
                <a:ea typeface="+mn-ea"/>
              </a:rPr>
              <a:t>表是用逗号分隔的形式参数的序列。描述一个参数的语法如下：</a:t>
            </a:r>
            <a:endParaRPr lang="zh-CN" altLang="zh-CN" sz="2400" dirty="0">
              <a:latin typeface="Bodoni MT Black" panose="02070A03080606020203" pitchFamily="18" charset="0"/>
              <a:ea typeface="+mn-ea"/>
            </a:endParaRPr>
          </a:p>
          <a:p>
            <a:pPr marL="0" indent="0" algn="ctr">
              <a:lnSpc>
                <a:spcPts val="3000"/>
              </a:lnSpc>
              <a:defRPr/>
            </a:pPr>
            <a:r>
              <a:rPr lang="zh-CN" altLang="zh-CN" sz="2400" b="1" dirty="0">
                <a:latin typeface="Bodoni MT Black" panose="02070A03080606020203" pitchFamily="18" charset="0"/>
                <a:ea typeface="+mn-ea"/>
              </a:rPr>
              <a:t>参数名</a:t>
            </a:r>
            <a:r>
              <a:rPr lang="zh-CN" altLang="zh-CN" sz="2400" b="1" dirty="0" smtClean="0">
                <a:latin typeface="Bodoni MT Black" panose="02070A03080606020203" pitchFamily="18" charset="0"/>
                <a:ea typeface="+mn-ea"/>
              </a:rPr>
              <a:t>：类型</a:t>
            </a:r>
            <a:r>
              <a:rPr lang="zh-CN" altLang="zh-CN" sz="2400" b="1" dirty="0">
                <a:latin typeface="Bodoni MT Black" panose="02070A03080606020203" pitchFamily="18" charset="0"/>
                <a:ea typeface="+mn-ea"/>
              </a:rPr>
              <a:t>名</a:t>
            </a:r>
            <a:r>
              <a:rPr lang="en-US" altLang="zh-CN" sz="2400" b="1" dirty="0">
                <a:latin typeface="Bodoni MT Black" panose="02070A03080606020203" pitchFamily="18" charset="0"/>
                <a:ea typeface="+mn-ea"/>
              </a:rPr>
              <a:t>=</a:t>
            </a:r>
            <a:r>
              <a:rPr lang="zh-CN" altLang="zh-CN" sz="2400" b="1" dirty="0">
                <a:latin typeface="Bodoni MT Black" panose="02070A03080606020203" pitchFamily="18" charset="0"/>
                <a:ea typeface="+mn-ea"/>
              </a:rPr>
              <a:t>默认值</a:t>
            </a:r>
            <a:endParaRPr lang="zh-CN" altLang="zh-CN" sz="2400" b="1" dirty="0">
              <a:latin typeface="Bodoni MT Black" panose="02070A03080606020203" pitchFamily="18" charset="0"/>
              <a:ea typeface="+mn-ea"/>
            </a:endParaRPr>
          </a:p>
          <a:p>
            <a:pPr>
              <a:lnSpc>
                <a:spcPts val="3000"/>
              </a:lnSpc>
              <a:buSzPct val="70000"/>
              <a:buFont typeface="Wingdings" panose="05000000000000000000" pitchFamily="2" charset="2"/>
              <a:buChar char="l"/>
              <a:defRPr/>
            </a:pPr>
            <a:r>
              <a:rPr lang="zh-CN" altLang="zh-CN" sz="2400" dirty="0">
                <a:latin typeface="Bodoni MT Black" panose="02070A03080606020203" pitchFamily="18" charset="0"/>
                <a:ea typeface="+mn-ea"/>
              </a:rPr>
              <a:t>当操作的调用者未提供实在参数时，该参数就使用默认值。</a:t>
            </a:r>
            <a:endParaRPr lang="zh-CN" altLang="zh-CN" sz="2400" dirty="0">
              <a:latin typeface="Bodoni MT Black" panose="02070A03080606020203" pitchFamily="18" charset="0"/>
              <a:ea typeface="+mn-ea"/>
            </a:endParaRPr>
          </a:p>
          <a:p>
            <a:pPr>
              <a:lnSpc>
                <a:spcPts val="3000"/>
              </a:lnSpc>
              <a:buSzPct val="70000"/>
              <a:buFont typeface="Wingdings" panose="05000000000000000000" pitchFamily="2" charset="2"/>
              <a:buChar char="l"/>
              <a:defRPr/>
            </a:pPr>
            <a:r>
              <a:rPr lang="zh-CN" altLang="zh-CN" sz="2400" dirty="0">
                <a:latin typeface="Bodoni MT Black" panose="02070A03080606020203" pitchFamily="18" charset="0"/>
                <a:ea typeface="+mn-ea"/>
              </a:rPr>
              <a:t>与属性类似，在类</a:t>
            </a:r>
            <a:r>
              <a:rPr lang="zh-CN" altLang="zh-CN" sz="2400" dirty="0" smtClean="0">
                <a:latin typeface="Bodoni MT Black" panose="02070A03080606020203" pitchFamily="18" charset="0"/>
                <a:ea typeface="+mn-ea"/>
              </a:rPr>
              <a:t>中可</a:t>
            </a:r>
            <a:r>
              <a:rPr lang="zh-CN" altLang="zh-CN" sz="2400" dirty="0">
                <a:latin typeface="Bodoni MT Black" panose="02070A03080606020203" pitchFamily="18" charset="0"/>
                <a:ea typeface="+mn-ea"/>
              </a:rPr>
              <a:t>定义类作用域操作，在类图中表示为带下划线的操作。这种操作只能存取本类的类作用域属性。</a:t>
            </a:r>
            <a:endParaRPr lang="en-US" altLang="zh-CN" sz="2200" b="1" dirty="0" smtClean="0">
              <a:latin typeface="Bodoni MT Black" panose="02070A03080606020203" pitchFamily="18" charset="0"/>
              <a:ea typeface="+mn-ea"/>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9.4.1 </a:t>
            </a:r>
            <a:r>
              <a:rPr lang="zh-CN" altLang="en-US" sz="2400" dirty="0" smtClean="0">
                <a:solidFill>
                  <a:srgbClr val="D9D9D9"/>
                </a:solidFill>
                <a:latin typeface="Bodoni MT Black" panose="02070A03080606020203" pitchFamily="18" charset="0"/>
                <a:ea typeface="+mn-ea"/>
              </a:rPr>
              <a:t>类图的基本符号</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719080" name="Rectangle 232"/>
          <p:cNvSpPr>
            <a:spLocks noGrp="1"/>
          </p:cNvSpPr>
          <p:nvPr>
            <p:ph type="title"/>
          </p:nvPr>
        </p:nvSpPr>
        <p:spPr>
          <a:xfrm>
            <a:off x="492369" y="1318846"/>
            <a:ext cx="8018585" cy="422031"/>
          </a:xfrm>
        </p:spPr>
        <p:txBody>
          <a:bodyPr vert="horz" wrap="square" lIns="89030" tIns="44515" rIns="89030" bIns="44515" anchor="ctr"/>
          <a:p>
            <a:pPr eaLnBrk="1" hangingPunct="1"/>
            <a:r>
              <a:rPr lang="zh-CN" altLang="en-US" sz="2585" dirty="0">
                <a:solidFill>
                  <a:schemeClr val="tx1"/>
                </a:solidFill>
                <a:latin typeface="宋体" panose="02010600030101010101" pitchFamily="2" charset="-122"/>
              </a:rPr>
              <a:t>思维的特点</a:t>
            </a:r>
            <a:r>
              <a:rPr lang="en-US" altLang="zh-CN" sz="2585" dirty="0">
                <a:solidFill>
                  <a:schemeClr val="tx1"/>
                </a:solidFill>
                <a:latin typeface="宋体" panose="02010600030101010101" pitchFamily="2" charset="-122"/>
              </a:rPr>
              <a:t>:</a:t>
            </a:r>
            <a:r>
              <a:rPr lang="en-US" altLang="zh-CN" dirty="0">
                <a:solidFill>
                  <a:schemeClr val="tx1"/>
                </a:solidFill>
                <a:latin typeface="宋体" panose="02010600030101010101" pitchFamily="2" charset="-122"/>
              </a:rPr>
              <a:t> </a:t>
            </a:r>
            <a:endParaRPr lang="en-US" altLang="zh-CN" dirty="0">
              <a:solidFill>
                <a:schemeClr val="tx1"/>
              </a:solidFill>
              <a:latin typeface="宋体" panose="02010600030101010101" pitchFamily="2" charset="-122"/>
            </a:endParaRPr>
          </a:p>
        </p:txBody>
      </p:sp>
      <p:sp>
        <p:nvSpPr>
          <p:cNvPr id="10244" name="Text Box 233"/>
          <p:cNvSpPr txBox="1"/>
          <p:nvPr/>
        </p:nvSpPr>
        <p:spPr>
          <a:xfrm>
            <a:off x="633046" y="1248508"/>
            <a:ext cx="7737231" cy="429895"/>
          </a:xfrm>
          <a:prstGeom prst="rect">
            <a:avLst/>
          </a:prstGeom>
          <a:noFill/>
          <a:ln w="9525">
            <a:noFill/>
          </a:ln>
        </p:spPr>
        <p:txBody>
          <a:bodyPr lIns="89030" tIns="44515" rIns="89030" bIns="44515">
            <a:spAutoFit/>
          </a:bodyPr>
          <a:p>
            <a:pPr algn="l">
              <a:spcBef>
                <a:spcPct val="50000"/>
              </a:spcBef>
            </a:pPr>
            <a:endParaRPr lang="zh-CN" altLang="zh-CN" sz="2215" dirty="0">
              <a:solidFill>
                <a:srgbClr val="0000FF"/>
              </a:solidFill>
              <a:latin typeface="Arial" panose="020B0604020202020204" pitchFamily="34" charset="0"/>
            </a:endParaRPr>
          </a:p>
        </p:txBody>
      </p:sp>
      <p:sp>
        <p:nvSpPr>
          <p:cNvPr id="10245" name="Text Box 234"/>
          <p:cNvSpPr txBox="1"/>
          <p:nvPr/>
        </p:nvSpPr>
        <p:spPr>
          <a:xfrm>
            <a:off x="3516923" y="263769"/>
            <a:ext cx="5627077" cy="998855"/>
          </a:xfrm>
          <a:prstGeom prst="rect">
            <a:avLst/>
          </a:prstGeom>
          <a:noFill/>
          <a:ln w="9525">
            <a:noFill/>
          </a:ln>
        </p:spPr>
        <p:txBody>
          <a:bodyPr lIns="89030" tIns="44515" rIns="89030" bIns="44515">
            <a:spAutoFit/>
          </a:bodyPr>
          <a:p>
            <a:pPr algn="r"/>
            <a:r>
              <a:rPr lang="zh-CN" altLang="en-US" sz="2955" b="1" dirty="0">
                <a:latin typeface="宋体" panose="02010600030101010101" pitchFamily="2" charset="-122"/>
              </a:rPr>
              <a:t>面向对象方法与</a:t>
            </a:r>
            <a:endParaRPr lang="zh-CN" altLang="en-US" sz="2955" b="1" dirty="0">
              <a:latin typeface="宋体" panose="02010600030101010101" pitchFamily="2" charset="-122"/>
            </a:endParaRPr>
          </a:p>
          <a:p>
            <a:pPr algn="r"/>
            <a:r>
              <a:rPr lang="zh-CN" altLang="en-US" sz="2955" b="1" dirty="0">
                <a:latin typeface="宋体" panose="02010600030101010101" pitchFamily="2" charset="-122"/>
              </a:rPr>
              <a:t>结构化方法的比较分析</a:t>
            </a:r>
            <a:r>
              <a:rPr lang="zh-CN" altLang="en-US" sz="2955" b="1" dirty="0">
                <a:latin typeface="黑体" panose="02010609060101010101" pitchFamily="49" charset="-122"/>
                <a:ea typeface="黑体" panose="02010609060101010101" pitchFamily="49" charset="-122"/>
              </a:rPr>
              <a:t> </a:t>
            </a:r>
            <a:endParaRPr lang="zh-CN" altLang="en-US" sz="2955" b="1" dirty="0">
              <a:latin typeface="黑体" panose="02010609060101010101" pitchFamily="49" charset="-122"/>
              <a:ea typeface="黑体" panose="02010609060101010101" pitchFamily="49" charset="-122"/>
            </a:endParaRPr>
          </a:p>
        </p:txBody>
      </p:sp>
      <p:sp>
        <p:nvSpPr>
          <p:cNvPr id="719083" name="Rectangle 235"/>
          <p:cNvSpPr/>
          <p:nvPr/>
        </p:nvSpPr>
        <p:spPr>
          <a:xfrm>
            <a:off x="505558" y="1846385"/>
            <a:ext cx="8018585" cy="2079625"/>
          </a:xfrm>
          <a:prstGeom prst="rect">
            <a:avLst/>
          </a:prstGeom>
          <a:noFill/>
          <a:ln w="9525">
            <a:noFill/>
          </a:ln>
        </p:spPr>
        <p:txBody>
          <a:bodyPr lIns="89030" tIns="44515" rIns="89030" bIns="44515">
            <a:spAutoFit/>
          </a:bodyPr>
          <a:p>
            <a:pPr algn="l" eaLnBrk="1" hangingPunct="1"/>
            <a:r>
              <a:rPr lang="zh-CN" altLang="en-US" sz="2585" dirty="0">
                <a:latin typeface="宋体" panose="02010600030101010101" pitchFamily="2" charset="-122"/>
              </a:rPr>
              <a:t>面向对象方法</a:t>
            </a:r>
            <a:r>
              <a:rPr lang="zh-CN" altLang="en-US" sz="2585" dirty="0">
                <a:latin typeface="Arial" panose="020B0604020202020204" pitchFamily="34" charset="0"/>
              </a:rPr>
              <a:t> </a:t>
            </a:r>
            <a:r>
              <a:rPr lang="en-US" altLang="zh-CN" sz="2585" dirty="0">
                <a:latin typeface="Arial" panose="020B0604020202020204" pitchFamily="34" charset="0"/>
              </a:rPr>
              <a:t>:</a:t>
            </a:r>
            <a:r>
              <a:rPr lang="zh-CN" altLang="en-US" sz="2585" dirty="0">
                <a:latin typeface="宋体" panose="02010600030101010101" pitchFamily="2" charset="-122"/>
              </a:rPr>
              <a:t>该方法使用现实世界的概念抽象地思考问题从而自然地解决问题。他强调模拟现实世界中的概念而不强调算法。在进行面向对象设计时，计算机处理问题方式被放弃，</a:t>
            </a:r>
            <a:r>
              <a:rPr lang="zh-CN" altLang="en-US" sz="2585" dirty="0">
                <a:solidFill>
                  <a:srgbClr val="FF0066"/>
                </a:solidFill>
                <a:latin typeface="宋体" panose="02010600030101010101" pitchFamily="2" charset="-122"/>
              </a:rPr>
              <a:t>而重点针对需要处理的问题进行分析。</a:t>
            </a:r>
            <a:r>
              <a:rPr lang="zh-CN" altLang="en-US" sz="2585" dirty="0">
                <a:latin typeface="宋体" panose="02010600030101010101" pitchFamily="2" charset="-122"/>
              </a:rPr>
              <a:t> </a:t>
            </a:r>
            <a:endParaRPr lang="zh-CN" altLang="en-US" sz="2585" dirty="0">
              <a:latin typeface="宋体" panose="02010600030101010101" pitchFamily="2" charset="-122"/>
            </a:endParaRPr>
          </a:p>
        </p:txBody>
      </p:sp>
      <p:sp>
        <p:nvSpPr>
          <p:cNvPr id="719084" name="Rectangle 236"/>
          <p:cNvSpPr/>
          <p:nvPr/>
        </p:nvSpPr>
        <p:spPr>
          <a:xfrm>
            <a:off x="509954" y="4066443"/>
            <a:ext cx="7877908" cy="2136775"/>
          </a:xfrm>
          <a:prstGeom prst="rect">
            <a:avLst/>
          </a:prstGeom>
          <a:noFill/>
          <a:ln w="9525">
            <a:noFill/>
          </a:ln>
        </p:spPr>
        <p:txBody>
          <a:bodyPr lIns="89030" tIns="44515" rIns="89030" bIns="44515">
            <a:spAutoFit/>
          </a:bodyPr>
          <a:p>
            <a:pPr algn="l" eaLnBrk="1" hangingPunct="1"/>
            <a:r>
              <a:rPr lang="zh-CN" altLang="en-US" sz="2585" dirty="0">
                <a:latin typeface="宋体" panose="02010600030101010101" pitchFamily="2" charset="-122"/>
              </a:rPr>
              <a:t>结构化方法</a:t>
            </a:r>
            <a:r>
              <a:rPr lang="zh-CN" altLang="en-US" sz="2585" dirty="0">
                <a:latin typeface="Arial" panose="020B0604020202020204" pitchFamily="34" charset="0"/>
              </a:rPr>
              <a:t> </a:t>
            </a:r>
            <a:r>
              <a:rPr lang="en-US" altLang="zh-CN" sz="2585" dirty="0">
                <a:latin typeface="Arial" panose="020B0604020202020204" pitchFamily="34" charset="0"/>
              </a:rPr>
              <a:t>:</a:t>
            </a:r>
            <a:r>
              <a:rPr lang="zh-CN" altLang="en-US" sz="2585" dirty="0">
                <a:latin typeface="宋体" panose="02010600030101010101" pitchFamily="2" charset="-122"/>
              </a:rPr>
              <a:t>这种方法以算法为核心，把数据和过程作为相互独立的部分，数据代表问题空间中的客体，程序代码则用于处理这些数据。这种思维方法与</a:t>
            </a:r>
            <a:r>
              <a:rPr lang="zh-CN" altLang="en-US" sz="2585" dirty="0">
                <a:solidFill>
                  <a:srgbClr val="FF0066"/>
                </a:solidFill>
                <a:latin typeface="宋体" panose="02010600030101010101" pitchFamily="2" charset="-122"/>
              </a:rPr>
              <a:t>计算机处理问题的方法是相一致的</a:t>
            </a:r>
            <a:r>
              <a:rPr lang="zh-CN" altLang="en-US" sz="2585" dirty="0">
                <a:latin typeface="宋体" panose="02010600030101010101" pitchFamily="2" charset="-122"/>
              </a:rPr>
              <a:t>。对于那些非常熟悉计算机处理过程的程序员来说具有不可替代的优势。</a:t>
            </a:r>
            <a:r>
              <a:rPr lang="zh-CN" altLang="en-US" sz="2955" dirty="0">
                <a:latin typeface="宋体" panose="02010600030101010101" pitchFamily="2" charset="-122"/>
              </a:rPr>
              <a:t> </a:t>
            </a:r>
            <a:endParaRPr lang="zh-CN" altLang="en-US" sz="2955"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9080">
                                            <p:txEl>
                                              <p:charRg st="0" end="8"/>
                                            </p:txEl>
                                          </p:spTgt>
                                        </p:tgtEl>
                                        <p:attrNameLst>
                                          <p:attrName>style.visibility</p:attrName>
                                        </p:attrNameLst>
                                      </p:cBhvr>
                                      <p:to>
                                        <p:strVal val="visible"/>
                                      </p:to>
                                    </p:set>
                                    <p:animEffect transition="in" filter="dissolve">
                                      <p:cBhvr>
                                        <p:cTn id="7" dur="500"/>
                                        <p:tgtEl>
                                          <p:spTgt spid="719080">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9083">
                                            <p:txEl>
                                              <p:charRg st="0" end="100"/>
                                            </p:txEl>
                                          </p:spTgt>
                                        </p:tgtEl>
                                        <p:attrNameLst>
                                          <p:attrName>style.visibility</p:attrName>
                                        </p:attrNameLst>
                                      </p:cBhvr>
                                      <p:to>
                                        <p:strVal val="visible"/>
                                      </p:to>
                                    </p:set>
                                    <p:animEffect transition="in" filter="dissolve">
                                      <p:cBhvr>
                                        <p:cTn id="12" dur="500"/>
                                        <p:tgtEl>
                                          <p:spTgt spid="719083">
                                            <p:txEl>
                                              <p:charRg st="0" end="10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9084">
                                            <p:txEl>
                                              <p:charRg st="0" end="117"/>
                                            </p:txEl>
                                          </p:spTgt>
                                        </p:tgtEl>
                                        <p:attrNameLst>
                                          <p:attrName>style.visibility</p:attrName>
                                        </p:attrNameLst>
                                      </p:cBhvr>
                                      <p:to>
                                        <p:strVal val="visible"/>
                                      </p:to>
                                    </p:set>
                                    <p:animEffect transition="in" filter="dissolve">
                                      <p:cBhvr>
                                        <p:cTn id="17" dur="500"/>
                                        <p:tgtEl>
                                          <p:spTgt spid="719084">
                                            <p:txEl>
                                              <p:charRg st="0" end="1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080" grpId="0" build="p"/>
      <p:bldP spid="719083" grpId="0" build="p"/>
      <p:bldP spid="719084"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9.4.2 </a:t>
            </a:r>
            <a:r>
              <a:rPr lang="zh-CN" altLang="en-US" sz="2400" dirty="0" smtClean="0">
                <a:solidFill>
                  <a:srgbClr val="D9D9D9"/>
                </a:solidFill>
                <a:latin typeface="Bodoni MT Black" panose="02070A03080606020203" pitchFamily="18" charset="0"/>
                <a:ea typeface="+mn-ea"/>
              </a:rPr>
              <a:t>表示关系的符号</a:t>
            </a:r>
            <a:endParaRPr lang="zh-CN" altLang="en-US" sz="2400" dirty="0">
              <a:solidFill>
                <a:srgbClr val="D9D9D9"/>
              </a:solidFill>
              <a:latin typeface="Bodoni MT Black" panose="02070A03080606020203" pitchFamily="18" charset="0"/>
              <a:ea typeface="+mn-ea"/>
            </a:endParaRPr>
          </a:p>
        </p:txBody>
      </p:sp>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anose="02070A03080606020203" pitchFamily="18" charset="0"/>
                <a:ea typeface="+mn-ea"/>
              </a:rPr>
              <a:t>9.4 </a:t>
            </a:r>
            <a:r>
              <a:rPr lang="zh-CN" altLang="en-US" b="1" dirty="0" smtClean="0">
                <a:latin typeface="Bodoni MT Black" panose="02070A03080606020203" pitchFamily="18" charset="0"/>
              </a:rPr>
              <a:t>对象模型</a:t>
            </a:r>
            <a:endParaRPr lang="zh-CN" altLang="en-US" b="1" dirty="0" smtClean="0">
              <a:latin typeface="Bodoni MT Black" panose="02070A03080606020203" pitchFamily="18" charset="0"/>
            </a:endParaRPr>
          </a:p>
        </p:txBody>
      </p:sp>
      <p:sp>
        <p:nvSpPr>
          <p:cNvPr id="6" name="内容占位符 4"/>
          <p:cNvSpPr>
            <a:spLocks noGrp="1"/>
          </p:cNvSpPr>
          <p:nvPr>
            <p:ph idx="4294967295"/>
          </p:nvPr>
        </p:nvSpPr>
        <p:spPr>
          <a:xfrm>
            <a:off x="250825" y="977900"/>
            <a:ext cx="8229600" cy="604838"/>
          </a:xfrm>
        </p:spPr>
        <p:txBody>
          <a:bodyPr/>
          <a:lstStyle/>
          <a:p>
            <a:pPr marL="0" indent="0">
              <a:buFont typeface="Arial" panose="020B0604020202020204" pitchFamily="34" charset="0"/>
              <a:buNone/>
              <a:defRPr/>
            </a:pPr>
            <a:r>
              <a:rPr lang="en-US" altLang="zh-CN" b="1" dirty="0" smtClean="0">
                <a:latin typeface="Bodoni MT Black" panose="02070A03080606020203" pitchFamily="18" charset="0"/>
              </a:rPr>
              <a:t>9.4.2 </a:t>
            </a:r>
            <a:r>
              <a:rPr lang="zh-CN" altLang="en-US" b="1" dirty="0" smtClean="0">
                <a:latin typeface="Bodoni MT Black" panose="02070A03080606020203" pitchFamily="18" charset="0"/>
              </a:rPr>
              <a:t>表示关系的符号</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457200" y="1582738"/>
            <a:ext cx="8507413"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2900"/>
              </a:lnSpc>
              <a:spcAft>
                <a:spcPts val="600"/>
              </a:spcAft>
              <a:defRPr/>
            </a:pPr>
            <a:r>
              <a:rPr lang="en-US" altLang="zh-CN" sz="2400" dirty="0" smtClean="0">
                <a:latin typeface="Bodoni MT Black" panose="02070A03080606020203" pitchFamily="18" charset="0"/>
              </a:rPr>
              <a:t> </a:t>
            </a:r>
            <a:r>
              <a:rPr lang="zh-CN" altLang="zh-CN" sz="2400" dirty="0" smtClean="0">
                <a:latin typeface="Bodoni MT Black" panose="02070A03080606020203" pitchFamily="18" charset="0"/>
              </a:rPr>
              <a:t>类</a:t>
            </a:r>
            <a:r>
              <a:rPr lang="zh-CN" altLang="zh-CN" sz="2400" dirty="0">
                <a:latin typeface="Bodoni MT Black" panose="02070A03080606020203" pitchFamily="18" charset="0"/>
              </a:rPr>
              <a:t>与类之间通常有</a:t>
            </a:r>
            <a:r>
              <a:rPr lang="zh-CN" altLang="zh-CN" sz="2400" dirty="0">
                <a:solidFill>
                  <a:srgbClr val="FF0000"/>
                </a:solidFill>
                <a:latin typeface="Bodoni MT Black" panose="02070A03080606020203" pitchFamily="18" charset="0"/>
              </a:rPr>
              <a:t>关联</a:t>
            </a:r>
            <a:r>
              <a:rPr lang="zh-CN" altLang="zh-CN" sz="2400" dirty="0">
                <a:latin typeface="Bodoni MT Black" panose="02070A03080606020203" pitchFamily="18" charset="0"/>
              </a:rPr>
              <a:t>、</a:t>
            </a:r>
            <a:r>
              <a:rPr lang="zh-CN" altLang="zh-CN" sz="2400" dirty="0" smtClean="0">
                <a:solidFill>
                  <a:srgbClr val="FF0000"/>
                </a:solidFill>
                <a:latin typeface="Bodoni MT Black" panose="02070A03080606020203" pitchFamily="18" charset="0"/>
              </a:rPr>
              <a:t>泛化</a:t>
            </a:r>
            <a:r>
              <a:rPr lang="zh-CN" altLang="en-US" sz="2400" dirty="0" smtClean="0">
                <a:solidFill>
                  <a:srgbClr val="FF0000"/>
                </a:solidFill>
                <a:latin typeface="Bodoni MT Black" panose="02070A03080606020203" pitchFamily="18" charset="0"/>
              </a:rPr>
              <a:t>（</a:t>
            </a:r>
            <a:r>
              <a:rPr lang="zh-CN" altLang="zh-CN" sz="2400" dirty="0" smtClean="0">
                <a:solidFill>
                  <a:srgbClr val="FF0000"/>
                </a:solidFill>
                <a:latin typeface="Bodoni MT Black" panose="02070A03080606020203" pitchFamily="18" charset="0"/>
              </a:rPr>
              <a:t>继承</a:t>
            </a:r>
            <a:r>
              <a:rPr lang="zh-CN" altLang="en-US" sz="2400" dirty="0" smtClean="0">
                <a:solidFill>
                  <a:srgbClr val="FF0000"/>
                </a:solidFill>
                <a:latin typeface="Bodoni MT Black" panose="02070A03080606020203" pitchFamily="18" charset="0"/>
              </a:rPr>
              <a:t>）</a:t>
            </a:r>
            <a:r>
              <a:rPr lang="zh-CN" altLang="zh-CN" sz="2400" dirty="0" smtClean="0">
                <a:latin typeface="Bodoni MT Black" panose="02070A03080606020203" pitchFamily="18" charset="0"/>
              </a:rPr>
              <a:t>、</a:t>
            </a:r>
            <a:r>
              <a:rPr lang="zh-CN" altLang="zh-CN" sz="2400" dirty="0">
                <a:solidFill>
                  <a:srgbClr val="FF0000"/>
                </a:solidFill>
                <a:latin typeface="Bodoni MT Black" panose="02070A03080606020203" pitchFamily="18" charset="0"/>
              </a:rPr>
              <a:t>依赖</a:t>
            </a:r>
            <a:r>
              <a:rPr lang="zh-CN" altLang="zh-CN" sz="2400" dirty="0">
                <a:latin typeface="Bodoni MT Black" panose="02070A03080606020203" pitchFamily="18" charset="0"/>
              </a:rPr>
              <a:t>和</a:t>
            </a:r>
            <a:r>
              <a:rPr lang="zh-CN" altLang="zh-CN" sz="2400" dirty="0">
                <a:solidFill>
                  <a:srgbClr val="FF0000"/>
                </a:solidFill>
                <a:latin typeface="Bodoni MT Black" panose="02070A03080606020203" pitchFamily="18" charset="0"/>
              </a:rPr>
              <a:t>细化</a:t>
            </a:r>
            <a:r>
              <a:rPr lang="en-US" altLang="zh-CN" sz="2400" dirty="0">
                <a:solidFill>
                  <a:srgbClr val="FF0000"/>
                </a:solidFill>
                <a:latin typeface="Bodoni MT Black" panose="02070A03080606020203" pitchFamily="18" charset="0"/>
              </a:rPr>
              <a:t>4</a:t>
            </a:r>
            <a:r>
              <a:rPr lang="zh-CN" altLang="zh-CN" sz="2400" dirty="0">
                <a:latin typeface="Bodoni MT Black" panose="02070A03080606020203" pitchFamily="18" charset="0"/>
              </a:rPr>
              <a:t>种关系。</a:t>
            </a:r>
            <a:endParaRPr lang="en-US" altLang="zh-CN" sz="2400" b="1" dirty="0" smtClean="0">
              <a:latin typeface="Bodoni MT Black" panose="02070A03080606020203" pitchFamily="18" charset="0"/>
              <a:ea typeface="+mn-ea"/>
            </a:endParaRPr>
          </a:p>
          <a:p>
            <a:pPr marL="0" indent="0" eaLnBrk="1" hangingPunct="1">
              <a:lnSpc>
                <a:spcPts val="2900"/>
              </a:lnSpc>
              <a:spcAft>
                <a:spcPts val="600"/>
              </a:spcAft>
              <a:defRPr/>
            </a:pPr>
            <a:r>
              <a:rPr lang="en-US" altLang="zh-CN" sz="2400" b="1" dirty="0" smtClean="0">
                <a:solidFill>
                  <a:srgbClr val="FF0000"/>
                </a:solidFill>
                <a:latin typeface="Bodoni MT Black" panose="02070A03080606020203" pitchFamily="18" charset="0"/>
                <a:ea typeface="+mn-ea"/>
              </a:rPr>
              <a:t>1.</a:t>
            </a:r>
            <a:r>
              <a:rPr lang="zh-CN" altLang="en-US" sz="2400" b="1" dirty="0" smtClean="0">
                <a:solidFill>
                  <a:srgbClr val="FF0000"/>
                </a:solidFill>
                <a:latin typeface="Bodoni MT Black" panose="02070A03080606020203" pitchFamily="18" charset="0"/>
                <a:ea typeface="+mn-ea"/>
              </a:rPr>
              <a:t>关联</a:t>
            </a:r>
            <a:endParaRPr lang="en-US" altLang="zh-CN" sz="2400" b="1" dirty="0" smtClean="0">
              <a:solidFill>
                <a:srgbClr val="FF0000"/>
              </a:solidFill>
              <a:latin typeface="Bodoni MT Black" panose="02070A03080606020203" pitchFamily="18" charset="0"/>
              <a:ea typeface="+mn-ea"/>
            </a:endParaRPr>
          </a:p>
          <a:p>
            <a:pPr marL="0" indent="0" eaLnBrk="1" hangingPunct="1">
              <a:lnSpc>
                <a:spcPts val="2900"/>
              </a:lnSpc>
              <a:spcAft>
                <a:spcPts val="600"/>
              </a:spcAft>
              <a:defRPr/>
            </a:pPr>
            <a:r>
              <a:rPr lang="en-US" altLang="zh-CN" sz="2400" b="1" dirty="0" smtClean="0">
                <a:solidFill>
                  <a:srgbClr val="C00000"/>
                </a:solidFill>
                <a:latin typeface="Bodoni MT Black" panose="02070A03080606020203" pitchFamily="18" charset="0"/>
              </a:rPr>
              <a:t>      </a:t>
            </a:r>
            <a:r>
              <a:rPr lang="zh-CN" altLang="zh-CN" sz="2400" b="1" dirty="0" smtClean="0">
                <a:solidFill>
                  <a:srgbClr val="C00000"/>
                </a:solidFill>
                <a:latin typeface="Bodoni MT Black" panose="02070A03080606020203" pitchFamily="18" charset="0"/>
              </a:rPr>
              <a:t>关联</a:t>
            </a:r>
            <a:r>
              <a:rPr lang="zh-CN" altLang="zh-CN" sz="2400" dirty="0">
                <a:latin typeface="Bodoni MT Black" panose="02070A03080606020203" pitchFamily="18" charset="0"/>
              </a:rPr>
              <a:t>表示两个类的对象之间存在某种语义上的联系</a:t>
            </a:r>
            <a:r>
              <a:rPr lang="zh-CN" altLang="zh-CN" sz="2400" dirty="0" smtClean="0">
                <a:latin typeface="Bodoni MT Black" panose="02070A03080606020203" pitchFamily="18" charset="0"/>
              </a:rPr>
              <a:t>。</a:t>
            </a:r>
            <a:endParaRPr lang="en-US" altLang="zh-CN" sz="2400" dirty="0" smtClean="0">
              <a:latin typeface="Bodoni MT Black" panose="02070A03080606020203" pitchFamily="18" charset="0"/>
            </a:endParaRPr>
          </a:p>
          <a:p>
            <a:pPr marL="0" indent="0" eaLnBrk="1" hangingPunct="1">
              <a:lnSpc>
                <a:spcPts val="2900"/>
              </a:lnSpc>
              <a:spcAft>
                <a:spcPts val="600"/>
              </a:spcAft>
              <a:defRPr/>
            </a:pPr>
            <a:r>
              <a:rPr lang="en-US" altLang="zh-CN" sz="2400" b="1" dirty="0" smtClean="0">
                <a:latin typeface="Bodoni MT Black" panose="02070A03080606020203" pitchFamily="18" charset="0"/>
                <a:ea typeface="+mn-ea"/>
              </a:rPr>
              <a:t>(1) </a:t>
            </a:r>
            <a:r>
              <a:rPr lang="zh-CN" altLang="en-US" sz="2400" b="1" dirty="0" smtClean="0">
                <a:solidFill>
                  <a:srgbClr val="FF0000"/>
                </a:solidFill>
                <a:latin typeface="Bodoni MT Black" panose="02070A03080606020203" pitchFamily="18" charset="0"/>
                <a:ea typeface="+mn-ea"/>
              </a:rPr>
              <a:t>普通关联</a:t>
            </a:r>
            <a:endParaRPr lang="en-US" altLang="zh-CN" sz="2400" b="1" dirty="0" smtClean="0">
              <a:solidFill>
                <a:srgbClr val="FF0000"/>
              </a:solidFill>
              <a:latin typeface="Bodoni MT Black" panose="02070A03080606020203" pitchFamily="18" charset="0"/>
              <a:ea typeface="+mn-ea"/>
            </a:endParaRPr>
          </a:p>
          <a:p>
            <a:pPr marL="0" indent="0" eaLnBrk="1" hangingPunct="1">
              <a:lnSpc>
                <a:spcPts val="2600"/>
              </a:lnSpc>
              <a:spcAft>
                <a:spcPts val="600"/>
              </a:spcAft>
              <a:defRPr/>
            </a:pPr>
            <a:r>
              <a:rPr lang="en-US" altLang="zh-CN" sz="2000" dirty="0" smtClean="0">
                <a:latin typeface="Bodoni MT Black" panose="02070A03080606020203" pitchFamily="18" charset="0"/>
              </a:rPr>
              <a:t>       </a:t>
            </a:r>
            <a:r>
              <a:rPr lang="zh-CN" altLang="zh-CN" sz="2400" dirty="0" smtClean="0">
                <a:latin typeface="Bodoni MT Black" panose="02070A03080606020203" pitchFamily="18" charset="0"/>
              </a:rPr>
              <a:t>只要</a:t>
            </a:r>
            <a:r>
              <a:rPr lang="zh-CN" altLang="zh-CN" sz="2400" dirty="0">
                <a:latin typeface="Bodoni MT Black" panose="02070A03080606020203" pitchFamily="18" charset="0"/>
              </a:rPr>
              <a:t>在类与类之间存在连接关系就可以用普通关联表示。普通关联的图示符号是连接两个类之间的</a:t>
            </a:r>
            <a:r>
              <a:rPr lang="zh-CN" altLang="zh-CN" sz="2400" dirty="0">
                <a:solidFill>
                  <a:srgbClr val="0070C0"/>
                </a:solidFill>
                <a:latin typeface="Bodoni MT Black" panose="02070A03080606020203" pitchFamily="18" charset="0"/>
              </a:rPr>
              <a:t>直线</a:t>
            </a:r>
            <a:r>
              <a:rPr lang="zh-CN" altLang="zh-CN" sz="2400" dirty="0">
                <a:latin typeface="Bodoni MT Black" panose="02070A03080606020203" pitchFamily="18" charset="0"/>
              </a:rPr>
              <a:t>，</a:t>
            </a:r>
            <a:r>
              <a:rPr lang="zh-CN" altLang="zh-CN" sz="2400" dirty="0" smtClean="0">
                <a:latin typeface="Bodoni MT Black" panose="02070A03080606020203" pitchFamily="18" charset="0"/>
              </a:rPr>
              <a:t>如</a:t>
            </a:r>
            <a:r>
              <a:rPr lang="zh-CN" altLang="en-US" sz="2400" dirty="0" smtClean="0">
                <a:latin typeface="Bodoni MT Black" panose="02070A03080606020203" pitchFamily="18" charset="0"/>
              </a:rPr>
              <a:t>下图</a:t>
            </a:r>
            <a:r>
              <a:rPr lang="zh-CN" altLang="zh-CN" sz="2400" dirty="0" smtClean="0">
                <a:latin typeface="Bodoni MT Black" panose="02070A03080606020203" pitchFamily="18" charset="0"/>
              </a:rPr>
              <a:t>所</a:t>
            </a:r>
            <a:r>
              <a:rPr lang="zh-CN" altLang="zh-CN" sz="2400" dirty="0">
                <a:latin typeface="Bodoni MT Black" panose="02070A03080606020203" pitchFamily="18" charset="0"/>
              </a:rPr>
              <a:t>示。</a:t>
            </a:r>
            <a:endParaRPr lang="en-US" altLang="zh-CN" sz="2400" b="1" dirty="0" smtClean="0">
              <a:latin typeface="Bodoni MT Black" panose="02070A03080606020203" pitchFamily="18" charset="0"/>
              <a:ea typeface="+mn-ea"/>
            </a:endParaRPr>
          </a:p>
        </p:txBody>
      </p:sp>
      <p:pic>
        <p:nvPicPr>
          <p:cNvPr id="71686" name="图片 2"/>
          <p:cNvPicPr>
            <a:picLocks noChangeAspect="1"/>
          </p:cNvPicPr>
          <p:nvPr/>
        </p:nvPicPr>
        <p:blipFill>
          <a:blip r:embed="rId1" cstate="print"/>
          <a:srcRect/>
          <a:stretch>
            <a:fillRect/>
          </a:stretch>
        </p:blipFill>
        <p:spPr bwMode="auto">
          <a:xfrm>
            <a:off x="1857356" y="4071942"/>
            <a:ext cx="5572163" cy="733425"/>
          </a:xfrm>
          <a:prstGeom prst="rect">
            <a:avLst/>
          </a:prstGeom>
          <a:noFill/>
          <a:ln w="9525">
            <a:noFill/>
            <a:miter lim="800000"/>
            <a:headEnd/>
            <a:tailEnd/>
          </a:ln>
        </p:spPr>
      </p:pic>
      <p:sp>
        <p:nvSpPr>
          <p:cNvPr id="4" name="文本框 3"/>
          <p:cNvSpPr txBox="1"/>
          <p:nvPr/>
        </p:nvSpPr>
        <p:spPr>
          <a:xfrm>
            <a:off x="468313" y="4868863"/>
            <a:ext cx="8280400" cy="1200150"/>
          </a:xfrm>
          <a:prstGeom prst="rect">
            <a:avLst/>
          </a:prstGeom>
          <a:noFill/>
        </p:spPr>
        <p:txBody>
          <a:bodyPr>
            <a:spAutoFit/>
          </a:bodyPr>
          <a:lstStyle/>
          <a:p>
            <a:pPr eaLnBrk="1" hangingPunct="1">
              <a:defRPr/>
            </a:pPr>
            <a:r>
              <a:rPr lang="en-US" altLang="zh-CN" sz="2000" dirty="0">
                <a:latin typeface="Bodoni MT Black" panose="02070A03080606020203" pitchFamily="18" charset="0"/>
              </a:rPr>
              <a:t>       </a:t>
            </a:r>
            <a:r>
              <a:rPr lang="zh-CN" altLang="zh-CN" sz="2400" dirty="0">
                <a:latin typeface="Bodoni MT Black" panose="02070A03080606020203" pitchFamily="18" charset="0"/>
                <a:ea typeface="+mn-ea"/>
              </a:rPr>
              <a:t>关联是双向的，可在</a:t>
            </a:r>
            <a:r>
              <a:rPr lang="zh-CN" altLang="en-US" sz="2400" dirty="0">
                <a:latin typeface="Bodoni MT Black" panose="02070A03080606020203" pitchFamily="18" charset="0"/>
                <a:ea typeface="+mn-ea"/>
              </a:rPr>
              <a:t>每</a:t>
            </a:r>
            <a:r>
              <a:rPr lang="zh-CN" altLang="zh-CN" sz="2400" dirty="0">
                <a:latin typeface="Bodoni MT Black" panose="02070A03080606020203" pitchFamily="18" charset="0"/>
                <a:ea typeface="+mn-ea"/>
              </a:rPr>
              <a:t>一个方向上为关联起一个</a:t>
            </a:r>
            <a:r>
              <a:rPr lang="zh-CN" altLang="zh-CN" sz="2400" dirty="0" smtClean="0">
                <a:latin typeface="Bodoni MT Black" panose="02070A03080606020203" pitchFamily="18" charset="0"/>
                <a:ea typeface="+mn-ea"/>
              </a:rPr>
              <a:t>名字</a:t>
            </a:r>
            <a:r>
              <a:rPr lang="zh-CN" altLang="zh-CN" sz="2400" dirty="0" smtClean="0">
                <a:latin typeface="Bodoni MT Black" panose="02070A03080606020203" pitchFamily="18" charset="0"/>
              </a:rPr>
              <a:t>（</a:t>
            </a:r>
            <a:r>
              <a:rPr lang="zh-CN" altLang="zh-CN" sz="2400" dirty="0" smtClean="0">
                <a:latin typeface="Bodoni MT Black" panose="02070A03080606020203" pitchFamily="18" charset="0"/>
                <a:ea typeface="+mn-ea"/>
              </a:rPr>
              <a:t>也</a:t>
            </a:r>
            <a:r>
              <a:rPr lang="zh-CN" altLang="zh-CN" sz="2400" dirty="0">
                <a:latin typeface="Bodoni MT Black" panose="02070A03080606020203" pitchFamily="18" charset="0"/>
                <a:ea typeface="+mn-ea"/>
              </a:rPr>
              <a:t>可不起</a:t>
            </a:r>
            <a:r>
              <a:rPr lang="zh-CN" altLang="zh-CN" sz="2400" dirty="0" smtClean="0">
                <a:latin typeface="Bodoni MT Black" panose="02070A03080606020203" pitchFamily="18" charset="0"/>
                <a:ea typeface="+mn-ea"/>
              </a:rPr>
              <a:t>名字</a:t>
            </a:r>
            <a:r>
              <a:rPr lang="zh-CN" altLang="zh-CN" sz="2400" dirty="0" smtClean="0">
                <a:latin typeface="Bodoni MT Black" panose="02070A03080606020203" pitchFamily="18" charset="0"/>
              </a:rPr>
              <a:t>）</a:t>
            </a:r>
            <a:r>
              <a:rPr lang="zh-CN" altLang="zh-CN" sz="2400" dirty="0" smtClean="0">
                <a:latin typeface="Bodoni MT Black" panose="02070A03080606020203" pitchFamily="18" charset="0"/>
                <a:ea typeface="+mn-ea"/>
              </a:rPr>
              <a:t>。</a:t>
            </a:r>
            <a:r>
              <a:rPr lang="zh-CN" altLang="zh-CN" sz="2400" dirty="0">
                <a:latin typeface="Bodoni MT Black" panose="02070A03080606020203" pitchFamily="18" charset="0"/>
                <a:ea typeface="+mn-ea"/>
              </a:rPr>
              <a:t>为避免混淆，在名字前面（或后面）加一个表示关联方向的</a:t>
            </a:r>
            <a:r>
              <a:rPr lang="zh-CN" altLang="zh-CN" sz="2400" dirty="0">
                <a:solidFill>
                  <a:srgbClr val="0070C0"/>
                </a:solidFill>
                <a:latin typeface="Bodoni MT Black" panose="02070A03080606020203" pitchFamily="18" charset="0"/>
                <a:ea typeface="+mn-ea"/>
              </a:rPr>
              <a:t>黑三角</a:t>
            </a:r>
            <a:r>
              <a:rPr lang="zh-CN" altLang="zh-CN" sz="2400" dirty="0">
                <a:latin typeface="Bodoni MT Black" panose="02070A03080606020203" pitchFamily="18" charset="0"/>
                <a:ea typeface="+mn-ea"/>
              </a:rPr>
              <a:t>。</a:t>
            </a:r>
            <a:endParaRPr lang="zh-CN" altLang="en-US" sz="2400" dirty="0">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anose="02070A03080606020203" pitchFamily="18" charset="0"/>
                <a:ea typeface="+mn-ea"/>
              </a:rPr>
              <a:t>9.4 </a:t>
            </a:r>
            <a:r>
              <a:rPr lang="zh-CN" altLang="en-US" b="1" dirty="0" smtClean="0">
                <a:latin typeface="Bodoni MT Black" panose="02070A03080606020203" pitchFamily="18" charset="0"/>
              </a:rPr>
              <a:t>对象模型</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250825" y="1125538"/>
            <a:ext cx="8642350" cy="169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2900"/>
              </a:lnSpc>
              <a:spcAft>
                <a:spcPts val="600"/>
              </a:spcAft>
              <a:defRPr/>
            </a:pPr>
            <a:r>
              <a:rPr lang="en-US" altLang="zh-CN" sz="2400" b="1" dirty="0" smtClean="0">
                <a:latin typeface="Bodoni MT Black" panose="02070A03080606020203" pitchFamily="18" charset="0"/>
                <a:ea typeface="+mn-ea"/>
              </a:rPr>
              <a:t>(1) </a:t>
            </a:r>
            <a:r>
              <a:rPr lang="zh-CN" altLang="en-US" sz="2400" b="1" dirty="0" smtClean="0">
                <a:solidFill>
                  <a:srgbClr val="FF0000"/>
                </a:solidFill>
                <a:latin typeface="Bodoni MT Black" panose="02070A03080606020203" pitchFamily="18" charset="0"/>
                <a:ea typeface="+mn-ea"/>
              </a:rPr>
              <a:t>普通关联</a:t>
            </a:r>
            <a:endParaRPr lang="en-US" altLang="zh-CN" sz="2400" b="1" dirty="0" smtClean="0">
              <a:solidFill>
                <a:srgbClr val="FF0000"/>
              </a:solidFill>
              <a:latin typeface="Bodoni MT Black" panose="02070A03080606020203" pitchFamily="18" charset="0"/>
              <a:ea typeface="+mn-ea"/>
            </a:endParaRPr>
          </a:p>
          <a:p>
            <a:pPr marL="0" indent="0" eaLnBrk="1" hangingPunct="1">
              <a:lnSpc>
                <a:spcPts val="3000"/>
              </a:lnSpc>
              <a:spcAft>
                <a:spcPts val="600"/>
              </a:spcAft>
              <a:defRPr/>
            </a:pPr>
            <a:r>
              <a:rPr lang="en-US" altLang="zh-CN" sz="2000" dirty="0" smtClean="0">
                <a:latin typeface="Bodoni MT Black" panose="02070A03080606020203" pitchFamily="18" charset="0"/>
              </a:rPr>
              <a:t>       </a:t>
            </a:r>
            <a:r>
              <a:rPr lang="zh-CN" altLang="zh-CN" sz="2400" dirty="0" smtClean="0">
                <a:latin typeface="Bodoni MT Black" panose="02070A03080606020203" pitchFamily="18" charset="0"/>
                <a:ea typeface="+mn-ea"/>
              </a:rPr>
              <a:t>在</a:t>
            </a:r>
            <a:r>
              <a:rPr lang="zh-CN" altLang="zh-CN" sz="2400" dirty="0">
                <a:latin typeface="Bodoni MT Black" panose="02070A03080606020203" pitchFamily="18" charset="0"/>
                <a:ea typeface="+mn-ea"/>
              </a:rPr>
              <a:t>表示关联的直线两端可以写上重数（</a:t>
            </a:r>
            <a:r>
              <a:rPr lang="en-US" altLang="zh-CN" sz="2400" dirty="0">
                <a:latin typeface="Bodoni MT Black" panose="02070A03080606020203" pitchFamily="18" charset="0"/>
                <a:ea typeface="+mn-ea"/>
              </a:rPr>
              <a:t>multiplicity</a:t>
            </a:r>
            <a:r>
              <a:rPr lang="zh-CN" altLang="zh-CN" sz="2400" dirty="0">
                <a:latin typeface="Bodoni MT Black" panose="02070A03080606020203" pitchFamily="18" charset="0"/>
                <a:ea typeface="+mn-ea"/>
              </a:rPr>
              <a:t>），它表示该类有多少个对象与对方的一个对象连接。重数的表示方法通常有：</a:t>
            </a:r>
            <a:endParaRPr lang="en-US" altLang="zh-CN" sz="2400" b="1" dirty="0" smtClean="0">
              <a:latin typeface="Bodoni MT Black" panose="02070A03080606020203" pitchFamily="18" charset="0"/>
              <a:ea typeface="+mn-ea"/>
            </a:endParaRPr>
          </a:p>
        </p:txBody>
      </p:sp>
      <p:graphicFrame>
        <p:nvGraphicFramePr>
          <p:cNvPr id="2" name="表格 1"/>
          <p:cNvGraphicFramePr>
            <a:graphicFrameLocks noGrp="1"/>
          </p:cNvGraphicFramePr>
          <p:nvPr/>
        </p:nvGraphicFramePr>
        <p:xfrm>
          <a:off x="3635375" y="3284538"/>
          <a:ext cx="4896544" cy="2194560"/>
        </p:xfrm>
        <a:graphic>
          <a:graphicData uri="http://schemas.openxmlformats.org/drawingml/2006/table">
            <a:tbl>
              <a:tblPr firstRow="1" bandRow="1">
                <a:tableStyleId>{5C22544A-7EE6-4342-B048-85BDC9FD1C3A}</a:tableStyleId>
              </a:tblPr>
              <a:tblGrid>
                <a:gridCol w="2448272"/>
                <a:gridCol w="2448272"/>
              </a:tblGrid>
              <a:tr h="360040">
                <a:tc>
                  <a:txBody>
                    <a:bodyPr/>
                    <a:lstStyle/>
                    <a:p>
                      <a:pPr algn="ctr"/>
                      <a:r>
                        <a:rPr lang="zh-CN" altLang="en-US" dirty="0" smtClean="0"/>
                        <a:t>重数</a:t>
                      </a:r>
                      <a:endParaRPr lang="zh-CN" altLang="en-US" dirty="0"/>
                    </a:p>
                  </a:txBody>
                  <a:tcPr/>
                </a:tc>
                <a:tc>
                  <a:txBody>
                    <a:bodyPr/>
                    <a:lstStyle/>
                    <a:p>
                      <a:pPr algn="ctr"/>
                      <a:r>
                        <a:rPr lang="zh-CN" altLang="en-US" dirty="0" smtClean="0"/>
                        <a:t>表示</a:t>
                      </a:r>
                      <a:endParaRPr lang="zh-CN" altLang="en-US" dirty="0"/>
                    </a:p>
                  </a:txBody>
                  <a:tcPr/>
                </a:tc>
              </a:tr>
              <a:tr h="360040">
                <a:tc>
                  <a:txBody>
                    <a:bodyPr/>
                    <a:lstStyle/>
                    <a:p>
                      <a:pPr algn="ctr"/>
                      <a:r>
                        <a:rPr lang="en-US" altLang="zh-CN" sz="1800" kern="1200" dirty="0" smtClean="0">
                          <a:solidFill>
                            <a:schemeClr val="dk1"/>
                          </a:solidFill>
                          <a:effectLst/>
                          <a:latin typeface="+mn-lt"/>
                          <a:ea typeface="+mn-ea"/>
                          <a:cs typeface="+mn-cs"/>
                        </a:rPr>
                        <a:t>0 </a:t>
                      </a:r>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 1</a:t>
                      </a:r>
                      <a:endParaRPr lang="zh-CN" altLang="en-US" dirty="0"/>
                    </a:p>
                  </a:txBody>
                  <a:tcPr/>
                </a:tc>
                <a:tc>
                  <a:txBody>
                    <a:bodyPr/>
                    <a:lstStyle/>
                    <a:p>
                      <a:pPr algn="ctr"/>
                      <a:r>
                        <a:rPr lang="en-US" altLang="zh-CN" sz="1800" kern="1200" dirty="0" smtClean="0">
                          <a:solidFill>
                            <a:schemeClr val="dk1"/>
                          </a:solidFill>
                          <a:effectLst/>
                          <a:latin typeface="+mn-lt"/>
                          <a:ea typeface="+mn-ea"/>
                          <a:cs typeface="+mn-cs"/>
                        </a:rPr>
                        <a:t>0</a:t>
                      </a:r>
                      <a:r>
                        <a:rPr lang="zh-CN" altLang="zh-CN" sz="1800" kern="1200" dirty="0" smtClean="0">
                          <a:solidFill>
                            <a:schemeClr val="dk1"/>
                          </a:solidFill>
                          <a:effectLst/>
                          <a:latin typeface="+mn-lt"/>
                          <a:ea typeface="+mn-ea"/>
                          <a:cs typeface="+mn-cs"/>
                        </a:rPr>
                        <a:t>到</a:t>
                      </a:r>
                      <a:r>
                        <a:rPr lang="en-US" altLang="zh-CN" sz="1800" kern="1200" dirty="0" smtClean="0">
                          <a:solidFill>
                            <a:schemeClr val="dk1"/>
                          </a:solidFill>
                          <a:effectLst/>
                          <a:latin typeface="+mn-lt"/>
                          <a:ea typeface="+mn-ea"/>
                          <a:cs typeface="+mn-cs"/>
                        </a:rPr>
                        <a:t>1</a:t>
                      </a:r>
                      <a:r>
                        <a:rPr lang="zh-CN" altLang="zh-CN" sz="1800" kern="1200" dirty="0" smtClean="0">
                          <a:solidFill>
                            <a:schemeClr val="dk1"/>
                          </a:solidFill>
                          <a:effectLst/>
                          <a:latin typeface="+mn-lt"/>
                          <a:ea typeface="+mn-ea"/>
                          <a:cs typeface="+mn-cs"/>
                        </a:rPr>
                        <a:t>个对象</a:t>
                      </a:r>
                      <a:endParaRPr lang="zh-CN" altLang="en-US" dirty="0"/>
                    </a:p>
                  </a:txBody>
                  <a:tcPr/>
                </a:tc>
              </a:tr>
              <a:tr h="360040">
                <a:tc>
                  <a:txBody>
                    <a:bodyPr/>
                    <a:lstStyle/>
                    <a:p>
                      <a:pPr algn="ctr"/>
                      <a:r>
                        <a:rPr lang="en-US" altLang="zh-CN" sz="1800" kern="1200" dirty="0" smtClean="0">
                          <a:solidFill>
                            <a:schemeClr val="dk1"/>
                          </a:solidFill>
                          <a:effectLst/>
                          <a:latin typeface="+mn-lt"/>
                          <a:ea typeface="+mn-ea"/>
                          <a:cs typeface="+mn-cs"/>
                        </a:rPr>
                        <a:t>0 </a:t>
                      </a:r>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  </a:t>
                      </a:r>
                      <a:r>
                        <a:rPr lang="zh-CN" altLang="en-US"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或</a:t>
                      </a:r>
                      <a:r>
                        <a:rPr lang="en-US" altLang="zh-CN" sz="1800" kern="1200" baseline="0" dirty="0" smtClean="0">
                          <a:solidFill>
                            <a:schemeClr val="dk1"/>
                          </a:solidFill>
                          <a:effectLst/>
                          <a:latin typeface="+mn-lt"/>
                          <a:ea typeface="+mn-ea"/>
                          <a:cs typeface="+mn-cs"/>
                        </a:rPr>
                        <a:t> </a:t>
                      </a:r>
                      <a:r>
                        <a:rPr lang="zh-CN" altLang="en-US" sz="1800" kern="1200" baseline="0" dirty="0" smtClean="0">
                          <a:solidFill>
                            <a:schemeClr val="dk1"/>
                          </a:solidFill>
                          <a:effectLst/>
                          <a:latin typeface="+mn-lt"/>
                          <a:ea typeface="+mn-ea"/>
                          <a:cs typeface="+mn-cs"/>
                        </a:rPr>
                        <a:t>*</a:t>
                      </a:r>
                      <a:endParaRPr lang="zh-CN" altLang="en-US" dirty="0"/>
                    </a:p>
                  </a:txBody>
                  <a:tcPr/>
                </a:tc>
                <a:tc>
                  <a:txBody>
                    <a:bodyPr/>
                    <a:lstStyle/>
                    <a:p>
                      <a:pPr algn="ctr"/>
                      <a:r>
                        <a:rPr lang="en-US" altLang="zh-CN" sz="1800" kern="1200" dirty="0" smtClean="0">
                          <a:solidFill>
                            <a:schemeClr val="dk1"/>
                          </a:solidFill>
                          <a:effectLst/>
                          <a:latin typeface="+mn-lt"/>
                          <a:ea typeface="+mn-ea"/>
                          <a:cs typeface="+mn-cs"/>
                        </a:rPr>
                        <a:t>0</a:t>
                      </a:r>
                      <a:r>
                        <a:rPr lang="zh-CN" altLang="zh-CN" sz="1800" kern="1200" dirty="0" smtClean="0">
                          <a:solidFill>
                            <a:schemeClr val="dk1"/>
                          </a:solidFill>
                          <a:effectLst/>
                          <a:latin typeface="+mn-lt"/>
                          <a:ea typeface="+mn-ea"/>
                          <a:cs typeface="+mn-cs"/>
                        </a:rPr>
                        <a:t>到多个对象</a:t>
                      </a:r>
                      <a:endParaRPr lang="zh-CN" altLang="en-US" dirty="0"/>
                    </a:p>
                  </a:txBody>
                  <a:tcPr/>
                </a:tc>
              </a:tr>
              <a:tr h="360040">
                <a:tc>
                  <a:txBody>
                    <a:bodyPr/>
                    <a:lstStyle/>
                    <a:p>
                      <a:pPr algn="ctr"/>
                      <a:r>
                        <a:rPr lang="en-US" altLang="zh-CN" sz="1800" kern="1200" dirty="0" smtClean="0">
                          <a:solidFill>
                            <a:schemeClr val="dk1"/>
                          </a:solidFill>
                          <a:effectLst/>
                          <a:latin typeface="+mn-lt"/>
                          <a:ea typeface="+mn-ea"/>
                          <a:cs typeface="+mn-cs"/>
                        </a:rPr>
                        <a:t>1 + </a:t>
                      </a:r>
                      <a:r>
                        <a:rPr lang="zh-CN" altLang="zh-CN" sz="1800" kern="1200" dirty="0" smtClean="0">
                          <a:solidFill>
                            <a:schemeClr val="dk1"/>
                          </a:solidFill>
                          <a:effectLst/>
                          <a:latin typeface="+mn-lt"/>
                          <a:ea typeface="+mn-ea"/>
                          <a:cs typeface="+mn-cs"/>
                        </a:rPr>
                        <a:t>或</a:t>
                      </a:r>
                      <a:r>
                        <a:rPr lang="en-US" altLang="zh-CN" sz="1800" kern="1200" dirty="0" smtClean="0">
                          <a:solidFill>
                            <a:schemeClr val="dk1"/>
                          </a:solidFill>
                          <a:effectLst/>
                          <a:latin typeface="+mn-lt"/>
                          <a:ea typeface="+mn-ea"/>
                          <a:cs typeface="+mn-cs"/>
                        </a:rPr>
                        <a:t>1 </a:t>
                      </a:r>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 </a:t>
                      </a:r>
                      <a:r>
                        <a:rPr lang="zh-CN" altLang="en-US" sz="1800" kern="1200" dirty="0" smtClean="0">
                          <a:solidFill>
                            <a:schemeClr val="dk1"/>
                          </a:solidFill>
                          <a:effectLst/>
                          <a:latin typeface="+mn-lt"/>
                          <a:ea typeface="+mn-ea"/>
                          <a:cs typeface="+mn-cs"/>
                        </a:rPr>
                        <a:t>*</a:t>
                      </a:r>
                      <a:endParaRPr lang="zh-CN" altLang="en-US" dirty="0"/>
                    </a:p>
                  </a:txBody>
                  <a:tcPr/>
                </a:tc>
                <a:tc>
                  <a:txBody>
                    <a:bodyPr/>
                    <a:lstStyle/>
                    <a:p>
                      <a:pPr algn="ctr"/>
                      <a:r>
                        <a:rPr lang="en-US" altLang="zh-CN" sz="1800" kern="1200" dirty="0" smtClean="0">
                          <a:solidFill>
                            <a:schemeClr val="dk1"/>
                          </a:solidFill>
                          <a:effectLst/>
                          <a:latin typeface="+mn-lt"/>
                          <a:ea typeface="+mn-ea"/>
                          <a:cs typeface="+mn-cs"/>
                        </a:rPr>
                        <a:t>1</a:t>
                      </a:r>
                      <a:r>
                        <a:rPr lang="zh-CN" altLang="zh-CN" sz="1800" kern="1200" dirty="0" smtClean="0">
                          <a:solidFill>
                            <a:schemeClr val="dk1"/>
                          </a:solidFill>
                          <a:effectLst/>
                          <a:latin typeface="+mn-lt"/>
                          <a:ea typeface="+mn-ea"/>
                          <a:cs typeface="+mn-cs"/>
                        </a:rPr>
                        <a:t>到多个对象</a:t>
                      </a:r>
                      <a:endParaRPr lang="zh-CN" altLang="en-US" dirty="0"/>
                    </a:p>
                  </a:txBody>
                  <a:tcPr/>
                </a:tc>
              </a:tr>
              <a:tr h="360040">
                <a:tc>
                  <a:txBody>
                    <a:bodyPr/>
                    <a:lstStyle/>
                    <a:p>
                      <a:pPr algn="ctr"/>
                      <a:r>
                        <a:rPr lang="en-US" altLang="zh-CN" sz="1800" kern="1200" dirty="0" smtClean="0">
                          <a:solidFill>
                            <a:schemeClr val="dk1"/>
                          </a:solidFill>
                          <a:effectLst/>
                          <a:latin typeface="+mn-lt"/>
                          <a:ea typeface="+mn-ea"/>
                          <a:cs typeface="+mn-cs"/>
                        </a:rPr>
                        <a:t>1 </a:t>
                      </a:r>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 15</a:t>
                      </a:r>
                      <a:endParaRPr lang="zh-CN" altLang="en-US" dirty="0"/>
                    </a:p>
                  </a:txBody>
                  <a:tcPr/>
                </a:tc>
                <a:tc>
                  <a:txBody>
                    <a:bodyPr/>
                    <a:lstStyle/>
                    <a:p>
                      <a:pPr algn="ctr"/>
                      <a:r>
                        <a:rPr lang="en-US" altLang="zh-CN" sz="1800" kern="1200" dirty="0" smtClean="0">
                          <a:solidFill>
                            <a:schemeClr val="dk1"/>
                          </a:solidFill>
                          <a:effectLst/>
                          <a:latin typeface="+mn-lt"/>
                          <a:ea typeface="+mn-ea"/>
                          <a:cs typeface="+mn-cs"/>
                        </a:rPr>
                        <a:t>1</a:t>
                      </a:r>
                      <a:r>
                        <a:rPr lang="zh-CN" altLang="zh-CN" sz="1800" kern="1200" dirty="0" smtClean="0">
                          <a:solidFill>
                            <a:schemeClr val="dk1"/>
                          </a:solidFill>
                          <a:effectLst/>
                          <a:latin typeface="+mn-lt"/>
                          <a:ea typeface="+mn-ea"/>
                          <a:cs typeface="+mn-cs"/>
                        </a:rPr>
                        <a:t>到</a:t>
                      </a:r>
                      <a:r>
                        <a:rPr lang="en-US" altLang="zh-CN" sz="1800" kern="1200" dirty="0" smtClean="0">
                          <a:solidFill>
                            <a:schemeClr val="dk1"/>
                          </a:solidFill>
                          <a:effectLst/>
                          <a:latin typeface="+mn-lt"/>
                          <a:ea typeface="+mn-ea"/>
                          <a:cs typeface="+mn-cs"/>
                        </a:rPr>
                        <a:t>15</a:t>
                      </a:r>
                      <a:r>
                        <a:rPr lang="zh-CN" altLang="zh-CN" sz="1800" kern="1200" dirty="0" smtClean="0">
                          <a:solidFill>
                            <a:schemeClr val="dk1"/>
                          </a:solidFill>
                          <a:effectLst/>
                          <a:latin typeface="+mn-lt"/>
                          <a:ea typeface="+mn-ea"/>
                          <a:cs typeface="+mn-cs"/>
                        </a:rPr>
                        <a:t>个对象</a:t>
                      </a:r>
                      <a:endParaRPr lang="zh-CN" altLang="en-US" dirty="0"/>
                    </a:p>
                  </a:txBody>
                  <a:tcPr/>
                </a:tc>
              </a:tr>
              <a:tr h="360040">
                <a:tc>
                  <a:txBody>
                    <a:bodyPr/>
                    <a:lstStyle/>
                    <a:p>
                      <a:pPr algn="ctr"/>
                      <a:r>
                        <a:rPr lang="en-US" altLang="zh-CN" sz="1800" kern="1200" dirty="0" smtClean="0">
                          <a:solidFill>
                            <a:schemeClr val="dk1"/>
                          </a:solidFill>
                          <a:effectLst/>
                          <a:latin typeface="+mn-lt"/>
                          <a:ea typeface="+mn-ea"/>
                          <a:cs typeface="+mn-cs"/>
                        </a:rPr>
                        <a:t>3</a:t>
                      </a:r>
                      <a:endParaRPr lang="zh-CN" altLang="en-US" dirty="0"/>
                    </a:p>
                  </a:txBody>
                  <a:tcPr/>
                </a:tc>
                <a:tc>
                  <a:txBody>
                    <a:bodyPr/>
                    <a:lstStyle/>
                    <a:p>
                      <a:pPr algn="ctr"/>
                      <a:r>
                        <a:rPr lang="en-US" altLang="zh-CN" sz="1800" kern="1200" dirty="0" smtClean="0">
                          <a:solidFill>
                            <a:schemeClr val="dk1"/>
                          </a:solidFill>
                          <a:effectLst/>
                          <a:latin typeface="+mn-lt"/>
                          <a:ea typeface="+mn-ea"/>
                          <a:cs typeface="+mn-cs"/>
                        </a:rPr>
                        <a:t>3</a:t>
                      </a:r>
                      <a:r>
                        <a:rPr lang="zh-CN" altLang="zh-CN" sz="1800" kern="1200" dirty="0" smtClean="0">
                          <a:solidFill>
                            <a:schemeClr val="dk1"/>
                          </a:solidFill>
                          <a:effectLst/>
                          <a:latin typeface="+mn-lt"/>
                          <a:ea typeface="+mn-ea"/>
                          <a:cs typeface="+mn-cs"/>
                        </a:rPr>
                        <a:t>个对象</a:t>
                      </a:r>
                      <a:endParaRPr lang="zh-CN" altLang="en-US" dirty="0"/>
                    </a:p>
                  </a:txBody>
                  <a:tcPr/>
                </a:tc>
              </a:tr>
            </a:tbl>
          </a:graphicData>
        </a:graphic>
      </p:graphicFrame>
      <p:sp>
        <p:nvSpPr>
          <p:cNvPr id="5" name="文本框 4"/>
          <p:cNvSpPr txBox="1"/>
          <p:nvPr/>
        </p:nvSpPr>
        <p:spPr>
          <a:xfrm>
            <a:off x="395288" y="2830513"/>
            <a:ext cx="2984500" cy="3125787"/>
          </a:xfrm>
          <a:prstGeom prst="rect">
            <a:avLst/>
          </a:prstGeom>
          <a:noFill/>
        </p:spPr>
        <p:txBody>
          <a:bodyPr>
            <a:spAutoFit/>
          </a:bodyPr>
          <a:lstStyle/>
          <a:p>
            <a:pPr eaLnBrk="1" hangingPunct="1">
              <a:lnSpc>
                <a:spcPts val="3000"/>
              </a:lnSpc>
              <a:defRPr/>
            </a:pPr>
            <a:r>
              <a:rPr lang="en-US" altLang="zh-CN" sz="2000" dirty="0">
                <a:latin typeface="Bodoni MT Black" panose="02070A03080606020203" pitchFamily="18" charset="0"/>
              </a:rPr>
              <a:t>     </a:t>
            </a:r>
            <a:r>
              <a:rPr lang="zh-CN" altLang="zh-CN" sz="2400" dirty="0" smtClean="0">
                <a:latin typeface="Bodoni MT Black" panose="02070A03080606020203" pitchFamily="18" charset="0"/>
                <a:ea typeface="+mn-ea"/>
              </a:rPr>
              <a:t>如果</a:t>
            </a:r>
            <a:r>
              <a:rPr lang="zh-CN" altLang="zh-CN" sz="2400" dirty="0">
                <a:latin typeface="Bodoni MT Black" panose="02070A03080606020203" pitchFamily="18" charset="0"/>
                <a:ea typeface="+mn-ea"/>
              </a:rPr>
              <a:t>图中未明确标出关联的重数，则默认重数是</a:t>
            </a:r>
            <a:r>
              <a:rPr lang="en-US" altLang="zh-CN" sz="2400" dirty="0">
                <a:latin typeface="Bodoni MT Black" panose="02070A03080606020203" pitchFamily="18" charset="0"/>
                <a:ea typeface="+mn-ea"/>
              </a:rPr>
              <a:t>1</a:t>
            </a:r>
            <a:r>
              <a:rPr lang="zh-CN" altLang="zh-CN"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eaLnBrk="1" hangingPunct="1">
              <a:lnSpc>
                <a:spcPts val="3000"/>
              </a:lnSpc>
              <a:defRPr/>
            </a:pPr>
            <a:r>
              <a:rPr lang="zh-CN" altLang="en-US" sz="2400" dirty="0">
                <a:latin typeface="Bodoni MT Black" panose="02070A03080606020203" pitchFamily="18" charset="0"/>
                <a:ea typeface="+mn-ea"/>
              </a:rPr>
              <a:t>    上图</a:t>
            </a:r>
            <a:r>
              <a:rPr lang="zh-CN" altLang="zh-CN" sz="2400" dirty="0">
                <a:latin typeface="Bodoni MT Black" panose="02070A03080606020203" pitchFamily="18" charset="0"/>
                <a:ea typeface="+mn-ea"/>
              </a:rPr>
              <a:t>表示，一个作家可以使用</a:t>
            </a:r>
            <a:r>
              <a:rPr lang="en-US" altLang="zh-CN" sz="2400" dirty="0">
                <a:latin typeface="Bodoni MT Black" panose="02070A03080606020203" pitchFamily="18" charset="0"/>
                <a:ea typeface="+mn-ea"/>
              </a:rPr>
              <a:t>1</a:t>
            </a:r>
            <a:r>
              <a:rPr lang="zh-CN" altLang="zh-CN" sz="2400" dirty="0">
                <a:latin typeface="Bodoni MT Black" panose="02070A03080606020203" pitchFamily="18" charset="0"/>
                <a:ea typeface="+mn-ea"/>
              </a:rPr>
              <a:t>到多台计算机，一台计算机可被</a:t>
            </a:r>
            <a:r>
              <a:rPr lang="en-US" altLang="zh-CN" sz="2400" dirty="0">
                <a:latin typeface="Bodoni MT Black" panose="02070A03080606020203" pitchFamily="18" charset="0"/>
                <a:ea typeface="+mn-ea"/>
              </a:rPr>
              <a:t>0</a:t>
            </a:r>
            <a:r>
              <a:rPr lang="zh-CN" altLang="zh-CN" sz="2400" dirty="0">
                <a:latin typeface="Bodoni MT Black" panose="02070A03080606020203" pitchFamily="18" charset="0"/>
                <a:ea typeface="+mn-ea"/>
              </a:rPr>
              <a:t>至多个作家使用。</a:t>
            </a:r>
            <a:endParaRPr lang="zh-CN" altLang="en-US" sz="2400" dirty="0">
              <a:latin typeface="Bodoni MT Black" panose="02070A03080606020203" pitchFamily="18" charset="0"/>
              <a:ea typeface="+mn-ea"/>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9.4.2 </a:t>
            </a:r>
            <a:r>
              <a:rPr lang="zh-CN" altLang="en-US" sz="2400" dirty="0" smtClean="0">
                <a:solidFill>
                  <a:srgbClr val="D9D9D9"/>
                </a:solidFill>
                <a:latin typeface="Bodoni MT Black" panose="02070A03080606020203" pitchFamily="18" charset="0"/>
                <a:ea typeface="+mn-ea"/>
              </a:rPr>
              <a:t>表示关系的符号</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anose="02070A03080606020203" pitchFamily="18" charset="0"/>
                <a:ea typeface="+mn-ea"/>
              </a:rPr>
              <a:t>9.4 </a:t>
            </a:r>
            <a:r>
              <a:rPr lang="zh-CN" altLang="en-US" b="1" dirty="0" smtClean="0">
                <a:latin typeface="Bodoni MT Black" panose="02070A03080606020203" pitchFamily="18" charset="0"/>
              </a:rPr>
              <a:t>对象模型</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457200" y="1341438"/>
            <a:ext cx="8167688"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2900"/>
              </a:lnSpc>
              <a:spcAft>
                <a:spcPts val="600"/>
              </a:spcAft>
              <a:defRPr/>
            </a:pPr>
            <a:r>
              <a:rPr lang="en-US" altLang="zh-CN" sz="2400" b="1" dirty="0" smtClean="0">
                <a:latin typeface="Bodoni MT Black" panose="02070A03080606020203" pitchFamily="18" charset="0"/>
                <a:ea typeface="+mn-ea"/>
              </a:rPr>
              <a:t>(2) </a:t>
            </a:r>
            <a:r>
              <a:rPr lang="zh-CN" altLang="en-US" sz="2400" b="1" dirty="0" smtClean="0">
                <a:solidFill>
                  <a:srgbClr val="FF0000"/>
                </a:solidFill>
                <a:latin typeface="Bodoni MT Black" panose="02070A03080606020203" pitchFamily="18" charset="0"/>
                <a:ea typeface="+mn-ea"/>
              </a:rPr>
              <a:t>关联的角色</a:t>
            </a:r>
            <a:endParaRPr lang="en-US" altLang="zh-CN" sz="2400" b="1" dirty="0" smtClean="0">
              <a:solidFill>
                <a:srgbClr val="FF0000"/>
              </a:solidFill>
              <a:latin typeface="Bodoni MT Black" panose="02070A03080606020203" pitchFamily="18" charset="0"/>
              <a:ea typeface="+mn-ea"/>
            </a:endParaRPr>
          </a:p>
          <a:p>
            <a:pPr marL="0" indent="0" eaLnBrk="1" hangingPunct="1">
              <a:lnSpc>
                <a:spcPts val="3000"/>
              </a:lnSpc>
              <a:spcAft>
                <a:spcPts val="600"/>
              </a:spcAft>
              <a:defRPr/>
            </a:pPr>
            <a:r>
              <a:rPr lang="en-US" altLang="zh-CN" sz="2000" dirty="0" smtClean="0">
                <a:latin typeface="Bodoni MT Black" panose="02070A03080606020203" pitchFamily="18" charset="0"/>
              </a:rPr>
              <a:t>        </a:t>
            </a:r>
            <a:r>
              <a:rPr lang="zh-CN" altLang="zh-CN" sz="2400" dirty="0" smtClean="0">
                <a:latin typeface="Bodoni MT Black" panose="02070A03080606020203" pitchFamily="18" charset="0"/>
              </a:rPr>
              <a:t>在</a:t>
            </a:r>
            <a:r>
              <a:rPr lang="zh-CN" altLang="zh-CN" sz="2400" dirty="0">
                <a:latin typeface="Bodoni MT Black" panose="02070A03080606020203" pitchFamily="18" charset="0"/>
              </a:rPr>
              <a:t>任何关联中都会涉及参与此关联的对象所扮演的角色（即起的作用），在某些情况下显式标明角色名有助于别人理解类图</a:t>
            </a:r>
            <a:r>
              <a:rPr lang="zh-CN" altLang="zh-CN" sz="2400" dirty="0" smtClean="0">
                <a:latin typeface="Bodoni MT Black" panose="02070A03080606020203" pitchFamily="18" charset="0"/>
              </a:rPr>
              <a:t>。</a:t>
            </a:r>
            <a:endParaRPr lang="en-US" altLang="zh-CN" sz="2400" b="1" dirty="0" smtClean="0">
              <a:latin typeface="Bodoni MT Black" panose="02070A03080606020203" pitchFamily="18" charset="0"/>
              <a:ea typeface="+mn-ea"/>
            </a:endParaRPr>
          </a:p>
        </p:txBody>
      </p:sp>
      <p:pic>
        <p:nvPicPr>
          <p:cNvPr id="75780" name="图片 2"/>
          <p:cNvPicPr>
            <a:picLocks noChangeAspect="1"/>
          </p:cNvPicPr>
          <p:nvPr/>
        </p:nvPicPr>
        <p:blipFill>
          <a:blip r:embed="rId1" cstate="print"/>
          <a:srcRect/>
          <a:stretch>
            <a:fillRect/>
          </a:stretch>
        </p:blipFill>
        <p:spPr bwMode="auto">
          <a:xfrm>
            <a:off x="5243513" y="3359150"/>
            <a:ext cx="3144837" cy="2354263"/>
          </a:xfrm>
          <a:prstGeom prst="rect">
            <a:avLst/>
          </a:prstGeom>
          <a:noFill/>
          <a:ln w="9525">
            <a:noFill/>
            <a:miter lim="800000"/>
            <a:headEnd/>
            <a:tailEnd/>
          </a:ln>
        </p:spPr>
      </p:pic>
      <p:sp>
        <p:nvSpPr>
          <p:cNvPr id="75781" name="文本框 3"/>
          <p:cNvSpPr txBox="1">
            <a:spLocks noChangeArrowheads="1"/>
          </p:cNvSpPr>
          <p:nvPr/>
        </p:nvSpPr>
        <p:spPr bwMode="auto">
          <a:xfrm>
            <a:off x="601663" y="3141663"/>
            <a:ext cx="4402137" cy="2755900"/>
          </a:xfrm>
          <a:prstGeom prst="rect">
            <a:avLst/>
          </a:prstGeom>
          <a:noFill/>
          <a:ln w="9525">
            <a:noFill/>
            <a:miter lim="800000"/>
          </a:ln>
        </p:spPr>
        <p:txBody>
          <a:bodyPr>
            <a:spAutoFit/>
          </a:bodyPr>
          <a:lstStyle/>
          <a:p>
            <a:pPr eaLnBrk="1" hangingPunct="1">
              <a:lnSpc>
                <a:spcPts val="3000"/>
              </a:lnSpc>
            </a:pPr>
            <a:r>
              <a:rPr lang="zh-CN" altLang="en-US" dirty="0">
                <a:latin typeface="Bodoni MT Black" panose="02070A03080606020203" pitchFamily="18" charset="0"/>
              </a:rPr>
              <a:t>       </a:t>
            </a:r>
            <a:r>
              <a:rPr lang="zh-CN" altLang="en-US" sz="2400" dirty="0">
                <a:latin typeface="Bodoni MT Black" panose="02070A03080606020203" pitchFamily="18" charset="0"/>
              </a:rPr>
              <a:t>右图</a:t>
            </a:r>
            <a:r>
              <a:rPr lang="zh-CN" altLang="zh-CN" sz="2400" dirty="0">
                <a:latin typeface="Bodoni MT Black" panose="02070A03080606020203" pitchFamily="18" charset="0"/>
              </a:rPr>
              <a:t>是一个递归关联（即一个类与它本身有关联关系）的例子。一个人与另一个人结婚，必然一个人扮演丈夫的角色，另一个人扮演妻子的角色。如果没有显式标出角色名，则意味着用</a:t>
            </a:r>
            <a:r>
              <a:rPr lang="zh-CN" altLang="zh-CN" sz="2400" dirty="0">
                <a:solidFill>
                  <a:srgbClr val="FF0000"/>
                </a:solidFill>
                <a:latin typeface="Bodoni MT Black" panose="02070A03080606020203" pitchFamily="18" charset="0"/>
              </a:rPr>
              <a:t>类名作为角色名</a:t>
            </a:r>
            <a:r>
              <a:rPr lang="zh-CN" altLang="zh-CN" sz="2400" dirty="0">
                <a:latin typeface="Bodoni MT Black" panose="02070A03080606020203" pitchFamily="18" charset="0"/>
              </a:rPr>
              <a:t>。</a:t>
            </a:r>
            <a:endParaRPr lang="zh-CN" altLang="en-US" sz="2400" dirty="0">
              <a:latin typeface="Bodoni MT Black" panose="02070A03080606020203" pitchFamily="18" charset="0"/>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9.4.2 </a:t>
            </a:r>
            <a:r>
              <a:rPr lang="zh-CN" altLang="en-US" sz="2400" dirty="0" smtClean="0">
                <a:solidFill>
                  <a:srgbClr val="D9D9D9"/>
                </a:solidFill>
                <a:latin typeface="Bodoni MT Black" panose="02070A03080606020203" pitchFamily="18" charset="0"/>
                <a:ea typeface="+mn-ea"/>
              </a:rPr>
              <a:t>表示关系的符号</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anose="02070A03080606020203" pitchFamily="18" charset="0"/>
                <a:ea typeface="+mn-ea"/>
              </a:rPr>
              <a:t>9.4 </a:t>
            </a:r>
            <a:r>
              <a:rPr lang="zh-CN" altLang="en-US" b="1" dirty="0" smtClean="0">
                <a:latin typeface="Bodoni MT Black" panose="02070A03080606020203" pitchFamily="18" charset="0"/>
              </a:rPr>
              <a:t>对象模型</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508000" y="1196975"/>
            <a:ext cx="8167688" cy="2080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2900"/>
              </a:lnSpc>
              <a:spcAft>
                <a:spcPts val="600"/>
              </a:spcAft>
              <a:defRPr/>
            </a:pPr>
            <a:r>
              <a:rPr lang="en-US" altLang="zh-CN" sz="2400" b="1" dirty="0" smtClean="0">
                <a:latin typeface="Bodoni MT Black" panose="02070A03080606020203" pitchFamily="18" charset="0"/>
                <a:ea typeface="+mn-ea"/>
              </a:rPr>
              <a:t>(3) </a:t>
            </a:r>
            <a:r>
              <a:rPr lang="zh-CN" altLang="en-US" sz="2400" b="1" dirty="0" smtClean="0">
                <a:solidFill>
                  <a:srgbClr val="FF0000"/>
                </a:solidFill>
                <a:latin typeface="Bodoni MT Black" panose="02070A03080606020203" pitchFamily="18" charset="0"/>
                <a:ea typeface="+mn-ea"/>
              </a:rPr>
              <a:t>限定关联</a:t>
            </a:r>
            <a:endParaRPr lang="en-US" altLang="zh-CN" sz="2400" b="1" dirty="0" smtClean="0">
              <a:solidFill>
                <a:srgbClr val="FF0000"/>
              </a:solidFill>
              <a:latin typeface="Bodoni MT Black" panose="02070A03080606020203" pitchFamily="18" charset="0"/>
              <a:ea typeface="+mn-ea"/>
            </a:endParaRPr>
          </a:p>
          <a:p>
            <a:pPr marL="0" indent="0" eaLnBrk="1" hangingPunct="1">
              <a:lnSpc>
                <a:spcPts val="3000"/>
              </a:lnSpc>
              <a:spcAft>
                <a:spcPts val="600"/>
              </a:spcAft>
              <a:defRPr/>
            </a:pPr>
            <a:r>
              <a:rPr lang="en-US" altLang="zh-CN" sz="2000" dirty="0" smtClean="0">
                <a:latin typeface="Bodoni MT Black" panose="02070A03080606020203" pitchFamily="18" charset="0"/>
              </a:rPr>
              <a:t>        </a:t>
            </a:r>
            <a:r>
              <a:rPr lang="zh-CN" altLang="zh-CN" sz="2400" b="1" dirty="0" smtClean="0">
                <a:solidFill>
                  <a:srgbClr val="C00000"/>
                </a:solidFill>
                <a:latin typeface="Bodoni MT Black" panose="02070A03080606020203" pitchFamily="18" charset="0"/>
              </a:rPr>
              <a:t>限定</a:t>
            </a:r>
            <a:r>
              <a:rPr lang="zh-CN" altLang="zh-CN" sz="2400" b="1" dirty="0">
                <a:solidFill>
                  <a:srgbClr val="C00000"/>
                </a:solidFill>
                <a:latin typeface="Bodoni MT Black" panose="02070A03080606020203" pitchFamily="18" charset="0"/>
              </a:rPr>
              <a:t>关联</a:t>
            </a:r>
            <a:r>
              <a:rPr lang="zh-CN" altLang="zh-CN" sz="2400" dirty="0">
                <a:latin typeface="Bodoni MT Black" panose="02070A03080606020203" pitchFamily="18" charset="0"/>
              </a:rPr>
              <a:t>通常用在一对多或多对多的关联关系中，可以把模型中的重数从</a:t>
            </a:r>
            <a:r>
              <a:rPr lang="zh-CN" altLang="zh-CN" sz="2400" dirty="0">
                <a:solidFill>
                  <a:srgbClr val="FF0000"/>
                </a:solidFill>
                <a:latin typeface="Bodoni MT Black" panose="02070A03080606020203" pitchFamily="18" charset="0"/>
              </a:rPr>
              <a:t>一对多变成一对一</a:t>
            </a:r>
            <a:r>
              <a:rPr lang="zh-CN" altLang="zh-CN" sz="2400" dirty="0">
                <a:latin typeface="Bodoni MT Black" panose="02070A03080606020203" pitchFamily="18" charset="0"/>
              </a:rPr>
              <a:t>，或从多对多简化成多对一。在类图中把限定词放在</a:t>
            </a:r>
            <a:r>
              <a:rPr lang="zh-CN" altLang="zh-CN" sz="2400" dirty="0">
                <a:solidFill>
                  <a:srgbClr val="0070C0"/>
                </a:solidFill>
                <a:latin typeface="Bodoni MT Black" panose="02070A03080606020203" pitchFamily="18" charset="0"/>
              </a:rPr>
              <a:t>关联关系末端的一个小方框内</a:t>
            </a:r>
            <a:r>
              <a:rPr lang="zh-CN" altLang="zh-CN" sz="2400" dirty="0">
                <a:latin typeface="Bodoni MT Black" panose="02070A03080606020203" pitchFamily="18" charset="0"/>
              </a:rPr>
              <a:t>。</a:t>
            </a:r>
            <a:endParaRPr lang="en-US" altLang="zh-CN" sz="2400" b="1" dirty="0" smtClean="0">
              <a:latin typeface="Bodoni MT Black" panose="02070A03080606020203" pitchFamily="18" charset="0"/>
              <a:ea typeface="+mn-ea"/>
            </a:endParaRPr>
          </a:p>
        </p:txBody>
      </p:sp>
      <p:sp>
        <p:nvSpPr>
          <p:cNvPr id="77828" name="文本框 3"/>
          <p:cNvSpPr txBox="1">
            <a:spLocks noChangeArrowheads="1"/>
          </p:cNvSpPr>
          <p:nvPr/>
        </p:nvSpPr>
        <p:spPr bwMode="auto">
          <a:xfrm>
            <a:off x="539750" y="4275138"/>
            <a:ext cx="8135938" cy="1631950"/>
          </a:xfrm>
          <a:prstGeom prst="rect">
            <a:avLst/>
          </a:prstGeom>
          <a:noFill/>
          <a:ln w="9525">
            <a:noFill/>
            <a:miter lim="800000"/>
          </a:ln>
        </p:spPr>
        <p:txBody>
          <a:bodyPr>
            <a:spAutoFit/>
          </a:bodyPr>
          <a:lstStyle/>
          <a:p>
            <a:pPr eaLnBrk="1" hangingPunct="1">
              <a:lnSpc>
                <a:spcPts val="3000"/>
              </a:lnSpc>
            </a:pPr>
            <a:r>
              <a:rPr lang="zh-CN" altLang="en-US" dirty="0">
                <a:latin typeface="Bodoni MT Black" panose="02070A03080606020203" pitchFamily="18" charset="0"/>
              </a:rPr>
              <a:t>      </a:t>
            </a:r>
            <a:r>
              <a:rPr lang="zh-CN" altLang="en-US" sz="2400" dirty="0" smtClean="0">
                <a:latin typeface="Bodoni MT Black" panose="02070A03080606020203" pitchFamily="18" charset="0"/>
              </a:rPr>
              <a:t>上</a:t>
            </a:r>
            <a:r>
              <a:rPr lang="zh-CN" altLang="en-US" sz="2400" dirty="0">
                <a:latin typeface="Bodoni MT Black" panose="02070A03080606020203" pitchFamily="18" charset="0"/>
              </a:rPr>
              <a:t>图</a:t>
            </a:r>
            <a:r>
              <a:rPr lang="zh-CN" altLang="zh-CN" sz="2400" dirty="0">
                <a:latin typeface="Bodoni MT Black" panose="02070A03080606020203" pitchFamily="18" charset="0"/>
              </a:rPr>
              <a:t>利用限定词“文件名”表示了目录与文件之间的关系，可见，利用限定词把一对多关系简化成了一对一关系。</a:t>
            </a:r>
            <a:endParaRPr lang="zh-CN" altLang="zh-CN" sz="2400" dirty="0">
              <a:latin typeface="Bodoni MT Black" panose="02070A03080606020203" pitchFamily="18" charset="0"/>
            </a:endParaRPr>
          </a:p>
          <a:p>
            <a:pPr eaLnBrk="1" hangingPunct="1">
              <a:lnSpc>
                <a:spcPts val="3000"/>
              </a:lnSpc>
            </a:pPr>
            <a:r>
              <a:rPr lang="zh-CN" altLang="en-US" sz="2400" dirty="0">
                <a:latin typeface="Bodoni MT Black" panose="02070A03080606020203" pitchFamily="18" charset="0"/>
              </a:rPr>
              <a:t>     </a:t>
            </a:r>
            <a:r>
              <a:rPr lang="zh-CN" altLang="en-US" sz="2400" dirty="0" smtClean="0">
                <a:latin typeface="Bodoni MT Black" panose="02070A03080606020203" pitchFamily="18" charset="0"/>
              </a:rPr>
              <a:t>上</a:t>
            </a:r>
            <a:r>
              <a:rPr lang="zh-CN" altLang="en-US" sz="2400" dirty="0">
                <a:latin typeface="Bodoni MT Black" panose="02070A03080606020203" pitchFamily="18" charset="0"/>
              </a:rPr>
              <a:t>图</a:t>
            </a:r>
            <a:r>
              <a:rPr lang="zh-CN" altLang="zh-CN" sz="2400" dirty="0">
                <a:latin typeface="Bodoni MT Black" panose="02070A03080606020203" pitchFamily="18" charset="0"/>
              </a:rPr>
              <a:t>一个受限的关联限定提高了语义精确性，增强了查询能力。限定的语法表明，文件名在其目录内是唯一的。</a:t>
            </a:r>
            <a:endParaRPr lang="zh-CN" altLang="en-US" sz="2400" dirty="0">
              <a:latin typeface="Bodoni MT Black" panose="02070A03080606020203" pitchFamily="18" charset="0"/>
            </a:endParaRPr>
          </a:p>
        </p:txBody>
      </p:sp>
      <p:pic>
        <p:nvPicPr>
          <p:cNvPr id="77829" name="图片 1"/>
          <p:cNvPicPr>
            <a:picLocks noChangeAspect="1"/>
          </p:cNvPicPr>
          <p:nvPr/>
        </p:nvPicPr>
        <p:blipFill>
          <a:blip r:embed="rId1" cstate="print"/>
          <a:srcRect/>
          <a:stretch>
            <a:fillRect/>
          </a:stretch>
        </p:blipFill>
        <p:spPr bwMode="auto">
          <a:xfrm>
            <a:off x="1708150" y="3092450"/>
            <a:ext cx="5743575" cy="984250"/>
          </a:xfrm>
          <a:prstGeom prst="rect">
            <a:avLst/>
          </a:prstGeom>
          <a:noFill/>
          <a:ln w="9525">
            <a:noFill/>
            <a:miter lim="800000"/>
            <a:headEnd/>
            <a:tailEnd/>
          </a:ln>
        </p:spPr>
      </p:pic>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9.4.2 </a:t>
            </a:r>
            <a:r>
              <a:rPr lang="zh-CN" altLang="en-US" sz="2400" dirty="0" smtClean="0">
                <a:solidFill>
                  <a:srgbClr val="D9D9D9"/>
                </a:solidFill>
                <a:latin typeface="Bodoni MT Black" panose="02070A03080606020203" pitchFamily="18" charset="0"/>
                <a:ea typeface="+mn-ea"/>
              </a:rPr>
              <a:t>表示关系的符号</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anose="02070A03080606020203" pitchFamily="18" charset="0"/>
                <a:ea typeface="+mn-ea"/>
              </a:rPr>
              <a:t>9.4 </a:t>
            </a:r>
            <a:r>
              <a:rPr lang="zh-CN" altLang="en-US" b="1" dirty="0" smtClean="0">
                <a:latin typeface="Bodoni MT Black" panose="02070A03080606020203" pitchFamily="18" charset="0"/>
              </a:rPr>
              <a:t>对象模型</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457200" y="1125538"/>
            <a:ext cx="8167688"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2900"/>
              </a:lnSpc>
              <a:spcAft>
                <a:spcPts val="600"/>
              </a:spcAft>
              <a:defRPr/>
            </a:pPr>
            <a:r>
              <a:rPr lang="en-US" altLang="zh-CN" sz="2400" b="1" dirty="0" smtClean="0">
                <a:latin typeface="Bodoni MT Black" panose="02070A03080606020203" pitchFamily="18" charset="0"/>
                <a:ea typeface="+mn-ea"/>
              </a:rPr>
              <a:t>(4) </a:t>
            </a:r>
            <a:r>
              <a:rPr lang="zh-CN" altLang="en-US" sz="2400" b="1" dirty="0" smtClean="0">
                <a:solidFill>
                  <a:srgbClr val="FF0000"/>
                </a:solidFill>
                <a:latin typeface="Bodoni MT Black" panose="02070A03080606020203" pitchFamily="18" charset="0"/>
                <a:ea typeface="+mn-ea"/>
              </a:rPr>
              <a:t>关联类</a:t>
            </a:r>
            <a:endParaRPr lang="en-US" altLang="zh-CN" sz="2400" b="1" dirty="0" smtClean="0">
              <a:solidFill>
                <a:srgbClr val="FF0000"/>
              </a:solidFill>
              <a:latin typeface="Bodoni MT Black" panose="02070A03080606020203" pitchFamily="18" charset="0"/>
              <a:ea typeface="+mn-ea"/>
            </a:endParaRPr>
          </a:p>
          <a:p>
            <a:pPr marL="0" indent="0" eaLnBrk="1" hangingPunct="1">
              <a:lnSpc>
                <a:spcPts val="3000"/>
              </a:lnSpc>
              <a:spcAft>
                <a:spcPts val="600"/>
              </a:spcAft>
              <a:defRPr/>
            </a:pPr>
            <a:r>
              <a:rPr lang="en-US" altLang="zh-CN" sz="2000" dirty="0" smtClean="0">
                <a:latin typeface="Bodoni MT Black" panose="02070A03080606020203" pitchFamily="18" charset="0"/>
              </a:rPr>
              <a:t>       </a:t>
            </a:r>
            <a:r>
              <a:rPr lang="zh-CN" altLang="zh-CN" sz="2400" dirty="0" smtClean="0">
                <a:latin typeface="Bodoni MT Black" panose="02070A03080606020203" pitchFamily="18" charset="0"/>
                <a:ea typeface="+mn-ea"/>
              </a:rPr>
              <a:t>为了</a:t>
            </a:r>
            <a:r>
              <a:rPr lang="zh-CN" altLang="zh-CN" sz="2400" dirty="0">
                <a:latin typeface="Bodoni MT Black" panose="02070A03080606020203" pitchFamily="18" charset="0"/>
                <a:ea typeface="+mn-ea"/>
              </a:rPr>
              <a:t>说明关联的性质</a:t>
            </a:r>
            <a:r>
              <a:rPr lang="zh-CN" altLang="zh-CN" sz="2400" dirty="0" smtClean="0">
                <a:latin typeface="Bodoni MT Black" panose="02070A03080606020203" pitchFamily="18" charset="0"/>
                <a:ea typeface="+mn-ea"/>
              </a:rPr>
              <a:t>，引入</a:t>
            </a:r>
            <a:r>
              <a:rPr lang="zh-CN" altLang="zh-CN" sz="2400" dirty="0">
                <a:latin typeface="Bodoni MT Black" panose="02070A03080606020203" pitchFamily="18" charset="0"/>
                <a:ea typeface="+mn-ea"/>
              </a:rPr>
              <a:t>一个关联类来</a:t>
            </a:r>
            <a:r>
              <a:rPr lang="zh-CN" altLang="zh-CN" sz="2400" dirty="0" smtClean="0">
                <a:latin typeface="Bodoni MT Black" panose="02070A03080606020203" pitchFamily="18" charset="0"/>
                <a:ea typeface="+mn-ea"/>
              </a:rPr>
              <a:t>记录</a:t>
            </a:r>
            <a:r>
              <a:rPr lang="zh-CN" altLang="en-US" sz="2400" dirty="0" smtClean="0">
                <a:latin typeface="Bodoni MT Black" panose="02070A03080606020203" pitchFamily="18" charset="0"/>
                <a:ea typeface="+mn-ea"/>
              </a:rPr>
              <a:t>附加信息</a:t>
            </a:r>
            <a:r>
              <a:rPr lang="zh-CN" altLang="zh-CN" sz="2400" dirty="0" smtClean="0">
                <a:latin typeface="Bodoni MT Black" panose="02070A03080606020203" pitchFamily="18" charset="0"/>
                <a:ea typeface="+mn-ea"/>
              </a:rPr>
              <a:t>。</a:t>
            </a:r>
            <a:r>
              <a:rPr lang="zh-CN" altLang="zh-CN" sz="2400" dirty="0">
                <a:solidFill>
                  <a:srgbClr val="FF0000"/>
                </a:solidFill>
                <a:latin typeface="Bodoni MT Black" panose="02070A03080606020203" pitchFamily="18" charset="0"/>
                <a:ea typeface="+mn-ea"/>
              </a:rPr>
              <a:t>关联中的每个连接与关联类的一个对象相联系</a:t>
            </a:r>
            <a:r>
              <a:rPr lang="zh-CN" altLang="zh-CN" sz="2400" dirty="0">
                <a:latin typeface="Bodoni MT Black" panose="02070A03080606020203" pitchFamily="18" charset="0"/>
                <a:ea typeface="+mn-ea"/>
              </a:rPr>
              <a:t>。关联类通过一条虚线与关联连接</a:t>
            </a:r>
            <a:r>
              <a:rPr lang="zh-CN" altLang="zh-CN" sz="2400" dirty="0" smtClean="0">
                <a:latin typeface="Bodoni MT Black" panose="02070A03080606020203" pitchFamily="18" charset="0"/>
                <a:ea typeface="+mn-ea"/>
              </a:rPr>
              <a:t>。关联</a:t>
            </a:r>
            <a:r>
              <a:rPr lang="zh-CN" altLang="zh-CN" sz="2400" dirty="0">
                <a:latin typeface="Bodoni MT Black" panose="02070A03080606020203" pitchFamily="18" charset="0"/>
                <a:ea typeface="+mn-ea"/>
              </a:rPr>
              <a:t>类与一般的类一样，也有属性、操作和关联。</a:t>
            </a:r>
            <a:endParaRPr lang="en-US" altLang="zh-CN" sz="2400" b="1" dirty="0" smtClean="0">
              <a:latin typeface="Bodoni MT Black" panose="02070A03080606020203" pitchFamily="18" charset="0"/>
              <a:ea typeface="+mn-ea"/>
            </a:endParaRPr>
          </a:p>
        </p:txBody>
      </p:sp>
      <p:sp>
        <p:nvSpPr>
          <p:cNvPr id="4" name="文本框 3"/>
          <p:cNvSpPr txBox="1"/>
          <p:nvPr/>
        </p:nvSpPr>
        <p:spPr>
          <a:xfrm>
            <a:off x="539750" y="3284538"/>
            <a:ext cx="4978400" cy="2801937"/>
          </a:xfrm>
          <a:prstGeom prst="rect">
            <a:avLst/>
          </a:prstGeom>
          <a:noFill/>
        </p:spPr>
        <p:txBody>
          <a:bodyPr>
            <a:spAutoFit/>
          </a:bodyPr>
          <a:lstStyle/>
          <a:p>
            <a:pPr eaLnBrk="1" hangingPunct="1">
              <a:lnSpc>
                <a:spcPts val="2600"/>
              </a:lnSpc>
              <a:defRPr/>
            </a:pPr>
            <a:r>
              <a:rPr lang="zh-CN" altLang="en-US" sz="2000" dirty="0">
                <a:latin typeface="Bodoni MT Black" panose="02070A03080606020203" pitchFamily="18" charset="0"/>
              </a:rPr>
              <a:t>     </a:t>
            </a:r>
            <a:r>
              <a:rPr lang="zh-CN" altLang="en-US" sz="2200" dirty="0" smtClean="0">
                <a:latin typeface="Bodoni MT Black" panose="02070A03080606020203" pitchFamily="18" charset="0"/>
                <a:ea typeface="+mn-ea"/>
              </a:rPr>
              <a:t>右</a:t>
            </a:r>
            <a:r>
              <a:rPr lang="zh-CN" altLang="en-US" sz="2200" dirty="0">
                <a:latin typeface="Bodoni MT Black" panose="02070A03080606020203" pitchFamily="18" charset="0"/>
                <a:ea typeface="+mn-ea"/>
              </a:rPr>
              <a:t>图</a:t>
            </a:r>
            <a:r>
              <a:rPr lang="zh-CN" altLang="zh-CN" sz="2200" dirty="0">
                <a:latin typeface="Bodoni MT Black" panose="02070A03080606020203" pitchFamily="18" charset="0"/>
                <a:ea typeface="+mn-ea"/>
              </a:rPr>
              <a:t>是一个电梯系统的类模型，队列就是电梯控制器类与电梯类的关联关系上的关联类。</a:t>
            </a:r>
            <a:endParaRPr lang="en-US" altLang="zh-CN" sz="2200" dirty="0">
              <a:latin typeface="Bodoni MT Black" panose="02070A03080606020203" pitchFamily="18" charset="0"/>
              <a:ea typeface="+mn-ea"/>
            </a:endParaRPr>
          </a:p>
          <a:p>
            <a:pPr eaLnBrk="1" hangingPunct="1">
              <a:lnSpc>
                <a:spcPts val="2600"/>
              </a:lnSpc>
              <a:defRPr/>
            </a:pPr>
            <a:r>
              <a:rPr lang="en-US" altLang="zh-CN" sz="2200" dirty="0">
                <a:latin typeface="Bodoni MT Black" panose="02070A03080606020203" pitchFamily="18" charset="0"/>
                <a:ea typeface="+mn-ea"/>
              </a:rPr>
              <a:t>    </a:t>
            </a:r>
            <a:r>
              <a:rPr lang="zh-CN" altLang="zh-CN" sz="2200" dirty="0">
                <a:latin typeface="Bodoni MT Black" panose="02070A03080606020203" pitchFamily="18" charset="0"/>
                <a:ea typeface="+mn-ea"/>
              </a:rPr>
              <a:t>一个电梯控制器控制着</a:t>
            </a:r>
            <a:r>
              <a:rPr lang="en-US" altLang="zh-CN" sz="2200" dirty="0">
                <a:latin typeface="Bodoni MT Black" panose="02070A03080606020203" pitchFamily="18" charset="0"/>
                <a:ea typeface="+mn-ea"/>
              </a:rPr>
              <a:t>4</a:t>
            </a:r>
            <a:r>
              <a:rPr lang="zh-CN" altLang="zh-CN" sz="2200" dirty="0">
                <a:latin typeface="Bodoni MT Black" panose="02070A03080606020203" pitchFamily="18" charset="0"/>
                <a:ea typeface="+mn-ea"/>
              </a:rPr>
              <a:t>台电梯，控制器和电梯之间的实际连接就有</a:t>
            </a:r>
            <a:r>
              <a:rPr lang="en-US" altLang="zh-CN" sz="2200" dirty="0">
                <a:latin typeface="Bodoni MT Black" panose="02070A03080606020203" pitchFamily="18" charset="0"/>
                <a:ea typeface="+mn-ea"/>
              </a:rPr>
              <a:t>4</a:t>
            </a:r>
            <a:r>
              <a:rPr lang="zh-CN" altLang="zh-CN" sz="2200" dirty="0">
                <a:latin typeface="Bodoni MT Black" panose="02070A03080606020203" pitchFamily="18" charset="0"/>
                <a:ea typeface="+mn-ea"/>
              </a:rPr>
              <a:t>个，每个连接都对应一个队列（对象），每个队列（对象）存储着来自控制器和电梯内部按钮的请求服务信息。</a:t>
            </a:r>
            <a:endParaRPr lang="zh-CN" altLang="en-US" sz="2200" dirty="0">
              <a:latin typeface="Bodoni MT Black" panose="02070A03080606020203" pitchFamily="18" charset="0"/>
              <a:ea typeface="+mn-ea"/>
            </a:endParaRPr>
          </a:p>
        </p:txBody>
      </p:sp>
      <p:pic>
        <p:nvPicPr>
          <p:cNvPr id="79877" name="图片 2"/>
          <p:cNvPicPr>
            <a:picLocks noChangeAspect="1"/>
          </p:cNvPicPr>
          <p:nvPr/>
        </p:nvPicPr>
        <p:blipFill>
          <a:blip r:embed="rId1" cstate="print"/>
          <a:srcRect/>
          <a:stretch>
            <a:fillRect/>
          </a:stretch>
        </p:blipFill>
        <p:spPr bwMode="auto">
          <a:xfrm>
            <a:off x="5638800" y="3500438"/>
            <a:ext cx="2986088" cy="2254250"/>
          </a:xfrm>
          <a:prstGeom prst="rect">
            <a:avLst/>
          </a:prstGeom>
          <a:noFill/>
          <a:ln w="9525">
            <a:noFill/>
            <a:miter lim="800000"/>
            <a:headEnd/>
            <a:tailEnd/>
          </a:ln>
        </p:spPr>
      </p:pic>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9.4.2 </a:t>
            </a:r>
            <a:r>
              <a:rPr lang="zh-CN" altLang="en-US" sz="2400" dirty="0" smtClean="0">
                <a:solidFill>
                  <a:srgbClr val="D9D9D9"/>
                </a:solidFill>
                <a:latin typeface="Bodoni MT Black" panose="02070A03080606020203" pitchFamily="18" charset="0"/>
                <a:ea typeface="+mn-ea"/>
              </a:rPr>
              <a:t>表示关系的符号</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anose="02070A03080606020203" pitchFamily="18" charset="0"/>
                <a:ea typeface="+mn-ea"/>
              </a:rPr>
              <a:t>9.4 </a:t>
            </a:r>
            <a:r>
              <a:rPr lang="zh-CN" altLang="en-US" b="1" dirty="0" smtClean="0">
                <a:latin typeface="Bodoni MT Black" panose="02070A03080606020203" pitchFamily="18" charset="0"/>
              </a:rPr>
              <a:t>对象模型</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457200" y="981075"/>
            <a:ext cx="8229600" cy="455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Aft>
                <a:spcPts val="600"/>
              </a:spcAft>
              <a:defRPr/>
            </a:pPr>
            <a:r>
              <a:rPr lang="en-US" altLang="zh-CN" sz="2400" b="1" dirty="0" smtClean="0">
                <a:solidFill>
                  <a:srgbClr val="FF0000"/>
                </a:solidFill>
                <a:latin typeface="Bodoni MT Black" panose="02070A03080606020203" pitchFamily="18" charset="0"/>
                <a:ea typeface="+mn-ea"/>
              </a:rPr>
              <a:t>2.</a:t>
            </a:r>
            <a:r>
              <a:rPr lang="zh-CN" altLang="en-US" sz="2400" b="1" dirty="0" smtClean="0">
                <a:solidFill>
                  <a:srgbClr val="FF0000"/>
                </a:solidFill>
                <a:latin typeface="Bodoni MT Black" panose="02070A03080606020203" pitchFamily="18" charset="0"/>
                <a:ea typeface="+mn-ea"/>
              </a:rPr>
              <a:t>聚集</a:t>
            </a:r>
            <a:endParaRPr lang="en-US" altLang="zh-CN" sz="2400" b="1" dirty="0" smtClean="0">
              <a:solidFill>
                <a:srgbClr val="FF0000"/>
              </a:solidFill>
              <a:latin typeface="Bodoni MT Black" panose="02070A03080606020203" pitchFamily="18" charset="0"/>
              <a:ea typeface="+mn-ea"/>
            </a:endParaRPr>
          </a:p>
          <a:p>
            <a:pPr marL="0" indent="0" eaLnBrk="1" hangingPunct="1">
              <a:lnSpc>
                <a:spcPts val="2900"/>
              </a:lnSpc>
              <a:spcAft>
                <a:spcPts val="600"/>
              </a:spcAft>
              <a:defRPr/>
            </a:pPr>
            <a:r>
              <a:rPr lang="en-US" altLang="zh-CN" sz="2400" dirty="0" smtClean="0">
                <a:latin typeface="Bodoni MT Black" panose="02070A03080606020203" pitchFamily="18" charset="0"/>
                <a:ea typeface="+mn-ea"/>
              </a:rPr>
              <a:t>    </a:t>
            </a:r>
            <a:r>
              <a:rPr lang="zh-CN" altLang="zh-CN" sz="2400" b="1" dirty="0" smtClean="0">
                <a:solidFill>
                  <a:srgbClr val="C00000"/>
                </a:solidFill>
                <a:latin typeface="Bodoni MT Black" panose="02070A03080606020203" pitchFamily="18" charset="0"/>
                <a:ea typeface="+mn-ea"/>
              </a:rPr>
              <a:t>聚集</a:t>
            </a:r>
            <a:r>
              <a:rPr lang="zh-CN" altLang="zh-CN" sz="2400" dirty="0">
                <a:latin typeface="Bodoni MT Black" panose="02070A03080606020203" pitchFamily="18" charset="0"/>
                <a:ea typeface="+mn-ea"/>
              </a:rPr>
              <a:t>也称为聚合，是关联的特例。聚集表示类与类之间的关系是整体与部分的关系</a:t>
            </a:r>
            <a:r>
              <a:rPr lang="zh-CN" altLang="zh-CN" sz="2400" dirty="0" smtClean="0">
                <a:latin typeface="Bodoni MT Black" panose="02070A03080606020203" pitchFamily="18" charset="0"/>
                <a:ea typeface="+mn-ea"/>
              </a:rPr>
              <a:t>。使用</a:t>
            </a:r>
            <a:r>
              <a:rPr lang="zh-CN" altLang="zh-CN" sz="2400" dirty="0">
                <a:latin typeface="Bodoni MT Black" panose="02070A03080606020203" pitchFamily="18" charset="0"/>
                <a:ea typeface="+mn-ea"/>
              </a:rPr>
              <a:t>的“包含”、“组成”、“分为……部分”等字句</a:t>
            </a:r>
            <a:r>
              <a:rPr lang="zh-CN" altLang="zh-CN" sz="2400" dirty="0" smtClean="0">
                <a:latin typeface="Bodoni MT Black" panose="02070A03080606020203" pitchFamily="18" charset="0"/>
                <a:ea typeface="+mn-ea"/>
              </a:rPr>
              <a:t>，意味着</a:t>
            </a:r>
            <a:r>
              <a:rPr lang="zh-CN" altLang="zh-CN" sz="2400" dirty="0">
                <a:latin typeface="Bodoni MT Black" panose="02070A03080606020203" pitchFamily="18" charset="0"/>
                <a:ea typeface="+mn-ea"/>
              </a:rPr>
              <a:t>存在聚集关系</a:t>
            </a:r>
            <a:r>
              <a:rPr lang="zh-CN" altLang="zh-CN" sz="2400" dirty="0" smtClean="0">
                <a:latin typeface="Bodoni MT Black" panose="02070A03080606020203" pitchFamily="18" charset="0"/>
                <a:ea typeface="+mn-ea"/>
              </a:rPr>
              <a:t>。有</a:t>
            </a:r>
            <a:r>
              <a:rPr lang="zh-CN" altLang="zh-CN" sz="2400" b="1" dirty="0">
                <a:solidFill>
                  <a:srgbClr val="FF0000"/>
                </a:solidFill>
                <a:latin typeface="Bodoni MT Black" panose="02070A03080606020203" pitchFamily="18" charset="0"/>
                <a:ea typeface="+mn-ea"/>
              </a:rPr>
              <a:t>共享聚集</a:t>
            </a:r>
            <a:r>
              <a:rPr lang="zh-CN" altLang="zh-CN" sz="2400" dirty="0">
                <a:latin typeface="Bodoni MT Black" panose="02070A03080606020203" pitchFamily="18" charset="0"/>
                <a:ea typeface="+mn-ea"/>
              </a:rPr>
              <a:t>和</a:t>
            </a:r>
            <a:r>
              <a:rPr lang="zh-CN" altLang="zh-CN" sz="2400" b="1" dirty="0">
                <a:solidFill>
                  <a:srgbClr val="FF0000"/>
                </a:solidFill>
                <a:latin typeface="Bodoni MT Black" panose="02070A03080606020203" pitchFamily="18" charset="0"/>
                <a:ea typeface="+mn-ea"/>
              </a:rPr>
              <a:t>组合聚集</a:t>
            </a:r>
            <a:r>
              <a:rPr lang="zh-CN" altLang="zh-CN" sz="2400" dirty="0" smtClean="0">
                <a:latin typeface="Bodoni MT Black" panose="02070A03080606020203" pitchFamily="18" charset="0"/>
                <a:ea typeface="+mn-ea"/>
              </a:rPr>
              <a:t>两种</a:t>
            </a:r>
            <a:r>
              <a:rPr lang="zh-CN" altLang="zh-CN" sz="2400" dirty="0">
                <a:latin typeface="Bodoni MT Black" panose="02070A03080606020203" pitchFamily="18" charset="0"/>
                <a:ea typeface="+mn-ea"/>
              </a:rPr>
              <a:t>特殊的聚集</a:t>
            </a:r>
            <a:r>
              <a:rPr lang="zh-CN" altLang="zh-CN" sz="2400" dirty="0" smtClean="0">
                <a:latin typeface="Bodoni MT Black" panose="02070A03080606020203" pitchFamily="18" charset="0"/>
                <a:ea typeface="+mn-ea"/>
              </a:rPr>
              <a:t>关系。</a:t>
            </a:r>
            <a:endParaRPr lang="en-US" altLang="zh-CN" sz="2400" dirty="0" smtClean="0">
              <a:latin typeface="Bodoni MT Black" panose="02070A03080606020203" pitchFamily="18" charset="0"/>
              <a:ea typeface="+mn-ea"/>
            </a:endParaRPr>
          </a:p>
          <a:p>
            <a:pPr marL="0" indent="0" eaLnBrk="1" hangingPunct="1">
              <a:lnSpc>
                <a:spcPts val="3000"/>
              </a:lnSpc>
              <a:spcAft>
                <a:spcPts val="600"/>
              </a:spcAft>
              <a:defRPr/>
            </a:pPr>
            <a:r>
              <a:rPr lang="en-US" altLang="zh-CN" sz="2400" b="1" dirty="0" smtClean="0">
                <a:latin typeface="Bodoni MT Black" panose="02070A03080606020203" pitchFamily="18" charset="0"/>
                <a:ea typeface="+mn-ea"/>
              </a:rPr>
              <a:t>(1) </a:t>
            </a:r>
            <a:r>
              <a:rPr lang="zh-CN" altLang="en-US" sz="2400" b="1" dirty="0" smtClean="0">
                <a:solidFill>
                  <a:srgbClr val="FF0000"/>
                </a:solidFill>
                <a:latin typeface="Bodoni MT Black" panose="02070A03080606020203" pitchFamily="18" charset="0"/>
                <a:ea typeface="+mn-ea"/>
              </a:rPr>
              <a:t>共享聚集</a:t>
            </a:r>
            <a:endParaRPr lang="en-US" altLang="zh-CN" sz="2400" b="1" dirty="0" smtClean="0">
              <a:solidFill>
                <a:srgbClr val="FF0000"/>
              </a:solidFill>
              <a:latin typeface="Bodoni MT Black" panose="02070A03080606020203" pitchFamily="18" charset="0"/>
              <a:ea typeface="+mn-ea"/>
            </a:endParaRPr>
          </a:p>
          <a:p>
            <a:pPr marL="0" indent="0" eaLnBrk="1" hangingPunct="1">
              <a:lnSpc>
                <a:spcPts val="2900"/>
              </a:lnSpc>
              <a:spcAft>
                <a:spcPts val="0"/>
              </a:spcAft>
              <a:defRPr/>
            </a:pPr>
            <a:r>
              <a:rPr lang="en-US" altLang="zh-CN" sz="2400" dirty="0" smtClean="0">
                <a:latin typeface="Bodoni MT Black" panose="02070A03080606020203" pitchFamily="18" charset="0"/>
                <a:ea typeface="+mn-ea"/>
              </a:rPr>
              <a:t>    </a:t>
            </a:r>
            <a:r>
              <a:rPr lang="zh-CN" altLang="zh-CN" sz="2400" dirty="0" smtClean="0">
                <a:latin typeface="Bodoni MT Black" panose="02070A03080606020203" pitchFamily="18" charset="0"/>
                <a:ea typeface="+mn-ea"/>
              </a:rPr>
              <a:t>如果</a:t>
            </a:r>
            <a:r>
              <a:rPr lang="zh-CN" altLang="zh-CN" sz="2400" dirty="0">
                <a:latin typeface="Bodoni MT Black" panose="02070A03080606020203" pitchFamily="18" charset="0"/>
                <a:ea typeface="+mn-ea"/>
              </a:rPr>
              <a:t>在聚集关系中处于部分方的对象可同时参与多个处于整体方对象的构成，则该聚集称为</a:t>
            </a:r>
            <a:r>
              <a:rPr lang="zh-CN" altLang="zh-CN" sz="2400" b="1" dirty="0">
                <a:solidFill>
                  <a:srgbClr val="C00000"/>
                </a:solidFill>
                <a:latin typeface="Bodoni MT Black" panose="02070A03080606020203" pitchFamily="18" charset="0"/>
                <a:ea typeface="+mn-ea"/>
              </a:rPr>
              <a:t>共享聚集</a:t>
            </a:r>
            <a:r>
              <a:rPr lang="zh-CN" altLang="zh-CN" sz="2400" dirty="0" smtClean="0">
                <a:latin typeface="Bodoni MT Black" panose="02070A03080606020203" pitchFamily="18" charset="0"/>
                <a:ea typeface="+mn-ea"/>
              </a:rPr>
              <a:t>。</a:t>
            </a:r>
            <a:r>
              <a:rPr lang="zh-CN" altLang="en-US" sz="2400" dirty="0" smtClean="0">
                <a:latin typeface="Bodoni MT Black" panose="02070A03080606020203" pitchFamily="18" charset="0"/>
                <a:ea typeface="+mn-ea"/>
              </a:rPr>
              <a:t>下图中，</a:t>
            </a:r>
            <a:r>
              <a:rPr lang="zh-CN" altLang="zh-CN" sz="2400" dirty="0" smtClean="0">
                <a:latin typeface="Bodoni MT Black" panose="02070A03080606020203" pitchFamily="18" charset="0"/>
                <a:ea typeface="+mn-ea"/>
              </a:rPr>
              <a:t>一</a:t>
            </a:r>
            <a:r>
              <a:rPr lang="zh-CN" altLang="zh-CN" sz="2400" dirty="0">
                <a:latin typeface="Bodoni MT Black" panose="02070A03080606020203" pitchFamily="18" charset="0"/>
                <a:ea typeface="+mn-ea"/>
              </a:rPr>
              <a:t>个课题组包含许多成员，每个成员又可以是另一个课题组的成员，则课题组和成员之间是共享聚集</a:t>
            </a:r>
            <a:r>
              <a:rPr lang="zh-CN" altLang="zh-CN" sz="2400" dirty="0" smtClean="0">
                <a:latin typeface="Bodoni MT Black" panose="02070A03080606020203" pitchFamily="18" charset="0"/>
                <a:ea typeface="+mn-ea"/>
              </a:rPr>
              <a:t>关系</a:t>
            </a:r>
            <a:r>
              <a:rPr lang="zh-CN" altLang="en-US" sz="2400" dirty="0" smtClean="0">
                <a:latin typeface="Bodoni MT Black" panose="02070A03080606020203" pitchFamily="18" charset="0"/>
                <a:ea typeface="+mn-ea"/>
              </a:rPr>
              <a:t>。</a:t>
            </a:r>
            <a:r>
              <a:rPr lang="zh-CN" altLang="zh-CN" sz="2400" dirty="0">
                <a:latin typeface="Bodoni MT Black" panose="02070A03080606020203" pitchFamily="18" charset="0"/>
                <a:ea typeface="+mn-ea"/>
              </a:rPr>
              <a:t>一般聚集和共享聚集</a:t>
            </a:r>
            <a:r>
              <a:rPr lang="zh-CN" altLang="zh-CN" sz="2400" dirty="0" smtClean="0">
                <a:latin typeface="Bodoni MT Black" panose="02070A03080606020203" pitchFamily="18" charset="0"/>
                <a:ea typeface="+mn-ea"/>
              </a:rPr>
              <a:t>的</a:t>
            </a:r>
            <a:r>
              <a:rPr lang="zh-CN" altLang="en-US" sz="2400" dirty="0" smtClean="0">
                <a:latin typeface="Bodoni MT Black" panose="02070A03080606020203" pitchFamily="18" charset="0"/>
                <a:ea typeface="+mn-ea"/>
              </a:rPr>
              <a:t>关联关系用</a:t>
            </a:r>
            <a:r>
              <a:rPr lang="zh-CN" altLang="zh-CN" sz="2400" dirty="0" smtClean="0">
                <a:solidFill>
                  <a:srgbClr val="0070C0"/>
                </a:solidFill>
                <a:latin typeface="Bodoni MT Black" panose="02070A03080606020203" pitchFamily="18" charset="0"/>
                <a:ea typeface="+mn-ea"/>
              </a:rPr>
              <a:t>空心菱形</a:t>
            </a:r>
            <a:r>
              <a:rPr lang="zh-CN" altLang="en-US" sz="2400" dirty="0" smtClean="0">
                <a:latin typeface="Bodoni MT Black" panose="02070A03080606020203" pitchFamily="18" charset="0"/>
                <a:ea typeface="+mn-ea"/>
              </a:rPr>
              <a:t>表示</a:t>
            </a:r>
            <a:r>
              <a:rPr lang="zh-CN" altLang="zh-CN" sz="2400" dirty="0" smtClean="0">
                <a:latin typeface="Bodoni MT Black" panose="02070A03080606020203" pitchFamily="18" charset="0"/>
                <a:ea typeface="+mn-ea"/>
              </a:rPr>
              <a:t>。</a:t>
            </a:r>
            <a:endParaRPr lang="en-US" altLang="zh-CN" sz="2400" b="1" dirty="0" smtClean="0">
              <a:latin typeface="Bodoni MT Black" panose="02070A03080606020203" pitchFamily="18" charset="0"/>
              <a:ea typeface="+mn-ea"/>
            </a:endParaRPr>
          </a:p>
        </p:txBody>
      </p:sp>
      <p:pic>
        <p:nvPicPr>
          <p:cNvPr id="81924" name="图片 1"/>
          <p:cNvPicPr>
            <a:picLocks noChangeAspect="1"/>
          </p:cNvPicPr>
          <p:nvPr/>
        </p:nvPicPr>
        <p:blipFill>
          <a:blip r:embed="rId1" cstate="print"/>
          <a:srcRect/>
          <a:stretch>
            <a:fillRect/>
          </a:stretch>
        </p:blipFill>
        <p:spPr bwMode="auto">
          <a:xfrm>
            <a:off x="1546225" y="5300663"/>
            <a:ext cx="5905500" cy="720725"/>
          </a:xfrm>
          <a:prstGeom prst="rect">
            <a:avLst/>
          </a:prstGeom>
          <a:noFill/>
          <a:ln w="9525">
            <a:noFill/>
            <a:miter lim="800000"/>
            <a:headEnd/>
            <a:tailEnd/>
          </a:ln>
        </p:spPr>
      </p:pic>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9.4.2 </a:t>
            </a:r>
            <a:r>
              <a:rPr lang="zh-CN" altLang="en-US" sz="2400" dirty="0" smtClean="0">
                <a:solidFill>
                  <a:srgbClr val="D9D9D9"/>
                </a:solidFill>
                <a:latin typeface="Bodoni MT Black" panose="02070A03080606020203" pitchFamily="18" charset="0"/>
                <a:ea typeface="+mn-ea"/>
              </a:rPr>
              <a:t>表示关系的符号</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anose="02070A03080606020203" pitchFamily="18" charset="0"/>
                <a:ea typeface="+mn-ea"/>
              </a:rPr>
              <a:t>9.4 </a:t>
            </a:r>
            <a:r>
              <a:rPr lang="zh-CN" altLang="en-US" b="1" dirty="0" smtClean="0">
                <a:latin typeface="Bodoni MT Black" panose="02070A03080606020203" pitchFamily="18" charset="0"/>
              </a:rPr>
              <a:t>对象模型</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457200" y="1052513"/>
            <a:ext cx="8167688"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Aft>
                <a:spcPts val="600"/>
              </a:spcAft>
              <a:defRPr/>
            </a:pPr>
            <a:r>
              <a:rPr lang="en-US" altLang="zh-CN" sz="2400" b="1" dirty="0" smtClean="0">
                <a:solidFill>
                  <a:srgbClr val="FF0000"/>
                </a:solidFill>
                <a:latin typeface="Bodoni MT Black" panose="02070A03080606020203" pitchFamily="18" charset="0"/>
                <a:ea typeface="+mn-ea"/>
              </a:rPr>
              <a:t>2.</a:t>
            </a:r>
            <a:r>
              <a:rPr lang="zh-CN" altLang="en-US" sz="2400" b="1" dirty="0" smtClean="0">
                <a:solidFill>
                  <a:srgbClr val="FF0000"/>
                </a:solidFill>
                <a:latin typeface="Bodoni MT Black" panose="02070A03080606020203" pitchFamily="18" charset="0"/>
                <a:ea typeface="+mn-ea"/>
              </a:rPr>
              <a:t>聚集</a:t>
            </a:r>
            <a:endParaRPr lang="en-US" altLang="zh-CN" sz="2400" b="1" dirty="0" smtClean="0">
              <a:solidFill>
                <a:srgbClr val="FF0000"/>
              </a:solidFill>
              <a:latin typeface="Bodoni MT Black" panose="02070A03080606020203" pitchFamily="18" charset="0"/>
              <a:ea typeface="+mn-ea"/>
            </a:endParaRPr>
          </a:p>
          <a:p>
            <a:pPr marL="0" indent="0" eaLnBrk="1" hangingPunct="1">
              <a:lnSpc>
                <a:spcPts val="3000"/>
              </a:lnSpc>
              <a:spcAft>
                <a:spcPts val="600"/>
              </a:spcAft>
              <a:defRPr/>
            </a:pPr>
            <a:r>
              <a:rPr lang="en-US" altLang="zh-CN" sz="2400" b="1" dirty="0" smtClean="0">
                <a:latin typeface="Bodoni MT Black" panose="02070A03080606020203" pitchFamily="18" charset="0"/>
                <a:ea typeface="+mn-ea"/>
              </a:rPr>
              <a:t>(2) </a:t>
            </a:r>
            <a:r>
              <a:rPr lang="zh-CN" altLang="en-US" sz="2400" b="1" dirty="0" smtClean="0">
                <a:solidFill>
                  <a:srgbClr val="FF0000"/>
                </a:solidFill>
                <a:latin typeface="Bodoni MT Black" panose="02070A03080606020203" pitchFamily="18" charset="0"/>
                <a:ea typeface="+mn-ea"/>
              </a:rPr>
              <a:t>组合聚集</a:t>
            </a:r>
            <a:endParaRPr lang="en-US" altLang="zh-CN" sz="2400" b="1" dirty="0" smtClean="0">
              <a:solidFill>
                <a:srgbClr val="FF0000"/>
              </a:solidFill>
              <a:latin typeface="Bodoni MT Black" panose="02070A03080606020203" pitchFamily="18" charset="0"/>
              <a:ea typeface="+mn-ea"/>
            </a:endParaRPr>
          </a:p>
          <a:p>
            <a:pPr marL="0" indent="0" eaLnBrk="1" hangingPunct="1">
              <a:lnSpc>
                <a:spcPts val="3000"/>
              </a:lnSpc>
              <a:spcAft>
                <a:spcPts val="0"/>
              </a:spcAft>
              <a:defRPr/>
            </a:pPr>
            <a:r>
              <a:rPr lang="en-US" altLang="zh-CN" sz="2400" dirty="0" smtClean="0">
                <a:latin typeface="Bodoni MT Black" panose="02070A03080606020203" pitchFamily="18" charset="0"/>
                <a:ea typeface="+mn-ea"/>
              </a:rPr>
              <a:t>    </a:t>
            </a:r>
            <a:r>
              <a:rPr lang="zh-CN" altLang="zh-CN" sz="2400" dirty="0" smtClean="0">
                <a:latin typeface="Bodoni MT Black" panose="02070A03080606020203" pitchFamily="18" charset="0"/>
                <a:ea typeface="+mn-ea"/>
              </a:rPr>
              <a:t>如果</a:t>
            </a:r>
            <a:r>
              <a:rPr lang="zh-CN" altLang="zh-CN" sz="2400" dirty="0">
                <a:latin typeface="Bodoni MT Black" panose="02070A03080606020203" pitchFamily="18" charset="0"/>
                <a:ea typeface="+mn-ea"/>
              </a:rPr>
              <a:t>部分类完全隶属于整体类，部分与整体共存，整体不存在了部分也会随之消失（或失去存在价值了），则该聚集称为</a:t>
            </a:r>
            <a:r>
              <a:rPr lang="zh-CN" altLang="zh-CN" sz="2400" b="1" dirty="0">
                <a:solidFill>
                  <a:srgbClr val="C00000"/>
                </a:solidFill>
                <a:latin typeface="Bodoni MT Black" panose="02070A03080606020203" pitchFamily="18" charset="0"/>
                <a:ea typeface="+mn-ea"/>
              </a:rPr>
              <a:t>组合聚集</a:t>
            </a:r>
            <a:r>
              <a:rPr lang="zh-CN" altLang="zh-CN" sz="2400" dirty="0">
                <a:latin typeface="Bodoni MT Black" panose="02070A03080606020203" pitchFamily="18" charset="0"/>
                <a:ea typeface="+mn-ea"/>
              </a:rPr>
              <a:t>（简称为组成）。</a:t>
            </a:r>
            <a:endParaRPr lang="en-US" altLang="zh-CN" sz="2400" b="1" dirty="0" smtClean="0">
              <a:latin typeface="Bodoni MT Black" panose="02070A03080606020203" pitchFamily="18" charset="0"/>
              <a:ea typeface="+mn-ea"/>
            </a:endParaRPr>
          </a:p>
        </p:txBody>
      </p:sp>
      <p:pic>
        <p:nvPicPr>
          <p:cNvPr id="83972" name="图片 2"/>
          <p:cNvPicPr>
            <a:picLocks noChangeAspect="1"/>
          </p:cNvPicPr>
          <p:nvPr/>
        </p:nvPicPr>
        <p:blipFill>
          <a:blip r:embed="rId1" cstate="print"/>
          <a:srcRect/>
          <a:stretch>
            <a:fillRect/>
          </a:stretch>
        </p:blipFill>
        <p:spPr bwMode="auto">
          <a:xfrm>
            <a:off x="4978400" y="3500438"/>
            <a:ext cx="3409950" cy="2241550"/>
          </a:xfrm>
          <a:prstGeom prst="rect">
            <a:avLst/>
          </a:prstGeom>
          <a:noFill/>
          <a:ln w="9525">
            <a:noFill/>
            <a:miter lim="800000"/>
            <a:headEnd/>
            <a:tailEnd/>
          </a:ln>
        </p:spPr>
      </p:pic>
      <p:sp>
        <p:nvSpPr>
          <p:cNvPr id="83973" name="文本框 4"/>
          <p:cNvSpPr txBox="1">
            <a:spLocks noChangeArrowheads="1"/>
          </p:cNvSpPr>
          <p:nvPr/>
        </p:nvSpPr>
        <p:spPr bwMode="auto">
          <a:xfrm>
            <a:off x="468313" y="3368675"/>
            <a:ext cx="4314825" cy="2605842"/>
          </a:xfrm>
          <a:prstGeom prst="rect">
            <a:avLst/>
          </a:prstGeom>
          <a:noFill/>
          <a:ln w="9525">
            <a:noFill/>
            <a:miter lim="800000"/>
          </a:ln>
        </p:spPr>
        <p:txBody>
          <a:bodyPr>
            <a:spAutoFit/>
          </a:bodyPr>
          <a:lstStyle/>
          <a:p>
            <a:pPr eaLnBrk="1" hangingPunct="1">
              <a:lnSpc>
                <a:spcPts val="2800"/>
              </a:lnSpc>
            </a:pPr>
            <a:r>
              <a:rPr lang="en-US" altLang="zh-CN" sz="2000" dirty="0">
                <a:latin typeface="Bodoni MT Black" panose="02070A03080606020203" pitchFamily="18" charset="0"/>
              </a:rPr>
              <a:t>   </a:t>
            </a:r>
            <a:r>
              <a:rPr lang="zh-CN" altLang="zh-CN" sz="2300" dirty="0" smtClean="0">
                <a:latin typeface="Bodoni MT Black" panose="02070A03080606020203" pitchFamily="18" charset="0"/>
              </a:rPr>
              <a:t>在</a:t>
            </a:r>
            <a:r>
              <a:rPr lang="zh-CN" altLang="zh-CN" sz="2300" dirty="0">
                <a:latin typeface="Bodoni MT Black" panose="02070A03080606020203" pitchFamily="18" charset="0"/>
              </a:rPr>
              <a:t>屏幕上打开一个窗口，它就由文本框、列表框、按钮和菜单组成，一旦关闭了窗口，各个组成部分也同时消失，窗口和它的组成部分之间存在着组合聚集关系。</a:t>
            </a:r>
            <a:r>
              <a:rPr lang="zh-CN" altLang="en-US" sz="2300" dirty="0">
                <a:latin typeface="Bodoni MT Black" panose="02070A03080606020203" pitchFamily="18" charset="0"/>
              </a:rPr>
              <a:t>右图</a:t>
            </a:r>
            <a:r>
              <a:rPr lang="zh-CN" altLang="zh-CN" sz="2300" dirty="0">
                <a:latin typeface="Bodoni MT Black" panose="02070A03080606020203" pitchFamily="18" charset="0"/>
              </a:rPr>
              <a:t>是窗口的组成，</a:t>
            </a:r>
            <a:r>
              <a:rPr lang="zh-CN" altLang="en-US" sz="2300" dirty="0">
                <a:latin typeface="Bodoni MT Black" panose="02070A03080606020203" pitchFamily="18" charset="0"/>
              </a:rPr>
              <a:t>组合聚集的</a:t>
            </a:r>
            <a:r>
              <a:rPr lang="zh-CN" altLang="zh-CN" sz="2300" dirty="0">
                <a:latin typeface="Bodoni MT Black" panose="02070A03080606020203" pitchFamily="18" charset="0"/>
              </a:rPr>
              <a:t>组成关系用</a:t>
            </a:r>
            <a:r>
              <a:rPr lang="zh-CN" altLang="zh-CN" sz="2300" dirty="0">
                <a:solidFill>
                  <a:srgbClr val="0070C0"/>
                </a:solidFill>
                <a:latin typeface="Bodoni MT Black" panose="02070A03080606020203" pitchFamily="18" charset="0"/>
              </a:rPr>
              <a:t>实心菱形</a:t>
            </a:r>
            <a:r>
              <a:rPr lang="zh-CN" altLang="zh-CN" sz="2300" dirty="0">
                <a:latin typeface="Bodoni MT Black" panose="02070A03080606020203" pitchFamily="18" charset="0"/>
              </a:rPr>
              <a:t>表示。</a:t>
            </a:r>
            <a:endParaRPr lang="zh-CN" altLang="en-US" sz="2300" dirty="0">
              <a:latin typeface="Bodoni MT Black" panose="02070A03080606020203" pitchFamily="18" charset="0"/>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9.4.2 </a:t>
            </a:r>
            <a:r>
              <a:rPr lang="zh-CN" altLang="en-US" sz="2400" dirty="0" smtClean="0">
                <a:solidFill>
                  <a:srgbClr val="D9D9D9"/>
                </a:solidFill>
                <a:latin typeface="Bodoni MT Black" panose="02070A03080606020203" pitchFamily="18" charset="0"/>
                <a:ea typeface="+mn-ea"/>
              </a:rPr>
              <a:t>表示关系的符号</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anose="02070A03080606020203" pitchFamily="18" charset="0"/>
                <a:ea typeface="+mn-ea"/>
              </a:rPr>
              <a:t>9.4 </a:t>
            </a:r>
            <a:r>
              <a:rPr lang="zh-CN" altLang="en-US" b="1" dirty="0" smtClean="0">
                <a:latin typeface="Bodoni MT Black" panose="02070A03080606020203" pitchFamily="18" charset="0"/>
              </a:rPr>
              <a:t>对象模型</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468313" y="1052513"/>
            <a:ext cx="828040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2900"/>
              </a:lnSpc>
              <a:spcAft>
                <a:spcPts val="600"/>
              </a:spcAft>
              <a:defRPr/>
            </a:pPr>
            <a:r>
              <a:rPr lang="en-US" altLang="zh-CN" sz="2400" b="1" dirty="0" smtClean="0">
                <a:solidFill>
                  <a:srgbClr val="FF0000"/>
                </a:solidFill>
                <a:latin typeface="Bodoni MT Black" panose="02070A03080606020203" pitchFamily="18" charset="0"/>
                <a:ea typeface="+mn-ea"/>
              </a:rPr>
              <a:t>3.</a:t>
            </a:r>
            <a:r>
              <a:rPr lang="zh-CN" altLang="en-US" sz="2400" b="1" dirty="0" smtClean="0">
                <a:solidFill>
                  <a:srgbClr val="FF0000"/>
                </a:solidFill>
                <a:latin typeface="Bodoni MT Black" panose="02070A03080606020203" pitchFamily="18" charset="0"/>
                <a:ea typeface="+mn-ea"/>
              </a:rPr>
              <a:t>泛化</a:t>
            </a:r>
            <a:endParaRPr lang="en-US" altLang="zh-CN" sz="2400" b="1" dirty="0" smtClean="0">
              <a:solidFill>
                <a:srgbClr val="FF0000"/>
              </a:solidFill>
              <a:latin typeface="Bodoni MT Black" panose="02070A03080606020203" pitchFamily="18" charset="0"/>
              <a:ea typeface="+mn-ea"/>
            </a:endParaRPr>
          </a:p>
          <a:p>
            <a:pPr marL="0" indent="0">
              <a:lnSpc>
                <a:spcPts val="3000"/>
              </a:lnSpc>
              <a:defRPr/>
            </a:pPr>
            <a:r>
              <a:rPr lang="en-US" altLang="zh-CN" sz="2400" dirty="0" smtClean="0">
                <a:latin typeface="Bodoni MT Black" panose="02070A03080606020203" pitchFamily="18" charset="0"/>
                <a:ea typeface="+mn-ea"/>
              </a:rPr>
              <a:t>    UML</a:t>
            </a:r>
            <a:r>
              <a:rPr lang="zh-CN" altLang="zh-CN" sz="2400" dirty="0">
                <a:latin typeface="Bodoni MT Black" panose="02070A03080606020203" pitchFamily="18" charset="0"/>
                <a:ea typeface="+mn-ea"/>
              </a:rPr>
              <a:t>中的泛化关系就是通常所说的</a:t>
            </a:r>
            <a:r>
              <a:rPr lang="zh-CN" altLang="zh-CN" sz="2400" dirty="0">
                <a:solidFill>
                  <a:srgbClr val="FF0000"/>
                </a:solidFill>
                <a:latin typeface="Bodoni MT Black" panose="02070A03080606020203" pitchFamily="18" charset="0"/>
                <a:ea typeface="+mn-ea"/>
              </a:rPr>
              <a:t>继承关系</a:t>
            </a:r>
            <a:r>
              <a:rPr lang="zh-CN" altLang="zh-CN" sz="2400" dirty="0">
                <a:latin typeface="Bodoni MT Black" panose="02070A03080606020203" pitchFamily="18" charset="0"/>
                <a:ea typeface="+mn-ea"/>
              </a:rPr>
              <a:t>，它是通用元素和具体元素之间的一种分类关系。具体元素完全拥有通用元素的信息，并且还可以附加一些其他信息。</a:t>
            </a:r>
            <a:endParaRPr lang="zh-CN" altLang="zh-CN" sz="2400" dirty="0">
              <a:latin typeface="Bodoni MT Black" panose="02070A03080606020203" pitchFamily="18" charset="0"/>
              <a:ea typeface="+mn-ea"/>
            </a:endParaRPr>
          </a:p>
          <a:p>
            <a:pPr marL="0" indent="0">
              <a:lnSpc>
                <a:spcPts val="3000"/>
              </a:lnSpc>
              <a:defRPr/>
            </a:pPr>
            <a:r>
              <a:rPr lang="en-US" altLang="zh-CN" sz="2400" dirty="0" smtClean="0">
                <a:latin typeface="Bodoni MT Black" panose="02070A03080606020203" pitchFamily="18" charset="0"/>
                <a:ea typeface="+mn-ea"/>
              </a:rPr>
              <a:t>    </a:t>
            </a:r>
            <a:r>
              <a:rPr lang="zh-CN" altLang="zh-CN" sz="2400" dirty="0" smtClean="0">
                <a:latin typeface="Bodoni MT Black" panose="02070A03080606020203" pitchFamily="18" charset="0"/>
                <a:ea typeface="+mn-ea"/>
              </a:rPr>
              <a:t>在</a:t>
            </a:r>
            <a:r>
              <a:rPr lang="en-US" altLang="zh-CN" sz="2400" dirty="0">
                <a:latin typeface="Bodoni MT Black" panose="02070A03080606020203" pitchFamily="18" charset="0"/>
                <a:ea typeface="+mn-ea"/>
              </a:rPr>
              <a:t>UML</a:t>
            </a:r>
            <a:r>
              <a:rPr lang="zh-CN" altLang="zh-CN" sz="2400" dirty="0">
                <a:latin typeface="Bodoni MT Black" panose="02070A03080606020203" pitchFamily="18" charset="0"/>
                <a:ea typeface="+mn-ea"/>
              </a:rPr>
              <a:t>中，用一端为</a:t>
            </a:r>
            <a:r>
              <a:rPr lang="zh-CN" altLang="zh-CN" sz="2400" dirty="0">
                <a:solidFill>
                  <a:srgbClr val="0070C0"/>
                </a:solidFill>
                <a:latin typeface="Bodoni MT Black" panose="02070A03080606020203" pitchFamily="18" charset="0"/>
                <a:ea typeface="+mn-ea"/>
              </a:rPr>
              <a:t>空心三角形</a:t>
            </a:r>
            <a:r>
              <a:rPr lang="zh-CN" altLang="zh-CN" sz="2400" dirty="0">
                <a:latin typeface="Bodoni MT Black" panose="02070A03080606020203" pitchFamily="18" charset="0"/>
                <a:ea typeface="+mn-ea"/>
              </a:rPr>
              <a:t>的连线表示泛化关系，三角形的顶角紧挨着通用元素。</a:t>
            </a:r>
            <a:endParaRPr lang="zh-CN" altLang="zh-CN" sz="2400" dirty="0">
              <a:latin typeface="Bodoni MT Black" panose="02070A03080606020203" pitchFamily="18" charset="0"/>
              <a:ea typeface="+mn-ea"/>
            </a:endParaRPr>
          </a:p>
          <a:p>
            <a:pPr marL="0" indent="0">
              <a:lnSpc>
                <a:spcPts val="3000"/>
              </a:lnSpc>
              <a:defRPr/>
            </a:pPr>
            <a:r>
              <a:rPr lang="en-US" altLang="zh-CN" sz="2400" dirty="0" smtClean="0">
                <a:latin typeface="Bodoni MT Black" panose="02070A03080606020203" pitchFamily="18" charset="0"/>
                <a:ea typeface="+mn-ea"/>
              </a:rPr>
              <a:t>    </a:t>
            </a:r>
            <a:r>
              <a:rPr lang="zh-CN" altLang="zh-CN" sz="2400" dirty="0" smtClean="0">
                <a:latin typeface="Bodoni MT Black" panose="02070A03080606020203" pitchFamily="18" charset="0"/>
                <a:ea typeface="+mn-ea"/>
              </a:rPr>
              <a:t>泛化</a:t>
            </a:r>
            <a:r>
              <a:rPr lang="zh-CN" altLang="zh-CN" sz="2400" dirty="0">
                <a:latin typeface="Bodoni MT Black" panose="02070A03080606020203" pitchFamily="18" charset="0"/>
                <a:ea typeface="+mn-ea"/>
              </a:rPr>
              <a:t>关系指出在类与类之间存在</a:t>
            </a:r>
            <a:r>
              <a:rPr lang="zh-CN" altLang="zh-CN" sz="2400" dirty="0" smtClean="0">
                <a:solidFill>
                  <a:srgbClr val="FF0000"/>
                </a:solidFill>
                <a:latin typeface="Bodoni MT Black" panose="02070A03080606020203" pitchFamily="18" charset="0"/>
                <a:ea typeface="+mn-ea"/>
              </a:rPr>
              <a:t>“一般</a:t>
            </a:r>
            <a:r>
              <a:rPr lang="en-US" altLang="zh-CN" sz="2400" dirty="0" smtClean="0">
                <a:solidFill>
                  <a:srgbClr val="FF0000"/>
                </a:solidFill>
                <a:latin typeface="Bodoni MT Black" panose="02070A03080606020203" pitchFamily="18" charset="0"/>
                <a:ea typeface="+mn-ea"/>
              </a:rPr>
              <a:t>--</a:t>
            </a:r>
            <a:r>
              <a:rPr lang="zh-CN" altLang="zh-CN" sz="2400" dirty="0" smtClean="0">
                <a:solidFill>
                  <a:srgbClr val="FF0000"/>
                </a:solidFill>
                <a:latin typeface="Bodoni MT Black" panose="02070A03080606020203" pitchFamily="18" charset="0"/>
                <a:ea typeface="+mn-ea"/>
              </a:rPr>
              <a:t>特殊”</a:t>
            </a:r>
            <a:r>
              <a:rPr lang="zh-CN" altLang="zh-CN" sz="2400" dirty="0">
                <a:latin typeface="Bodoni MT Black" panose="02070A03080606020203" pitchFamily="18" charset="0"/>
                <a:ea typeface="+mn-ea"/>
              </a:rPr>
              <a:t>关系。泛化可进一步划分成普通泛化和受限泛化。</a:t>
            </a:r>
            <a:endParaRPr lang="en-US" altLang="zh-CN" sz="2400" b="1" dirty="0" smtClean="0">
              <a:latin typeface="Bodoni MT Black" panose="02070A03080606020203" pitchFamily="18" charset="0"/>
              <a:ea typeface="+mn-ea"/>
            </a:endParaRPr>
          </a:p>
          <a:p>
            <a:pPr marL="0" indent="0" eaLnBrk="1" hangingPunct="1">
              <a:lnSpc>
                <a:spcPts val="3000"/>
              </a:lnSpc>
              <a:spcBef>
                <a:spcPts val="600"/>
              </a:spcBef>
              <a:spcAft>
                <a:spcPts val="600"/>
              </a:spcAft>
              <a:defRPr/>
            </a:pPr>
            <a:r>
              <a:rPr lang="en-US" altLang="zh-CN" sz="2400" b="1" dirty="0" smtClean="0">
                <a:latin typeface="Bodoni MT Black" panose="02070A03080606020203" pitchFamily="18" charset="0"/>
                <a:ea typeface="+mn-ea"/>
              </a:rPr>
              <a:t>(1) </a:t>
            </a:r>
            <a:r>
              <a:rPr lang="zh-CN" altLang="en-US" sz="2400" b="1" dirty="0" smtClean="0">
                <a:solidFill>
                  <a:srgbClr val="FF0000"/>
                </a:solidFill>
                <a:latin typeface="Bodoni MT Black" panose="02070A03080606020203" pitchFamily="18" charset="0"/>
                <a:ea typeface="+mn-ea"/>
              </a:rPr>
              <a:t>普通泛化</a:t>
            </a:r>
            <a:endParaRPr lang="zh-CN" altLang="en-US" sz="2400" b="1" dirty="0" smtClean="0">
              <a:solidFill>
                <a:srgbClr val="FF0000"/>
              </a:solidFill>
              <a:latin typeface="Bodoni MT Black" panose="02070A03080606020203" pitchFamily="18" charset="0"/>
              <a:ea typeface="+mn-ea"/>
            </a:endParaRPr>
          </a:p>
          <a:p>
            <a:pPr marL="0" indent="0" eaLnBrk="1" hangingPunct="1">
              <a:lnSpc>
                <a:spcPts val="3000"/>
              </a:lnSpc>
              <a:spcAft>
                <a:spcPts val="0"/>
              </a:spcAft>
              <a:defRPr/>
            </a:pPr>
            <a:r>
              <a:rPr lang="en-US" altLang="zh-CN" sz="2400" dirty="0" smtClean="0">
                <a:latin typeface="Bodoni MT Black" panose="02070A03080606020203" pitchFamily="18" charset="0"/>
                <a:ea typeface="+mn-ea"/>
              </a:rPr>
              <a:t>    </a:t>
            </a:r>
            <a:r>
              <a:rPr lang="zh-CN" altLang="zh-CN" sz="2400" dirty="0" smtClean="0">
                <a:latin typeface="Bodoni MT Black" panose="02070A03080606020203" pitchFamily="18" charset="0"/>
                <a:ea typeface="+mn-ea"/>
              </a:rPr>
              <a:t>没有具体对象的类称为抽象类。抽象类通常作为父类，用于描述其他类（子类）的公共属性和行为。图示抽象类时，在类名下方附加一个标记值</a:t>
            </a:r>
            <a:r>
              <a:rPr lang="en-US" altLang="zh-CN" sz="2400" dirty="0" smtClean="0">
                <a:solidFill>
                  <a:srgbClr val="FF0000"/>
                </a:solidFill>
                <a:latin typeface="Bodoni MT Black" panose="02070A03080606020203" pitchFamily="18" charset="0"/>
                <a:ea typeface="+mn-ea"/>
              </a:rPr>
              <a:t>{abstract}</a:t>
            </a:r>
            <a:r>
              <a:rPr lang="zh-CN" altLang="en-US" sz="2400" dirty="0" smtClean="0">
                <a:latin typeface="Bodoni MT Black" panose="02070A03080606020203" pitchFamily="18" charset="0"/>
                <a:ea typeface="+mn-ea"/>
              </a:rPr>
              <a:t>。</a:t>
            </a:r>
            <a:endParaRPr lang="en-US" altLang="zh-CN" sz="2400" b="1" dirty="0" smtClean="0">
              <a:latin typeface="Bodoni MT Black" panose="02070A03080606020203" pitchFamily="18" charset="0"/>
              <a:ea typeface="+mn-ea"/>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9.4.2 </a:t>
            </a:r>
            <a:r>
              <a:rPr lang="zh-CN" altLang="en-US" sz="2400" dirty="0" smtClean="0">
                <a:solidFill>
                  <a:srgbClr val="D9D9D9"/>
                </a:solidFill>
                <a:latin typeface="Bodoni MT Black" panose="02070A03080606020203" pitchFamily="18" charset="0"/>
                <a:ea typeface="+mn-ea"/>
              </a:rPr>
              <a:t>表示关系的符号</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anose="02070A03080606020203" pitchFamily="18" charset="0"/>
                <a:ea typeface="+mn-ea"/>
              </a:rPr>
              <a:t>9.4 </a:t>
            </a:r>
            <a:r>
              <a:rPr lang="zh-CN" altLang="en-US" b="1" dirty="0" smtClean="0">
                <a:latin typeface="Bodoni MT Black" panose="02070A03080606020203" pitchFamily="18" charset="0"/>
              </a:rPr>
              <a:t>对象模型</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539750" y="1111250"/>
            <a:ext cx="8167688" cy="990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2900"/>
              </a:lnSpc>
              <a:spcBef>
                <a:spcPts val="600"/>
              </a:spcBef>
              <a:spcAft>
                <a:spcPts val="600"/>
              </a:spcAft>
              <a:defRPr/>
            </a:pPr>
            <a:r>
              <a:rPr lang="en-US" altLang="zh-CN" sz="2400" b="1" dirty="0" smtClean="0">
                <a:solidFill>
                  <a:srgbClr val="FF0000"/>
                </a:solidFill>
                <a:latin typeface="Bodoni MT Black" panose="02070A03080606020203" pitchFamily="18" charset="0"/>
                <a:ea typeface="+mn-ea"/>
              </a:rPr>
              <a:t>3.</a:t>
            </a:r>
            <a:r>
              <a:rPr lang="zh-CN" altLang="en-US" sz="2400" b="1" dirty="0" smtClean="0">
                <a:solidFill>
                  <a:srgbClr val="FF0000"/>
                </a:solidFill>
                <a:latin typeface="Bodoni MT Black" panose="02070A03080606020203" pitchFamily="18" charset="0"/>
                <a:ea typeface="+mn-ea"/>
              </a:rPr>
              <a:t>泛化</a:t>
            </a:r>
            <a:endParaRPr lang="en-US" altLang="zh-CN" sz="2400" b="1" dirty="0" smtClean="0">
              <a:solidFill>
                <a:srgbClr val="FF0000"/>
              </a:solidFill>
              <a:latin typeface="Bodoni MT Black" panose="02070A03080606020203" pitchFamily="18" charset="0"/>
              <a:ea typeface="+mn-ea"/>
            </a:endParaRPr>
          </a:p>
          <a:p>
            <a:pPr marL="0" indent="0" eaLnBrk="1" hangingPunct="1">
              <a:lnSpc>
                <a:spcPts val="2900"/>
              </a:lnSpc>
              <a:spcBef>
                <a:spcPts val="600"/>
              </a:spcBef>
              <a:spcAft>
                <a:spcPts val="600"/>
              </a:spcAft>
              <a:defRPr/>
            </a:pPr>
            <a:r>
              <a:rPr lang="en-US" altLang="zh-CN" sz="2400" b="1" dirty="0" smtClean="0">
                <a:latin typeface="Bodoni MT Black" panose="02070A03080606020203" pitchFamily="18" charset="0"/>
                <a:ea typeface="+mn-ea"/>
              </a:rPr>
              <a:t>(1) </a:t>
            </a:r>
            <a:r>
              <a:rPr lang="zh-CN" altLang="en-US" sz="2400" b="1" dirty="0" smtClean="0">
                <a:solidFill>
                  <a:srgbClr val="FF0000"/>
                </a:solidFill>
                <a:latin typeface="Bodoni MT Black" panose="02070A03080606020203" pitchFamily="18" charset="0"/>
                <a:ea typeface="+mn-ea"/>
              </a:rPr>
              <a:t>普通泛化</a:t>
            </a:r>
            <a:endParaRPr lang="en-US" altLang="zh-CN" sz="2400" b="1" dirty="0" smtClean="0">
              <a:solidFill>
                <a:srgbClr val="FF0000"/>
              </a:solidFill>
              <a:latin typeface="Bodoni MT Black" panose="02070A03080606020203" pitchFamily="18" charset="0"/>
              <a:ea typeface="+mn-ea"/>
            </a:endParaRPr>
          </a:p>
        </p:txBody>
      </p:sp>
      <p:pic>
        <p:nvPicPr>
          <p:cNvPr id="88068" name="图片 1"/>
          <p:cNvPicPr>
            <a:picLocks noChangeAspect="1"/>
          </p:cNvPicPr>
          <p:nvPr/>
        </p:nvPicPr>
        <p:blipFill>
          <a:blip r:embed="rId1" cstate="print"/>
          <a:srcRect/>
          <a:stretch>
            <a:fillRect/>
          </a:stretch>
        </p:blipFill>
        <p:spPr bwMode="auto">
          <a:xfrm>
            <a:off x="4859338" y="2214563"/>
            <a:ext cx="3840162" cy="3086100"/>
          </a:xfrm>
          <a:prstGeom prst="rect">
            <a:avLst/>
          </a:prstGeom>
          <a:noFill/>
          <a:ln w="9525">
            <a:noFill/>
            <a:miter lim="800000"/>
            <a:headEnd/>
            <a:tailEnd/>
          </a:ln>
        </p:spPr>
      </p:pic>
      <p:sp>
        <p:nvSpPr>
          <p:cNvPr id="3" name="文本框 2"/>
          <p:cNvSpPr txBox="1"/>
          <p:nvPr/>
        </p:nvSpPr>
        <p:spPr>
          <a:xfrm>
            <a:off x="581025" y="2081213"/>
            <a:ext cx="4278313" cy="3940175"/>
          </a:xfrm>
          <a:prstGeom prst="rect">
            <a:avLst/>
          </a:prstGeom>
          <a:noFill/>
        </p:spPr>
        <p:txBody>
          <a:bodyPr>
            <a:spAutoFit/>
          </a:bodyPr>
          <a:lstStyle/>
          <a:p>
            <a:pPr eaLnBrk="1" hangingPunct="1">
              <a:lnSpc>
                <a:spcPts val="3000"/>
              </a:lnSpc>
              <a:defRPr/>
            </a:pPr>
            <a:r>
              <a:rPr lang="zh-CN" altLang="en-US" dirty="0">
                <a:latin typeface="Bodoni MT Black" panose="02070A03080606020203" pitchFamily="18" charset="0"/>
              </a:rPr>
              <a:t>     </a:t>
            </a:r>
            <a:r>
              <a:rPr lang="zh-CN" altLang="en-US" sz="2400" dirty="0" smtClean="0">
                <a:latin typeface="Bodoni MT Black" panose="02070A03080606020203" pitchFamily="18" charset="0"/>
                <a:ea typeface="+mn-ea"/>
              </a:rPr>
              <a:t>右</a:t>
            </a:r>
            <a:r>
              <a:rPr lang="zh-CN" altLang="zh-CN" sz="2400" dirty="0">
                <a:latin typeface="Bodoni MT Black" panose="02070A03080606020203" pitchFamily="18" charset="0"/>
                <a:ea typeface="+mn-ea"/>
              </a:rPr>
              <a:t>图下方的两个折角矩形是模型元素“笔记”的符号，其中的文字是注释，分别说明两个子类的操作</a:t>
            </a:r>
            <a:r>
              <a:rPr lang="en-US" altLang="zh-CN" sz="2400" dirty="0">
                <a:latin typeface="Bodoni MT Black" panose="02070A03080606020203" pitchFamily="18" charset="0"/>
                <a:ea typeface="+mn-ea"/>
              </a:rPr>
              <a:t>drive</a:t>
            </a:r>
            <a:r>
              <a:rPr lang="zh-CN" altLang="zh-CN" sz="2400" dirty="0">
                <a:latin typeface="Bodoni MT Black" panose="02070A03080606020203" pitchFamily="18" charset="0"/>
                <a:ea typeface="+mn-ea"/>
              </a:rPr>
              <a:t>的功能。</a:t>
            </a:r>
            <a:endParaRPr lang="zh-CN" altLang="zh-CN" sz="2400" dirty="0">
              <a:latin typeface="Bodoni MT Black" panose="02070A03080606020203" pitchFamily="18" charset="0"/>
              <a:ea typeface="+mn-ea"/>
            </a:endParaRPr>
          </a:p>
          <a:p>
            <a:pPr eaLnBrk="1" hangingPunct="1">
              <a:lnSpc>
                <a:spcPts val="30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抽象类通常都具有抽象操作。抽象操作仅用来指定该类的所有子类应具有哪些行为。抽象操作的图示方法与抽象类相似，在操作标记后面跟随一个性质串</a:t>
            </a:r>
            <a:r>
              <a:rPr lang="en-US" altLang="zh-CN" sz="2400" dirty="0">
                <a:latin typeface="Bodoni MT Black" panose="02070A03080606020203" pitchFamily="18" charset="0"/>
                <a:ea typeface="+mn-ea"/>
              </a:rPr>
              <a:t>{abstract}</a:t>
            </a:r>
            <a:r>
              <a:rPr lang="zh-CN" altLang="zh-CN" sz="2400" dirty="0">
                <a:latin typeface="Bodoni MT Black" panose="02070A03080606020203" pitchFamily="18" charset="0"/>
                <a:ea typeface="+mn-ea"/>
              </a:rPr>
              <a:t>。</a:t>
            </a:r>
            <a:endParaRPr lang="zh-CN" altLang="en-US" sz="2400" dirty="0">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9.4.2 </a:t>
            </a:r>
            <a:r>
              <a:rPr lang="zh-CN" altLang="en-US" sz="2400" dirty="0" smtClean="0">
                <a:solidFill>
                  <a:srgbClr val="D9D9D9"/>
                </a:solidFill>
                <a:latin typeface="Bodoni MT Black" panose="02070A03080606020203" pitchFamily="18" charset="0"/>
                <a:ea typeface="+mn-ea"/>
              </a:rPr>
              <a:t>表示关系的符号</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anose="02070A03080606020203" pitchFamily="18" charset="0"/>
                <a:ea typeface="+mn-ea"/>
              </a:rPr>
              <a:t>9.4 </a:t>
            </a:r>
            <a:r>
              <a:rPr lang="zh-CN" altLang="en-US" b="1" dirty="0" smtClean="0">
                <a:latin typeface="Bodoni MT Black" panose="02070A03080606020203" pitchFamily="18" charset="0"/>
              </a:rPr>
              <a:t>对象模型</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365125" y="908050"/>
            <a:ext cx="8455025" cy="183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2900"/>
              </a:lnSpc>
              <a:spcBef>
                <a:spcPts val="600"/>
              </a:spcBef>
              <a:spcAft>
                <a:spcPts val="600"/>
              </a:spcAft>
              <a:defRPr/>
            </a:pPr>
            <a:r>
              <a:rPr lang="en-US" altLang="zh-CN" sz="2400" b="1" dirty="0">
                <a:solidFill>
                  <a:srgbClr val="FF0000"/>
                </a:solidFill>
                <a:latin typeface="Bodoni MT Black" panose="02070A03080606020203" pitchFamily="18" charset="0"/>
              </a:rPr>
              <a:t>3.</a:t>
            </a:r>
            <a:r>
              <a:rPr lang="zh-CN" altLang="en-US" sz="2400" b="1" dirty="0" smtClean="0">
                <a:solidFill>
                  <a:srgbClr val="FF0000"/>
                </a:solidFill>
                <a:latin typeface="Bodoni MT Black" panose="02070A03080606020203" pitchFamily="18" charset="0"/>
              </a:rPr>
              <a:t>泛化</a:t>
            </a:r>
            <a:endParaRPr lang="en-US" altLang="zh-CN" sz="2400" b="1" dirty="0" smtClean="0">
              <a:solidFill>
                <a:srgbClr val="FF0000"/>
              </a:solidFill>
              <a:latin typeface="Bodoni MT Black" panose="02070A03080606020203" pitchFamily="18" charset="0"/>
              <a:ea typeface="+mn-ea"/>
            </a:endParaRPr>
          </a:p>
          <a:p>
            <a:pPr marL="0" indent="0" eaLnBrk="1" hangingPunct="1">
              <a:lnSpc>
                <a:spcPts val="2900"/>
              </a:lnSpc>
              <a:spcBef>
                <a:spcPts val="600"/>
              </a:spcBef>
              <a:spcAft>
                <a:spcPts val="600"/>
              </a:spcAft>
              <a:defRPr/>
            </a:pPr>
            <a:r>
              <a:rPr lang="en-US" altLang="zh-CN" sz="2400" b="1" dirty="0" smtClean="0">
                <a:latin typeface="Bodoni MT Black" panose="02070A03080606020203" pitchFamily="18" charset="0"/>
                <a:ea typeface="+mn-ea"/>
              </a:rPr>
              <a:t>(1) </a:t>
            </a:r>
            <a:r>
              <a:rPr lang="zh-CN" altLang="en-US" sz="2400" b="1" dirty="0" smtClean="0">
                <a:solidFill>
                  <a:srgbClr val="FF0000"/>
                </a:solidFill>
                <a:latin typeface="Bodoni MT Black" panose="02070A03080606020203" pitchFamily="18" charset="0"/>
                <a:ea typeface="+mn-ea"/>
              </a:rPr>
              <a:t>普通泛化</a:t>
            </a:r>
            <a:endParaRPr lang="en-US" altLang="zh-CN" sz="2400" b="1" dirty="0" smtClean="0">
              <a:solidFill>
                <a:srgbClr val="FF0000"/>
              </a:solidFill>
              <a:latin typeface="Bodoni MT Black" panose="02070A03080606020203" pitchFamily="18" charset="0"/>
              <a:ea typeface="+mn-ea"/>
            </a:endParaRPr>
          </a:p>
          <a:p>
            <a:pPr marL="0" indent="0" eaLnBrk="1" hangingPunct="1">
              <a:lnSpc>
                <a:spcPts val="3000"/>
              </a:lnSpc>
              <a:spcAft>
                <a:spcPts val="0"/>
              </a:spcAft>
              <a:defRPr/>
            </a:pPr>
            <a:r>
              <a:rPr lang="en-US" altLang="zh-CN" sz="2400" dirty="0" smtClean="0">
                <a:latin typeface="Bodoni MT Black" panose="02070A03080606020203" pitchFamily="18" charset="0"/>
              </a:rPr>
              <a:t>       </a:t>
            </a:r>
            <a:r>
              <a:rPr lang="zh-CN" altLang="zh-CN" sz="2400" dirty="0" smtClean="0">
                <a:latin typeface="Bodoni MT Black" panose="02070A03080606020203" pitchFamily="18" charset="0"/>
              </a:rPr>
              <a:t>与</a:t>
            </a:r>
            <a:r>
              <a:rPr lang="zh-CN" altLang="zh-CN" sz="2400" dirty="0">
                <a:latin typeface="Bodoni MT Black" panose="02070A03080606020203" pitchFamily="18" charset="0"/>
              </a:rPr>
              <a:t>抽象类相反的类是具体类，具体类有自己的对象，并且该类的操作都有具体的实现方法。</a:t>
            </a:r>
            <a:endParaRPr lang="en-US" altLang="zh-CN" sz="2200" b="1" dirty="0" smtClean="0">
              <a:latin typeface="Bodoni MT Black" panose="02070A03080606020203" pitchFamily="18" charset="0"/>
              <a:ea typeface="+mn-ea"/>
            </a:endParaRPr>
          </a:p>
        </p:txBody>
      </p:sp>
      <p:pic>
        <p:nvPicPr>
          <p:cNvPr id="90116" name="图片 3"/>
          <p:cNvPicPr>
            <a:picLocks noChangeAspect="1"/>
          </p:cNvPicPr>
          <p:nvPr/>
        </p:nvPicPr>
        <p:blipFill>
          <a:blip r:embed="rId1" cstate="print"/>
          <a:srcRect/>
          <a:stretch>
            <a:fillRect/>
          </a:stretch>
        </p:blipFill>
        <p:spPr bwMode="auto">
          <a:xfrm>
            <a:off x="539750" y="2997200"/>
            <a:ext cx="6981825" cy="3024188"/>
          </a:xfrm>
          <a:prstGeom prst="rect">
            <a:avLst/>
          </a:prstGeom>
          <a:noFill/>
          <a:ln w="9525">
            <a:noFill/>
            <a:miter lim="800000"/>
            <a:headEnd/>
            <a:tailEnd/>
          </a:ln>
        </p:spPr>
      </p:pic>
      <p:sp>
        <p:nvSpPr>
          <p:cNvPr id="5" name="文本框 4"/>
          <p:cNvSpPr txBox="1"/>
          <p:nvPr/>
        </p:nvSpPr>
        <p:spPr>
          <a:xfrm>
            <a:off x="3851275" y="2627313"/>
            <a:ext cx="4938713" cy="2170112"/>
          </a:xfrm>
          <a:prstGeom prst="rect">
            <a:avLst/>
          </a:prstGeom>
          <a:noFill/>
          <a:ln w="28575">
            <a:noFill/>
          </a:ln>
        </p:spPr>
        <p:txBody>
          <a:bodyPr>
            <a:spAutoFit/>
          </a:bodyPr>
          <a:lstStyle/>
          <a:p>
            <a:pPr eaLnBrk="1" hangingPunct="1">
              <a:lnSpc>
                <a:spcPts val="2700"/>
              </a:lnSpc>
              <a:defRPr/>
            </a:pPr>
            <a:r>
              <a:rPr lang="en-US" altLang="zh-CN" dirty="0">
                <a:latin typeface="Bodoni MT Black" panose="02070A03080606020203" pitchFamily="18" charset="0"/>
              </a:rPr>
              <a:t>     </a:t>
            </a:r>
            <a:r>
              <a:rPr lang="zh-CN" altLang="zh-CN" sz="2000" dirty="0" smtClean="0">
                <a:latin typeface="Bodoni MT Black" panose="02070A03080606020203" pitchFamily="18" charset="0"/>
                <a:ea typeface="+mn-ea"/>
              </a:rPr>
              <a:t>当</a:t>
            </a:r>
            <a:r>
              <a:rPr lang="zh-CN" altLang="zh-CN" sz="2000" dirty="0">
                <a:latin typeface="Bodoni MT Black" panose="02070A03080606020203" pitchFamily="18" charset="0"/>
                <a:ea typeface="+mn-ea"/>
              </a:rPr>
              <a:t>客户要求画一幅蓝图时，系统便通过蓝图与图形之间的</a:t>
            </a:r>
            <a:r>
              <a:rPr lang="zh-CN" altLang="zh-CN" sz="2000" dirty="0">
                <a:solidFill>
                  <a:srgbClr val="FF0000"/>
                </a:solidFill>
                <a:latin typeface="Bodoni MT Black" panose="02070A03080606020203" pitchFamily="18" charset="0"/>
                <a:ea typeface="+mn-ea"/>
              </a:rPr>
              <a:t>关联（聚集）关系</a:t>
            </a:r>
            <a:r>
              <a:rPr lang="zh-CN" altLang="zh-CN" sz="2000" dirty="0">
                <a:latin typeface="Bodoni MT Black" panose="02070A03080606020203" pitchFamily="18" charset="0"/>
                <a:ea typeface="+mn-ea"/>
              </a:rPr>
              <a:t>，由图形来完成画图工作，但是图形是抽象类，因此当涉及某种具体图形（如直线、圆等）时，便使用其相应子类中具体实现的</a:t>
            </a:r>
            <a:r>
              <a:rPr lang="en-US" altLang="zh-CN" sz="2000" dirty="0">
                <a:latin typeface="Bodoni MT Black" panose="02070A03080606020203" pitchFamily="18" charset="0"/>
                <a:ea typeface="+mn-ea"/>
              </a:rPr>
              <a:t>draw</a:t>
            </a:r>
            <a:r>
              <a:rPr lang="zh-CN" altLang="zh-CN" sz="2000" dirty="0">
                <a:latin typeface="Bodoni MT Black" panose="02070A03080606020203" pitchFamily="18" charset="0"/>
                <a:ea typeface="+mn-ea"/>
              </a:rPr>
              <a:t>功能完成绘图工作</a:t>
            </a:r>
            <a:r>
              <a:rPr lang="zh-CN" altLang="en-US" sz="2000" dirty="0">
                <a:latin typeface="Bodoni MT Black" panose="02070A03080606020203" pitchFamily="18" charset="0"/>
                <a:ea typeface="+mn-ea"/>
              </a:rPr>
              <a:t>。</a:t>
            </a:r>
            <a:endParaRPr lang="zh-CN" altLang="en-US" sz="2000" dirty="0">
              <a:latin typeface="Bodoni MT Black" panose="02070A03080606020203" pitchFamily="18" charset="0"/>
              <a:ea typeface="+mn-ea"/>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9.4.2 </a:t>
            </a:r>
            <a:r>
              <a:rPr lang="zh-CN" altLang="en-US" sz="2400" dirty="0" smtClean="0">
                <a:solidFill>
                  <a:srgbClr val="D9D9D9"/>
                </a:solidFill>
                <a:latin typeface="Bodoni MT Black" panose="02070A03080606020203" pitchFamily="18" charset="0"/>
                <a:ea typeface="+mn-ea"/>
              </a:rPr>
              <a:t>表示关系的符号</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720019" name="Rectangle 147"/>
          <p:cNvSpPr>
            <a:spLocks noGrp="1"/>
          </p:cNvSpPr>
          <p:nvPr>
            <p:ph type="title"/>
          </p:nvPr>
        </p:nvSpPr>
        <p:spPr>
          <a:xfrm>
            <a:off x="492369" y="1318846"/>
            <a:ext cx="8018585" cy="422031"/>
          </a:xfrm>
        </p:spPr>
        <p:txBody>
          <a:bodyPr vert="horz" wrap="square" lIns="89030" tIns="44515" rIns="89030" bIns="44515" anchor="ctr"/>
          <a:p>
            <a:pPr eaLnBrk="1" hangingPunct="1"/>
            <a:r>
              <a:rPr lang="zh-CN" altLang="en-US" sz="2955" dirty="0">
                <a:solidFill>
                  <a:schemeClr val="tx1"/>
                </a:solidFill>
                <a:latin typeface="宋体" panose="02010600030101010101" pitchFamily="2" charset="-122"/>
              </a:rPr>
              <a:t>软件开发过程的特点 </a:t>
            </a:r>
            <a:r>
              <a:rPr lang="en-US" altLang="zh-CN" sz="2955" dirty="0">
                <a:solidFill>
                  <a:schemeClr val="tx1"/>
                </a:solidFill>
                <a:latin typeface="宋体" panose="02010600030101010101" pitchFamily="2" charset="-122"/>
              </a:rPr>
              <a:t>:</a:t>
            </a:r>
            <a:r>
              <a:rPr lang="en-US" altLang="zh-CN" dirty="0">
                <a:solidFill>
                  <a:schemeClr val="tx1"/>
                </a:solidFill>
                <a:latin typeface="宋体" panose="02010600030101010101" pitchFamily="2" charset="-122"/>
              </a:rPr>
              <a:t> </a:t>
            </a:r>
            <a:endParaRPr lang="en-US" altLang="zh-CN" dirty="0">
              <a:solidFill>
                <a:schemeClr val="tx1"/>
              </a:solidFill>
              <a:latin typeface="宋体" panose="02010600030101010101" pitchFamily="2" charset="-122"/>
            </a:endParaRPr>
          </a:p>
        </p:txBody>
      </p:sp>
      <p:sp>
        <p:nvSpPr>
          <p:cNvPr id="11268" name="Text Box 148"/>
          <p:cNvSpPr txBox="1"/>
          <p:nvPr/>
        </p:nvSpPr>
        <p:spPr>
          <a:xfrm>
            <a:off x="633046" y="1248508"/>
            <a:ext cx="7737231" cy="429895"/>
          </a:xfrm>
          <a:prstGeom prst="rect">
            <a:avLst/>
          </a:prstGeom>
          <a:noFill/>
          <a:ln w="9525">
            <a:noFill/>
          </a:ln>
        </p:spPr>
        <p:txBody>
          <a:bodyPr lIns="89030" tIns="44515" rIns="89030" bIns="44515">
            <a:spAutoFit/>
          </a:bodyPr>
          <a:p>
            <a:pPr algn="l">
              <a:spcBef>
                <a:spcPct val="50000"/>
              </a:spcBef>
            </a:pPr>
            <a:endParaRPr lang="zh-CN" altLang="zh-CN" sz="2215" dirty="0">
              <a:solidFill>
                <a:srgbClr val="0000FF"/>
              </a:solidFill>
              <a:latin typeface="Arial" panose="020B0604020202020204" pitchFamily="34" charset="0"/>
            </a:endParaRPr>
          </a:p>
        </p:txBody>
      </p:sp>
      <p:sp>
        <p:nvSpPr>
          <p:cNvPr id="11269" name="Text Box 149"/>
          <p:cNvSpPr txBox="1"/>
          <p:nvPr/>
        </p:nvSpPr>
        <p:spPr>
          <a:xfrm>
            <a:off x="3516923" y="263769"/>
            <a:ext cx="5627077" cy="998855"/>
          </a:xfrm>
          <a:prstGeom prst="rect">
            <a:avLst/>
          </a:prstGeom>
          <a:noFill/>
          <a:ln w="9525">
            <a:noFill/>
          </a:ln>
        </p:spPr>
        <p:txBody>
          <a:bodyPr lIns="89030" tIns="44515" rIns="89030" bIns="44515">
            <a:spAutoFit/>
          </a:bodyPr>
          <a:p>
            <a:pPr algn="r"/>
            <a:r>
              <a:rPr lang="zh-CN" altLang="en-US" sz="2955" b="1" dirty="0">
                <a:latin typeface="宋体" panose="02010600030101010101" pitchFamily="2" charset="-122"/>
              </a:rPr>
              <a:t>面向对象方法与</a:t>
            </a:r>
            <a:endParaRPr lang="zh-CN" altLang="en-US" sz="2955" b="1" dirty="0">
              <a:latin typeface="宋体" panose="02010600030101010101" pitchFamily="2" charset="-122"/>
            </a:endParaRPr>
          </a:p>
          <a:p>
            <a:pPr algn="r"/>
            <a:r>
              <a:rPr lang="zh-CN" altLang="en-US" sz="2955" b="1" dirty="0">
                <a:latin typeface="宋体" panose="02010600030101010101" pitchFamily="2" charset="-122"/>
              </a:rPr>
              <a:t>结构化方法的比较分析</a:t>
            </a:r>
            <a:r>
              <a:rPr lang="zh-CN" altLang="en-US" sz="2955" b="1" dirty="0">
                <a:latin typeface="黑体" panose="02010609060101010101" pitchFamily="49" charset="-122"/>
                <a:ea typeface="黑体" panose="02010609060101010101" pitchFamily="49" charset="-122"/>
              </a:rPr>
              <a:t> </a:t>
            </a:r>
            <a:endParaRPr lang="zh-CN" altLang="en-US" sz="2955" b="1" dirty="0">
              <a:latin typeface="黑体" panose="02010609060101010101" pitchFamily="49" charset="-122"/>
              <a:ea typeface="黑体" panose="02010609060101010101" pitchFamily="49" charset="-122"/>
            </a:endParaRPr>
          </a:p>
        </p:txBody>
      </p:sp>
      <p:sp>
        <p:nvSpPr>
          <p:cNvPr id="720022" name="Rectangle 150"/>
          <p:cNvSpPr/>
          <p:nvPr/>
        </p:nvSpPr>
        <p:spPr>
          <a:xfrm>
            <a:off x="492369" y="2092569"/>
            <a:ext cx="8018585" cy="1454150"/>
          </a:xfrm>
          <a:prstGeom prst="rect">
            <a:avLst/>
          </a:prstGeom>
          <a:noFill/>
          <a:ln w="9525">
            <a:noFill/>
          </a:ln>
        </p:spPr>
        <p:txBody>
          <a:bodyPr lIns="89030" tIns="44515" rIns="89030" bIns="44515">
            <a:spAutoFit/>
          </a:bodyPr>
          <a:p>
            <a:pPr algn="l" eaLnBrk="1" hangingPunct="1"/>
            <a:r>
              <a:rPr lang="zh-CN" altLang="en-US" sz="2955" dirty="0">
                <a:latin typeface="宋体" panose="02010600030101010101" pitchFamily="2" charset="-122"/>
              </a:rPr>
              <a:t>面向对象方法</a:t>
            </a:r>
            <a:r>
              <a:rPr lang="zh-CN" altLang="en-US" sz="2955" dirty="0">
                <a:latin typeface="Arial" panose="020B0604020202020204" pitchFamily="34" charset="0"/>
              </a:rPr>
              <a:t> </a:t>
            </a:r>
            <a:r>
              <a:rPr lang="en-US" altLang="zh-CN" sz="2955" dirty="0">
                <a:latin typeface="Arial" panose="020B0604020202020204" pitchFamily="34" charset="0"/>
              </a:rPr>
              <a:t>:</a:t>
            </a:r>
            <a:r>
              <a:rPr lang="zh-CN" altLang="en-US" sz="2955" dirty="0">
                <a:latin typeface="宋体" panose="02010600030101010101" pitchFamily="2" charset="-122"/>
              </a:rPr>
              <a:t>面向对象的方法重点强调反映现实需求的对象业务模型的建立，相对而言设计和编码部分的工作则较为次要。</a:t>
            </a:r>
            <a:r>
              <a:rPr lang="zh-CN" altLang="en-US" sz="2585" dirty="0">
                <a:latin typeface="宋体" panose="02010600030101010101" pitchFamily="2" charset="-122"/>
              </a:rPr>
              <a:t> </a:t>
            </a:r>
            <a:endParaRPr lang="zh-CN" altLang="en-US" sz="2585" dirty="0">
              <a:latin typeface="宋体" panose="02010600030101010101" pitchFamily="2" charset="-122"/>
            </a:endParaRPr>
          </a:p>
        </p:txBody>
      </p:sp>
      <p:sp>
        <p:nvSpPr>
          <p:cNvPr id="720023" name="Rectangle 151"/>
          <p:cNvSpPr/>
          <p:nvPr/>
        </p:nvSpPr>
        <p:spPr>
          <a:xfrm>
            <a:off x="562708" y="4062046"/>
            <a:ext cx="7877908" cy="998855"/>
          </a:xfrm>
          <a:prstGeom prst="rect">
            <a:avLst/>
          </a:prstGeom>
          <a:noFill/>
          <a:ln w="9525">
            <a:noFill/>
          </a:ln>
        </p:spPr>
        <p:txBody>
          <a:bodyPr lIns="89030" tIns="44515" rIns="89030" bIns="44515">
            <a:spAutoFit/>
          </a:bodyPr>
          <a:p>
            <a:pPr algn="l" eaLnBrk="1" hangingPunct="1"/>
            <a:r>
              <a:rPr lang="zh-CN" altLang="en-US" sz="2955" dirty="0">
                <a:latin typeface="宋体" panose="02010600030101010101" pitchFamily="2" charset="-122"/>
              </a:rPr>
              <a:t>结构化方法</a:t>
            </a:r>
            <a:r>
              <a:rPr lang="zh-CN" altLang="en-US" sz="2955" dirty="0">
                <a:latin typeface="Arial" panose="020B0604020202020204" pitchFamily="34" charset="0"/>
              </a:rPr>
              <a:t> </a:t>
            </a:r>
            <a:r>
              <a:rPr lang="en-US" altLang="zh-CN" sz="2955" dirty="0">
                <a:latin typeface="Arial" panose="020B0604020202020204" pitchFamily="34" charset="0"/>
              </a:rPr>
              <a:t>:</a:t>
            </a:r>
            <a:r>
              <a:rPr lang="zh-CN" altLang="en-US" sz="2955" dirty="0">
                <a:latin typeface="宋体" panose="02010600030101010101" pitchFamily="2" charset="-122"/>
              </a:rPr>
              <a:t>重点在软件处理过程的设计和实现上。</a:t>
            </a:r>
            <a:r>
              <a:rPr lang="zh-CN" altLang="en-US" sz="2585" dirty="0">
                <a:latin typeface="宋体" panose="02010600030101010101" pitchFamily="2" charset="-122"/>
              </a:rPr>
              <a:t> </a:t>
            </a:r>
            <a:endParaRPr lang="zh-CN" altLang="en-US" sz="2585"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0019">
                                            <p:txEl>
                                              <p:charRg st="0" end="13"/>
                                            </p:txEl>
                                          </p:spTgt>
                                        </p:tgtEl>
                                        <p:attrNameLst>
                                          <p:attrName>style.visibility</p:attrName>
                                        </p:attrNameLst>
                                      </p:cBhvr>
                                      <p:to>
                                        <p:strVal val="visible"/>
                                      </p:to>
                                    </p:set>
                                    <p:animEffect transition="in" filter="dissolve">
                                      <p:cBhvr>
                                        <p:cTn id="7" dur="500"/>
                                        <p:tgtEl>
                                          <p:spTgt spid="720019">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20022">
                                            <p:txEl>
                                              <p:charRg st="0" end="58"/>
                                            </p:txEl>
                                          </p:spTgt>
                                        </p:tgtEl>
                                        <p:attrNameLst>
                                          <p:attrName>style.visibility</p:attrName>
                                        </p:attrNameLst>
                                      </p:cBhvr>
                                      <p:to>
                                        <p:strVal val="visible"/>
                                      </p:to>
                                    </p:set>
                                    <p:animEffect transition="in" filter="dissolve">
                                      <p:cBhvr>
                                        <p:cTn id="12" dur="500"/>
                                        <p:tgtEl>
                                          <p:spTgt spid="720022">
                                            <p:txEl>
                                              <p:charRg st="0" end="5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20023">
                                            <p:txEl>
                                              <p:charRg st="0" end="26"/>
                                            </p:txEl>
                                          </p:spTgt>
                                        </p:tgtEl>
                                        <p:attrNameLst>
                                          <p:attrName>style.visibility</p:attrName>
                                        </p:attrNameLst>
                                      </p:cBhvr>
                                      <p:to>
                                        <p:strVal val="visible"/>
                                      </p:to>
                                    </p:set>
                                    <p:animEffect transition="in" filter="dissolve">
                                      <p:cBhvr>
                                        <p:cTn id="17" dur="500"/>
                                        <p:tgtEl>
                                          <p:spTgt spid="720023">
                                            <p:txEl>
                                              <p:charRg st="0"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019" grpId="0" build="p"/>
      <p:bldP spid="720022" grpId="0" build="p"/>
      <p:bldP spid="72002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anose="02070A03080606020203" pitchFamily="18" charset="0"/>
                <a:ea typeface="+mn-ea"/>
              </a:rPr>
              <a:t>9.4 </a:t>
            </a:r>
            <a:r>
              <a:rPr lang="zh-CN" altLang="en-US" b="1" dirty="0" smtClean="0">
                <a:latin typeface="Bodoni MT Black" panose="02070A03080606020203" pitchFamily="18" charset="0"/>
              </a:rPr>
              <a:t>对象模型</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395288" y="1125538"/>
            <a:ext cx="8353425" cy="260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2900"/>
              </a:lnSpc>
              <a:spcBef>
                <a:spcPts val="600"/>
              </a:spcBef>
              <a:spcAft>
                <a:spcPts val="600"/>
              </a:spcAft>
              <a:defRPr/>
            </a:pPr>
            <a:r>
              <a:rPr lang="en-US" altLang="zh-CN" sz="2400" b="1" dirty="0" smtClean="0">
                <a:solidFill>
                  <a:srgbClr val="FF0000"/>
                </a:solidFill>
                <a:latin typeface="Bodoni MT Black" panose="02070A03080606020203" pitchFamily="18" charset="0"/>
                <a:ea typeface="+mn-ea"/>
              </a:rPr>
              <a:t>3.</a:t>
            </a:r>
            <a:r>
              <a:rPr lang="zh-CN" altLang="en-US" sz="2400" b="1" dirty="0" smtClean="0">
                <a:solidFill>
                  <a:srgbClr val="FF0000"/>
                </a:solidFill>
                <a:latin typeface="Bodoni MT Black" panose="02070A03080606020203" pitchFamily="18" charset="0"/>
                <a:ea typeface="+mn-ea"/>
              </a:rPr>
              <a:t>泛化</a:t>
            </a:r>
            <a:endParaRPr lang="en-US" altLang="zh-CN" sz="2400" b="1" dirty="0" smtClean="0">
              <a:solidFill>
                <a:srgbClr val="FF0000"/>
              </a:solidFill>
              <a:latin typeface="Bodoni MT Black" panose="02070A03080606020203" pitchFamily="18" charset="0"/>
              <a:ea typeface="+mn-ea"/>
            </a:endParaRPr>
          </a:p>
          <a:p>
            <a:pPr marL="0" indent="0" eaLnBrk="1" hangingPunct="1">
              <a:lnSpc>
                <a:spcPts val="2900"/>
              </a:lnSpc>
              <a:spcBef>
                <a:spcPts val="600"/>
              </a:spcBef>
              <a:spcAft>
                <a:spcPts val="600"/>
              </a:spcAft>
              <a:defRPr/>
            </a:pPr>
            <a:r>
              <a:rPr lang="en-US" altLang="zh-CN" sz="2400" b="1" dirty="0" smtClean="0">
                <a:latin typeface="Bodoni MT Black" panose="02070A03080606020203" pitchFamily="18" charset="0"/>
                <a:ea typeface="+mn-ea"/>
              </a:rPr>
              <a:t>(2) </a:t>
            </a:r>
            <a:r>
              <a:rPr lang="zh-CN" altLang="en-US" sz="2400" b="1" dirty="0" smtClean="0">
                <a:solidFill>
                  <a:srgbClr val="FF0000"/>
                </a:solidFill>
                <a:latin typeface="Bodoni MT Black" panose="02070A03080606020203" pitchFamily="18" charset="0"/>
                <a:ea typeface="+mn-ea"/>
              </a:rPr>
              <a:t>受限泛化</a:t>
            </a:r>
            <a:endParaRPr lang="en-US" altLang="zh-CN" sz="2400" b="1" dirty="0" smtClean="0">
              <a:solidFill>
                <a:srgbClr val="FF0000"/>
              </a:solidFill>
              <a:latin typeface="Bodoni MT Black" panose="02070A03080606020203" pitchFamily="18" charset="0"/>
              <a:ea typeface="+mn-ea"/>
            </a:endParaRPr>
          </a:p>
          <a:p>
            <a:pPr marL="0" indent="0">
              <a:lnSpc>
                <a:spcPts val="3000"/>
              </a:lnSpc>
              <a:defRPr/>
            </a:pPr>
            <a:r>
              <a:rPr lang="en-US" altLang="zh-CN" sz="2200" dirty="0" smtClean="0">
                <a:latin typeface="Bodoni MT Black" panose="02070A03080606020203" pitchFamily="18" charset="0"/>
                <a:ea typeface="+mn-ea"/>
              </a:rPr>
              <a:t>    </a:t>
            </a:r>
            <a:r>
              <a:rPr lang="zh-CN" altLang="zh-CN" sz="2400" dirty="0" smtClean="0">
                <a:latin typeface="Bodoni MT Black" panose="02070A03080606020203" pitchFamily="18" charset="0"/>
                <a:ea typeface="+mn-ea"/>
              </a:rPr>
              <a:t>给</a:t>
            </a:r>
            <a:r>
              <a:rPr lang="zh-CN" altLang="zh-CN" sz="2400" dirty="0">
                <a:latin typeface="Bodoni MT Black" panose="02070A03080606020203" pitchFamily="18" charset="0"/>
                <a:ea typeface="+mn-ea"/>
              </a:rPr>
              <a:t>泛化关系</a:t>
            </a:r>
            <a:r>
              <a:rPr lang="zh-CN" altLang="zh-CN" sz="2400" dirty="0">
                <a:solidFill>
                  <a:srgbClr val="FF0000"/>
                </a:solidFill>
                <a:latin typeface="Bodoni MT Black" panose="02070A03080606020203" pitchFamily="18" charset="0"/>
                <a:ea typeface="+mn-ea"/>
              </a:rPr>
              <a:t>附加约束条件</a:t>
            </a:r>
            <a:r>
              <a:rPr lang="zh-CN" altLang="zh-CN" sz="2400" dirty="0">
                <a:latin typeface="Bodoni MT Black" panose="02070A03080606020203" pitchFamily="18" charset="0"/>
                <a:ea typeface="+mn-ea"/>
              </a:rPr>
              <a:t>，以进一步说明该泛化关系的使用方法或扩充方法，这样的泛化关系称为受限泛化。预定义的约束有</a:t>
            </a:r>
            <a:r>
              <a:rPr lang="en-US" altLang="zh-CN" sz="2400" dirty="0">
                <a:solidFill>
                  <a:srgbClr val="FF0000"/>
                </a:solidFill>
                <a:latin typeface="Bodoni MT Black" panose="02070A03080606020203" pitchFamily="18" charset="0"/>
                <a:ea typeface="+mn-ea"/>
              </a:rPr>
              <a:t>4</a:t>
            </a:r>
            <a:r>
              <a:rPr lang="zh-CN" altLang="zh-CN" sz="2400" dirty="0">
                <a:latin typeface="Bodoni MT Black" panose="02070A03080606020203" pitchFamily="18" charset="0"/>
                <a:ea typeface="+mn-ea"/>
              </a:rPr>
              <a:t>种</a:t>
            </a:r>
            <a:r>
              <a:rPr lang="zh-CN" altLang="zh-CN" sz="2400" dirty="0" smtClean="0">
                <a:latin typeface="Bodoni MT Black" panose="02070A03080606020203" pitchFamily="18" charset="0"/>
                <a:ea typeface="+mn-ea"/>
              </a:rPr>
              <a:t>：</a:t>
            </a:r>
            <a:r>
              <a:rPr lang="zh-CN" altLang="zh-CN" sz="2400" b="1" dirty="0" smtClean="0">
                <a:solidFill>
                  <a:srgbClr val="FF0000"/>
                </a:solidFill>
                <a:latin typeface="Bodoni MT Black" panose="02070A03080606020203" pitchFamily="18" charset="0"/>
                <a:ea typeface="+mn-ea"/>
              </a:rPr>
              <a:t>多重</a:t>
            </a:r>
            <a:r>
              <a:rPr lang="zh-CN" altLang="zh-CN" sz="2400" dirty="0">
                <a:latin typeface="Bodoni MT Black" panose="02070A03080606020203" pitchFamily="18" charset="0"/>
                <a:ea typeface="+mn-ea"/>
              </a:rPr>
              <a:t>、</a:t>
            </a:r>
            <a:r>
              <a:rPr lang="zh-CN" altLang="zh-CN" sz="2400" b="1" dirty="0">
                <a:solidFill>
                  <a:srgbClr val="FF0000"/>
                </a:solidFill>
                <a:latin typeface="Bodoni MT Black" panose="02070A03080606020203" pitchFamily="18" charset="0"/>
                <a:ea typeface="+mn-ea"/>
              </a:rPr>
              <a:t>不相交</a:t>
            </a:r>
            <a:r>
              <a:rPr lang="zh-CN" altLang="zh-CN" sz="2400" dirty="0">
                <a:latin typeface="Bodoni MT Black" panose="02070A03080606020203" pitchFamily="18" charset="0"/>
                <a:ea typeface="+mn-ea"/>
              </a:rPr>
              <a:t>、</a:t>
            </a:r>
            <a:r>
              <a:rPr lang="zh-CN" altLang="zh-CN" sz="2400" b="1" dirty="0">
                <a:solidFill>
                  <a:srgbClr val="FF0000"/>
                </a:solidFill>
                <a:latin typeface="Bodoni MT Black" panose="02070A03080606020203" pitchFamily="18" charset="0"/>
                <a:ea typeface="+mn-ea"/>
              </a:rPr>
              <a:t>完全</a:t>
            </a:r>
            <a:r>
              <a:rPr lang="zh-CN" altLang="zh-CN" sz="2400" dirty="0">
                <a:latin typeface="Bodoni MT Black" panose="02070A03080606020203" pitchFamily="18" charset="0"/>
                <a:ea typeface="+mn-ea"/>
              </a:rPr>
              <a:t>和</a:t>
            </a:r>
            <a:r>
              <a:rPr lang="zh-CN" altLang="zh-CN" sz="2400" b="1" dirty="0">
                <a:solidFill>
                  <a:srgbClr val="FF0000"/>
                </a:solidFill>
                <a:latin typeface="Bodoni MT Black" panose="02070A03080606020203" pitchFamily="18" charset="0"/>
                <a:ea typeface="+mn-ea"/>
              </a:rPr>
              <a:t>不完全</a:t>
            </a:r>
            <a:r>
              <a:rPr lang="zh-CN" altLang="zh-CN" sz="2400" dirty="0">
                <a:latin typeface="Bodoni MT Black" panose="02070A03080606020203" pitchFamily="18" charset="0"/>
                <a:ea typeface="+mn-ea"/>
              </a:rPr>
              <a:t>。这些约束都是语义约束</a:t>
            </a:r>
            <a:r>
              <a:rPr lang="zh-CN" altLang="zh-CN" sz="2400" dirty="0" smtClean="0">
                <a:latin typeface="Bodoni MT Black" panose="02070A03080606020203" pitchFamily="18" charset="0"/>
                <a:ea typeface="+mn-ea"/>
              </a:rPr>
              <a:t>。</a:t>
            </a:r>
            <a:endParaRPr lang="zh-CN" altLang="zh-CN" sz="2400" dirty="0">
              <a:latin typeface="Bodoni MT Black" panose="02070A03080606020203" pitchFamily="18" charset="0"/>
              <a:ea typeface="+mn-ea"/>
            </a:endParaRPr>
          </a:p>
        </p:txBody>
      </p:sp>
      <p:pic>
        <p:nvPicPr>
          <p:cNvPr id="92164" name="图片 3"/>
          <p:cNvPicPr>
            <a:picLocks noChangeAspect="1"/>
          </p:cNvPicPr>
          <p:nvPr/>
        </p:nvPicPr>
        <p:blipFill>
          <a:blip r:embed="rId1" cstate="print"/>
          <a:srcRect/>
          <a:stretch>
            <a:fillRect/>
          </a:stretch>
        </p:blipFill>
        <p:spPr bwMode="auto">
          <a:xfrm>
            <a:off x="3981450" y="3429000"/>
            <a:ext cx="4478338" cy="2447925"/>
          </a:xfrm>
          <a:prstGeom prst="rect">
            <a:avLst/>
          </a:prstGeom>
          <a:noFill/>
          <a:ln w="9525">
            <a:noFill/>
            <a:miter lim="800000"/>
            <a:headEnd/>
            <a:tailEnd/>
          </a:ln>
        </p:spPr>
      </p:pic>
      <p:sp>
        <p:nvSpPr>
          <p:cNvPr id="5" name="文本框 4"/>
          <p:cNvSpPr txBox="1"/>
          <p:nvPr/>
        </p:nvSpPr>
        <p:spPr>
          <a:xfrm>
            <a:off x="468313" y="3860800"/>
            <a:ext cx="3382962" cy="2016125"/>
          </a:xfrm>
          <a:prstGeom prst="rect">
            <a:avLst/>
          </a:prstGeom>
          <a:noFill/>
        </p:spPr>
        <p:txBody>
          <a:bodyPr>
            <a:spAutoFit/>
          </a:bodyPr>
          <a:lstStyle/>
          <a:p>
            <a:pPr eaLnBrk="1" hangingPunct="1">
              <a:lnSpc>
                <a:spcPts val="3000"/>
              </a:lnSpc>
              <a:defRPr/>
            </a:pPr>
            <a:r>
              <a:rPr lang="en-US" altLang="zh-CN" sz="2200" b="1" dirty="0">
                <a:latin typeface="Bodoni MT Black" panose="02070A03080606020203" pitchFamily="18" charset="0"/>
                <a:ea typeface="+mn-ea"/>
              </a:rPr>
              <a:t>    </a:t>
            </a:r>
            <a:r>
              <a:rPr lang="zh-CN" altLang="zh-CN" sz="2400" b="1" dirty="0">
                <a:solidFill>
                  <a:srgbClr val="FF0000"/>
                </a:solidFill>
                <a:latin typeface="Bodoni MT Black" panose="02070A03080606020203" pitchFamily="18" charset="0"/>
                <a:ea typeface="+mn-ea"/>
              </a:rPr>
              <a:t>多重继承</a:t>
            </a:r>
            <a:r>
              <a:rPr lang="zh-CN" altLang="zh-CN" sz="2400" dirty="0">
                <a:latin typeface="Bodoni MT Black" panose="02070A03080606020203" pitchFamily="18" charset="0"/>
                <a:ea typeface="+mn-ea"/>
              </a:rPr>
              <a:t>指的是，一个子类可以</a:t>
            </a:r>
            <a:r>
              <a:rPr lang="zh-CN" altLang="zh-CN" sz="2400" dirty="0">
                <a:solidFill>
                  <a:srgbClr val="FF0000"/>
                </a:solidFill>
                <a:latin typeface="Bodoni MT Black" panose="02070A03080606020203" pitchFamily="18" charset="0"/>
                <a:ea typeface="+mn-ea"/>
              </a:rPr>
              <a:t>同时多次继承同一个上层基类</a:t>
            </a:r>
            <a:r>
              <a:rPr lang="zh-CN" altLang="zh-CN" sz="2400" dirty="0">
                <a:latin typeface="Bodoni MT Black" panose="02070A03080606020203" pitchFamily="18" charset="0"/>
                <a:ea typeface="+mn-ea"/>
              </a:rPr>
              <a:t>，</a:t>
            </a:r>
            <a:r>
              <a:rPr lang="zh-CN" altLang="en-US" sz="2400" dirty="0">
                <a:latin typeface="Bodoni MT Black" panose="02070A03080606020203" pitchFamily="18" charset="0"/>
                <a:ea typeface="+mn-ea"/>
              </a:rPr>
              <a:t>右图</a:t>
            </a:r>
            <a:r>
              <a:rPr lang="zh-CN" altLang="zh-CN" sz="2400" dirty="0">
                <a:latin typeface="Bodoni MT Black" panose="02070A03080606020203" pitchFamily="18" charset="0"/>
                <a:ea typeface="+mn-ea"/>
              </a:rPr>
              <a:t>中的水陆两用类继承了两次交通工具类。</a:t>
            </a:r>
            <a:endParaRPr lang="zh-CN" altLang="en-US" sz="2400" dirty="0">
              <a:latin typeface="Bodoni MT Black" panose="02070A03080606020203" pitchFamily="18" charset="0"/>
              <a:ea typeface="+mn-ea"/>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9.4.2 </a:t>
            </a:r>
            <a:r>
              <a:rPr lang="zh-CN" altLang="en-US" sz="2400" dirty="0" smtClean="0">
                <a:solidFill>
                  <a:srgbClr val="D9D9D9"/>
                </a:solidFill>
                <a:latin typeface="Bodoni MT Black" panose="02070A03080606020203" pitchFamily="18" charset="0"/>
                <a:ea typeface="+mn-ea"/>
              </a:rPr>
              <a:t>表示关系的符号</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anose="02070A03080606020203" pitchFamily="18" charset="0"/>
                <a:ea typeface="+mn-ea"/>
              </a:rPr>
              <a:t>9.4 </a:t>
            </a:r>
            <a:r>
              <a:rPr lang="zh-CN" altLang="en-US" b="1" dirty="0" smtClean="0">
                <a:latin typeface="Bodoni MT Black" panose="02070A03080606020203" pitchFamily="18" charset="0"/>
              </a:rPr>
              <a:t>对象模型</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539750" y="1106488"/>
            <a:ext cx="8280400"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2900"/>
              </a:lnSpc>
              <a:spcBef>
                <a:spcPts val="600"/>
              </a:spcBef>
              <a:spcAft>
                <a:spcPts val="600"/>
              </a:spcAft>
              <a:defRPr/>
            </a:pPr>
            <a:r>
              <a:rPr lang="en-US" altLang="zh-CN" sz="2400" b="1" dirty="0" smtClean="0">
                <a:solidFill>
                  <a:srgbClr val="FF0000"/>
                </a:solidFill>
                <a:latin typeface="Bodoni MT Black" panose="02070A03080606020203" pitchFamily="18" charset="0"/>
                <a:ea typeface="+mn-ea"/>
              </a:rPr>
              <a:t>3.</a:t>
            </a:r>
            <a:r>
              <a:rPr lang="zh-CN" altLang="en-US" sz="2400" b="1" dirty="0" smtClean="0">
                <a:solidFill>
                  <a:srgbClr val="FF0000"/>
                </a:solidFill>
                <a:latin typeface="Bodoni MT Black" panose="02070A03080606020203" pitchFamily="18" charset="0"/>
                <a:ea typeface="+mn-ea"/>
              </a:rPr>
              <a:t>泛化</a:t>
            </a:r>
            <a:endParaRPr lang="en-US" altLang="zh-CN" sz="2400" b="1" dirty="0" smtClean="0">
              <a:solidFill>
                <a:srgbClr val="FF0000"/>
              </a:solidFill>
              <a:latin typeface="Bodoni MT Black" panose="02070A03080606020203" pitchFamily="18" charset="0"/>
              <a:ea typeface="+mn-ea"/>
            </a:endParaRPr>
          </a:p>
          <a:p>
            <a:pPr marL="0" indent="0" eaLnBrk="1" hangingPunct="1">
              <a:lnSpc>
                <a:spcPts val="2900"/>
              </a:lnSpc>
              <a:spcBef>
                <a:spcPts val="600"/>
              </a:spcBef>
              <a:spcAft>
                <a:spcPts val="600"/>
              </a:spcAft>
              <a:defRPr/>
            </a:pPr>
            <a:r>
              <a:rPr lang="en-US" altLang="zh-CN" sz="2400" b="1" dirty="0" smtClean="0">
                <a:latin typeface="Bodoni MT Black" panose="02070A03080606020203" pitchFamily="18" charset="0"/>
                <a:ea typeface="+mn-ea"/>
              </a:rPr>
              <a:t>(2) </a:t>
            </a:r>
            <a:r>
              <a:rPr lang="zh-CN" altLang="en-US" sz="2400" b="1" dirty="0" smtClean="0">
                <a:solidFill>
                  <a:srgbClr val="FF0000"/>
                </a:solidFill>
                <a:latin typeface="Bodoni MT Black" panose="02070A03080606020203" pitchFamily="18" charset="0"/>
                <a:ea typeface="+mn-ea"/>
              </a:rPr>
              <a:t>受限泛化</a:t>
            </a:r>
            <a:endParaRPr lang="en-US" altLang="zh-CN" sz="2400" b="1" dirty="0" smtClean="0">
              <a:solidFill>
                <a:srgbClr val="FF0000"/>
              </a:solidFill>
              <a:latin typeface="Bodoni MT Black" panose="02070A03080606020203" pitchFamily="18" charset="0"/>
              <a:ea typeface="+mn-ea"/>
            </a:endParaRPr>
          </a:p>
          <a:p>
            <a:pPr marL="0" indent="0">
              <a:lnSpc>
                <a:spcPts val="3000"/>
              </a:lnSpc>
              <a:defRPr/>
            </a:pPr>
            <a:r>
              <a:rPr lang="en-US" altLang="zh-CN" sz="2400" dirty="0" smtClean="0">
                <a:latin typeface="Bodoni MT Black" panose="02070A03080606020203" pitchFamily="18" charset="0"/>
                <a:ea typeface="+mn-ea"/>
              </a:rPr>
              <a:t>    </a:t>
            </a:r>
            <a:r>
              <a:rPr lang="zh-CN" altLang="zh-CN" sz="2400" dirty="0" smtClean="0">
                <a:latin typeface="Bodoni MT Black" panose="02070A03080606020203" pitchFamily="18" charset="0"/>
                <a:ea typeface="+mn-ea"/>
              </a:rPr>
              <a:t>与</a:t>
            </a:r>
            <a:r>
              <a:rPr lang="zh-CN" altLang="zh-CN" sz="2400" dirty="0">
                <a:latin typeface="Bodoni MT Black" panose="02070A03080606020203" pitchFamily="18" charset="0"/>
                <a:ea typeface="+mn-ea"/>
              </a:rPr>
              <a:t>多重继承相反的是</a:t>
            </a:r>
            <a:r>
              <a:rPr lang="zh-CN" altLang="zh-CN" sz="2400" b="1" dirty="0">
                <a:solidFill>
                  <a:srgbClr val="FF0000"/>
                </a:solidFill>
                <a:latin typeface="Bodoni MT Black" panose="02070A03080606020203" pitchFamily="18" charset="0"/>
                <a:ea typeface="+mn-ea"/>
              </a:rPr>
              <a:t>不相交继承</a:t>
            </a:r>
            <a:r>
              <a:rPr lang="zh-CN" altLang="zh-CN" sz="2400" dirty="0">
                <a:latin typeface="Bodoni MT Black" panose="02070A03080606020203" pitchFamily="18" charset="0"/>
                <a:ea typeface="+mn-ea"/>
              </a:rPr>
              <a:t>，即一个子类</a:t>
            </a:r>
            <a:r>
              <a:rPr lang="zh-CN" altLang="zh-CN" sz="2400" dirty="0">
                <a:solidFill>
                  <a:srgbClr val="FF0000"/>
                </a:solidFill>
                <a:latin typeface="Bodoni MT Black" panose="02070A03080606020203" pitchFamily="18" charset="0"/>
                <a:ea typeface="+mn-ea"/>
              </a:rPr>
              <a:t>不能多次继承同一个基类</a:t>
            </a:r>
            <a:r>
              <a:rPr lang="zh-CN" altLang="zh-CN" sz="2400" dirty="0">
                <a:latin typeface="Bodoni MT Black" panose="02070A03080606020203" pitchFamily="18" charset="0"/>
                <a:ea typeface="+mn-ea"/>
              </a:rPr>
              <a:t>（这样的基类相当于</a:t>
            </a:r>
            <a:r>
              <a:rPr lang="en-US" altLang="zh-CN" sz="2400" dirty="0">
                <a:latin typeface="Bodoni MT Black" panose="02070A03080606020203" pitchFamily="18" charset="0"/>
                <a:ea typeface="+mn-ea"/>
              </a:rPr>
              <a:t>C++</a:t>
            </a:r>
            <a:r>
              <a:rPr lang="zh-CN" altLang="zh-CN" sz="2400" dirty="0">
                <a:latin typeface="Bodoni MT Black" panose="02070A03080606020203" pitchFamily="18" charset="0"/>
                <a:ea typeface="+mn-ea"/>
              </a:rPr>
              <a:t>语言中的</a:t>
            </a:r>
            <a:r>
              <a:rPr lang="zh-CN" altLang="zh-CN" sz="2400" dirty="0">
                <a:solidFill>
                  <a:srgbClr val="FF0000"/>
                </a:solidFill>
                <a:latin typeface="Bodoni MT Black" panose="02070A03080606020203" pitchFamily="18" charset="0"/>
                <a:ea typeface="+mn-ea"/>
              </a:rPr>
              <a:t>虚基类</a:t>
            </a:r>
            <a:r>
              <a:rPr lang="zh-CN" altLang="zh-CN" sz="2400" dirty="0">
                <a:latin typeface="Bodoni MT Black" panose="02070A03080606020203" pitchFamily="18" charset="0"/>
                <a:ea typeface="+mn-ea"/>
              </a:rPr>
              <a:t>）。如果图中没有指定</a:t>
            </a:r>
            <a:r>
              <a:rPr lang="en-US" altLang="zh-CN" sz="2400" dirty="0">
                <a:latin typeface="Bodoni MT Black" panose="02070A03080606020203" pitchFamily="18" charset="0"/>
                <a:ea typeface="+mn-ea"/>
              </a:rPr>
              <a:t>{</a:t>
            </a:r>
            <a:r>
              <a:rPr lang="zh-CN" altLang="zh-CN" sz="2400" dirty="0">
                <a:latin typeface="Bodoni MT Black" panose="02070A03080606020203" pitchFamily="18" charset="0"/>
                <a:ea typeface="+mn-ea"/>
              </a:rPr>
              <a:t>多重</a:t>
            </a:r>
            <a:r>
              <a:rPr lang="en-US" altLang="zh-CN" sz="2400" dirty="0">
                <a:latin typeface="Bodoni MT Black" panose="02070A03080606020203" pitchFamily="18" charset="0"/>
                <a:ea typeface="+mn-ea"/>
              </a:rPr>
              <a:t>}</a:t>
            </a:r>
            <a:r>
              <a:rPr lang="zh-CN" altLang="zh-CN" sz="2400" dirty="0">
                <a:latin typeface="Bodoni MT Black" panose="02070A03080606020203" pitchFamily="18" charset="0"/>
                <a:ea typeface="+mn-ea"/>
              </a:rPr>
              <a:t>约束，则是不相交继承，</a:t>
            </a:r>
            <a:r>
              <a:rPr lang="zh-CN" altLang="zh-CN" sz="2400" dirty="0">
                <a:solidFill>
                  <a:srgbClr val="FF0000"/>
                </a:solidFill>
                <a:latin typeface="Bodoni MT Black" panose="02070A03080606020203" pitchFamily="18" charset="0"/>
                <a:ea typeface="+mn-ea"/>
              </a:rPr>
              <a:t>一般的继承都是不相交继承</a:t>
            </a:r>
            <a:r>
              <a:rPr lang="zh-CN" altLang="zh-CN"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0" indent="0">
              <a:lnSpc>
                <a:spcPts val="3000"/>
              </a:lnSpc>
              <a:defRPr/>
            </a:pPr>
            <a:r>
              <a:rPr lang="en-US" altLang="zh-CN" sz="2400" dirty="0" smtClean="0">
                <a:latin typeface="Bodoni MT Black" panose="02070A03080606020203" pitchFamily="18" charset="0"/>
                <a:ea typeface="+mn-ea"/>
              </a:rPr>
              <a:t>    </a:t>
            </a:r>
            <a:r>
              <a:rPr lang="zh-CN" altLang="zh-CN" sz="2400" b="1" dirty="0" smtClean="0">
                <a:solidFill>
                  <a:srgbClr val="FF0000"/>
                </a:solidFill>
                <a:latin typeface="Bodoni MT Black" panose="02070A03080606020203" pitchFamily="18" charset="0"/>
                <a:ea typeface="+mn-ea"/>
              </a:rPr>
              <a:t>完全</a:t>
            </a:r>
            <a:r>
              <a:rPr lang="zh-CN" altLang="zh-CN" sz="2400" b="1" dirty="0">
                <a:solidFill>
                  <a:srgbClr val="FF0000"/>
                </a:solidFill>
                <a:latin typeface="Bodoni MT Black" panose="02070A03080606020203" pitchFamily="18" charset="0"/>
                <a:ea typeface="+mn-ea"/>
              </a:rPr>
              <a:t>继承</a:t>
            </a:r>
            <a:r>
              <a:rPr lang="zh-CN" altLang="zh-CN" sz="2400" dirty="0">
                <a:latin typeface="Bodoni MT Black" panose="02070A03080606020203" pitchFamily="18" charset="0"/>
                <a:ea typeface="+mn-ea"/>
              </a:rPr>
              <a:t>指的是父类的所有子类都已在类图中穷举出来了，图示符号是指定</a:t>
            </a:r>
            <a:r>
              <a:rPr lang="en-US" altLang="zh-CN" sz="2400" dirty="0">
                <a:latin typeface="Bodoni MT Black" panose="02070A03080606020203" pitchFamily="18" charset="0"/>
                <a:ea typeface="+mn-ea"/>
              </a:rPr>
              <a:t>{</a:t>
            </a:r>
            <a:r>
              <a:rPr lang="zh-CN" altLang="zh-CN" sz="2400" dirty="0">
                <a:latin typeface="Bodoni MT Black" panose="02070A03080606020203" pitchFamily="18" charset="0"/>
                <a:ea typeface="+mn-ea"/>
              </a:rPr>
              <a:t>完全</a:t>
            </a:r>
            <a:r>
              <a:rPr lang="en-US" altLang="zh-CN" sz="2400" dirty="0">
                <a:latin typeface="Bodoni MT Black" panose="02070A03080606020203" pitchFamily="18" charset="0"/>
                <a:ea typeface="+mn-ea"/>
              </a:rPr>
              <a:t>}</a:t>
            </a:r>
            <a:r>
              <a:rPr lang="zh-CN" altLang="zh-CN" sz="2400" dirty="0">
                <a:latin typeface="Bodoni MT Black" panose="02070A03080606020203" pitchFamily="18" charset="0"/>
                <a:ea typeface="+mn-ea"/>
              </a:rPr>
              <a:t>约束。</a:t>
            </a:r>
            <a:endParaRPr lang="zh-CN" altLang="zh-CN" sz="2400" dirty="0">
              <a:latin typeface="Bodoni MT Black" panose="02070A03080606020203" pitchFamily="18" charset="0"/>
              <a:ea typeface="+mn-ea"/>
            </a:endParaRPr>
          </a:p>
          <a:p>
            <a:pPr marL="0" indent="0">
              <a:lnSpc>
                <a:spcPts val="3000"/>
              </a:lnSpc>
              <a:defRPr/>
            </a:pPr>
            <a:r>
              <a:rPr lang="en-US" altLang="zh-CN" sz="2400" dirty="0" smtClean="0">
                <a:latin typeface="Bodoni MT Black" panose="02070A03080606020203" pitchFamily="18" charset="0"/>
                <a:ea typeface="+mn-ea"/>
              </a:rPr>
              <a:t>    </a:t>
            </a:r>
            <a:r>
              <a:rPr lang="zh-CN" altLang="zh-CN" sz="2400" b="1" dirty="0" smtClean="0">
                <a:solidFill>
                  <a:srgbClr val="FF0000"/>
                </a:solidFill>
                <a:latin typeface="Bodoni MT Black" panose="02070A03080606020203" pitchFamily="18" charset="0"/>
                <a:ea typeface="+mn-ea"/>
              </a:rPr>
              <a:t>不完全</a:t>
            </a:r>
            <a:r>
              <a:rPr lang="zh-CN" altLang="zh-CN" sz="2400" b="1" dirty="0">
                <a:solidFill>
                  <a:srgbClr val="FF0000"/>
                </a:solidFill>
                <a:latin typeface="Bodoni MT Black" panose="02070A03080606020203" pitchFamily="18" charset="0"/>
                <a:ea typeface="+mn-ea"/>
              </a:rPr>
              <a:t>继承</a:t>
            </a:r>
            <a:r>
              <a:rPr lang="zh-CN" altLang="zh-CN" sz="2400" dirty="0">
                <a:latin typeface="Bodoni MT Black" panose="02070A03080606020203" pitchFamily="18" charset="0"/>
                <a:ea typeface="+mn-ea"/>
              </a:rPr>
              <a:t>与完全继承恰好相反，父类的子类并没有都穷举出来，随着对问题理解的深入，可不断补充和维护，这为日后系统的扩充和维护带来很大方便。</a:t>
            </a:r>
            <a:r>
              <a:rPr lang="zh-CN" altLang="zh-CN" sz="2400" dirty="0">
                <a:solidFill>
                  <a:srgbClr val="FF0000"/>
                </a:solidFill>
                <a:latin typeface="Bodoni MT Black" panose="02070A03080606020203" pitchFamily="18" charset="0"/>
                <a:ea typeface="+mn-ea"/>
              </a:rPr>
              <a:t>不完全继承是一般情况下默认的继承关系</a:t>
            </a:r>
            <a:r>
              <a:rPr lang="zh-CN" altLang="zh-CN"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9.4.2 </a:t>
            </a:r>
            <a:r>
              <a:rPr lang="zh-CN" altLang="en-US" sz="2400" dirty="0" smtClean="0">
                <a:solidFill>
                  <a:srgbClr val="D9D9D9"/>
                </a:solidFill>
                <a:latin typeface="Bodoni MT Black" panose="02070A03080606020203" pitchFamily="18" charset="0"/>
                <a:ea typeface="+mn-ea"/>
              </a:rPr>
              <a:t>表示关系的符号</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anose="02070A03080606020203" pitchFamily="18" charset="0"/>
                <a:ea typeface="+mn-ea"/>
              </a:rPr>
              <a:t>9.4 </a:t>
            </a:r>
            <a:r>
              <a:rPr lang="zh-CN" altLang="en-US" b="1" dirty="0" smtClean="0">
                <a:latin typeface="Bodoni MT Black" panose="02070A03080606020203" pitchFamily="18" charset="0"/>
              </a:rPr>
              <a:t>对象模型</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395288" y="981075"/>
            <a:ext cx="8497887"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Bef>
                <a:spcPts val="600"/>
              </a:spcBef>
              <a:spcAft>
                <a:spcPts val="0"/>
              </a:spcAft>
              <a:defRPr/>
            </a:pPr>
            <a:r>
              <a:rPr lang="en-US" altLang="zh-CN" sz="2400" b="1" dirty="0" smtClean="0">
                <a:solidFill>
                  <a:srgbClr val="FF0000"/>
                </a:solidFill>
                <a:latin typeface="Bodoni MT Black" panose="02070A03080606020203" pitchFamily="18" charset="0"/>
                <a:ea typeface="+mn-ea"/>
              </a:rPr>
              <a:t>4.</a:t>
            </a:r>
            <a:r>
              <a:rPr lang="zh-CN" altLang="en-US" sz="2400" b="1" dirty="0" smtClean="0">
                <a:solidFill>
                  <a:srgbClr val="FF0000"/>
                </a:solidFill>
                <a:latin typeface="Bodoni MT Black" panose="02070A03080606020203" pitchFamily="18" charset="0"/>
                <a:ea typeface="+mn-ea"/>
              </a:rPr>
              <a:t>依赖和细化</a:t>
            </a:r>
            <a:endParaRPr lang="en-US" altLang="zh-CN" sz="2400" b="1" dirty="0" smtClean="0">
              <a:solidFill>
                <a:srgbClr val="FF0000"/>
              </a:solidFill>
              <a:latin typeface="Bodoni MT Black" panose="02070A03080606020203" pitchFamily="18" charset="0"/>
              <a:ea typeface="+mn-ea"/>
            </a:endParaRPr>
          </a:p>
          <a:p>
            <a:pPr marL="0" indent="0" eaLnBrk="1" hangingPunct="1">
              <a:lnSpc>
                <a:spcPts val="3000"/>
              </a:lnSpc>
              <a:spcBef>
                <a:spcPts val="600"/>
              </a:spcBef>
              <a:spcAft>
                <a:spcPts val="0"/>
              </a:spcAft>
              <a:defRPr/>
            </a:pPr>
            <a:r>
              <a:rPr lang="en-US" altLang="zh-CN" sz="2400" b="1" dirty="0" smtClean="0">
                <a:latin typeface="Bodoni MT Black" panose="02070A03080606020203" pitchFamily="18" charset="0"/>
                <a:ea typeface="+mn-ea"/>
              </a:rPr>
              <a:t>(1) </a:t>
            </a:r>
            <a:r>
              <a:rPr lang="zh-CN" altLang="en-US" sz="2400" b="1" dirty="0" smtClean="0">
                <a:solidFill>
                  <a:srgbClr val="FF0000"/>
                </a:solidFill>
                <a:latin typeface="Bodoni MT Black" panose="02070A03080606020203" pitchFamily="18" charset="0"/>
                <a:ea typeface="+mn-ea"/>
              </a:rPr>
              <a:t>依赖关系</a:t>
            </a:r>
            <a:endParaRPr lang="en-US" altLang="zh-CN" sz="2400" b="1" dirty="0" smtClean="0">
              <a:solidFill>
                <a:srgbClr val="FF0000"/>
              </a:solidFill>
              <a:latin typeface="Bodoni MT Black" panose="02070A03080606020203" pitchFamily="18" charset="0"/>
              <a:ea typeface="+mn-ea"/>
            </a:endParaRPr>
          </a:p>
          <a:p>
            <a:pPr marL="0" indent="0" eaLnBrk="1" hangingPunct="1">
              <a:lnSpc>
                <a:spcPts val="3000"/>
              </a:lnSpc>
              <a:spcBef>
                <a:spcPts val="0"/>
              </a:spcBef>
              <a:spcAft>
                <a:spcPts val="0"/>
              </a:spcAft>
              <a:defRPr/>
            </a:pPr>
            <a:r>
              <a:rPr lang="en-US" altLang="zh-CN" sz="2400" b="1" dirty="0" smtClean="0">
                <a:solidFill>
                  <a:srgbClr val="C00000"/>
                </a:solidFill>
                <a:latin typeface="Bodoni MT Black" panose="02070A03080606020203" pitchFamily="18" charset="0"/>
                <a:ea typeface="+mn-ea"/>
              </a:rPr>
              <a:t>    </a:t>
            </a:r>
            <a:r>
              <a:rPr lang="zh-CN" altLang="zh-CN" sz="2400" b="1" dirty="0" smtClean="0">
                <a:solidFill>
                  <a:srgbClr val="C00000"/>
                </a:solidFill>
                <a:latin typeface="Bodoni MT Black" panose="02070A03080606020203" pitchFamily="18" charset="0"/>
                <a:ea typeface="+mn-ea"/>
              </a:rPr>
              <a:t>依赖</a:t>
            </a:r>
            <a:r>
              <a:rPr lang="zh-CN" altLang="zh-CN" sz="2400" b="1" dirty="0">
                <a:solidFill>
                  <a:srgbClr val="C00000"/>
                </a:solidFill>
                <a:latin typeface="Bodoni MT Black" panose="02070A03080606020203" pitchFamily="18" charset="0"/>
                <a:ea typeface="+mn-ea"/>
              </a:rPr>
              <a:t>关系</a:t>
            </a:r>
            <a:r>
              <a:rPr lang="zh-CN" altLang="zh-CN" sz="2400" dirty="0">
                <a:latin typeface="Bodoni MT Black" panose="02070A03080606020203" pitchFamily="18" charset="0"/>
                <a:ea typeface="+mn-ea"/>
              </a:rPr>
              <a:t>描述两个模型元素（类、用例等）之间的语义连接关系： 其中一个模型元素是独立的，另一个模型元素不是独立的，它依赖于独立的模型元素，如果独立的模型元素改变了，将影响依赖于它的模型元素</a:t>
            </a:r>
            <a:r>
              <a:rPr lang="zh-CN" altLang="zh-CN"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marL="0" indent="0" eaLnBrk="1" hangingPunct="1">
              <a:lnSpc>
                <a:spcPts val="3000"/>
              </a:lnSpc>
              <a:spcBef>
                <a:spcPts val="0"/>
              </a:spcBef>
              <a:spcAft>
                <a:spcPts val="0"/>
              </a:spcAft>
              <a:defRPr/>
            </a:pPr>
            <a:r>
              <a:rPr lang="en-US" altLang="zh-CN" sz="2400" dirty="0" smtClean="0">
                <a:latin typeface="Bodoni MT Black" panose="02070A03080606020203" pitchFamily="18" charset="0"/>
                <a:ea typeface="+mn-ea"/>
              </a:rPr>
              <a:t>    </a:t>
            </a:r>
            <a:r>
              <a:rPr lang="zh-CN" altLang="zh-CN" sz="2400" dirty="0" smtClean="0">
                <a:latin typeface="Bodoni MT Black" panose="02070A03080606020203" pitchFamily="18" charset="0"/>
                <a:ea typeface="+mn-ea"/>
              </a:rPr>
              <a:t>在</a:t>
            </a:r>
            <a:r>
              <a:rPr lang="en-US" altLang="zh-CN" sz="2400" dirty="0">
                <a:latin typeface="Bodoni MT Black" panose="02070A03080606020203" pitchFamily="18" charset="0"/>
                <a:ea typeface="+mn-ea"/>
              </a:rPr>
              <a:t>UML</a:t>
            </a:r>
            <a:r>
              <a:rPr lang="zh-CN" altLang="zh-CN" sz="2400" dirty="0">
                <a:latin typeface="Bodoni MT Black" panose="02070A03080606020203" pitchFamily="18" charset="0"/>
                <a:ea typeface="+mn-ea"/>
              </a:rPr>
              <a:t>的类图中，用</a:t>
            </a:r>
            <a:r>
              <a:rPr lang="zh-CN" altLang="zh-CN" sz="2400" dirty="0">
                <a:solidFill>
                  <a:srgbClr val="0070C0"/>
                </a:solidFill>
                <a:latin typeface="Bodoni MT Black" panose="02070A03080606020203" pitchFamily="18" charset="0"/>
                <a:ea typeface="+mn-ea"/>
              </a:rPr>
              <a:t>带箭头的虚线</a:t>
            </a:r>
            <a:r>
              <a:rPr lang="zh-CN" altLang="zh-CN" sz="2400" dirty="0">
                <a:latin typeface="Bodoni MT Black" panose="02070A03080606020203" pitchFamily="18" charset="0"/>
                <a:ea typeface="+mn-ea"/>
              </a:rPr>
              <a:t>连接有依赖关系的两个类，</a:t>
            </a:r>
            <a:r>
              <a:rPr lang="zh-CN" altLang="zh-CN" sz="2400" dirty="0">
                <a:solidFill>
                  <a:srgbClr val="0070C0"/>
                </a:solidFill>
                <a:latin typeface="Bodoni MT Black" panose="02070A03080606020203" pitchFamily="18" charset="0"/>
                <a:ea typeface="+mn-ea"/>
              </a:rPr>
              <a:t>箭头指向独立的类</a:t>
            </a:r>
            <a:r>
              <a:rPr lang="zh-CN" altLang="zh-CN" sz="2400" dirty="0">
                <a:latin typeface="Bodoni MT Black" panose="02070A03080606020203" pitchFamily="18" charset="0"/>
                <a:ea typeface="+mn-ea"/>
              </a:rPr>
              <a:t>。在虚线上可以带一个版类标签，具体说明依赖的</a:t>
            </a:r>
            <a:r>
              <a:rPr lang="zh-CN" altLang="zh-CN" sz="2400" dirty="0" smtClean="0">
                <a:latin typeface="Bodoni MT Black" panose="02070A03080606020203" pitchFamily="18" charset="0"/>
                <a:ea typeface="+mn-ea"/>
              </a:rPr>
              <a:t>种类</a:t>
            </a:r>
            <a:r>
              <a:rPr lang="zh-CN" altLang="en-US" sz="2400" dirty="0" smtClean="0">
                <a:latin typeface="Bodoni MT Black" panose="02070A03080606020203" pitchFamily="18" charset="0"/>
                <a:ea typeface="+mn-ea"/>
              </a:rPr>
              <a:t>。</a:t>
            </a:r>
            <a:endParaRPr lang="zh-CN" altLang="zh-CN" sz="2400" b="1" dirty="0">
              <a:latin typeface="Bodoni MT Black" panose="02070A03080606020203" pitchFamily="18" charset="0"/>
              <a:ea typeface="+mn-ea"/>
            </a:endParaRPr>
          </a:p>
        </p:txBody>
      </p:sp>
      <p:pic>
        <p:nvPicPr>
          <p:cNvPr id="96260" name="图片 1"/>
          <p:cNvPicPr>
            <a:picLocks noChangeAspect="1"/>
          </p:cNvPicPr>
          <p:nvPr/>
        </p:nvPicPr>
        <p:blipFill>
          <a:blip r:embed="rId1" cstate="print"/>
          <a:srcRect/>
          <a:stretch>
            <a:fillRect/>
          </a:stretch>
        </p:blipFill>
        <p:spPr bwMode="auto">
          <a:xfrm>
            <a:off x="1828800" y="4473575"/>
            <a:ext cx="5335588" cy="754063"/>
          </a:xfrm>
          <a:prstGeom prst="rect">
            <a:avLst/>
          </a:prstGeom>
          <a:noFill/>
          <a:ln w="9525">
            <a:noFill/>
            <a:miter lim="800000"/>
            <a:headEnd/>
            <a:tailEnd/>
          </a:ln>
        </p:spPr>
      </p:pic>
      <p:sp>
        <p:nvSpPr>
          <p:cNvPr id="3" name="文本框 2"/>
          <p:cNvSpPr txBox="1"/>
          <p:nvPr/>
        </p:nvSpPr>
        <p:spPr>
          <a:xfrm>
            <a:off x="395288" y="5262563"/>
            <a:ext cx="8497887" cy="830262"/>
          </a:xfrm>
          <a:prstGeom prst="rect">
            <a:avLst/>
          </a:prstGeom>
          <a:noFill/>
        </p:spPr>
        <p:txBody>
          <a:bodyPr>
            <a:spAutoFit/>
          </a:bodyPr>
          <a:lstStyle/>
          <a:p>
            <a:pPr eaLnBrk="1" hangingPunct="1">
              <a:defRPr/>
            </a:pPr>
            <a:r>
              <a:rPr lang="zh-CN" altLang="en-US" sz="2000" dirty="0">
                <a:latin typeface="Bodoni MT Black" panose="02070A03080606020203" pitchFamily="18" charset="0"/>
                <a:ea typeface="+mn-ea"/>
              </a:rPr>
              <a:t>    </a:t>
            </a:r>
            <a:r>
              <a:rPr lang="zh-CN" altLang="en-US" sz="2000" dirty="0" smtClean="0">
                <a:latin typeface="Bodoni MT Black" panose="02070A03080606020203" pitchFamily="18" charset="0"/>
                <a:ea typeface="+mn-ea"/>
              </a:rPr>
              <a:t>  </a:t>
            </a:r>
            <a:r>
              <a:rPr lang="zh-CN" altLang="en-US" sz="2400" dirty="0" smtClean="0">
                <a:latin typeface="Bodoni MT Black" panose="02070A03080606020203" pitchFamily="18" charset="0"/>
                <a:ea typeface="+mn-ea"/>
              </a:rPr>
              <a:t>上</a:t>
            </a:r>
            <a:r>
              <a:rPr lang="zh-CN" altLang="en-US" sz="2400" dirty="0">
                <a:latin typeface="Bodoni MT Black" panose="02070A03080606020203" pitchFamily="18" charset="0"/>
                <a:ea typeface="+mn-ea"/>
              </a:rPr>
              <a:t>图</a:t>
            </a:r>
            <a:r>
              <a:rPr lang="zh-CN" altLang="zh-CN" sz="2400" dirty="0">
                <a:latin typeface="Bodoni MT Black" panose="02070A03080606020203" pitchFamily="18" charset="0"/>
                <a:ea typeface="+mn-ea"/>
              </a:rPr>
              <a:t>表示一个友元依赖关系，该关系使得</a:t>
            </a:r>
            <a:r>
              <a:rPr lang="en-US" altLang="zh-CN" sz="2400" dirty="0">
                <a:latin typeface="Bodoni MT Black" panose="02070A03080606020203" pitchFamily="18" charset="0"/>
                <a:ea typeface="+mn-ea"/>
              </a:rPr>
              <a:t>B</a:t>
            </a:r>
            <a:r>
              <a:rPr lang="zh-CN" altLang="zh-CN" sz="2400" dirty="0">
                <a:latin typeface="Bodoni MT Black" panose="02070A03080606020203" pitchFamily="18" charset="0"/>
                <a:ea typeface="+mn-ea"/>
              </a:rPr>
              <a:t>类的操作可以使用</a:t>
            </a:r>
            <a:r>
              <a:rPr lang="en-US" altLang="zh-CN" sz="2400" dirty="0">
                <a:latin typeface="Bodoni MT Black" panose="02070A03080606020203" pitchFamily="18" charset="0"/>
                <a:ea typeface="+mn-ea"/>
              </a:rPr>
              <a:t>A</a:t>
            </a:r>
            <a:r>
              <a:rPr lang="zh-CN" altLang="zh-CN" sz="2400" dirty="0">
                <a:latin typeface="Bodoni MT Black" panose="02070A03080606020203" pitchFamily="18" charset="0"/>
                <a:ea typeface="+mn-ea"/>
              </a:rPr>
              <a:t>类中私有的或保护的成员。</a:t>
            </a:r>
            <a:endParaRPr lang="zh-CN" altLang="en-US" sz="2400" dirty="0">
              <a:latin typeface="Bodoni MT Black" panose="02070A03080606020203" pitchFamily="18" charset="0"/>
              <a:ea typeface="+mn-ea"/>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9.4.2 </a:t>
            </a:r>
            <a:r>
              <a:rPr lang="zh-CN" altLang="en-US" sz="2400" dirty="0" smtClean="0">
                <a:solidFill>
                  <a:srgbClr val="D9D9D9"/>
                </a:solidFill>
                <a:latin typeface="Bodoni MT Black" panose="02070A03080606020203" pitchFamily="18" charset="0"/>
                <a:ea typeface="+mn-ea"/>
              </a:rPr>
              <a:t>表示关系的符号</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anose="02070A03080606020203" pitchFamily="18" charset="0"/>
                <a:ea typeface="+mn-ea"/>
              </a:rPr>
              <a:t>9.4 </a:t>
            </a:r>
            <a:r>
              <a:rPr lang="zh-CN" altLang="en-US" b="1" dirty="0" smtClean="0">
                <a:latin typeface="Bodoni MT Black" panose="02070A03080606020203" pitchFamily="18" charset="0"/>
              </a:rPr>
              <a:t>对象模型</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395288" y="1052513"/>
            <a:ext cx="8353425"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Bef>
                <a:spcPts val="600"/>
              </a:spcBef>
              <a:spcAft>
                <a:spcPts val="0"/>
              </a:spcAft>
              <a:defRPr/>
            </a:pPr>
            <a:r>
              <a:rPr lang="en-US" altLang="zh-CN" sz="2200" b="1" dirty="0" smtClean="0">
                <a:solidFill>
                  <a:srgbClr val="FF0000"/>
                </a:solidFill>
                <a:latin typeface="Bodoni MT Black" panose="02070A03080606020203" pitchFamily="18" charset="0"/>
                <a:ea typeface="+mn-ea"/>
              </a:rPr>
              <a:t>4.</a:t>
            </a:r>
            <a:r>
              <a:rPr lang="zh-CN" altLang="en-US" sz="2200" b="1" dirty="0" smtClean="0">
                <a:solidFill>
                  <a:srgbClr val="FF0000"/>
                </a:solidFill>
                <a:latin typeface="Bodoni MT Black" panose="02070A03080606020203" pitchFamily="18" charset="0"/>
                <a:ea typeface="+mn-ea"/>
              </a:rPr>
              <a:t>依赖和细化</a:t>
            </a:r>
            <a:endParaRPr lang="en-US" altLang="zh-CN" sz="2200" b="1" dirty="0" smtClean="0">
              <a:solidFill>
                <a:srgbClr val="FF0000"/>
              </a:solidFill>
              <a:latin typeface="Bodoni MT Black" panose="02070A03080606020203" pitchFamily="18" charset="0"/>
              <a:ea typeface="+mn-ea"/>
            </a:endParaRPr>
          </a:p>
          <a:p>
            <a:pPr marL="0" indent="0" eaLnBrk="1" hangingPunct="1">
              <a:lnSpc>
                <a:spcPts val="3000"/>
              </a:lnSpc>
              <a:spcBef>
                <a:spcPts val="600"/>
              </a:spcBef>
              <a:spcAft>
                <a:spcPts val="0"/>
              </a:spcAft>
              <a:defRPr/>
            </a:pPr>
            <a:r>
              <a:rPr lang="en-US" altLang="zh-CN" sz="2200" b="1" dirty="0" smtClean="0">
                <a:latin typeface="Bodoni MT Black" panose="02070A03080606020203" pitchFamily="18" charset="0"/>
                <a:ea typeface="+mn-ea"/>
              </a:rPr>
              <a:t>(2) </a:t>
            </a:r>
            <a:r>
              <a:rPr lang="zh-CN" altLang="en-US" sz="2200" b="1" dirty="0" smtClean="0">
                <a:solidFill>
                  <a:srgbClr val="FF0000"/>
                </a:solidFill>
                <a:latin typeface="Bodoni MT Black" panose="02070A03080606020203" pitchFamily="18" charset="0"/>
                <a:ea typeface="+mn-ea"/>
              </a:rPr>
              <a:t>细化关系</a:t>
            </a:r>
            <a:endParaRPr lang="en-US" altLang="zh-CN" sz="2200" b="1" dirty="0" smtClean="0">
              <a:solidFill>
                <a:srgbClr val="FF0000"/>
              </a:solidFill>
              <a:latin typeface="Bodoni MT Black" panose="02070A03080606020203" pitchFamily="18" charset="0"/>
              <a:ea typeface="+mn-ea"/>
            </a:endParaRPr>
          </a:p>
          <a:p>
            <a:pPr marL="0" indent="0" eaLnBrk="1" hangingPunct="1">
              <a:lnSpc>
                <a:spcPts val="3000"/>
              </a:lnSpc>
              <a:spcBef>
                <a:spcPts val="0"/>
              </a:spcBef>
              <a:spcAft>
                <a:spcPts val="0"/>
              </a:spcAft>
              <a:defRPr/>
            </a:pPr>
            <a:r>
              <a:rPr lang="en-US" altLang="zh-CN" sz="2400" dirty="0" smtClean="0">
                <a:latin typeface="Bodoni MT Black" panose="02070A03080606020203" pitchFamily="18" charset="0"/>
                <a:ea typeface="+mn-ea"/>
              </a:rPr>
              <a:t>     </a:t>
            </a:r>
            <a:r>
              <a:rPr lang="zh-CN" altLang="zh-CN" sz="2200" dirty="0" smtClean="0">
                <a:latin typeface="Bodoni MT Black" panose="02070A03080606020203" pitchFamily="18" charset="0"/>
                <a:ea typeface="+mn-ea"/>
              </a:rPr>
              <a:t>当</a:t>
            </a:r>
            <a:r>
              <a:rPr lang="zh-CN" altLang="zh-CN" sz="2200" dirty="0">
                <a:latin typeface="Bodoni MT Black" panose="02070A03080606020203" pitchFamily="18" charset="0"/>
                <a:ea typeface="+mn-ea"/>
              </a:rPr>
              <a:t>对同一个事物在不同抽象层次上描述时，这些描述之间具有</a:t>
            </a:r>
            <a:r>
              <a:rPr lang="zh-CN" altLang="zh-CN" sz="2200" b="1" dirty="0">
                <a:solidFill>
                  <a:srgbClr val="C00000"/>
                </a:solidFill>
                <a:latin typeface="Bodoni MT Black" panose="02070A03080606020203" pitchFamily="18" charset="0"/>
                <a:ea typeface="+mn-ea"/>
              </a:rPr>
              <a:t>细化关系</a:t>
            </a:r>
            <a:r>
              <a:rPr lang="zh-CN" altLang="zh-CN" sz="2200" dirty="0" smtClean="0">
                <a:latin typeface="Bodoni MT Black" panose="02070A03080606020203" pitchFamily="18" charset="0"/>
                <a:ea typeface="+mn-ea"/>
              </a:rPr>
              <a:t>。</a:t>
            </a:r>
            <a:endParaRPr lang="en-US" altLang="zh-CN" sz="2200" dirty="0" smtClean="0">
              <a:latin typeface="Bodoni MT Black" panose="02070A03080606020203" pitchFamily="18" charset="0"/>
              <a:ea typeface="+mn-ea"/>
            </a:endParaRPr>
          </a:p>
          <a:p>
            <a:pPr marL="0" indent="0" eaLnBrk="1" hangingPunct="1">
              <a:lnSpc>
                <a:spcPts val="3000"/>
              </a:lnSpc>
              <a:spcBef>
                <a:spcPts val="0"/>
              </a:spcBef>
              <a:spcAft>
                <a:spcPts val="0"/>
              </a:spcAft>
              <a:defRPr/>
            </a:pPr>
            <a:r>
              <a:rPr lang="en-US" altLang="zh-CN" sz="2200" dirty="0">
                <a:latin typeface="Bodoni MT Black" panose="02070A03080606020203" pitchFamily="18" charset="0"/>
                <a:ea typeface="+mn-ea"/>
              </a:rPr>
              <a:t> </a:t>
            </a:r>
            <a:r>
              <a:rPr lang="en-US" altLang="zh-CN" sz="2200" dirty="0" smtClean="0">
                <a:latin typeface="Bodoni MT Black" panose="02070A03080606020203" pitchFamily="18" charset="0"/>
                <a:ea typeface="+mn-ea"/>
              </a:rPr>
              <a:t>    </a:t>
            </a:r>
            <a:r>
              <a:rPr lang="zh-CN" altLang="zh-CN" sz="2200" dirty="0" smtClean="0">
                <a:latin typeface="Bodoni MT Black" panose="02070A03080606020203" pitchFamily="18" charset="0"/>
                <a:ea typeface="+mn-ea"/>
              </a:rPr>
              <a:t>假设</a:t>
            </a:r>
            <a:r>
              <a:rPr lang="zh-CN" altLang="zh-CN" sz="2200" dirty="0">
                <a:latin typeface="Bodoni MT Black" panose="02070A03080606020203" pitchFamily="18" charset="0"/>
                <a:ea typeface="+mn-ea"/>
              </a:rPr>
              <a:t>两个模型元素</a:t>
            </a:r>
            <a:r>
              <a:rPr lang="en-US" altLang="zh-CN" sz="2200" dirty="0">
                <a:latin typeface="Bodoni MT Black" panose="02070A03080606020203" pitchFamily="18" charset="0"/>
                <a:ea typeface="+mn-ea"/>
              </a:rPr>
              <a:t>A</a:t>
            </a:r>
            <a:r>
              <a:rPr lang="zh-CN" altLang="zh-CN" sz="2200" dirty="0">
                <a:latin typeface="Bodoni MT Black" panose="02070A03080606020203" pitchFamily="18" charset="0"/>
                <a:ea typeface="+mn-ea"/>
              </a:rPr>
              <a:t>和</a:t>
            </a:r>
            <a:r>
              <a:rPr lang="en-US" altLang="zh-CN" sz="2200" dirty="0">
                <a:latin typeface="Bodoni MT Black" panose="02070A03080606020203" pitchFamily="18" charset="0"/>
                <a:ea typeface="+mn-ea"/>
              </a:rPr>
              <a:t>B</a:t>
            </a:r>
            <a:r>
              <a:rPr lang="zh-CN" altLang="zh-CN" sz="2200" dirty="0">
                <a:latin typeface="Bodoni MT Black" panose="02070A03080606020203" pitchFamily="18" charset="0"/>
                <a:ea typeface="+mn-ea"/>
              </a:rPr>
              <a:t>描述同一个事物，它们的区别是抽象层次不同，如果</a:t>
            </a:r>
            <a:r>
              <a:rPr lang="en-US" altLang="zh-CN" sz="2200" dirty="0">
                <a:latin typeface="Bodoni MT Black" panose="02070A03080606020203" pitchFamily="18" charset="0"/>
                <a:ea typeface="+mn-ea"/>
              </a:rPr>
              <a:t>B</a:t>
            </a:r>
            <a:r>
              <a:rPr lang="zh-CN" altLang="zh-CN" sz="2200" dirty="0">
                <a:latin typeface="Bodoni MT Black" panose="02070A03080606020203" pitchFamily="18" charset="0"/>
                <a:ea typeface="+mn-ea"/>
              </a:rPr>
              <a:t>是在</a:t>
            </a:r>
            <a:r>
              <a:rPr lang="en-US" altLang="zh-CN" sz="2200" dirty="0">
                <a:latin typeface="Bodoni MT Black" panose="02070A03080606020203" pitchFamily="18" charset="0"/>
                <a:ea typeface="+mn-ea"/>
              </a:rPr>
              <a:t>A</a:t>
            </a:r>
            <a:r>
              <a:rPr lang="zh-CN" altLang="zh-CN" sz="2200" dirty="0">
                <a:latin typeface="Bodoni MT Black" panose="02070A03080606020203" pitchFamily="18" charset="0"/>
                <a:ea typeface="+mn-ea"/>
              </a:rPr>
              <a:t>的基础上的更详细的描述，则称</a:t>
            </a:r>
            <a:r>
              <a:rPr lang="en-US" altLang="zh-CN" sz="2200" dirty="0">
                <a:latin typeface="Bodoni MT Black" panose="02070A03080606020203" pitchFamily="18" charset="0"/>
                <a:ea typeface="+mn-ea"/>
              </a:rPr>
              <a:t>B</a:t>
            </a:r>
            <a:r>
              <a:rPr lang="zh-CN" altLang="zh-CN" sz="2200" dirty="0">
                <a:latin typeface="Bodoni MT Black" panose="02070A03080606020203" pitchFamily="18" charset="0"/>
                <a:ea typeface="+mn-ea"/>
              </a:rPr>
              <a:t>细化了</a:t>
            </a:r>
            <a:r>
              <a:rPr lang="en-US" altLang="zh-CN" sz="2200" dirty="0">
                <a:latin typeface="Bodoni MT Black" panose="02070A03080606020203" pitchFamily="18" charset="0"/>
                <a:ea typeface="+mn-ea"/>
              </a:rPr>
              <a:t>A</a:t>
            </a:r>
            <a:r>
              <a:rPr lang="zh-CN" altLang="zh-CN" sz="2200" dirty="0">
                <a:latin typeface="Bodoni MT Black" panose="02070A03080606020203" pitchFamily="18" charset="0"/>
                <a:ea typeface="+mn-ea"/>
              </a:rPr>
              <a:t>，或称</a:t>
            </a:r>
            <a:r>
              <a:rPr lang="en-US" altLang="zh-CN" sz="2200" dirty="0">
                <a:latin typeface="Bodoni MT Black" panose="02070A03080606020203" pitchFamily="18" charset="0"/>
                <a:ea typeface="+mn-ea"/>
              </a:rPr>
              <a:t>A</a:t>
            </a:r>
            <a:r>
              <a:rPr lang="zh-CN" altLang="zh-CN" sz="2200" dirty="0">
                <a:latin typeface="Bodoni MT Black" panose="02070A03080606020203" pitchFamily="18" charset="0"/>
                <a:ea typeface="+mn-ea"/>
              </a:rPr>
              <a:t>细化成了</a:t>
            </a:r>
            <a:r>
              <a:rPr lang="en-US" altLang="zh-CN" sz="2200" dirty="0">
                <a:latin typeface="Bodoni MT Black" panose="02070A03080606020203" pitchFamily="18" charset="0"/>
                <a:ea typeface="+mn-ea"/>
              </a:rPr>
              <a:t>B</a:t>
            </a:r>
            <a:r>
              <a:rPr lang="zh-CN" altLang="zh-CN" sz="2200" dirty="0">
                <a:latin typeface="Bodoni MT Black" panose="02070A03080606020203" pitchFamily="18" charset="0"/>
                <a:ea typeface="+mn-ea"/>
              </a:rPr>
              <a:t>。细化的图示符号为由元素</a:t>
            </a:r>
            <a:r>
              <a:rPr lang="en-US" altLang="zh-CN" sz="2200" dirty="0">
                <a:latin typeface="Bodoni MT Black" panose="02070A03080606020203" pitchFamily="18" charset="0"/>
                <a:ea typeface="+mn-ea"/>
              </a:rPr>
              <a:t>B</a:t>
            </a:r>
            <a:r>
              <a:rPr lang="zh-CN" altLang="zh-CN" sz="2200" dirty="0">
                <a:latin typeface="Bodoni MT Black" panose="02070A03080606020203" pitchFamily="18" charset="0"/>
                <a:ea typeface="+mn-ea"/>
              </a:rPr>
              <a:t>指向元素</a:t>
            </a:r>
            <a:r>
              <a:rPr lang="en-US" altLang="zh-CN" sz="2200" dirty="0">
                <a:latin typeface="Bodoni MT Black" panose="02070A03080606020203" pitchFamily="18" charset="0"/>
                <a:ea typeface="+mn-ea"/>
              </a:rPr>
              <a:t>A</a:t>
            </a:r>
            <a:r>
              <a:rPr lang="zh-CN" altLang="zh-CN" sz="2200" dirty="0">
                <a:latin typeface="Bodoni MT Black" panose="02070A03080606020203" pitchFamily="18" charset="0"/>
                <a:ea typeface="+mn-ea"/>
              </a:rPr>
              <a:t>的、一端为</a:t>
            </a:r>
            <a:r>
              <a:rPr lang="zh-CN" altLang="zh-CN" sz="2200" dirty="0">
                <a:solidFill>
                  <a:srgbClr val="0070C0"/>
                </a:solidFill>
                <a:latin typeface="Bodoni MT Black" panose="02070A03080606020203" pitchFamily="18" charset="0"/>
                <a:ea typeface="+mn-ea"/>
              </a:rPr>
              <a:t>空心三角形的虚线</a:t>
            </a:r>
            <a:r>
              <a:rPr lang="zh-CN" altLang="zh-CN" sz="2200" dirty="0">
                <a:latin typeface="Bodoni MT Black" panose="02070A03080606020203" pitchFamily="18" charset="0"/>
                <a:ea typeface="+mn-ea"/>
              </a:rPr>
              <a:t>（</a:t>
            </a:r>
            <a:r>
              <a:rPr lang="zh-CN" altLang="zh-CN" sz="2200" b="1" dirty="0">
                <a:latin typeface="Bodoni MT Black" panose="02070A03080606020203" pitchFamily="18" charset="0"/>
                <a:ea typeface="+mn-ea"/>
              </a:rPr>
              <a:t>注意</a:t>
            </a:r>
            <a:r>
              <a:rPr lang="zh-CN" altLang="zh-CN" sz="2200" dirty="0">
                <a:latin typeface="Bodoni MT Black" panose="02070A03080606020203" pitchFamily="18" charset="0"/>
                <a:ea typeface="+mn-ea"/>
              </a:rPr>
              <a:t>，不是实线），</a:t>
            </a:r>
            <a:r>
              <a:rPr lang="zh-CN" altLang="zh-CN" sz="2200" dirty="0" smtClean="0">
                <a:latin typeface="Bodoni MT Black" panose="02070A03080606020203" pitchFamily="18" charset="0"/>
                <a:ea typeface="+mn-ea"/>
              </a:rPr>
              <a:t>如</a:t>
            </a:r>
            <a:r>
              <a:rPr lang="zh-CN" altLang="en-US" sz="2200" dirty="0" smtClean="0">
                <a:latin typeface="Bodoni MT Black" panose="02070A03080606020203" pitchFamily="18" charset="0"/>
                <a:ea typeface="+mn-ea"/>
              </a:rPr>
              <a:t>下图</a:t>
            </a:r>
            <a:r>
              <a:rPr lang="zh-CN" altLang="zh-CN" sz="2200" dirty="0" smtClean="0">
                <a:latin typeface="Bodoni MT Black" panose="02070A03080606020203" pitchFamily="18" charset="0"/>
                <a:ea typeface="+mn-ea"/>
              </a:rPr>
              <a:t>所</a:t>
            </a:r>
            <a:r>
              <a:rPr lang="zh-CN" altLang="zh-CN" sz="2200" dirty="0">
                <a:latin typeface="Bodoni MT Black" panose="02070A03080606020203" pitchFamily="18" charset="0"/>
                <a:ea typeface="+mn-ea"/>
              </a:rPr>
              <a:t>示。细化用来协调不同阶段模型之间的关系，表示各个开发阶段不同抽象层次的模型之间的相关性，常常用于跟踪模型的演变。</a:t>
            </a:r>
            <a:endParaRPr lang="zh-CN" altLang="zh-CN" sz="2200" b="1" dirty="0">
              <a:latin typeface="Bodoni MT Black" panose="02070A03080606020203" pitchFamily="18" charset="0"/>
              <a:ea typeface="+mn-ea"/>
            </a:endParaRPr>
          </a:p>
        </p:txBody>
      </p:sp>
      <p:pic>
        <p:nvPicPr>
          <p:cNvPr id="98308" name="图片 3"/>
          <p:cNvPicPr>
            <a:picLocks noChangeAspect="1"/>
          </p:cNvPicPr>
          <p:nvPr/>
        </p:nvPicPr>
        <p:blipFill>
          <a:blip r:embed="rId1" cstate="print"/>
          <a:srcRect/>
          <a:stretch>
            <a:fillRect/>
          </a:stretch>
        </p:blipFill>
        <p:spPr bwMode="auto">
          <a:xfrm>
            <a:off x="1403350" y="5013325"/>
            <a:ext cx="6105525" cy="936625"/>
          </a:xfrm>
          <a:prstGeom prst="rect">
            <a:avLst/>
          </a:prstGeom>
          <a:noFill/>
          <a:ln w="9525">
            <a:noFill/>
            <a:miter lim="800000"/>
            <a:headEnd/>
            <a:tailEnd/>
          </a:ln>
        </p:spPr>
      </p:pic>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9.4.2 </a:t>
            </a:r>
            <a:r>
              <a:rPr lang="zh-CN" altLang="en-US" sz="2400" dirty="0" smtClean="0">
                <a:solidFill>
                  <a:srgbClr val="D9D9D9"/>
                </a:solidFill>
                <a:latin typeface="Bodoni MT Black" panose="02070A03080606020203" pitchFamily="18" charset="0"/>
                <a:ea typeface="+mn-ea"/>
              </a:rPr>
              <a:t>表示关系的符号</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739775" y="682625"/>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anose="02070A03080606020203" pitchFamily="18" charset="0"/>
                <a:ea typeface="+mn-ea"/>
              </a:rPr>
              <a:t>主要内容</a:t>
            </a:r>
            <a:endParaRPr lang="es-HN" b="1" dirty="0">
              <a:latin typeface="Bodoni MT Black" panose="02070A03080606020203" pitchFamily="18" charset="0"/>
              <a:ea typeface="+mn-ea"/>
            </a:endParaRPr>
          </a:p>
        </p:txBody>
      </p:sp>
      <p:pic>
        <p:nvPicPr>
          <p:cNvPr id="100355"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100356"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100357"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00358" name="TextBox 4">
            <a:hlinkClick r:id="rId4" action="ppaction://hlinksldjump"/>
          </p:cNvPr>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00359"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00360"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4" name="Rectangle 3"/>
          <p:cNvSpPr txBox="1">
            <a:spLocks noChangeArrowheads="1"/>
          </p:cNvSpPr>
          <p:nvPr/>
        </p:nvSpPr>
        <p:spPr bwMode="auto">
          <a:xfrm>
            <a:off x="642938" y="1819275"/>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spcBef>
                <a:spcPct val="5000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anose="02070A03080606020203" pitchFamily="18" charset="0"/>
              </a:rPr>
              <a:t>   </a:t>
            </a:r>
            <a:r>
              <a:rPr kumimoji="1" lang="en-US" altLang="zh-CN" sz="2400" b="1" dirty="0" smtClean="0">
                <a:latin typeface="Bodoni MT Black" panose="02070A03080606020203" pitchFamily="18" charset="0"/>
              </a:rPr>
              <a:t>9.1   </a:t>
            </a:r>
            <a:r>
              <a:rPr kumimoji="1" lang="zh-CN" altLang="en-US" sz="2400" b="1" dirty="0" smtClean="0">
                <a:latin typeface="Bodoni MT Black" panose="02070A03080606020203" pitchFamily="18" charset="0"/>
              </a:rPr>
              <a:t>面向对象方法学概述</a:t>
            </a:r>
            <a:endParaRPr kumimoji="1" lang="en-US" altLang="zh-CN" sz="2400" b="1" dirty="0" smtClean="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9.2   </a:t>
            </a:r>
            <a:r>
              <a:rPr kumimoji="1" lang="zh-CN" altLang="en-US" sz="2400" b="1" dirty="0" smtClean="0">
                <a:latin typeface="Bodoni MT Black" panose="02070A03080606020203" pitchFamily="18" charset="0"/>
              </a:rPr>
              <a:t>面向对象的概念</a:t>
            </a:r>
            <a:endParaRPr kumimoji="1" lang="en-US" altLang="zh-CN" sz="2400" b="1" dirty="0" smtClean="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9.3   </a:t>
            </a:r>
            <a:r>
              <a:rPr kumimoji="1" lang="zh-CN" altLang="en-US" sz="2400" b="1" dirty="0" smtClean="0">
                <a:latin typeface="Bodoni MT Black" panose="02070A03080606020203" pitchFamily="18" charset="0"/>
              </a:rPr>
              <a:t>面向对象模型</a:t>
            </a:r>
            <a:endParaRPr kumimoji="1" lang="en-US" altLang="zh-CN" sz="2400" b="1" dirty="0" smtClean="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9.4   </a:t>
            </a:r>
            <a:r>
              <a:rPr kumimoji="1" lang="zh-CN" altLang="en-US" sz="2400" b="1" dirty="0" smtClean="0">
                <a:latin typeface="Bodoni MT Black" panose="02070A03080606020203" pitchFamily="18" charset="0"/>
              </a:rPr>
              <a:t>对象模型</a:t>
            </a:r>
            <a:endParaRPr kumimoji="1" lang="en-US" altLang="zh-CN" sz="2400" b="1" dirty="0" smtClean="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9.5   </a:t>
            </a:r>
            <a:r>
              <a:rPr kumimoji="1" lang="zh-CN" altLang="en-US" sz="2400" b="1" dirty="0" smtClean="0">
                <a:latin typeface="Bodoni MT Black" panose="02070A03080606020203" pitchFamily="18" charset="0"/>
              </a:rPr>
              <a:t>动态模型</a:t>
            </a:r>
            <a:endParaRPr kumimoji="1" lang="en-US" altLang="zh-CN" sz="2400" b="1" dirty="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a:t>
            </a:r>
            <a:r>
              <a:rPr kumimoji="1" lang="en-US" altLang="zh-CN" sz="2400" b="1" dirty="0" smtClean="0">
                <a:latin typeface="Bodoni MT Black" panose="02070A03080606020203" pitchFamily="18" charset="0"/>
              </a:rPr>
              <a:t>9.6   </a:t>
            </a:r>
            <a:r>
              <a:rPr kumimoji="1" lang="zh-CN" altLang="en-US" sz="2400" b="1" dirty="0" smtClean="0">
                <a:latin typeface="Bodoni MT Black" panose="02070A03080606020203" pitchFamily="18" charset="0"/>
              </a:rPr>
              <a:t>功能模型</a:t>
            </a:r>
            <a:endParaRPr kumimoji="1" lang="en-US" altLang="zh-CN" sz="2400" b="1" dirty="0" smtClean="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9.7   3</a:t>
            </a:r>
            <a:r>
              <a:rPr kumimoji="1" lang="zh-CN" altLang="en-US" sz="2400" b="1" dirty="0" smtClean="0">
                <a:latin typeface="Bodoni MT Black" panose="02070A03080606020203" pitchFamily="18" charset="0"/>
              </a:rPr>
              <a:t>种模型之间的关系</a:t>
            </a:r>
            <a:r>
              <a:rPr kumimoji="1" lang="en-US" altLang="zh-CN" sz="2400" b="1" dirty="0" smtClean="0">
                <a:solidFill>
                  <a:srgbClr val="9999CC">
                    <a:lumMod val="50000"/>
                  </a:srgbClr>
                </a:solidFill>
                <a:latin typeface="Bodoni MT Black" panose="02070A03080606020203" pitchFamily="18" charset="0"/>
              </a:rPr>
              <a:t> </a:t>
            </a:r>
            <a:endParaRPr kumimoji="1" lang="zh-CN" altLang="en-US" sz="2400" b="1" dirty="0" smtClean="0">
              <a:solidFill>
                <a:srgbClr val="9999CC">
                  <a:lumMod val="50000"/>
                </a:srgbClr>
              </a:solidFill>
              <a:latin typeface="Bodoni MT Black" panose="02070A03080606020203" pitchFamily="18" charset="0"/>
            </a:endParaRPr>
          </a:p>
        </p:txBody>
      </p:sp>
      <p:sp>
        <p:nvSpPr>
          <p:cNvPr id="13"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9.5 </a:t>
            </a:r>
            <a:r>
              <a:rPr lang="zh-CN" altLang="en-US" sz="2400" dirty="0" smtClean="0">
                <a:solidFill>
                  <a:srgbClr val="D9D9D9"/>
                </a:solidFill>
                <a:latin typeface="Bodoni MT Black" panose="02070A03080606020203" pitchFamily="18" charset="0"/>
                <a:ea typeface="+mn-ea"/>
              </a:rPr>
              <a:t>动态模型</a:t>
            </a:r>
            <a:endParaRPr lang="zh-CN" altLang="en-US" sz="2400" dirty="0">
              <a:solidFill>
                <a:srgbClr val="D9D9D9"/>
              </a:solidFill>
              <a:latin typeface="Bodoni MT Black" panose="02070A03080606020203" pitchFamily="18" charset="0"/>
              <a:ea typeface="+mn-ea"/>
            </a:endParaRPr>
          </a:p>
        </p:txBody>
      </p:sp>
      <p:sp>
        <p:nvSpPr>
          <p:cNvPr id="14" name="矩形 13"/>
          <p:cNvSpPr/>
          <p:nvPr/>
        </p:nvSpPr>
        <p:spPr>
          <a:xfrm>
            <a:off x="927100" y="401002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
        <p:nvSpPr>
          <p:cNvPr id="15" name="等腰三角形 14"/>
          <p:cNvSpPr/>
          <p:nvPr/>
        </p:nvSpPr>
        <p:spPr>
          <a:xfrm rot="5400000">
            <a:off x="335757" y="4096544"/>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Tree>
  </p:cSld>
  <p:clrMapOvr>
    <a:masterClrMapping/>
  </p:clrMapOvr>
  <p:transition spd="slow"/>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250825" y="0"/>
            <a:ext cx="8229600" cy="1143000"/>
          </a:xfrm>
        </p:spPr>
        <p:txBody>
          <a:bodyPr/>
          <a:lstStyle/>
          <a:p>
            <a:pPr>
              <a:defRPr/>
            </a:pPr>
            <a:r>
              <a:rPr lang="en-US" altLang="zh-CN" b="1" dirty="0" smtClean="0">
                <a:latin typeface="Bodoni MT Black" panose="02070A03080606020203" pitchFamily="18" charset="0"/>
                <a:ea typeface="+mn-ea"/>
              </a:rPr>
              <a:t>9.5 </a:t>
            </a:r>
            <a:r>
              <a:rPr lang="zh-CN" altLang="en-US" b="1" dirty="0" smtClean="0">
                <a:latin typeface="Bodoni MT Black" panose="02070A03080606020203" pitchFamily="18" charset="0"/>
              </a:rPr>
              <a:t>动态模型</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539750" y="1776413"/>
            <a:ext cx="8147050" cy="345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200"/>
              </a:lnSpc>
              <a:spcBef>
                <a:spcPts val="600"/>
              </a:spcBef>
              <a:spcAft>
                <a:spcPts val="600"/>
              </a:spcAft>
              <a:defRPr/>
            </a:pPr>
            <a:r>
              <a:rPr lang="en-US" altLang="zh-CN" sz="2400" b="1" dirty="0" smtClean="0">
                <a:solidFill>
                  <a:srgbClr val="C00000"/>
                </a:solidFill>
                <a:latin typeface="Bodoni MT Black" panose="02070A03080606020203" pitchFamily="18" charset="0"/>
                <a:ea typeface="+mn-ea"/>
              </a:rPr>
              <a:t>      </a:t>
            </a:r>
            <a:r>
              <a:rPr lang="zh-CN" altLang="zh-CN" sz="2400" b="1" dirty="0" smtClean="0">
                <a:solidFill>
                  <a:srgbClr val="C00000"/>
                </a:solidFill>
                <a:latin typeface="Bodoni MT Black" panose="02070A03080606020203" pitchFamily="18" charset="0"/>
                <a:ea typeface="+mn-ea"/>
              </a:rPr>
              <a:t>动态模型</a:t>
            </a:r>
            <a:r>
              <a:rPr lang="zh-CN" altLang="zh-CN" sz="2400" dirty="0">
                <a:latin typeface="Bodoni MT Black" panose="02070A03080606020203" pitchFamily="18" charset="0"/>
                <a:ea typeface="+mn-ea"/>
              </a:rPr>
              <a:t>表示</a:t>
            </a:r>
            <a:r>
              <a:rPr lang="zh-CN" altLang="zh-CN" sz="2400" dirty="0">
                <a:solidFill>
                  <a:srgbClr val="FF0000"/>
                </a:solidFill>
                <a:latin typeface="Bodoni MT Black" panose="02070A03080606020203" pitchFamily="18" charset="0"/>
                <a:ea typeface="+mn-ea"/>
              </a:rPr>
              <a:t>瞬时的、行为化</a:t>
            </a:r>
            <a:r>
              <a:rPr lang="zh-CN" altLang="zh-CN" sz="2400" dirty="0">
                <a:latin typeface="Bodoni MT Black" panose="02070A03080606020203" pitchFamily="18" charset="0"/>
                <a:ea typeface="+mn-ea"/>
              </a:rPr>
              <a:t>的系统的“控制”性质，它规定了对象模型中的对象的</a:t>
            </a:r>
            <a:r>
              <a:rPr lang="zh-CN" altLang="zh-CN" sz="2400" dirty="0">
                <a:solidFill>
                  <a:srgbClr val="FF0000"/>
                </a:solidFill>
                <a:latin typeface="Bodoni MT Black" panose="02070A03080606020203" pitchFamily="18" charset="0"/>
                <a:ea typeface="+mn-ea"/>
              </a:rPr>
              <a:t>合法变化序列</a:t>
            </a:r>
            <a:r>
              <a:rPr lang="zh-CN" altLang="zh-CN"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marL="0" indent="0">
              <a:lnSpc>
                <a:spcPts val="3200"/>
              </a:lnSpc>
              <a:defRPr/>
            </a:pPr>
            <a:r>
              <a:rPr lang="en-US" altLang="zh-CN" sz="2400" dirty="0" smtClean="0">
                <a:latin typeface="Bodoni MT Black" panose="02070A03080606020203" pitchFamily="18" charset="0"/>
                <a:ea typeface="+mn-ea"/>
              </a:rPr>
              <a:t>      </a:t>
            </a:r>
            <a:r>
              <a:rPr lang="zh-CN" altLang="zh-CN" sz="2400" dirty="0" smtClean="0">
                <a:latin typeface="Bodoni MT Black" panose="02070A03080606020203" pitchFamily="18" charset="0"/>
                <a:ea typeface="+mn-ea"/>
              </a:rPr>
              <a:t>所有</a:t>
            </a:r>
            <a:r>
              <a:rPr lang="zh-CN" altLang="zh-CN" sz="2400" dirty="0">
                <a:latin typeface="Bodoni MT Black" panose="02070A03080606020203" pitchFamily="18" charset="0"/>
                <a:ea typeface="+mn-ea"/>
              </a:rPr>
              <a:t>对象都具有自己的生命周期（或称为运行周期）</a:t>
            </a:r>
            <a:r>
              <a:rPr lang="zh-CN" altLang="zh-CN" sz="2400" dirty="0" smtClean="0">
                <a:latin typeface="Bodoni MT Black" panose="02070A03080606020203" pitchFamily="18" charset="0"/>
                <a:ea typeface="+mn-ea"/>
              </a:rPr>
              <a:t>。生命周期</a:t>
            </a:r>
            <a:r>
              <a:rPr lang="zh-CN" altLang="zh-CN" sz="2400" dirty="0">
                <a:latin typeface="Bodoni MT Black" panose="02070A03080606020203" pitchFamily="18" charset="0"/>
                <a:ea typeface="+mn-ea"/>
              </a:rPr>
              <a:t>中的</a:t>
            </a:r>
            <a:r>
              <a:rPr lang="zh-CN" altLang="zh-CN" sz="2400" dirty="0" smtClean="0">
                <a:latin typeface="Bodoni MT Black" panose="02070A03080606020203" pitchFamily="18" charset="0"/>
                <a:ea typeface="+mn-ea"/>
              </a:rPr>
              <a:t>阶段就是</a:t>
            </a:r>
            <a:r>
              <a:rPr lang="zh-CN" altLang="zh-CN" sz="2400" dirty="0">
                <a:latin typeface="Bodoni MT Black" panose="02070A03080606020203" pitchFamily="18" charset="0"/>
                <a:ea typeface="+mn-ea"/>
              </a:rPr>
              <a:t>对象的状态</a:t>
            </a:r>
            <a:r>
              <a:rPr lang="zh-CN" altLang="zh-CN" sz="2400" dirty="0" smtClean="0">
                <a:latin typeface="Bodoni MT Black" panose="02070A03080606020203" pitchFamily="18" charset="0"/>
                <a:ea typeface="+mn-ea"/>
              </a:rPr>
              <a:t>。</a:t>
            </a:r>
            <a:r>
              <a:rPr lang="zh-CN" altLang="zh-CN" sz="2400" b="1" dirty="0" smtClean="0">
                <a:solidFill>
                  <a:srgbClr val="FF0000"/>
                </a:solidFill>
                <a:latin typeface="Bodoni MT Black" panose="02070A03080606020203" pitchFamily="18" charset="0"/>
                <a:ea typeface="+mn-ea"/>
              </a:rPr>
              <a:t>状态</a:t>
            </a:r>
            <a:r>
              <a:rPr lang="zh-CN" altLang="zh-CN" sz="2400" dirty="0" smtClean="0">
                <a:latin typeface="Bodoni MT Black" panose="02070A03080606020203" pitchFamily="18" charset="0"/>
                <a:ea typeface="+mn-ea"/>
              </a:rPr>
              <a:t>是</a:t>
            </a:r>
            <a:r>
              <a:rPr lang="zh-CN" altLang="zh-CN" sz="2400" dirty="0">
                <a:latin typeface="Bodoni MT Black" panose="02070A03080606020203" pitchFamily="18" charset="0"/>
                <a:ea typeface="+mn-ea"/>
              </a:rPr>
              <a:t>对对象属性值的一种抽象</a:t>
            </a:r>
            <a:r>
              <a:rPr lang="zh-CN" altLang="zh-CN" sz="2400" dirty="0" smtClean="0">
                <a:latin typeface="Bodoni MT Black" panose="02070A03080606020203" pitchFamily="18" charset="0"/>
                <a:ea typeface="+mn-ea"/>
              </a:rPr>
              <a:t>。各</a:t>
            </a:r>
            <a:r>
              <a:rPr lang="zh-CN" altLang="zh-CN" sz="2400" dirty="0">
                <a:latin typeface="Bodoni MT Black" panose="02070A03080606020203" pitchFamily="18" charset="0"/>
                <a:ea typeface="+mn-ea"/>
              </a:rPr>
              <a:t>对象之间相互触发（即作用）就形成了一系列的</a:t>
            </a:r>
            <a:r>
              <a:rPr lang="zh-CN" altLang="zh-CN" sz="2400" dirty="0">
                <a:solidFill>
                  <a:srgbClr val="FF0000"/>
                </a:solidFill>
                <a:latin typeface="Bodoni MT Black" panose="02070A03080606020203" pitchFamily="18" charset="0"/>
                <a:ea typeface="+mn-ea"/>
              </a:rPr>
              <a:t>状态变化</a:t>
            </a:r>
            <a:r>
              <a:rPr lang="zh-CN" altLang="zh-CN" sz="2400" dirty="0">
                <a:latin typeface="Bodoni MT Black" panose="02070A03080606020203" pitchFamily="18" charset="0"/>
                <a:ea typeface="+mn-ea"/>
              </a:rPr>
              <a:t>。人们把一个</a:t>
            </a:r>
            <a:r>
              <a:rPr lang="zh-CN" altLang="zh-CN" sz="2400" dirty="0">
                <a:solidFill>
                  <a:srgbClr val="FF0000"/>
                </a:solidFill>
                <a:latin typeface="Bodoni MT Black" panose="02070A03080606020203" pitchFamily="18" charset="0"/>
                <a:ea typeface="+mn-ea"/>
              </a:rPr>
              <a:t>触发行为</a:t>
            </a:r>
            <a:r>
              <a:rPr lang="zh-CN" altLang="zh-CN" sz="2400" dirty="0">
                <a:latin typeface="Bodoni MT Black" panose="02070A03080606020203" pitchFamily="18" charset="0"/>
                <a:ea typeface="+mn-ea"/>
              </a:rPr>
              <a:t>称作一个</a:t>
            </a:r>
            <a:r>
              <a:rPr lang="zh-CN" altLang="zh-CN" sz="2400" dirty="0">
                <a:solidFill>
                  <a:srgbClr val="FF0000"/>
                </a:solidFill>
                <a:latin typeface="Bodoni MT Black" panose="02070A03080606020203" pitchFamily="18" charset="0"/>
                <a:ea typeface="+mn-ea"/>
              </a:rPr>
              <a:t>事件</a:t>
            </a:r>
            <a:r>
              <a:rPr lang="zh-CN" altLang="zh-CN" sz="2400" dirty="0">
                <a:latin typeface="Bodoni MT Black" panose="02070A03080606020203" pitchFamily="18" charset="0"/>
                <a:ea typeface="+mn-ea"/>
              </a:rPr>
              <a:t>。对象对事件的响应，取决于接受该触发的对象当时所处的状态，响应包括改变自己的状态或者又形成一个新的触发行为</a:t>
            </a:r>
            <a:r>
              <a:rPr lang="zh-CN" altLang="zh-CN" sz="2400" dirty="0" smtClean="0">
                <a:latin typeface="Bodoni MT Black" panose="02070A03080606020203" pitchFamily="18" charset="0"/>
                <a:ea typeface="+mn-ea"/>
              </a:rPr>
              <a:t>。</a:t>
            </a:r>
            <a:endParaRPr lang="zh-CN" altLang="zh-CN" sz="2400" dirty="0">
              <a:latin typeface="Bodoni MT Black" panose="02070A03080606020203" pitchFamily="18" charset="0"/>
              <a:ea typeface="+mn-ea"/>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9.5 </a:t>
            </a:r>
            <a:r>
              <a:rPr lang="zh-CN" altLang="en-US" sz="2400" dirty="0" smtClean="0">
                <a:solidFill>
                  <a:srgbClr val="D9D9D9"/>
                </a:solidFill>
                <a:latin typeface="Bodoni MT Black" panose="02070A03080606020203" pitchFamily="18" charset="0"/>
                <a:ea typeface="+mn-ea"/>
              </a:rPr>
              <a:t>动态模型</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53975"/>
            <a:ext cx="8229600" cy="1143000"/>
          </a:xfrm>
        </p:spPr>
        <p:txBody>
          <a:bodyPr/>
          <a:lstStyle/>
          <a:p>
            <a:pPr>
              <a:defRPr/>
            </a:pPr>
            <a:r>
              <a:rPr lang="en-US" altLang="zh-CN" b="1" dirty="0" smtClean="0">
                <a:latin typeface="Bodoni MT Black" panose="02070A03080606020203" pitchFamily="18" charset="0"/>
                <a:ea typeface="+mn-ea"/>
              </a:rPr>
              <a:t>9.5 </a:t>
            </a:r>
            <a:r>
              <a:rPr lang="zh-CN" altLang="en-US" b="1" dirty="0" smtClean="0">
                <a:latin typeface="Bodoni MT Black" panose="02070A03080606020203" pitchFamily="18" charset="0"/>
              </a:rPr>
              <a:t>动态模型</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468313" y="1557338"/>
            <a:ext cx="82804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200"/>
              </a:lnSpc>
              <a:defRPr/>
            </a:pPr>
            <a:r>
              <a:rPr lang="en-US" altLang="zh-CN" sz="2300" dirty="0" smtClean="0">
                <a:solidFill>
                  <a:srgbClr val="FF0000"/>
                </a:solidFill>
                <a:latin typeface="Bodoni MT Black" panose="02070A03080606020203" pitchFamily="18" charset="0"/>
                <a:ea typeface="+mn-ea"/>
              </a:rPr>
              <a:t>      </a:t>
            </a:r>
            <a:r>
              <a:rPr lang="zh-CN" altLang="zh-CN" sz="2400" dirty="0" smtClean="0">
                <a:solidFill>
                  <a:srgbClr val="FF0000"/>
                </a:solidFill>
                <a:latin typeface="Bodoni MT Black" panose="02070A03080606020203" pitchFamily="18" charset="0"/>
                <a:ea typeface="+mn-ea"/>
              </a:rPr>
              <a:t>状态</a:t>
            </a:r>
            <a:r>
              <a:rPr lang="zh-CN" altLang="zh-CN" sz="2400" dirty="0">
                <a:solidFill>
                  <a:srgbClr val="FF0000"/>
                </a:solidFill>
                <a:latin typeface="Bodoni MT Black" panose="02070A03080606020203" pitchFamily="18" charset="0"/>
                <a:ea typeface="+mn-ea"/>
              </a:rPr>
              <a:t>有持续性</a:t>
            </a:r>
            <a:r>
              <a:rPr lang="zh-CN" altLang="zh-CN" sz="2400" dirty="0">
                <a:latin typeface="Bodoni MT Black" panose="02070A03080606020203" pitchFamily="18" charset="0"/>
                <a:ea typeface="+mn-ea"/>
              </a:rPr>
              <a:t>，它占用一段时间间隔。状态与事件密不可分，一个事件分开两个状态，一个状态隔开两个事件。事件表示时刻，状态代表时间间隔。</a:t>
            </a:r>
            <a:endParaRPr lang="zh-CN" altLang="zh-CN" sz="2400" dirty="0">
              <a:latin typeface="Bodoni MT Black" panose="02070A03080606020203" pitchFamily="18" charset="0"/>
              <a:ea typeface="+mn-ea"/>
            </a:endParaRPr>
          </a:p>
          <a:p>
            <a:pPr marL="0" indent="0">
              <a:lnSpc>
                <a:spcPts val="3200"/>
              </a:lnSpc>
              <a:defRPr/>
            </a:pPr>
            <a:r>
              <a:rPr lang="en-US" altLang="zh-CN" sz="2400" dirty="0" smtClean="0">
                <a:latin typeface="Bodoni MT Black" panose="02070A03080606020203" pitchFamily="18" charset="0"/>
                <a:ea typeface="+mn-ea"/>
              </a:rPr>
              <a:t>      </a:t>
            </a:r>
            <a:r>
              <a:rPr lang="zh-CN" altLang="zh-CN" sz="2400" dirty="0" smtClean="0">
                <a:latin typeface="Bodoni MT Black" panose="02070A03080606020203" pitchFamily="18" charset="0"/>
                <a:ea typeface="+mn-ea"/>
              </a:rPr>
              <a:t>通常</a:t>
            </a:r>
            <a:r>
              <a:rPr lang="zh-CN" altLang="zh-CN" sz="2400" dirty="0">
                <a:latin typeface="Bodoni MT Black" panose="02070A03080606020203" pitchFamily="18" charset="0"/>
                <a:ea typeface="+mn-ea"/>
              </a:rPr>
              <a:t>，用</a:t>
            </a:r>
            <a:r>
              <a:rPr lang="en-US" altLang="zh-CN" sz="2400" dirty="0">
                <a:solidFill>
                  <a:srgbClr val="FF0000"/>
                </a:solidFill>
                <a:latin typeface="Bodoni MT Black" panose="02070A03080606020203" pitchFamily="18" charset="0"/>
                <a:ea typeface="+mn-ea"/>
              </a:rPr>
              <a:t>UML</a:t>
            </a:r>
            <a:r>
              <a:rPr lang="zh-CN" altLang="zh-CN" sz="2400" dirty="0">
                <a:latin typeface="Bodoni MT Black" panose="02070A03080606020203" pitchFamily="18" charset="0"/>
                <a:ea typeface="+mn-ea"/>
              </a:rPr>
              <a:t>提供的</a:t>
            </a:r>
            <a:r>
              <a:rPr lang="zh-CN" altLang="zh-CN" sz="2400" dirty="0">
                <a:solidFill>
                  <a:srgbClr val="FF0000"/>
                </a:solidFill>
                <a:latin typeface="Bodoni MT Black" panose="02070A03080606020203" pitchFamily="18" charset="0"/>
                <a:ea typeface="+mn-ea"/>
              </a:rPr>
              <a:t>状态图</a:t>
            </a:r>
            <a:r>
              <a:rPr lang="zh-CN" altLang="zh-CN" sz="2400" dirty="0">
                <a:latin typeface="Bodoni MT Black" panose="02070A03080606020203" pitchFamily="18" charset="0"/>
                <a:ea typeface="+mn-ea"/>
              </a:rPr>
              <a:t>来描绘对象的状态、触发状态转换的事件以及对象的行为（对事件的响应）。</a:t>
            </a:r>
            <a:endParaRPr lang="zh-CN" altLang="zh-CN" sz="2400" dirty="0">
              <a:latin typeface="Bodoni MT Black" panose="02070A03080606020203" pitchFamily="18" charset="0"/>
              <a:ea typeface="+mn-ea"/>
            </a:endParaRPr>
          </a:p>
          <a:p>
            <a:pPr marL="0" indent="0">
              <a:lnSpc>
                <a:spcPts val="3200"/>
              </a:lnSpc>
              <a:defRPr/>
            </a:pPr>
            <a:r>
              <a:rPr lang="en-US" altLang="zh-CN" sz="2400" dirty="0" smtClean="0">
                <a:latin typeface="Bodoni MT Black" panose="02070A03080606020203" pitchFamily="18" charset="0"/>
                <a:ea typeface="+mn-ea"/>
              </a:rPr>
              <a:t>      </a:t>
            </a:r>
            <a:r>
              <a:rPr lang="zh-CN" altLang="zh-CN" sz="2400" dirty="0" smtClean="0">
                <a:latin typeface="Bodoni MT Black" panose="02070A03080606020203" pitchFamily="18" charset="0"/>
                <a:ea typeface="+mn-ea"/>
              </a:rPr>
              <a:t>每个</a:t>
            </a:r>
            <a:r>
              <a:rPr lang="zh-CN" altLang="zh-CN" sz="2400" dirty="0">
                <a:latin typeface="Bodoni MT Black" panose="02070A03080606020203" pitchFamily="18" charset="0"/>
                <a:ea typeface="+mn-ea"/>
              </a:rPr>
              <a:t>类的动态行为用一张状态图来描绘，各个类的状态图通过共享事件合并起来，从而构成系统的动态模型。也就是说，</a:t>
            </a:r>
            <a:r>
              <a:rPr lang="zh-CN" altLang="zh-CN" sz="2400" dirty="0">
                <a:solidFill>
                  <a:srgbClr val="FF0000"/>
                </a:solidFill>
                <a:latin typeface="Bodoni MT Black" panose="02070A03080606020203" pitchFamily="18" charset="0"/>
                <a:ea typeface="+mn-ea"/>
              </a:rPr>
              <a:t>动态模型是基于事件共享而互相关联的一组状态图的集合。</a:t>
            </a:r>
            <a:endParaRPr lang="zh-CN" altLang="zh-CN" sz="2400" dirty="0">
              <a:solidFill>
                <a:srgbClr val="FF0000"/>
              </a:solidFill>
              <a:latin typeface="Bodoni MT Black" panose="02070A03080606020203" pitchFamily="18" charset="0"/>
              <a:ea typeface="+mn-ea"/>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9.5 </a:t>
            </a:r>
            <a:r>
              <a:rPr lang="zh-CN" altLang="en-US" sz="2400" dirty="0" smtClean="0">
                <a:solidFill>
                  <a:srgbClr val="D9D9D9"/>
                </a:solidFill>
                <a:latin typeface="Bodoni MT Black" panose="02070A03080606020203" pitchFamily="18" charset="0"/>
                <a:ea typeface="+mn-ea"/>
              </a:rPr>
              <a:t>动态模型</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739775" y="682625"/>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anose="02070A03080606020203" pitchFamily="18" charset="0"/>
                <a:ea typeface="+mn-ea"/>
              </a:rPr>
              <a:t>主要内容</a:t>
            </a:r>
            <a:endParaRPr lang="es-HN" b="1" dirty="0">
              <a:latin typeface="Bodoni MT Black" panose="02070A03080606020203" pitchFamily="18" charset="0"/>
              <a:ea typeface="+mn-ea"/>
            </a:endParaRPr>
          </a:p>
        </p:txBody>
      </p:sp>
      <p:sp>
        <p:nvSpPr>
          <p:cNvPr id="106499"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anose="02070A03080606020203" pitchFamily="18" charset="0"/>
            </a:endParaRPr>
          </a:p>
        </p:txBody>
      </p:sp>
      <p:pic>
        <p:nvPicPr>
          <p:cNvPr id="106500"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106501"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106502"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06503" name="TextBox 4">
            <a:hlinkClick r:id="rId4" action="ppaction://hlinksldjump"/>
          </p:cNvPr>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06504"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06505"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4" name="Rectangle 3"/>
          <p:cNvSpPr txBox="1">
            <a:spLocks noChangeArrowheads="1"/>
          </p:cNvSpPr>
          <p:nvPr/>
        </p:nvSpPr>
        <p:spPr bwMode="auto">
          <a:xfrm>
            <a:off x="642938" y="1819275"/>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spcBef>
                <a:spcPct val="5000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anose="02070A03080606020203" pitchFamily="18" charset="0"/>
              </a:rPr>
              <a:t>   </a:t>
            </a:r>
            <a:r>
              <a:rPr kumimoji="1" lang="en-US" altLang="zh-CN" sz="2400" b="1" dirty="0" smtClean="0">
                <a:latin typeface="Bodoni MT Black" panose="02070A03080606020203" pitchFamily="18" charset="0"/>
              </a:rPr>
              <a:t>9.1   </a:t>
            </a:r>
            <a:r>
              <a:rPr kumimoji="1" lang="zh-CN" altLang="en-US" sz="2400" b="1" dirty="0" smtClean="0">
                <a:latin typeface="Bodoni MT Black" panose="02070A03080606020203" pitchFamily="18" charset="0"/>
              </a:rPr>
              <a:t>面向对象方法学概述</a:t>
            </a:r>
            <a:endParaRPr kumimoji="1" lang="en-US" altLang="zh-CN" sz="2400" b="1" dirty="0" smtClean="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9.2   </a:t>
            </a:r>
            <a:r>
              <a:rPr kumimoji="1" lang="zh-CN" altLang="en-US" sz="2400" b="1" dirty="0" smtClean="0">
                <a:latin typeface="Bodoni MT Black" panose="02070A03080606020203" pitchFamily="18" charset="0"/>
              </a:rPr>
              <a:t>面向对象的概念</a:t>
            </a:r>
            <a:endParaRPr kumimoji="1" lang="en-US" altLang="zh-CN" sz="2400" b="1" dirty="0" smtClean="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9.3   </a:t>
            </a:r>
            <a:r>
              <a:rPr kumimoji="1" lang="zh-CN" altLang="en-US" sz="2400" b="1" dirty="0" smtClean="0">
                <a:latin typeface="Bodoni MT Black" panose="02070A03080606020203" pitchFamily="18" charset="0"/>
              </a:rPr>
              <a:t>面向对象模型</a:t>
            </a:r>
            <a:endParaRPr kumimoji="1" lang="en-US" altLang="zh-CN" sz="2400" b="1" dirty="0" smtClean="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9.4   </a:t>
            </a:r>
            <a:r>
              <a:rPr kumimoji="1" lang="zh-CN" altLang="en-US" sz="2400" b="1" dirty="0" smtClean="0">
                <a:latin typeface="Bodoni MT Black" panose="02070A03080606020203" pitchFamily="18" charset="0"/>
              </a:rPr>
              <a:t>对象模型</a:t>
            </a:r>
            <a:endParaRPr kumimoji="1" lang="en-US" altLang="zh-CN" sz="2400" b="1" dirty="0" smtClean="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9.5   </a:t>
            </a:r>
            <a:r>
              <a:rPr kumimoji="1" lang="zh-CN" altLang="en-US" sz="2400" b="1" dirty="0" smtClean="0">
                <a:latin typeface="Bodoni MT Black" panose="02070A03080606020203" pitchFamily="18" charset="0"/>
              </a:rPr>
              <a:t>动态模型</a:t>
            </a:r>
            <a:endParaRPr kumimoji="1" lang="en-US" altLang="zh-CN" sz="2400" b="1" dirty="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a:t>
            </a:r>
            <a:r>
              <a:rPr kumimoji="1" lang="en-US" altLang="zh-CN" sz="2400" b="1" dirty="0" smtClean="0">
                <a:latin typeface="Bodoni MT Black" panose="02070A03080606020203" pitchFamily="18" charset="0"/>
              </a:rPr>
              <a:t>9.6   </a:t>
            </a:r>
            <a:r>
              <a:rPr kumimoji="1" lang="zh-CN" altLang="en-US" sz="2400" b="1" dirty="0" smtClean="0">
                <a:latin typeface="Bodoni MT Black" panose="02070A03080606020203" pitchFamily="18" charset="0"/>
              </a:rPr>
              <a:t>功能模型</a:t>
            </a:r>
            <a:endParaRPr kumimoji="1" lang="en-US" altLang="zh-CN" sz="2400" b="1" dirty="0" smtClean="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9.7   3</a:t>
            </a:r>
            <a:r>
              <a:rPr kumimoji="1" lang="zh-CN" altLang="en-US" sz="2400" b="1" dirty="0" smtClean="0">
                <a:latin typeface="Bodoni MT Black" panose="02070A03080606020203" pitchFamily="18" charset="0"/>
              </a:rPr>
              <a:t>种模型之间的关系</a:t>
            </a:r>
            <a:r>
              <a:rPr kumimoji="1" lang="en-US" altLang="zh-CN" sz="2400" b="1" dirty="0" smtClean="0">
                <a:solidFill>
                  <a:srgbClr val="9999CC">
                    <a:lumMod val="50000"/>
                  </a:srgbClr>
                </a:solidFill>
                <a:latin typeface="Bodoni MT Black" panose="02070A03080606020203" pitchFamily="18" charset="0"/>
              </a:rPr>
              <a:t> </a:t>
            </a:r>
            <a:endParaRPr kumimoji="1" lang="zh-CN" altLang="en-US" sz="2400" b="1" dirty="0" smtClean="0">
              <a:solidFill>
                <a:srgbClr val="9999CC">
                  <a:lumMod val="50000"/>
                </a:srgbClr>
              </a:solidFill>
              <a:latin typeface="Bodoni MT Black" panose="02070A03080606020203" pitchFamily="18" charset="0"/>
            </a:endParaRPr>
          </a:p>
        </p:txBody>
      </p:sp>
      <p:sp>
        <p:nvSpPr>
          <p:cNvPr id="13"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9.6 </a:t>
            </a:r>
            <a:r>
              <a:rPr lang="zh-CN" altLang="en-US" sz="2400" dirty="0" smtClean="0">
                <a:solidFill>
                  <a:srgbClr val="D9D9D9"/>
                </a:solidFill>
                <a:latin typeface="Bodoni MT Black" panose="02070A03080606020203" pitchFamily="18" charset="0"/>
                <a:ea typeface="+mn-ea"/>
              </a:rPr>
              <a:t>功能模型</a:t>
            </a:r>
            <a:endParaRPr lang="zh-CN" altLang="en-US" sz="2400" dirty="0">
              <a:solidFill>
                <a:srgbClr val="D9D9D9"/>
              </a:solidFill>
              <a:latin typeface="Bodoni MT Black" panose="02070A03080606020203" pitchFamily="18" charset="0"/>
              <a:ea typeface="+mn-ea"/>
            </a:endParaRPr>
          </a:p>
        </p:txBody>
      </p:sp>
      <p:sp>
        <p:nvSpPr>
          <p:cNvPr id="14" name="矩形 13"/>
          <p:cNvSpPr/>
          <p:nvPr/>
        </p:nvSpPr>
        <p:spPr>
          <a:xfrm>
            <a:off x="927100" y="451326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
        <p:nvSpPr>
          <p:cNvPr id="15" name="等腰三角形 14"/>
          <p:cNvSpPr/>
          <p:nvPr/>
        </p:nvSpPr>
        <p:spPr>
          <a:xfrm rot="5400000">
            <a:off x="335756" y="459978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Tree>
  </p:cSld>
  <p:clrMapOvr>
    <a:masterClrMapping/>
  </p:clrMapOvr>
  <p:transition spd="slow"/>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anose="02070A03080606020203" pitchFamily="18" charset="0"/>
                <a:ea typeface="+mn-ea"/>
              </a:rPr>
              <a:t>9.6 </a:t>
            </a:r>
            <a:r>
              <a:rPr lang="zh-CN" altLang="en-US" b="1" dirty="0" smtClean="0">
                <a:latin typeface="Bodoni MT Black" panose="02070A03080606020203" pitchFamily="18" charset="0"/>
              </a:rPr>
              <a:t>功能模型</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323850" y="1000108"/>
            <a:ext cx="8640763"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3000"/>
              </a:lnSpc>
              <a:buSzPct val="70000"/>
              <a:buFont typeface="Wingdings" panose="05000000000000000000" pitchFamily="2" charset="2"/>
              <a:buChar char="l"/>
              <a:defRPr/>
            </a:pPr>
            <a:r>
              <a:rPr lang="zh-CN" altLang="zh-CN" sz="2400" b="1" dirty="0" smtClean="0">
                <a:solidFill>
                  <a:srgbClr val="C00000"/>
                </a:solidFill>
                <a:latin typeface="Bodoni MT Black" panose="02070A03080606020203" pitchFamily="18" charset="0"/>
                <a:ea typeface="+mn-ea"/>
              </a:rPr>
              <a:t>功能模型</a:t>
            </a:r>
            <a:r>
              <a:rPr lang="zh-CN" altLang="zh-CN" sz="2400" dirty="0">
                <a:latin typeface="Bodoni MT Black" panose="02070A03080606020203" pitchFamily="18" charset="0"/>
                <a:ea typeface="+mn-ea"/>
              </a:rPr>
              <a:t>表示变化的系统的“功能”性质，它</a:t>
            </a:r>
            <a:r>
              <a:rPr lang="zh-CN" altLang="zh-CN" sz="2400" dirty="0" smtClean="0">
                <a:latin typeface="Bodoni MT Black" panose="02070A03080606020203" pitchFamily="18" charset="0"/>
                <a:ea typeface="+mn-ea"/>
              </a:rPr>
              <a:t>指明系统</a:t>
            </a:r>
            <a:r>
              <a:rPr lang="zh-CN" altLang="zh-CN" sz="2400" dirty="0">
                <a:latin typeface="Bodoni MT Black" panose="02070A03080606020203" pitchFamily="18" charset="0"/>
                <a:ea typeface="+mn-ea"/>
              </a:rPr>
              <a:t>应该“做什么”，因此更直接地反映了用户对目标系统的需求。</a:t>
            </a:r>
            <a:endParaRPr lang="zh-CN" altLang="zh-CN" sz="2400" dirty="0">
              <a:latin typeface="Bodoni MT Black" panose="02070A03080606020203" pitchFamily="18" charset="0"/>
              <a:ea typeface="+mn-ea"/>
            </a:endParaRPr>
          </a:p>
          <a:p>
            <a:pPr>
              <a:lnSpc>
                <a:spcPts val="3000"/>
              </a:lnSpc>
              <a:buSzPct val="70000"/>
              <a:buFont typeface="Wingdings" panose="05000000000000000000" pitchFamily="2" charset="2"/>
              <a:buChar char="l"/>
              <a:defRPr/>
            </a:pPr>
            <a:r>
              <a:rPr lang="zh-CN" altLang="zh-CN" sz="2400" b="1" dirty="0" smtClean="0">
                <a:solidFill>
                  <a:srgbClr val="C00000"/>
                </a:solidFill>
                <a:latin typeface="Bodoni MT Black" panose="02070A03080606020203" pitchFamily="18" charset="0"/>
                <a:ea typeface="+mn-ea"/>
              </a:rPr>
              <a:t>功能模型</a:t>
            </a:r>
            <a:r>
              <a:rPr lang="zh-CN" altLang="zh-CN" sz="2400" dirty="0">
                <a:latin typeface="Bodoni MT Black" panose="02070A03080606020203" pitchFamily="18" charset="0"/>
                <a:ea typeface="+mn-ea"/>
              </a:rPr>
              <a:t>由一组</a:t>
            </a:r>
            <a:r>
              <a:rPr lang="zh-CN" altLang="zh-CN" sz="2400" dirty="0">
                <a:solidFill>
                  <a:srgbClr val="FF0000"/>
                </a:solidFill>
                <a:latin typeface="Bodoni MT Black" panose="02070A03080606020203" pitchFamily="18" charset="0"/>
                <a:ea typeface="+mn-ea"/>
              </a:rPr>
              <a:t>数据流图</a:t>
            </a:r>
            <a:r>
              <a:rPr lang="zh-CN" altLang="zh-CN" sz="2400" dirty="0">
                <a:latin typeface="Bodoni MT Black" panose="02070A03080606020203" pitchFamily="18" charset="0"/>
                <a:ea typeface="+mn-ea"/>
              </a:rPr>
              <a:t>组成</a:t>
            </a:r>
            <a:r>
              <a:rPr lang="zh-CN" altLang="zh-CN" sz="2400" dirty="0" smtClean="0">
                <a:latin typeface="Bodoni MT Black" panose="02070A03080606020203" pitchFamily="18" charset="0"/>
                <a:ea typeface="+mn-ea"/>
              </a:rPr>
              <a:t>。建立</a:t>
            </a:r>
            <a:r>
              <a:rPr lang="zh-CN" altLang="zh-CN" sz="2400" dirty="0">
                <a:latin typeface="Bodoni MT Black" panose="02070A03080606020203" pitchFamily="18" charset="0"/>
                <a:ea typeface="+mn-ea"/>
              </a:rPr>
              <a:t>功能模型有助于软件开发人员更深入地理解问题域，改进和完善自己的设计</a:t>
            </a:r>
            <a:r>
              <a:rPr lang="zh-CN" altLang="zh-CN"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a:lnSpc>
                <a:spcPts val="3000"/>
              </a:lnSpc>
              <a:buSzPct val="70000"/>
              <a:buFont typeface="Wingdings" panose="05000000000000000000" pitchFamily="2" charset="2"/>
              <a:buChar char="l"/>
              <a:defRPr/>
            </a:pPr>
            <a:r>
              <a:rPr lang="en-US" altLang="zh-CN" sz="2400" dirty="0">
                <a:solidFill>
                  <a:srgbClr val="FF0000"/>
                </a:solidFill>
                <a:latin typeface="Bodoni MT Black" panose="02070A03080606020203" pitchFamily="18" charset="0"/>
                <a:ea typeface="+mn-ea"/>
              </a:rPr>
              <a:t>UML</a:t>
            </a:r>
            <a:r>
              <a:rPr lang="zh-CN" altLang="zh-CN" sz="2400" dirty="0">
                <a:latin typeface="Bodoni MT Black" panose="02070A03080606020203" pitchFamily="18" charset="0"/>
                <a:ea typeface="+mn-ea"/>
              </a:rPr>
              <a:t>提供的</a:t>
            </a:r>
            <a:r>
              <a:rPr lang="zh-CN" altLang="zh-CN" sz="2400" dirty="0">
                <a:solidFill>
                  <a:srgbClr val="FF0000"/>
                </a:solidFill>
                <a:latin typeface="Bodoni MT Black" panose="02070A03080606020203" pitchFamily="18" charset="0"/>
                <a:ea typeface="+mn-ea"/>
              </a:rPr>
              <a:t>用</a:t>
            </a:r>
            <a:r>
              <a:rPr lang="zh-CN" altLang="zh-CN" sz="2400" dirty="0" smtClean="0">
                <a:solidFill>
                  <a:srgbClr val="FF0000"/>
                </a:solidFill>
                <a:latin typeface="Bodoni MT Black" panose="02070A03080606020203" pitchFamily="18" charset="0"/>
                <a:ea typeface="+mn-ea"/>
              </a:rPr>
              <a:t>例图</a:t>
            </a:r>
            <a:r>
              <a:rPr lang="zh-CN" altLang="zh-CN" sz="2400" dirty="0" smtClean="0">
                <a:latin typeface="Bodoni MT Black" panose="02070A03080606020203" pitchFamily="18" charset="0"/>
                <a:ea typeface="+mn-ea"/>
              </a:rPr>
              <a:t>是</a:t>
            </a:r>
            <a:r>
              <a:rPr lang="zh-CN" altLang="zh-CN" sz="2400" dirty="0">
                <a:latin typeface="Bodoni MT Black" panose="02070A03080606020203" pitchFamily="18" charset="0"/>
                <a:ea typeface="+mn-ea"/>
              </a:rPr>
              <a:t>进行需求分析和建立功能模型的强有力工具</a:t>
            </a:r>
            <a:r>
              <a:rPr lang="zh-CN" altLang="zh-CN" sz="2400" dirty="0" smtClean="0">
                <a:latin typeface="Bodoni MT Black" panose="02070A03080606020203" pitchFamily="18" charset="0"/>
                <a:ea typeface="+mn-ea"/>
              </a:rPr>
              <a:t>。把</a:t>
            </a:r>
            <a:r>
              <a:rPr lang="zh-CN" altLang="zh-CN" sz="2400" dirty="0">
                <a:latin typeface="Bodoni MT Black" panose="02070A03080606020203" pitchFamily="18" charset="0"/>
                <a:ea typeface="+mn-ea"/>
              </a:rPr>
              <a:t>用用例图建立起来的系统模型称为</a:t>
            </a:r>
            <a:r>
              <a:rPr lang="zh-CN" altLang="zh-CN" sz="2400" b="1" dirty="0">
                <a:solidFill>
                  <a:srgbClr val="FF0000"/>
                </a:solidFill>
                <a:latin typeface="Bodoni MT Black" panose="02070A03080606020203" pitchFamily="18" charset="0"/>
                <a:ea typeface="+mn-ea"/>
              </a:rPr>
              <a:t>用例模型</a:t>
            </a:r>
            <a:r>
              <a:rPr lang="zh-CN" altLang="zh-CN"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a:lnSpc>
                <a:spcPts val="3000"/>
              </a:lnSpc>
              <a:buSzPct val="70000"/>
              <a:buFont typeface="Wingdings" panose="05000000000000000000" pitchFamily="2" charset="2"/>
              <a:buChar char="l"/>
              <a:defRPr/>
            </a:pPr>
            <a:r>
              <a:rPr lang="zh-CN" altLang="zh-CN" sz="2400" dirty="0" smtClean="0">
                <a:latin typeface="Bodoni MT Black" panose="02070A03080606020203" pitchFamily="18" charset="0"/>
                <a:ea typeface="+mn-ea"/>
              </a:rPr>
              <a:t>使用</a:t>
            </a:r>
            <a:r>
              <a:rPr lang="zh-CN" altLang="zh-CN" sz="2400" b="1" dirty="0">
                <a:latin typeface="Bodoni MT Black" panose="02070A03080606020203" pitchFamily="18" charset="0"/>
                <a:ea typeface="+mn-ea"/>
              </a:rPr>
              <a:t>用例模型</a:t>
            </a:r>
            <a:r>
              <a:rPr lang="zh-CN" altLang="zh-CN" sz="2400" dirty="0">
                <a:latin typeface="Bodoni MT Black" panose="02070A03080606020203" pitchFamily="18" charset="0"/>
                <a:ea typeface="+mn-ea"/>
              </a:rPr>
              <a:t>代替传统的功能说明，往往能够更好地获取用户需求，它所回答的问题是“系统应该为每个（或每类）用户做什么”。</a:t>
            </a:r>
            <a:endParaRPr lang="zh-CN" altLang="zh-CN" sz="2400" dirty="0">
              <a:latin typeface="Bodoni MT Black" panose="02070A03080606020203" pitchFamily="18" charset="0"/>
              <a:ea typeface="+mn-ea"/>
            </a:endParaRPr>
          </a:p>
          <a:p>
            <a:pPr>
              <a:lnSpc>
                <a:spcPts val="3000"/>
              </a:lnSpc>
              <a:buSzPct val="70000"/>
              <a:buFont typeface="Wingdings" panose="05000000000000000000" pitchFamily="2" charset="2"/>
              <a:buChar char="l"/>
              <a:defRPr/>
            </a:pPr>
            <a:r>
              <a:rPr lang="zh-CN" altLang="zh-CN" sz="2400" b="1" dirty="0">
                <a:latin typeface="Bodoni MT Black" panose="02070A03080606020203" pitchFamily="18" charset="0"/>
                <a:ea typeface="+mn-ea"/>
              </a:rPr>
              <a:t>用例模型</a:t>
            </a:r>
            <a:r>
              <a:rPr lang="zh-CN" altLang="zh-CN" sz="2400" dirty="0">
                <a:latin typeface="Bodoni MT Black" panose="02070A03080606020203" pitchFamily="18" charset="0"/>
                <a:ea typeface="+mn-ea"/>
              </a:rPr>
              <a:t>描述的是</a:t>
            </a:r>
            <a:r>
              <a:rPr lang="zh-CN" altLang="zh-CN" sz="2400" dirty="0">
                <a:solidFill>
                  <a:srgbClr val="FF0000"/>
                </a:solidFill>
                <a:latin typeface="Bodoni MT Black" panose="02070A03080606020203" pitchFamily="18" charset="0"/>
                <a:ea typeface="+mn-ea"/>
              </a:rPr>
              <a:t>外部行为</a:t>
            </a:r>
            <a:r>
              <a:rPr lang="zh-CN" altLang="zh-CN" sz="2400" dirty="0" smtClean="0">
                <a:solidFill>
                  <a:srgbClr val="FF0000"/>
                </a:solidFill>
                <a:latin typeface="Bodoni MT Black" panose="02070A03080606020203" pitchFamily="18" charset="0"/>
                <a:ea typeface="+mn-ea"/>
              </a:rPr>
              <a:t>者</a:t>
            </a:r>
            <a:r>
              <a:rPr lang="zh-CN" altLang="en-US" sz="2400" dirty="0" smtClean="0">
                <a:solidFill>
                  <a:srgbClr val="FF0000"/>
                </a:solidFill>
                <a:latin typeface="Bodoni MT Black" panose="02070A03080606020203" pitchFamily="18" charset="0"/>
                <a:ea typeface="+mn-ea"/>
              </a:rPr>
              <a:t>（</a:t>
            </a:r>
            <a:r>
              <a:rPr lang="en-US" altLang="zh-CN" sz="2400" dirty="0" smtClean="0">
                <a:solidFill>
                  <a:srgbClr val="FF0000"/>
                </a:solidFill>
                <a:latin typeface="Bodoni MT Black" panose="02070A03080606020203" pitchFamily="18" charset="0"/>
                <a:ea typeface="+mn-ea"/>
              </a:rPr>
              <a:t>actor</a:t>
            </a:r>
            <a:r>
              <a:rPr lang="zh-CN" altLang="zh-CN" sz="2400" dirty="0">
                <a:solidFill>
                  <a:srgbClr val="FF0000"/>
                </a:solidFill>
                <a:latin typeface="Bodoni MT Black" panose="02070A03080606020203" pitchFamily="18" charset="0"/>
                <a:ea typeface="+mn-ea"/>
              </a:rPr>
              <a:t>）所理解的系统功能</a:t>
            </a:r>
            <a:r>
              <a:rPr lang="zh-CN" altLang="zh-CN" sz="2400" dirty="0">
                <a:latin typeface="Bodoni MT Black" panose="02070A03080606020203" pitchFamily="18" charset="0"/>
                <a:ea typeface="+mn-ea"/>
              </a:rPr>
              <a:t>。用例模型的建立是系统开发者和用户反复讨论的结果，它描述了开发者和用户对需求规格所达成的共识。</a:t>
            </a:r>
            <a:endParaRPr lang="zh-CN" altLang="zh-CN" sz="2400" dirty="0">
              <a:latin typeface="Bodoni MT Black" panose="02070A03080606020203" pitchFamily="18" charset="0"/>
              <a:ea typeface="+mn-ea"/>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9.6 </a:t>
            </a:r>
            <a:r>
              <a:rPr lang="zh-CN" altLang="en-US" sz="2400" dirty="0" smtClean="0">
                <a:solidFill>
                  <a:srgbClr val="D9D9D9"/>
                </a:solidFill>
                <a:latin typeface="Bodoni MT Black" panose="02070A03080606020203" pitchFamily="18" charset="0"/>
                <a:ea typeface="+mn-ea"/>
              </a:rPr>
              <a:t>功能模型</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9.6.1 </a:t>
            </a:r>
            <a:r>
              <a:rPr lang="zh-CN" altLang="en-US" sz="2400" dirty="0" smtClean="0">
                <a:solidFill>
                  <a:srgbClr val="D9D9D9"/>
                </a:solidFill>
                <a:latin typeface="Bodoni MT Black" panose="02070A03080606020203" pitchFamily="18" charset="0"/>
                <a:ea typeface="+mn-ea"/>
              </a:rPr>
              <a:t>用例图</a:t>
            </a:r>
            <a:endParaRPr lang="zh-CN" altLang="en-US" sz="2400" dirty="0">
              <a:solidFill>
                <a:srgbClr val="D9D9D9"/>
              </a:solidFill>
              <a:latin typeface="Bodoni MT Black" panose="02070A03080606020203" pitchFamily="18" charset="0"/>
              <a:ea typeface="+mn-ea"/>
            </a:endParaRPr>
          </a:p>
        </p:txBody>
      </p:sp>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anose="02070A03080606020203" pitchFamily="18" charset="0"/>
                <a:ea typeface="+mn-ea"/>
              </a:rPr>
              <a:t>9.6 </a:t>
            </a:r>
            <a:r>
              <a:rPr lang="zh-CN" altLang="en-US" b="1" dirty="0" smtClean="0">
                <a:latin typeface="Bodoni MT Black" panose="02070A03080606020203" pitchFamily="18" charset="0"/>
              </a:rPr>
              <a:t>功能模型</a:t>
            </a:r>
            <a:endParaRPr lang="zh-CN" altLang="en-US" b="1" dirty="0" smtClean="0">
              <a:latin typeface="Bodoni MT Black" panose="02070A03080606020203" pitchFamily="18" charset="0"/>
            </a:endParaRPr>
          </a:p>
        </p:txBody>
      </p:sp>
      <p:sp>
        <p:nvSpPr>
          <p:cNvPr id="6" name="内容占位符 4"/>
          <p:cNvSpPr>
            <a:spLocks noGrp="1"/>
          </p:cNvSpPr>
          <p:nvPr>
            <p:ph idx="4294967295"/>
          </p:nvPr>
        </p:nvSpPr>
        <p:spPr>
          <a:xfrm>
            <a:off x="457200" y="1196975"/>
            <a:ext cx="8229600" cy="604838"/>
          </a:xfrm>
        </p:spPr>
        <p:txBody>
          <a:bodyPr/>
          <a:lstStyle/>
          <a:p>
            <a:pPr marL="0" indent="0">
              <a:buFont typeface="Arial" panose="020B0604020202020204" pitchFamily="34" charset="0"/>
              <a:buNone/>
              <a:defRPr/>
            </a:pPr>
            <a:r>
              <a:rPr lang="en-US" altLang="zh-CN" b="1" dirty="0" smtClean="0">
                <a:latin typeface="Bodoni MT Black" panose="02070A03080606020203" pitchFamily="18" charset="0"/>
              </a:rPr>
              <a:t>9.6.1 </a:t>
            </a:r>
            <a:r>
              <a:rPr lang="zh-CN" altLang="en-US" b="1" dirty="0" smtClean="0">
                <a:latin typeface="Bodoni MT Black" panose="02070A03080606020203" pitchFamily="18" charset="0"/>
              </a:rPr>
              <a:t>用例图</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457200" y="2205038"/>
            <a:ext cx="4186238" cy="355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000"/>
              </a:lnSpc>
              <a:defRPr/>
            </a:pPr>
            <a:r>
              <a:rPr lang="en-US" altLang="zh-CN" sz="2200" dirty="0" smtClean="0">
                <a:latin typeface="Bodoni MT Black" panose="02070A03080606020203" pitchFamily="18" charset="0"/>
                <a:ea typeface="+mn-ea"/>
              </a:rPr>
              <a:t>      </a:t>
            </a:r>
            <a:r>
              <a:rPr lang="zh-CN" altLang="zh-CN" sz="2400" dirty="0" smtClean="0">
                <a:latin typeface="Bodoni MT Black" panose="02070A03080606020203" pitchFamily="18" charset="0"/>
                <a:ea typeface="+mn-ea"/>
              </a:rPr>
              <a:t>一</a:t>
            </a:r>
            <a:r>
              <a:rPr lang="zh-CN" altLang="zh-CN" sz="2400" dirty="0">
                <a:latin typeface="Bodoni MT Black" panose="02070A03080606020203" pitchFamily="18" charset="0"/>
                <a:ea typeface="+mn-ea"/>
              </a:rPr>
              <a:t>幅</a:t>
            </a:r>
            <a:r>
              <a:rPr lang="zh-CN" altLang="zh-CN" sz="2400" b="1" dirty="0">
                <a:solidFill>
                  <a:srgbClr val="C00000"/>
                </a:solidFill>
                <a:latin typeface="Bodoni MT Black" panose="02070A03080606020203" pitchFamily="18" charset="0"/>
                <a:ea typeface="+mn-ea"/>
              </a:rPr>
              <a:t>用例图</a:t>
            </a:r>
            <a:r>
              <a:rPr lang="zh-CN" altLang="zh-CN" sz="2400" dirty="0">
                <a:latin typeface="Bodoni MT Black" panose="02070A03080606020203" pitchFamily="18" charset="0"/>
                <a:ea typeface="+mn-ea"/>
              </a:rPr>
              <a:t>包含的模型元素有</a:t>
            </a:r>
            <a:r>
              <a:rPr lang="zh-CN" altLang="zh-CN" sz="2400" dirty="0">
                <a:solidFill>
                  <a:srgbClr val="FF0000"/>
                </a:solidFill>
                <a:latin typeface="Bodoni MT Black" panose="02070A03080606020203" pitchFamily="18" charset="0"/>
                <a:ea typeface="+mn-ea"/>
              </a:rPr>
              <a:t>系统</a:t>
            </a:r>
            <a:r>
              <a:rPr lang="zh-CN" altLang="zh-CN" sz="2400" dirty="0">
                <a:latin typeface="Bodoni MT Black" panose="02070A03080606020203" pitchFamily="18" charset="0"/>
                <a:ea typeface="+mn-ea"/>
              </a:rPr>
              <a:t>、</a:t>
            </a:r>
            <a:r>
              <a:rPr lang="zh-CN" altLang="zh-CN" sz="2400" dirty="0">
                <a:solidFill>
                  <a:srgbClr val="FF0000"/>
                </a:solidFill>
                <a:latin typeface="Bodoni MT Black" panose="02070A03080606020203" pitchFamily="18" charset="0"/>
                <a:ea typeface="+mn-ea"/>
              </a:rPr>
              <a:t>行为者</a:t>
            </a:r>
            <a:r>
              <a:rPr lang="zh-CN" altLang="zh-CN" sz="2400" dirty="0">
                <a:latin typeface="Bodoni MT Black" panose="02070A03080606020203" pitchFamily="18" charset="0"/>
                <a:ea typeface="+mn-ea"/>
              </a:rPr>
              <a:t>、</a:t>
            </a:r>
            <a:r>
              <a:rPr lang="zh-CN" altLang="zh-CN" sz="2400" dirty="0">
                <a:solidFill>
                  <a:srgbClr val="FF0000"/>
                </a:solidFill>
                <a:latin typeface="Bodoni MT Black" panose="02070A03080606020203" pitchFamily="18" charset="0"/>
                <a:ea typeface="+mn-ea"/>
              </a:rPr>
              <a:t>用例</a:t>
            </a:r>
            <a:r>
              <a:rPr lang="zh-CN" altLang="zh-CN" sz="2400" dirty="0">
                <a:latin typeface="Bodoni MT Black" panose="02070A03080606020203" pitchFamily="18" charset="0"/>
                <a:ea typeface="+mn-ea"/>
              </a:rPr>
              <a:t>及</a:t>
            </a:r>
            <a:r>
              <a:rPr lang="zh-CN" altLang="zh-CN" sz="2400" dirty="0">
                <a:solidFill>
                  <a:srgbClr val="FF0000"/>
                </a:solidFill>
                <a:latin typeface="Bodoni MT Black" panose="02070A03080606020203" pitchFamily="18" charset="0"/>
                <a:ea typeface="+mn-ea"/>
              </a:rPr>
              <a:t>用例之间的关系</a:t>
            </a:r>
            <a:r>
              <a:rPr lang="zh-CN" altLang="zh-CN" sz="2400" dirty="0" smtClean="0">
                <a:latin typeface="Bodoni MT Black" panose="02070A03080606020203" pitchFamily="18" charset="0"/>
                <a:ea typeface="+mn-ea"/>
              </a:rPr>
              <a:t>。</a:t>
            </a:r>
            <a:r>
              <a:rPr lang="zh-CN" altLang="en-US" sz="2400" dirty="0" smtClean="0">
                <a:latin typeface="Bodoni MT Black" panose="02070A03080606020203" pitchFamily="18" charset="0"/>
                <a:ea typeface="+mn-ea"/>
              </a:rPr>
              <a:t>右图</a:t>
            </a:r>
            <a:r>
              <a:rPr lang="zh-CN" altLang="zh-CN" sz="2400" dirty="0" smtClean="0">
                <a:latin typeface="Bodoni MT Black" panose="02070A03080606020203" pitchFamily="18" charset="0"/>
                <a:ea typeface="+mn-ea"/>
              </a:rPr>
              <a:t>是</a:t>
            </a:r>
            <a:r>
              <a:rPr lang="zh-CN" altLang="zh-CN" sz="2400" dirty="0">
                <a:latin typeface="Bodoni MT Black" panose="02070A03080606020203" pitchFamily="18" charset="0"/>
                <a:ea typeface="+mn-ea"/>
              </a:rPr>
              <a:t>自动售货机系统的用例图。图中的方框代表系统，椭圆代表用例（售货、供货和取货款是自动售货机系统的典型用例），线条人代表行为者，它们之间的连线表示关系。</a:t>
            </a:r>
            <a:endParaRPr lang="zh-CN" altLang="zh-CN" sz="2400" dirty="0">
              <a:latin typeface="Bodoni MT Black" panose="02070A03080606020203" pitchFamily="18" charset="0"/>
              <a:ea typeface="+mn-ea"/>
            </a:endParaRPr>
          </a:p>
        </p:txBody>
      </p:sp>
      <p:pic>
        <p:nvPicPr>
          <p:cNvPr id="110598" name="图片 2"/>
          <p:cNvPicPr>
            <a:picLocks noChangeAspect="1"/>
          </p:cNvPicPr>
          <p:nvPr/>
        </p:nvPicPr>
        <p:blipFill>
          <a:blip r:embed="rId1" cstate="print"/>
          <a:srcRect/>
          <a:stretch>
            <a:fillRect/>
          </a:stretch>
        </p:blipFill>
        <p:spPr bwMode="auto">
          <a:xfrm>
            <a:off x="4938713" y="1412875"/>
            <a:ext cx="3594100" cy="44942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720921" name="Rectangle 25"/>
          <p:cNvSpPr>
            <a:spLocks noGrp="1"/>
          </p:cNvSpPr>
          <p:nvPr>
            <p:ph type="title"/>
          </p:nvPr>
        </p:nvSpPr>
        <p:spPr>
          <a:xfrm>
            <a:off x="492369" y="1318846"/>
            <a:ext cx="8018585" cy="422031"/>
          </a:xfrm>
        </p:spPr>
        <p:txBody>
          <a:bodyPr vert="horz" wrap="square" lIns="89030" tIns="44515" rIns="89030" bIns="44515" anchor="ctr"/>
          <a:p>
            <a:pPr eaLnBrk="1" hangingPunct="1"/>
            <a:r>
              <a:rPr lang="zh-CN" altLang="en-US" sz="2955" dirty="0">
                <a:solidFill>
                  <a:schemeClr val="tx1"/>
                </a:solidFill>
                <a:latin typeface="宋体" panose="02010600030101010101" pitchFamily="2" charset="-122"/>
              </a:rPr>
              <a:t>适用范围的比较</a:t>
            </a:r>
            <a:r>
              <a:rPr lang="en-US" altLang="zh-CN" sz="2955" dirty="0">
                <a:solidFill>
                  <a:schemeClr val="tx1"/>
                </a:solidFill>
                <a:latin typeface="宋体" panose="02010600030101010101" pitchFamily="2" charset="-122"/>
              </a:rPr>
              <a:t>:</a:t>
            </a:r>
            <a:r>
              <a:rPr lang="en-US" altLang="zh-CN" dirty="0">
                <a:solidFill>
                  <a:schemeClr val="tx1"/>
                </a:solidFill>
                <a:latin typeface="宋体" panose="02010600030101010101" pitchFamily="2" charset="-122"/>
              </a:rPr>
              <a:t> </a:t>
            </a:r>
            <a:endParaRPr lang="en-US" altLang="zh-CN" dirty="0">
              <a:solidFill>
                <a:schemeClr val="tx1"/>
              </a:solidFill>
              <a:latin typeface="宋体" panose="02010600030101010101" pitchFamily="2" charset="-122"/>
            </a:endParaRPr>
          </a:p>
        </p:txBody>
      </p:sp>
      <p:sp>
        <p:nvSpPr>
          <p:cNvPr id="12292" name="Text Box 26"/>
          <p:cNvSpPr txBox="1"/>
          <p:nvPr/>
        </p:nvSpPr>
        <p:spPr>
          <a:xfrm>
            <a:off x="633046" y="1248508"/>
            <a:ext cx="7737231" cy="429895"/>
          </a:xfrm>
          <a:prstGeom prst="rect">
            <a:avLst/>
          </a:prstGeom>
          <a:noFill/>
          <a:ln w="9525">
            <a:noFill/>
          </a:ln>
        </p:spPr>
        <p:txBody>
          <a:bodyPr lIns="89030" tIns="44515" rIns="89030" bIns="44515">
            <a:spAutoFit/>
          </a:bodyPr>
          <a:p>
            <a:pPr algn="l">
              <a:spcBef>
                <a:spcPct val="50000"/>
              </a:spcBef>
            </a:pPr>
            <a:endParaRPr lang="zh-CN" altLang="zh-CN" sz="2215" dirty="0">
              <a:solidFill>
                <a:srgbClr val="0000FF"/>
              </a:solidFill>
              <a:latin typeface="Arial" panose="020B0604020202020204" pitchFamily="34" charset="0"/>
            </a:endParaRPr>
          </a:p>
        </p:txBody>
      </p:sp>
      <p:sp>
        <p:nvSpPr>
          <p:cNvPr id="12293" name="Text Box 27"/>
          <p:cNvSpPr txBox="1"/>
          <p:nvPr/>
        </p:nvSpPr>
        <p:spPr>
          <a:xfrm>
            <a:off x="3516923" y="263769"/>
            <a:ext cx="5627077" cy="998855"/>
          </a:xfrm>
          <a:prstGeom prst="rect">
            <a:avLst/>
          </a:prstGeom>
          <a:noFill/>
          <a:ln w="9525">
            <a:noFill/>
          </a:ln>
        </p:spPr>
        <p:txBody>
          <a:bodyPr lIns="89030" tIns="44515" rIns="89030" bIns="44515">
            <a:spAutoFit/>
          </a:bodyPr>
          <a:p>
            <a:pPr algn="r"/>
            <a:r>
              <a:rPr lang="zh-CN" altLang="en-US" sz="2955" b="1" dirty="0">
                <a:latin typeface="宋体" panose="02010600030101010101" pitchFamily="2" charset="-122"/>
              </a:rPr>
              <a:t>面向对象方法与</a:t>
            </a:r>
            <a:endParaRPr lang="zh-CN" altLang="en-US" sz="2955" b="1" dirty="0">
              <a:latin typeface="宋体" panose="02010600030101010101" pitchFamily="2" charset="-122"/>
            </a:endParaRPr>
          </a:p>
          <a:p>
            <a:pPr algn="r"/>
            <a:r>
              <a:rPr lang="zh-CN" altLang="en-US" sz="2955" b="1" dirty="0">
                <a:latin typeface="宋体" panose="02010600030101010101" pitchFamily="2" charset="-122"/>
              </a:rPr>
              <a:t>结构化方法的比较分析</a:t>
            </a:r>
            <a:r>
              <a:rPr lang="zh-CN" altLang="en-US" sz="2955" b="1" dirty="0">
                <a:latin typeface="黑体" panose="02010609060101010101" pitchFamily="49" charset="-122"/>
                <a:ea typeface="黑体" panose="02010609060101010101" pitchFamily="49" charset="-122"/>
              </a:rPr>
              <a:t> </a:t>
            </a:r>
            <a:endParaRPr lang="zh-CN" altLang="en-US" sz="2955" b="1" dirty="0">
              <a:latin typeface="黑体" panose="02010609060101010101" pitchFamily="49" charset="-122"/>
              <a:ea typeface="黑体" panose="02010609060101010101" pitchFamily="49" charset="-122"/>
            </a:endParaRPr>
          </a:p>
        </p:txBody>
      </p:sp>
      <p:sp>
        <p:nvSpPr>
          <p:cNvPr id="720924" name="Rectangle 28"/>
          <p:cNvSpPr/>
          <p:nvPr/>
        </p:nvSpPr>
        <p:spPr>
          <a:xfrm>
            <a:off x="492369" y="2092569"/>
            <a:ext cx="8018585" cy="543560"/>
          </a:xfrm>
          <a:prstGeom prst="rect">
            <a:avLst/>
          </a:prstGeom>
          <a:noFill/>
          <a:ln w="9525">
            <a:noFill/>
          </a:ln>
        </p:spPr>
        <p:txBody>
          <a:bodyPr lIns="89030" tIns="44515" rIns="89030" bIns="44515">
            <a:spAutoFit/>
          </a:bodyPr>
          <a:p>
            <a:pPr algn="l" eaLnBrk="1" hangingPunct="1"/>
            <a:r>
              <a:rPr lang="zh-CN" altLang="en-US" sz="2955" dirty="0">
                <a:latin typeface="宋体" panose="02010600030101010101" pitchFamily="2" charset="-122"/>
              </a:rPr>
              <a:t>面向对象方法</a:t>
            </a:r>
            <a:r>
              <a:rPr lang="zh-CN" altLang="en-US" sz="2955" dirty="0">
                <a:latin typeface="Arial" panose="020B0604020202020204" pitchFamily="34" charset="0"/>
              </a:rPr>
              <a:t> </a:t>
            </a:r>
            <a:r>
              <a:rPr lang="en-US" altLang="zh-CN" sz="2955" dirty="0">
                <a:latin typeface="Arial" panose="020B0604020202020204" pitchFamily="34" charset="0"/>
              </a:rPr>
              <a:t>:</a:t>
            </a:r>
            <a:r>
              <a:rPr lang="zh-CN" altLang="en-US" sz="2955" dirty="0">
                <a:latin typeface="宋体" panose="02010600030101010101" pitchFamily="2" charset="-122"/>
              </a:rPr>
              <a:t>适合于比较大型的应用。 </a:t>
            </a:r>
            <a:endParaRPr lang="zh-CN" altLang="en-US" sz="2955" dirty="0">
              <a:latin typeface="宋体" panose="02010600030101010101" pitchFamily="2" charset="-122"/>
            </a:endParaRPr>
          </a:p>
        </p:txBody>
      </p:sp>
      <p:sp>
        <p:nvSpPr>
          <p:cNvPr id="720925" name="Rectangle 29"/>
          <p:cNvSpPr/>
          <p:nvPr/>
        </p:nvSpPr>
        <p:spPr>
          <a:xfrm>
            <a:off x="562708" y="3429000"/>
            <a:ext cx="7877908" cy="1909445"/>
          </a:xfrm>
          <a:prstGeom prst="rect">
            <a:avLst/>
          </a:prstGeom>
          <a:noFill/>
          <a:ln w="9525">
            <a:noFill/>
          </a:ln>
        </p:spPr>
        <p:txBody>
          <a:bodyPr lIns="89030" tIns="44515" rIns="89030" bIns="44515">
            <a:spAutoFit/>
          </a:bodyPr>
          <a:p>
            <a:pPr algn="l" eaLnBrk="1" hangingPunct="1"/>
            <a:r>
              <a:rPr lang="zh-CN" altLang="en-US" sz="2955" dirty="0">
                <a:latin typeface="宋体" panose="02010600030101010101" pitchFamily="2" charset="-122"/>
              </a:rPr>
              <a:t>结构化方法</a:t>
            </a:r>
            <a:r>
              <a:rPr lang="zh-CN" altLang="en-US" sz="2955" dirty="0">
                <a:latin typeface="Arial" panose="020B0604020202020204" pitchFamily="34" charset="0"/>
              </a:rPr>
              <a:t> </a:t>
            </a:r>
            <a:r>
              <a:rPr lang="en-US" altLang="zh-CN" sz="2955" dirty="0">
                <a:latin typeface="Arial" panose="020B0604020202020204" pitchFamily="34" charset="0"/>
              </a:rPr>
              <a:t>:</a:t>
            </a:r>
            <a:r>
              <a:rPr lang="zh-CN" altLang="en-US" sz="2955" dirty="0">
                <a:latin typeface="宋体" panose="02010600030101010101" pitchFamily="2" charset="-122"/>
              </a:rPr>
              <a:t>对于要求涉及底层处理的应用或需要较高处理效率直接对硬件系统进行操作的系统比较适用。另外对一些小的需要复杂处理流程（强调算法设计）的软件系统也比较适用。 </a:t>
            </a:r>
            <a:endParaRPr lang="zh-CN" altLang="en-US" sz="2955"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0921">
                                            <p:txEl>
                                              <p:charRg st="0" end="10"/>
                                            </p:txEl>
                                          </p:spTgt>
                                        </p:tgtEl>
                                        <p:attrNameLst>
                                          <p:attrName>style.visibility</p:attrName>
                                        </p:attrNameLst>
                                      </p:cBhvr>
                                      <p:to>
                                        <p:strVal val="visible"/>
                                      </p:to>
                                    </p:set>
                                    <p:animEffect transition="in" filter="dissolve">
                                      <p:cBhvr>
                                        <p:cTn id="7" dur="500"/>
                                        <p:tgtEl>
                                          <p:spTgt spid="720921">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20924">
                                            <p:txEl>
                                              <p:charRg st="0" end="21"/>
                                            </p:txEl>
                                          </p:spTgt>
                                        </p:tgtEl>
                                        <p:attrNameLst>
                                          <p:attrName>style.visibility</p:attrName>
                                        </p:attrNameLst>
                                      </p:cBhvr>
                                      <p:to>
                                        <p:strVal val="visible"/>
                                      </p:to>
                                    </p:set>
                                    <p:animEffect transition="in" filter="dissolve">
                                      <p:cBhvr>
                                        <p:cTn id="12" dur="500"/>
                                        <p:tgtEl>
                                          <p:spTgt spid="720924">
                                            <p:txEl>
                                              <p:charRg st="0" end="2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20925">
                                            <p:txEl>
                                              <p:charRg st="0" end="84"/>
                                            </p:txEl>
                                          </p:spTgt>
                                        </p:tgtEl>
                                        <p:attrNameLst>
                                          <p:attrName>style.visibility</p:attrName>
                                        </p:attrNameLst>
                                      </p:cBhvr>
                                      <p:to>
                                        <p:strVal val="visible"/>
                                      </p:to>
                                    </p:set>
                                    <p:animEffect transition="in" filter="dissolve">
                                      <p:cBhvr>
                                        <p:cTn id="17" dur="500"/>
                                        <p:tgtEl>
                                          <p:spTgt spid="720925">
                                            <p:txEl>
                                              <p:charRg st="0" end="8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921" grpId="0" build="p"/>
      <p:bldP spid="720924" grpId="0" build="p"/>
      <p:bldP spid="720925"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anose="02070A03080606020203" pitchFamily="18" charset="0"/>
                <a:ea typeface="+mn-ea"/>
              </a:rPr>
              <a:t>9.6 </a:t>
            </a:r>
            <a:r>
              <a:rPr lang="zh-CN" altLang="en-US" b="1" dirty="0" smtClean="0">
                <a:latin typeface="Bodoni MT Black" panose="02070A03080606020203" pitchFamily="18" charset="0"/>
              </a:rPr>
              <a:t>功能模型</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395288" y="1076325"/>
            <a:ext cx="8478837"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2900"/>
              </a:lnSpc>
              <a:spcAft>
                <a:spcPts val="600"/>
              </a:spcAft>
              <a:defRPr/>
            </a:pPr>
            <a:r>
              <a:rPr lang="en-US" altLang="zh-CN" sz="2400" b="1" dirty="0" smtClean="0">
                <a:solidFill>
                  <a:srgbClr val="FF0000"/>
                </a:solidFill>
                <a:latin typeface="Bodoni MT Black" panose="02070A03080606020203" pitchFamily="18" charset="0"/>
                <a:ea typeface="+mn-ea"/>
              </a:rPr>
              <a:t>1.</a:t>
            </a:r>
            <a:r>
              <a:rPr lang="zh-CN" altLang="en-US" sz="2400" b="1" dirty="0" smtClean="0">
                <a:solidFill>
                  <a:srgbClr val="FF0000"/>
                </a:solidFill>
                <a:latin typeface="Bodoni MT Black" panose="02070A03080606020203" pitchFamily="18" charset="0"/>
                <a:ea typeface="+mn-ea"/>
              </a:rPr>
              <a:t>系统</a:t>
            </a:r>
            <a:endParaRPr lang="en-US" altLang="zh-CN" sz="2400" b="1" dirty="0" smtClean="0">
              <a:solidFill>
                <a:srgbClr val="FF0000"/>
              </a:solidFill>
              <a:latin typeface="Bodoni MT Black" panose="02070A03080606020203" pitchFamily="18" charset="0"/>
              <a:ea typeface="+mn-ea"/>
            </a:endParaRPr>
          </a:p>
          <a:p>
            <a:pPr marL="0" indent="0">
              <a:lnSpc>
                <a:spcPts val="2900"/>
              </a:lnSpc>
              <a:defRPr/>
            </a:pPr>
            <a:r>
              <a:rPr lang="en-US" altLang="zh-CN" sz="2400" b="1" dirty="0" smtClean="0">
                <a:solidFill>
                  <a:srgbClr val="C00000"/>
                </a:solidFill>
                <a:latin typeface="Bodoni MT Black" panose="02070A03080606020203" pitchFamily="18" charset="0"/>
                <a:ea typeface="+mn-ea"/>
              </a:rPr>
              <a:t>      </a:t>
            </a:r>
            <a:r>
              <a:rPr lang="zh-CN" altLang="zh-CN" sz="2400" b="1" dirty="0" smtClean="0">
                <a:solidFill>
                  <a:srgbClr val="C00000"/>
                </a:solidFill>
                <a:latin typeface="Bodoni MT Black" panose="02070A03080606020203" pitchFamily="18" charset="0"/>
                <a:ea typeface="+mn-ea"/>
              </a:rPr>
              <a:t>系统</a:t>
            </a:r>
            <a:r>
              <a:rPr lang="zh-CN" altLang="zh-CN" sz="2400" dirty="0">
                <a:latin typeface="Bodoni MT Black" panose="02070A03080606020203" pitchFamily="18" charset="0"/>
                <a:ea typeface="+mn-ea"/>
              </a:rPr>
              <a:t>被看作是一个提供用例的黑盒子，内部如何工作、用例如何</a:t>
            </a:r>
            <a:r>
              <a:rPr lang="zh-CN" altLang="zh-CN" sz="2400" dirty="0" smtClean="0">
                <a:latin typeface="Bodoni MT Black" panose="02070A03080606020203" pitchFamily="18" charset="0"/>
                <a:ea typeface="+mn-ea"/>
              </a:rPr>
              <a:t>实现对于</a:t>
            </a:r>
            <a:r>
              <a:rPr lang="zh-CN" altLang="zh-CN" sz="2400" dirty="0">
                <a:latin typeface="Bodoni MT Black" panose="02070A03080606020203" pitchFamily="18" charset="0"/>
                <a:ea typeface="+mn-ea"/>
              </a:rPr>
              <a:t>建立用例模型来说都是不重要的。</a:t>
            </a:r>
            <a:endParaRPr lang="zh-CN" altLang="zh-CN" sz="2400" dirty="0">
              <a:latin typeface="Bodoni MT Black" panose="02070A03080606020203" pitchFamily="18" charset="0"/>
              <a:ea typeface="+mn-ea"/>
            </a:endParaRPr>
          </a:p>
          <a:p>
            <a:pPr marL="0" indent="0">
              <a:lnSpc>
                <a:spcPts val="2900"/>
              </a:lnSpc>
              <a:defRPr/>
            </a:pPr>
            <a:r>
              <a:rPr lang="en-US" altLang="zh-CN" sz="2400" dirty="0" smtClean="0">
                <a:latin typeface="Bodoni MT Black" panose="02070A03080606020203" pitchFamily="18" charset="0"/>
                <a:ea typeface="+mn-ea"/>
              </a:rPr>
              <a:t>      </a:t>
            </a:r>
            <a:r>
              <a:rPr lang="zh-CN" altLang="zh-CN" sz="2400" dirty="0" smtClean="0">
                <a:latin typeface="Bodoni MT Black" panose="02070A03080606020203" pitchFamily="18" charset="0"/>
                <a:ea typeface="+mn-ea"/>
              </a:rPr>
              <a:t>代表</a:t>
            </a:r>
            <a:r>
              <a:rPr lang="zh-CN" altLang="zh-CN" sz="2400" b="1" dirty="0">
                <a:solidFill>
                  <a:srgbClr val="C00000"/>
                </a:solidFill>
                <a:latin typeface="Bodoni MT Black" panose="02070A03080606020203" pitchFamily="18" charset="0"/>
                <a:ea typeface="+mn-ea"/>
              </a:rPr>
              <a:t>系统</a:t>
            </a:r>
            <a:r>
              <a:rPr lang="zh-CN" altLang="zh-CN" sz="2400" dirty="0">
                <a:latin typeface="Bodoni MT Black" panose="02070A03080606020203" pitchFamily="18" charset="0"/>
                <a:ea typeface="+mn-ea"/>
              </a:rPr>
              <a:t>的方框的边线表示系统的边界，用于划定系统的功能范围，定义了系统所具有的功能。描述该系统功能的用例置于方框内，代表外部实体的行为者置于方框外</a:t>
            </a:r>
            <a:r>
              <a:rPr lang="zh-CN" altLang="zh-CN"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marL="0" indent="0">
              <a:lnSpc>
                <a:spcPts val="3000"/>
              </a:lnSpc>
              <a:spcBef>
                <a:spcPts val="600"/>
              </a:spcBef>
              <a:spcAft>
                <a:spcPts val="0"/>
              </a:spcAft>
              <a:defRPr/>
            </a:pPr>
            <a:r>
              <a:rPr lang="en-US" altLang="zh-CN" sz="2400" b="1" dirty="0" smtClean="0">
                <a:solidFill>
                  <a:srgbClr val="FF0000"/>
                </a:solidFill>
                <a:latin typeface="Bodoni MT Black" panose="02070A03080606020203" pitchFamily="18" charset="0"/>
                <a:ea typeface="+mn-ea"/>
              </a:rPr>
              <a:t>2.</a:t>
            </a:r>
            <a:r>
              <a:rPr lang="zh-CN" altLang="en-US" sz="2400" b="1" dirty="0" smtClean="0">
                <a:solidFill>
                  <a:srgbClr val="FF0000"/>
                </a:solidFill>
                <a:latin typeface="Bodoni MT Black" panose="02070A03080606020203" pitchFamily="18" charset="0"/>
                <a:ea typeface="+mn-ea"/>
              </a:rPr>
              <a:t>用例</a:t>
            </a:r>
            <a:endParaRPr lang="en-US" altLang="zh-CN" sz="2400" b="1" dirty="0">
              <a:solidFill>
                <a:srgbClr val="FF0000"/>
              </a:solidFill>
              <a:latin typeface="Bodoni MT Black" panose="02070A03080606020203" pitchFamily="18" charset="0"/>
              <a:ea typeface="+mn-ea"/>
            </a:endParaRPr>
          </a:p>
          <a:p>
            <a:pPr marL="0" indent="0">
              <a:lnSpc>
                <a:spcPts val="2900"/>
              </a:lnSpc>
              <a:defRPr/>
            </a:pPr>
            <a:r>
              <a:rPr lang="en-US" altLang="zh-CN" sz="2400" dirty="0" smtClean="0">
                <a:latin typeface="Bodoni MT Black" panose="02070A03080606020203" pitchFamily="18" charset="0"/>
                <a:ea typeface="+mn-ea"/>
              </a:rPr>
              <a:t>      </a:t>
            </a:r>
            <a:r>
              <a:rPr lang="zh-CN" altLang="zh-CN" sz="2400" dirty="0" smtClean="0">
                <a:latin typeface="Bodoni MT Black" panose="02070A03080606020203" pitchFamily="18" charset="0"/>
                <a:ea typeface="+mn-ea"/>
              </a:rPr>
              <a:t>一</a:t>
            </a:r>
            <a:r>
              <a:rPr lang="zh-CN" altLang="zh-CN" sz="2400" dirty="0">
                <a:latin typeface="Bodoni MT Black" panose="02070A03080606020203" pitchFamily="18" charset="0"/>
                <a:ea typeface="+mn-ea"/>
              </a:rPr>
              <a:t>个</a:t>
            </a:r>
            <a:r>
              <a:rPr lang="zh-CN" altLang="zh-CN" sz="2400" b="1" dirty="0">
                <a:solidFill>
                  <a:srgbClr val="C00000"/>
                </a:solidFill>
                <a:latin typeface="Bodoni MT Black" panose="02070A03080606020203" pitchFamily="18" charset="0"/>
                <a:ea typeface="+mn-ea"/>
              </a:rPr>
              <a:t>用例</a:t>
            </a:r>
            <a:r>
              <a:rPr lang="zh-CN" altLang="zh-CN" sz="2400" dirty="0">
                <a:latin typeface="Bodoni MT Black" panose="02070A03080606020203" pitchFamily="18" charset="0"/>
                <a:ea typeface="+mn-ea"/>
              </a:rPr>
              <a:t>是可以</a:t>
            </a:r>
            <a:r>
              <a:rPr lang="zh-CN" altLang="zh-CN" sz="2400" dirty="0">
                <a:solidFill>
                  <a:srgbClr val="FF0000"/>
                </a:solidFill>
                <a:latin typeface="Bodoni MT Black" panose="02070A03080606020203" pitchFamily="18" charset="0"/>
                <a:ea typeface="+mn-ea"/>
              </a:rPr>
              <a:t>被行为者感受到的、系统的一个完整的功能</a:t>
            </a:r>
            <a:r>
              <a:rPr lang="zh-CN" altLang="zh-CN" sz="2400" dirty="0">
                <a:latin typeface="Bodoni MT Black" panose="02070A03080606020203" pitchFamily="18" charset="0"/>
                <a:ea typeface="+mn-ea"/>
              </a:rPr>
              <a:t>。在</a:t>
            </a:r>
            <a:r>
              <a:rPr lang="en-US" altLang="zh-CN" sz="2400" dirty="0">
                <a:latin typeface="Bodoni MT Black" panose="02070A03080606020203" pitchFamily="18" charset="0"/>
                <a:ea typeface="+mn-ea"/>
              </a:rPr>
              <a:t>UML</a:t>
            </a:r>
            <a:r>
              <a:rPr lang="zh-CN" altLang="zh-CN" sz="2400" dirty="0">
                <a:latin typeface="Bodoni MT Black" panose="02070A03080606020203" pitchFamily="18" charset="0"/>
                <a:ea typeface="+mn-ea"/>
              </a:rPr>
              <a:t>中把</a:t>
            </a:r>
            <a:r>
              <a:rPr lang="zh-CN" altLang="zh-CN" sz="2400" b="1" dirty="0">
                <a:solidFill>
                  <a:srgbClr val="C00000"/>
                </a:solidFill>
                <a:latin typeface="Bodoni MT Black" panose="02070A03080606020203" pitchFamily="18" charset="0"/>
                <a:ea typeface="+mn-ea"/>
              </a:rPr>
              <a:t>用例</a:t>
            </a:r>
            <a:r>
              <a:rPr lang="zh-CN" altLang="zh-CN" sz="2400" dirty="0">
                <a:latin typeface="Bodoni MT Black" panose="02070A03080606020203" pitchFamily="18" charset="0"/>
                <a:ea typeface="+mn-ea"/>
              </a:rPr>
              <a:t>定义成系统完成的</a:t>
            </a:r>
            <a:r>
              <a:rPr lang="zh-CN" altLang="zh-CN" sz="2400" dirty="0">
                <a:solidFill>
                  <a:srgbClr val="FF0000"/>
                </a:solidFill>
                <a:latin typeface="Bodoni MT Black" panose="02070A03080606020203" pitchFamily="18" charset="0"/>
                <a:ea typeface="+mn-ea"/>
              </a:rPr>
              <a:t>一系列动作</a:t>
            </a:r>
            <a:r>
              <a:rPr lang="zh-CN" altLang="zh-CN" sz="2400" dirty="0">
                <a:latin typeface="Bodoni MT Black" panose="02070A03080606020203" pitchFamily="18" charset="0"/>
                <a:ea typeface="+mn-ea"/>
              </a:rPr>
              <a:t>，</a:t>
            </a:r>
            <a:r>
              <a:rPr lang="zh-CN" altLang="zh-CN" sz="2400" dirty="0">
                <a:solidFill>
                  <a:srgbClr val="FF0000"/>
                </a:solidFill>
                <a:latin typeface="Bodoni MT Black" panose="02070A03080606020203" pitchFamily="18" charset="0"/>
                <a:ea typeface="+mn-ea"/>
              </a:rPr>
              <a:t>动作的结果能被特定的行为者察觉到</a:t>
            </a:r>
            <a:r>
              <a:rPr lang="zh-CN" altLang="zh-CN" sz="2400" dirty="0">
                <a:latin typeface="Bodoni MT Black" panose="02070A03080606020203" pitchFamily="18" charset="0"/>
                <a:ea typeface="+mn-ea"/>
              </a:rPr>
              <a:t>。这些动作除了完成系统内部的计算与工作外，还包括与一些行为者的通信。</a:t>
            </a:r>
            <a:r>
              <a:rPr lang="zh-CN" altLang="zh-CN" sz="2400" dirty="0">
                <a:solidFill>
                  <a:srgbClr val="FF0000"/>
                </a:solidFill>
                <a:latin typeface="Bodoni MT Black" panose="02070A03080606020203" pitchFamily="18" charset="0"/>
                <a:ea typeface="+mn-ea"/>
              </a:rPr>
              <a:t>用例通过</a:t>
            </a:r>
            <a:r>
              <a:rPr lang="zh-CN" altLang="zh-CN" sz="2400" b="1" dirty="0">
                <a:solidFill>
                  <a:srgbClr val="FF0000"/>
                </a:solidFill>
                <a:latin typeface="Bodoni MT Black" panose="02070A03080606020203" pitchFamily="18" charset="0"/>
                <a:ea typeface="+mn-ea"/>
              </a:rPr>
              <a:t>关联</a:t>
            </a:r>
            <a:r>
              <a:rPr lang="zh-CN" altLang="zh-CN" sz="2400" dirty="0">
                <a:solidFill>
                  <a:srgbClr val="FF0000"/>
                </a:solidFill>
                <a:latin typeface="Bodoni MT Black" panose="02070A03080606020203" pitchFamily="18" charset="0"/>
                <a:ea typeface="+mn-ea"/>
              </a:rPr>
              <a:t>与行为者连接</a:t>
            </a:r>
            <a:r>
              <a:rPr lang="zh-CN" altLang="zh-CN" sz="2400" dirty="0">
                <a:latin typeface="Bodoni MT Black" panose="02070A03080606020203" pitchFamily="18" charset="0"/>
                <a:ea typeface="+mn-ea"/>
              </a:rPr>
              <a:t>，</a:t>
            </a:r>
            <a:r>
              <a:rPr lang="zh-CN" altLang="zh-CN" sz="2400" b="1" dirty="0">
                <a:latin typeface="Bodoni MT Black" panose="02070A03080606020203" pitchFamily="18" charset="0"/>
                <a:ea typeface="+mn-ea"/>
              </a:rPr>
              <a:t>关联</a:t>
            </a:r>
            <a:r>
              <a:rPr lang="zh-CN" altLang="zh-CN" sz="2400" dirty="0">
                <a:latin typeface="Bodoni MT Black" panose="02070A03080606020203" pitchFamily="18" charset="0"/>
                <a:ea typeface="+mn-ea"/>
              </a:rPr>
              <a:t>指出一个用例与哪些行为者交互，这种交互是双向的。</a:t>
            </a:r>
            <a:endParaRPr lang="en-US" altLang="zh-CN" sz="2400" b="1" dirty="0" smtClean="0">
              <a:latin typeface="Bodoni MT Black" panose="02070A03080606020203" pitchFamily="18" charset="0"/>
              <a:ea typeface="+mn-ea"/>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9.6.1 </a:t>
            </a:r>
            <a:r>
              <a:rPr lang="zh-CN" altLang="en-US" sz="2400" dirty="0" smtClean="0">
                <a:solidFill>
                  <a:srgbClr val="D9D9D9"/>
                </a:solidFill>
                <a:latin typeface="Bodoni MT Black" panose="02070A03080606020203" pitchFamily="18" charset="0"/>
                <a:ea typeface="+mn-ea"/>
              </a:rPr>
              <a:t>用例图</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anose="02070A03080606020203" pitchFamily="18" charset="0"/>
                <a:ea typeface="+mn-ea"/>
              </a:rPr>
              <a:t>9.6 </a:t>
            </a:r>
            <a:r>
              <a:rPr lang="zh-CN" altLang="en-US" b="1" dirty="0" smtClean="0">
                <a:latin typeface="Bodoni MT Black" panose="02070A03080606020203" pitchFamily="18" charset="0"/>
              </a:rPr>
              <a:t>功能模型</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250825" y="1214438"/>
            <a:ext cx="8785225"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000"/>
              </a:lnSpc>
              <a:defRPr/>
            </a:pPr>
            <a:r>
              <a:rPr lang="en-US" altLang="zh-CN" sz="2400" b="1" dirty="0" smtClean="0">
                <a:solidFill>
                  <a:srgbClr val="FF0000"/>
                </a:solidFill>
                <a:latin typeface="Bodoni MT Black" panose="02070A03080606020203" pitchFamily="18" charset="0"/>
                <a:ea typeface="+mn-ea"/>
              </a:rPr>
              <a:t>2.</a:t>
            </a:r>
            <a:r>
              <a:rPr lang="zh-CN" altLang="en-US" sz="2400" b="1" dirty="0" smtClean="0">
                <a:solidFill>
                  <a:srgbClr val="FF0000"/>
                </a:solidFill>
                <a:latin typeface="Bodoni MT Black" panose="02070A03080606020203" pitchFamily="18" charset="0"/>
                <a:ea typeface="+mn-ea"/>
              </a:rPr>
              <a:t>用例</a:t>
            </a:r>
            <a:endParaRPr lang="en-US" altLang="zh-CN" sz="2400" b="1" dirty="0">
              <a:solidFill>
                <a:srgbClr val="FF0000"/>
              </a:solidFill>
              <a:latin typeface="Bodoni MT Black" panose="02070A03080606020203" pitchFamily="18" charset="0"/>
              <a:ea typeface="+mn-ea"/>
            </a:endParaRPr>
          </a:p>
          <a:p>
            <a:pPr>
              <a:lnSpc>
                <a:spcPts val="3000"/>
              </a:lnSpc>
              <a:defRPr/>
            </a:pPr>
            <a:r>
              <a:rPr lang="en-US" altLang="zh-CN" sz="2400" dirty="0" smtClean="0">
                <a:latin typeface="Bodoni MT Black" panose="02070A03080606020203" pitchFamily="18" charset="0"/>
                <a:ea typeface="+mn-ea"/>
              </a:rPr>
              <a:t>     </a:t>
            </a:r>
            <a:r>
              <a:rPr lang="zh-CN" altLang="zh-CN" sz="2300" dirty="0" smtClean="0">
                <a:latin typeface="Bodoni MT Black" panose="02070A03080606020203" pitchFamily="18" charset="0"/>
                <a:ea typeface="+mn-ea"/>
              </a:rPr>
              <a:t>用例</a:t>
            </a:r>
            <a:r>
              <a:rPr lang="zh-CN" altLang="zh-CN" sz="2300" dirty="0">
                <a:latin typeface="Bodoni MT Black" panose="02070A03080606020203" pitchFamily="18" charset="0"/>
                <a:ea typeface="+mn-ea"/>
              </a:rPr>
              <a:t>具有下述特征</a:t>
            </a:r>
            <a:r>
              <a:rPr lang="zh-CN" altLang="zh-CN" sz="2300" dirty="0" smtClean="0">
                <a:latin typeface="Bodoni MT Black" panose="02070A03080606020203" pitchFamily="18" charset="0"/>
                <a:ea typeface="+mn-ea"/>
              </a:rPr>
              <a:t>。</a:t>
            </a:r>
            <a:endParaRPr lang="zh-CN" altLang="zh-CN" sz="2300" dirty="0" smtClean="0">
              <a:latin typeface="Bodoni MT Black" panose="02070A03080606020203" pitchFamily="18" charset="0"/>
              <a:ea typeface="+mn-ea"/>
            </a:endParaRPr>
          </a:p>
          <a:p>
            <a:pPr marL="556895" indent="0">
              <a:lnSpc>
                <a:spcPts val="3000"/>
              </a:lnSpc>
              <a:defRPr/>
            </a:pPr>
            <a:r>
              <a:rPr lang="en-US" altLang="zh-CN" sz="2300" dirty="0" smtClean="0">
                <a:latin typeface="Bodoni MT Black" panose="02070A03080606020203" pitchFamily="18" charset="0"/>
                <a:ea typeface="+mn-ea"/>
              </a:rPr>
              <a:t>(1)</a:t>
            </a:r>
            <a:r>
              <a:rPr lang="zh-CN" altLang="zh-CN" sz="2300" dirty="0" smtClean="0">
                <a:latin typeface="Bodoni MT Black" panose="02070A03080606020203" pitchFamily="18" charset="0"/>
                <a:ea typeface="+mn-ea"/>
              </a:rPr>
              <a:t>用例代表某些</a:t>
            </a:r>
            <a:r>
              <a:rPr lang="zh-CN" altLang="zh-CN" sz="2300" dirty="0" smtClean="0">
                <a:solidFill>
                  <a:srgbClr val="FF0000"/>
                </a:solidFill>
                <a:latin typeface="Bodoni MT Black" panose="02070A03080606020203" pitchFamily="18" charset="0"/>
                <a:ea typeface="+mn-ea"/>
              </a:rPr>
              <a:t>用户可见的功能</a:t>
            </a:r>
            <a:r>
              <a:rPr lang="zh-CN" altLang="zh-CN" sz="2300" dirty="0" smtClean="0">
                <a:latin typeface="Bodoni MT Black" panose="02070A03080606020203" pitchFamily="18" charset="0"/>
                <a:ea typeface="+mn-ea"/>
              </a:rPr>
              <a:t>，实现一个具体的用户目标。</a:t>
            </a:r>
            <a:endParaRPr lang="zh-CN" altLang="zh-CN" sz="2300" dirty="0" smtClean="0">
              <a:latin typeface="Bodoni MT Black" panose="02070A03080606020203" pitchFamily="18" charset="0"/>
              <a:ea typeface="+mn-ea"/>
            </a:endParaRPr>
          </a:p>
          <a:p>
            <a:pPr marL="556895" indent="0">
              <a:lnSpc>
                <a:spcPts val="3000"/>
              </a:lnSpc>
              <a:defRPr/>
            </a:pPr>
            <a:r>
              <a:rPr lang="en-US" altLang="zh-CN" sz="2300" dirty="0" smtClean="0">
                <a:latin typeface="Bodoni MT Black" panose="02070A03080606020203" pitchFamily="18" charset="0"/>
                <a:ea typeface="+mn-ea"/>
              </a:rPr>
              <a:t>(2)</a:t>
            </a:r>
            <a:r>
              <a:rPr lang="zh-CN" altLang="zh-CN" sz="2300" dirty="0" smtClean="0">
                <a:latin typeface="Bodoni MT Black" panose="02070A03080606020203" pitchFamily="18" charset="0"/>
                <a:ea typeface="+mn-ea"/>
              </a:rPr>
              <a:t>用例</a:t>
            </a:r>
            <a:r>
              <a:rPr lang="zh-CN" altLang="zh-CN" sz="2300" dirty="0">
                <a:latin typeface="Bodoni MT Black" panose="02070A03080606020203" pitchFamily="18" charset="0"/>
                <a:ea typeface="+mn-ea"/>
              </a:rPr>
              <a:t>总是</a:t>
            </a:r>
            <a:r>
              <a:rPr lang="zh-CN" altLang="zh-CN" sz="2300" dirty="0">
                <a:solidFill>
                  <a:srgbClr val="FF0000"/>
                </a:solidFill>
                <a:latin typeface="Bodoni MT Black" panose="02070A03080606020203" pitchFamily="18" charset="0"/>
                <a:ea typeface="+mn-ea"/>
              </a:rPr>
              <a:t>被行为者启动</a:t>
            </a:r>
            <a:r>
              <a:rPr lang="zh-CN" altLang="zh-CN" sz="2300" dirty="0">
                <a:latin typeface="Bodoni MT Black" panose="02070A03080606020203" pitchFamily="18" charset="0"/>
                <a:ea typeface="+mn-ea"/>
              </a:rPr>
              <a:t>的，并向行为者提供可识别的值。</a:t>
            </a:r>
            <a:endParaRPr lang="zh-CN" altLang="zh-CN" sz="2300" dirty="0">
              <a:latin typeface="Bodoni MT Black" panose="02070A03080606020203" pitchFamily="18" charset="0"/>
              <a:ea typeface="+mn-ea"/>
            </a:endParaRPr>
          </a:p>
          <a:p>
            <a:pPr marL="556895" indent="0">
              <a:lnSpc>
                <a:spcPts val="3000"/>
              </a:lnSpc>
              <a:defRPr/>
            </a:pPr>
            <a:r>
              <a:rPr lang="en-US" altLang="zh-CN" sz="2300" dirty="0" smtClean="0">
                <a:latin typeface="Bodoni MT Black" panose="02070A03080606020203" pitchFamily="18" charset="0"/>
                <a:ea typeface="+mn-ea"/>
              </a:rPr>
              <a:t>(3)</a:t>
            </a:r>
            <a:r>
              <a:rPr lang="zh-CN" altLang="zh-CN" sz="2300" dirty="0" smtClean="0">
                <a:latin typeface="Bodoni MT Black" panose="02070A03080606020203" pitchFamily="18" charset="0"/>
                <a:ea typeface="+mn-ea"/>
              </a:rPr>
              <a:t>用例</a:t>
            </a:r>
            <a:r>
              <a:rPr lang="zh-CN" altLang="zh-CN" sz="2300" dirty="0">
                <a:latin typeface="Bodoni MT Black" panose="02070A03080606020203" pitchFamily="18" charset="0"/>
                <a:ea typeface="+mn-ea"/>
              </a:rPr>
              <a:t>必须是</a:t>
            </a:r>
            <a:r>
              <a:rPr lang="zh-CN" altLang="zh-CN" sz="2300" dirty="0">
                <a:solidFill>
                  <a:srgbClr val="FF0000"/>
                </a:solidFill>
                <a:latin typeface="Bodoni MT Black" panose="02070A03080606020203" pitchFamily="18" charset="0"/>
                <a:ea typeface="+mn-ea"/>
              </a:rPr>
              <a:t>完整</a:t>
            </a:r>
            <a:r>
              <a:rPr lang="zh-CN" altLang="zh-CN" sz="2300" dirty="0">
                <a:latin typeface="Bodoni MT Black" panose="02070A03080606020203" pitchFamily="18" charset="0"/>
                <a:ea typeface="+mn-ea"/>
              </a:rPr>
              <a:t>的。</a:t>
            </a:r>
            <a:endParaRPr lang="zh-CN" altLang="zh-CN" sz="2300" dirty="0">
              <a:latin typeface="Bodoni MT Black" panose="02070A03080606020203" pitchFamily="18" charset="0"/>
              <a:ea typeface="+mn-ea"/>
            </a:endParaRPr>
          </a:p>
          <a:p>
            <a:pPr marL="0" indent="0">
              <a:lnSpc>
                <a:spcPts val="3000"/>
              </a:lnSpc>
              <a:defRPr/>
            </a:pPr>
            <a:r>
              <a:rPr lang="en-US" altLang="zh-CN" sz="2300" dirty="0" smtClean="0">
                <a:latin typeface="Bodoni MT Black" panose="02070A03080606020203" pitchFamily="18" charset="0"/>
                <a:ea typeface="+mn-ea"/>
              </a:rPr>
              <a:t>     </a:t>
            </a:r>
            <a:r>
              <a:rPr lang="zh-CN" altLang="zh-CN" sz="2300" b="1" dirty="0" smtClean="0">
                <a:latin typeface="Bodoni MT Black" panose="02070A03080606020203" pitchFamily="18" charset="0"/>
                <a:ea typeface="+mn-ea"/>
              </a:rPr>
              <a:t>注意</a:t>
            </a:r>
            <a:r>
              <a:rPr lang="zh-CN" altLang="zh-CN" sz="2300" dirty="0">
                <a:latin typeface="Bodoni MT Black" panose="02070A03080606020203" pitchFamily="18" charset="0"/>
                <a:ea typeface="+mn-ea"/>
              </a:rPr>
              <a:t>，</a:t>
            </a:r>
            <a:r>
              <a:rPr lang="zh-CN" altLang="zh-CN" sz="2300" dirty="0">
                <a:solidFill>
                  <a:srgbClr val="FF0000"/>
                </a:solidFill>
                <a:latin typeface="Bodoni MT Black" panose="02070A03080606020203" pitchFamily="18" charset="0"/>
                <a:ea typeface="+mn-ea"/>
              </a:rPr>
              <a:t>用例是一个类</a:t>
            </a:r>
            <a:r>
              <a:rPr lang="zh-CN" altLang="zh-CN" sz="2300" dirty="0">
                <a:latin typeface="Bodoni MT Black" panose="02070A03080606020203" pitchFamily="18" charset="0"/>
                <a:ea typeface="+mn-ea"/>
              </a:rPr>
              <a:t>，它代表</a:t>
            </a:r>
            <a:r>
              <a:rPr lang="zh-CN" altLang="zh-CN" sz="2300" dirty="0">
                <a:solidFill>
                  <a:srgbClr val="FF0000"/>
                </a:solidFill>
                <a:latin typeface="Bodoni MT Black" panose="02070A03080606020203" pitchFamily="18" charset="0"/>
                <a:ea typeface="+mn-ea"/>
              </a:rPr>
              <a:t>一类功能</a:t>
            </a:r>
            <a:r>
              <a:rPr lang="zh-CN" altLang="zh-CN" sz="2300" dirty="0">
                <a:latin typeface="Bodoni MT Black" panose="02070A03080606020203" pitchFamily="18" charset="0"/>
                <a:ea typeface="+mn-ea"/>
              </a:rPr>
              <a:t>而不是使用该功能的某个具体实例。用例的实例是系统的一种实际使用方法，通常把</a:t>
            </a:r>
            <a:r>
              <a:rPr lang="zh-CN" altLang="zh-CN" sz="2300" dirty="0">
                <a:solidFill>
                  <a:srgbClr val="FF0000"/>
                </a:solidFill>
                <a:latin typeface="Bodoni MT Black" panose="02070A03080606020203" pitchFamily="18" charset="0"/>
                <a:ea typeface="+mn-ea"/>
              </a:rPr>
              <a:t>用例的实例</a:t>
            </a:r>
            <a:r>
              <a:rPr lang="zh-CN" altLang="zh-CN" sz="2300" dirty="0">
                <a:latin typeface="Bodoni MT Black" panose="02070A03080606020203" pitchFamily="18" charset="0"/>
                <a:ea typeface="+mn-ea"/>
              </a:rPr>
              <a:t>称为</a:t>
            </a:r>
            <a:r>
              <a:rPr lang="zh-CN" altLang="zh-CN" sz="2300" b="1" dirty="0">
                <a:solidFill>
                  <a:srgbClr val="FF0000"/>
                </a:solidFill>
                <a:latin typeface="Bodoni MT Black" panose="02070A03080606020203" pitchFamily="18" charset="0"/>
                <a:ea typeface="+mn-ea"/>
              </a:rPr>
              <a:t>脚本</a:t>
            </a:r>
            <a:r>
              <a:rPr lang="zh-CN" altLang="zh-CN" sz="2300" dirty="0">
                <a:latin typeface="Bodoni MT Black" panose="02070A03080606020203" pitchFamily="18" charset="0"/>
                <a:ea typeface="+mn-ea"/>
              </a:rPr>
              <a:t>。脚本是系统的一次具体执行过程，例如，在自动售货机系统中，张三投入硬币购买矿泉水，系统收到钱后把矿泉水送出来，上述过程就是一个脚本；李四投币买可乐，但是可乐已卖完了，于是系统给出提示信息并把钱退还给李四，这个过程是另一个脚本。</a:t>
            </a:r>
            <a:endParaRPr lang="en-US" altLang="zh-CN" sz="2300" b="1" dirty="0" smtClean="0">
              <a:latin typeface="Bodoni MT Black" panose="02070A03080606020203" pitchFamily="18" charset="0"/>
              <a:ea typeface="+mn-ea"/>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9.6.1 </a:t>
            </a:r>
            <a:r>
              <a:rPr lang="zh-CN" altLang="en-US" sz="2400" dirty="0" smtClean="0">
                <a:solidFill>
                  <a:srgbClr val="D9D9D9"/>
                </a:solidFill>
                <a:latin typeface="Bodoni MT Black" panose="02070A03080606020203" pitchFamily="18" charset="0"/>
                <a:ea typeface="+mn-ea"/>
              </a:rPr>
              <a:t>用例图</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anose="02070A03080606020203" pitchFamily="18" charset="0"/>
                <a:ea typeface="+mn-ea"/>
              </a:rPr>
              <a:t>9.6 </a:t>
            </a:r>
            <a:r>
              <a:rPr lang="zh-CN" altLang="en-US" b="1" dirty="0" smtClean="0">
                <a:latin typeface="Bodoni MT Black" panose="02070A03080606020203" pitchFamily="18" charset="0"/>
              </a:rPr>
              <a:t>功能模型</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601663" y="1260475"/>
            <a:ext cx="8218487"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000"/>
              </a:lnSpc>
              <a:spcAft>
                <a:spcPts val="600"/>
              </a:spcAft>
              <a:defRPr/>
            </a:pPr>
            <a:r>
              <a:rPr lang="en-US" altLang="zh-CN" sz="2400" b="1" dirty="0" smtClean="0">
                <a:solidFill>
                  <a:srgbClr val="FF0000"/>
                </a:solidFill>
                <a:latin typeface="Bodoni MT Black" panose="02070A03080606020203" pitchFamily="18" charset="0"/>
                <a:ea typeface="+mn-ea"/>
              </a:rPr>
              <a:t>3.</a:t>
            </a:r>
            <a:r>
              <a:rPr lang="zh-CN" altLang="en-US" sz="2400" b="1" dirty="0" smtClean="0">
                <a:solidFill>
                  <a:srgbClr val="FF0000"/>
                </a:solidFill>
                <a:latin typeface="Bodoni MT Black" panose="02070A03080606020203" pitchFamily="18" charset="0"/>
                <a:ea typeface="+mn-ea"/>
              </a:rPr>
              <a:t>行为者</a:t>
            </a:r>
            <a:endParaRPr lang="en-US" altLang="zh-CN" sz="2400" b="1" dirty="0" smtClean="0">
              <a:solidFill>
                <a:srgbClr val="FF0000"/>
              </a:solidFill>
              <a:latin typeface="Bodoni MT Black" panose="02070A03080606020203" pitchFamily="18" charset="0"/>
              <a:ea typeface="+mn-ea"/>
            </a:endParaRPr>
          </a:p>
          <a:p>
            <a:pPr marL="0" indent="0">
              <a:lnSpc>
                <a:spcPts val="3000"/>
              </a:lnSpc>
              <a:defRPr/>
            </a:pPr>
            <a:r>
              <a:rPr lang="en-US" altLang="zh-CN" sz="2400" b="1" dirty="0" smtClean="0">
                <a:solidFill>
                  <a:srgbClr val="C00000"/>
                </a:solidFill>
                <a:latin typeface="Bodoni MT Black" panose="02070A03080606020203" pitchFamily="18" charset="0"/>
                <a:ea typeface="+mn-ea"/>
              </a:rPr>
              <a:t>     </a:t>
            </a:r>
            <a:r>
              <a:rPr lang="zh-CN" altLang="zh-CN" sz="2400" b="1" dirty="0" smtClean="0">
                <a:solidFill>
                  <a:srgbClr val="C00000"/>
                </a:solidFill>
                <a:latin typeface="Bodoni MT Black" panose="02070A03080606020203" pitchFamily="18" charset="0"/>
                <a:ea typeface="+mn-ea"/>
              </a:rPr>
              <a:t>行为</a:t>
            </a:r>
            <a:r>
              <a:rPr lang="zh-CN" altLang="zh-CN" sz="2400" b="1" dirty="0">
                <a:solidFill>
                  <a:srgbClr val="C00000"/>
                </a:solidFill>
                <a:latin typeface="Bodoni MT Black" panose="02070A03080606020203" pitchFamily="18" charset="0"/>
                <a:ea typeface="+mn-ea"/>
              </a:rPr>
              <a:t>者</a:t>
            </a:r>
            <a:r>
              <a:rPr lang="zh-CN" altLang="zh-CN" sz="2400" dirty="0">
                <a:latin typeface="Bodoni MT Black" panose="02070A03080606020203" pitchFamily="18" charset="0"/>
                <a:ea typeface="+mn-ea"/>
              </a:rPr>
              <a:t>是指与系统交互的人或其他系统，它代表外部实体。使用用例并且与系统交互的任何人或物都是行为者。</a:t>
            </a:r>
            <a:endParaRPr lang="zh-CN" altLang="zh-CN" sz="2400" dirty="0">
              <a:latin typeface="Bodoni MT Black" panose="02070A03080606020203" pitchFamily="18" charset="0"/>
              <a:ea typeface="+mn-ea"/>
            </a:endParaRPr>
          </a:p>
          <a:p>
            <a:pPr marL="0" indent="0">
              <a:lnSpc>
                <a:spcPts val="3000"/>
              </a:lnSpc>
              <a:defRPr/>
            </a:pPr>
            <a:r>
              <a:rPr lang="en-US" altLang="zh-CN" sz="2400" dirty="0" smtClean="0">
                <a:latin typeface="Bodoni MT Black" panose="02070A03080606020203" pitchFamily="18" charset="0"/>
                <a:ea typeface="+mn-ea"/>
              </a:rPr>
              <a:t>     </a:t>
            </a:r>
            <a:r>
              <a:rPr lang="zh-CN" altLang="zh-CN" sz="2400" b="1" dirty="0" smtClean="0">
                <a:solidFill>
                  <a:srgbClr val="C00000"/>
                </a:solidFill>
                <a:latin typeface="Bodoni MT Black" panose="02070A03080606020203" pitchFamily="18" charset="0"/>
                <a:ea typeface="+mn-ea"/>
              </a:rPr>
              <a:t>行为</a:t>
            </a:r>
            <a:r>
              <a:rPr lang="zh-CN" altLang="zh-CN" sz="2400" b="1" dirty="0">
                <a:solidFill>
                  <a:srgbClr val="C00000"/>
                </a:solidFill>
                <a:latin typeface="Bodoni MT Black" panose="02070A03080606020203" pitchFamily="18" charset="0"/>
                <a:ea typeface="+mn-ea"/>
              </a:rPr>
              <a:t>者</a:t>
            </a:r>
            <a:r>
              <a:rPr lang="zh-CN" altLang="zh-CN" sz="2400" dirty="0">
                <a:latin typeface="Bodoni MT Black" panose="02070A03080606020203" pitchFamily="18" charset="0"/>
                <a:ea typeface="+mn-ea"/>
              </a:rPr>
              <a:t>代表一种</a:t>
            </a:r>
            <a:r>
              <a:rPr lang="zh-CN" altLang="zh-CN" sz="2400" dirty="0">
                <a:solidFill>
                  <a:srgbClr val="FF0000"/>
                </a:solidFill>
                <a:latin typeface="Bodoni MT Black" panose="02070A03080606020203" pitchFamily="18" charset="0"/>
                <a:ea typeface="+mn-ea"/>
              </a:rPr>
              <a:t>角色</a:t>
            </a:r>
            <a:r>
              <a:rPr lang="zh-CN" altLang="zh-CN" sz="2400" dirty="0">
                <a:latin typeface="Bodoni MT Black" panose="02070A03080606020203" pitchFamily="18" charset="0"/>
                <a:ea typeface="+mn-ea"/>
              </a:rPr>
              <a:t>，而不是某个具体的人或物</a:t>
            </a:r>
            <a:r>
              <a:rPr lang="zh-CN" altLang="zh-CN" sz="2400" dirty="0" smtClean="0">
                <a:latin typeface="Bodoni MT Black" panose="02070A03080606020203" pitchFamily="18" charset="0"/>
                <a:ea typeface="+mn-ea"/>
              </a:rPr>
              <a:t>。一</a:t>
            </a:r>
            <a:r>
              <a:rPr lang="zh-CN" altLang="zh-CN" sz="2400" dirty="0">
                <a:latin typeface="Bodoni MT Black" panose="02070A03080606020203" pitchFamily="18" charset="0"/>
                <a:ea typeface="+mn-ea"/>
              </a:rPr>
              <a:t>个具体的人可以充当多种不同角色</a:t>
            </a:r>
            <a:r>
              <a:rPr lang="zh-CN" altLang="zh-CN"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marL="0" indent="0">
              <a:lnSpc>
                <a:spcPts val="3000"/>
              </a:lnSpc>
              <a:defRPr/>
            </a:pPr>
            <a:r>
              <a:rPr lang="en-US" altLang="zh-CN" sz="2400" dirty="0" smtClean="0">
                <a:latin typeface="Bodoni MT Black" panose="02070A03080606020203" pitchFamily="18" charset="0"/>
                <a:ea typeface="+mn-ea"/>
              </a:rPr>
              <a:t>     </a:t>
            </a:r>
            <a:r>
              <a:rPr lang="zh-CN" altLang="zh-CN" sz="2400" dirty="0" smtClean="0">
                <a:latin typeface="Bodoni MT Black" panose="02070A03080606020203" pitchFamily="18" charset="0"/>
                <a:ea typeface="+mn-ea"/>
              </a:rPr>
              <a:t>在</a:t>
            </a:r>
            <a:r>
              <a:rPr lang="zh-CN" altLang="zh-CN" sz="2400" dirty="0">
                <a:latin typeface="Bodoni MT Black" panose="02070A03080606020203" pitchFamily="18" charset="0"/>
                <a:ea typeface="+mn-ea"/>
              </a:rPr>
              <a:t>用例图中</a:t>
            </a:r>
            <a:r>
              <a:rPr lang="zh-CN" altLang="zh-CN" sz="2400" dirty="0">
                <a:solidFill>
                  <a:srgbClr val="FF0000"/>
                </a:solidFill>
                <a:latin typeface="Bodoni MT Black" panose="02070A03080606020203" pitchFamily="18" charset="0"/>
                <a:ea typeface="+mn-ea"/>
              </a:rPr>
              <a:t>用直线连接行为者和用例</a:t>
            </a:r>
            <a:r>
              <a:rPr lang="zh-CN" altLang="zh-CN" sz="2400" dirty="0">
                <a:latin typeface="Bodoni MT Black" panose="02070A03080606020203" pitchFamily="18" charset="0"/>
                <a:ea typeface="+mn-ea"/>
              </a:rPr>
              <a:t>，表示两者之间交换信息，称为</a:t>
            </a:r>
            <a:r>
              <a:rPr lang="zh-CN" altLang="zh-CN" sz="2400" b="1" dirty="0">
                <a:solidFill>
                  <a:srgbClr val="FF0000"/>
                </a:solidFill>
                <a:latin typeface="Bodoni MT Black" panose="02070A03080606020203" pitchFamily="18" charset="0"/>
                <a:ea typeface="+mn-ea"/>
              </a:rPr>
              <a:t>通信联系</a:t>
            </a:r>
            <a:r>
              <a:rPr lang="zh-CN" altLang="zh-CN" sz="2400" dirty="0">
                <a:latin typeface="Bodoni MT Black" panose="02070A03080606020203" pitchFamily="18" charset="0"/>
                <a:ea typeface="+mn-ea"/>
              </a:rPr>
              <a:t>。行为者</a:t>
            </a:r>
            <a:r>
              <a:rPr lang="zh-CN" altLang="zh-CN" sz="2400" dirty="0" smtClean="0">
                <a:latin typeface="Bodoni MT Black" panose="02070A03080606020203" pitchFamily="18" charset="0"/>
                <a:ea typeface="+mn-ea"/>
              </a:rPr>
              <a:t>触发</a:t>
            </a:r>
            <a:r>
              <a:rPr lang="zh-CN" altLang="en-US" sz="2400" dirty="0" smtClean="0">
                <a:latin typeface="Bodoni MT Black" panose="02070A03080606020203" pitchFamily="18" charset="0"/>
                <a:ea typeface="+mn-ea"/>
              </a:rPr>
              <a:t>（</a:t>
            </a:r>
            <a:r>
              <a:rPr lang="zh-CN" altLang="zh-CN" sz="2400" dirty="0" smtClean="0">
                <a:latin typeface="Bodoni MT Black" panose="02070A03080606020203" pitchFamily="18" charset="0"/>
                <a:ea typeface="+mn-ea"/>
              </a:rPr>
              <a:t>激活</a:t>
            </a:r>
            <a:r>
              <a:rPr lang="zh-CN" altLang="en-US" sz="2400" dirty="0" smtClean="0">
                <a:latin typeface="Bodoni MT Black" panose="02070A03080606020203" pitchFamily="18" charset="0"/>
              </a:rPr>
              <a:t>）</a:t>
            </a:r>
            <a:r>
              <a:rPr lang="zh-CN" altLang="zh-CN" sz="2400" dirty="0" smtClean="0">
                <a:latin typeface="Bodoni MT Black" panose="02070A03080606020203" pitchFamily="18" charset="0"/>
                <a:ea typeface="+mn-ea"/>
              </a:rPr>
              <a:t>用例</a:t>
            </a:r>
            <a:r>
              <a:rPr lang="zh-CN" altLang="zh-CN" sz="2400" dirty="0">
                <a:latin typeface="Bodoni MT Black" panose="02070A03080606020203" pitchFamily="18" charset="0"/>
                <a:ea typeface="+mn-ea"/>
              </a:rPr>
              <a:t>，并与用例交换信息。单个行为者可与多个用例联系</a:t>
            </a:r>
            <a:r>
              <a:rPr lang="zh-CN" altLang="zh-CN" sz="2400" dirty="0" smtClean="0">
                <a:latin typeface="Bodoni MT Black" panose="02070A03080606020203" pitchFamily="18" charset="0"/>
                <a:ea typeface="+mn-ea"/>
              </a:rPr>
              <a:t>；一</a:t>
            </a:r>
            <a:r>
              <a:rPr lang="zh-CN" altLang="zh-CN" sz="2400" dirty="0">
                <a:latin typeface="Bodoni MT Black" panose="02070A03080606020203" pitchFamily="18" charset="0"/>
                <a:ea typeface="+mn-ea"/>
              </a:rPr>
              <a:t>个用例也可与多个行为者联系</a:t>
            </a:r>
            <a:r>
              <a:rPr lang="zh-CN" altLang="zh-CN"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marL="0" indent="0">
              <a:lnSpc>
                <a:spcPts val="3000"/>
              </a:lnSpc>
              <a:defRPr/>
            </a:pPr>
            <a:r>
              <a:rPr lang="en-US" altLang="zh-CN" sz="2400" dirty="0" smtClean="0">
                <a:latin typeface="Bodoni MT Black" panose="02070A03080606020203" pitchFamily="18" charset="0"/>
                <a:ea typeface="+mn-ea"/>
              </a:rPr>
              <a:t>     </a:t>
            </a:r>
            <a:r>
              <a:rPr lang="zh-CN" altLang="zh-CN" sz="2400" dirty="0" smtClean="0">
                <a:latin typeface="Bodoni MT Black" panose="02070A03080606020203" pitchFamily="18" charset="0"/>
                <a:ea typeface="+mn-ea"/>
              </a:rPr>
              <a:t>可以</a:t>
            </a:r>
            <a:r>
              <a:rPr lang="zh-CN" altLang="zh-CN" sz="2400" dirty="0">
                <a:latin typeface="Bodoni MT Black" panose="02070A03080606020203" pitchFamily="18" charset="0"/>
                <a:ea typeface="+mn-ea"/>
              </a:rPr>
              <a:t>把行为者分成</a:t>
            </a:r>
            <a:r>
              <a:rPr lang="zh-CN" altLang="zh-CN" sz="2400" dirty="0">
                <a:solidFill>
                  <a:srgbClr val="FF0000"/>
                </a:solidFill>
                <a:latin typeface="Bodoni MT Black" panose="02070A03080606020203" pitchFamily="18" charset="0"/>
                <a:ea typeface="+mn-ea"/>
              </a:rPr>
              <a:t>主行为者</a:t>
            </a:r>
            <a:r>
              <a:rPr lang="zh-CN" altLang="zh-CN" sz="2400" dirty="0">
                <a:latin typeface="Bodoni MT Black" panose="02070A03080606020203" pitchFamily="18" charset="0"/>
                <a:ea typeface="+mn-ea"/>
              </a:rPr>
              <a:t>和</a:t>
            </a:r>
            <a:r>
              <a:rPr lang="zh-CN" altLang="zh-CN" sz="2400" dirty="0">
                <a:solidFill>
                  <a:srgbClr val="FF0000"/>
                </a:solidFill>
                <a:latin typeface="Bodoni MT Black" panose="02070A03080606020203" pitchFamily="18" charset="0"/>
                <a:ea typeface="+mn-ea"/>
              </a:rPr>
              <a:t>副行为者</a:t>
            </a:r>
            <a:r>
              <a:rPr lang="zh-CN" altLang="zh-CN" sz="2400" dirty="0">
                <a:latin typeface="Bodoni MT Black" panose="02070A03080606020203" pitchFamily="18" charset="0"/>
                <a:ea typeface="+mn-ea"/>
              </a:rPr>
              <a:t>，还可分成</a:t>
            </a:r>
            <a:r>
              <a:rPr lang="zh-CN" altLang="zh-CN" sz="2400" dirty="0">
                <a:solidFill>
                  <a:srgbClr val="FF0000"/>
                </a:solidFill>
                <a:latin typeface="Bodoni MT Black" panose="02070A03080606020203" pitchFamily="18" charset="0"/>
                <a:ea typeface="+mn-ea"/>
              </a:rPr>
              <a:t>主动行为者</a:t>
            </a:r>
            <a:r>
              <a:rPr lang="zh-CN" altLang="zh-CN" sz="2400" dirty="0">
                <a:latin typeface="Bodoni MT Black" panose="02070A03080606020203" pitchFamily="18" charset="0"/>
                <a:ea typeface="+mn-ea"/>
              </a:rPr>
              <a:t>和</a:t>
            </a:r>
            <a:r>
              <a:rPr lang="zh-CN" altLang="zh-CN" sz="2400" dirty="0">
                <a:solidFill>
                  <a:srgbClr val="FF0000"/>
                </a:solidFill>
                <a:latin typeface="Bodoni MT Black" panose="02070A03080606020203" pitchFamily="18" charset="0"/>
                <a:ea typeface="+mn-ea"/>
              </a:rPr>
              <a:t>被动行为者</a:t>
            </a:r>
            <a:r>
              <a:rPr lang="zh-CN" altLang="zh-CN" sz="2400" dirty="0">
                <a:latin typeface="Bodoni MT Black" panose="02070A03080606020203" pitchFamily="18" charset="0"/>
                <a:ea typeface="+mn-ea"/>
              </a:rPr>
              <a:t>。</a:t>
            </a:r>
            <a:endParaRPr lang="en-US" altLang="zh-CN" sz="2400" b="1" dirty="0" smtClean="0">
              <a:latin typeface="Bodoni MT Black" panose="02070A03080606020203" pitchFamily="18" charset="0"/>
              <a:ea typeface="+mn-ea"/>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9.6.1 </a:t>
            </a:r>
            <a:r>
              <a:rPr lang="zh-CN" altLang="en-US" sz="2400" dirty="0" smtClean="0">
                <a:solidFill>
                  <a:srgbClr val="D9D9D9"/>
                </a:solidFill>
                <a:latin typeface="Bodoni MT Black" panose="02070A03080606020203" pitchFamily="18" charset="0"/>
                <a:ea typeface="+mn-ea"/>
              </a:rPr>
              <a:t>用例图</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anose="02070A03080606020203" pitchFamily="18" charset="0"/>
                <a:ea typeface="+mn-ea"/>
              </a:rPr>
              <a:t>9.6 </a:t>
            </a:r>
            <a:r>
              <a:rPr lang="zh-CN" altLang="en-US" b="1" dirty="0" smtClean="0">
                <a:latin typeface="Bodoni MT Black" panose="02070A03080606020203" pitchFamily="18" charset="0"/>
              </a:rPr>
              <a:t>功能模型</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395288" y="1052513"/>
            <a:ext cx="8507412" cy="504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000"/>
              </a:lnSpc>
              <a:spcAft>
                <a:spcPts val="0"/>
              </a:spcAft>
              <a:defRPr/>
            </a:pPr>
            <a:r>
              <a:rPr lang="en-US" altLang="zh-CN" sz="2400" b="1" dirty="0" smtClean="0">
                <a:solidFill>
                  <a:srgbClr val="FF0000"/>
                </a:solidFill>
                <a:latin typeface="Bodoni MT Black" panose="02070A03080606020203" pitchFamily="18" charset="0"/>
                <a:ea typeface="+mn-ea"/>
              </a:rPr>
              <a:t>4.</a:t>
            </a:r>
            <a:r>
              <a:rPr lang="zh-CN" altLang="en-US" sz="2400" b="1" dirty="0" smtClean="0">
                <a:solidFill>
                  <a:srgbClr val="FF0000"/>
                </a:solidFill>
                <a:latin typeface="Bodoni MT Black" panose="02070A03080606020203" pitchFamily="18" charset="0"/>
                <a:ea typeface="+mn-ea"/>
              </a:rPr>
              <a:t>用例之间的关系</a:t>
            </a:r>
            <a:endParaRPr lang="en-US" altLang="zh-CN" sz="2400" b="1" dirty="0" smtClean="0">
              <a:solidFill>
                <a:srgbClr val="FF0000"/>
              </a:solidFill>
              <a:latin typeface="Bodoni MT Black" panose="02070A03080606020203" pitchFamily="18" charset="0"/>
              <a:ea typeface="+mn-ea"/>
            </a:endParaRPr>
          </a:p>
          <a:p>
            <a:pPr marL="0" indent="0">
              <a:lnSpc>
                <a:spcPts val="3000"/>
              </a:lnSpc>
              <a:defRPr/>
            </a:pPr>
            <a:r>
              <a:rPr lang="en-US" altLang="zh-CN" sz="2400" b="1" dirty="0" smtClean="0">
                <a:solidFill>
                  <a:srgbClr val="C00000"/>
                </a:solidFill>
                <a:latin typeface="Bodoni MT Black" panose="02070A03080606020203" pitchFamily="18" charset="0"/>
                <a:ea typeface="+mn-ea"/>
              </a:rPr>
              <a:t>    </a:t>
            </a:r>
            <a:r>
              <a:rPr lang="en-US" altLang="zh-CN" sz="2400" dirty="0">
                <a:latin typeface="Bodoni MT Black" panose="02070A03080606020203" pitchFamily="18" charset="0"/>
                <a:ea typeface="+mn-ea"/>
              </a:rPr>
              <a:t>UML</a:t>
            </a:r>
            <a:r>
              <a:rPr lang="zh-CN" altLang="zh-CN" sz="2400" dirty="0">
                <a:latin typeface="Bodoni MT Black" panose="02070A03080606020203" pitchFamily="18" charset="0"/>
                <a:ea typeface="+mn-ea"/>
              </a:rPr>
              <a:t>用例之间主要有</a:t>
            </a:r>
            <a:r>
              <a:rPr lang="zh-CN" altLang="zh-CN" sz="2400" b="1" dirty="0">
                <a:solidFill>
                  <a:srgbClr val="FF0000"/>
                </a:solidFill>
                <a:latin typeface="Bodoni MT Black" panose="02070A03080606020203" pitchFamily="18" charset="0"/>
                <a:ea typeface="+mn-ea"/>
              </a:rPr>
              <a:t>扩展</a:t>
            </a:r>
            <a:r>
              <a:rPr lang="zh-CN" altLang="zh-CN" sz="2400" dirty="0">
                <a:latin typeface="Bodoni MT Black" panose="02070A03080606020203" pitchFamily="18" charset="0"/>
                <a:ea typeface="+mn-ea"/>
              </a:rPr>
              <a:t>和</a:t>
            </a:r>
            <a:r>
              <a:rPr lang="zh-CN" altLang="zh-CN" sz="2400" b="1" dirty="0">
                <a:solidFill>
                  <a:srgbClr val="FF0000"/>
                </a:solidFill>
                <a:latin typeface="Bodoni MT Black" panose="02070A03080606020203" pitchFamily="18" charset="0"/>
                <a:ea typeface="+mn-ea"/>
              </a:rPr>
              <a:t>使用</a:t>
            </a:r>
            <a:r>
              <a:rPr lang="zh-CN" altLang="zh-CN" sz="2400" dirty="0">
                <a:latin typeface="Bodoni MT Black" panose="02070A03080606020203" pitchFamily="18" charset="0"/>
                <a:ea typeface="+mn-ea"/>
              </a:rPr>
              <a:t>两种关系，它们是泛化关系的两种不同形式</a:t>
            </a:r>
            <a:r>
              <a:rPr lang="zh-CN" altLang="zh-CN"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marL="0" indent="0">
              <a:lnSpc>
                <a:spcPts val="3000"/>
              </a:lnSpc>
              <a:defRPr/>
            </a:pPr>
            <a:r>
              <a:rPr lang="en-US" altLang="zh-CN" sz="2400" b="1" dirty="0" smtClean="0">
                <a:latin typeface="Bodoni MT Black" panose="02070A03080606020203" pitchFamily="18" charset="0"/>
                <a:ea typeface="+mn-ea"/>
              </a:rPr>
              <a:t>    (1) </a:t>
            </a:r>
            <a:r>
              <a:rPr lang="zh-CN" altLang="en-US" sz="2400" b="1" dirty="0" smtClean="0">
                <a:solidFill>
                  <a:srgbClr val="FF0000"/>
                </a:solidFill>
                <a:latin typeface="Bodoni MT Black" panose="02070A03080606020203" pitchFamily="18" charset="0"/>
                <a:ea typeface="+mn-ea"/>
              </a:rPr>
              <a:t>扩展关系</a:t>
            </a:r>
            <a:endParaRPr lang="en-US" altLang="zh-CN" sz="2400" b="1" dirty="0" smtClean="0">
              <a:solidFill>
                <a:srgbClr val="FF0000"/>
              </a:solidFill>
              <a:latin typeface="Bodoni MT Black" panose="02070A03080606020203" pitchFamily="18" charset="0"/>
              <a:ea typeface="+mn-ea"/>
            </a:endParaRPr>
          </a:p>
          <a:p>
            <a:pPr marL="0" indent="0">
              <a:lnSpc>
                <a:spcPts val="3000"/>
              </a:lnSpc>
              <a:defRPr/>
            </a:pPr>
            <a:r>
              <a:rPr lang="en-US" altLang="zh-CN" sz="2400" dirty="0" smtClean="0">
                <a:latin typeface="Bodoni MT Black" panose="02070A03080606020203" pitchFamily="18" charset="0"/>
                <a:ea typeface="+mn-ea"/>
              </a:rPr>
              <a:t>    </a:t>
            </a:r>
            <a:r>
              <a:rPr lang="zh-CN" altLang="zh-CN" sz="2400" dirty="0" smtClean="0">
                <a:solidFill>
                  <a:srgbClr val="FF0000"/>
                </a:solidFill>
                <a:latin typeface="Bodoni MT Black" panose="02070A03080606020203" pitchFamily="18" charset="0"/>
                <a:ea typeface="+mn-ea"/>
              </a:rPr>
              <a:t>向</a:t>
            </a:r>
            <a:r>
              <a:rPr lang="zh-CN" altLang="zh-CN" sz="2400" dirty="0">
                <a:solidFill>
                  <a:srgbClr val="FF0000"/>
                </a:solidFill>
                <a:latin typeface="Bodoni MT Black" panose="02070A03080606020203" pitchFamily="18" charset="0"/>
                <a:ea typeface="+mn-ea"/>
              </a:rPr>
              <a:t>一个用例中添加一些动作后构成了另一个用例</a:t>
            </a:r>
            <a:r>
              <a:rPr lang="zh-CN" altLang="zh-CN" sz="2400" dirty="0">
                <a:latin typeface="Bodoni MT Black" panose="02070A03080606020203" pitchFamily="18" charset="0"/>
                <a:ea typeface="+mn-ea"/>
              </a:rPr>
              <a:t>，这两个用例之间的关系就是扩展关系，后者继承前者的一些行为，通常把后者称为扩展用例</a:t>
            </a:r>
            <a:r>
              <a:rPr lang="zh-CN" altLang="zh-CN"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marL="0" indent="0">
              <a:lnSpc>
                <a:spcPts val="3000"/>
              </a:lnSpc>
              <a:defRPr/>
            </a:pPr>
            <a:r>
              <a:rPr lang="en-US" altLang="zh-CN" sz="2400" b="1" dirty="0" smtClean="0">
                <a:latin typeface="Bodoni MT Black" panose="02070A03080606020203" pitchFamily="18" charset="0"/>
                <a:ea typeface="+mn-ea"/>
              </a:rPr>
              <a:t>    (2) </a:t>
            </a:r>
            <a:r>
              <a:rPr lang="zh-CN" altLang="en-US" sz="2400" b="1" dirty="0" smtClean="0">
                <a:solidFill>
                  <a:srgbClr val="FF0000"/>
                </a:solidFill>
                <a:latin typeface="Bodoni MT Black" panose="02070A03080606020203" pitchFamily="18" charset="0"/>
                <a:ea typeface="+mn-ea"/>
              </a:rPr>
              <a:t>使用关系</a:t>
            </a:r>
            <a:endParaRPr lang="en-US" altLang="zh-CN" sz="2400" b="1" dirty="0" smtClean="0">
              <a:solidFill>
                <a:srgbClr val="FF0000"/>
              </a:solidFill>
              <a:latin typeface="Bodoni MT Black" panose="02070A03080606020203" pitchFamily="18" charset="0"/>
              <a:ea typeface="+mn-ea"/>
            </a:endParaRPr>
          </a:p>
          <a:p>
            <a:pPr marL="0" indent="0">
              <a:lnSpc>
                <a:spcPts val="3000"/>
              </a:lnSpc>
              <a:defRPr/>
            </a:pPr>
            <a:r>
              <a:rPr lang="en-US" altLang="zh-CN" sz="2400" dirty="0" smtClean="0">
                <a:latin typeface="Bodoni MT Black" panose="02070A03080606020203" pitchFamily="18" charset="0"/>
                <a:ea typeface="+mn-ea"/>
              </a:rPr>
              <a:t>    </a:t>
            </a:r>
            <a:r>
              <a:rPr lang="zh-CN" altLang="zh-CN" sz="2400" dirty="0" smtClean="0">
                <a:latin typeface="Bodoni MT Black" panose="02070A03080606020203" pitchFamily="18" charset="0"/>
                <a:ea typeface="+mn-ea"/>
              </a:rPr>
              <a:t>当</a:t>
            </a:r>
            <a:r>
              <a:rPr lang="zh-CN" altLang="zh-CN" sz="2400" dirty="0">
                <a:solidFill>
                  <a:srgbClr val="FF0000"/>
                </a:solidFill>
                <a:latin typeface="Bodoni MT Black" panose="02070A03080606020203" pitchFamily="18" charset="0"/>
                <a:ea typeface="+mn-ea"/>
              </a:rPr>
              <a:t>一个用例使用另一个用例</a:t>
            </a:r>
            <a:r>
              <a:rPr lang="zh-CN" altLang="zh-CN" sz="2400" dirty="0">
                <a:latin typeface="Bodoni MT Black" panose="02070A03080606020203" pitchFamily="18" charset="0"/>
                <a:ea typeface="+mn-ea"/>
              </a:rPr>
              <a:t>时，这两个用例之间就构成了使用关系。一般说来，如果在若干个用例中有某些相同的动作，则可以把这些相同的动作提取出来单独构成一个用例（称为抽象用例）。这样，当某个用例使用该</a:t>
            </a:r>
            <a:r>
              <a:rPr lang="zh-CN" altLang="zh-CN" sz="2400" dirty="0">
                <a:solidFill>
                  <a:srgbClr val="FF0000"/>
                </a:solidFill>
                <a:latin typeface="Bodoni MT Black" panose="02070A03080606020203" pitchFamily="18" charset="0"/>
                <a:ea typeface="+mn-ea"/>
              </a:rPr>
              <a:t>抽象用例</a:t>
            </a:r>
            <a:r>
              <a:rPr lang="zh-CN" altLang="zh-CN" sz="2400" dirty="0">
                <a:latin typeface="Bodoni MT Black" panose="02070A03080606020203" pitchFamily="18" charset="0"/>
                <a:ea typeface="+mn-ea"/>
              </a:rPr>
              <a:t>时，就好像这个用例包含了抽象用例中的所有动作。</a:t>
            </a:r>
            <a:endParaRPr lang="en-US" altLang="zh-CN" sz="2400" b="1" dirty="0" smtClean="0">
              <a:latin typeface="Bodoni MT Black" panose="02070A03080606020203" pitchFamily="18" charset="0"/>
              <a:ea typeface="+mn-ea"/>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9.6.1 </a:t>
            </a:r>
            <a:r>
              <a:rPr lang="zh-CN" altLang="en-US" sz="2400" dirty="0" smtClean="0">
                <a:solidFill>
                  <a:srgbClr val="D9D9D9"/>
                </a:solidFill>
                <a:latin typeface="Bodoni MT Black" panose="02070A03080606020203" pitchFamily="18" charset="0"/>
                <a:ea typeface="+mn-ea"/>
              </a:rPr>
              <a:t>用例图</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4285615" y="1285875"/>
            <a:ext cx="4591050" cy="4286250"/>
          </a:xfrm>
          <a:prstGeom prst="rect">
            <a:avLst/>
          </a:prstGeom>
        </p:spPr>
      </p:pic>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anose="02070A03080606020203" pitchFamily="18" charset="0"/>
                <a:ea typeface="+mn-ea"/>
              </a:rPr>
              <a:t>9.6 </a:t>
            </a:r>
            <a:r>
              <a:rPr lang="zh-CN" altLang="en-US" b="1" dirty="0" smtClean="0">
                <a:latin typeface="Bodoni MT Black" panose="02070A03080606020203" pitchFamily="18" charset="0"/>
              </a:rPr>
              <a:t>功能模型</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468630" y="1268730"/>
            <a:ext cx="3943350"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000"/>
              </a:lnSpc>
              <a:spcAft>
                <a:spcPts val="600"/>
              </a:spcAft>
              <a:defRPr/>
            </a:pPr>
            <a:r>
              <a:rPr lang="en-US" altLang="zh-CN" sz="2400" b="1" dirty="0" smtClean="0">
                <a:solidFill>
                  <a:srgbClr val="FF0000"/>
                </a:solidFill>
                <a:latin typeface="Bodoni MT Black" panose="02070A03080606020203" pitchFamily="18" charset="0"/>
                <a:ea typeface="+mn-ea"/>
              </a:rPr>
              <a:t>4.</a:t>
            </a:r>
            <a:r>
              <a:rPr lang="zh-CN" altLang="en-US" sz="2400" b="1" dirty="0" smtClean="0">
                <a:solidFill>
                  <a:srgbClr val="FF0000"/>
                </a:solidFill>
                <a:latin typeface="Bodoni MT Black" panose="02070A03080606020203" pitchFamily="18" charset="0"/>
                <a:ea typeface="+mn-ea"/>
              </a:rPr>
              <a:t>用例之间的关系</a:t>
            </a:r>
            <a:endParaRPr lang="en-US" altLang="zh-CN" sz="2400" b="1" dirty="0" smtClean="0">
              <a:solidFill>
                <a:srgbClr val="FF0000"/>
              </a:solidFill>
              <a:latin typeface="Bodoni MT Black" panose="02070A03080606020203" pitchFamily="18" charset="0"/>
              <a:ea typeface="+mn-ea"/>
            </a:endParaRPr>
          </a:p>
          <a:p>
            <a:pPr marL="0" indent="0">
              <a:lnSpc>
                <a:spcPts val="3000"/>
              </a:lnSpc>
              <a:defRPr/>
            </a:pPr>
            <a:r>
              <a:rPr lang="en-US" altLang="zh-CN" sz="2400" b="1" dirty="0" smtClean="0">
                <a:solidFill>
                  <a:srgbClr val="C00000"/>
                </a:solidFill>
                <a:latin typeface="Bodoni MT Black" panose="02070A03080606020203" pitchFamily="18" charset="0"/>
                <a:ea typeface="+mn-ea"/>
              </a:rPr>
              <a:t>    </a:t>
            </a:r>
            <a:r>
              <a:rPr lang="zh-CN" altLang="en-US" sz="2400" dirty="0" smtClean="0">
                <a:latin typeface="Bodoni MT Black" panose="02070A03080606020203" pitchFamily="18" charset="0"/>
                <a:ea typeface="+mn-ea"/>
              </a:rPr>
              <a:t>右图为</a:t>
            </a:r>
            <a:r>
              <a:rPr lang="zh-CN" altLang="zh-CN" sz="2400" dirty="0">
                <a:latin typeface="Bodoni MT Black" panose="02070A03080606020203" pitchFamily="18" charset="0"/>
                <a:ea typeface="+mn-ea"/>
              </a:rPr>
              <a:t>含扩展和使用关系的用</a:t>
            </a:r>
            <a:r>
              <a:rPr lang="zh-CN" altLang="zh-CN" sz="2400" dirty="0" smtClean="0">
                <a:latin typeface="Bodoni MT Black" panose="02070A03080606020203" pitchFamily="18" charset="0"/>
                <a:ea typeface="+mn-ea"/>
              </a:rPr>
              <a:t>例图</a:t>
            </a:r>
            <a:r>
              <a:rPr lang="zh-CN" altLang="en-US" sz="2400" dirty="0" smtClean="0">
                <a:latin typeface="Bodoni MT Black" panose="02070A03080606020203" pitchFamily="18" charset="0"/>
                <a:ea typeface="+mn-ea"/>
              </a:rPr>
              <a:t>。</a:t>
            </a:r>
            <a:endParaRPr lang="en-US" altLang="zh-CN" sz="2400" b="1" dirty="0" smtClean="0">
              <a:latin typeface="Bodoni MT Black" panose="02070A03080606020203" pitchFamily="18" charset="0"/>
              <a:ea typeface="+mn-ea"/>
            </a:endParaRPr>
          </a:p>
        </p:txBody>
      </p:sp>
      <p:sp>
        <p:nvSpPr>
          <p:cNvPr id="3" name="文本框 2"/>
          <p:cNvSpPr txBox="1"/>
          <p:nvPr/>
        </p:nvSpPr>
        <p:spPr>
          <a:xfrm>
            <a:off x="539750" y="2708275"/>
            <a:ext cx="3745230" cy="3169285"/>
          </a:xfrm>
          <a:prstGeom prst="rect">
            <a:avLst/>
          </a:prstGeom>
          <a:noFill/>
        </p:spPr>
        <p:txBody>
          <a:bodyPr wrap="square">
            <a:spAutoFit/>
          </a:bodyPr>
          <a:lstStyle/>
          <a:p>
            <a:pPr eaLnBrk="1" hangingPunct="1">
              <a:lnSpc>
                <a:spcPts val="3000"/>
              </a:lnSpc>
              <a:defRPr/>
            </a:pPr>
            <a:r>
              <a:rPr lang="en-US" altLang="zh-CN" sz="2000" dirty="0">
                <a:latin typeface="Bodoni MT Black" panose="02070A03080606020203" pitchFamily="18" charset="0"/>
              </a:rPr>
              <a:t>     </a:t>
            </a:r>
            <a:r>
              <a:rPr lang="zh-CN" altLang="zh-CN" sz="2000" b="1" dirty="0" smtClean="0">
                <a:latin typeface="Bodoni MT Black" panose="02070A03080606020203" pitchFamily="18" charset="0"/>
                <a:ea typeface="+mn-ea"/>
              </a:rPr>
              <a:t>注意</a:t>
            </a:r>
            <a:r>
              <a:rPr lang="zh-CN" altLang="zh-CN" sz="2000" b="1" dirty="0">
                <a:latin typeface="Bodoni MT Black" panose="02070A03080606020203" pitchFamily="18" charset="0"/>
                <a:ea typeface="+mn-ea"/>
              </a:rPr>
              <a:t>扩展与使用之间的</a:t>
            </a:r>
            <a:r>
              <a:rPr lang="zh-CN" altLang="zh-CN" sz="2000" b="1" dirty="0">
                <a:solidFill>
                  <a:srgbClr val="C00000"/>
                </a:solidFill>
                <a:latin typeface="Bodoni MT Black" panose="02070A03080606020203" pitchFamily="18" charset="0"/>
                <a:ea typeface="+mn-ea"/>
              </a:rPr>
              <a:t>异同</a:t>
            </a:r>
            <a:r>
              <a:rPr lang="zh-CN" altLang="zh-CN" sz="2000" dirty="0">
                <a:latin typeface="Bodoni MT Black" panose="02070A03080606020203" pitchFamily="18" charset="0"/>
                <a:ea typeface="+mn-ea"/>
              </a:rPr>
              <a:t>： 这两种关系都意味着从几个用例中抽取那些公共的行为并放入一个单独的用例中。通常</a:t>
            </a:r>
            <a:r>
              <a:rPr lang="zh-CN" altLang="zh-CN" sz="2000" dirty="0">
                <a:solidFill>
                  <a:srgbClr val="FF0000"/>
                </a:solidFill>
                <a:latin typeface="Bodoni MT Black" panose="02070A03080606020203" pitchFamily="18" charset="0"/>
                <a:ea typeface="+mn-ea"/>
              </a:rPr>
              <a:t>在描述一般行为的变化时采用扩展关系</a:t>
            </a:r>
            <a:r>
              <a:rPr lang="zh-CN" altLang="zh-CN" sz="2000" dirty="0">
                <a:latin typeface="Bodoni MT Black" panose="02070A03080606020203" pitchFamily="18" charset="0"/>
                <a:ea typeface="+mn-ea"/>
              </a:rPr>
              <a:t>；</a:t>
            </a:r>
            <a:r>
              <a:rPr lang="zh-CN" altLang="zh-CN" sz="2000" dirty="0">
                <a:solidFill>
                  <a:srgbClr val="FF0000"/>
                </a:solidFill>
                <a:latin typeface="Bodoni MT Black" panose="02070A03080606020203" pitchFamily="18" charset="0"/>
                <a:ea typeface="+mn-ea"/>
              </a:rPr>
              <a:t>在两个或多个用例中出现重复描述又想避免这种重复时，可以采用使用关系</a:t>
            </a:r>
            <a:r>
              <a:rPr lang="zh-CN" altLang="zh-CN" sz="2000" dirty="0">
                <a:latin typeface="Bodoni MT Black" panose="02070A03080606020203" pitchFamily="18" charset="0"/>
                <a:ea typeface="+mn-ea"/>
              </a:rPr>
              <a:t>。</a:t>
            </a:r>
            <a:endParaRPr lang="zh-CN" altLang="zh-CN" sz="2000" dirty="0">
              <a:latin typeface="Bodoni MT Black" panose="02070A03080606020203" pitchFamily="18" charset="0"/>
              <a:ea typeface="+mn-ea"/>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9.6.1 </a:t>
            </a:r>
            <a:r>
              <a:rPr lang="zh-CN" altLang="en-US" sz="2400" dirty="0" smtClean="0">
                <a:solidFill>
                  <a:srgbClr val="D9D9D9"/>
                </a:solidFill>
                <a:latin typeface="Bodoni MT Black" panose="02070A03080606020203" pitchFamily="18" charset="0"/>
                <a:ea typeface="+mn-ea"/>
              </a:rPr>
              <a:t>用例图</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9.6.2 </a:t>
            </a:r>
            <a:r>
              <a:rPr lang="zh-CN" altLang="en-US" sz="2400" dirty="0" smtClean="0">
                <a:solidFill>
                  <a:srgbClr val="D9D9D9"/>
                </a:solidFill>
                <a:latin typeface="Bodoni MT Black" panose="02070A03080606020203" pitchFamily="18" charset="0"/>
                <a:ea typeface="+mn-ea"/>
              </a:rPr>
              <a:t>用例建模</a:t>
            </a:r>
            <a:endParaRPr lang="zh-CN" altLang="en-US" sz="2400" dirty="0">
              <a:solidFill>
                <a:srgbClr val="D9D9D9"/>
              </a:solidFill>
              <a:latin typeface="Bodoni MT Black" panose="02070A03080606020203" pitchFamily="18" charset="0"/>
              <a:ea typeface="+mn-ea"/>
            </a:endParaRPr>
          </a:p>
        </p:txBody>
      </p:sp>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anose="02070A03080606020203" pitchFamily="18" charset="0"/>
                <a:ea typeface="+mn-ea"/>
              </a:rPr>
              <a:t>9.6 </a:t>
            </a:r>
            <a:r>
              <a:rPr lang="zh-CN" altLang="en-US" b="1" dirty="0" smtClean="0">
                <a:latin typeface="Bodoni MT Black" panose="02070A03080606020203" pitchFamily="18" charset="0"/>
              </a:rPr>
              <a:t>功能模型</a:t>
            </a:r>
            <a:endParaRPr lang="zh-CN" altLang="en-US" b="1" dirty="0" smtClean="0">
              <a:latin typeface="Bodoni MT Black" panose="02070A03080606020203" pitchFamily="18" charset="0"/>
            </a:endParaRPr>
          </a:p>
        </p:txBody>
      </p:sp>
      <p:sp>
        <p:nvSpPr>
          <p:cNvPr id="6" name="内容占位符 4"/>
          <p:cNvSpPr>
            <a:spLocks noGrp="1"/>
          </p:cNvSpPr>
          <p:nvPr>
            <p:ph idx="4294967295"/>
          </p:nvPr>
        </p:nvSpPr>
        <p:spPr>
          <a:xfrm>
            <a:off x="395288" y="914400"/>
            <a:ext cx="8229600" cy="604838"/>
          </a:xfrm>
        </p:spPr>
        <p:txBody>
          <a:bodyPr/>
          <a:lstStyle/>
          <a:p>
            <a:pPr marL="0" indent="0">
              <a:buFont typeface="Arial" panose="020B0604020202020204" pitchFamily="34" charset="0"/>
              <a:buNone/>
              <a:defRPr/>
            </a:pPr>
            <a:r>
              <a:rPr lang="en-US" altLang="zh-CN" b="1" dirty="0" smtClean="0">
                <a:latin typeface="Bodoni MT Black" panose="02070A03080606020203" pitchFamily="18" charset="0"/>
              </a:rPr>
              <a:t>9.6.2 </a:t>
            </a:r>
            <a:r>
              <a:rPr lang="zh-CN" altLang="en-US" b="1" dirty="0" smtClean="0">
                <a:latin typeface="Bodoni MT Black" panose="02070A03080606020203" pitchFamily="18" charset="0"/>
              </a:rPr>
              <a:t>用例建模</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395288" y="1484313"/>
            <a:ext cx="8497887"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000"/>
              </a:lnSpc>
              <a:spcAft>
                <a:spcPts val="0"/>
              </a:spcAft>
              <a:defRPr/>
            </a:pPr>
            <a:r>
              <a:rPr lang="en-US" altLang="zh-CN" sz="2400" dirty="0" smtClean="0">
                <a:latin typeface="Bodoni MT Black" panose="02070A03080606020203" pitchFamily="18" charset="0"/>
              </a:rPr>
              <a:t>     </a:t>
            </a:r>
            <a:r>
              <a:rPr lang="zh-CN" altLang="zh-CN" sz="2300" dirty="0" smtClean="0">
                <a:latin typeface="Bodoni MT Black" panose="02070A03080606020203" pitchFamily="18" charset="0"/>
                <a:ea typeface="+mn-ea"/>
              </a:rPr>
              <a:t>一</a:t>
            </a:r>
            <a:r>
              <a:rPr lang="zh-CN" altLang="zh-CN" sz="2300" dirty="0">
                <a:latin typeface="Bodoni MT Black" panose="02070A03080606020203" pitchFamily="18" charset="0"/>
                <a:ea typeface="+mn-ea"/>
              </a:rPr>
              <a:t>个</a:t>
            </a:r>
            <a:r>
              <a:rPr lang="zh-CN" altLang="zh-CN" sz="2300" b="1" dirty="0">
                <a:solidFill>
                  <a:srgbClr val="C00000"/>
                </a:solidFill>
                <a:latin typeface="Bodoni MT Black" panose="02070A03080606020203" pitchFamily="18" charset="0"/>
                <a:ea typeface="+mn-ea"/>
              </a:rPr>
              <a:t>用例模型</a:t>
            </a:r>
            <a:r>
              <a:rPr lang="zh-CN" altLang="zh-CN" sz="2300" dirty="0">
                <a:latin typeface="Bodoni MT Black" panose="02070A03080606020203" pitchFamily="18" charset="0"/>
                <a:ea typeface="+mn-ea"/>
              </a:rPr>
              <a:t>由若干幅用例图组成。创建用例模型的工作</a:t>
            </a:r>
            <a:r>
              <a:rPr lang="zh-CN" altLang="zh-CN" sz="2300" dirty="0" smtClean="0">
                <a:latin typeface="Bodoni MT Black" panose="02070A03080606020203" pitchFamily="18" charset="0"/>
                <a:ea typeface="+mn-ea"/>
              </a:rPr>
              <a:t>包括</a:t>
            </a:r>
            <a:r>
              <a:rPr lang="zh-CN" altLang="en-US" sz="2300" dirty="0" smtClean="0">
                <a:latin typeface="Bodoni MT Black" panose="02070A03080606020203" pitchFamily="18" charset="0"/>
                <a:ea typeface="+mn-ea"/>
              </a:rPr>
              <a:t>：</a:t>
            </a:r>
            <a:r>
              <a:rPr lang="zh-CN" altLang="zh-CN" sz="2300" dirty="0" smtClean="0">
                <a:solidFill>
                  <a:srgbClr val="FF0000"/>
                </a:solidFill>
                <a:latin typeface="Bodoni MT Black" panose="02070A03080606020203" pitchFamily="18" charset="0"/>
                <a:ea typeface="+mn-ea"/>
              </a:rPr>
              <a:t>定义</a:t>
            </a:r>
            <a:r>
              <a:rPr lang="zh-CN" altLang="zh-CN" sz="2300" dirty="0">
                <a:solidFill>
                  <a:srgbClr val="FF0000"/>
                </a:solidFill>
                <a:latin typeface="Bodoni MT Black" panose="02070A03080606020203" pitchFamily="18" charset="0"/>
                <a:ea typeface="+mn-ea"/>
              </a:rPr>
              <a:t>系统</a:t>
            </a:r>
            <a:r>
              <a:rPr lang="zh-CN" altLang="zh-CN" sz="2300" dirty="0">
                <a:latin typeface="Bodoni MT Black" panose="02070A03080606020203" pitchFamily="18" charset="0"/>
                <a:ea typeface="+mn-ea"/>
              </a:rPr>
              <a:t>，</a:t>
            </a:r>
            <a:r>
              <a:rPr lang="zh-CN" altLang="zh-CN" sz="2300" dirty="0">
                <a:solidFill>
                  <a:srgbClr val="FF0000"/>
                </a:solidFill>
                <a:latin typeface="Bodoni MT Black" panose="02070A03080606020203" pitchFamily="18" charset="0"/>
                <a:ea typeface="+mn-ea"/>
              </a:rPr>
              <a:t>寻找行为者和用例</a:t>
            </a:r>
            <a:r>
              <a:rPr lang="zh-CN" altLang="zh-CN" sz="2300" dirty="0">
                <a:latin typeface="Bodoni MT Black" panose="02070A03080606020203" pitchFamily="18" charset="0"/>
                <a:ea typeface="+mn-ea"/>
              </a:rPr>
              <a:t>，</a:t>
            </a:r>
            <a:r>
              <a:rPr lang="zh-CN" altLang="zh-CN" sz="2300" dirty="0">
                <a:solidFill>
                  <a:srgbClr val="FF0000"/>
                </a:solidFill>
                <a:latin typeface="Bodoni MT Black" panose="02070A03080606020203" pitchFamily="18" charset="0"/>
                <a:ea typeface="+mn-ea"/>
              </a:rPr>
              <a:t>描述用例</a:t>
            </a:r>
            <a:r>
              <a:rPr lang="zh-CN" altLang="zh-CN" sz="2300" dirty="0">
                <a:latin typeface="Bodoni MT Black" panose="02070A03080606020203" pitchFamily="18" charset="0"/>
                <a:ea typeface="+mn-ea"/>
              </a:rPr>
              <a:t>，</a:t>
            </a:r>
            <a:r>
              <a:rPr lang="zh-CN" altLang="zh-CN" sz="2300" dirty="0">
                <a:solidFill>
                  <a:srgbClr val="FF0000"/>
                </a:solidFill>
                <a:latin typeface="Bodoni MT Black" panose="02070A03080606020203" pitchFamily="18" charset="0"/>
                <a:ea typeface="+mn-ea"/>
              </a:rPr>
              <a:t>定义用例之间的关系</a:t>
            </a:r>
            <a:r>
              <a:rPr lang="zh-CN" altLang="zh-CN" sz="2300" dirty="0">
                <a:latin typeface="Bodoni MT Black" panose="02070A03080606020203" pitchFamily="18" charset="0"/>
                <a:ea typeface="+mn-ea"/>
              </a:rPr>
              <a:t>，</a:t>
            </a:r>
            <a:r>
              <a:rPr lang="zh-CN" altLang="zh-CN" sz="2300" dirty="0">
                <a:solidFill>
                  <a:srgbClr val="FF0000"/>
                </a:solidFill>
                <a:latin typeface="Bodoni MT Black" panose="02070A03080606020203" pitchFamily="18" charset="0"/>
                <a:ea typeface="+mn-ea"/>
              </a:rPr>
              <a:t>确认模型</a:t>
            </a:r>
            <a:r>
              <a:rPr lang="zh-CN" altLang="zh-CN" sz="2300" dirty="0">
                <a:latin typeface="Bodoni MT Black" panose="02070A03080606020203" pitchFamily="18" charset="0"/>
                <a:ea typeface="+mn-ea"/>
              </a:rPr>
              <a:t>。其中，寻找行为者和用例是关键</a:t>
            </a:r>
            <a:r>
              <a:rPr lang="zh-CN" altLang="zh-CN" sz="2300" dirty="0" smtClean="0">
                <a:latin typeface="Bodoni MT Black" panose="02070A03080606020203" pitchFamily="18" charset="0"/>
                <a:ea typeface="+mn-ea"/>
              </a:rPr>
              <a:t>。</a:t>
            </a:r>
            <a:endParaRPr lang="en-US" altLang="zh-CN" sz="2300" b="1" dirty="0" smtClean="0">
              <a:latin typeface="Bodoni MT Black" panose="02070A03080606020203" pitchFamily="18" charset="0"/>
              <a:ea typeface="+mn-ea"/>
            </a:endParaRPr>
          </a:p>
          <a:p>
            <a:pPr marL="0" indent="0">
              <a:lnSpc>
                <a:spcPts val="3000"/>
              </a:lnSpc>
              <a:spcAft>
                <a:spcPts val="0"/>
              </a:spcAft>
              <a:defRPr/>
            </a:pPr>
            <a:r>
              <a:rPr lang="en-US" altLang="zh-CN" sz="2400" b="1" dirty="0" smtClean="0">
                <a:solidFill>
                  <a:srgbClr val="FF0000"/>
                </a:solidFill>
                <a:latin typeface="Bodoni MT Black" panose="02070A03080606020203" pitchFamily="18" charset="0"/>
                <a:ea typeface="+mn-ea"/>
              </a:rPr>
              <a:t>1.</a:t>
            </a:r>
            <a:r>
              <a:rPr lang="zh-CN" altLang="en-US" sz="2400" b="1" dirty="0" smtClean="0">
                <a:solidFill>
                  <a:srgbClr val="FF0000"/>
                </a:solidFill>
                <a:latin typeface="Bodoni MT Black" panose="02070A03080606020203" pitchFamily="18" charset="0"/>
                <a:ea typeface="+mn-ea"/>
              </a:rPr>
              <a:t>寻找行为者</a:t>
            </a:r>
            <a:endParaRPr lang="en-US" altLang="zh-CN" sz="2400" b="1" dirty="0" smtClean="0">
              <a:solidFill>
                <a:srgbClr val="FF0000"/>
              </a:solidFill>
              <a:latin typeface="Bodoni MT Black" panose="02070A03080606020203" pitchFamily="18" charset="0"/>
              <a:ea typeface="+mn-ea"/>
            </a:endParaRPr>
          </a:p>
          <a:p>
            <a:pPr marL="0" indent="0">
              <a:lnSpc>
                <a:spcPts val="2900"/>
              </a:lnSpc>
              <a:defRPr/>
            </a:pPr>
            <a:r>
              <a:rPr lang="en-US" altLang="zh-CN" sz="2200" dirty="0" smtClean="0">
                <a:latin typeface="Bodoni MT Black" panose="02070A03080606020203" pitchFamily="18" charset="0"/>
              </a:rPr>
              <a:t>       </a:t>
            </a:r>
            <a:r>
              <a:rPr lang="zh-CN" altLang="zh-CN" sz="2300" dirty="0" smtClean="0">
                <a:latin typeface="Bodoni MT Black" panose="02070A03080606020203" pitchFamily="18" charset="0"/>
              </a:rPr>
              <a:t>为</a:t>
            </a:r>
            <a:r>
              <a:rPr lang="zh-CN" altLang="zh-CN" sz="2300" dirty="0">
                <a:latin typeface="Bodoni MT Black" panose="02070A03080606020203" pitchFamily="18" charset="0"/>
              </a:rPr>
              <a:t>获取用例首先要找出系统的行为者，</a:t>
            </a:r>
            <a:r>
              <a:rPr lang="zh-CN" altLang="zh-CN" sz="2300" dirty="0" smtClean="0">
                <a:latin typeface="Bodoni MT Black" panose="02070A03080606020203" pitchFamily="18" charset="0"/>
              </a:rPr>
              <a:t>可通过</a:t>
            </a:r>
            <a:r>
              <a:rPr lang="zh-CN" altLang="zh-CN" sz="2300" dirty="0">
                <a:latin typeface="Bodoni MT Black" panose="02070A03080606020203" pitchFamily="18" charset="0"/>
              </a:rPr>
              <a:t>请系统的用户回答一些</a:t>
            </a:r>
            <a:r>
              <a:rPr lang="zh-CN" altLang="zh-CN" sz="2300" dirty="0" smtClean="0">
                <a:latin typeface="Bodoni MT Black" panose="02070A03080606020203" pitchFamily="18" charset="0"/>
              </a:rPr>
              <a:t>问题来</a:t>
            </a:r>
            <a:r>
              <a:rPr lang="zh-CN" altLang="zh-CN" sz="2300" dirty="0">
                <a:latin typeface="Bodoni MT Black" panose="02070A03080606020203" pitchFamily="18" charset="0"/>
              </a:rPr>
              <a:t>发现行为者。下述问题有助于发现行为者。</a:t>
            </a:r>
            <a:endParaRPr lang="zh-CN" altLang="zh-CN" sz="2300" dirty="0">
              <a:latin typeface="Bodoni MT Black" panose="02070A03080606020203" pitchFamily="18" charset="0"/>
            </a:endParaRPr>
          </a:p>
          <a:p>
            <a:pPr marL="899795">
              <a:lnSpc>
                <a:spcPts val="2900"/>
              </a:lnSpc>
              <a:buSzPct val="70000"/>
              <a:buFont typeface="Wingdings" panose="05000000000000000000" pitchFamily="2" charset="2"/>
              <a:buChar char="l"/>
              <a:defRPr/>
            </a:pPr>
            <a:r>
              <a:rPr lang="zh-CN" altLang="zh-CN" sz="2300" dirty="0" smtClean="0">
                <a:latin typeface="Bodoni MT Black" panose="02070A03080606020203" pitchFamily="18" charset="0"/>
              </a:rPr>
              <a:t>谁</a:t>
            </a:r>
            <a:r>
              <a:rPr lang="zh-CN" altLang="zh-CN" sz="2300" dirty="0">
                <a:latin typeface="Bodoni MT Black" panose="02070A03080606020203" pitchFamily="18" charset="0"/>
              </a:rPr>
              <a:t>将使用系统的主要功能（主行为者）？</a:t>
            </a:r>
            <a:endParaRPr lang="zh-CN" altLang="zh-CN" sz="2300" dirty="0">
              <a:latin typeface="Bodoni MT Black" panose="02070A03080606020203" pitchFamily="18" charset="0"/>
            </a:endParaRPr>
          </a:p>
          <a:p>
            <a:pPr marL="899795">
              <a:lnSpc>
                <a:spcPts val="2900"/>
              </a:lnSpc>
              <a:buSzPct val="70000"/>
              <a:buFont typeface="Wingdings" panose="05000000000000000000" pitchFamily="2" charset="2"/>
              <a:buChar char="l"/>
              <a:defRPr/>
            </a:pPr>
            <a:r>
              <a:rPr lang="zh-CN" altLang="zh-CN" sz="2300" dirty="0" smtClean="0">
                <a:latin typeface="Bodoni MT Black" panose="02070A03080606020203" pitchFamily="18" charset="0"/>
              </a:rPr>
              <a:t>谁</a:t>
            </a:r>
            <a:r>
              <a:rPr lang="zh-CN" altLang="zh-CN" sz="2300" dirty="0">
                <a:latin typeface="Bodoni MT Black" panose="02070A03080606020203" pitchFamily="18" charset="0"/>
              </a:rPr>
              <a:t>需要借助系统的支持来完成日常工作？</a:t>
            </a:r>
            <a:endParaRPr lang="zh-CN" altLang="zh-CN" sz="2300" dirty="0">
              <a:latin typeface="Bodoni MT Black" panose="02070A03080606020203" pitchFamily="18" charset="0"/>
            </a:endParaRPr>
          </a:p>
          <a:p>
            <a:pPr marL="899795">
              <a:lnSpc>
                <a:spcPts val="2900"/>
              </a:lnSpc>
              <a:buSzPct val="70000"/>
              <a:buFont typeface="Wingdings" panose="05000000000000000000" pitchFamily="2" charset="2"/>
              <a:buChar char="l"/>
              <a:defRPr/>
            </a:pPr>
            <a:r>
              <a:rPr lang="zh-CN" altLang="zh-CN" sz="2300" dirty="0" smtClean="0">
                <a:latin typeface="Bodoni MT Black" panose="02070A03080606020203" pitchFamily="18" charset="0"/>
              </a:rPr>
              <a:t>谁</a:t>
            </a:r>
            <a:r>
              <a:rPr lang="zh-CN" altLang="zh-CN" sz="2300" dirty="0">
                <a:latin typeface="Bodoni MT Black" panose="02070A03080606020203" pitchFamily="18" charset="0"/>
              </a:rPr>
              <a:t>来维护和管理系统（副行为者）？</a:t>
            </a:r>
            <a:endParaRPr lang="zh-CN" altLang="zh-CN" sz="2300" dirty="0">
              <a:latin typeface="Bodoni MT Black" panose="02070A03080606020203" pitchFamily="18" charset="0"/>
            </a:endParaRPr>
          </a:p>
          <a:p>
            <a:pPr marL="899795">
              <a:lnSpc>
                <a:spcPts val="2900"/>
              </a:lnSpc>
              <a:buSzPct val="70000"/>
              <a:buFont typeface="Wingdings" panose="05000000000000000000" pitchFamily="2" charset="2"/>
              <a:buChar char="l"/>
              <a:defRPr/>
            </a:pPr>
            <a:r>
              <a:rPr lang="zh-CN" altLang="zh-CN" sz="2300" dirty="0" smtClean="0">
                <a:latin typeface="Bodoni MT Black" panose="02070A03080606020203" pitchFamily="18" charset="0"/>
              </a:rPr>
              <a:t>系统</a:t>
            </a:r>
            <a:r>
              <a:rPr lang="zh-CN" altLang="zh-CN" sz="2300" dirty="0">
                <a:latin typeface="Bodoni MT Black" panose="02070A03080606020203" pitchFamily="18" charset="0"/>
              </a:rPr>
              <a:t>控制哪些硬件设备？</a:t>
            </a:r>
            <a:endParaRPr lang="zh-CN" altLang="zh-CN" sz="2300" dirty="0">
              <a:latin typeface="Bodoni MT Black" panose="02070A03080606020203" pitchFamily="18" charset="0"/>
            </a:endParaRPr>
          </a:p>
          <a:p>
            <a:pPr marL="899795">
              <a:lnSpc>
                <a:spcPts val="2900"/>
              </a:lnSpc>
              <a:buSzPct val="70000"/>
              <a:buFont typeface="Wingdings" panose="05000000000000000000" pitchFamily="2" charset="2"/>
              <a:buChar char="l"/>
              <a:defRPr/>
            </a:pPr>
            <a:r>
              <a:rPr lang="zh-CN" altLang="zh-CN" sz="2300" dirty="0" smtClean="0">
                <a:latin typeface="Bodoni MT Black" panose="02070A03080606020203" pitchFamily="18" charset="0"/>
              </a:rPr>
              <a:t>系统</a:t>
            </a:r>
            <a:r>
              <a:rPr lang="zh-CN" altLang="zh-CN" sz="2300" dirty="0">
                <a:latin typeface="Bodoni MT Black" panose="02070A03080606020203" pitchFamily="18" charset="0"/>
              </a:rPr>
              <a:t>需要与哪些其他系统交互？</a:t>
            </a:r>
            <a:endParaRPr lang="zh-CN" altLang="zh-CN" sz="2300" dirty="0">
              <a:latin typeface="Bodoni MT Black" panose="02070A03080606020203" pitchFamily="18" charset="0"/>
            </a:endParaRPr>
          </a:p>
          <a:p>
            <a:pPr marL="899795">
              <a:lnSpc>
                <a:spcPts val="2900"/>
              </a:lnSpc>
              <a:buSzPct val="70000"/>
              <a:buFont typeface="Wingdings" panose="05000000000000000000" pitchFamily="2" charset="2"/>
              <a:buChar char="l"/>
              <a:defRPr/>
            </a:pPr>
            <a:r>
              <a:rPr lang="zh-CN" altLang="zh-CN" sz="2300" dirty="0" smtClean="0">
                <a:latin typeface="Bodoni MT Black" panose="02070A03080606020203" pitchFamily="18" charset="0"/>
              </a:rPr>
              <a:t>哪些</a:t>
            </a:r>
            <a:r>
              <a:rPr lang="zh-CN" altLang="zh-CN" sz="2300" dirty="0">
                <a:latin typeface="Bodoni MT Black" panose="02070A03080606020203" pitchFamily="18" charset="0"/>
              </a:rPr>
              <a:t>人或系统对本系统产生的结果（值）感兴趣？</a:t>
            </a:r>
            <a:endParaRPr lang="en-US" altLang="zh-CN" sz="2300" b="1" dirty="0" smtClean="0">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anose="02070A03080606020203" pitchFamily="18" charset="0"/>
                <a:ea typeface="+mn-ea"/>
              </a:rPr>
              <a:t>9.6 </a:t>
            </a:r>
            <a:r>
              <a:rPr lang="zh-CN" altLang="en-US" b="1" dirty="0" smtClean="0">
                <a:latin typeface="Bodoni MT Black" panose="02070A03080606020203" pitchFamily="18" charset="0"/>
              </a:rPr>
              <a:t>功能模型</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457200" y="1235075"/>
            <a:ext cx="8435975" cy="47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000"/>
              </a:lnSpc>
              <a:spcAft>
                <a:spcPts val="600"/>
              </a:spcAft>
              <a:defRPr/>
            </a:pPr>
            <a:r>
              <a:rPr lang="en-US" altLang="zh-CN" sz="2400" b="1" dirty="0" smtClean="0">
                <a:solidFill>
                  <a:srgbClr val="FF0000"/>
                </a:solidFill>
                <a:latin typeface="Bodoni MT Black" panose="02070A03080606020203" pitchFamily="18" charset="0"/>
                <a:ea typeface="+mn-ea"/>
              </a:rPr>
              <a:t>2.</a:t>
            </a:r>
            <a:r>
              <a:rPr lang="zh-CN" altLang="en-US" sz="2400" b="1" dirty="0" smtClean="0">
                <a:solidFill>
                  <a:srgbClr val="FF0000"/>
                </a:solidFill>
                <a:latin typeface="Bodoni MT Black" panose="02070A03080606020203" pitchFamily="18" charset="0"/>
                <a:ea typeface="+mn-ea"/>
              </a:rPr>
              <a:t>寻找用例</a:t>
            </a:r>
            <a:endParaRPr lang="en-US" altLang="zh-CN" sz="2400" b="1" dirty="0" smtClean="0">
              <a:solidFill>
                <a:srgbClr val="FF0000"/>
              </a:solidFill>
              <a:latin typeface="Bodoni MT Black" panose="02070A03080606020203" pitchFamily="18" charset="0"/>
              <a:ea typeface="+mn-ea"/>
            </a:endParaRPr>
          </a:p>
          <a:p>
            <a:pPr marL="0" indent="0">
              <a:lnSpc>
                <a:spcPts val="3000"/>
              </a:lnSpc>
              <a:defRPr/>
            </a:pPr>
            <a:r>
              <a:rPr lang="en-US" altLang="zh-CN" sz="2400" dirty="0" smtClean="0">
                <a:latin typeface="Bodoni MT Black" panose="02070A03080606020203" pitchFamily="18" charset="0"/>
                <a:ea typeface="+mn-ea"/>
              </a:rPr>
              <a:t>      </a:t>
            </a:r>
            <a:r>
              <a:rPr lang="zh-CN" altLang="zh-CN" sz="2400" dirty="0" smtClean="0">
                <a:latin typeface="Bodoni MT Black" panose="02070A03080606020203" pitchFamily="18" charset="0"/>
                <a:ea typeface="+mn-ea"/>
              </a:rPr>
              <a:t>一旦</a:t>
            </a:r>
            <a:r>
              <a:rPr lang="zh-CN" altLang="zh-CN" sz="2400" dirty="0">
                <a:latin typeface="Bodoni MT Black" panose="02070A03080606020203" pitchFamily="18" charset="0"/>
                <a:ea typeface="+mn-ea"/>
              </a:rPr>
              <a:t>找到了行为者，就可以通过请每个行为者回答下述问题来获取用例。</a:t>
            </a:r>
            <a:endParaRPr lang="zh-CN" altLang="zh-CN" sz="2400" dirty="0">
              <a:latin typeface="Bodoni MT Black" panose="02070A03080606020203" pitchFamily="18" charset="0"/>
              <a:ea typeface="+mn-ea"/>
            </a:endParaRPr>
          </a:p>
          <a:p>
            <a:pPr marL="1014095" indent="-457200">
              <a:lnSpc>
                <a:spcPts val="3000"/>
              </a:lnSpc>
              <a:buSzPct val="70000"/>
              <a:buFont typeface="Wingdings" panose="05000000000000000000" pitchFamily="2" charset="2"/>
              <a:buChar char="l"/>
              <a:defRPr/>
            </a:pPr>
            <a:r>
              <a:rPr lang="zh-CN" altLang="zh-CN" sz="2400" dirty="0" smtClean="0">
                <a:latin typeface="Bodoni MT Black" panose="02070A03080606020203" pitchFamily="18" charset="0"/>
                <a:ea typeface="+mn-ea"/>
              </a:rPr>
              <a:t>行为</a:t>
            </a:r>
            <a:r>
              <a:rPr lang="zh-CN" altLang="zh-CN" sz="2400" dirty="0">
                <a:latin typeface="Bodoni MT Black" panose="02070A03080606020203" pitchFamily="18" charset="0"/>
                <a:ea typeface="+mn-ea"/>
              </a:rPr>
              <a:t>者需要系统提供哪些功能？行为者自身需要做</a:t>
            </a:r>
            <a:r>
              <a:rPr lang="zh-CN" altLang="zh-CN" sz="2400" dirty="0" smtClean="0">
                <a:latin typeface="Bodoni MT Black" panose="02070A03080606020203" pitchFamily="18" charset="0"/>
                <a:ea typeface="+mn-ea"/>
              </a:rPr>
              <a:t>什么？</a:t>
            </a:r>
            <a:endParaRPr lang="zh-CN" altLang="zh-CN" sz="2400" dirty="0">
              <a:latin typeface="Bodoni MT Black" panose="02070A03080606020203" pitchFamily="18" charset="0"/>
              <a:ea typeface="+mn-ea"/>
            </a:endParaRPr>
          </a:p>
          <a:p>
            <a:pPr marL="1014095" indent="-457200">
              <a:lnSpc>
                <a:spcPts val="3000"/>
              </a:lnSpc>
              <a:buSzPct val="70000"/>
              <a:buFont typeface="Wingdings" panose="05000000000000000000" pitchFamily="2" charset="2"/>
              <a:buChar char="l"/>
              <a:defRPr/>
            </a:pPr>
            <a:r>
              <a:rPr lang="zh-CN" altLang="zh-CN" sz="2400" dirty="0" smtClean="0">
                <a:latin typeface="Bodoni MT Black" panose="02070A03080606020203" pitchFamily="18" charset="0"/>
                <a:ea typeface="+mn-ea"/>
              </a:rPr>
              <a:t>行为</a:t>
            </a:r>
            <a:r>
              <a:rPr lang="zh-CN" altLang="zh-CN" sz="2400" dirty="0">
                <a:latin typeface="Bodoni MT Black" panose="02070A03080606020203" pitchFamily="18" charset="0"/>
                <a:ea typeface="+mn-ea"/>
              </a:rPr>
              <a:t>者是否需要读取、创建、删除、修改或存储系统中的某类信息？</a:t>
            </a:r>
            <a:endParaRPr lang="zh-CN" altLang="zh-CN" sz="2400" dirty="0">
              <a:latin typeface="Bodoni MT Black" panose="02070A03080606020203" pitchFamily="18" charset="0"/>
              <a:ea typeface="+mn-ea"/>
            </a:endParaRPr>
          </a:p>
          <a:p>
            <a:pPr marL="1014095" indent="-457200">
              <a:lnSpc>
                <a:spcPts val="3000"/>
              </a:lnSpc>
              <a:buSzPct val="70000"/>
              <a:buFont typeface="Wingdings" panose="05000000000000000000" pitchFamily="2" charset="2"/>
              <a:buChar char="l"/>
              <a:defRPr/>
            </a:pPr>
            <a:r>
              <a:rPr lang="zh-CN" altLang="zh-CN" sz="2400" dirty="0" smtClean="0">
                <a:latin typeface="Bodoni MT Black" panose="02070A03080606020203" pitchFamily="18" charset="0"/>
                <a:ea typeface="+mn-ea"/>
              </a:rPr>
              <a:t>系统</a:t>
            </a:r>
            <a:r>
              <a:rPr lang="zh-CN" altLang="zh-CN" sz="2400" dirty="0">
                <a:latin typeface="Bodoni MT Black" panose="02070A03080606020203" pitchFamily="18" charset="0"/>
                <a:ea typeface="+mn-ea"/>
              </a:rPr>
              <a:t>中发生的事件需要通知行为者吗？行为者需要通知系统某些事情吗？从功能观点看，这些事件能做什么？</a:t>
            </a:r>
            <a:endParaRPr lang="zh-CN" altLang="zh-CN" sz="2400" dirty="0">
              <a:latin typeface="Bodoni MT Black" panose="02070A03080606020203" pitchFamily="18" charset="0"/>
              <a:ea typeface="+mn-ea"/>
            </a:endParaRPr>
          </a:p>
          <a:p>
            <a:pPr marL="1014095" indent="-457200">
              <a:lnSpc>
                <a:spcPts val="3000"/>
              </a:lnSpc>
              <a:buSzPct val="70000"/>
              <a:buFont typeface="Wingdings" panose="05000000000000000000" pitchFamily="2" charset="2"/>
              <a:buChar char="l"/>
              <a:defRPr/>
            </a:pPr>
            <a:r>
              <a:rPr lang="zh-CN" altLang="zh-CN" sz="2400" dirty="0" smtClean="0">
                <a:latin typeface="Bodoni MT Black" panose="02070A03080606020203" pitchFamily="18" charset="0"/>
                <a:ea typeface="+mn-ea"/>
              </a:rPr>
              <a:t>行为</a:t>
            </a:r>
            <a:r>
              <a:rPr lang="zh-CN" altLang="zh-CN" sz="2400" dirty="0">
                <a:latin typeface="Bodoni MT Black" panose="02070A03080606020203" pitchFamily="18" charset="0"/>
                <a:ea typeface="+mn-ea"/>
              </a:rPr>
              <a:t>者的日常工作是否因为系统的新功能而被简化或提高了效率？</a:t>
            </a:r>
            <a:endParaRPr lang="en-US" altLang="zh-CN" sz="2400" b="1" dirty="0" smtClean="0">
              <a:latin typeface="Bodoni MT Black" panose="02070A03080606020203" pitchFamily="18" charset="0"/>
              <a:ea typeface="+mn-ea"/>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9.6.2 </a:t>
            </a:r>
            <a:r>
              <a:rPr lang="zh-CN" altLang="en-US" sz="2400" dirty="0" smtClean="0">
                <a:solidFill>
                  <a:srgbClr val="D9D9D9"/>
                </a:solidFill>
                <a:latin typeface="Bodoni MT Black" panose="02070A03080606020203" pitchFamily="18" charset="0"/>
                <a:ea typeface="+mn-ea"/>
              </a:rPr>
              <a:t>用例建模</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anose="02070A03080606020203" pitchFamily="18" charset="0"/>
                <a:ea typeface="+mn-ea"/>
              </a:rPr>
              <a:t>9.6 </a:t>
            </a:r>
            <a:r>
              <a:rPr lang="zh-CN" altLang="en-US" b="1" dirty="0" smtClean="0">
                <a:latin typeface="Bodoni MT Black" panose="02070A03080606020203" pitchFamily="18" charset="0"/>
              </a:rPr>
              <a:t>功能模型</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528638" y="1557338"/>
            <a:ext cx="8220075"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000"/>
              </a:lnSpc>
              <a:spcAft>
                <a:spcPts val="600"/>
              </a:spcAft>
              <a:defRPr/>
            </a:pPr>
            <a:r>
              <a:rPr lang="en-US" altLang="zh-CN" sz="2400" b="1" dirty="0" smtClean="0">
                <a:solidFill>
                  <a:srgbClr val="FF0000"/>
                </a:solidFill>
                <a:latin typeface="Bodoni MT Black" panose="02070A03080606020203" pitchFamily="18" charset="0"/>
                <a:ea typeface="+mn-ea"/>
              </a:rPr>
              <a:t>2.</a:t>
            </a:r>
            <a:r>
              <a:rPr lang="zh-CN" altLang="en-US" sz="2400" b="1" dirty="0" smtClean="0">
                <a:solidFill>
                  <a:srgbClr val="FF0000"/>
                </a:solidFill>
                <a:latin typeface="Bodoni MT Black" panose="02070A03080606020203" pitchFamily="18" charset="0"/>
                <a:ea typeface="+mn-ea"/>
              </a:rPr>
              <a:t>寻找用例</a:t>
            </a:r>
            <a:endParaRPr lang="en-US" altLang="zh-CN" sz="2400" b="1" dirty="0" smtClean="0">
              <a:solidFill>
                <a:srgbClr val="FF0000"/>
              </a:solidFill>
              <a:latin typeface="Bodoni MT Black" panose="02070A03080606020203" pitchFamily="18" charset="0"/>
              <a:ea typeface="+mn-ea"/>
            </a:endParaRPr>
          </a:p>
          <a:p>
            <a:pPr marL="0" indent="0">
              <a:lnSpc>
                <a:spcPts val="3000"/>
              </a:lnSpc>
              <a:defRPr/>
            </a:pPr>
            <a:r>
              <a:rPr lang="en-US" altLang="zh-CN" sz="2400" dirty="0" smtClean="0">
                <a:latin typeface="Bodoni MT Black" panose="02070A03080606020203" pitchFamily="18" charset="0"/>
                <a:ea typeface="+mn-ea"/>
              </a:rPr>
              <a:t>    </a:t>
            </a:r>
            <a:r>
              <a:rPr lang="zh-CN" altLang="zh-CN" sz="2400" dirty="0" smtClean="0">
                <a:latin typeface="Bodoni MT Black" panose="02070A03080606020203" pitchFamily="18" charset="0"/>
                <a:ea typeface="+mn-ea"/>
              </a:rPr>
              <a:t>还</a:t>
            </a:r>
            <a:r>
              <a:rPr lang="zh-CN" altLang="zh-CN" sz="2400" dirty="0">
                <a:latin typeface="Bodoni MT Black" panose="02070A03080606020203" pitchFamily="18" charset="0"/>
                <a:ea typeface="+mn-ea"/>
              </a:rPr>
              <a:t>有一些不是针对具体行为者而是针对整个系统的问题，也能帮助建模者发现用例，例如：</a:t>
            </a:r>
            <a:endParaRPr lang="zh-CN" altLang="zh-CN" sz="2400" dirty="0">
              <a:latin typeface="Bodoni MT Black" panose="02070A03080606020203" pitchFamily="18" charset="0"/>
              <a:ea typeface="+mn-ea"/>
            </a:endParaRPr>
          </a:p>
          <a:p>
            <a:pPr marL="899795">
              <a:lnSpc>
                <a:spcPts val="3000"/>
              </a:lnSpc>
              <a:buSzPct val="70000"/>
              <a:buFont typeface="Wingdings" panose="05000000000000000000" pitchFamily="2" charset="2"/>
              <a:buChar char="l"/>
              <a:defRPr/>
            </a:pPr>
            <a:r>
              <a:rPr lang="zh-CN" altLang="zh-CN" sz="2400" dirty="0" smtClean="0">
                <a:latin typeface="Bodoni MT Black" panose="02070A03080606020203" pitchFamily="18" charset="0"/>
                <a:ea typeface="+mn-ea"/>
              </a:rPr>
              <a:t>系统</a:t>
            </a:r>
            <a:r>
              <a:rPr lang="zh-CN" altLang="zh-CN" sz="2400" dirty="0">
                <a:latin typeface="Bodoni MT Black" panose="02070A03080606020203" pitchFamily="18" charset="0"/>
                <a:ea typeface="+mn-ea"/>
              </a:rPr>
              <a:t>需要哪些输入输出？输入来自何处？输出到哪里去？</a:t>
            </a:r>
            <a:endParaRPr lang="zh-CN" altLang="zh-CN" sz="2400" dirty="0">
              <a:latin typeface="Bodoni MT Black" panose="02070A03080606020203" pitchFamily="18" charset="0"/>
              <a:ea typeface="+mn-ea"/>
            </a:endParaRPr>
          </a:p>
          <a:p>
            <a:pPr marL="899795">
              <a:lnSpc>
                <a:spcPts val="3000"/>
              </a:lnSpc>
              <a:buSzPct val="70000"/>
              <a:buFont typeface="Wingdings" panose="05000000000000000000" pitchFamily="2" charset="2"/>
              <a:buChar char="l"/>
              <a:defRPr/>
            </a:pPr>
            <a:r>
              <a:rPr lang="zh-CN" altLang="zh-CN" sz="2400" dirty="0" smtClean="0">
                <a:latin typeface="Bodoni MT Black" panose="02070A03080606020203" pitchFamily="18" charset="0"/>
                <a:ea typeface="+mn-ea"/>
              </a:rPr>
              <a:t>当前</a:t>
            </a:r>
            <a:r>
              <a:rPr lang="zh-CN" altLang="zh-CN" sz="2400" dirty="0">
                <a:latin typeface="Bodoni MT Black" panose="02070A03080606020203" pitchFamily="18" charset="0"/>
                <a:ea typeface="+mn-ea"/>
              </a:rPr>
              <a:t>使用的系统（可能是人工系统）存在的主要问题是什么</a:t>
            </a:r>
            <a:r>
              <a:rPr lang="zh-CN" altLang="zh-CN" sz="2400" dirty="0" smtClean="0">
                <a:latin typeface="Bodoni MT Black" panose="02070A03080606020203" pitchFamily="18" charset="0"/>
                <a:ea typeface="+mn-ea"/>
              </a:rPr>
              <a:t>？</a:t>
            </a:r>
            <a:endParaRPr lang="zh-CN" altLang="zh-CN" sz="2400" dirty="0">
              <a:latin typeface="Bodoni MT Black" panose="02070A03080606020203" pitchFamily="18" charset="0"/>
              <a:ea typeface="+mn-ea"/>
            </a:endParaRPr>
          </a:p>
        </p:txBody>
      </p:sp>
      <p:sp>
        <p:nvSpPr>
          <p:cNvPr id="3" name="文本框 2"/>
          <p:cNvSpPr txBox="1"/>
          <p:nvPr/>
        </p:nvSpPr>
        <p:spPr>
          <a:xfrm>
            <a:off x="528638" y="4532313"/>
            <a:ext cx="8158162" cy="1200150"/>
          </a:xfrm>
          <a:prstGeom prst="rect">
            <a:avLst/>
          </a:prstGeom>
          <a:noFill/>
          <a:ln w="25400">
            <a:solidFill>
              <a:srgbClr val="C00000"/>
            </a:solidFill>
          </a:ln>
        </p:spPr>
        <p:txBody>
          <a:bodyPr>
            <a:spAutoFit/>
          </a:bodyPr>
          <a:lstStyle/>
          <a:p>
            <a:pPr eaLnBrk="1" hangingPunct="1">
              <a:defRPr/>
            </a:pPr>
            <a:r>
              <a:rPr lang="en-US" altLang="zh-CN" sz="2400" dirty="0">
                <a:latin typeface="Bodoni MT Black" panose="02070A03080606020203" pitchFamily="18" charset="0"/>
              </a:rPr>
              <a:t>   </a:t>
            </a:r>
            <a:r>
              <a:rPr lang="en-US" altLang="zh-CN" sz="2400" dirty="0" smtClean="0">
                <a:latin typeface="Bodoni MT Black" panose="02070A03080606020203" pitchFamily="18" charset="0"/>
              </a:rPr>
              <a:t>   </a:t>
            </a:r>
            <a:r>
              <a:rPr lang="zh-CN" altLang="zh-CN" sz="2400" dirty="0">
                <a:latin typeface="Bodoni MT Black" panose="02070A03080606020203" pitchFamily="18" charset="0"/>
              </a:rPr>
              <a:t>注意，最后这两个问题并不意味着没有行为者也可以有用例，只是在获取用例时还不知道行为者是谁。事实上，</a:t>
            </a:r>
            <a:r>
              <a:rPr lang="zh-CN" altLang="zh-CN" sz="2400" b="1" dirty="0">
                <a:solidFill>
                  <a:srgbClr val="FF0000"/>
                </a:solidFill>
                <a:latin typeface="Bodoni MT Black" panose="02070A03080606020203" pitchFamily="18" charset="0"/>
              </a:rPr>
              <a:t>一个用例必须至少与一个行为者相关联。</a:t>
            </a:r>
            <a:endParaRPr lang="en-US" altLang="zh-CN" sz="2400" b="1" dirty="0">
              <a:solidFill>
                <a:srgbClr val="FF0000"/>
              </a:solidFill>
              <a:latin typeface="Bodoni MT Black" panose="02070A03080606020203" pitchFamily="18" charset="0"/>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9.6.2 </a:t>
            </a:r>
            <a:r>
              <a:rPr lang="zh-CN" altLang="en-US" sz="2400" dirty="0" smtClean="0">
                <a:solidFill>
                  <a:srgbClr val="D9D9D9"/>
                </a:solidFill>
                <a:latin typeface="Bodoni MT Black" panose="02070A03080606020203" pitchFamily="18" charset="0"/>
                <a:ea typeface="+mn-ea"/>
              </a:rPr>
              <a:t>用例建模</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739775" y="682625"/>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anose="02070A03080606020203" pitchFamily="18" charset="0"/>
                <a:ea typeface="+mn-ea"/>
              </a:rPr>
              <a:t>主要内容</a:t>
            </a:r>
            <a:endParaRPr lang="es-HN" b="1" dirty="0">
              <a:latin typeface="Bodoni MT Black" panose="02070A03080606020203" pitchFamily="18" charset="0"/>
              <a:ea typeface="+mn-ea"/>
            </a:endParaRPr>
          </a:p>
        </p:txBody>
      </p:sp>
      <p:sp>
        <p:nvSpPr>
          <p:cNvPr id="129027"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anose="02070A03080606020203" pitchFamily="18" charset="0"/>
            </a:endParaRPr>
          </a:p>
        </p:txBody>
      </p:sp>
      <p:pic>
        <p:nvPicPr>
          <p:cNvPr id="129028"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129029"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129030"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29031" name="TextBox 4">
            <a:hlinkClick r:id="rId4" action="ppaction://hlinksldjump"/>
          </p:cNvPr>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29032"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29033"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4" name="Rectangle 3"/>
          <p:cNvSpPr txBox="1">
            <a:spLocks noChangeArrowheads="1"/>
          </p:cNvSpPr>
          <p:nvPr/>
        </p:nvSpPr>
        <p:spPr bwMode="auto">
          <a:xfrm>
            <a:off x="642938" y="1819275"/>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spcBef>
                <a:spcPct val="5000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anose="02070A03080606020203" pitchFamily="18" charset="0"/>
              </a:rPr>
              <a:t>   </a:t>
            </a:r>
            <a:r>
              <a:rPr kumimoji="1" lang="en-US" altLang="zh-CN" sz="2400" b="1" dirty="0" smtClean="0">
                <a:latin typeface="Bodoni MT Black" panose="02070A03080606020203" pitchFamily="18" charset="0"/>
              </a:rPr>
              <a:t>9.1   </a:t>
            </a:r>
            <a:r>
              <a:rPr kumimoji="1" lang="zh-CN" altLang="en-US" sz="2400" b="1" dirty="0" smtClean="0">
                <a:latin typeface="Bodoni MT Black" panose="02070A03080606020203" pitchFamily="18" charset="0"/>
              </a:rPr>
              <a:t>面向对象方法学概述</a:t>
            </a:r>
            <a:endParaRPr kumimoji="1" lang="en-US" altLang="zh-CN" sz="2400" b="1" dirty="0" smtClean="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9.2   </a:t>
            </a:r>
            <a:r>
              <a:rPr kumimoji="1" lang="zh-CN" altLang="en-US" sz="2400" b="1" dirty="0" smtClean="0">
                <a:latin typeface="Bodoni MT Black" panose="02070A03080606020203" pitchFamily="18" charset="0"/>
              </a:rPr>
              <a:t>面向对象的概念</a:t>
            </a:r>
            <a:endParaRPr kumimoji="1" lang="en-US" altLang="zh-CN" sz="2400" b="1" dirty="0" smtClean="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9.3   </a:t>
            </a:r>
            <a:r>
              <a:rPr kumimoji="1" lang="zh-CN" altLang="en-US" sz="2400" b="1" dirty="0" smtClean="0">
                <a:latin typeface="Bodoni MT Black" panose="02070A03080606020203" pitchFamily="18" charset="0"/>
              </a:rPr>
              <a:t>面向对象模型</a:t>
            </a:r>
            <a:endParaRPr kumimoji="1" lang="en-US" altLang="zh-CN" sz="2400" b="1" dirty="0" smtClean="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9.4   </a:t>
            </a:r>
            <a:r>
              <a:rPr kumimoji="1" lang="zh-CN" altLang="en-US" sz="2400" b="1" dirty="0" smtClean="0">
                <a:latin typeface="Bodoni MT Black" panose="02070A03080606020203" pitchFamily="18" charset="0"/>
              </a:rPr>
              <a:t>对象模型</a:t>
            </a:r>
            <a:endParaRPr kumimoji="1" lang="en-US" altLang="zh-CN" sz="2400" b="1" dirty="0" smtClean="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9.5   </a:t>
            </a:r>
            <a:r>
              <a:rPr kumimoji="1" lang="zh-CN" altLang="en-US" sz="2400" b="1" dirty="0" smtClean="0">
                <a:latin typeface="Bodoni MT Black" panose="02070A03080606020203" pitchFamily="18" charset="0"/>
              </a:rPr>
              <a:t>动态模型</a:t>
            </a:r>
            <a:endParaRPr kumimoji="1" lang="en-US" altLang="zh-CN" sz="2400" b="1" dirty="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a:t>
            </a:r>
            <a:r>
              <a:rPr kumimoji="1" lang="en-US" altLang="zh-CN" sz="2400" b="1" dirty="0" smtClean="0">
                <a:latin typeface="Bodoni MT Black" panose="02070A03080606020203" pitchFamily="18" charset="0"/>
              </a:rPr>
              <a:t>9.6   </a:t>
            </a:r>
            <a:r>
              <a:rPr kumimoji="1" lang="zh-CN" altLang="en-US" sz="2400" b="1" dirty="0" smtClean="0">
                <a:latin typeface="Bodoni MT Black" panose="02070A03080606020203" pitchFamily="18" charset="0"/>
              </a:rPr>
              <a:t>功能模型</a:t>
            </a:r>
            <a:endParaRPr kumimoji="1" lang="en-US" altLang="zh-CN" sz="2400" b="1" dirty="0" smtClean="0">
              <a:latin typeface="Bodoni MT Black" panose="02070A03080606020203"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9.7   3</a:t>
            </a:r>
            <a:r>
              <a:rPr kumimoji="1" lang="zh-CN" altLang="en-US" sz="2400" b="1" dirty="0" smtClean="0">
                <a:latin typeface="Bodoni MT Black" panose="02070A03080606020203" pitchFamily="18" charset="0"/>
              </a:rPr>
              <a:t>种模型之间的关系</a:t>
            </a:r>
            <a:r>
              <a:rPr kumimoji="1" lang="en-US" altLang="zh-CN" sz="2400" b="1" dirty="0" smtClean="0">
                <a:solidFill>
                  <a:srgbClr val="9999CC">
                    <a:lumMod val="50000"/>
                  </a:srgbClr>
                </a:solidFill>
                <a:latin typeface="Bodoni MT Black" panose="02070A03080606020203" pitchFamily="18" charset="0"/>
              </a:rPr>
              <a:t> </a:t>
            </a:r>
            <a:endParaRPr kumimoji="1" lang="zh-CN" altLang="en-US" sz="2400" b="1" dirty="0" smtClean="0">
              <a:solidFill>
                <a:srgbClr val="9999CC">
                  <a:lumMod val="50000"/>
                </a:srgbClr>
              </a:solidFill>
              <a:latin typeface="Bodoni MT Black" panose="02070A03080606020203" pitchFamily="18" charset="0"/>
            </a:endParaRPr>
          </a:p>
        </p:txBody>
      </p:sp>
      <p:sp>
        <p:nvSpPr>
          <p:cNvPr id="13"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9.7 3</a:t>
            </a:r>
            <a:r>
              <a:rPr lang="zh-CN" altLang="en-US" sz="2400" dirty="0" smtClean="0">
                <a:solidFill>
                  <a:srgbClr val="D9D9D9"/>
                </a:solidFill>
                <a:latin typeface="Bodoni MT Black" panose="02070A03080606020203" pitchFamily="18" charset="0"/>
                <a:ea typeface="+mn-ea"/>
              </a:rPr>
              <a:t>种模型之间的关系</a:t>
            </a:r>
            <a:endParaRPr lang="zh-CN" altLang="en-US" sz="2400" dirty="0">
              <a:solidFill>
                <a:srgbClr val="D9D9D9"/>
              </a:solidFill>
              <a:latin typeface="Bodoni MT Black" panose="02070A03080606020203" pitchFamily="18" charset="0"/>
              <a:ea typeface="+mn-ea"/>
            </a:endParaRPr>
          </a:p>
        </p:txBody>
      </p:sp>
      <p:sp>
        <p:nvSpPr>
          <p:cNvPr id="14" name="矩形 13"/>
          <p:cNvSpPr/>
          <p:nvPr/>
        </p:nvSpPr>
        <p:spPr>
          <a:xfrm>
            <a:off x="927100" y="508952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
        <p:nvSpPr>
          <p:cNvPr id="15" name="等腰三角形 14"/>
          <p:cNvSpPr/>
          <p:nvPr/>
        </p:nvSpPr>
        <p:spPr>
          <a:xfrm rot="5400000">
            <a:off x="335757" y="5176044"/>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Tree>
  </p:cSld>
  <p:clrMapOvr>
    <a:masterClrMapping/>
  </p:clrMapOvr>
  <p:transition spd="slow"/>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9.7 3</a:t>
            </a:r>
            <a:r>
              <a:rPr lang="zh-CN" altLang="en-US" sz="2400" dirty="0" smtClean="0">
                <a:solidFill>
                  <a:srgbClr val="D9D9D9"/>
                </a:solidFill>
                <a:latin typeface="Bodoni MT Black" panose="02070A03080606020203" pitchFamily="18" charset="0"/>
                <a:ea typeface="+mn-ea"/>
              </a:rPr>
              <a:t>种模型之间的关系</a:t>
            </a:r>
            <a:endParaRPr lang="zh-CN" altLang="en-US" sz="2400" dirty="0">
              <a:solidFill>
                <a:srgbClr val="D9D9D9"/>
              </a:solidFill>
              <a:latin typeface="Bodoni MT Black" panose="02070A03080606020203" pitchFamily="18" charset="0"/>
              <a:ea typeface="+mn-ea"/>
            </a:endParaRPr>
          </a:p>
        </p:txBody>
      </p:sp>
      <p:sp>
        <p:nvSpPr>
          <p:cNvPr id="26628" name="标题 3"/>
          <p:cNvSpPr>
            <a:spLocks noGrp="1"/>
          </p:cNvSpPr>
          <p:nvPr>
            <p:ph type="title" idx="4294967295"/>
          </p:nvPr>
        </p:nvSpPr>
        <p:spPr>
          <a:xfrm>
            <a:off x="0" y="53975"/>
            <a:ext cx="8229600" cy="1143000"/>
          </a:xfrm>
        </p:spPr>
        <p:txBody>
          <a:bodyPr/>
          <a:lstStyle/>
          <a:p>
            <a:pPr>
              <a:defRPr/>
            </a:pPr>
            <a:r>
              <a:rPr lang="en-US" altLang="zh-CN" b="1" dirty="0" smtClean="0">
                <a:latin typeface="Bodoni MT Black" panose="02070A03080606020203" pitchFamily="18" charset="0"/>
                <a:ea typeface="+mn-ea"/>
              </a:rPr>
              <a:t>9.7 3</a:t>
            </a:r>
            <a:r>
              <a:rPr lang="zh-CN" altLang="zh-CN" b="1" dirty="0">
                <a:latin typeface="Bodoni MT Black" panose="02070A03080606020203" pitchFamily="18" charset="0"/>
              </a:rPr>
              <a:t>种模型之间的关系</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457200" y="1412875"/>
            <a:ext cx="836295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000"/>
              </a:lnSpc>
              <a:defRPr/>
            </a:pPr>
            <a:r>
              <a:rPr lang="en-US" altLang="zh-CN" sz="2200" dirty="0" smtClean="0">
                <a:latin typeface="Bodoni MT Black" panose="02070A03080606020203" pitchFamily="18" charset="0"/>
                <a:ea typeface="+mn-ea"/>
              </a:rPr>
              <a:t>      </a:t>
            </a:r>
            <a:r>
              <a:rPr lang="zh-CN" altLang="zh-CN" sz="2400" b="1" dirty="0" smtClean="0">
                <a:solidFill>
                  <a:srgbClr val="C00000"/>
                </a:solidFill>
                <a:latin typeface="Bodoni MT Black" panose="02070A03080606020203" pitchFamily="18" charset="0"/>
                <a:ea typeface="+mn-ea"/>
              </a:rPr>
              <a:t>功能模型</a:t>
            </a:r>
            <a:r>
              <a:rPr lang="zh-CN" altLang="zh-CN" sz="2400" dirty="0">
                <a:latin typeface="Bodoni MT Black" panose="02070A03080606020203" pitchFamily="18" charset="0"/>
                <a:ea typeface="+mn-ea"/>
              </a:rPr>
              <a:t>指明了系统应该</a:t>
            </a:r>
            <a:r>
              <a:rPr lang="zh-CN" altLang="zh-CN" sz="2400" dirty="0">
                <a:solidFill>
                  <a:srgbClr val="FF0000"/>
                </a:solidFill>
                <a:latin typeface="Bodoni MT Black" panose="02070A03080606020203" pitchFamily="18" charset="0"/>
                <a:ea typeface="+mn-ea"/>
              </a:rPr>
              <a:t>“做什么”</a:t>
            </a:r>
            <a:r>
              <a:rPr lang="zh-CN" altLang="zh-CN" sz="2400" dirty="0">
                <a:latin typeface="Bodoni MT Black" panose="02070A03080606020203" pitchFamily="18" charset="0"/>
                <a:ea typeface="+mn-ea"/>
              </a:rPr>
              <a:t>；</a:t>
            </a:r>
            <a:r>
              <a:rPr lang="zh-CN" altLang="zh-CN" sz="2400" b="1" dirty="0">
                <a:solidFill>
                  <a:srgbClr val="C00000"/>
                </a:solidFill>
                <a:latin typeface="Bodoni MT Black" panose="02070A03080606020203" pitchFamily="18" charset="0"/>
                <a:ea typeface="+mn-ea"/>
              </a:rPr>
              <a:t>动态模型</a:t>
            </a:r>
            <a:r>
              <a:rPr lang="zh-CN" altLang="zh-CN" sz="2400" dirty="0">
                <a:latin typeface="Bodoni MT Black" panose="02070A03080606020203" pitchFamily="18" charset="0"/>
                <a:ea typeface="+mn-ea"/>
              </a:rPr>
              <a:t>明确规定了</a:t>
            </a:r>
            <a:r>
              <a:rPr lang="zh-CN" altLang="zh-CN" sz="2400" dirty="0">
                <a:solidFill>
                  <a:srgbClr val="FF0000"/>
                </a:solidFill>
                <a:latin typeface="Bodoni MT Black" panose="02070A03080606020203" pitchFamily="18" charset="0"/>
                <a:ea typeface="+mn-ea"/>
              </a:rPr>
              <a:t>什么</a:t>
            </a:r>
            <a:r>
              <a:rPr lang="zh-CN" altLang="zh-CN" sz="2400" dirty="0" smtClean="0">
                <a:solidFill>
                  <a:srgbClr val="FF0000"/>
                </a:solidFill>
                <a:latin typeface="Bodoni MT Black" panose="02070A03080606020203" pitchFamily="18" charset="0"/>
                <a:ea typeface="+mn-ea"/>
              </a:rPr>
              <a:t>时候</a:t>
            </a:r>
            <a:r>
              <a:rPr lang="zh-CN" altLang="en-US" sz="2400" dirty="0" smtClean="0">
                <a:latin typeface="Bodoni MT Black" panose="02070A03080606020203" pitchFamily="18" charset="0"/>
                <a:ea typeface="+mn-ea"/>
              </a:rPr>
              <a:t>（</a:t>
            </a:r>
            <a:r>
              <a:rPr lang="zh-CN" altLang="zh-CN" sz="2400" dirty="0" smtClean="0">
                <a:latin typeface="Bodoni MT Black" panose="02070A03080606020203" pitchFamily="18" charset="0"/>
                <a:ea typeface="+mn-ea"/>
              </a:rPr>
              <a:t>即</a:t>
            </a:r>
            <a:r>
              <a:rPr lang="zh-CN" altLang="zh-CN" sz="2400" dirty="0">
                <a:latin typeface="Bodoni MT Black" panose="02070A03080606020203" pitchFamily="18" charset="0"/>
                <a:ea typeface="+mn-ea"/>
              </a:rPr>
              <a:t>在何种状态下接受了什么事件的</a:t>
            </a:r>
            <a:r>
              <a:rPr lang="zh-CN" altLang="zh-CN" sz="2400" dirty="0" smtClean="0">
                <a:latin typeface="Bodoni MT Black" panose="02070A03080606020203" pitchFamily="18" charset="0"/>
                <a:ea typeface="+mn-ea"/>
              </a:rPr>
              <a:t>触发</a:t>
            </a:r>
            <a:r>
              <a:rPr lang="zh-CN" altLang="en-US" sz="2400" dirty="0" smtClean="0">
                <a:latin typeface="Bodoni MT Black" panose="02070A03080606020203" pitchFamily="18" charset="0"/>
              </a:rPr>
              <a:t>）</a:t>
            </a:r>
            <a:r>
              <a:rPr lang="zh-CN" altLang="zh-CN" sz="2400" dirty="0" smtClean="0">
                <a:solidFill>
                  <a:srgbClr val="FF0000"/>
                </a:solidFill>
                <a:latin typeface="Bodoni MT Black" panose="02070A03080606020203" pitchFamily="18" charset="0"/>
                <a:ea typeface="+mn-ea"/>
              </a:rPr>
              <a:t>做</a:t>
            </a:r>
            <a:r>
              <a:rPr lang="zh-CN" altLang="zh-CN" sz="2400" dirty="0">
                <a:latin typeface="Bodoni MT Black" panose="02070A03080606020203" pitchFamily="18" charset="0"/>
                <a:ea typeface="+mn-ea"/>
              </a:rPr>
              <a:t>；</a:t>
            </a:r>
            <a:r>
              <a:rPr lang="zh-CN" altLang="zh-CN" sz="2400" b="1" dirty="0">
                <a:solidFill>
                  <a:srgbClr val="C00000"/>
                </a:solidFill>
                <a:latin typeface="Bodoni MT Black" panose="02070A03080606020203" pitchFamily="18" charset="0"/>
                <a:ea typeface="+mn-ea"/>
              </a:rPr>
              <a:t>对象模型</a:t>
            </a:r>
            <a:r>
              <a:rPr lang="zh-CN" altLang="zh-CN" sz="2400" dirty="0">
                <a:latin typeface="Bodoni MT Black" panose="02070A03080606020203" pitchFamily="18" charset="0"/>
                <a:ea typeface="+mn-ea"/>
              </a:rPr>
              <a:t>则定义了做事情的</a:t>
            </a:r>
            <a:r>
              <a:rPr lang="zh-CN" altLang="zh-CN" sz="2400" dirty="0">
                <a:solidFill>
                  <a:srgbClr val="FF0000"/>
                </a:solidFill>
                <a:latin typeface="Bodoni MT Black" panose="02070A03080606020203" pitchFamily="18" charset="0"/>
                <a:ea typeface="+mn-ea"/>
              </a:rPr>
              <a:t>实体</a:t>
            </a:r>
            <a:r>
              <a:rPr lang="zh-CN" altLang="zh-CN"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0" indent="0">
              <a:lnSpc>
                <a:spcPts val="3000"/>
              </a:lnSpc>
              <a:defRPr/>
            </a:pPr>
            <a:r>
              <a:rPr lang="en-US" altLang="zh-CN" sz="2400" dirty="0" smtClean="0">
                <a:latin typeface="Bodoni MT Black" panose="02070A03080606020203" pitchFamily="18" charset="0"/>
                <a:ea typeface="+mn-ea"/>
              </a:rPr>
              <a:t>     </a:t>
            </a:r>
            <a:r>
              <a:rPr lang="zh-CN" altLang="zh-CN" sz="2400" dirty="0" smtClean="0">
                <a:latin typeface="Bodoni MT Black" panose="02070A03080606020203" pitchFamily="18" charset="0"/>
                <a:ea typeface="+mn-ea"/>
              </a:rPr>
              <a:t>在</a:t>
            </a:r>
            <a:r>
              <a:rPr lang="zh-CN" altLang="zh-CN" sz="2400" dirty="0">
                <a:latin typeface="Bodoni MT Black" panose="02070A03080606020203" pitchFamily="18" charset="0"/>
                <a:ea typeface="+mn-ea"/>
              </a:rPr>
              <a:t>面向对象方法学中，</a:t>
            </a:r>
            <a:r>
              <a:rPr lang="zh-CN" altLang="zh-CN" sz="2400" dirty="0">
                <a:solidFill>
                  <a:srgbClr val="FF0000"/>
                </a:solidFill>
                <a:latin typeface="Bodoni MT Black" panose="02070A03080606020203" pitchFamily="18" charset="0"/>
                <a:ea typeface="+mn-ea"/>
              </a:rPr>
              <a:t>对象模型是最基本最重要的</a:t>
            </a:r>
            <a:r>
              <a:rPr lang="zh-CN" altLang="zh-CN" sz="2400" dirty="0">
                <a:latin typeface="Bodoni MT Black" panose="02070A03080606020203" pitchFamily="18" charset="0"/>
                <a:ea typeface="+mn-ea"/>
              </a:rPr>
              <a:t>，它为其他两种模型奠定了基础，人们依靠对象模型完成</a:t>
            </a:r>
            <a:r>
              <a:rPr lang="en-US" altLang="zh-CN" sz="2400" dirty="0">
                <a:latin typeface="Bodoni MT Black" panose="02070A03080606020203" pitchFamily="18" charset="0"/>
                <a:ea typeface="+mn-ea"/>
              </a:rPr>
              <a:t>3</a:t>
            </a:r>
            <a:r>
              <a:rPr lang="zh-CN" altLang="zh-CN" sz="2400" dirty="0">
                <a:latin typeface="Bodoni MT Black" panose="02070A03080606020203" pitchFamily="18" charset="0"/>
                <a:ea typeface="+mn-ea"/>
              </a:rPr>
              <a:t>种模型的集成。下面扼要地叙述</a:t>
            </a:r>
            <a:r>
              <a:rPr lang="en-US" altLang="zh-CN" sz="2400" dirty="0">
                <a:latin typeface="Bodoni MT Black" panose="02070A03080606020203" pitchFamily="18" charset="0"/>
                <a:ea typeface="+mn-ea"/>
              </a:rPr>
              <a:t>3</a:t>
            </a:r>
            <a:r>
              <a:rPr lang="zh-CN" altLang="zh-CN" sz="2400" dirty="0">
                <a:latin typeface="Bodoni MT Black" panose="02070A03080606020203" pitchFamily="18" charset="0"/>
                <a:ea typeface="+mn-ea"/>
              </a:rPr>
              <a:t>种模型之间的关系。</a:t>
            </a:r>
            <a:endParaRPr lang="zh-CN" altLang="zh-CN" sz="2400" dirty="0">
              <a:latin typeface="Bodoni MT Black" panose="02070A03080606020203" pitchFamily="18" charset="0"/>
              <a:ea typeface="+mn-ea"/>
            </a:endParaRPr>
          </a:p>
          <a:p>
            <a:pPr marL="972185">
              <a:lnSpc>
                <a:spcPts val="3000"/>
              </a:lnSpc>
              <a:buSzPct val="70000"/>
              <a:buFont typeface="Wingdings" panose="05000000000000000000" pitchFamily="2" charset="2"/>
              <a:buChar char="l"/>
              <a:defRPr/>
            </a:pPr>
            <a:r>
              <a:rPr lang="zh-CN" altLang="zh-CN" sz="2400" dirty="0" smtClean="0">
                <a:latin typeface="Bodoni MT Black" panose="02070A03080606020203" pitchFamily="18" charset="0"/>
                <a:ea typeface="+mn-ea"/>
              </a:rPr>
              <a:t>针对</a:t>
            </a:r>
            <a:r>
              <a:rPr lang="zh-CN" altLang="zh-CN" sz="2400" dirty="0">
                <a:latin typeface="Bodoni MT Black" panose="02070A03080606020203" pitchFamily="18" charset="0"/>
                <a:ea typeface="+mn-ea"/>
              </a:rPr>
              <a:t>每个类建立的动态模型，描述了类实例的生命周期或运行周期。</a:t>
            </a:r>
            <a:endParaRPr lang="zh-CN" altLang="zh-CN" sz="2400" dirty="0">
              <a:latin typeface="Bodoni MT Black" panose="02070A03080606020203" pitchFamily="18" charset="0"/>
              <a:ea typeface="+mn-ea"/>
            </a:endParaRPr>
          </a:p>
          <a:p>
            <a:pPr marL="972185">
              <a:lnSpc>
                <a:spcPts val="3000"/>
              </a:lnSpc>
              <a:buSzPct val="70000"/>
              <a:buFont typeface="Wingdings" panose="05000000000000000000" pitchFamily="2" charset="2"/>
              <a:buChar char="l"/>
              <a:defRPr/>
            </a:pPr>
            <a:r>
              <a:rPr lang="zh-CN" altLang="zh-CN" sz="2400" dirty="0" smtClean="0">
                <a:solidFill>
                  <a:srgbClr val="FF0000"/>
                </a:solidFill>
                <a:latin typeface="Bodoni MT Black" panose="02070A03080606020203" pitchFamily="18" charset="0"/>
                <a:ea typeface="+mn-ea"/>
              </a:rPr>
              <a:t>状态</a:t>
            </a:r>
            <a:r>
              <a:rPr lang="zh-CN" altLang="zh-CN" sz="2400" dirty="0">
                <a:solidFill>
                  <a:srgbClr val="FF0000"/>
                </a:solidFill>
                <a:latin typeface="Bodoni MT Black" panose="02070A03080606020203" pitchFamily="18" charset="0"/>
                <a:ea typeface="+mn-ea"/>
              </a:rPr>
              <a:t>转换驱使行为发生</a:t>
            </a:r>
            <a:r>
              <a:rPr lang="zh-CN" altLang="zh-CN" sz="2400" dirty="0">
                <a:latin typeface="Bodoni MT Black" panose="02070A03080606020203" pitchFamily="18" charset="0"/>
                <a:ea typeface="+mn-ea"/>
              </a:rPr>
              <a:t>，这些行为在</a:t>
            </a:r>
            <a:r>
              <a:rPr lang="zh-CN" altLang="zh-CN" sz="2400" dirty="0">
                <a:solidFill>
                  <a:srgbClr val="FF0000"/>
                </a:solidFill>
                <a:latin typeface="Bodoni MT Black" panose="02070A03080606020203" pitchFamily="18" charset="0"/>
                <a:ea typeface="+mn-ea"/>
              </a:rPr>
              <a:t>数据流图中</a:t>
            </a:r>
            <a:r>
              <a:rPr lang="zh-CN" altLang="zh-CN" sz="2400" dirty="0">
                <a:latin typeface="Bodoni MT Black" panose="02070A03080606020203" pitchFamily="18" charset="0"/>
                <a:ea typeface="+mn-ea"/>
              </a:rPr>
              <a:t>被映射成</a:t>
            </a:r>
            <a:r>
              <a:rPr lang="zh-CN" altLang="zh-CN" sz="2400" dirty="0">
                <a:solidFill>
                  <a:srgbClr val="FF0000"/>
                </a:solidFill>
                <a:latin typeface="Bodoni MT Black" panose="02070A03080606020203" pitchFamily="18" charset="0"/>
                <a:ea typeface="+mn-ea"/>
              </a:rPr>
              <a:t>处理</a:t>
            </a:r>
            <a:r>
              <a:rPr lang="zh-CN" altLang="zh-CN" sz="2400" dirty="0">
                <a:latin typeface="Bodoni MT Black" panose="02070A03080606020203" pitchFamily="18" charset="0"/>
                <a:ea typeface="+mn-ea"/>
              </a:rPr>
              <a:t>，在</a:t>
            </a:r>
            <a:r>
              <a:rPr lang="zh-CN" altLang="zh-CN" sz="2400" dirty="0">
                <a:solidFill>
                  <a:srgbClr val="FF0000"/>
                </a:solidFill>
                <a:latin typeface="Bodoni MT Black" panose="02070A03080606020203" pitchFamily="18" charset="0"/>
                <a:ea typeface="+mn-ea"/>
              </a:rPr>
              <a:t>用例图中</a:t>
            </a:r>
            <a:r>
              <a:rPr lang="zh-CN" altLang="zh-CN" sz="2400" dirty="0">
                <a:latin typeface="Bodoni MT Black" panose="02070A03080606020203" pitchFamily="18" charset="0"/>
                <a:ea typeface="+mn-ea"/>
              </a:rPr>
              <a:t>被映射成</a:t>
            </a:r>
            <a:r>
              <a:rPr lang="zh-CN" altLang="zh-CN" sz="2400" dirty="0">
                <a:solidFill>
                  <a:srgbClr val="FF0000"/>
                </a:solidFill>
                <a:latin typeface="Bodoni MT Black" panose="02070A03080606020203" pitchFamily="18" charset="0"/>
                <a:ea typeface="+mn-ea"/>
              </a:rPr>
              <a:t>用例</a:t>
            </a:r>
            <a:r>
              <a:rPr lang="zh-CN" altLang="zh-CN" sz="2400" dirty="0">
                <a:latin typeface="Bodoni MT Black" panose="02070A03080606020203" pitchFamily="18" charset="0"/>
                <a:ea typeface="+mn-ea"/>
              </a:rPr>
              <a:t>，它们同时与</a:t>
            </a:r>
            <a:r>
              <a:rPr lang="zh-CN" altLang="zh-CN" sz="2400" dirty="0">
                <a:solidFill>
                  <a:srgbClr val="FF0000"/>
                </a:solidFill>
                <a:latin typeface="Bodoni MT Black" panose="02070A03080606020203" pitchFamily="18" charset="0"/>
                <a:ea typeface="+mn-ea"/>
              </a:rPr>
              <a:t>类图中的服务</a:t>
            </a:r>
            <a:r>
              <a:rPr lang="zh-CN" altLang="zh-CN" sz="2400" dirty="0">
                <a:latin typeface="Bodoni MT Black" panose="02070A03080606020203" pitchFamily="18" charset="0"/>
                <a:ea typeface="+mn-ea"/>
              </a:rPr>
              <a:t>相对应。</a:t>
            </a:r>
            <a:endParaRPr lang="en-US" altLang="zh-CN" sz="2400" b="1" dirty="0" smtClean="0">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21274</Words>
  <Application>WPS 演示</Application>
  <PresentationFormat>全屏显示(4:3)</PresentationFormat>
  <Paragraphs>1112</Paragraphs>
  <Slides>102</Slides>
  <Notes>63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102</vt:i4>
      </vt:variant>
    </vt:vector>
  </HeadingPairs>
  <TitlesOfParts>
    <vt:vector size="115" baseType="lpstr">
      <vt:lpstr>Arial</vt:lpstr>
      <vt:lpstr>宋体</vt:lpstr>
      <vt:lpstr>Wingdings</vt:lpstr>
      <vt:lpstr>Calibri</vt:lpstr>
      <vt:lpstr>楷体_GB2312</vt:lpstr>
      <vt:lpstr>新宋体</vt:lpstr>
      <vt:lpstr>Bodoni MT Black</vt:lpstr>
      <vt:lpstr>Times New Roman</vt:lpstr>
      <vt:lpstr>黑体</vt:lpstr>
      <vt:lpstr>微软雅黑</vt:lpstr>
      <vt:lpstr>Arial Unicode MS</vt:lpstr>
      <vt:lpstr>Verdana</vt:lpstr>
      <vt:lpstr>Tema de Office</vt:lpstr>
      <vt:lpstr>PowerPoint 演示文稿</vt:lpstr>
      <vt:lpstr>面向对象软件工程</vt:lpstr>
      <vt:lpstr>计算机处理的实体对象: </vt:lpstr>
      <vt:lpstr>计算机处理对象的操作: </vt:lpstr>
      <vt:lpstr>处理观点上的不同: </vt:lpstr>
      <vt:lpstr>通讯机制: </vt:lpstr>
      <vt:lpstr>思维的特点: </vt:lpstr>
      <vt:lpstr>软件开发过程的特点 : </vt:lpstr>
      <vt:lpstr>适用范围的比较: </vt:lpstr>
      <vt:lpstr>一般特点比较: </vt:lpstr>
      <vt:lpstr>两种方法的交互性: </vt:lpstr>
      <vt:lpstr>PowerPoint 演示文稿</vt:lpstr>
      <vt:lpstr>PowerPoint 演示文稿</vt:lpstr>
      <vt:lpstr>软件过程模型的比较:</vt:lpstr>
      <vt:lpstr>软件过程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9.1  面向对象方法学概述</vt:lpstr>
      <vt:lpstr>9.1  面向对象方法学概述</vt:lpstr>
      <vt:lpstr>9.1  面向对象方法学概述</vt:lpstr>
      <vt:lpstr>9.1  面向对象方法学概述</vt:lpstr>
      <vt:lpstr>9.1 面向对象方法学概述</vt:lpstr>
      <vt:lpstr>PowerPoint 演示文稿</vt:lpstr>
      <vt:lpstr>9.2  面向对象的概念</vt:lpstr>
      <vt:lpstr>9.2  面向对象的概念</vt:lpstr>
      <vt:lpstr>9.2 面向对象的概念</vt:lpstr>
      <vt:lpstr>9.2  面向对象的概念</vt:lpstr>
      <vt:lpstr>9.2  面向对象的概念</vt:lpstr>
      <vt:lpstr>9.2  面向对象的概念</vt:lpstr>
      <vt:lpstr>9.2 面向对象的概念</vt:lpstr>
      <vt:lpstr>9.2 面向对象的概念</vt:lpstr>
      <vt:lpstr>9.2 面向对象的概念</vt:lpstr>
      <vt:lpstr>9.2 面向对象的概念</vt:lpstr>
      <vt:lpstr>9.2 面向对象的概念</vt:lpstr>
      <vt:lpstr>9.2 面向对象的概念</vt:lpstr>
      <vt:lpstr>9.2 面向对象的概念</vt:lpstr>
      <vt:lpstr>9.2 面向对象的概念</vt:lpstr>
      <vt:lpstr>PowerPoint 演示文稿</vt:lpstr>
      <vt:lpstr>9.3 面向对象建模</vt:lpstr>
      <vt:lpstr>9.3 面向对象建模</vt:lpstr>
      <vt:lpstr>PowerPoint 演示文稿</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PowerPoint 演示文稿</vt:lpstr>
      <vt:lpstr>9.5 动态模型</vt:lpstr>
      <vt:lpstr>9.5 动态模型</vt:lpstr>
      <vt:lpstr>PowerPoint 演示文稿</vt:lpstr>
      <vt:lpstr>9.6 功能模型</vt:lpstr>
      <vt:lpstr>9.6 功能模型</vt:lpstr>
      <vt:lpstr>9.6 功能模型</vt:lpstr>
      <vt:lpstr>9.6 功能模型</vt:lpstr>
      <vt:lpstr>9.6 功能模型</vt:lpstr>
      <vt:lpstr>9.6 功能模型</vt:lpstr>
      <vt:lpstr>9.6 功能模型</vt:lpstr>
      <vt:lpstr>9.6 功能模型</vt:lpstr>
      <vt:lpstr>9.6 功能模型</vt:lpstr>
      <vt:lpstr>9.6 功能模型</vt:lpstr>
      <vt:lpstr>PowerPoint 演示文稿</vt:lpstr>
      <vt:lpstr>9.7 3种模型之间的关系</vt:lpstr>
      <vt:lpstr>9.7 3种模型之间的关系</vt:lpstr>
      <vt:lpstr>本章小结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thinking</cp:lastModifiedBy>
  <cp:revision>754</cp:revision>
  <dcterms:created xsi:type="dcterms:W3CDTF">2010-06-24T19:27:00Z</dcterms:created>
  <dcterms:modified xsi:type="dcterms:W3CDTF">2025-05-19T07:27:49Z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2052-12.1.0.20784</vt:lpwstr>
  </property>
  <property fmtid="{D5CDD505-2E9C-101B-9397-08002B2CF9AE}" pid="3" name="ICV">
    <vt:lpwstr>DEDC6FA25475473698F5CA4872492D0C_12</vt:lpwstr>
  </property>
</Properties>
</file>