
<file path=[Content_Types].xml><?xml version="1.0" encoding="utf-8"?>
<Types xmlns="http://schemas.openxmlformats.org/package/2006/content-types">
  <Default Extension="jpeg" ContentType="image/jpe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 id="2147483654" r:id="rId3"/>
  </p:sldMasterIdLst>
  <p:notesMasterIdLst>
    <p:notesMasterId r:id="rId5"/>
  </p:notesMasterIdLst>
  <p:sldIdLst>
    <p:sldId id="793" r:id="rId4"/>
    <p:sldId id="806" r:id="rId6"/>
    <p:sldId id="906" r:id="rId7"/>
    <p:sldId id="907" r:id="rId8"/>
    <p:sldId id="908" r:id="rId9"/>
    <p:sldId id="795" r:id="rId10"/>
    <p:sldId id="796" r:id="rId11"/>
    <p:sldId id="577" r:id="rId12"/>
    <p:sldId id="695" r:id="rId13"/>
    <p:sldId id="696" r:id="rId14"/>
    <p:sldId id="697" r:id="rId15"/>
    <p:sldId id="698" r:id="rId16"/>
    <p:sldId id="700" r:id="rId17"/>
    <p:sldId id="909" r:id="rId18"/>
    <p:sldId id="910" r:id="rId19"/>
    <p:sldId id="911" r:id="rId20"/>
    <p:sldId id="912" r:id="rId21"/>
    <p:sldId id="913" r:id="rId22"/>
    <p:sldId id="797" r:id="rId23"/>
    <p:sldId id="701" r:id="rId24"/>
    <p:sldId id="702" r:id="rId25"/>
    <p:sldId id="704" r:id="rId26"/>
    <p:sldId id="705" r:id="rId27"/>
    <p:sldId id="706" r:id="rId28"/>
    <p:sldId id="798" r:id="rId29"/>
    <p:sldId id="703" r:id="rId30"/>
    <p:sldId id="707" r:id="rId31"/>
    <p:sldId id="708" r:id="rId32"/>
    <p:sldId id="709" r:id="rId33"/>
    <p:sldId id="792" r:id="rId34"/>
    <p:sldId id="711" r:id="rId35"/>
    <p:sldId id="712" r:id="rId36"/>
    <p:sldId id="713" r:id="rId37"/>
    <p:sldId id="714" r:id="rId38"/>
    <p:sldId id="715" r:id="rId39"/>
    <p:sldId id="716" r:id="rId40"/>
    <p:sldId id="717" r:id="rId41"/>
    <p:sldId id="718" r:id="rId42"/>
    <p:sldId id="719" r:id="rId43"/>
    <p:sldId id="720" r:id="rId44"/>
    <p:sldId id="721" r:id="rId45"/>
    <p:sldId id="722" r:id="rId46"/>
    <p:sldId id="723" r:id="rId47"/>
    <p:sldId id="724" r:id="rId48"/>
    <p:sldId id="725" r:id="rId49"/>
    <p:sldId id="726" r:id="rId50"/>
    <p:sldId id="727" r:id="rId51"/>
    <p:sldId id="728" r:id="rId52"/>
    <p:sldId id="729" r:id="rId53"/>
    <p:sldId id="730" r:id="rId54"/>
    <p:sldId id="731" r:id="rId55"/>
    <p:sldId id="733" r:id="rId56"/>
    <p:sldId id="734" r:id="rId57"/>
    <p:sldId id="735" r:id="rId58"/>
    <p:sldId id="736" r:id="rId59"/>
    <p:sldId id="737" r:id="rId60"/>
    <p:sldId id="738" r:id="rId61"/>
    <p:sldId id="739" r:id="rId62"/>
    <p:sldId id="808" r:id="rId63"/>
    <p:sldId id="741" r:id="rId64"/>
    <p:sldId id="742" r:id="rId65"/>
    <p:sldId id="743" r:id="rId66"/>
    <p:sldId id="744" r:id="rId67"/>
    <p:sldId id="745" r:id="rId68"/>
    <p:sldId id="746" r:id="rId69"/>
    <p:sldId id="805" r:id="rId70"/>
    <p:sldId id="804" r:id="rId71"/>
    <p:sldId id="749" r:id="rId72"/>
    <p:sldId id="750" r:id="rId73"/>
    <p:sldId id="752" r:id="rId74"/>
    <p:sldId id="799" r:id="rId75"/>
    <p:sldId id="751" r:id="rId76"/>
    <p:sldId id="753" r:id="rId77"/>
    <p:sldId id="754" r:id="rId78"/>
    <p:sldId id="755" r:id="rId79"/>
    <p:sldId id="756" r:id="rId80"/>
    <p:sldId id="757" r:id="rId81"/>
    <p:sldId id="758" r:id="rId82"/>
    <p:sldId id="759" r:id="rId83"/>
    <p:sldId id="760" r:id="rId84"/>
    <p:sldId id="761" r:id="rId85"/>
    <p:sldId id="762" r:id="rId86"/>
    <p:sldId id="763" r:id="rId87"/>
    <p:sldId id="764" r:id="rId88"/>
    <p:sldId id="765" r:id="rId89"/>
    <p:sldId id="766" r:id="rId90"/>
    <p:sldId id="767" r:id="rId91"/>
    <p:sldId id="768" r:id="rId92"/>
    <p:sldId id="769" r:id="rId93"/>
    <p:sldId id="770" r:id="rId94"/>
    <p:sldId id="771" r:id="rId95"/>
    <p:sldId id="772" r:id="rId96"/>
    <p:sldId id="773" r:id="rId97"/>
    <p:sldId id="774" r:id="rId98"/>
    <p:sldId id="775" r:id="rId99"/>
    <p:sldId id="800" r:id="rId100"/>
    <p:sldId id="776" r:id="rId101"/>
    <p:sldId id="777" r:id="rId102"/>
    <p:sldId id="778" r:id="rId103"/>
    <p:sldId id="779" r:id="rId104"/>
    <p:sldId id="780" r:id="rId105"/>
    <p:sldId id="801" r:id="rId106"/>
    <p:sldId id="781" r:id="rId107"/>
    <p:sldId id="782" r:id="rId108"/>
    <p:sldId id="783" r:id="rId109"/>
    <p:sldId id="784" r:id="rId110"/>
    <p:sldId id="785" r:id="rId111"/>
    <p:sldId id="1013" r:id="rId112"/>
    <p:sldId id="1014" r:id="rId113"/>
    <p:sldId id="1015" r:id="rId114"/>
    <p:sldId id="1016" r:id="rId115"/>
    <p:sldId id="1017" r:id="rId116"/>
    <p:sldId id="1018" r:id="rId117"/>
    <p:sldId id="1019" r:id="rId118"/>
    <p:sldId id="1020" r:id="rId119"/>
    <p:sldId id="1021" r:id="rId120"/>
    <p:sldId id="1022" r:id="rId121"/>
    <p:sldId id="1023" r:id="rId122"/>
    <p:sldId id="1024" r:id="rId123"/>
    <p:sldId id="1025" r:id="rId124"/>
    <p:sldId id="1026" r:id="rId125"/>
    <p:sldId id="1027" r:id="rId126"/>
    <p:sldId id="1028" r:id="rId127"/>
    <p:sldId id="1029" r:id="rId128"/>
    <p:sldId id="1030" r:id="rId129"/>
    <p:sldId id="1031" r:id="rId130"/>
    <p:sldId id="1032" r:id="rId131"/>
    <p:sldId id="1033" r:id="rId132"/>
    <p:sldId id="1034" r:id="rId133"/>
    <p:sldId id="1035" r:id="rId134"/>
    <p:sldId id="1036" r:id="rId135"/>
    <p:sldId id="1037" r:id="rId136"/>
    <p:sldId id="1038" r:id="rId137"/>
    <p:sldId id="1039" r:id="rId138"/>
    <p:sldId id="1040" r:id="rId139"/>
    <p:sldId id="1041" r:id="rId140"/>
    <p:sldId id="1042" r:id="rId141"/>
    <p:sldId id="1043" r:id="rId142"/>
    <p:sldId id="1044" r:id="rId143"/>
    <p:sldId id="1045" r:id="rId144"/>
    <p:sldId id="1046" r:id="rId145"/>
    <p:sldId id="1047" r:id="rId146"/>
    <p:sldId id="1048" r:id="rId147"/>
    <p:sldId id="1049" r:id="rId148"/>
    <p:sldId id="1050" r:id="rId149"/>
    <p:sldId id="1051" r:id="rId150"/>
    <p:sldId id="1052" r:id="rId151"/>
    <p:sldId id="1053" r:id="rId152"/>
    <p:sldId id="1054" r:id="rId153"/>
    <p:sldId id="1055" r:id="rId154"/>
    <p:sldId id="1056" r:id="rId155"/>
    <p:sldId id="1057" r:id="rId156"/>
    <p:sldId id="1058" r:id="rId157"/>
    <p:sldId id="1059" r:id="rId158"/>
    <p:sldId id="1060" r:id="rId159"/>
    <p:sldId id="1061" r:id="rId160"/>
    <p:sldId id="1062" r:id="rId161"/>
    <p:sldId id="1063" r:id="rId162"/>
    <p:sldId id="1064" r:id="rId163"/>
    <p:sldId id="1065" r:id="rId164"/>
    <p:sldId id="1066" r:id="rId165"/>
    <p:sldId id="1067" r:id="rId166"/>
    <p:sldId id="1068" r:id="rId167"/>
    <p:sldId id="1069" r:id="rId168"/>
    <p:sldId id="1070" r:id="rId169"/>
    <p:sldId id="1071" r:id="rId170"/>
    <p:sldId id="1072" r:id="rId171"/>
    <p:sldId id="1073" r:id="rId172"/>
    <p:sldId id="1074" r:id="rId173"/>
    <p:sldId id="1075" r:id="rId174"/>
    <p:sldId id="1076" r:id="rId175"/>
    <p:sldId id="1077" r:id="rId176"/>
    <p:sldId id="1078" r:id="rId177"/>
    <p:sldId id="1079" r:id="rId178"/>
    <p:sldId id="1080" r:id="rId179"/>
    <p:sldId id="1081" r:id="rId180"/>
    <p:sldId id="1082" r:id="rId181"/>
    <p:sldId id="802" r:id="rId182"/>
    <p:sldId id="803" r:id="rId183"/>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5A8739"/>
    <a:srgbClr val="CC9900"/>
    <a:srgbClr val="385323"/>
    <a:srgbClr val="B85808"/>
    <a:srgbClr val="9AE73D"/>
    <a:srgbClr val="702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809" autoAdjust="0"/>
    <p:restoredTop sz="94424" autoAdjust="0"/>
  </p:normalViewPr>
  <p:slideViewPr>
    <p:cSldViewPr>
      <p:cViewPr varScale="1">
        <p:scale>
          <a:sx n="114" d="100"/>
          <a:sy n="114" d="100"/>
        </p:scale>
        <p:origin x="-1800" y="-1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6" Type="http://schemas.openxmlformats.org/officeDocument/2006/relationships/tableStyles" Target="tableStyles.xml"/><Relationship Id="rId185" Type="http://schemas.openxmlformats.org/officeDocument/2006/relationships/viewProps" Target="viewProps.xml"/><Relationship Id="rId184" Type="http://schemas.openxmlformats.org/officeDocument/2006/relationships/presProps" Target="presProps.xml"/><Relationship Id="rId183" Type="http://schemas.openxmlformats.org/officeDocument/2006/relationships/slide" Target="slides/slide179.xml"/><Relationship Id="rId182" Type="http://schemas.openxmlformats.org/officeDocument/2006/relationships/slide" Target="slides/slide178.xml"/><Relationship Id="rId181" Type="http://schemas.openxmlformats.org/officeDocument/2006/relationships/slide" Target="slides/slide177.xml"/><Relationship Id="rId180" Type="http://schemas.openxmlformats.org/officeDocument/2006/relationships/slide" Target="slides/slide176.xml"/><Relationship Id="rId18" Type="http://schemas.openxmlformats.org/officeDocument/2006/relationships/slide" Target="slides/slide14.xml"/><Relationship Id="rId179" Type="http://schemas.openxmlformats.org/officeDocument/2006/relationships/slide" Target="slides/slide175.xml"/><Relationship Id="rId178" Type="http://schemas.openxmlformats.org/officeDocument/2006/relationships/slide" Target="slides/slide174.xml"/><Relationship Id="rId177" Type="http://schemas.openxmlformats.org/officeDocument/2006/relationships/slide" Target="slides/slide173.xml"/><Relationship Id="rId176" Type="http://schemas.openxmlformats.org/officeDocument/2006/relationships/slide" Target="slides/slide172.xml"/><Relationship Id="rId175" Type="http://schemas.openxmlformats.org/officeDocument/2006/relationships/slide" Target="slides/slide171.xml"/><Relationship Id="rId174" Type="http://schemas.openxmlformats.org/officeDocument/2006/relationships/slide" Target="slides/slide170.xml"/><Relationship Id="rId173" Type="http://schemas.openxmlformats.org/officeDocument/2006/relationships/slide" Target="slides/slide169.xml"/><Relationship Id="rId172" Type="http://schemas.openxmlformats.org/officeDocument/2006/relationships/slide" Target="slides/slide168.xml"/><Relationship Id="rId171" Type="http://schemas.openxmlformats.org/officeDocument/2006/relationships/slide" Target="slides/slide167.xml"/><Relationship Id="rId170" Type="http://schemas.openxmlformats.org/officeDocument/2006/relationships/slide" Target="slides/slide166.xml"/><Relationship Id="rId17" Type="http://schemas.openxmlformats.org/officeDocument/2006/relationships/slide" Target="slides/slide13.xml"/><Relationship Id="rId169" Type="http://schemas.openxmlformats.org/officeDocument/2006/relationships/slide" Target="slides/slide165.xml"/><Relationship Id="rId168" Type="http://schemas.openxmlformats.org/officeDocument/2006/relationships/slide" Target="slides/slide164.xml"/><Relationship Id="rId167" Type="http://schemas.openxmlformats.org/officeDocument/2006/relationships/slide" Target="slides/slide163.xml"/><Relationship Id="rId166" Type="http://schemas.openxmlformats.org/officeDocument/2006/relationships/slide" Target="slides/slide162.xml"/><Relationship Id="rId165" Type="http://schemas.openxmlformats.org/officeDocument/2006/relationships/slide" Target="slides/slide161.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1" Type="http://schemas.openxmlformats.org/officeDocument/2006/relationships/slide" Target="slides/slide157.xml"/><Relationship Id="rId160" Type="http://schemas.openxmlformats.org/officeDocument/2006/relationships/slide" Target="slides/slide156.xml"/><Relationship Id="rId16" Type="http://schemas.openxmlformats.org/officeDocument/2006/relationships/slide" Target="slides/slide12.xml"/><Relationship Id="rId159" Type="http://schemas.openxmlformats.org/officeDocument/2006/relationships/slide" Target="slides/slide155.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 Id="rId154" Type="http://schemas.openxmlformats.org/officeDocument/2006/relationships/slide" Target="slides/slide150.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0" Type="http://schemas.openxmlformats.org/officeDocument/2006/relationships/slide" Target="slides/slide146.xml"/><Relationship Id="rId15" Type="http://schemas.openxmlformats.org/officeDocument/2006/relationships/slide" Target="slides/slide11.xml"/><Relationship Id="rId149" Type="http://schemas.openxmlformats.org/officeDocument/2006/relationships/slide" Target="slides/slide145.xml"/><Relationship Id="rId148" Type="http://schemas.openxmlformats.org/officeDocument/2006/relationships/slide" Target="slides/slide144.xml"/><Relationship Id="rId147" Type="http://schemas.openxmlformats.org/officeDocument/2006/relationships/slide" Target="slides/slide143.xml"/><Relationship Id="rId146" Type="http://schemas.openxmlformats.org/officeDocument/2006/relationships/slide" Target="slides/slide142.xml"/><Relationship Id="rId145" Type="http://schemas.openxmlformats.org/officeDocument/2006/relationships/slide" Target="slides/slide141.xml"/><Relationship Id="rId144" Type="http://schemas.openxmlformats.org/officeDocument/2006/relationships/slide" Target="slides/slide140.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0.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9AADB7F-6A8A-4062-BC57-B8152CA1D6BF}"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zh-CN" altLang="en-US"/>
        </a:p>
      </dgm:t>
    </dgm:pt>
    <dgm:pt modelId="{1F4A4A82-2F8D-4B5C-96AF-9FF67A76A19E}">
      <dgm:prSet phldrT="[文本]"/>
      <dgm:spPr>
        <a:solidFill>
          <a:srgbClr val="CC9900"/>
        </a:solidFill>
      </dgm:spPr>
      <dgm:t>
        <a:bodyPr/>
        <a:lstStyle/>
        <a:p>
          <a:r>
            <a:rPr lang="zh-CN" altLang="en-US" dirty="0" smtClean="0"/>
            <a:t>读者</a:t>
          </a:r>
          <a:endParaRPr lang="zh-CN" altLang="en-US" dirty="0"/>
        </a:p>
      </dgm:t>
    </dgm:pt>
    <dgm:pt modelId="{DDDF1601-2667-4E79-9CB6-10769D05022E}" cxnId="{E3798BE1-DFF4-40A4-BDF4-8D05B4E1589D}" type="parTrans">
      <dgm:prSet/>
      <dgm:spPr/>
      <dgm:t>
        <a:bodyPr/>
        <a:lstStyle/>
        <a:p>
          <a:endParaRPr lang="zh-CN" altLang="en-US"/>
        </a:p>
      </dgm:t>
    </dgm:pt>
    <dgm:pt modelId="{D0EE3EAB-074B-404F-932D-F89AF45A87CA}" cxnId="{E3798BE1-DFF4-40A4-BDF4-8D05B4E1589D}" type="sibTrans">
      <dgm:prSet/>
      <dgm:spPr/>
      <dgm:t>
        <a:bodyPr/>
        <a:lstStyle/>
        <a:p>
          <a:endParaRPr lang="zh-CN" altLang="en-US"/>
        </a:p>
      </dgm:t>
    </dgm:pt>
    <dgm:pt modelId="{5EAABD90-853F-4A45-ABD2-9216E3004CF7}">
      <dgm:prSet phldrT="[文本]"/>
      <dgm:spPr>
        <a:solidFill>
          <a:schemeClr val="accent2"/>
        </a:solidFill>
      </dgm:spPr>
      <dgm:t>
        <a:bodyPr/>
        <a:lstStyle/>
        <a:p>
          <a:r>
            <a:rPr lang="zh-CN" altLang="en-US" dirty="0" smtClean="0"/>
            <a:t>系统分析员</a:t>
          </a:r>
          <a:endParaRPr lang="zh-CN" altLang="en-US" dirty="0"/>
        </a:p>
      </dgm:t>
    </dgm:pt>
    <dgm:pt modelId="{EB8EB9FC-C150-46E6-9C0D-075E08503ED8}" cxnId="{91BF3820-1BC0-425C-ADE9-69B0339BE680}" type="parTrans">
      <dgm:prSet/>
      <dgm:spPr/>
      <dgm:t>
        <a:bodyPr/>
        <a:lstStyle/>
        <a:p>
          <a:endParaRPr lang="zh-CN" altLang="en-US"/>
        </a:p>
      </dgm:t>
    </dgm:pt>
    <dgm:pt modelId="{4BDABB98-8F24-49A1-9FE6-741163CF0250}" cxnId="{91BF3820-1BC0-425C-ADE9-69B0339BE680}" type="sibTrans">
      <dgm:prSet/>
      <dgm:spPr/>
      <dgm:t>
        <a:bodyPr/>
        <a:lstStyle/>
        <a:p>
          <a:endParaRPr lang="zh-CN" altLang="en-US"/>
        </a:p>
      </dgm:t>
    </dgm:pt>
    <dgm:pt modelId="{C0C7CFC6-DE5B-442F-9233-250A5B4B7CCA}">
      <dgm:prSet phldrT="[文本]"/>
      <dgm:spPr>
        <a:solidFill>
          <a:schemeClr val="accent6"/>
        </a:solidFill>
      </dgm:spPr>
      <dgm:t>
        <a:bodyPr/>
        <a:lstStyle/>
        <a:p>
          <a:r>
            <a:rPr lang="zh-CN" altLang="en-US" dirty="0" smtClean="0"/>
            <a:t>软件设计人员</a:t>
          </a:r>
          <a:endParaRPr lang="zh-CN" altLang="en-US" dirty="0"/>
        </a:p>
      </dgm:t>
    </dgm:pt>
    <dgm:pt modelId="{0D706C75-A1DE-40AA-A8E2-E7BB8DD3120C}" cxnId="{D23635C6-4ADE-4D99-8A49-7DC83927040C}" type="parTrans">
      <dgm:prSet/>
      <dgm:spPr/>
      <dgm:t>
        <a:bodyPr/>
        <a:lstStyle/>
        <a:p>
          <a:endParaRPr lang="zh-CN" altLang="en-US"/>
        </a:p>
      </dgm:t>
    </dgm:pt>
    <dgm:pt modelId="{8ADFA153-B13F-41AD-B7A1-59FF5254F327}" cxnId="{D23635C6-4ADE-4D99-8A49-7DC83927040C}" type="sibTrans">
      <dgm:prSet/>
      <dgm:spPr/>
      <dgm:t>
        <a:bodyPr/>
        <a:lstStyle/>
        <a:p>
          <a:endParaRPr lang="zh-CN" altLang="en-US"/>
        </a:p>
      </dgm:t>
    </dgm:pt>
    <dgm:pt modelId="{A33DA1AD-E52F-4CEB-AB33-2147618E5833}">
      <dgm:prSet phldrT="[文本]"/>
      <dgm:spPr>
        <a:solidFill>
          <a:schemeClr val="accent4">
            <a:lumMod val="75000"/>
          </a:schemeClr>
        </a:solidFill>
      </dgm:spPr>
      <dgm:t>
        <a:bodyPr/>
        <a:lstStyle/>
        <a:p>
          <a:r>
            <a:rPr lang="zh-CN" altLang="en-US" dirty="0" smtClean="0"/>
            <a:t>领域专家</a:t>
          </a:r>
          <a:endParaRPr lang="zh-CN" altLang="en-US" dirty="0"/>
        </a:p>
      </dgm:t>
    </dgm:pt>
    <dgm:pt modelId="{8CDE8A5B-3921-48ED-81F0-EBC9F1360719}" cxnId="{20DF12A0-1C2A-416D-AB03-416358132416}" type="parTrans">
      <dgm:prSet/>
      <dgm:spPr/>
      <dgm:t>
        <a:bodyPr/>
        <a:lstStyle/>
        <a:p>
          <a:endParaRPr lang="zh-CN" altLang="en-US"/>
        </a:p>
      </dgm:t>
    </dgm:pt>
    <dgm:pt modelId="{7CB95C1A-B259-4AEB-B593-3B695B284614}" cxnId="{20DF12A0-1C2A-416D-AB03-416358132416}" type="sibTrans">
      <dgm:prSet/>
      <dgm:spPr/>
      <dgm:t>
        <a:bodyPr/>
        <a:lstStyle/>
        <a:p>
          <a:endParaRPr lang="zh-CN" altLang="en-US"/>
        </a:p>
      </dgm:t>
    </dgm:pt>
    <dgm:pt modelId="{32AC2C71-E86B-4367-B801-725374EF900C}">
      <dgm:prSet phldrT="[文本]"/>
      <dgm:spPr>
        <a:solidFill>
          <a:schemeClr val="accent3"/>
        </a:solidFill>
      </dgm:spPr>
      <dgm:t>
        <a:bodyPr/>
        <a:lstStyle/>
        <a:p>
          <a:r>
            <a:rPr lang="zh-CN" altLang="en-US" dirty="0" smtClean="0"/>
            <a:t>管理人员</a:t>
          </a:r>
          <a:endParaRPr lang="zh-CN" altLang="en-US" dirty="0"/>
        </a:p>
      </dgm:t>
    </dgm:pt>
    <dgm:pt modelId="{8681B540-EACC-472E-BD7B-D235E9231759}" cxnId="{7181FC9C-F159-41CB-B536-B856622474E0}" type="parTrans">
      <dgm:prSet/>
      <dgm:spPr/>
      <dgm:t>
        <a:bodyPr/>
        <a:lstStyle/>
        <a:p>
          <a:endParaRPr lang="zh-CN" altLang="en-US"/>
        </a:p>
      </dgm:t>
    </dgm:pt>
    <dgm:pt modelId="{746C35AB-B893-4161-BEB6-41F89476E55E}" cxnId="{7181FC9C-F159-41CB-B536-B856622474E0}" type="sibTrans">
      <dgm:prSet/>
      <dgm:spPr/>
      <dgm:t>
        <a:bodyPr/>
        <a:lstStyle/>
        <a:p>
          <a:endParaRPr lang="zh-CN" altLang="en-US"/>
        </a:p>
      </dgm:t>
    </dgm:pt>
    <dgm:pt modelId="{4C232CE2-B92B-44A7-81E9-C0661B3E0D83}">
      <dgm:prSet phldrT="[文本]"/>
      <dgm:spPr/>
      <dgm:t>
        <a:bodyPr/>
        <a:lstStyle/>
        <a:p>
          <a:endParaRPr lang="zh-CN" altLang="en-US"/>
        </a:p>
      </dgm:t>
    </dgm:pt>
    <dgm:pt modelId="{13EFB94A-C6C5-413B-BD1C-46F478972F92}" cxnId="{694E5AF1-2720-4243-8EE1-765E7A8618B2}" type="parTrans">
      <dgm:prSet/>
      <dgm:spPr/>
      <dgm:t>
        <a:bodyPr/>
        <a:lstStyle/>
        <a:p>
          <a:endParaRPr lang="zh-CN" altLang="en-US"/>
        </a:p>
      </dgm:t>
    </dgm:pt>
    <dgm:pt modelId="{F6E41615-1EBF-4265-956E-9D3D816ADFB2}" cxnId="{694E5AF1-2720-4243-8EE1-765E7A8618B2}" type="sibTrans">
      <dgm:prSet/>
      <dgm:spPr/>
      <dgm:t>
        <a:bodyPr/>
        <a:lstStyle/>
        <a:p>
          <a:endParaRPr lang="zh-CN" altLang="en-US"/>
        </a:p>
      </dgm:t>
    </dgm:pt>
    <dgm:pt modelId="{AF8C9E6E-39A9-4613-B667-E2D45CB994B8}">
      <dgm:prSet phldrT="[文本]"/>
      <dgm:spPr>
        <a:solidFill>
          <a:schemeClr val="accent5">
            <a:lumMod val="75000"/>
          </a:schemeClr>
        </a:solidFill>
      </dgm:spPr>
      <dgm:t>
        <a:bodyPr/>
        <a:lstStyle/>
        <a:p>
          <a:r>
            <a:rPr lang="zh-CN" altLang="en-US" dirty="0" smtClean="0"/>
            <a:t>用户等</a:t>
          </a:r>
          <a:endParaRPr lang="zh-CN" altLang="en-US" dirty="0"/>
        </a:p>
      </dgm:t>
    </dgm:pt>
    <dgm:pt modelId="{ED23A543-09E0-4CE8-BEEB-8106F4EC7134}" cxnId="{D9F92C7C-00BF-417B-88D5-0D21CCE475BB}" type="parTrans">
      <dgm:prSet/>
      <dgm:spPr/>
      <dgm:t>
        <a:bodyPr/>
        <a:lstStyle/>
        <a:p>
          <a:endParaRPr lang="zh-CN" altLang="en-US"/>
        </a:p>
      </dgm:t>
    </dgm:pt>
    <dgm:pt modelId="{FA786DBA-DC99-4461-8292-1E04CE36395B}" cxnId="{D9F92C7C-00BF-417B-88D5-0D21CCE475BB}" type="sibTrans">
      <dgm:prSet/>
      <dgm:spPr/>
      <dgm:t>
        <a:bodyPr/>
        <a:lstStyle/>
        <a:p>
          <a:endParaRPr lang="zh-CN" altLang="en-US"/>
        </a:p>
      </dgm:t>
    </dgm:pt>
    <dgm:pt modelId="{7302B6B3-AD0F-4AA5-8C33-E6B85029351B}" type="pres">
      <dgm:prSet presAssocID="{69AADB7F-6A8A-4062-BC57-B8152CA1D6BF}" presName="Name0" presStyleCnt="0">
        <dgm:presLayoutVars>
          <dgm:chMax val="1"/>
          <dgm:dir/>
          <dgm:animLvl val="ctr"/>
          <dgm:resizeHandles val="exact"/>
        </dgm:presLayoutVars>
      </dgm:prSet>
      <dgm:spPr/>
      <dgm:t>
        <a:bodyPr/>
        <a:lstStyle/>
        <a:p>
          <a:endParaRPr lang="zh-CN" altLang="en-US"/>
        </a:p>
      </dgm:t>
    </dgm:pt>
    <dgm:pt modelId="{30B7A355-4478-4383-AFD0-24F8C5D7299F}" type="pres">
      <dgm:prSet presAssocID="{1F4A4A82-2F8D-4B5C-96AF-9FF67A76A19E}" presName="centerShape" presStyleLbl="node0" presStyleIdx="0" presStyleCnt="1"/>
      <dgm:spPr/>
      <dgm:t>
        <a:bodyPr/>
        <a:lstStyle/>
        <a:p>
          <a:endParaRPr lang="zh-CN" altLang="en-US"/>
        </a:p>
      </dgm:t>
    </dgm:pt>
    <dgm:pt modelId="{40B08679-50C2-4475-81FA-BB186201C002}" type="pres">
      <dgm:prSet presAssocID="{EB8EB9FC-C150-46E6-9C0D-075E08503ED8}" presName="parTrans" presStyleLbl="sibTrans2D1" presStyleIdx="0" presStyleCnt="5"/>
      <dgm:spPr/>
      <dgm:t>
        <a:bodyPr/>
        <a:lstStyle/>
        <a:p>
          <a:endParaRPr lang="zh-CN" altLang="en-US"/>
        </a:p>
      </dgm:t>
    </dgm:pt>
    <dgm:pt modelId="{87C8382C-15B0-4957-904C-821F1EF26266}" type="pres">
      <dgm:prSet presAssocID="{EB8EB9FC-C150-46E6-9C0D-075E08503ED8}" presName="connectorText" presStyleLbl="sibTrans2D1" presStyleIdx="0" presStyleCnt="5"/>
      <dgm:spPr/>
      <dgm:t>
        <a:bodyPr/>
        <a:lstStyle/>
        <a:p>
          <a:endParaRPr lang="zh-CN" altLang="en-US"/>
        </a:p>
      </dgm:t>
    </dgm:pt>
    <dgm:pt modelId="{045AE9A6-951E-49E2-B21F-616D4215893A}" type="pres">
      <dgm:prSet presAssocID="{5EAABD90-853F-4A45-ABD2-9216E3004CF7}" presName="node" presStyleLbl="node1" presStyleIdx="0" presStyleCnt="5">
        <dgm:presLayoutVars>
          <dgm:bulletEnabled val="1"/>
        </dgm:presLayoutVars>
      </dgm:prSet>
      <dgm:spPr/>
      <dgm:t>
        <a:bodyPr/>
        <a:lstStyle/>
        <a:p>
          <a:endParaRPr lang="zh-CN" altLang="en-US"/>
        </a:p>
      </dgm:t>
    </dgm:pt>
    <dgm:pt modelId="{2F3592BD-0381-4D44-87DA-D6470F153D16}" type="pres">
      <dgm:prSet presAssocID="{0D706C75-A1DE-40AA-A8E2-E7BB8DD3120C}" presName="parTrans" presStyleLbl="sibTrans2D1" presStyleIdx="1" presStyleCnt="5"/>
      <dgm:spPr/>
      <dgm:t>
        <a:bodyPr/>
        <a:lstStyle/>
        <a:p>
          <a:endParaRPr lang="zh-CN" altLang="en-US"/>
        </a:p>
      </dgm:t>
    </dgm:pt>
    <dgm:pt modelId="{CB091521-5903-4A09-8012-C8B9B9DBE771}" type="pres">
      <dgm:prSet presAssocID="{0D706C75-A1DE-40AA-A8E2-E7BB8DD3120C}" presName="connectorText" presStyleLbl="sibTrans2D1" presStyleIdx="1" presStyleCnt="5"/>
      <dgm:spPr/>
      <dgm:t>
        <a:bodyPr/>
        <a:lstStyle/>
        <a:p>
          <a:endParaRPr lang="zh-CN" altLang="en-US"/>
        </a:p>
      </dgm:t>
    </dgm:pt>
    <dgm:pt modelId="{5CD2964D-BC05-4721-B869-677E4AF85885}" type="pres">
      <dgm:prSet presAssocID="{C0C7CFC6-DE5B-442F-9233-250A5B4B7CCA}" presName="node" presStyleLbl="node1" presStyleIdx="1" presStyleCnt="5">
        <dgm:presLayoutVars>
          <dgm:bulletEnabled val="1"/>
        </dgm:presLayoutVars>
      </dgm:prSet>
      <dgm:spPr/>
      <dgm:t>
        <a:bodyPr/>
        <a:lstStyle/>
        <a:p>
          <a:endParaRPr lang="zh-CN" altLang="en-US"/>
        </a:p>
      </dgm:t>
    </dgm:pt>
    <dgm:pt modelId="{61B90349-F581-4FE4-8BBF-B17203BCE24A}" type="pres">
      <dgm:prSet presAssocID="{8CDE8A5B-3921-48ED-81F0-EBC9F1360719}" presName="parTrans" presStyleLbl="sibTrans2D1" presStyleIdx="2" presStyleCnt="5"/>
      <dgm:spPr/>
      <dgm:t>
        <a:bodyPr/>
        <a:lstStyle/>
        <a:p>
          <a:endParaRPr lang="zh-CN" altLang="en-US"/>
        </a:p>
      </dgm:t>
    </dgm:pt>
    <dgm:pt modelId="{7B91EF37-B002-4A06-9572-C6314C8FBBCA}" type="pres">
      <dgm:prSet presAssocID="{8CDE8A5B-3921-48ED-81F0-EBC9F1360719}" presName="connectorText" presStyleLbl="sibTrans2D1" presStyleIdx="2" presStyleCnt="5"/>
      <dgm:spPr/>
      <dgm:t>
        <a:bodyPr/>
        <a:lstStyle/>
        <a:p>
          <a:endParaRPr lang="zh-CN" altLang="en-US"/>
        </a:p>
      </dgm:t>
    </dgm:pt>
    <dgm:pt modelId="{36B69093-F239-4D12-910D-E0B0D407FC7D}" type="pres">
      <dgm:prSet presAssocID="{A33DA1AD-E52F-4CEB-AB33-2147618E5833}" presName="node" presStyleLbl="node1" presStyleIdx="2" presStyleCnt="5">
        <dgm:presLayoutVars>
          <dgm:bulletEnabled val="1"/>
        </dgm:presLayoutVars>
      </dgm:prSet>
      <dgm:spPr/>
      <dgm:t>
        <a:bodyPr/>
        <a:lstStyle/>
        <a:p>
          <a:endParaRPr lang="zh-CN" altLang="en-US"/>
        </a:p>
      </dgm:t>
    </dgm:pt>
    <dgm:pt modelId="{81E02F64-5EA4-4101-9550-F0B874488EF2}" type="pres">
      <dgm:prSet presAssocID="{8681B540-EACC-472E-BD7B-D235E9231759}" presName="parTrans" presStyleLbl="sibTrans2D1" presStyleIdx="3" presStyleCnt="5"/>
      <dgm:spPr/>
      <dgm:t>
        <a:bodyPr/>
        <a:lstStyle/>
        <a:p>
          <a:endParaRPr lang="zh-CN" altLang="en-US"/>
        </a:p>
      </dgm:t>
    </dgm:pt>
    <dgm:pt modelId="{A10A24D9-FF57-4A16-9BC0-8D3D2D30AC77}" type="pres">
      <dgm:prSet presAssocID="{8681B540-EACC-472E-BD7B-D235E9231759}" presName="connectorText" presStyleLbl="sibTrans2D1" presStyleIdx="3" presStyleCnt="5"/>
      <dgm:spPr/>
      <dgm:t>
        <a:bodyPr/>
        <a:lstStyle/>
        <a:p>
          <a:endParaRPr lang="zh-CN" altLang="en-US"/>
        </a:p>
      </dgm:t>
    </dgm:pt>
    <dgm:pt modelId="{B85B9AA8-22AE-4EDE-8353-2C3EADBA54E3}" type="pres">
      <dgm:prSet presAssocID="{32AC2C71-E86B-4367-B801-725374EF900C}" presName="node" presStyleLbl="node1" presStyleIdx="3" presStyleCnt="5">
        <dgm:presLayoutVars>
          <dgm:bulletEnabled val="1"/>
        </dgm:presLayoutVars>
      </dgm:prSet>
      <dgm:spPr/>
      <dgm:t>
        <a:bodyPr/>
        <a:lstStyle/>
        <a:p>
          <a:endParaRPr lang="zh-CN" altLang="en-US"/>
        </a:p>
      </dgm:t>
    </dgm:pt>
    <dgm:pt modelId="{F4A64276-0093-4FEB-BD1F-245D3D1BC0EE}" type="pres">
      <dgm:prSet presAssocID="{ED23A543-09E0-4CE8-BEEB-8106F4EC7134}" presName="parTrans" presStyleLbl="sibTrans2D1" presStyleIdx="4" presStyleCnt="5"/>
      <dgm:spPr/>
      <dgm:t>
        <a:bodyPr/>
        <a:lstStyle/>
        <a:p>
          <a:endParaRPr lang="zh-CN" altLang="en-US"/>
        </a:p>
      </dgm:t>
    </dgm:pt>
    <dgm:pt modelId="{FC0D5156-3011-4592-A901-AFDA1ED9E687}" type="pres">
      <dgm:prSet presAssocID="{ED23A543-09E0-4CE8-BEEB-8106F4EC7134}" presName="connectorText" presStyleLbl="sibTrans2D1" presStyleIdx="4" presStyleCnt="5"/>
      <dgm:spPr/>
      <dgm:t>
        <a:bodyPr/>
        <a:lstStyle/>
        <a:p>
          <a:endParaRPr lang="zh-CN" altLang="en-US"/>
        </a:p>
      </dgm:t>
    </dgm:pt>
    <dgm:pt modelId="{4D57665B-05FC-4427-A582-6D93646A0E73}" type="pres">
      <dgm:prSet presAssocID="{AF8C9E6E-39A9-4613-B667-E2D45CB994B8}" presName="node" presStyleLbl="node1" presStyleIdx="4" presStyleCnt="5">
        <dgm:presLayoutVars>
          <dgm:bulletEnabled val="1"/>
        </dgm:presLayoutVars>
      </dgm:prSet>
      <dgm:spPr/>
      <dgm:t>
        <a:bodyPr/>
        <a:lstStyle/>
        <a:p>
          <a:endParaRPr lang="zh-CN" altLang="en-US"/>
        </a:p>
      </dgm:t>
    </dgm:pt>
  </dgm:ptLst>
  <dgm:cxnLst>
    <dgm:cxn modelId="{C7EBB2EC-4420-4FAB-947F-7D2B1C51DF20}" type="presOf" srcId="{8681B540-EACC-472E-BD7B-D235E9231759}" destId="{81E02F64-5EA4-4101-9550-F0B874488EF2}" srcOrd="0" destOrd="0" presId="urn:microsoft.com/office/officeart/2005/8/layout/radial5"/>
    <dgm:cxn modelId="{7181FC9C-F159-41CB-B536-B856622474E0}" srcId="{1F4A4A82-2F8D-4B5C-96AF-9FF67A76A19E}" destId="{32AC2C71-E86B-4367-B801-725374EF900C}" srcOrd="3" destOrd="0" parTransId="{8681B540-EACC-472E-BD7B-D235E9231759}" sibTransId="{746C35AB-B893-4161-BEB6-41F89476E55E}"/>
    <dgm:cxn modelId="{694E5AF1-2720-4243-8EE1-765E7A8618B2}" srcId="{69AADB7F-6A8A-4062-BC57-B8152CA1D6BF}" destId="{4C232CE2-B92B-44A7-81E9-C0661B3E0D83}" srcOrd="1" destOrd="0" parTransId="{13EFB94A-C6C5-413B-BD1C-46F478972F92}" sibTransId="{F6E41615-1EBF-4265-956E-9D3D816ADFB2}"/>
    <dgm:cxn modelId="{E3798BE1-DFF4-40A4-BDF4-8D05B4E1589D}" srcId="{69AADB7F-6A8A-4062-BC57-B8152CA1D6BF}" destId="{1F4A4A82-2F8D-4B5C-96AF-9FF67A76A19E}" srcOrd="0" destOrd="0" parTransId="{DDDF1601-2667-4E79-9CB6-10769D05022E}" sibTransId="{D0EE3EAB-074B-404F-932D-F89AF45A87CA}"/>
    <dgm:cxn modelId="{7F08CDF8-B3CF-480A-BDD0-D7A1CA4D34D7}" type="presOf" srcId="{1F4A4A82-2F8D-4B5C-96AF-9FF67A76A19E}" destId="{30B7A355-4478-4383-AFD0-24F8C5D7299F}" srcOrd="0" destOrd="0" presId="urn:microsoft.com/office/officeart/2005/8/layout/radial5"/>
    <dgm:cxn modelId="{01BC541D-342F-438F-BACA-627F1F254CC2}" type="presOf" srcId="{32AC2C71-E86B-4367-B801-725374EF900C}" destId="{B85B9AA8-22AE-4EDE-8353-2C3EADBA54E3}" srcOrd="0" destOrd="0" presId="urn:microsoft.com/office/officeart/2005/8/layout/radial5"/>
    <dgm:cxn modelId="{B4A679E2-1090-443D-8D46-A1F0F7C8DF70}" type="presOf" srcId="{EB8EB9FC-C150-46E6-9C0D-075E08503ED8}" destId="{87C8382C-15B0-4957-904C-821F1EF26266}" srcOrd="1" destOrd="0" presId="urn:microsoft.com/office/officeart/2005/8/layout/radial5"/>
    <dgm:cxn modelId="{0B4170A5-7071-425F-BC33-A77661447EE3}" type="presOf" srcId="{5EAABD90-853F-4A45-ABD2-9216E3004CF7}" destId="{045AE9A6-951E-49E2-B21F-616D4215893A}" srcOrd="0" destOrd="0" presId="urn:microsoft.com/office/officeart/2005/8/layout/radial5"/>
    <dgm:cxn modelId="{E6AEDD06-7464-4218-9A19-B17B8C564325}" type="presOf" srcId="{0D706C75-A1DE-40AA-A8E2-E7BB8DD3120C}" destId="{CB091521-5903-4A09-8012-C8B9B9DBE771}" srcOrd="1" destOrd="0" presId="urn:microsoft.com/office/officeart/2005/8/layout/radial5"/>
    <dgm:cxn modelId="{D23635C6-4ADE-4D99-8A49-7DC83927040C}" srcId="{1F4A4A82-2F8D-4B5C-96AF-9FF67A76A19E}" destId="{C0C7CFC6-DE5B-442F-9233-250A5B4B7CCA}" srcOrd="1" destOrd="0" parTransId="{0D706C75-A1DE-40AA-A8E2-E7BB8DD3120C}" sibTransId="{8ADFA153-B13F-41AD-B7A1-59FF5254F327}"/>
    <dgm:cxn modelId="{C928A9D6-A95F-4A6F-9EF3-48939E6596BE}" type="presOf" srcId="{EB8EB9FC-C150-46E6-9C0D-075E08503ED8}" destId="{40B08679-50C2-4475-81FA-BB186201C002}" srcOrd="0" destOrd="0" presId="urn:microsoft.com/office/officeart/2005/8/layout/radial5"/>
    <dgm:cxn modelId="{644A2CFF-9179-41A9-B6BD-8650F4D0D8B6}" type="presOf" srcId="{ED23A543-09E0-4CE8-BEEB-8106F4EC7134}" destId="{F4A64276-0093-4FEB-BD1F-245D3D1BC0EE}" srcOrd="0" destOrd="0" presId="urn:microsoft.com/office/officeart/2005/8/layout/radial5"/>
    <dgm:cxn modelId="{BF8558A8-ABD0-4377-9C8F-472995B17161}" type="presOf" srcId="{8CDE8A5B-3921-48ED-81F0-EBC9F1360719}" destId="{61B90349-F581-4FE4-8BBF-B17203BCE24A}" srcOrd="0" destOrd="0" presId="urn:microsoft.com/office/officeart/2005/8/layout/radial5"/>
    <dgm:cxn modelId="{BA63EBFB-C984-49CB-9ADF-F1CB40A84DD6}" type="presOf" srcId="{0D706C75-A1DE-40AA-A8E2-E7BB8DD3120C}" destId="{2F3592BD-0381-4D44-87DA-D6470F153D16}" srcOrd="0" destOrd="0" presId="urn:microsoft.com/office/officeart/2005/8/layout/radial5"/>
    <dgm:cxn modelId="{CBCF18BC-1116-4C87-B11D-D8D4AF203712}" type="presOf" srcId="{8681B540-EACC-472E-BD7B-D235E9231759}" destId="{A10A24D9-FF57-4A16-9BC0-8D3D2D30AC77}" srcOrd="1" destOrd="0" presId="urn:microsoft.com/office/officeart/2005/8/layout/radial5"/>
    <dgm:cxn modelId="{23B27798-A2AA-4F75-890B-71B115893ACD}" type="presOf" srcId="{ED23A543-09E0-4CE8-BEEB-8106F4EC7134}" destId="{FC0D5156-3011-4592-A901-AFDA1ED9E687}" srcOrd="1" destOrd="0" presId="urn:microsoft.com/office/officeart/2005/8/layout/radial5"/>
    <dgm:cxn modelId="{9957E0F7-2DCD-4D67-A6F1-18664DEE8D0A}" type="presOf" srcId="{C0C7CFC6-DE5B-442F-9233-250A5B4B7CCA}" destId="{5CD2964D-BC05-4721-B869-677E4AF85885}" srcOrd="0" destOrd="0" presId="urn:microsoft.com/office/officeart/2005/8/layout/radial5"/>
    <dgm:cxn modelId="{20DF12A0-1C2A-416D-AB03-416358132416}" srcId="{1F4A4A82-2F8D-4B5C-96AF-9FF67A76A19E}" destId="{A33DA1AD-E52F-4CEB-AB33-2147618E5833}" srcOrd="2" destOrd="0" parTransId="{8CDE8A5B-3921-48ED-81F0-EBC9F1360719}" sibTransId="{7CB95C1A-B259-4AEB-B593-3B695B284614}"/>
    <dgm:cxn modelId="{D9F92C7C-00BF-417B-88D5-0D21CCE475BB}" srcId="{1F4A4A82-2F8D-4B5C-96AF-9FF67A76A19E}" destId="{AF8C9E6E-39A9-4613-B667-E2D45CB994B8}" srcOrd="4" destOrd="0" parTransId="{ED23A543-09E0-4CE8-BEEB-8106F4EC7134}" sibTransId="{FA786DBA-DC99-4461-8292-1E04CE36395B}"/>
    <dgm:cxn modelId="{17C24761-B17A-440E-B249-EEE3EE5976C3}" type="presOf" srcId="{8CDE8A5B-3921-48ED-81F0-EBC9F1360719}" destId="{7B91EF37-B002-4A06-9572-C6314C8FBBCA}" srcOrd="1" destOrd="0" presId="urn:microsoft.com/office/officeart/2005/8/layout/radial5"/>
    <dgm:cxn modelId="{14B8DF4C-238A-4177-A370-A369CC66C7B8}" type="presOf" srcId="{69AADB7F-6A8A-4062-BC57-B8152CA1D6BF}" destId="{7302B6B3-AD0F-4AA5-8C33-E6B85029351B}" srcOrd="0" destOrd="0" presId="urn:microsoft.com/office/officeart/2005/8/layout/radial5"/>
    <dgm:cxn modelId="{F2B43565-715F-40F5-9424-D194143791C8}" type="presOf" srcId="{AF8C9E6E-39A9-4613-B667-E2D45CB994B8}" destId="{4D57665B-05FC-4427-A582-6D93646A0E73}" srcOrd="0" destOrd="0" presId="urn:microsoft.com/office/officeart/2005/8/layout/radial5"/>
    <dgm:cxn modelId="{91BF3820-1BC0-425C-ADE9-69B0339BE680}" srcId="{1F4A4A82-2F8D-4B5C-96AF-9FF67A76A19E}" destId="{5EAABD90-853F-4A45-ABD2-9216E3004CF7}" srcOrd="0" destOrd="0" parTransId="{EB8EB9FC-C150-46E6-9C0D-075E08503ED8}" sibTransId="{4BDABB98-8F24-49A1-9FE6-741163CF0250}"/>
    <dgm:cxn modelId="{E3BE8CEE-F3E0-4F1C-96BF-DFA2CE3584AE}" type="presOf" srcId="{A33DA1AD-E52F-4CEB-AB33-2147618E5833}" destId="{36B69093-F239-4D12-910D-E0B0D407FC7D}" srcOrd="0" destOrd="0" presId="urn:microsoft.com/office/officeart/2005/8/layout/radial5"/>
    <dgm:cxn modelId="{3981F53A-22EB-429F-86FE-A96C57AADC93}" type="presParOf" srcId="{7302B6B3-AD0F-4AA5-8C33-E6B85029351B}" destId="{30B7A355-4478-4383-AFD0-24F8C5D7299F}" srcOrd="0" destOrd="0" presId="urn:microsoft.com/office/officeart/2005/8/layout/radial5"/>
    <dgm:cxn modelId="{CBB7861C-DB2E-4BF9-A342-BBE034786728}" type="presParOf" srcId="{7302B6B3-AD0F-4AA5-8C33-E6B85029351B}" destId="{40B08679-50C2-4475-81FA-BB186201C002}" srcOrd="1" destOrd="0" presId="urn:microsoft.com/office/officeart/2005/8/layout/radial5"/>
    <dgm:cxn modelId="{4901B093-F30D-4E70-9E71-E8A76366504E}" type="presParOf" srcId="{40B08679-50C2-4475-81FA-BB186201C002}" destId="{87C8382C-15B0-4957-904C-821F1EF26266}" srcOrd="0" destOrd="0" presId="urn:microsoft.com/office/officeart/2005/8/layout/radial5"/>
    <dgm:cxn modelId="{7707D2AC-5EB5-40CF-8D6D-F76BFA8E0631}" type="presParOf" srcId="{7302B6B3-AD0F-4AA5-8C33-E6B85029351B}" destId="{045AE9A6-951E-49E2-B21F-616D4215893A}" srcOrd="2" destOrd="0" presId="urn:microsoft.com/office/officeart/2005/8/layout/radial5"/>
    <dgm:cxn modelId="{E9596108-242C-4F2B-93EA-49968F3F748C}" type="presParOf" srcId="{7302B6B3-AD0F-4AA5-8C33-E6B85029351B}" destId="{2F3592BD-0381-4D44-87DA-D6470F153D16}" srcOrd="3" destOrd="0" presId="urn:microsoft.com/office/officeart/2005/8/layout/radial5"/>
    <dgm:cxn modelId="{E83CE6D6-04D7-4E1C-8416-15B1E25B1128}" type="presParOf" srcId="{2F3592BD-0381-4D44-87DA-D6470F153D16}" destId="{CB091521-5903-4A09-8012-C8B9B9DBE771}" srcOrd="0" destOrd="0" presId="urn:microsoft.com/office/officeart/2005/8/layout/radial5"/>
    <dgm:cxn modelId="{70CB4D35-D867-444C-9310-3F78DFB005B3}" type="presParOf" srcId="{7302B6B3-AD0F-4AA5-8C33-E6B85029351B}" destId="{5CD2964D-BC05-4721-B869-677E4AF85885}" srcOrd="4" destOrd="0" presId="urn:microsoft.com/office/officeart/2005/8/layout/radial5"/>
    <dgm:cxn modelId="{4035F344-CDBD-49A1-8E6C-31F8B2B1B2BA}" type="presParOf" srcId="{7302B6B3-AD0F-4AA5-8C33-E6B85029351B}" destId="{61B90349-F581-4FE4-8BBF-B17203BCE24A}" srcOrd="5" destOrd="0" presId="urn:microsoft.com/office/officeart/2005/8/layout/radial5"/>
    <dgm:cxn modelId="{00DCC2A9-3800-4A3F-BD7D-C0E6CEB6E0C7}" type="presParOf" srcId="{61B90349-F581-4FE4-8BBF-B17203BCE24A}" destId="{7B91EF37-B002-4A06-9572-C6314C8FBBCA}" srcOrd="0" destOrd="0" presId="urn:microsoft.com/office/officeart/2005/8/layout/radial5"/>
    <dgm:cxn modelId="{59896A62-858D-4726-B1D1-1EC3ACD9BCD0}" type="presParOf" srcId="{7302B6B3-AD0F-4AA5-8C33-E6B85029351B}" destId="{36B69093-F239-4D12-910D-E0B0D407FC7D}" srcOrd="6" destOrd="0" presId="urn:microsoft.com/office/officeart/2005/8/layout/radial5"/>
    <dgm:cxn modelId="{A90ABF47-D2D3-451A-8724-CD202B810540}" type="presParOf" srcId="{7302B6B3-AD0F-4AA5-8C33-E6B85029351B}" destId="{81E02F64-5EA4-4101-9550-F0B874488EF2}" srcOrd="7" destOrd="0" presId="urn:microsoft.com/office/officeart/2005/8/layout/radial5"/>
    <dgm:cxn modelId="{B0DBBC2F-61C8-44B7-90FF-E185C06FDBB7}" type="presParOf" srcId="{81E02F64-5EA4-4101-9550-F0B874488EF2}" destId="{A10A24D9-FF57-4A16-9BC0-8D3D2D30AC77}" srcOrd="0" destOrd="0" presId="urn:microsoft.com/office/officeart/2005/8/layout/radial5"/>
    <dgm:cxn modelId="{655EAF2E-09A9-4C30-92E0-4E40A2B4D6C6}" type="presParOf" srcId="{7302B6B3-AD0F-4AA5-8C33-E6B85029351B}" destId="{B85B9AA8-22AE-4EDE-8353-2C3EADBA54E3}" srcOrd="8" destOrd="0" presId="urn:microsoft.com/office/officeart/2005/8/layout/radial5"/>
    <dgm:cxn modelId="{0E42B4C9-B7A6-440C-B492-7BB3EDD85CAF}" type="presParOf" srcId="{7302B6B3-AD0F-4AA5-8C33-E6B85029351B}" destId="{F4A64276-0093-4FEB-BD1F-245D3D1BC0EE}" srcOrd="9" destOrd="0" presId="urn:microsoft.com/office/officeart/2005/8/layout/radial5"/>
    <dgm:cxn modelId="{BF5966EF-0FDD-47E9-872C-D6C4A7F4F0DD}" type="presParOf" srcId="{F4A64276-0093-4FEB-BD1F-245D3D1BC0EE}" destId="{FC0D5156-3011-4592-A901-AFDA1ED9E687}" srcOrd="0" destOrd="0" presId="urn:microsoft.com/office/officeart/2005/8/layout/radial5"/>
    <dgm:cxn modelId="{AD5F1F12-A884-499D-BDC4-9D197DBE6704}" type="presParOf" srcId="{7302B6B3-AD0F-4AA5-8C33-E6B85029351B}" destId="{4D57665B-05FC-4427-A582-6D93646A0E73}" srcOrd="10" destOrd="0" presId="urn:microsoft.com/office/officeart/2005/8/layout/radial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219672" cy="3112582"/>
        <a:chOff x="0" y="0"/>
        <a:chExt cx="4219672" cy="3112582"/>
      </a:xfrm>
    </dsp:grpSpPr>
    <dsp:sp modelId="{30B7A355-4478-4383-AFD0-24F8C5D7299F}">
      <dsp:nvSpPr>
        <dsp:cNvPr id="3" name="椭圆 2"/>
        <dsp:cNvSpPr/>
      </dsp:nvSpPr>
      <dsp:spPr bwMode="white">
        <a:xfrm>
          <a:off x="1669288" y="1233535"/>
          <a:ext cx="881096" cy="881096"/>
        </a:xfrm>
        <a:prstGeom prst="ellipse">
          <a:avLst/>
        </a:prstGeom>
        <a:solidFill>
          <a:srgbClr val="CC9900"/>
        </a:solidFill>
      </dsp:spPr>
      <dsp:style>
        <a:lnRef idx="2">
          <a:schemeClr val="lt1"/>
        </a:lnRef>
        <a:fillRef idx="1">
          <a:schemeClr val="accent1"/>
        </a:fillRef>
        <a:effectRef idx="0">
          <a:scrgbClr r="0" g="0" b="0"/>
        </a:effectRef>
        <a:fontRef idx="minor">
          <a:schemeClr val="lt1"/>
        </a:fontRef>
      </dsp:style>
      <dsp:txBody>
        <a:bodyPr lIns="27940" tIns="27940" rIns="27940" bIns="2794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zh-CN" altLang="en-US" dirty="0" smtClean="0"/>
            <a:t>读者</a:t>
          </a:r>
          <a:endParaRPr lang="zh-CN" altLang="en-US" dirty="0"/>
        </a:p>
      </dsp:txBody>
      <dsp:txXfrm>
        <a:off x="1669288" y="1233535"/>
        <a:ext cx="881096" cy="881096"/>
      </dsp:txXfrm>
    </dsp:sp>
    <dsp:sp modelId="{40B08679-50C2-4475-81FA-BB186201C002}">
      <dsp:nvSpPr>
        <dsp:cNvPr id="4" name="右箭头 3"/>
        <dsp:cNvSpPr/>
      </dsp:nvSpPr>
      <dsp:spPr bwMode="white">
        <a:xfrm rot="16199999">
          <a:off x="2016440" y="907529"/>
          <a:ext cx="186792" cy="29957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rot="16199999">
        <a:off x="2016440" y="907529"/>
        <a:ext cx="186792" cy="299573"/>
      </dsp:txXfrm>
    </dsp:sp>
    <dsp:sp modelId="{045AE9A6-951E-49E2-B21F-616D4215893A}">
      <dsp:nvSpPr>
        <dsp:cNvPr id="5" name="椭圆 4"/>
        <dsp:cNvSpPr/>
      </dsp:nvSpPr>
      <dsp:spPr bwMode="white">
        <a:xfrm>
          <a:off x="1669288" y="0"/>
          <a:ext cx="881096" cy="881096"/>
        </a:xfrm>
        <a:prstGeom prst="ellipse">
          <a:avLst/>
        </a:prstGeom>
        <a:solidFill>
          <a:schemeClr val="accent2"/>
        </a:solidFill>
      </dsp:spPr>
      <dsp:style>
        <a:lnRef idx="2">
          <a:schemeClr val="lt1"/>
        </a:lnRef>
        <a:fillRef idx="1">
          <a:schemeClr val="accent1"/>
        </a:fillRef>
        <a:effectRef idx="0">
          <a:scrgbClr r="0" g="0" b="0"/>
        </a:effectRef>
        <a:fontRef idx="minor">
          <a:schemeClr val="lt1"/>
        </a:fontRef>
      </dsp:style>
      <dsp:txBody>
        <a:bodyPr lIns="19050" tIns="19050" rIns="19050" bIns="190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smtClean="0"/>
            <a:t>系统分析员</a:t>
          </a:r>
          <a:endParaRPr lang="zh-CN" altLang="en-US" dirty="0"/>
        </a:p>
      </dsp:txBody>
      <dsp:txXfrm>
        <a:off x="1669288" y="0"/>
        <a:ext cx="881096" cy="881096"/>
      </dsp:txXfrm>
    </dsp:sp>
    <dsp:sp modelId="{2F3592BD-0381-4D44-87DA-D6470F153D16}">
      <dsp:nvSpPr>
        <dsp:cNvPr id="6" name="右箭头 5"/>
        <dsp:cNvSpPr/>
      </dsp:nvSpPr>
      <dsp:spPr bwMode="white">
        <a:xfrm rot="-1080000">
          <a:off x="2603020" y="1333705"/>
          <a:ext cx="186792" cy="29957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rot="-1080000">
        <a:off x="2603020" y="1333705"/>
        <a:ext cx="186792" cy="299573"/>
      </dsp:txXfrm>
    </dsp:sp>
    <dsp:sp modelId="{5CD2964D-BC05-4721-B869-677E4AF85885}">
      <dsp:nvSpPr>
        <dsp:cNvPr id="7" name="椭圆 6"/>
        <dsp:cNvSpPr/>
      </dsp:nvSpPr>
      <dsp:spPr bwMode="white">
        <a:xfrm>
          <a:off x="2842449" y="852352"/>
          <a:ext cx="881096" cy="881096"/>
        </a:xfrm>
        <a:prstGeom prst="ellipse">
          <a:avLst/>
        </a:prstGeom>
        <a:solidFill>
          <a:schemeClr val="accent6"/>
        </a:solidFill>
      </dsp:spPr>
      <dsp:style>
        <a:lnRef idx="2">
          <a:schemeClr val="lt1"/>
        </a:lnRef>
        <a:fillRef idx="1">
          <a:schemeClr val="accent1"/>
        </a:fillRef>
        <a:effectRef idx="0">
          <a:scrgbClr r="0" g="0" b="0"/>
        </a:effectRef>
        <a:fontRef idx="minor">
          <a:schemeClr val="lt1"/>
        </a:fontRef>
      </dsp:style>
      <dsp:txBody>
        <a:bodyPr lIns="19050" tIns="19050" rIns="19050" bIns="190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smtClean="0"/>
            <a:t>软件设计人员</a:t>
          </a:r>
          <a:endParaRPr lang="zh-CN" altLang="en-US" dirty="0"/>
        </a:p>
      </dsp:txBody>
      <dsp:txXfrm>
        <a:off x="2842449" y="852352"/>
        <a:ext cx="881096" cy="881096"/>
      </dsp:txXfrm>
    </dsp:sp>
    <dsp:sp modelId="{61B90349-F581-4FE4-8BBF-B17203BCE24A}">
      <dsp:nvSpPr>
        <dsp:cNvPr id="8" name="右箭头 7"/>
        <dsp:cNvSpPr/>
      </dsp:nvSpPr>
      <dsp:spPr bwMode="white">
        <a:xfrm rot="3240000">
          <a:off x="2378967" y="2023272"/>
          <a:ext cx="186792" cy="29957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rot="3240000">
        <a:off x="2378967" y="2023272"/>
        <a:ext cx="186792" cy="299573"/>
      </dsp:txXfrm>
    </dsp:sp>
    <dsp:sp modelId="{36B69093-F239-4D12-910D-E0B0D407FC7D}">
      <dsp:nvSpPr>
        <dsp:cNvPr id="9" name="椭圆 8"/>
        <dsp:cNvSpPr/>
      </dsp:nvSpPr>
      <dsp:spPr bwMode="white">
        <a:xfrm>
          <a:off x="2394341" y="2231486"/>
          <a:ext cx="881096" cy="881096"/>
        </a:xfrm>
        <a:prstGeom prst="ellipse">
          <a:avLst/>
        </a:prstGeom>
        <a:solidFill>
          <a:schemeClr val="accent4">
            <a:lumMod val="75000"/>
          </a:schemeClr>
        </a:solidFill>
      </dsp:spPr>
      <dsp:style>
        <a:lnRef idx="2">
          <a:schemeClr val="lt1"/>
        </a:lnRef>
        <a:fillRef idx="1">
          <a:schemeClr val="accent1"/>
        </a:fillRef>
        <a:effectRef idx="0">
          <a:scrgbClr r="0" g="0" b="0"/>
        </a:effectRef>
        <a:fontRef idx="minor">
          <a:schemeClr val="lt1"/>
        </a:fontRef>
      </dsp:style>
      <dsp:txBody>
        <a:bodyPr lIns="19050" tIns="19050" rIns="19050" bIns="190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smtClean="0"/>
            <a:t>领域专家</a:t>
          </a:r>
          <a:endParaRPr lang="zh-CN" altLang="en-US" dirty="0"/>
        </a:p>
      </dsp:txBody>
      <dsp:txXfrm>
        <a:off x="2394341" y="2231486"/>
        <a:ext cx="881096" cy="881096"/>
      </dsp:txXfrm>
    </dsp:sp>
    <dsp:sp modelId="{81E02F64-5EA4-4101-9550-F0B874488EF2}">
      <dsp:nvSpPr>
        <dsp:cNvPr id="10" name="右箭头 9"/>
        <dsp:cNvSpPr/>
      </dsp:nvSpPr>
      <dsp:spPr bwMode="white">
        <a:xfrm rot="7560000">
          <a:off x="1653913" y="2023272"/>
          <a:ext cx="186792" cy="29957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rot="10800000"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rot="7560000">
        <a:off x="1653913" y="2023272"/>
        <a:ext cx="186792" cy="299573"/>
      </dsp:txXfrm>
    </dsp:sp>
    <dsp:sp modelId="{B85B9AA8-22AE-4EDE-8353-2C3EADBA54E3}">
      <dsp:nvSpPr>
        <dsp:cNvPr id="11" name="椭圆 10"/>
        <dsp:cNvSpPr/>
      </dsp:nvSpPr>
      <dsp:spPr bwMode="white">
        <a:xfrm>
          <a:off x="944234" y="2231486"/>
          <a:ext cx="881096" cy="881096"/>
        </a:xfrm>
        <a:prstGeom prst="ellipse">
          <a:avLst/>
        </a:prstGeom>
        <a:solidFill>
          <a:schemeClr val="accent3"/>
        </a:solidFill>
      </dsp:spPr>
      <dsp:style>
        <a:lnRef idx="2">
          <a:schemeClr val="lt1"/>
        </a:lnRef>
        <a:fillRef idx="1">
          <a:schemeClr val="accent1"/>
        </a:fillRef>
        <a:effectRef idx="0">
          <a:scrgbClr r="0" g="0" b="0"/>
        </a:effectRef>
        <a:fontRef idx="minor">
          <a:schemeClr val="lt1"/>
        </a:fontRef>
      </dsp:style>
      <dsp:txBody>
        <a:bodyPr lIns="19050" tIns="19050" rIns="19050" bIns="190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smtClean="0"/>
            <a:t>管理人员</a:t>
          </a:r>
          <a:endParaRPr lang="zh-CN" altLang="en-US" dirty="0"/>
        </a:p>
      </dsp:txBody>
      <dsp:txXfrm>
        <a:off x="944234" y="2231486"/>
        <a:ext cx="881096" cy="881096"/>
      </dsp:txXfrm>
    </dsp:sp>
    <dsp:sp modelId="{F4A64276-0093-4FEB-BD1F-245D3D1BC0EE}">
      <dsp:nvSpPr>
        <dsp:cNvPr id="12" name="右箭头 11"/>
        <dsp:cNvSpPr/>
      </dsp:nvSpPr>
      <dsp:spPr bwMode="white">
        <a:xfrm rot="11880000">
          <a:off x="1429859" y="1333705"/>
          <a:ext cx="186792" cy="29957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rot="10800000"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rot="11880000">
        <a:off x="1429859" y="1333705"/>
        <a:ext cx="186792" cy="299573"/>
      </dsp:txXfrm>
    </dsp:sp>
    <dsp:sp modelId="{4D57665B-05FC-4427-A582-6D93646A0E73}">
      <dsp:nvSpPr>
        <dsp:cNvPr id="13" name="椭圆 12"/>
        <dsp:cNvSpPr/>
      </dsp:nvSpPr>
      <dsp:spPr bwMode="white">
        <a:xfrm>
          <a:off x="496126" y="852352"/>
          <a:ext cx="881096" cy="881096"/>
        </a:xfrm>
        <a:prstGeom prst="ellipse">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19050" tIns="19050" rIns="19050" bIns="190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smtClean="0"/>
            <a:t>用户等</a:t>
          </a:r>
          <a:endParaRPr lang="zh-CN" altLang="en-US" dirty="0"/>
        </a:p>
      </dsp:txBody>
      <dsp:txXfrm>
        <a:off x="496126" y="852352"/>
        <a:ext cx="881096" cy="881096"/>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a:defRPr/>
            </a:pPr>
            <a:fld id="{7D43DBDD-64E1-4C6C-B6AA-8DC7D4270116}"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fld id="{0C629701-83FD-4488-A1CA-DA3C8CB21237}"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ln>
        </p:spPr>
      </p:sp>
      <p:sp>
        <p:nvSpPr>
          <p:cNvPr id="1945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9460" name="灯片编号占位符 3"/>
          <p:cNvSpPr>
            <a:spLocks noGrp="1"/>
          </p:cNvSpPr>
          <p:nvPr>
            <p:ph type="sldNum" sz="quarter" idx="5"/>
          </p:nvPr>
        </p:nvSpPr>
        <p:spPr bwMode="auto">
          <a:noFill/>
          <a:ln>
            <a:miter lim="800000"/>
          </a:ln>
        </p:spPr>
        <p:txBody>
          <a:bodyPr/>
          <a:lstStyle/>
          <a:p>
            <a:fld id="{62134D44-1D75-4BBF-A867-54A09703ABEB}"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ln>
        </p:spPr>
      </p:sp>
      <p:sp>
        <p:nvSpPr>
          <p:cNvPr id="3993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9940" name="灯片编号占位符 3"/>
          <p:cNvSpPr>
            <a:spLocks noGrp="1"/>
          </p:cNvSpPr>
          <p:nvPr>
            <p:ph type="sldNum" sz="quarter" idx="5"/>
          </p:nvPr>
        </p:nvSpPr>
        <p:spPr bwMode="auto">
          <a:noFill/>
          <a:ln>
            <a:miter lim="800000"/>
          </a:ln>
        </p:spPr>
        <p:txBody>
          <a:bodyPr/>
          <a:lstStyle/>
          <a:p>
            <a:fld id="{697ABB85-8CC4-420D-8BEB-7792F8060ADB}" type="slidenum">
              <a:rPr lang="zh-CN" altLang="en-US"/>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幻灯片图像占位符 1"/>
          <p:cNvSpPr>
            <a:spLocks noGrp="1" noRot="1" noChangeAspect="1" noTextEdit="1"/>
          </p:cNvSpPr>
          <p:nvPr>
            <p:ph type="sldImg"/>
          </p:nvPr>
        </p:nvSpPr>
        <p:spPr bwMode="auto">
          <a:noFill/>
          <a:ln>
            <a:solidFill>
              <a:srgbClr val="000000"/>
            </a:solidFill>
            <a:miter lim="800000"/>
          </a:ln>
        </p:spPr>
      </p:sp>
      <p:sp>
        <p:nvSpPr>
          <p:cNvPr id="22528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25284" name="灯片编号占位符 3"/>
          <p:cNvSpPr>
            <a:spLocks noGrp="1"/>
          </p:cNvSpPr>
          <p:nvPr>
            <p:ph type="sldNum" sz="quarter" idx="5"/>
          </p:nvPr>
        </p:nvSpPr>
        <p:spPr bwMode="auto">
          <a:noFill/>
          <a:ln>
            <a:miter lim="800000"/>
          </a:ln>
        </p:spPr>
        <p:txBody>
          <a:bodyPr/>
          <a:lstStyle/>
          <a:p>
            <a:fld id="{0D1FC5B6-301D-4D5C-A5B7-FE22B419E103}"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p:spPr>
      </p:sp>
      <p:sp>
        <p:nvSpPr>
          <p:cNvPr id="4198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41988" name="灯片编号占位符 3"/>
          <p:cNvSpPr>
            <a:spLocks noGrp="1"/>
          </p:cNvSpPr>
          <p:nvPr>
            <p:ph type="sldNum" sz="quarter" idx="5"/>
          </p:nvPr>
        </p:nvSpPr>
        <p:spPr bwMode="auto">
          <a:noFill/>
          <a:ln>
            <a:miter lim="800000"/>
          </a:ln>
        </p:spPr>
        <p:txBody>
          <a:bodyPr/>
          <a:lstStyle/>
          <a:p>
            <a:fld id="{B08FF40E-EF48-40F9-BB8B-16A61F5546AA}"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4036" name="灯片编号占位符 3"/>
          <p:cNvSpPr>
            <a:spLocks noGrp="1"/>
          </p:cNvSpPr>
          <p:nvPr>
            <p:ph type="sldNum" sz="quarter" idx="5"/>
          </p:nvPr>
        </p:nvSpPr>
        <p:spPr bwMode="auto">
          <a:noFill/>
          <a:ln>
            <a:miter lim="800000"/>
          </a:ln>
        </p:spPr>
        <p:txBody>
          <a:bodyPr/>
          <a:lstStyle/>
          <a:p>
            <a:fld id="{763DCBB6-44D8-4245-BF39-34DCA61A5355}" type="slidenum">
              <a:rPr lang="zh-CN"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6084" name="灯片编号占位符 3"/>
          <p:cNvSpPr>
            <a:spLocks noGrp="1"/>
          </p:cNvSpPr>
          <p:nvPr>
            <p:ph type="sldNum" sz="quarter" idx="5"/>
          </p:nvPr>
        </p:nvSpPr>
        <p:spPr bwMode="auto">
          <a:noFill/>
          <a:ln>
            <a:miter lim="800000"/>
          </a:ln>
        </p:spPr>
        <p:txBody>
          <a:bodyPr/>
          <a:lstStyle/>
          <a:p>
            <a:fld id="{4459F9CC-E806-42CC-B203-1E7C3001959D}" type="slidenum">
              <a:rPr lang="zh-CN" altLang="en-US"/>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p:spPr>
      </p:sp>
      <p:sp>
        <p:nvSpPr>
          <p:cNvPr id="48131" name="备注占位符 2"/>
          <p:cNvSpPr>
            <a:spLocks noGrp="1"/>
          </p:cNvSpPr>
          <p:nvPr>
            <p:ph type="body" idx="1"/>
          </p:nvPr>
        </p:nvSpPr>
        <p:spPr bwMode="auto">
          <a:noFill/>
        </p:spPr>
        <p:txBody>
          <a:bodyPr wrap="square" numCol="1" anchor="t" anchorCtr="0" compatLnSpc="1"/>
          <a:lstStyle/>
          <a:p>
            <a:r>
              <a:rPr lang="zh-CN" altLang="en-US" smtClean="0"/>
              <a:t>某银行拟开发一个自动取款机系统，它是一个由自动取款机、中央计算机、分行计算机及柜员终端组成的网络系统。</a:t>
            </a:r>
            <a:r>
              <a:rPr lang="en-US" altLang="zh-CN" smtClean="0"/>
              <a:t>ATM</a:t>
            </a:r>
            <a:r>
              <a:rPr lang="zh-CN" altLang="en-US" smtClean="0"/>
              <a:t>和中央计算机由总行投资购买。总行拥有多台</a:t>
            </a:r>
            <a:r>
              <a:rPr lang="en-US" altLang="zh-CN" smtClean="0"/>
              <a:t>ATM</a:t>
            </a:r>
            <a:r>
              <a:rPr lang="zh-CN" altLang="en-US" smtClean="0"/>
              <a:t>，分别设在全市各主要街道上。分行负责提供分行计算机和柜员终端。柜员终端设在分行营业厅及分行下属的各个储蓄所内。该系统的软件开发成本由各个分行分摊。</a:t>
            </a:r>
            <a:endParaRPr lang="zh-CN" altLang="en-US" smtClean="0"/>
          </a:p>
        </p:txBody>
      </p:sp>
      <p:sp>
        <p:nvSpPr>
          <p:cNvPr id="48132" name="灯片编号占位符 3"/>
          <p:cNvSpPr>
            <a:spLocks noGrp="1"/>
          </p:cNvSpPr>
          <p:nvPr>
            <p:ph type="sldNum" sz="quarter" idx="5"/>
          </p:nvPr>
        </p:nvSpPr>
        <p:spPr bwMode="auto">
          <a:noFill/>
          <a:ln>
            <a:miter lim="800000"/>
          </a:ln>
        </p:spPr>
        <p:txBody>
          <a:bodyPr/>
          <a:lstStyle/>
          <a:p>
            <a:fld id="{D38BB99F-5F9B-46F9-B6A9-59B32976F36D}" type="slidenum">
              <a:rPr lang="zh-CN" altLang="en-US"/>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ln>
        </p:spPr>
      </p:sp>
      <p:sp>
        <p:nvSpPr>
          <p:cNvPr id="5017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0180" name="灯片编号占位符 3"/>
          <p:cNvSpPr>
            <a:spLocks noGrp="1"/>
          </p:cNvSpPr>
          <p:nvPr>
            <p:ph type="sldNum" sz="quarter" idx="5"/>
          </p:nvPr>
        </p:nvSpPr>
        <p:spPr bwMode="auto">
          <a:noFill/>
          <a:ln>
            <a:miter lim="800000"/>
          </a:ln>
        </p:spPr>
        <p:txBody>
          <a:bodyPr/>
          <a:lstStyle/>
          <a:p>
            <a:fld id="{CA407740-2A60-4AA1-AA4F-139C6FF9F427}" type="slidenum">
              <a:rPr lang="zh-CN" altLang="en-US"/>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p:spPr>
      </p:sp>
      <p:sp>
        <p:nvSpPr>
          <p:cNvPr id="5222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2228" name="灯片编号占位符 3"/>
          <p:cNvSpPr>
            <a:spLocks noGrp="1"/>
          </p:cNvSpPr>
          <p:nvPr>
            <p:ph type="sldNum" sz="quarter" idx="5"/>
          </p:nvPr>
        </p:nvSpPr>
        <p:spPr bwMode="auto">
          <a:noFill/>
          <a:ln>
            <a:miter lim="800000"/>
          </a:ln>
        </p:spPr>
        <p:txBody>
          <a:bodyPr/>
          <a:lstStyle/>
          <a:p>
            <a:fld id="{C1A878C5-8F09-428B-B433-7E7C71A27530}" type="slidenum">
              <a:rPr lang="zh-CN" altLang="en-US"/>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ln>
        </p:spPr>
      </p:sp>
      <p:sp>
        <p:nvSpPr>
          <p:cNvPr id="5427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4276" name="灯片编号占位符 3"/>
          <p:cNvSpPr>
            <a:spLocks noGrp="1"/>
          </p:cNvSpPr>
          <p:nvPr>
            <p:ph type="sldNum" sz="quarter" idx="5"/>
          </p:nvPr>
        </p:nvSpPr>
        <p:spPr bwMode="auto">
          <a:noFill/>
          <a:ln>
            <a:miter lim="800000"/>
          </a:ln>
        </p:spPr>
        <p:txBody>
          <a:bodyPr/>
          <a:lstStyle/>
          <a:p>
            <a:fld id="{3C33940A-E482-4E39-8509-475C8502FA26}"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p:spPr>
      </p:sp>
      <p:sp>
        <p:nvSpPr>
          <p:cNvPr id="5632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6324" name="灯片编号占位符 3"/>
          <p:cNvSpPr>
            <a:spLocks noGrp="1"/>
          </p:cNvSpPr>
          <p:nvPr>
            <p:ph type="sldNum" sz="quarter" idx="5"/>
          </p:nvPr>
        </p:nvSpPr>
        <p:spPr bwMode="auto">
          <a:noFill/>
          <a:ln>
            <a:miter lim="800000"/>
          </a:ln>
        </p:spPr>
        <p:txBody>
          <a:bodyPr/>
          <a:lstStyle/>
          <a:p>
            <a:fld id="{3B2C5D63-63FC-4A3F-9D7F-5CB866CE1EBA}" type="slidenum">
              <a:rPr lang="zh-CN" altLang="en-US"/>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8372" name="灯片编号占位符 3"/>
          <p:cNvSpPr>
            <a:spLocks noGrp="1"/>
          </p:cNvSpPr>
          <p:nvPr>
            <p:ph type="sldNum" sz="quarter" idx="5"/>
          </p:nvPr>
        </p:nvSpPr>
        <p:spPr bwMode="auto">
          <a:noFill/>
          <a:ln>
            <a:miter lim="800000"/>
          </a:ln>
        </p:spPr>
        <p:txBody>
          <a:bodyPr/>
          <a:lstStyle/>
          <a:p>
            <a:fld id="{12114727-E81E-4C65-A07D-A8AB1129F9BE}"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p:spPr>
      </p:sp>
      <p:sp>
        <p:nvSpPr>
          <p:cNvPr id="2150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8" name="灯片编号占位符 3"/>
          <p:cNvSpPr>
            <a:spLocks noGrp="1"/>
          </p:cNvSpPr>
          <p:nvPr>
            <p:ph type="sldNum" sz="quarter" idx="5"/>
          </p:nvPr>
        </p:nvSpPr>
        <p:spPr bwMode="auto">
          <a:noFill/>
          <a:ln>
            <a:miter lim="800000"/>
          </a:ln>
        </p:spPr>
        <p:txBody>
          <a:bodyPr/>
          <a:lstStyle/>
          <a:p>
            <a:fld id="{EF70EC4B-C8AD-499A-91E4-6D065180BE7A}"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p:spPr>
      </p:sp>
      <p:sp>
        <p:nvSpPr>
          <p:cNvPr id="6041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60420" name="灯片编号占位符 3"/>
          <p:cNvSpPr>
            <a:spLocks noGrp="1"/>
          </p:cNvSpPr>
          <p:nvPr>
            <p:ph type="sldNum" sz="quarter" idx="5"/>
          </p:nvPr>
        </p:nvSpPr>
        <p:spPr bwMode="auto">
          <a:noFill/>
          <a:ln>
            <a:miter lim="800000"/>
          </a:ln>
        </p:spPr>
        <p:txBody>
          <a:bodyPr/>
          <a:lstStyle/>
          <a:p>
            <a:fld id="{93294E05-C657-4D37-BB7C-EC677A013DC9}" type="slidenum">
              <a:rPr lang="zh-CN" altLang="en-US"/>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p:spPr>
      </p:sp>
      <p:sp>
        <p:nvSpPr>
          <p:cNvPr id="6246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62468" name="灯片编号占位符 3"/>
          <p:cNvSpPr>
            <a:spLocks noGrp="1"/>
          </p:cNvSpPr>
          <p:nvPr>
            <p:ph type="sldNum" sz="quarter" idx="5"/>
          </p:nvPr>
        </p:nvSpPr>
        <p:spPr bwMode="auto">
          <a:noFill/>
          <a:ln>
            <a:miter lim="800000"/>
          </a:ln>
        </p:spPr>
        <p:txBody>
          <a:bodyPr/>
          <a:lstStyle/>
          <a:p>
            <a:fld id="{0DEEADF9-77B3-4A8C-A215-F9E96A7F5154}" type="slidenum">
              <a:rPr lang="zh-CN" altLang="en-US"/>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ln>
        </p:spPr>
      </p:sp>
      <p:sp>
        <p:nvSpPr>
          <p:cNvPr id="6451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64516" name="灯片编号占位符 3"/>
          <p:cNvSpPr>
            <a:spLocks noGrp="1"/>
          </p:cNvSpPr>
          <p:nvPr>
            <p:ph type="sldNum" sz="quarter" idx="5"/>
          </p:nvPr>
        </p:nvSpPr>
        <p:spPr bwMode="auto">
          <a:noFill/>
          <a:ln>
            <a:miter lim="800000"/>
          </a:ln>
        </p:spPr>
        <p:txBody>
          <a:bodyPr/>
          <a:lstStyle/>
          <a:p>
            <a:fld id="{614B877C-ADF0-4959-A72B-1F9A2FAB84AF}" type="slidenum">
              <a:rPr lang="zh-CN" altLang="en-US"/>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ln>
        </p:spPr>
      </p:sp>
      <p:sp>
        <p:nvSpPr>
          <p:cNvPr id="6656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66564" name="灯片编号占位符 3"/>
          <p:cNvSpPr>
            <a:spLocks noGrp="1"/>
          </p:cNvSpPr>
          <p:nvPr>
            <p:ph type="sldNum" sz="quarter" idx="5"/>
          </p:nvPr>
        </p:nvSpPr>
        <p:spPr bwMode="auto">
          <a:noFill/>
          <a:ln>
            <a:miter lim="800000"/>
          </a:ln>
        </p:spPr>
        <p:txBody>
          <a:bodyPr/>
          <a:lstStyle/>
          <a:p>
            <a:fld id="{09DC0C26-5B2D-437A-9C89-AA1D72B28D26}" type="slidenum">
              <a:rPr lang="zh-CN" altLang="en-US"/>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ln>
        </p:spPr>
      </p:sp>
      <p:sp>
        <p:nvSpPr>
          <p:cNvPr id="6861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68612" name="灯片编号占位符 3"/>
          <p:cNvSpPr>
            <a:spLocks noGrp="1"/>
          </p:cNvSpPr>
          <p:nvPr>
            <p:ph type="sldNum" sz="quarter" idx="5"/>
          </p:nvPr>
        </p:nvSpPr>
        <p:spPr bwMode="auto">
          <a:noFill/>
          <a:ln>
            <a:miter lim="800000"/>
          </a:ln>
        </p:spPr>
        <p:txBody>
          <a:bodyPr/>
          <a:lstStyle/>
          <a:p>
            <a:fld id="{DF37BD0F-A4CA-4459-8C93-148FCD19A32B}" type="slidenum">
              <a:rPr lang="zh-CN" altLang="en-US"/>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ln>
        </p:spPr>
      </p:sp>
      <p:sp>
        <p:nvSpPr>
          <p:cNvPr id="7065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0660" name="灯片编号占位符 3"/>
          <p:cNvSpPr>
            <a:spLocks noGrp="1"/>
          </p:cNvSpPr>
          <p:nvPr>
            <p:ph type="sldNum" sz="quarter" idx="5"/>
          </p:nvPr>
        </p:nvSpPr>
        <p:spPr bwMode="auto">
          <a:noFill/>
          <a:ln>
            <a:miter lim="800000"/>
          </a:ln>
        </p:spPr>
        <p:txBody>
          <a:bodyPr/>
          <a:lstStyle/>
          <a:p>
            <a:fld id="{7224DA61-78EF-4F22-803E-3D9D858D2240}" type="slidenum">
              <a:rPr lang="zh-CN" altLang="en-US"/>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ln>
        </p:spPr>
      </p:sp>
      <p:sp>
        <p:nvSpPr>
          <p:cNvPr id="7270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2708" name="灯片编号占位符 3"/>
          <p:cNvSpPr>
            <a:spLocks noGrp="1"/>
          </p:cNvSpPr>
          <p:nvPr>
            <p:ph type="sldNum" sz="quarter" idx="5"/>
          </p:nvPr>
        </p:nvSpPr>
        <p:spPr bwMode="auto">
          <a:noFill/>
          <a:ln>
            <a:miter lim="800000"/>
          </a:ln>
        </p:spPr>
        <p:txBody>
          <a:bodyPr/>
          <a:lstStyle/>
          <a:p>
            <a:fld id="{5AF0B1E7-98A2-4472-81F0-7F013BA5FB2C}" type="slidenum">
              <a:rPr lang="zh-CN" altLang="en-US"/>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ln>
        </p:spPr>
      </p:sp>
      <p:sp>
        <p:nvSpPr>
          <p:cNvPr id="7475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4756" name="灯片编号占位符 3"/>
          <p:cNvSpPr>
            <a:spLocks noGrp="1"/>
          </p:cNvSpPr>
          <p:nvPr>
            <p:ph type="sldNum" sz="quarter" idx="5"/>
          </p:nvPr>
        </p:nvSpPr>
        <p:spPr bwMode="auto">
          <a:noFill/>
          <a:ln>
            <a:miter lim="800000"/>
          </a:ln>
        </p:spPr>
        <p:txBody>
          <a:bodyPr/>
          <a:lstStyle/>
          <a:p>
            <a:fld id="{04C2ABD1-0864-4393-84D8-3AD1DC4DAC7B}" type="slidenum">
              <a:rPr lang="zh-CN" altLang="en-US"/>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ln>
        </p:spPr>
      </p:sp>
      <p:sp>
        <p:nvSpPr>
          <p:cNvPr id="7680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6804" name="灯片编号占位符 3"/>
          <p:cNvSpPr>
            <a:spLocks noGrp="1"/>
          </p:cNvSpPr>
          <p:nvPr>
            <p:ph type="sldNum" sz="quarter" idx="5"/>
          </p:nvPr>
        </p:nvSpPr>
        <p:spPr bwMode="auto">
          <a:noFill/>
          <a:ln>
            <a:miter lim="800000"/>
          </a:ln>
        </p:spPr>
        <p:txBody>
          <a:bodyPr/>
          <a:lstStyle/>
          <a:p>
            <a:fld id="{59557ACC-0E22-43A2-AE4A-ED3AED168B7C}" type="slidenum">
              <a:rPr lang="zh-CN" altLang="en-US"/>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ln>
        </p:spPr>
      </p:sp>
      <p:sp>
        <p:nvSpPr>
          <p:cNvPr id="7885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8852" name="灯片编号占位符 3"/>
          <p:cNvSpPr>
            <a:spLocks noGrp="1"/>
          </p:cNvSpPr>
          <p:nvPr>
            <p:ph type="sldNum" sz="quarter" idx="5"/>
          </p:nvPr>
        </p:nvSpPr>
        <p:spPr bwMode="auto">
          <a:noFill/>
          <a:ln>
            <a:miter lim="800000"/>
          </a:ln>
        </p:spPr>
        <p:txBody>
          <a:bodyPr/>
          <a:lstStyle/>
          <a:p>
            <a:fld id="{11D3A91D-235C-42E6-8C10-BE89A2BF1E1C}"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p:spPr>
      </p:sp>
      <p:sp>
        <p:nvSpPr>
          <p:cNvPr id="2355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0C6E6ADB-B02F-429D-BF0E-4E58420FD3FD}"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ln>
        </p:spPr>
      </p:sp>
      <p:sp>
        <p:nvSpPr>
          <p:cNvPr id="8089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0900" name="灯片编号占位符 3"/>
          <p:cNvSpPr>
            <a:spLocks noGrp="1"/>
          </p:cNvSpPr>
          <p:nvPr>
            <p:ph type="sldNum" sz="quarter" idx="5"/>
          </p:nvPr>
        </p:nvSpPr>
        <p:spPr bwMode="auto">
          <a:noFill/>
          <a:ln>
            <a:miter lim="800000"/>
          </a:ln>
        </p:spPr>
        <p:txBody>
          <a:bodyPr/>
          <a:lstStyle/>
          <a:p>
            <a:fld id="{5221CB8B-7E84-48B0-9285-234102BB758A}" type="slidenum">
              <a:rPr lang="zh-CN" altLang="en-US"/>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ln>
        </p:spPr>
      </p:sp>
      <p:sp>
        <p:nvSpPr>
          <p:cNvPr id="8294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2948" name="灯片编号占位符 3"/>
          <p:cNvSpPr>
            <a:spLocks noGrp="1"/>
          </p:cNvSpPr>
          <p:nvPr>
            <p:ph type="sldNum" sz="quarter" idx="5"/>
          </p:nvPr>
        </p:nvSpPr>
        <p:spPr bwMode="auto">
          <a:noFill/>
          <a:ln>
            <a:miter lim="800000"/>
          </a:ln>
        </p:spPr>
        <p:txBody>
          <a:bodyPr/>
          <a:lstStyle/>
          <a:p>
            <a:fld id="{2A3295F7-7136-45B5-AB88-3481EF59B851}" type="slidenum">
              <a:rPr lang="zh-CN" altLang="en-US"/>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ln>
        </p:spPr>
      </p:sp>
      <p:sp>
        <p:nvSpPr>
          <p:cNvPr id="8499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4996" name="灯片编号占位符 3"/>
          <p:cNvSpPr>
            <a:spLocks noGrp="1"/>
          </p:cNvSpPr>
          <p:nvPr>
            <p:ph type="sldNum" sz="quarter" idx="5"/>
          </p:nvPr>
        </p:nvSpPr>
        <p:spPr bwMode="auto">
          <a:noFill/>
          <a:ln>
            <a:miter lim="800000"/>
          </a:ln>
        </p:spPr>
        <p:txBody>
          <a:bodyPr/>
          <a:lstStyle/>
          <a:p>
            <a:fld id="{0A280D7D-C8BC-453B-82C3-4480B11BCD49}" type="slidenum">
              <a:rPr lang="zh-CN" altLang="en-US"/>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ln>
        </p:spPr>
      </p:sp>
      <p:sp>
        <p:nvSpPr>
          <p:cNvPr id="8704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7044" name="灯片编号占位符 3"/>
          <p:cNvSpPr>
            <a:spLocks noGrp="1"/>
          </p:cNvSpPr>
          <p:nvPr>
            <p:ph type="sldNum" sz="quarter" idx="5"/>
          </p:nvPr>
        </p:nvSpPr>
        <p:spPr bwMode="auto">
          <a:noFill/>
          <a:ln>
            <a:miter lim="800000"/>
          </a:ln>
        </p:spPr>
        <p:txBody>
          <a:bodyPr/>
          <a:lstStyle/>
          <a:p>
            <a:fld id="{F5CDCCD3-C392-4A4E-A05B-313EF2DFA54A}" type="slidenum">
              <a:rPr lang="zh-CN" altLang="en-US"/>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ln>
        </p:spPr>
      </p:sp>
      <p:sp>
        <p:nvSpPr>
          <p:cNvPr id="8909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9092" name="灯片编号占位符 3"/>
          <p:cNvSpPr>
            <a:spLocks noGrp="1"/>
          </p:cNvSpPr>
          <p:nvPr>
            <p:ph type="sldNum" sz="quarter" idx="5"/>
          </p:nvPr>
        </p:nvSpPr>
        <p:spPr bwMode="auto">
          <a:noFill/>
          <a:ln>
            <a:miter lim="800000"/>
          </a:ln>
        </p:spPr>
        <p:txBody>
          <a:bodyPr/>
          <a:lstStyle/>
          <a:p>
            <a:fld id="{8F6A4E08-2BBA-40D8-85E5-0FEF12F8C858}" type="slidenum">
              <a:rPr lang="zh-CN" altLang="en-US"/>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ln>
        </p:spPr>
      </p:sp>
      <p:sp>
        <p:nvSpPr>
          <p:cNvPr id="9113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1140" name="灯片编号占位符 3"/>
          <p:cNvSpPr>
            <a:spLocks noGrp="1"/>
          </p:cNvSpPr>
          <p:nvPr>
            <p:ph type="sldNum" sz="quarter" idx="5"/>
          </p:nvPr>
        </p:nvSpPr>
        <p:spPr bwMode="auto">
          <a:noFill/>
          <a:ln>
            <a:miter lim="800000"/>
          </a:ln>
        </p:spPr>
        <p:txBody>
          <a:bodyPr/>
          <a:lstStyle/>
          <a:p>
            <a:fld id="{916F6810-055A-4A6D-A888-E56D484CE287}" type="slidenum">
              <a:rPr lang="zh-CN" altLang="en-US"/>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ln>
        </p:spPr>
      </p:sp>
      <p:sp>
        <p:nvSpPr>
          <p:cNvPr id="9318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3188" name="灯片编号占位符 3"/>
          <p:cNvSpPr>
            <a:spLocks noGrp="1"/>
          </p:cNvSpPr>
          <p:nvPr>
            <p:ph type="sldNum" sz="quarter" idx="5"/>
          </p:nvPr>
        </p:nvSpPr>
        <p:spPr bwMode="auto">
          <a:noFill/>
          <a:ln>
            <a:miter lim="800000"/>
          </a:ln>
        </p:spPr>
        <p:txBody>
          <a:bodyPr/>
          <a:lstStyle/>
          <a:p>
            <a:fld id="{F859E68D-5845-4616-A72D-603CCF3A05D3}" type="slidenum">
              <a:rPr lang="zh-CN" altLang="en-US"/>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ln>
        </p:spPr>
      </p:sp>
      <p:sp>
        <p:nvSpPr>
          <p:cNvPr id="9523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5236" name="灯片编号占位符 3"/>
          <p:cNvSpPr>
            <a:spLocks noGrp="1"/>
          </p:cNvSpPr>
          <p:nvPr>
            <p:ph type="sldNum" sz="quarter" idx="5"/>
          </p:nvPr>
        </p:nvSpPr>
        <p:spPr bwMode="auto">
          <a:noFill/>
          <a:ln>
            <a:miter lim="800000"/>
          </a:ln>
        </p:spPr>
        <p:txBody>
          <a:bodyPr/>
          <a:lstStyle/>
          <a:p>
            <a:fld id="{8866EEA9-FFD1-4F84-80B7-B8B09370DC4B}" type="slidenum">
              <a:rPr lang="zh-CN" altLang="en-US"/>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ln>
        </p:spPr>
      </p:sp>
      <p:sp>
        <p:nvSpPr>
          <p:cNvPr id="9728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7284" name="灯片编号占位符 3"/>
          <p:cNvSpPr>
            <a:spLocks noGrp="1"/>
          </p:cNvSpPr>
          <p:nvPr>
            <p:ph type="sldNum" sz="quarter" idx="5"/>
          </p:nvPr>
        </p:nvSpPr>
        <p:spPr bwMode="auto">
          <a:noFill/>
          <a:ln>
            <a:miter lim="800000"/>
          </a:ln>
        </p:spPr>
        <p:txBody>
          <a:bodyPr/>
          <a:lstStyle/>
          <a:p>
            <a:fld id="{2524B4EA-24D9-460D-873E-8139E52222CF}" type="slidenum">
              <a:rPr lang="zh-CN" altLang="en-US"/>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ln>
        </p:spPr>
      </p:sp>
      <p:sp>
        <p:nvSpPr>
          <p:cNvPr id="9933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9332" name="灯片编号占位符 3"/>
          <p:cNvSpPr>
            <a:spLocks noGrp="1"/>
          </p:cNvSpPr>
          <p:nvPr>
            <p:ph type="sldNum" sz="quarter" idx="5"/>
          </p:nvPr>
        </p:nvSpPr>
        <p:spPr bwMode="auto">
          <a:noFill/>
          <a:ln>
            <a:miter lim="800000"/>
          </a:ln>
        </p:spPr>
        <p:txBody>
          <a:bodyPr/>
          <a:lstStyle/>
          <a:p>
            <a:fld id="{2D415F55-BD47-4819-A545-AB8BF45C514B}"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ln>
        </p:spPr>
      </p:sp>
      <p:sp>
        <p:nvSpPr>
          <p:cNvPr id="2560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ln>
            <a:miter lim="800000"/>
          </a:ln>
        </p:spPr>
        <p:txBody>
          <a:bodyPr/>
          <a:lstStyle/>
          <a:p>
            <a:fld id="{2D94F41F-62B8-4DA8-ADFA-215D0AE7816D}"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ln>
        </p:spPr>
      </p:sp>
      <p:sp>
        <p:nvSpPr>
          <p:cNvPr id="10137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1380" name="灯片编号占位符 3"/>
          <p:cNvSpPr>
            <a:spLocks noGrp="1"/>
          </p:cNvSpPr>
          <p:nvPr>
            <p:ph type="sldNum" sz="quarter" idx="5"/>
          </p:nvPr>
        </p:nvSpPr>
        <p:spPr bwMode="auto">
          <a:noFill/>
          <a:ln>
            <a:miter lim="800000"/>
          </a:ln>
        </p:spPr>
        <p:txBody>
          <a:bodyPr/>
          <a:lstStyle/>
          <a:p>
            <a:fld id="{AC6C8613-9C1D-4D36-8078-50E4E6DE26C6}" type="slidenum">
              <a:rPr lang="zh-CN" altLang="en-US"/>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ln>
        </p:spPr>
      </p:sp>
      <p:sp>
        <p:nvSpPr>
          <p:cNvPr id="10342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3428" name="灯片编号占位符 3"/>
          <p:cNvSpPr>
            <a:spLocks noGrp="1"/>
          </p:cNvSpPr>
          <p:nvPr>
            <p:ph type="sldNum" sz="quarter" idx="5"/>
          </p:nvPr>
        </p:nvSpPr>
        <p:spPr bwMode="auto">
          <a:noFill/>
          <a:ln>
            <a:miter lim="800000"/>
          </a:ln>
        </p:spPr>
        <p:txBody>
          <a:bodyPr/>
          <a:lstStyle/>
          <a:p>
            <a:fld id="{B3EF1E1F-F31A-46B5-8F2F-6E60F7A33F02}" type="slidenum">
              <a:rPr lang="zh-CN" altLang="en-US"/>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p:spPr>
      </p:sp>
      <p:sp>
        <p:nvSpPr>
          <p:cNvPr id="10547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5476" name="灯片编号占位符 3"/>
          <p:cNvSpPr>
            <a:spLocks noGrp="1"/>
          </p:cNvSpPr>
          <p:nvPr>
            <p:ph type="sldNum" sz="quarter" idx="5"/>
          </p:nvPr>
        </p:nvSpPr>
        <p:spPr bwMode="auto">
          <a:noFill/>
          <a:ln>
            <a:miter lim="800000"/>
          </a:ln>
        </p:spPr>
        <p:txBody>
          <a:bodyPr/>
          <a:lstStyle/>
          <a:p>
            <a:fld id="{2CF99DA1-29E0-4610-9402-D1D52FD5417D}" type="slidenum">
              <a:rPr lang="zh-CN" altLang="en-US"/>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ln>
        </p:spPr>
      </p:sp>
      <p:sp>
        <p:nvSpPr>
          <p:cNvPr id="10752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7524" name="灯片编号占位符 3"/>
          <p:cNvSpPr>
            <a:spLocks noGrp="1"/>
          </p:cNvSpPr>
          <p:nvPr>
            <p:ph type="sldNum" sz="quarter" idx="5"/>
          </p:nvPr>
        </p:nvSpPr>
        <p:spPr bwMode="auto">
          <a:noFill/>
          <a:ln>
            <a:miter lim="800000"/>
          </a:ln>
        </p:spPr>
        <p:txBody>
          <a:bodyPr/>
          <a:lstStyle/>
          <a:p>
            <a:fld id="{2D57337D-6356-4878-8EB7-9D43E81A6CCB}" type="slidenum">
              <a:rPr lang="zh-CN" altLang="en-US"/>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ln>
        </p:spPr>
      </p:sp>
      <p:sp>
        <p:nvSpPr>
          <p:cNvPr id="10957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9572" name="灯片编号占位符 3"/>
          <p:cNvSpPr>
            <a:spLocks noGrp="1"/>
          </p:cNvSpPr>
          <p:nvPr>
            <p:ph type="sldNum" sz="quarter" idx="5"/>
          </p:nvPr>
        </p:nvSpPr>
        <p:spPr bwMode="auto">
          <a:noFill/>
          <a:ln>
            <a:miter lim="800000"/>
          </a:ln>
        </p:spPr>
        <p:txBody>
          <a:bodyPr/>
          <a:lstStyle/>
          <a:p>
            <a:fld id="{BCC70DFD-E267-4059-BC53-7FCCDCCB0C85}" type="slidenum">
              <a:rPr lang="zh-CN" altLang="en-US"/>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ln>
        </p:spPr>
      </p:sp>
      <p:sp>
        <p:nvSpPr>
          <p:cNvPr id="11161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1620" name="灯片编号占位符 3"/>
          <p:cNvSpPr>
            <a:spLocks noGrp="1"/>
          </p:cNvSpPr>
          <p:nvPr>
            <p:ph type="sldNum" sz="quarter" idx="5"/>
          </p:nvPr>
        </p:nvSpPr>
        <p:spPr bwMode="auto">
          <a:noFill/>
          <a:ln>
            <a:miter lim="800000"/>
          </a:ln>
        </p:spPr>
        <p:txBody>
          <a:bodyPr/>
          <a:lstStyle/>
          <a:p>
            <a:fld id="{F8E6925A-9FB0-46ED-9246-CA82CDAFE228}"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ln>
        </p:spPr>
      </p:sp>
      <p:sp>
        <p:nvSpPr>
          <p:cNvPr id="11366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3668" name="灯片编号占位符 3"/>
          <p:cNvSpPr>
            <a:spLocks noGrp="1"/>
          </p:cNvSpPr>
          <p:nvPr>
            <p:ph type="sldNum" sz="quarter" idx="5"/>
          </p:nvPr>
        </p:nvSpPr>
        <p:spPr bwMode="auto">
          <a:noFill/>
          <a:ln>
            <a:miter lim="800000"/>
          </a:ln>
        </p:spPr>
        <p:txBody>
          <a:bodyPr/>
          <a:lstStyle/>
          <a:p>
            <a:fld id="{345A56A5-ECC4-4058-8FE7-EEF360F03090}"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ln>
        </p:spPr>
      </p:sp>
      <p:sp>
        <p:nvSpPr>
          <p:cNvPr id="11571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5716" name="灯片编号占位符 3"/>
          <p:cNvSpPr>
            <a:spLocks noGrp="1"/>
          </p:cNvSpPr>
          <p:nvPr>
            <p:ph type="sldNum" sz="quarter" idx="5"/>
          </p:nvPr>
        </p:nvSpPr>
        <p:spPr bwMode="auto">
          <a:noFill/>
          <a:ln>
            <a:miter lim="800000"/>
          </a:ln>
        </p:spPr>
        <p:txBody>
          <a:bodyPr/>
          <a:lstStyle/>
          <a:p>
            <a:fld id="{C2E1EB26-4ED1-44BA-B69C-1B239EC30EA4}"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ln>
        </p:spPr>
      </p:sp>
      <p:sp>
        <p:nvSpPr>
          <p:cNvPr id="11776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7764" name="灯片编号占位符 3"/>
          <p:cNvSpPr>
            <a:spLocks noGrp="1"/>
          </p:cNvSpPr>
          <p:nvPr>
            <p:ph type="sldNum" sz="quarter" idx="5"/>
          </p:nvPr>
        </p:nvSpPr>
        <p:spPr bwMode="auto">
          <a:noFill/>
          <a:ln>
            <a:miter lim="800000"/>
          </a:ln>
        </p:spPr>
        <p:txBody>
          <a:bodyPr/>
          <a:lstStyle/>
          <a:p>
            <a:fld id="{075D63DF-D43C-40BC-8EEE-DF112302A3F5}"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ln>
        </p:spPr>
      </p:sp>
      <p:sp>
        <p:nvSpPr>
          <p:cNvPr id="11981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9812" name="灯片编号占位符 3"/>
          <p:cNvSpPr>
            <a:spLocks noGrp="1"/>
          </p:cNvSpPr>
          <p:nvPr>
            <p:ph type="sldNum" sz="quarter" idx="5"/>
          </p:nvPr>
        </p:nvSpPr>
        <p:spPr bwMode="auto">
          <a:noFill/>
          <a:ln>
            <a:miter lim="800000"/>
          </a:ln>
        </p:spPr>
        <p:txBody>
          <a:bodyPr/>
          <a:lstStyle/>
          <a:p>
            <a:fld id="{CF6CDAF7-0D0F-4970-B737-EB32CE1EEAEA}"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ln>
        </p:spPr>
      </p:sp>
      <p:sp>
        <p:nvSpPr>
          <p:cNvPr id="2765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7652" name="灯片编号占位符 3"/>
          <p:cNvSpPr>
            <a:spLocks noGrp="1"/>
          </p:cNvSpPr>
          <p:nvPr>
            <p:ph type="sldNum" sz="quarter" idx="5"/>
          </p:nvPr>
        </p:nvSpPr>
        <p:spPr bwMode="auto">
          <a:noFill/>
          <a:ln>
            <a:miter lim="800000"/>
          </a:ln>
        </p:spPr>
        <p:txBody>
          <a:bodyPr/>
          <a:lstStyle/>
          <a:p>
            <a:fld id="{9D74A407-9511-4D3D-B748-9C0A20A68BC9}" type="slidenum">
              <a:rPr lang="zh-CN" altLang="en-US"/>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ln>
        </p:spPr>
      </p:sp>
      <p:sp>
        <p:nvSpPr>
          <p:cNvPr id="12185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21860" name="灯片编号占位符 3"/>
          <p:cNvSpPr>
            <a:spLocks noGrp="1"/>
          </p:cNvSpPr>
          <p:nvPr>
            <p:ph type="sldNum" sz="quarter" idx="5"/>
          </p:nvPr>
        </p:nvSpPr>
        <p:spPr bwMode="auto">
          <a:noFill/>
          <a:ln>
            <a:miter lim="800000"/>
          </a:ln>
        </p:spPr>
        <p:txBody>
          <a:bodyPr/>
          <a:lstStyle/>
          <a:p>
            <a:fld id="{F0BEC956-E671-4DBD-97DC-C5C638CBD3C7}"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ln>
        </p:spPr>
      </p:sp>
      <p:sp>
        <p:nvSpPr>
          <p:cNvPr id="12390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23908" name="灯片编号占位符 3"/>
          <p:cNvSpPr>
            <a:spLocks noGrp="1"/>
          </p:cNvSpPr>
          <p:nvPr>
            <p:ph type="sldNum" sz="quarter" idx="5"/>
          </p:nvPr>
        </p:nvSpPr>
        <p:spPr bwMode="auto">
          <a:noFill/>
          <a:ln>
            <a:miter lim="800000"/>
          </a:ln>
        </p:spPr>
        <p:txBody>
          <a:bodyPr/>
          <a:lstStyle/>
          <a:p>
            <a:fld id="{3DD2EE75-532C-4BE9-8A17-8AF518F6713B}"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ln>
        </p:spPr>
      </p:sp>
      <p:sp>
        <p:nvSpPr>
          <p:cNvPr id="12595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25956" name="灯片编号占位符 3"/>
          <p:cNvSpPr>
            <a:spLocks noGrp="1"/>
          </p:cNvSpPr>
          <p:nvPr>
            <p:ph type="sldNum" sz="quarter" idx="5"/>
          </p:nvPr>
        </p:nvSpPr>
        <p:spPr bwMode="auto">
          <a:noFill/>
          <a:ln>
            <a:miter lim="800000"/>
          </a:ln>
        </p:spPr>
        <p:txBody>
          <a:bodyPr/>
          <a:lstStyle/>
          <a:p>
            <a:fld id="{FA167B0E-BB51-49B5-B35D-8E6DCFF739F3}"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bwMode="auto">
          <a:noFill/>
          <a:ln>
            <a:solidFill>
              <a:srgbClr val="000000"/>
            </a:solidFill>
            <a:miter lim="800000"/>
          </a:ln>
        </p:spPr>
      </p:sp>
      <p:sp>
        <p:nvSpPr>
          <p:cNvPr id="12800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28004" name="灯片编号占位符 3"/>
          <p:cNvSpPr>
            <a:spLocks noGrp="1"/>
          </p:cNvSpPr>
          <p:nvPr>
            <p:ph type="sldNum" sz="quarter" idx="5"/>
          </p:nvPr>
        </p:nvSpPr>
        <p:spPr bwMode="auto">
          <a:noFill/>
          <a:ln>
            <a:miter lim="800000"/>
          </a:ln>
        </p:spPr>
        <p:txBody>
          <a:bodyPr/>
          <a:lstStyle/>
          <a:p>
            <a:fld id="{38B1D4B4-6F18-4424-BDA4-A797875B7532}"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bwMode="auto">
          <a:noFill/>
          <a:ln>
            <a:solidFill>
              <a:srgbClr val="000000"/>
            </a:solidFill>
            <a:miter lim="800000"/>
          </a:ln>
        </p:spPr>
      </p:sp>
      <p:sp>
        <p:nvSpPr>
          <p:cNvPr id="13005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30052" name="灯片编号占位符 3"/>
          <p:cNvSpPr>
            <a:spLocks noGrp="1"/>
          </p:cNvSpPr>
          <p:nvPr>
            <p:ph type="sldNum" sz="quarter" idx="5"/>
          </p:nvPr>
        </p:nvSpPr>
        <p:spPr bwMode="auto">
          <a:noFill/>
          <a:ln>
            <a:miter lim="800000"/>
          </a:ln>
        </p:spPr>
        <p:txBody>
          <a:bodyPr/>
          <a:lstStyle/>
          <a:p>
            <a:fld id="{37A8825B-891C-4343-BEB5-47742EBD334E}"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bwMode="auto">
          <a:noFill/>
          <a:ln>
            <a:solidFill>
              <a:srgbClr val="000000"/>
            </a:solidFill>
            <a:miter lim="800000"/>
          </a:ln>
        </p:spPr>
      </p:sp>
      <p:sp>
        <p:nvSpPr>
          <p:cNvPr id="13209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32100" name="灯片编号占位符 3"/>
          <p:cNvSpPr>
            <a:spLocks noGrp="1"/>
          </p:cNvSpPr>
          <p:nvPr>
            <p:ph type="sldNum" sz="quarter" idx="5"/>
          </p:nvPr>
        </p:nvSpPr>
        <p:spPr bwMode="auto">
          <a:noFill/>
          <a:ln>
            <a:miter lim="800000"/>
          </a:ln>
        </p:spPr>
        <p:txBody>
          <a:bodyPr/>
          <a:lstStyle/>
          <a:p>
            <a:fld id="{8268D270-29F8-491D-81FC-FA527D9D15C0}"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bwMode="auto">
          <a:noFill/>
          <a:ln>
            <a:solidFill>
              <a:srgbClr val="000000"/>
            </a:solidFill>
            <a:miter lim="800000"/>
          </a:ln>
        </p:spPr>
      </p:sp>
      <p:sp>
        <p:nvSpPr>
          <p:cNvPr id="13414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34148" name="灯片编号占位符 3"/>
          <p:cNvSpPr>
            <a:spLocks noGrp="1"/>
          </p:cNvSpPr>
          <p:nvPr>
            <p:ph type="sldNum" sz="quarter" idx="5"/>
          </p:nvPr>
        </p:nvSpPr>
        <p:spPr bwMode="auto">
          <a:noFill/>
          <a:ln>
            <a:miter lim="800000"/>
          </a:ln>
        </p:spPr>
        <p:txBody>
          <a:bodyPr/>
          <a:lstStyle/>
          <a:p>
            <a:fld id="{9C808D6B-9D63-41A4-BC49-9D66BDE9959C}"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bwMode="auto">
          <a:noFill/>
          <a:ln>
            <a:solidFill>
              <a:srgbClr val="000000"/>
            </a:solidFill>
            <a:miter lim="800000"/>
          </a:ln>
        </p:spPr>
      </p:sp>
      <p:sp>
        <p:nvSpPr>
          <p:cNvPr id="13619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36196" name="灯片编号占位符 3"/>
          <p:cNvSpPr>
            <a:spLocks noGrp="1"/>
          </p:cNvSpPr>
          <p:nvPr>
            <p:ph type="sldNum" sz="quarter" idx="5"/>
          </p:nvPr>
        </p:nvSpPr>
        <p:spPr bwMode="auto">
          <a:noFill/>
          <a:ln>
            <a:miter lim="800000"/>
          </a:ln>
        </p:spPr>
        <p:txBody>
          <a:bodyPr/>
          <a:lstStyle/>
          <a:p>
            <a:fld id="{92F423D3-860E-4DAE-A552-5EF6B80EF929}"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bwMode="auto">
          <a:noFill/>
          <a:ln>
            <a:solidFill>
              <a:srgbClr val="000000"/>
            </a:solidFill>
            <a:miter lim="800000"/>
          </a:ln>
        </p:spPr>
      </p:sp>
      <p:sp>
        <p:nvSpPr>
          <p:cNvPr id="13824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38244" name="灯片编号占位符 3"/>
          <p:cNvSpPr>
            <a:spLocks noGrp="1"/>
          </p:cNvSpPr>
          <p:nvPr>
            <p:ph type="sldNum" sz="quarter" idx="5"/>
          </p:nvPr>
        </p:nvSpPr>
        <p:spPr bwMode="auto">
          <a:noFill/>
          <a:ln>
            <a:miter lim="800000"/>
          </a:ln>
        </p:spPr>
        <p:txBody>
          <a:bodyPr/>
          <a:lstStyle/>
          <a:p>
            <a:fld id="{4B81D272-1F78-41AA-8427-2B4F09B1E6C8}"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bwMode="auto">
          <a:noFill/>
          <a:ln>
            <a:solidFill>
              <a:srgbClr val="000000"/>
            </a:solidFill>
            <a:miter lim="800000"/>
          </a:ln>
        </p:spPr>
      </p:sp>
      <p:sp>
        <p:nvSpPr>
          <p:cNvPr id="14029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40292" name="灯片编号占位符 3"/>
          <p:cNvSpPr>
            <a:spLocks noGrp="1"/>
          </p:cNvSpPr>
          <p:nvPr>
            <p:ph type="sldNum" sz="quarter" idx="5"/>
          </p:nvPr>
        </p:nvSpPr>
        <p:spPr bwMode="auto">
          <a:noFill/>
          <a:ln>
            <a:miter lim="800000"/>
          </a:ln>
        </p:spPr>
        <p:txBody>
          <a:bodyPr/>
          <a:lstStyle/>
          <a:p>
            <a:fld id="{4F7F989C-35BF-4639-861C-D766404F7D3E}"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p:spPr>
      </p:sp>
      <p:sp>
        <p:nvSpPr>
          <p:cNvPr id="29699" name="备注占位符 2"/>
          <p:cNvSpPr>
            <a:spLocks noGrp="1"/>
          </p:cNvSpPr>
          <p:nvPr>
            <p:ph type="body" idx="1"/>
          </p:nvPr>
        </p:nvSpPr>
        <p:spPr bwMode="auto">
          <a:noFill/>
        </p:spPr>
        <p:txBody>
          <a:bodyPr wrap="square" numCol="1" anchor="t" anchorCtr="0" compatLnSpc="1"/>
          <a:lstStyle/>
          <a:p>
            <a:r>
              <a:rPr lang="zh-CN" altLang="en-US" smtClean="0"/>
              <a:t>几乎解决任何一个问题，都需要从客观世界实体及实体间相互关系抽象出极有价值的对象模型；当问题涉及交互作用和时序时</a:t>
            </a:r>
            <a:r>
              <a:rPr lang="en-US" altLang="zh-CN" smtClean="0"/>
              <a:t>(</a:t>
            </a:r>
            <a:r>
              <a:rPr lang="zh-CN" altLang="en-US" smtClean="0"/>
              <a:t>例如，用户界面及过程控制等</a:t>
            </a:r>
            <a:r>
              <a:rPr lang="en-US" altLang="zh-CN" smtClean="0"/>
              <a:t>)</a:t>
            </a:r>
            <a:r>
              <a:rPr lang="zh-CN" altLang="en-US" smtClean="0"/>
              <a:t>，动态模型是重要的；解决运算量很大的问题</a:t>
            </a:r>
            <a:r>
              <a:rPr lang="en-US" altLang="zh-CN" smtClean="0"/>
              <a:t>(</a:t>
            </a:r>
            <a:r>
              <a:rPr lang="zh-CN" altLang="en-US" smtClean="0"/>
              <a:t>例如，高级语言编译、科学与工程计算等</a:t>
            </a:r>
            <a:r>
              <a:rPr lang="en-US" altLang="zh-CN" smtClean="0"/>
              <a:t>)</a:t>
            </a:r>
            <a:r>
              <a:rPr lang="zh-CN" altLang="en-US" smtClean="0"/>
              <a:t>，则涉及重要的功能模型。动态模型和功能模型中都包含了对象模型中的操作</a:t>
            </a:r>
            <a:r>
              <a:rPr lang="en-US" altLang="zh-CN" smtClean="0"/>
              <a:t>(</a:t>
            </a:r>
            <a:r>
              <a:rPr lang="zh-CN" altLang="en-US" smtClean="0"/>
              <a:t>即服务或方法</a:t>
            </a:r>
            <a:r>
              <a:rPr lang="en-US" altLang="zh-CN" smtClean="0"/>
              <a:t>)</a:t>
            </a:r>
            <a:r>
              <a:rPr lang="zh-CN" altLang="en-US" smtClean="0"/>
              <a:t>。</a:t>
            </a:r>
            <a:endParaRPr lang="zh-CN" altLang="en-US" smtClean="0"/>
          </a:p>
        </p:txBody>
      </p:sp>
      <p:sp>
        <p:nvSpPr>
          <p:cNvPr id="29700" name="灯片编号占位符 3"/>
          <p:cNvSpPr>
            <a:spLocks noGrp="1"/>
          </p:cNvSpPr>
          <p:nvPr>
            <p:ph type="sldNum" sz="quarter" idx="5"/>
          </p:nvPr>
        </p:nvSpPr>
        <p:spPr bwMode="auto">
          <a:noFill/>
          <a:ln>
            <a:miter lim="800000"/>
          </a:ln>
        </p:spPr>
        <p:txBody>
          <a:bodyPr/>
          <a:lstStyle/>
          <a:p>
            <a:fld id="{6238993D-5B64-49EA-9284-5583D8EFB774}" type="slidenum">
              <a:rPr lang="zh-CN" altLang="en-US"/>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bwMode="auto">
          <a:noFill/>
          <a:ln>
            <a:solidFill>
              <a:srgbClr val="000000"/>
            </a:solidFill>
            <a:miter lim="800000"/>
          </a:ln>
        </p:spPr>
      </p:sp>
      <p:sp>
        <p:nvSpPr>
          <p:cNvPr id="14233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42340" name="灯片编号占位符 3"/>
          <p:cNvSpPr>
            <a:spLocks noGrp="1"/>
          </p:cNvSpPr>
          <p:nvPr>
            <p:ph type="sldNum" sz="quarter" idx="5"/>
          </p:nvPr>
        </p:nvSpPr>
        <p:spPr bwMode="auto">
          <a:noFill/>
          <a:ln>
            <a:miter lim="800000"/>
          </a:ln>
        </p:spPr>
        <p:txBody>
          <a:bodyPr/>
          <a:lstStyle/>
          <a:p>
            <a:fld id="{B49663D7-C9CB-4685-AC7A-16CDE103B0DF}"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bwMode="auto">
          <a:noFill/>
          <a:ln>
            <a:solidFill>
              <a:srgbClr val="000000"/>
            </a:solidFill>
            <a:miter lim="800000"/>
          </a:ln>
        </p:spPr>
      </p:sp>
      <p:sp>
        <p:nvSpPr>
          <p:cNvPr id="14438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44388" name="灯片编号占位符 3"/>
          <p:cNvSpPr>
            <a:spLocks noGrp="1"/>
          </p:cNvSpPr>
          <p:nvPr>
            <p:ph type="sldNum" sz="quarter" idx="5"/>
          </p:nvPr>
        </p:nvSpPr>
        <p:spPr bwMode="auto">
          <a:noFill/>
          <a:ln>
            <a:miter lim="800000"/>
          </a:ln>
        </p:spPr>
        <p:txBody>
          <a:bodyPr/>
          <a:lstStyle/>
          <a:p>
            <a:fld id="{22D14A4E-4EF9-4911-BBD6-9A89D360A46A}"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bwMode="auto">
          <a:noFill/>
          <a:ln>
            <a:solidFill>
              <a:srgbClr val="000000"/>
            </a:solidFill>
            <a:miter lim="800000"/>
          </a:ln>
        </p:spPr>
      </p:sp>
      <p:sp>
        <p:nvSpPr>
          <p:cNvPr id="14643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46436" name="灯片编号占位符 3"/>
          <p:cNvSpPr>
            <a:spLocks noGrp="1"/>
          </p:cNvSpPr>
          <p:nvPr>
            <p:ph type="sldNum" sz="quarter" idx="5"/>
          </p:nvPr>
        </p:nvSpPr>
        <p:spPr bwMode="auto">
          <a:noFill/>
          <a:ln>
            <a:miter lim="800000"/>
          </a:ln>
        </p:spPr>
        <p:txBody>
          <a:bodyPr/>
          <a:lstStyle/>
          <a:p>
            <a:fld id="{5A5DB7FA-5902-4581-9B78-1017B4CEC8CA}"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bwMode="auto">
          <a:noFill/>
          <a:ln>
            <a:solidFill>
              <a:srgbClr val="000000"/>
            </a:solidFill>
            <a:miter lim="800000"/>
          </a:ln>
        </p:spPr>
      </p:sp>
      <p:sp>
        <p:nvSpPr>
          <p:cNvPr id="1484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48484" name="灯片编号占位符 3"/>
          <p:cNvSpPr>
            <a:spLocks noGrp="1"/>
          </p:cNvSpPr>
          <p:nvPr>
            <p:ph type="sldNum" sz="quarter" idx="5"/>
          </p:nvPr>
        </p:nvSpPr>
        <p:spPr bwMode="auto">
          <a:noFill/>
          <a:ln>
            <a:miter lim="800000"/>
          </a:ln>
        </p:spPr>
        <p:txBody>
          <a:bodyPr/>
          <a:lstStyle/>
          <a:p>
            <a:fld id="{BD19261D-4049-4972-A077-EE770FBB9DA6}"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bwMode="auto">
          <a:noFill/>
          <a:ln>
            <a:solidFill>
              <a:srgbClr val="000000"/>
            </a:solidFill>
            <a:miter lim="800000"/>
          </a:ln>
        </p:spPr>
      </p:sp>
      <p:sp>
        <p:nvSpPr>
          <p:cNvPr id="150531" name="备注占位符 2"/>
          <p:cNvSpPr>
            <a:spLocks noGrp="1"/>
          </p:cNvSpPr>
          <p:nvPr>
            <p:ph type="body" idx="1"/>
          </p:nvPr>
        </p:nvSpPr>
        <p:spPr bwMode="auto">
          <a:noFill/>
        </p:spPr>
        <p:txBody>
          <a:bodyPr wrap="square" numCol="1" anchor="t" anchorCtr="0" compatLnSpc="1"/>
          <a:lstStyle/>
          <a:p>
            <a:r>
              <a:rPr lang="zh-CN" altLang="en-US" smtClean="0"/>
              <a:t>对于仅存储静态数据的系统</a:t>
            </a:r>
            <a:r>
              <a:rPr lang="en-US" altLang="zh-CN" smtClean="0"/>
              <a:t>(</a:t>
            </a:r>
            <a:r>
              <a:rPr lang="zh-CN" altLang="en-US" smtClean="0"/>
              <a:t>例如数据库</a:t>
            </a:r>
            <a:r>
              <a:rPr lang="en-US" altLang="zh-CN" smtClean="0"/>
              <a:t>)</a:t>
            </a:r>
            <a:r>
              <a:rPr lang="zh-CN" altLang="en-US" smtClean="0"/>
              <a:t>来说，动态模型并没有什么意义。然而在开发交互式系统时，动态模型却起着很重要的作用。</a:t>
            </a:r>
            <a:endParaRPr lang="zh-CN" altLang="en-US" smtClean="0"/>
          </a:p>
          <a:p>
            <a:endParaRPr lang="zh-CN" altLang="en-US" smtClean="0"/>
          </a:p>
        </p:txBody>
      </p:sp>
      <p:sp>
        <p:nvSpPr>
          <p:cNvPr id="150532" name="灯片编号占位符 3"/>
          <p:cNvSpPr>
            <a:spLocks noGrp="1"/>
          </p:cNvSpPr>
          <p:nvPr>
            <p:ph type="sldNum" sz="quarter" idx="5"/>
          </p:nvPr>
        </p:nvSpPr>
        <p:spPr bwMode="auto">
          <a:noFill/>
          <a:ln>
            <a:miter lim="800000"/>
          </a:ln>
        </p:spPr>
        <p:txBody>
          <a:bodyPr/>
          <a:lstStyle/>
          <a:p>
            <a:fld id="{9114D2AE-7C71-4E67-A133-0F29A617E552}"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bwMode="auto">
          <a:noFill/>
          <a:ln>
            <a:solidFill>
              <a:srgbClr val="000000"/>
            </a:solidFill>
            <a:miter lim="800000"/>
          </a:ln>
        </p:spPr>
      </p:sp>
      <p:sp>
        <p:nvSpPr>
          <p:cNvPr id="15257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52580" name="灯片编号占位符 3"/>
          <p:cNvSpPr>
            <a:spLocks noGrp="1"/>
          </p:cNvSpPr>
          <p:nvPr>
            <p:ph type="sldNum" sz="quarter" idx="5"/>
          </p:nvPr>
        </p:nvSpPr>
        <p:spPr bwMode="auto">
          <a:noFill/>
          <a:ln>
            <a:miter lim="800000"/>
          </a:ln>
        </p:spPr>
        <p:txBody>
          <a:bodyPr/>
          <a:lstStyle/>
          <a:p>
            <a:fld id="{347AE5EA-971F-4454-B029-EDE78C0A9405}"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bwMode="auto">
          <a:noFill/>
          <a:ln>
            <a:solidFill>
              <a:srgbClr val="000000"/>
            </a:solidFill>
            <a:miter lim="800000"/>
          </a:ln>
        </p:spPr>
      </p:sp>
      <p:sp>
        <p:nvSpPr>
          <p:cNvPr id="15462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54628" name="灯片编号占位符 3"/>
          <p:cNvSpPr>
            <a:spLocks noGrp="1"/>
          </p:cNvSpPr>
          <p:nvPr>
            <p:ph type="sldNum" sz="quarter" idx="5"/>
          </p:nvPr>
        </p:nvSpPr>
        <p:spPr bwMode="auto">
          <a:noFill/>
          <a:ln>
            <a:miter lim="800000"/>
          </a:ln>
        </p:spPr>
        <p:txBody>
          <a:bodyPr/>
          <a:lstStyle/>
          <a:p>
            <a:fld id="{456284D3-3601-464C-8245-830EC87BACB3}"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p:cNvSpPr>
            <a:spLocks noGrp="1" noRot="1" noChangeAspect="1" noTextEdit="1"/>
          </p:cNvSpPr>
          <p:nvPr>
            <p:ph type="sldImg"/>
          </p:nvPr>
        </p:nvSpPr>
        <p:spPr bwMode="auto">
          <a:noFill/>
          <a:ln>
            <a:solidFill>
              <a:srgbClr val="000000"/>
            </a:solidFill>
            <a:miter lim="800000"/>
          </a:ln>
        </p:spPr>
      </p:sp>
      <p:sp>
        <p:nvSpPr>
          <p:cNvPr id="15667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56676" name="灯片编号占位符 3"/>
          <p:cNvSpPr>
            <a:spLocks noGrp="1"/>
          </p:cNvSpPr>
          <p:nvPr>
            <p:ph type="sldNum" sz="quarter" idx="5"/>
          </p:nvPr>
        </p:nvSpPr>
        <p:spPr bwMode="auto">
          <a:noFill/>
          <a:ln>
            <a:miter lim="800000"/>
          </a:ln>
        </p:spPr>
        <p:txBody>
          <a:bodyPr/>
          <a:lstStyle/>
          <a:p>
            <a:fld id="{E6FEB323-728B-4ADD-AE24-BF9F76F906D2}"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
          <p:cNvSpPr>
            <a:spLocks noGrp="1" noRot="1" noChangeAspect="1" noTextEdit="1"/>
          </p:cNvSpPr>
          <p:nvPr>
            <p:ph type="sldImg"/>
          </p:nvPr>
        </p:nvSpPr>
        <p:spPr bwMode="auto">
          <a:noFill/>
          <a:ln>
            <a:solidFill>
              <a:srgbClr val="000000"/>
            </a:solidFill>
            <a:miter lim="800000"/>
          </a:ln>
        </p:spPr>
      </p:sp>
      <p:sp>
        <p:nvSpPr>
          <p:cNvPr id="15872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58724" name="灯片编号占位符 3"/>
          <p:cNvSpPr>
            <a:spLocks noGrp="1"/>
          </p:cNvSpPr>
          <p:nvPr>
            <p:ph type="sldNum" sz="quarter" idx="5"/>
          </p:nvPr>
        </p:nvSpPr>
        <p:spPr bwMode="auto">
          <a:noFill/>
          <a:ln>
            <a:miter lim="800000"/>
          </a:ln>
        </p:spPr>
        <p:txBody>
          <a:bodyPr/>
          <a:lstStyle/>
          <a:p>
            <a:fld id="{AB502F59-C6AB-4736-9CB7-AB457BC7E907}"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
          <p:cNvSpPr>
            <a:spLocks noGrp="1" noRot="1" noChangeAspect="1" noTextEdit="1"/>
          </p:cNvSpPr>
          <p:nvPr>
            <p:ph type="sldImg"/>
          </p:nvPr>
        </p:nvSpPr>
        <p:spPr bwMode="auto">
          <a:noFill/>
          <a:ln>
            <a:solidFill>
              <a:srgbClr val="000000"/>
            </a:solidFill>
            <a:miter lim="800000"/>
          </a:ln>
        </p:spPr>
      </p:sp>
      <p:sp>
        <p:nvSpPr>
          <p:cNvPr id="16077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60772" name="灯片编号占位符 3"/>
          <p:cNvSpPr>
            <a:spLocks noGrp="1"/>
          </p:cNvSpPr>
          <p:nvPr>
            <p:ph type="sldNum" sz="quarter" idx="5"/>
          </p:nvPr>
        </p:nvSpPr>
        <p:spPr bwMode="auto">
          <a:noFill/>
          <a:ln>
            <a:miter lim="800000"/>
          </a:ln>
        </p:spPr>
        <p:txBody>
          <a:bodyPr/>
          <a:lstStyle/>
          <a:p>
            <a:fld id="{8055B81C-F7B1-490D-9EAA-F60585F8B1FC}"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ln>
        </p:spPr>
      </p:sp>
      <p:sp>
        <p:nvSpPr>
          <p:cNvPr id="31747" name="备注占位符 2"/>
          <p:cNvSpPr>
            <a:spLocks noGrp="1"/>
          </p:cNvSpPr>
          <p:nvPr>
            <p:ph type="body" idx="1"/>
          </p:nvPr>
        </p:nvSpPr>
        <p:spPr bwMode="auto">
          <a:noFill/>
        </p:spPr>
        <p:txBody>
          <a:bodyPr wrap="square" numCol="1" anchor="t" anchorCtr="0" compatLnSpc="1"/>
          <a:lstStyle/>
          <a:p>
            <a:r>
              <a:rPr lang="zh-CN" altLang="en-US" smtClean="0"/>
              <a:t>几乎解决任何一个问题，都需要从客观世界实体及实体间相互关系抽象出极有价值的对象模型；当问题涉及交互作用和时序时</a:t>
            </a:r>
            <a:r>
              <a:rPr lang="en-US" altLang="zh-CN" smtClean="0"/>
              <a:t>(</a:t>
            </a:r>
            <a:r>
              <a:rPr lang="zh-CN" altLang="en-US" smtClean="0"/>
              <a:t>例如，用户界面及过程控制等</a:t>
            </a:r>
            <a:r>
              <a:rPr lang="en-US" altLang="zh-CN" smtClean="0"/>
              <a:t>)</a:t>
            </a:r>
            <a:r>
              <a:rPr lang="zh-CN" altLang="en-US" smtClean="0"/>
              <a:t>，动态模型是重要的；解决运算量很大的问题</a:t>
            </a:r>
            <a:r>
              <a:rPr lang="en-US" altLang="zh-CN" smtClean="0"/>
              <a:t>(</a:t>
            </a:r>
            <a:r>
              <a:rPr lang="zh-CN" altLang="en-US" smtClean="0"/>
              <a:t>例如，高级语言编译、科学与工程计算等</a:t>
            </a:r>
            <a:r>
              <a:rPr lang="en-US" altLang="zh-CN" smtClean="0"/>
              <a:t>)</a:t>
            </a:r>
            <a:r>
              <a:rPr lang="zh-CN" altLang="en-US" smtClean="0"/>
              <a:t>，则涉及重要的功能模型。动态模型和功能模型中都包含了对象模型中的操作</a:t>
            </a:r>
            <a:r>
              <a:rPr lang="en-US" altLang="zh-CN" smtClean="0"/>
              <a:t>(</a:t>
            </a:r>
            <a:r>
              <a:rPr lang="zh-CN" altLang="en-US" smtClean="0"/>
              <a:t>即服务或方法</a:t>
            </a:r>
            <a:r>
              <a:rPr lang="en-US" altLang="zh-CN" smtClean="0"/>
              <a:t>)</a:t>
            </a:r>
            <a:r>
              <a:rPr lang="zh-CN" altLang="en-US" smtClean="0"/>
              <a:t>。</a:t>
            </a:r>
            <a:endParaRPr lang="zh-CN" altLang="en-US" smtClean="0"/>
          </a:p>
        </p:txBody>
      </p:sp>
      <p:sp>
        <p:nvSpPr>
          <p:cNvPr id="31748" name="灯片编号占位符 3"/>
          <p:cNvSpPr>
            <a:spLocks noGrp="1"/>
          </p:cNvSpPr>
          <p:nvPr>
            <p:ph type="sldNum" sz="quarter" idx="5"/>
          </p:nvPr>
        </p:nvSpPr>
        <p:spPr bwMode="auto">
          <a:noFill/>
          <a:ln>
            <a:miter lim="800000"/>
          </a:ln>
        </p:spPr>
        <p:txBody>
          <a:bodyPr/>
          <a:lstStyle/>
          <a:p>
            <a:fld id="{AB79BF6A-FCA7-4C5E-85E4-C8EF418C2E5B}" type="slidenum">
              <a:rPr lang="zh-CN" altLang="en-US"/>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p:cNvSpPr>
            <a:spLocks noGrp="1" noRot="1" noChangeAspect="1" noTextEdit="1"/>
          </p:cNvSpPr>
          <p:nvPr>
            <p:ph type="sldImg"/>
          </p:nvPr>
        </p:nvSpPr>
        <p:spPr bwMode="auto">
          <a:noFill/>
          <a:ln>
            <a:solidFill>
              <a:srgbClr val="000000"/>
            </a:solidFill>
            <a:miter lim="800000"/>
          </a:ln>
        </p:spPr>
      </p:sp>
      <p:sp>
        <p:nvSpPr>
          <p:cNvPr id="16281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62820" name="灯片编号占位符 3"/>
          <p:cNvSpPr>
            <a:spLocks noGrp="1"/>
          </p:cNvSpPr>
          <p:nvPr>
            <p:ph type="sldNum" sz="quarter" idx="5"/>
          </p:nvPr>
        </p:nvSpPr>
        <p:spPr bwMode="auto">
          <a:noFill/>
          <a:ln>
            <a:miter lim="800000"/>
          </a:ln>
        </p:spPr>
        <p:txBody>
          <a:bodyPr/>
          <a:lstStyle/>
          <a:p>
            <a:fld id="{BBB4188A-9B19-4D37-BC0A-505451399373}"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bwMode="auto">
          <a:noFill/>
          <a:ln>
            <a:solidFill>
              <a:srgbClr val="000000"/>
            </a:solidFill>
            <a:miter lim="800000"/>
          </a:ln>
        </p:spPr>
      </p:sp>
      <p:sp>
        <p:nvSpPr>
          <p:cNvPr id="16486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64868" name="灯片编号占位符 3"/>
          <p:cNvSpPr>
            <a:spLocks noGrp="1"/>
          </p:cNvSpPr>
          <p:nvPr>
            <p:ph type="sldNum" sz="quarter" idx="5"/>
          </p:nvPr>
        </p:nvSpPr>
        <p:spPr bwMode="auto">
          <a:noFill/>
          <a:ln>
            <a:miter lim="800000"/>
          </a:ln>
        </p:spPr>
        <p:txBody>
          <a:bodyPr/>
          <a:lstStyle/>
          <a:p>
            <a:fld id="{DDDE4457-8357-4ACE-93ED-D3EC62489912}"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幻灯片图像占位符 1"/>
          <p:cNvSpPr>
            <a:spLocks noGrp="1" noRot="1" noChangeAspect="1" noTextEdit="1"/>
          </p:cNvSpPr>
          <p:nvPr>
            <p:ph type="sldImg"/>
          </p:nvPr>
        </p:nvSpPr>
        <p:spPr bwMode="auto">
          <a:noFill/>
          <a:ln>
            <a:solidFill>
              <a:srgbClr val="000000"/>
            </a:solidFill>
            <a:miter lim="800000"/>
          </a:ln>
        </p:spPr>
      </p:sp>
      <p:sp>
        <p:nvSpPr>
          <p:cNvPr id="16691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66916" name="灯片编号占位符 3"/>
          <p:cNvSpPr>
            <a:spLocks noGrp="1"/>
          </p:cNvSpPr>
          <p:nvPr>
            <p:ph type="sldNum" sz="quarter" idx="5"/>
          </p:nvPr>
        </p:nvSpPr>
        <p:spPr bwMode="auto">
          <a:noFill/>
          <a:ln>
            <a:miter lim="800000"/>
          </a:ln>
        </p:spPr>
        <p:txBody>
          <a:bodyPr/>
          <a:lstStyle/>
          <a:p>
            <a:fld id="{CB89B9D6-EE54-442A-9190-F9AE5E4FC132}"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幻灯片图像占位符 1"/>
          <p:cNvSpPr>
            <a:spLocks noGrp="1" noRot="1" noChangeAspect="1" noTextEdit="1"/>
          </p:cNvSpPr>
          <p:nvPr>
            <p:ph type="sldImg"/>
          </p:nvPr>
        </p:nvSpPr>
        <p:spPr bwMode="auto">
          <a:noFill/>
          <a:ln>
            <a:solidFill>
              <a:srgbClr val="000000"/>
            </a:solidFill>
            <a:miter lim="800000"/>
          </a:ln>
        </p:spPr>
      </p:sp>
      <p:sp>
        <p:nvSpPr>
          <p:cNvPr id="16896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68964" name="灯片编号占位符 3"/>
          <p:cNvSpPr>
            <a:spLocks noGrp="1"/>
          </p:cNvSpPr>
          <p:nvPr>
            <p:ph type="sldNum" sz="quarter" idx="5"/>
          </p:nvPr>
        </p:nvSpPr>
        <p:spPr bwMode="auto">
          <a:noFill/>
          <a:ln>
            <a:miter lim="800000"/>
          </a:ln>
        </p:spPr>
        <p:txBody>
          <a:bodyPr/>
          <a:lstStyle/>
          <a:p>
            <a:fld id="{7425EEC1-4831-441D-B896-E185A1AAB495}"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幻灯片图像占位符 1"/>
          <p:cNvSpPr>
            <a:spLocks noGrp="1" noRot="1" noChangeAspect="1" noTextEdit="1"/>
          </p:cNvSpPr>
          <p:nvPr>
            <p:ph type="sldImg"/>
          </p:nvPr>
        </p:nvSpPr>
        <p:spPr bwMode="auto">
          <a:noFill/>
          <a:ln>
            <a:solidFill>
              <a:srgbClr val="000000"/>
            </a:solidFill>
            <a:miter lim="800000"/>
          </a:ln>
        </p:spPr>
      </p:sp>
      <p:sp>
        <p:nvSpPr>
          <p:cNvPr id="17101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71012" name="灯片编号占位符 3"/>
          <p:cNvSpPr>
            <a:spLocks noGrp="1"/>
          </p:cNvSpPr>
          <p:nvPr>
            <p:ph type="sldNum" sz="quarter" idx="5"/>
          </p:nvPr>
        </p:nvSpPr>
        <p:spPr bwMode="auto">
          <a:noFill/>
          <a:ln>
            <a:miter lim="800000"/>
          </a:ln>
        </p:spPr>
        <p:txBody>
          <a:bodyPr/>
          <a:lstStyle/>
          <a:p>
            <a:fld id="{7535A951-F4AE-4FC1-A94A-37030631244F}"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bwMode="auto">
          <a:noFill/>
          <a:ln>
            <a:solidFill>
              <a:srgbClr val="000000"/>
            </a:solidFill>
            <a:miter lim="800000"/>
          </a:ln>
        </p:spPr>
      </p:sp>
      <p:sp>
        <p:nvSpPr>
          <p:cNvPr id="173059" name="备注占位符 2"/>
          <p:cNvSpPr>
            <a:spLocks noGrp="1"/>
          </p:cNvSpPr>
          <p:nvPr>
            <p:ph type="body" idx="1"/>
          </p:nvPr>
        </p:nvSpPr>
        <p:spPr bwMode="auto">
          <a:noFill/>
        </p:spPr>
        <p:txBody>
          <a:bodyPr wrap="square" numCol="1" anchor="t" anchorCtr="0" compatLnSpc="1"/>
          <a:lstStyle/>
          <a:p>
            <a:r>
              <a:rPr lang="zh-CN" altLang="en-US" smtClean="0"/>
              <a:t>从脚本中提取出各类事件并确定了每类事件的发送对象和接受对象之后，就可以用事件跟踪图把事件序列以及事件与对象的关系，形象、清晰地表示出来。</a:t>
            </a:r>
            <a:endParaRPr lang="zh-CN" altLang="en-US" smtClean="0"/>
          </a:p>
        </p:txBody>
      </p:sp>
      <p:sp>
        <p:nvSpPr>
          <p:cNvPr id="173060" name="灯片编号占位符 3"/>
          <p:cNvSpPr>
            <a:spLocks noGrp="1"/>
          </p:cNvSpPr>
          <p:nvPr>
            <p:ph type="sldNum" sz="quarter" idx="5"/>
          </p:nvPr>
        </p:nvSpPr>
        <p:spPr bwMode="auto">
          <a:noFill/>
          <a:ln>
            <a:miter lim="800000"/>
          </a:ln>
        </p:spPr>
        <p:txBody>
          <a:bodyPr/>
          <a:lstStyle/>
          <a:p>
            <a:fld id="{55896C3C-8CFC-499D-AF30-9CD3BFF29DB9}"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幻灯片图像占位符 1"/>
          <p:cNvSpPr>
            <a:spLocks noGrp="1" noRot="1" noChangeAspect="1" noTextEdit="1"/>
          </p:cNvSpPr>
          <p:nvPr>
            <p:ph type="sldImg"/>
          </p:nvPr>
        </p:nvSpPr>
        <p:spPr bwMode="auto">
          <a:noFill/>
          <a:ln>
            <a:solidFill>
              <a:srgbClr val="000000"/>
            </a:solidFill>
            <a:miter lim="800000"/>
          </a:ln>
        </p:spPr>
      </p:sp>
      <p:sp>
        <p:nvSpPr>
          <p:cNvPr id="17510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75108" name="灯片编号占位符 3"/>
          <p:cNvSpPr>
            <a:spLocks noGrp="1"/>
          </p:cNvSpPr>
          <p:nvPr>
            <p:ph type="sldNum" sz="quarter" idx="5"/>
          </p:nvPr>
        </p:nvSpPr>
        <p:spPr bwMode="auto">
          <a:noFill/>
          <a:ln>
            <a:miter lim="800000"/>
          </a:ln>
        </p:spPr>
        <p:txBody>
          <a:bodyPr/>
          <a:lstStyle/>
          <a:p>
            <a:fld id="{888A4F13-4A5F-4153-89DC-BF9A929CD262}"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幻灯片图像占位符 1"/>
          <p:cNvSpPr>
            <a:spLocks noGrp="1" noRot="1" noChangeAspect="1" noTextEdit="1"/>
          </p:cNvSpPr>
          <p:nvPr>
            <p:ph type="sldImg"/>
          </p:nvPr>
        </p:nvSpPr>
        <p:spPr bwMode="auto">
          <a:noFill/>
          <a:ln>
            <a:solidFill>
              <a:srgbClr val="000000"/>
            </a:solidFill>
            <a:miter lim="800000"/>
          </a:ln>
        </p:spPr>
      </p:sp>
      <p:sp>
        <p:nvSpPr>
          <p:cNvPr id="17715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77156" name="灯片编号占位符 3"/>
          <p:cNvSpPr>
            <a:spLocks noGrp="1"/>
          </p:cNvSpPr>
          <p:nvPr>
            <p:ph type="sldNum" sz="quarter" idx="5"/>
          </p:nvPr>
        </p:nvSpPr>
        <p:spPr bwMode="auto">
          <a:noFill/>
          <a:ln>
            <a:miter lim="800000"/>
          </a:ln>
        </p:spPr>
        <p:txBody>
          <a:bodyPr/>
          <a:lstStyle/>
          <a:p>
            <a:fld id="{AF461055-4A07-44F7-97CF-9C573D7D40C8}"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幻灯片图像占位符 1"/>
          <p:cNvSpPr>
            <a:spLocks noGrp="1" noRot="1" noChangeAspect="1" noTextEdit="1"/>
          </p:cNvSpPr>
          <p:nvPr>
            <p:ph type="sldImg"/>
          </p:nvPr>
        </p:nvSpPr>
        <p:spPr bwMode="auto">
          <a:noFill/>
          <a:ln>
            <a:solidFill>
              <a:srgbClr val="000000"/>
            </a:solidFill>
            <a:miter lim="800000"/>
          </a:ln>
        </p:spPr>
      </p:sp>
      <p:sp>
        <p:nvSpPr>
          <p:cNvPr id="17920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79204" name="灯片编号占位符 3"/>
          <p:cNvSpPr>
            <a:spLocks noGrp="1"/>
          </p:cNvSpPr>
          <p:nvPr>
            <p:ph type="sldNum" sz="quarter" idx="5"/>
          </p:nvPr>
        </p:nvSpPr>
        <p:spPr bwMode="auto">
          <a:noFill/>
          <a:ln>
            <a:miter lim="800000"/>
          </a:ln>
        </p:spPr>
        <p:txBody>
          <a:bodyPr/>
          <a:lstStyle/>
          <a:p>
            <a:fld id="{AF07CBF7-9311-4577-A16F-BEDB224A3E26}"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幻灯片图像占位符 1"/>
          <p:cNvSpPr>
            <a:spLocks noGrp="1" noRot="1" noChangeAspect="1" noTextEdit="1"/>
          </p:cNvSpPr>
          <p:nvPr>
            <p:ph type="sldImg"/>
          </p:nvPr>
        </p:nvSpPr>
        <p:spPr bwMode="auto">
          <a:noFill/>
          <a:ln>
            <a:solidFill>
              <a:srgbClr val="000000"/>
            </a:solidFill>
            <a:miter lim="800000"/>
          </a:ln>
        </p:spPr>
      </p:sp>
      <p:sp>
        <p:nvSpPr>
          <p:cNvPr id="18125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81252" name="灯片编号占位符 3"/>
          <p:cNvSpPr>
            <a:spLocks noGrp="1"/>
          </p:cNvSpPr>
          <p:nvPr>
            <p:ph type="sldNum" sz="quarter" idx="5"/>
          </p:nvPr>
        </p:nvSpPr>
        <p:spPr bwMode="auto">
          <a:noFill/>
          <a:ln>
            <a:miter lim="800000"/>
          </a:ln>
        </p:spPr>
        <p:txBody>
          <a:bodyPr/>
          <a:lstStyle/>
          <a:p>
            <a:fld id="{A571A3E9-3697-4C14-A250-B29231844C7F}"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ln>
        </p:spPr>
      </p:sp>
      <p:sp>
        <p:nvSpPr>
          <p:cNvPr id="3379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3796" name="灯片编号占位符 3"/>
          <p:cNvSpPr>
            <a:spLocks noGrp="1"/>
          </p:cNvSpPr>
          <p:nvPr>
            <p:ph type="sldNum" sz="quarter" idx="5"/>
          </p:nvPr>
        </p:nvSpPr>
        <p:spPr bwMode="auto">
          <a:noFill/>
          <a:ln>
            <a:miter lim="800000"/>
          </a:ln>
        </p:spPr>
        <p:txBody>
          <a:bodyPr/>
          <a:lstStyle/>
          <a:p>
            <a:fld id="{58A42CC7-E707-4C12-B083-EF2ED66F679D}" type="slidenum">
              <a:rPr lang="zh-CN" altLang="en-US"/>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幻灯片图像占位符 1"/>
          <p:cNvSpPr>
            <a:spLocks noGrp="1" noRot="1" noChangeAspect="1" noTextEdit="1"/>
          </p:cNvSpPr>
          <p:nvPr>
            <p:ph type="sldImg"/>
          </p:nvPr>
        </p:nvSpPr>
        <p:spPr bwMode="auto">
          <a:noFill/>
          <a:ln>
            <a:solidFill>
              <a:srgbClr val="000000"/>
            </a:solidFill>
            <a:miter lim="800000"/>
          </a:ln>
        </p:spPr>
      </p:sp>
      <p:sp>
        <p:nvSpPr>
          <p:cNvPr id="18329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83300" name="灯片编号占位符 3"/>
          <p:cNvSpPr>
            <a:spLocks noGrp="1"/>
          </p:cNvSpPr>
          <p:nvPr>
            <p:ph type="sldNum" sz="quarter" idx="5"/>
          </p:nvPr>
        </p:nvSpPr>
        <p:spPr bwMode="auto">
          <a:noFill/>
          <a:ln>
            <a:miter lim="800000"/>
          </a:ln>
        </p:spPr>
        <p:txBody>
          <a:bodyPr/>
          <a:lstStyle/>
          <a:p>
            <a:fld id="{244F5A24-4BA0-4407-8076-6C0EC35D5E9B}"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幻灯片图像占位符 1"/>
          <p:cNvSpPr>
            <a:spLocks noGrp="1" noRot="1" noChangeAspect="1" noTextEdit="1"/>
          </p:cNvSpPr>
          <p:nvPr>
            <p:ph type="sldImg"/>
          </p:nvPr>
        </p:nvSpPr>
        <p:spPr bwMode="auto">
          <a:noFill/>
          <a:ln>
            <a:solidFill>
              <a:srgbClr val="000000"/>
            </a:solidFill>
            <a:miter lim="800000"/>
          </a:ln>
        </p:spPr>
      </p:sp>
      <p:sp>
        <p:nvSpPr>
          <p:cNvPr id="18534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85348" name="灯片编号占位符 3"/>
          <p:cNvSpPr>
            <a:spLocks noGrp="1"/>
          </p:cNvSpPr>
          <p:nvPr>
            <p:ph type="sldNum" sz="quarter" idx="5"/>
          </p:nvPr>
        </p:nvSpPr>
        <p:spPr bwMode="auto">
          <a:noFill/>
          <a:ln>
            <a:miter lim="800000"/>
          </a:ln>
        </p:spPr>
        <p:txBody>
          <a:bodyPr/>
          <a:lstStyle/>
          <a:p>
            <a:fld id="{C5975545-96F4-4B7D-8213-BE4111447382}"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幻灯片图像占位符 1"/>
          <p:cNvSpPr>
            <a:spLocks noGrp="1" noRot="1" noChangeAspect="1" noTextEdit="1"/>
          </p:cNvSpPr>
          <p:nvPr>
            <p:ph type="sldImg"/>
          </p:nvPr>
        </p:nvSpPr>
        <p:spPr bwMode="auto">
          <a:noFill/>
          <a:ln>
            <a:solidFill>
              <a:srgbClr val="000000"/>
            </a:solidFill>
            <a:miter lim="800000"/>
          </a:ln>
        </p:spPr>
      </p:sp>
      <p:sp>
        <p:nvSpPr>
          <p:cNvPr id="18739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87396" name="灯片编号占位符 3"/>
          <p:cNvSpPr>
            <a:spLocks noGrp="1"/>
          </p:cNvSpPr>
          <p:nvPr>
            <p:ph type="sldNum" sz="quarter" idx="5"/>
          </p:nvPr>
        </p:nvSpPr>
        <p:spPr bwMode="auto">
          <a:noFill/>
          <a:ln>
            <a:miter lim="800000"/>
          </a:ln>
        </p:spPr>
        <p:txBody>
          <a:bodyPr/>
          <a:lstStyle/>
          <a:p>
            <a:fld id="{1EB37FA0-CAC8-4C54-BA7D-B91E062A153D}"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幻灯片图像占位符 1"/>
          <p:cNvSpPr>
            <a:spLocks noGrp="1" noRot="1" noChangeAspect="1" noTextEdit="1"/>
          </p:cNvSpPr>
          <p:nvPr>
            <p:ph type="sldImg"/>
          </p:nvPr>
        </p:nvSpPr>
        <p:spPr bwMode="auto">
          <a:noFill/>
          <a:ln>
            <a:solidFill>
              <a:srgbClr val="000000"/>
            </a:solidFill>
            <a:miter lim="800000"/>
          </a:ln>
        </p:spPr>
      </p:sp>
      <p:sp>
        <p:nvSpPr>
          <p:cNvPr id="18944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89444" name="灯片编号占位符 3"/>
          <p:cNvSpPr>
            <a:spLocks noGrp="1"/>
          </p:cNvSpPr>
          <p:nvPr>
            <p:ph type="sldNum" sz="quarter" idx="5"/>
          </p:nvPr>
        </p:nvSpPr>
        <p:spPr bwMode="auto">
          <a:noFill/>
          <a:ln>
            <a:miter lim="800000"/>
          </a:ln>
        </p:spPr>
        <p:txBody>
          <a:bodyPr/>
          <a:lstStyle/>
          <a:p>
            <a:fld id="{5CD44264-F9DF-475E-A62B-C4C8BBB0E5D3}"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幻灯片图像占位符 1"/>
          <p:cNvSpPr>
            <a:spLocks noGrp="1" noRot="1" noChangeAspect="1" noTextEdit="1"/>
          </p:cNvSpPr>
          <p:nvPr>
            <p:ph type="sldImg"/>
          </p:nvPr>
        </p:nvSpPr>
        <p:spPr bwMode="auto">
          <a:noFill/>
          <a:ln>
            <a:solidFill>
              <a:srgbClr val="000000"/>
            </a:solidFill>
            <a:miter lim="800000"/>
          </a:ln>
        </p:spPr>
      </p:sp>
      <p:sp>
        <p:nvSpPr>
          <p:cNvPr id="19149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91492" name="灯片编号占位符 3"/>
          <p:cNvSpPr>
            <a:spLocks noGrp="1"/>
          </p:cNvSpPr>
          <p:nvPr>
            <p:ph type="sldNum" sz="quarter" idx="5"/>
          </p:nvPr>
        </p:nvSpPr>
        <p:spPr bwMode="auto">
          <a:noFill/>
          <a:ln>
            <a:miter lim="800000"/>
          </a:ln>
        </p:spPr>
        <p:txBody>
          <a:bodyPr/>
          <a:lstStyle/>
          <a:p>
            <a:fld id="{19265866-0260-45A3-B8FA-139A6E3A7BDA}"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
          <p:cNvSpPr>
            <a:spLocks noGrp="1" noRot="1" noChangeAspect="1" noTextEdit="1"/>
          </p:cNvSpPr>
          <p:nvPr>
            <p:ph type="sldImg"/>
          </p:nvPr>
        </p:nvSpPr>
        <p:spPr bwMode="auto">
          <a:noFill/>
          <a:ln>
            <a:solidFill>
              <a:srgbClr val="000000"/>
            </a:solidFill>
            <a:miter lim="800000"/>
          </a:ln>
        </p:spPr>
      </p:sp>
      <p:sp>
        <p:nvSpPr>
          <p:cNvPr id="19353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93540" name="灯片编号占位符 3"/>
          <p:cNvSpPr>
            <a:spLocks noGrp="1"/>
          </p:cNvSpPr>
          <p:nvPr>
            <p:ph type="sldNum" sz="quarter" idx="5"/>
          </p:nvPr>
        </p:nvSpPr>
        <p:spPr bwMode="auto">
          <a:noFill/>
          <a:ln>
            <a:miter lim="800000"/>
          </a:ln>
        </p:spPr>
        <p:txBody>
          <a:bodyPr/>
          <a:lstStyle/>
          <a:p>
            <a:fld id="{A1CCCE21-82EE-4909-A2B9-F0024758666C}"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幻灯片图像占位符 1"/>
          <p:cNvSpPr>
            <a:spLocks noGrp="1" noRot="1" noChangeAspect="1" noTextEdit="1"/>
          </p:cNvSpPr>
          <p:nvPr>
            <p:ph type="sldImg"/>
          </p:nvPr>
        </p:nvSpPr>
        <p:spPr bwMode="auto">
          <a:noFill/>
          <a:ln>
            <a:solidFill>
              <a:srgbClr val="000000"/>
            </a:solidFill>
            <a:miter lim="800000"/>
          </a:ln>
        </p:spPr>
      </p:sp>
      <p:sp>
        <p:nvSpPr>
          <p:cNvPr id="19558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95588" name="灯片编号占位符 3"/>
          <p:cNvSpPr>
            <a:spLocks noGrp="1"/>
          </p:cNvSpPr>
          <p:nvPr>
            <p:ph type="sldNum" sz="quarter" idx="5"/>
          </p:nvPr>
        </p:nvSpPr>
        <p:spPr bwMode="auto">
          <a:noFill/>
          <a:ln>
            <a:miter lim="800000"/>
          </a:ln>
        </p:spPr>
        <p:txBody>
          <a:bodyPr/>
          <a:lstStyle/>
          <a:p>
            <a:fld id="{A1C16593-8E5E-42A4-B18B-7DE362B9D3AC}"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幻灯片图像占位符 1"/>
          <p:cNvSpPr>
            <a:spLocks noGrp="1" noRot="1" noChangeAspect="1" noTextEdit="1"/>
          </p:cNvSpPr>
          <p:nvPr>
            <p:ph type="sldImg"/>
          </p:nvPr>
        </p:nvSpPr>
        <p:spPr bwMode="auto">
          <a:noFill/>
          <a:ln>
            <a:solidFill>
              <a:srgbClr val="000000"/>
            </a:solidFill>
            <a:miter lim="800000"/>
          </a:ln>
        </p:spPr>
      </p:sp>
      <p:sp>
        <p:nvSpPr>
          <p:cNvPr id="19763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97636" name="灯片编号占位符 3"/>
          <p:cNvSpPr>
            <a:spLocks noGrp="1"/>
          </p:cNvSpPr>
          <p:nvPr>
            <p:ph type="sldNum" sz="quarter" idx="5"/>
          </p:nvPr>
        </p:nvSpPr>
        <p:spPr bwMode="auto">
          <a:noFill/>
          <a:ln>
            <a:miter lim="800000"/>
          </a:ln>
        </p:spPr>
        <p:txBody>
          <a:bodyPr/>
          <a:lstStyle/>
          <a:p>
            <a:fld id="{A7753472-5C51-449B-A738-82116EE32D99}"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幻灯片图像占位符 1"/>
          <p:cNvSpPr>
            <a:spLocks noGrp="1" noRot="1" noChangeAspect="1" noTextEdit="1"/>
          </p:cNvSpPr>
          <p:nvPr>
            <p:ph type="sldImg"/>
          </p:nvPr>
        </p:nvSpPr>
        <p:spPr bwMode="auto">
          <a:noFill/>
          <a:ln>
            <a:solidFill>
              <a:srgbClr val="000000"/>
            </a:solidFill>
            <a:miter lim="800000"/>
          </a:ln>
        </p:spPr>
      </p:sp>
      <p:sp>
        <p:nvSpPr>
          <p:cNvPr id="1996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99684" name="灯片编号占位符 3"/>
          <p:cNvSpPr>
            <a:spLocks noGrp="1"/>
          </p:cNvSpPr>
          <p:nvPr>
            <p:ph type="sldNum" sz="quarter" idx="5"/>
          </p:nvPr>
        </p:nvSpPr>
        <p:spPr bwMode="auto">
          <a:noFill/>
          <a:ln>
            <a:miter lim="800000"/>
          </a:ln>
        </p:spPr>
        <p:txBody>
          <a:bodyPr/>
          <a:lstStyle/>
          <a:p>
            <a:fld id="{8801DADF-07C9-4BD8-B85F-9DC46DEE62BF}"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幻灯片图像占位符 1"/>
          <p:cNvSpPr>
            <a:spLocks noGrp="1" noRot="1" noChangeAspect="1" noTextEdit="1"/>
          </p:cNvSpPr>
          <p:nvPr>
            <p:ph type="sldImg"/>
          </p:nvPr>
        </p:nvSpPr>
        <p:spPr bwMode="auto">
          <a:noFill/>
          <a:ln>
            <a:solidFill>
              <a:srgbClr val="000000"/>
            </a:solidFill>
            <a:miter lim="800000"/>
          </a:ln>
        </p:spPr>
      </p:sp>
      <p:sp>
        <p:nvSpPr>
          <p:cNvPr id="20173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01732" name="灯片编号占位符 3"/>
          <p:cNvSpPr>
            <a:spLocks noGrp="1"/>
          </p:cNvSpPr>
          <p:nvPr>
            <p:ph type="sldNum" sz="quarter" idx="5"/>
          </p:nvPr>
        </p:nvSpPr>
        <p:spPr bwMode="auto">
          <a:noFill/>
          <a:ln>
            <a:miter lim="800000"/>
          </a:ln>
        </p:spPr>
        <p:txBody>
          <a:bodyPr/>
          <a:lstStyle/>
          <a:p>
            <a:fld id="{858DAA21-707D-4EC2-9118-68B182C69EAE}"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ln>
        </p:spPr>
      </p:sp>
      <p:sp>
        <p:nvSpPr>
          <p:cNvPr id="3584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5844" name="灯片编号占位符 3"/>
          <p:cNvSpPr>
            <a:spLocks noGrp="1"/>
          </p:cNvSpPr>
          <p:nvPr>
            <p:ph type="sldNum" sz="quarter" idx="5"/>
          </p:nvPr>
        </p:nvSpPr>
        <p:spPr bwMode="auto">
          <a:noFill/>
          <a:ln>
            <a:miter lim="800000"/>
          </a:ln>
        </p:spPr>
        <p:txBody>
          <a:bodyPr/>
          <a:lstStyle/>
          <a:p>
            <a:fld id="{BE496339-6098-422E-B282-D04ECB6AE1A7}" type="slidenum">
              <a:rPr lang="zh-CN" altLang="en-US"/>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TextEdit="1"/>
          </p:cNvSpPr>
          <p:nvPr>
            <p:ph type="sldImg"/>
          </p:nvPr>
        </p:nvSpPr>
        <p:spPr bwMode="auto">
          <a:noFill/>
          <a:ln>
            <a:solidFill>
              <a:srgbClr val="000000"/>
            </a:solidFill>
            <a:miter lim="800000"/>
          </a:ln>
        </p:spPr>
      </p:sp>
      <p:sp>
        <p:nvSpPr>
          <p:cNvPr id="20377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03780" name="灯片编号占位符 3"/>
          <p:cNvSpPr>
            <a:spLocks noGrp="1"/>
          </p:cNvSpPr>
          <p:nvPr>
            <p:ph type="sldNum" sz="quarter" idx="5"/>
          </p:nvPr>
        </p:nvSpPr>
        <p:spPr bwMode="auto">
          <a:noFill/>
          <a:ln>
            <a:miter lim="800000"/>
          </a:ln>
        </p:spPr>
        <p:txBody>
          <a:bodyPr/>
          <a:lstStyle/>
          <a:p>
            <a:fld id="{CF42C13B-1756-4268-B9C5-D3BAAE16FB1D}"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幻灯片图像占位符 1"/>
          <p:cNvSpPr>
            <a:spLocks noGrp="1" noRot="1" noChangeAspect="1" noTextEdit="1"/>
          </p:cNvSpPr>
          <p:nvPr>
            <p:ph type="sldImg"/>
          </p:nvPr>
        </p:nvSpPr>
        <p:spPr bwMode="auto">
          <a:noFill/>
          <a:ln>
            <a:solidFill>
              <a:srgbClr val="000000"/>
            </a:solidFill>
            <a:miter lim="800000"/>
          </a:ln>
        </p:spPr>
      </p:sp>
      <p:sp>
        <p:nvSpPr>
          <p:cNvPr id="20582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05828" name="灯片编号占位符 3"/>
          <p:cNvSpPr>
            <a:spLocks noGrp="1"/>
          </p:cNvSpPr>
          <p:nvPr>
            <p:ph type="sldNum" sz="quarter" idx="5"/>
          </p:nvPr>
        </p:nvSpPr>
        <p:spPr bwMode="auto">
          <a:noFill/>
          <a:ln>
            <a:miter lim="800000"/>
          </a:ln>
        </p:spPr>
        <p:txBody>
          <a:bodyPr/>
          <a:lstStyle/>
          <a:p>
            <a:fld id="{FD2A81FB-20E3-49E2-BE99-D562357C78F2}"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幻灯片图像占位符 1"/>
          <p:cNvSpPr>
            <a:spLocks noGrp="1" noRot="1" noChangeAspect="1" noTextEdit="1"/>
          </p:cNvSpPr>
          <p:nvPr>
            <p:ph type="sldImg"/>
          </p:nvPr>
        </p:nvSpPr>
        <p:spPr bwMode="auto">
          <a:noFill/>
          <a:ln>
            <a:solidFill>
              <a:srgbClr val="000000"/>
            </a:solidFill>
            <a:miter lim="800000"/>
          </a:ln>
        </p:spPr>
      </p:sp>
      <p:sp>
        <p:nvSpPr>
          <p:cNvPr id="20787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07876" name="灯片编号占位符 3"/>
          <p:cNvSpPr>
            <a:spLocks noGrp="1"/>
          </p:cNvSpPr>
          <p:nvPr>
            <p:ph type="sldNum" sz="quarter" idx="5"/>
          </p:nvPr>
        </p:nvSpPr>
        <p:spPr bwMode="auto">
          <a:noFill/>
          <a:ln>
            <a:miter lim="800000"/>
          </a:ln>
        </p:spPr>
        <p:txBody>
          <a:bodyPr/>
          <a:lstStyle/>
          <a:p>
            <a:fld id="{DA773127-CFA7-471A-9928-BC522546CF0C}"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幻灯片图像占位符 1"/>
          <p:cNvSpPr>
            <a:spLocks noGrp="1" noRot="1" noChangeAspect="1" noTextEdit="1"/>
          </p:cNvSpPr>
          <p:nvPr>
            <p:ph type="sldImg"/>
          </p:nvPr>
        </p:nvSpPr>
        <p:spPr bwMode="auto">
          <a:noFill/>
          <a:ln>
            <a:solidFill>
              <a:srgbClr val="000000"/>
            </a:solidFill>
            <a:miter lim="800000"/>
          </a:ln>
        </p:spPr>
      </p:sp>
      <p:sp>
        <p:nvSpPr>
          <p:cNvPr id="20992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09924" name="灯片编号占位符 3"/>
          <p:cNvSpPr>
            <a:spLocks noGrp="1"/>
          </p:cNvSpPr>
          <p:nvPr>
            <p:ph type="sldNum" sz="quarter" idx="5"/>
          </p:nvPr>
        </p:nvSpPr>
        <p:spPr bwMode="auto">
          <a:noFill/>
          <a:ln>
            <a:miter lim="800000"/>
          </a:ln>
        </p:spPr>
        <p:txBody>
          <a:bodyPr/>
          <a:lstStyle/>
          <a:p>
            <a:fld id="{40F6C504-1F16-49C0-835D-13000DFFFE2C}"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幻灯片图像占位符 1"/>
          <p:cNvSpPr>
            <a:spLocks noGrp="1" noRot="1" noChangeAspect="1" noTextEdit="1"/>
          </p:cNvSpPr>
          <p:nvPr>
            <p:ph type="sldImg"/>
          </p:nvPr>
        </p:nvSpPr>
        <p:spPr bwMode="auto">
          <a:noFill/>
          <a:ln>
            <a:solidFill>
              <a:srgbClr val="000000"/>
            </a:solidFill>
            <a:miter lim="800000"/>
          </a:ln>
        </p:spPr>
      </p:sp>
      <p:sp>
        <p:nvSpPr>
          <p:cNvPr id="2119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1972" name="灯片编号占位符 3"/>
          <p:cNvSpPr>
            <a:spLocks noGrp="1"/>
          </p:cNvSpPr>
          <p:nvPr>
            <p:ph type="sldNum" sz="quarter" idx="5"/>
          </p:nvPr>
        </p:nvSpPr>
        <p:spPr bwMode="auto">
          <a:noFill/>
          <a:ln>
            <a:miter lim="800000"/>
          </a:ln>
        </p:spPr>
        <p:txBody>
          <a:bodyPr/>
          <a:lstStyle/>
          <a:p>
            <a:fld id="{57939E87-BAE2-4E5C-A26E-2881D8C2FD8A}"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幻灯片图像占位符 1"/>
          <p:cNvSpPr>
            <a:spLocks noGrp="1" noRot="1" noChangeAspect="1" noTextEdit="1"/>
          </p:cNvSpPr>
          <p:nvPr>
            <p:ph type="sldImg"/>
          </p:nvPr>
        </p:nvSpPr>
        <p:spPr bwMode="auto">
          <a:noFill/>
          <a:ln>
            <a:solidFill>
              <a:srgbClr val="000000"/>
            </a:solidFill>
            <a:miter lim="800000"/>
          </a:ln>
        </p:spPr>
      </p:sp>
      <p:sp>
        <p:nvSpPr>
          <p:cNvPr id="21401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14020" name="灯片编号占位符 3"/>
          <p:cNvSpPr>
            <a:spLocks noGrp="1"/>
          </p:cNvSpPr>
          <p:nvPr>
            <p:ph type="sldNum" sz="quarter" idx="5"/>
          </p:nvPr>
        </p:nvSpPr>
        <p:spPr bwMode="auto">
          <a:noFill/>
          <a:ln>
            <a:miter lim="800000"/>
          </a:ln>
        </p:spPr>
        <p:txBody>
          <a:bodyPr/>
          <a:lstStyle/>
          <a:p>
            <a:fld id="{0CDF98EB-F874-4A04-BA94-3A2F6519B15C}"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幻灯片图像占位符 1"/>
          <p:cNvSpPr>
            <a:spLocks noGrp="1" noRot="1" noChangeAspect="1" noTextEdit="1"/>
          </p:cNvSpPr>
          <p:nvPr>
            <p:ph type="sldImg"/>
          </p:nvPr>
        </p:nvSpPr>
        <p:spPr bwMode="auto">
          <a:noFill/>
          <a:ln>
            <a:solidFill>
              <a:srgbClr val="000000"/>
            </a:solidFill>
            <a:miter lim="800000"/>
          </a:ln>
        </p:spPr>
      </p:sp>
      <p:sp>
        <p:nvSpPr>
          <p:cNvPr id="21606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16068" name="灯片编号占位符 3"/>
          <p:cNvSpPr>
            <a:spLocks noGrp="1"/>
          </p:cNvSpPr>
          <p:nvPr>
            <p:ph type="sldNum" sz="quarter" idx="5"/>
          </p:nvPr>
        </p:nvSpPr>
        <p:spPr bwMode="auto">
          <a:noFill/>
          <a:ln>
            <a:miter lim="800000"/>
          </a:ln>
        </p:spPr>
        <p:txBody>
          <a:bodyPr/>
          <a:lstStyle/>
          <a:p>
            <a:fld id="{49EAFD2D-F58E-48A7-BA14-0D122F5B6D32}"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幻灯片图像占位符 1"/>
          <p:cNvSpPr>
            <a:spLocks noGrp="1" noRot="1" noChangeAspect="1" noTextEdit="1"/>
          </p:cNvSpPr>
          <p:nvPr>
            <p:ph type="sldImg"/>
          </p:nvPr>
        </p:nvSpPr>
        <p:spPr bwMode="auto">
          <a:noFill/>
          <a:ln>
            <a:solidFill>
              <a:srgbClr val="000000"/>
            </a:solidFill>
            <a:miter lim="800000"/>
          </a:ln>
        </p:spPr>
      </p:sp>
      <p:sp>
        <p:nvSpPr>
          <p:cNvPr id="21811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18116" name="灯片编号占位符 3"/>
          <p:cNvSpPr>
            <a:spLocks noGrp="1"/>
          </p:cNvSpPr>
          <p:nvPr>
            <p:ph type="sldNum" sz="quarter" idx="5"/>
          </p:nvPr>
        </p:nvSpPr>
        <p:spPr bwMode="auto">
          <a:noFill/>
          <a:ln>
            <a:miter lim="800000"/>
          </a:ln>
        </p:spPr>
        <p:txBody>
          <a:bodyPr/>
          <a:lstStyle/>
          <a:p>
            <a:fld id="{B090DF7D-1662-4774-B17C-967CF8611008}"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幻灯片图像占位符 1"/>
          <p:cNvSpPr>
            <a:spLocks noGrp="1" noRot="1" noChangeAspect="1" noTextEdit="1"/>
          </p:cNvSpPr>
          <p:nvPr>
            <p:ph type="sldImg"/>
          </p:nvPr>
        </p:nvSpPr>
        <p:spPr bwMode="auto">
          <a:noFill/>
          <a:ln>
            <a:solidFill>
              <a:srgbClr val="000000"/>
            </a:solidFill>
            <a:miter lim="800000"/>
          </a:ln>
        </p:spPr>
      </p:sp>
      <p:sp>
        <p:nvSpPr>
          <p:cNvPr id="22016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20164" name="灯片编号占位符 3"/>
          <p:cNvSpPr>
            <a:spLocks noGrp="1"/>
          </p:cNvSpPr>
          <p:nvPr>
            <p:ph type="sldNum" sz="quarter" idx="5"/>
          </p:nvPr>
        </p:nvSpPr>
        <p:spPr bwMode="auto">
          <a:noFill/>
          <a:ln>
            <a:miter lim="800000"/>
          </a:ln>
        </p:spPr>
        <p:txBody>
          <a:bodyPr/>
          <a:lstStyle/>
          <a:p>
            <a:fld id="{E47CD2AF-6E75-43EF-9B69-9C2AB47D9FCB}"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幻灯片图像占位符 1"/>
          <p:cNvSpPr>
            <a:spLocks noGrp="1" noRot="1" noChangeAspect="1" noTextEdit="1"/>
          </p:cNvSpPr>
          <p:nvPr>
            <p:ph type="sldImg"/>
          </p:nvPr>
        </p:nvSpPr>
        <p:spPr bwMode="auto">
          <a:noFill/>
          <a:ln>
            <a:solidFill>
              <a:srgbClr val="000000"/>
            </a:solidFill>
            <a:miter lim="800000"/>
          </a:ln>
        </p:spPr>
      </p:sp>
      <p:sp>
        <p:nvSpPr>
          <p:cNvPr id="22221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22212" name="灯片编号占位符 3"/>
          <p:cNvSpPr>
            <a:spLocks noGrp="1"/>
          </p:cNvSpPr>
          <p:nvPr>
            <p:ph type="sldNum" sz="quarter" idx="5"/>
          </p:nvPr>
        </p:nvSpPr>
        <p:spPr bwMode="auto">
          <a:noFill/>
          <a:ln>
            <a:miter lim="800000"/>
          </a:ln>
        </p:spPr>
        <p:txBody>
          <a:bodyPr/>
          <a:lstStyle/>
          <a:p>
            <a:fld id="{1319C025-145A-4EEB-A6C6-468D2C51F877}" type="slidenum">
              <a:rPr lang="zh-CN" altLang="en-US">
                <a:solidFill>
                  <a:srgbClr val="000000"/>
                </a:solidFill>
              </a:rPr>
            </a:fld>
            <a:endParaRPr lang="zh-CN" alt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a:defRPr/>
            </a:lvl1pPr>
          </a:lstStyle>
          <a:p>
            <a:pPr>
              <a:defRPr/>
            </a:pPr>
            <a:fld id="{1B2E42F6-D0F4-42AF-BB10-524B770487F9}" type="datetime1">
              <a:rPr lang="es-ES" altLang="zh-CN"/>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DA91459C-A8AF-4994-885F-2E573CC797B8}" type="slidenum">
              <a:rPr lang="es-ES" altLang="zh-CN"/>
            </a:fld>
            <a:endParaRPr lang="es-E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628650" y="6356350"/>
            <a:ext cx="2057400" cy="365125"/>
          </a:xfrm>
          <a:prstGeom prst="rect">
            <a:avLst/>
          </a:prstGeom>
        </p:spPr>
        <p:txBody>
          <a:bodyPr/>
          <a:lstStyle>
            <a:lvl1pPr eaLnBrk="1" hangingPunct="1">
              <a:defRPr/>
            </a:lvl1pPr>
          </a:lstStyle>
          <a:p>
            <a:pPr>
              <a:defRPr/>
            </a:pPr>
            <a:fld id="{778D6C47-A37B-471C-B313-02828D6ADE6C}" type="datetimeFigureOut">
              <a:rPr lang="zh-CN" altLang="en-US"/>
            </a:fld>
            <a:endParaRPr lang="zh-CN" altLang="en-US"/>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fld id="{284A5956-ECE0-4943-992B-69EBA7865D80}"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28650" y="6356350"/>
            <a:ext cx="2057400" cy="365125"/>
          </a:xfrm>
          <a:prstGeom prst="rect">
            <a:avLst/>
          </a:prstGeom>
        </p:spPr>
        <p:txBody>
          <a:bodyPr/>
          <a:lstStyle>
            <a:lvl1pPr eaLnBrk="1" hangingPunct="1">
              <a:defRPr/>
            </a:lvl1pPr>
          </a:lstStyle>
          <a:p>
            <a:pPr>
              <a:defRPr/>
            </a:pPr>
            <a:fld id="{778D6C47-A37B-471C-B313-02828D6ADE6C}" type="datetimeFigureOut">
              <a:rPr lang="zh-CN" altLang="en-US"/>
            </a:fld>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fld id="{9364DE27-BC6F-4BB1-BAAD-18CE4676E6C8}"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0"/>
            <a:ext cx="2057400" cy="365125"/>
          </a:xfrm>
          <a:prstGeom prst="rect">
            <a:avLst/>
          </a:prstGeom>
        </p:spPr>
        <p:txBody>
          <a:bodyPr/>
          <a:lstStyle>
            <a:lvl1pPr eaLnBrk="1" hangingPunct="1">
              <a:defRPr/>
            </a:lvl1pPr>
          </a:lstStyle>
          <a:p>
            <a:pPr>
              <a:defRPr/>
            </a:pPr>
            <a:fld id="{778D6C47-A37B-471C-B313-02828D6ADE6C}" type="datetimeFigureOut">
              <a:rPr lang="zh-CN" altLang="en-US"/>
            </a:fld>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fld id="{014C51DD-C982-491B-BC86-873E2A6BFACC}"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628650" y="6356350"/>
            <a:ext cx="2057400" cy="365125"/>
          </a:xfrm>
          <a:prstGeom prst="rect">
            <a:avLst/>
          </a:prstGeom>
        </p:spPr>
        <p:txBody>
          <a:bodyPr/>
          <a:lstStyle>
            <a:lvl1pPr eaLnBrk="1" hangingPunct="1">
              <a:defRPr/>
            </a:lvl1pPr>
          </a:lstStyle>
          <a:p>
            <a:pPr>
              <a:defRPr/>
            </a:pPr>
            <a:fld id="{778D6C47-A37B-471C-B313-02828D6ADE6C}" type="datetimeFigureOut">
              <a:rPr lang="zh-CN" altLang="en-US"/>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fld id="{745EA7AB-8BDD-416A-814E-90D598D9D95B}"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628650" y="6356350"/>
            <a:ext cx="2057400" cy="365125"/>
          </a:xfrm>
          <a:prstGeom prst="rect">
            <a:avLst/>
          </a:prstGeom>
        </p:spPr>
        <p:txBody>
          <a:bodyPr/>
          <a:lstStyle>
            <a:lvl1pPr eaLnBrk="1" hangingPunct="1">
              <a:defRPr/>
            </a:lvl1pPr>
          </a:lstStyle>
          <a:p>
            <a:pPr>
              <a:defRPr/>
            </a:pPr>
            <a:fld id="{778D6C47-A37B-471C-B313-02828D6ADE6C}" type="datetimeFigureOut">
              <a:rPr lang="zh-CN" altLang="en-US"/>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fld id="{A331C905-525D-4FA8-8953-BFFB0DF19FA9}"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28650" y="6356350"/>
            <a:ext cx="2057400" cy="365125"/>
          </a:xfrm>
          <a:prstGeom prst="rect">
            <a:avLst/>
          </a:prstGeom>
        </p:spPr>
        <p:txBody>
          <a:bodyPr/>
          <a:lstStyle>
            <a:lvl1pPr eaLnBrk="1" hangingPunct="1">
              <a:defRPr/>
            </a:lvl1pPr>
          </a:lstStyle>
          <a:p>
            <a:pPr>
              <a:defRPr/>
            </a:pPr>
            <a:fld id="{778D6C47-A37B-471C-B313-02828D6ADE6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DEC0CE1-EBE3-4265-8A3B-762A4BF4FB75}"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28650" y="6356350"/>
            <a:ext cx="2057400" cy="365125"/>
          </a:xfrm>
          <a:prstGeom prst="rect">
            <a:avLst/>
          </a:prstGeom>
        </p:spPr>
        <p:txBody>
          <a:bodyPr/>
          <a:lstStyle>
            <a:lvl1pPr eaLnBrk="1" hangingPunct="1">
              <a:defRPr/>
            </a:lvl1pPr>
          </a:lstStyle>
          <a:p>
            <a:pPr>
              <a:defRPr/>
            </a:pPr>
            <a:fld id="{778D6C47-A37B-471C-B313-02828D6ADE6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9B38D50-75A6-48FF-AB85-28225E69DA4E}"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p:cNvSpPr txBox="1"/>
          <p:nvPr userDrawn="1"/>
        </p:nvSpPr>
        <p:spPr>
          <a:xfrm>
            <a:off x="8204200" y="68263"/>
            <a:ext cx="576263" cy="365125"/>
          </a:xfrm>
          <a:prstGeom prst="rect">
            <a:avLst/>
          </a:prstGeom>
        </p:spPr>
        <p:txBody>
          <a:bodyPr anchor="ctr"/>
          <a:lstStyle/>
          <a:p>
            <a:pPr algn="r" eaLnBrk="1" hangingPunct="1"/>
            <a:fld id="{00D35516-8FC7-47B3-B46E-06F9A8869753}" type="slidenum">
              <a:rPr lang="es-ES" altLang="zh-CN" sz="2000" b="1">
                <a:solidFill>
                  <a:schemeClr val="bg1"/>
                </a:solidFill>
                <a:latin typeface="Calibri" panose="020F0502020204030204" pitchFamily="34" charset="0"/>
              </a:rPr>
            </a:fld>
            <a:endParaRPr lang="es-ES" altLang="zh-CN" sz="2000" b="1">
              <a:solidFill>
                <a:schemeClr val="bg1"/>
              </a:solidFill>
              <a:latin typeface="Calibri" panose="020F0502020204030204" pitchFamily="34" charset="0"/>
            </a:endParaRPr>
          </a:p>
        </p:txBody>
      </p:sp>
      <p:pic>
        <p:nvPicPr>
          <p:cNvPr id="6"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hasCustomPrompt="1"/>
          </p:nvPr>
        </p:nvSpPr>
        <p:spPr/>
        <p:txBody>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7A261331-34D4-40B4-A7E6-272A849505E3}" type="datetime1">
              <a:rPr lang="es-ES" altLang="zh-CN"/>
            </a:fld>
            <a:endParaRPr lang="es-ES" altLang="zh-CN" dirty="0"/>
          </a:p>
        </p:txBody>
      </p:sp>
      <p:sp>
        <p:nvSpPr>
          <p:cNvPr id="8" name="4 Marcador de pie de página"/>
          <p:cNvSpPr>
            <a:spLocks noGrp="1"/>
          </p:cNvSpPr>
          <p:nvPr>
            <p:ph type="ftr" sz="quarter" idx="11"/>
          </p:nvPr>
        </p:nvSpPr>
        <p:spPr/>
        <p:txBody>
          <a:bodyPr/>
          <a:lstStyle>
            <a:lvl1pPr>
              <a:defRPr dirty="0"/>
            </a:lvl1pPr>
          </a:lstStyle>
          <a:p>
            <a:pPr>
              <a:defRPr/>
            </a:pPr>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2">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p:cNvSpPr txBox="1"/>
          <p:nvPr userDrawn="1"/>
        </p:nvSpPr>
        <p:spPr>
          <a:xfrm>
            <a:off x="8204200" y="66675"/>
            <a:ext cx="576263" cy="365125"/>
          </a:xfrm>
          <a:prstGeom prst="rect">
            <a:avLst/>
          </a:prstGeom>
        </p:spPr>
        <p:txBody>
          <a:bodyPr anchor="ctr"/>
          <a:lstStyle/>
          <a:p>
            <a:pPr algn="r" eaLnBrk="1" hangingPunct="1"/>
            <a:fld id="{25CC511D-9843-4DB3-8756-2320DC784D41}" type="slidenum">
              <a:rPr lang="es-ES" altLang="zh-CN" sz="2000" b="1">
                <a:solidFill>
                  <a:schemeClr val="bg1"/>
                </a:solidFill>
                <a:latin typeface="Calibri" panose="020F0502020204030204" pitchFamily="34" charset="0"/>
              </a:rPr>
            </a:fld>
            <a:endParaRPr lang="es-ES" altLang="zh-CN" sz="2000" b="1">
              <a:solidFill>
                <a:schemeClr val="bg1"/>
              </a:solidFill>
              <a:latin typeface="Calibri" panose="020F0502020204030204" pitchFamily="34" charset="0"/>
            </a:endParaRPr>
          </a:p>
        </p:txBody>
      </p:sp>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 name="1 Título"/>
          <p:cNvSpPr txBox="1"/>
          <p:nvPr userDrawn="1"/>
        </p:nvSpPr>
        <p:spPr bwMode="auto">
          <a:xfrm>
            <a:off x="0" y="6251575"/>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宋体" panose="02010600030101010101" pitchFamily="2" charset="-122"/>
              </a:rPr>
              <a:t>第</a:t>
            </a:r>
            <a:r>
              <a:rPr lang="en-US" altLang="zh-CN" sz="2400" dirty="0" smtClean="0">
                <a:solidFill>
                  <a:srgbClr val="D9D9D9"/>
                </a:solidFill>
                <a:latin typeface="宋体" panose="02010600030101010101" pitchFamily="2" charset="-122"/>
              </a:rPr>
              <a:t>10</a:t>
            </a:r>
            <a:r>
              <a:rPr lang="zh-CN" altLang="en-US" sz="2400" dirty="0" smtClean="0">
                <a:solidFill>
                  <a:srgbClr val="D9D9D9"/>
                </a:solidFill>
                <a:latin typeface="宋体" panose="02010600030101010101" pitchFamily="2" charset="-122"/>
              </a:rPr>
              <a:t>章</a:t>
            </a:r>
            <a:r>
              <a:rPr lang="zh-CN" altLang="en-US" sz="2400" dirty="0">
                <a:solidFill>
                  <a:srgbClr val="D9D9D9"/>
                </a:solidFill>
                <a:latin typeface="宋体" panose="02010600030101010101" pitchFamily="2" charset="-122"/>
              </a:rPr>
              <a:t>　</a:t>
            </a:r>
            <a:endParaRPr lang="en-US" altLang="zh-CN" sz="2400" dirty="0">
              <a:solidFill>
                <a:srgbClr val="D9D9D9"/>
              </a:solidFill>
              <a:latin typeface="宋体" panose="02010600030101010101" pitchFamily="2" charset="-122"/>
            </a:endParaRPr>
          </a:p>
          <a:p>
            <a:pPr algn="ctr" eaLnBrk="1" hangingPunct="1">
              <a:defRPr/>
            </a:pPr>
            <a:r>
              <a:rPr lang="zh-CN" altLang="en-US" sz="2400" dirty="0" smtClean="0">
                <a:solidFill>
                  <a:srgbClr val="D9D9D9"/>
                </a:solidFill>
                <a:latin typeface="宋体" panose="02010600030101010101" pitchFamily="2" charset="-122"/>
              </a:rPr>
              <a:t>面向对象分析</a:t>
            </a:r>
            <a:endParaRPr lang="zh-CN" altLang="en-US" sz="2400" dirty="0">
              <a:solidFill>
                <a:srgbClr val="D9D9D9"/>
              </a:solidFill>
              <a:latin typeface="宋体" panose="02010600030101010101" pitchFamily="2" charset="-122"/>
            </a:endParaRPr>
          </a:p>
        </p:txBody>
      </p:sp>
      <p:sp>
        <p:nvSpPr>
          <p:cNvPr id="6" name="4 Marcador de pie de página"/>
          <p:cNvSpPr>
            <a:spLocks noGrp="1"/>
          </p:cNvSpPr>
          <p:nvPr>
            <p:ph type="ftr" sz="quarter" idx="10"/>
          </p:nvPr>
        </p:nvSpPr>
        <p:spPr/>
        <p:txBody>
          <a:bodyPr/>
          <a:lstStyle>
            <a:lvl1pPr>
              <a:defRPr/>
            </a:lvl1pPr>
          </a:lstStyle>
          <a:p>
            <a:pPr>
              <a:defRPr/>
            </a:pPr>
            <a:endParaRPr lang="es-E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marL="0" marR="0" lvl="0" indent="0" algn="l" defTabSz="95758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smtClean="0">
                <a:ln>
                  <a:noFill/>
                </a:ln>
                <a:solidFill>
                  <a:srgbClr val="0000FF"/>
                </a:solidFill>
                <a:effectLst/>
                <a:uLnTx/>
                <a:uFillTx/>
                <a:latin typeface="Arial" panose="020B0604020202020204" pitchFamily="34" charset="0"/>
                <a:ea typeface="楷体_GB2312" pitchFamily="49" charset="-122"/>
                <a:cs typeface="+mn-cs"/>
              </a:rPr>
              <a:t>                                     </a:t>
            </a:r>
            <a:r>
              <a:rPr kumimoji="1" lang="zh-CN" altLang="en-US" sz="1800" b="1" i="0" u="none" strike="noStrike" kern="1200" cap="none" spc="0" normalizeH="0" baseline="0" noProof="0" smtClean="0">
                <a:ln>
                  <a:noFill/>
                </a:ln>
                <a:solidFill>
                  <a:srgbClr val="0000FF"/>
                </a:solidFill>
                <a:effectLst/>
                <a:uLnTx/>
                <a:uFillTx/>
                <a:latin typeface="Arial" panose="020B0604020202020204" pitchFamily="34" charset="0"/>
                <a:ea typeface="楷体_GB2312" pitchFamily="49" charset="-122"/>
                <a:cs typeface="+mn-cs"/>
              </a:rPr>
              <a:t>软件教研室</a:t>
            </a:r>
            <a:endParaRPr kumimoji="1" lang="zh-CN" altLang="en-US" sz="1800" b="1" i="0" u="none" strike="noStrike" kern="1200" cap="none" spc="0" normalizeH="0" baseline="0" noProof="0" smtClean="0">
              <a:ln>
                <a:noFill/>
              </a:ln>
              <a:solidFill>
                <a:srgbClr val="0000FF"/>
              </a:solidFill>
              <a:effectLst/>
              <a:uLnTx/>
              <a:uFillTx/>
              <a:latin typeface="Arial" panose="020B0604020202020204" pitchFamily="34" charset="0"/>
              <a:ea typeface="楷体_GB2312" pitchFamily="49"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marL="0" marR="0" lvl="0" indent="0" algn="l" defTabSz="95758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smtClean="0">
                <a:ln>
                  <a:noFill/>
                </a:ln>
                <a:solidFill>
                  <a:srgbClr val="0000FF"/>
                </a:solidFill>
                <a:effectLst/>
                <a:uLnTx/>
                <a:uFillTx/>
                <a:latin typeface="Arial" panose="020B0604020202020204" pitchFamily="34" charset="0"/>
                <a:ea typeface="楷体_GB2312" pitchFamily="49" charset="-122"/>
                <a:cs typeface="+mn-cs"/>
              </a:rPr>
              <a:t>                                     </a:t>
            </a:r>
            <a:r>
              <a:rPr kumimoji="1" lang="zh-CN" altLang="en-US" sz="1800" b="1" i="0" u="none" strike="noStrike" kern="1200" cap="none" spc="0" normalizeH="0" baseline="0" noProof="0" smtClean="0">
                <a:ln>
                  <a:noFill/>
                </a:ln>
                <a:solidFill>
                  <a:srgbClr val="0000FF"/>
                </a:solidFill>
                <a:effectLst/>
                <a:uLnTx/>
                <a:uFillTx/>
                <a:latin typeface="Arial" panose="020B0604020202020204" pitchFamily="34" charset="0"/>
                <a:ea typeface="楷体_GB2312" pitchFamily="49" charset="-122"/>
                <a:cs typeface="+mn-cs"/>
              </a:rPr>
              <a:t>软件教研室</a:t>
            </a:r>
            <a:endParaRPr kumimoji="1" lang="zh-CN" altLang="en-US" sz="1800" b="1" i="0" u="none" strike="noStrike" kern="1200" cap="none" spc="0" normalizeH="0" baseline="0" noProof="0" smtClean="0">
              <a:ln>
                <a:noFill/>
              </a:ln>
              <a:solidFill>
                <a:srgbClr val="0000FF"/>
              </a:solidFill>
              <a:effectLst/>
              <a:uLnTx/>
              <a:uFillTx/>
              <a:latin typeface="Arial" panose="020B0604020202020204" pitchFamily="34" charset="0"/>
              <a:ea typeface="楷体_GB2312" pitchFamily="49"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28650" y="6356350"/>
            <a:ext cx="2057400" cy="365125"/>
          </a:xfrm>
          <a:prstGeom prst="rect">
            <a:avLst/>
          </a:prstGeom>
        </p:spPr>
        <p:txBody>
          <a:bodyPr/>
          <a:lstStyle>
            <a:lvl1pPr eaLnBrk="1" hangingPunct="1">
              <a:defRPr/>
            </a:lvl1pPr>
          </a:lstStyle>
          <a:p>
            <a:pPr>
              <a:defRPr/>
            </a:pPr>
            <a:fld id="{778D6C47-A37B-471C-B313-02828D6ADE6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ADBBD4C7-4029-4078-9554-6218678F1A33}"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28650" y="6356350"/>
            <a:ext cx="2057400" cy="365125"/>
          </a:xfrm>
          <a:prstGeom prst="rect">
            <a:avLst/>
          </a:prstGeom>
        </p:spPr>
        <p:txBody>
          <a:bodyPr/>
          <a:lstStyle>
            <a:lvl1pPr eaLnBrk="1" hangingPunct="1">
              <a:defRPr/>
            </a:lvl1pPr>
          </a:lstStyle>
          <a:p>
            <a:pPr>
              <a:defRPr/>
            </a:pPr>
            <a:fld id="{778D6C47-A37B-471C-B313-02828D6ADE6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8281A708-467B-46EC-A533-DC8308730F54}"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628650" y="6356350"/>
            <a:ext cx="2057400" cy="365125"/>
          </a:xfrm>
          <a:prstGeom prst="rect">
            <a:avLst/>
          </a:prstGeom>
        </p:spPr>
        <p:txBody>
          <a:bodyPr/>
          <a:lstStyle>
            <a:lvl1pPr eaLnBrk="1" hangingPunct="1">
              <a:defRPr/>
            </a:lvl1pPr>
          </a:lstStyle>
          <a:p>
            <a:pPr>
              <a:defRPr/>
            </a:pPr>
            <a:fld id="{778D6C47-A37B-471C-B313-02828D6ADE6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831B5D7E-4748-439E-A8E1-A78549DD17A0}"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628650" y="6356350"/>
            <a:ext cx="2057400" cy="365125"/>
          </a:xfrm>
          <a:prstGeom prst="rect">
            <a:avLst/>
          </a:prstGeom>
        </p:spPr>
        <p:txBody>
          <a:bodyPr/>
          <a:lstStyle>
            <a:lvl1pPr eaLnBrk="1" hangingPunct="1">
              <a:defRPr/>
            </a:lvl1pPr>
          </a:lstStyle>
          <a:p>
            <a:pPr>
              <a:defRPr/>
            </a:pPr>
            <a:fld id="{778D6C47-A37B-471C-B313-02828D6ADE6C}" type="datetimeFigureOut">
              <a:rPr lang="zh-CN" altLang="en-US"/>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fld id="{A08E2E1E-AE67-4C37-BDD1-148E2BE8C321}"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1.png"/><Relationship Id="rId7" Type="http://schemas.openxmlformats.org/officeDocument/2006/relationships/image" Target="../media/image3.png"/><Relationship Id="rId6" Type="http://schemas.openxmlformats.org/officeDocument/2006/relationships/image" Target="../media/image2.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slideLayout" Target="../slideLayouts/slideLayout13.xml"/><Relationship Id="rId7" Type="http://schemas.openxmlformats.org/officeDocument/2006/relationships/slideLayout" Target="../slideLayouts/slideLayout12.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2" Type="http://schemas.openxmlformats.org/officeDocument/2006/relationships/theme" Target="../theme/theme2.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s-ES" altLang="zh-CN" smtClean="0"/>
              <a:t>Haga clic para modificar el estilo de título del patrón</a:t>
            </a:r>
            <a:endParaRPr lang="es-ES" altLang="zh-CN" smtClean="0"/>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s-ES" altLang="zh-CN" smtClean="0"/>
              <a:t>Haga clic para modificar el estilo de texto del patrón</a:t>
            </a:r>
            <a:endParaRPr lang="es-ES" altLang="zh-CN" smtClean="0"/>
          </a:p>
          <a:p>
            <a:pPr lvl="1"/>
            <a:r>
              <a:rPr lang="es-ES" altLang="zh-CN" smtClean="0"/>
              <a:t>Segundo nivel</a:t>
            </a:r>
            <a:endParaRPr lang="es-ES" altLang="zh-CN" smtClean="0"/>
          </a:p>
          <a:p>
            <a:pPr lvl="2"/>
            <a:r>
              <a:rPr lang="es-ES" altLang="zh-CN" smtClean="0"/>
              <a:t>Tercer nivel</a:t>
            </a:r>
            <a:endParaRPr lang="es-ES" altLang="zh-CN" smtClean="0"/>
          </a:p>
          <a:p>
            <a:pPr lvl="3"/>
            <a:r>
              <a:rPr lang="es-ES" altLang="zh-CN" smtClean="0"/>
              <a:t>Cuarto nivel</a:t>
            </a:r>
            <a:endParaRPr lang="es-ES" altLang="zh-CN" smtClean="0"/>
          </a:p>
          <a:p>
            <a:pPr lvl="4"/>
            <a:r>
              <a:rPr lang="es-ES" altLang="zh-CN" smtClean="0"/>
              <a:t>Quinto nivel</a:t>
            </a:r>
            <a:endParaRPr lang="es-ES" altLang="zh-CN"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defRPr sz="1200">
                <a:solidFill>
                  <a:srgbClr val="898989"/>
                </a:solidFill>
                <a:latin typeface="Calibri" panose="020F0502020204030204" pitchFamily="34" charset="0"/>
                <a:ea typeface="宋体" panose="02010600030101010101" pitchFamily="2" charset="-122"/>
              </a:defRPr>
            </a:lvl1pPr>
          </a:lstStyle>
          <a:p>
            <a:pPr>
              <a:defRPr/>
            </a:pPr>
            <a:fld id="{E3BC065A-13C6-40C9-840E-F93A6D429225}" type="datetime1">
              <a:rPr lang="es-ES" altLang="zh-CN"/>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eaLnBrk="1" hangingPunct="1">
              <a:defRPr sz="1200">
                <a:solidFill>
                  <a:srgbClr val="898989"/>
                </a:solidFill>
                <a:latin typeface="Calibri" panose="020F0502020204030204" pitchFamily="34" charset="0"/>
                <a:ea typeface="宋体" panose="02010600030101010101" pitchFamily="2"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fld id="{E9DBD5B1-7B8B-438A-9F1B-4333C8561A5D}" type="slidenum">
              <a:rPr lang="es-ES" altLang="zh-CN"/>
            </a:fld>
            <a:endParaRPr lang="es-ES" altLang="zh-CN"/>
          </a:p>
        </p:txBody>
      </p:sp>
      <p:pic>
        <p:nvPicPr>
          <p:cNvPr id="1031" name="Imagen 5" descr="C:\Users\Design\Documents\Edu\Product Launch\shadown.png"/>
          <p:cNvPicPr>
            <a:picLocks noChangeAspect="1" noChangeArrowheads="1"/>
          </p:cNvPicPr>
          <p:nvPr userDrawn="1"/>
        </p:nvPicPr>
        <p:blipFill>
          <a:blip r:embed="rId7"/>
          <a:srcRect/>
          <a:stretch>
            <a:fillRect/>
          </a:stretch>
        </p:blipFill>
        <p:spPr bwMode="auto">
          <a:xfrm>
            <a:off x="2411413" y="5875338"/>
            <a:ext cx="762000" cy="982662"/>
          </a:xfrm>
          <a:prstGeom prst="rect">
            <a:avLst/>
          </a:prstGeom>
          <a:noFill/>
          <a:ln w="9525">
            <a:noFill/>
            <a:miter lim="800000"/>
            <a:headEnd/>
            <a:tailEnd/>
          </a:ln>
        </p:spPr>
      </p:pic>
      <p:pic>
        <p:nvPicPr>
          <p:cNvPr id="1032" name="Imagen 5" descr="C:\Users\Design\Documents\Edu\Product Launch\shadown.png"/>
          <p:cNvPicPr>
            <a:picLocks noChangeAspect="1" noChangeArrowheads="1"/>
          </p:cNvPicPr>
          <p:nvPr userDrawn="1"/>
        </p:nvPicPr>
        <p:blipFill>
          <a:blip r:embed="rId8"/>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628650" y="365125"/>
            <a:ext cx="7886700" cy="132556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2051" name="文本占位符 2"/>
          <p:cNvSpPr>
            <a:spLocks noGrp="1"/>
          </p:cNvSpPr>
          <p:nvPr>
            <p:ph type="body" idx="1"/>
          </p:nvPr>
        </p:nvSpPr>
        <p:spPr bwMode="auto">
          <a:xfrm>
            <a:off x="628650" y="1825625"/>
            <a:ext cx="7886700" cy="4351338"/>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2F69E767-7B2F-4CA8-9006-5328B26199D2}"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5" Type="http://schemas.openxmlformats.org/officeDocument/2006/relationships/notesSlide" Target="../notesSlides/notesSlide94.xml"/><Relationship Id="rId4" Type="http://schemas.openxmlformats.org/officeDocument/2006/relationships/slideLayout" Target="../slideLayouts/slideLayout3.xml"/><Relationship Id="rId3" Type="http://schemas.openxmlformats.org/officeDocument/2006/relationships/slide" Target="slide6.xml"/><Relationship Id="rId2" Type="http://schemas.openxmlformats.org/officeDocument/2006/relationships/image" Target="../media/image1.png"/><Relationship Id="rId1" Type="http://schemas.openxmlformats.org/officeDocument/2006/relationships/image" Target="../media/image3.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72.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63.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63.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63.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63.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63.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63.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63.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6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w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5.png"/></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6.png"/></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7.png"/></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6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17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1.png"/></Relationships>
</file>

<file path=ppt/slides/_rels/slide1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slide" Target="slide6.xml"/><Relationship Id="rId2" Type="http://schemas.openxmlformats.org/officeDocument/2006/relationships/image" Target="../media/image1.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slide" Target="slide6.xml"/><Relationship Id="rId2" Type="http://schemas.openxmlformats.org/officeDocument/2006/relationships/image" Target="../media/image1.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3.xml"/><Relationship Id="rId3" Type="http://schemas.openxmlformats.org/officeDocument/2006/relationships/slide" Target="slide6.xml"/><Relationship Id="rId2" Type="http://schemas.openxmlformats.org/officeDocument/2006/relationships/image" Target="../media/image1.png"/><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slide" Target="slide6.xml"/><Relationship Id="rId2" Type="http://schemas.openxmlformats.org/officeDocument/2006/relationships/image" Target="../media/image1.png"/><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slide" Target="slide6.xml"/><Relationship Id="rId2" Type="http://schemas.openxmlformats.org/officeDocument/2006/relationships/image" Target="../media/image1.png"/><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71.xml.rels><?xml version="1.0" encoding="UTF-8" standalone="yes"?>
<Relationships xmlns="http://schemas.openxmlformats.org/package/2006/relationships"><Relationship Id="rId5" Type="http://schemas.openxmlformats.org/officeDocument/2006/relationships/notesSlide" Target="../notesSlides/notesSlide63.xml"/><Relationship Id="rId4" Type="http://schemas.openxmlformats.org/officeDocument/2006/relationships/slideLayout" Target="../slideLayouts/slideLayout3.xml"/><Relationship Id="rId3" Type="http://schemas.openxmlformats.org/officeDocument/2006/relationships/slide" Target="slide6.xml"/><Relationship Id="rId2" Type="http://schemas.openxmlformats.org/officeDocument/2006/relationships/image" Target="../media/image1.png"/><Relationship Id="rId1" Type="http://schemas.openxmlformats.org/officeDocument/2006/relationships/image" Target="../media/image3.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5" Type="http://schemas.openxmlformats.org/officeDocument/2006/relationships/notesSlide" Target="../notesSlides/notesSlide88.xml"/><Relationship Id="rId4" Type="http://schemas.openxmlformats.org/officeDocument/2006/relationships/slideLayout" Target="../slideLayouts/slideLayout3.xml"/><Relationship Id="rId3" Type="http://schemas.openxmlformats.org/officeDocument/2006/relationships/slide" Target="slide6.xml"/><Relationship Id="rId2" Type="http://schemas.openxmlformats.org/officeDocument/2006/relationships/image" Target="../media/image1.png"/><Relationship Id="rId1" Type="http://schemas.openxmlformats.org/officeDocument/2006/relationships/image" Target="../media/image3.pn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3.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smtClean="0">
                <a:solidFill>
                  <a:schemeClr val="tx1"/>
                </a:solidFill>
                <a:latin typeface="Bodoni MT Black" pitchFamily="18" charset="0"/>
              </a:rPr>
              <a:t>软件工程导论（第</a:t>
            </a:r>
            <a:r>
              <a:rPr lang="en-US" altLang="zh-CN" sz="5400" b="1" dirty="0" smtClean="0">
                <a:solidFill>
                  <a:schemeClr val="tx1"/>
                </a:solidFill>
                <a:latin typeface="Bodoni MT Black" pitchFamily="18" charset="0"/>
              </a:rPr>
              <a:t>6</a:t>
            </a:r>
            <a:r>
              <a:rPr lang="zh-CN" altLang="en-US" sz="5400" b="1" dirty="0" smtClean="0">
                <a:solidFill>
                  <a:schemeClr val="tx1"/>
                </a:solidFill>
                <a:latin typeface="Bodoni MT Black" pitchFamily="18" charset="0"/>
              </a:rPr>
              <a:t>版）</a:t>
            </a:r>
            <a:endParaRPr lang="es-ES" altLang="zh-CN" sz="5400" dirty="0" smtClean="0">
              <a:solidFill>
                <a:schemeClr val="tx1"/>
              </a:solidFill>
              <a:latin typeface="Bodoni MT Black" pitchFamily="18" charset="0"/>
            </a:endParaRPr>
          </a:p>
        </p:txBody>
      </p:sp>
      <p:sp>
        <p:nvSpPr>
          <p:cNvPr id="18435" name="1 Título"/>
          <p:cNvSpPr txBox="1"/>
          <p:nvPr/>
        </p:nvSpPr>
        <p:spPr bwMode="auto">
          <a:xfrm>
            <a:off x="3132138" y="6275388"/>
            <a:ext cx="2390775" cy="474662"/>
          </a:xfrm>
          <a:prstGeom prst="rect">
            <a:avLst/>
          </a:prstGeom>
          <a:noFill/>
          <a:ln w="9525">
            <a:noFill/>
            <a:miter lim="800000"/>
          </a:ln>
        </p:spPr>
        <p:txBody>
          <a:bodyPr anchor="ctr"/>
          <a:lstStyle/>
          <a:p>
            <a:pPr algn="r" eaLnBrk="1" hangingPunct="1"/>
            <a:r>
              <a:rPr lang="zh-CN" altLang="en-US" sz="2000">
                <a:solidFill>
                  <a:srgbClr val="FFFFFF"/>
                </a:solidFill>
                <a:latin typeface="Bodoni MT Black" pitchFamily="18" charset="0"/>
              </a:rPr>
              <a:t>清华大学出版社</a:t>
            </a:r>
            <a:endParaRPr lang="en-US" altLang="zh-CN" sz="2000">
              <a:solidFill>
                <a:srgbClr val="FFFFFF"/>
              </a:solidFill>
              <a:latin typeface="Bodoni MT Black" pitchFamily="18" charset="0"/>
            </a:endParaRPr>
          </a:p>
        </p:txBody>
      </p:sp>
      <p:sp>
        <p:nvSpPr>
          <p:cNvPr id="18436" name="5 CuadroTexto"/>
          <p:cNvSpPr txBox="1">
            <a:spLocks noChangeArrowheads="1"/>
          </p:cNvSpPr>
          <p:nvPr/>
        </p:nvSpPr>
        <p:spPr bwMode="auto">
          <a:xfrm>
            <a:off x="1619250" y="3629025"/>
            <a:ext cx="6697663" cy="708025"/>
          </a:xfrm>
          <a:prstGeom prst="rect">
            <a:avLst/>
          </a:prstGeom>
          <a:noFill/>
          <a:ln w="9525">
            <a:noFill/>
            <a:miter lim="800000"/>
          </a:ln>
        </p:spPr>
        <p:txBody>
          <a:bodyPr>
            <a:spAutoFit/>
          </a:bodyPr>
          <a:lstStyle/>
          <a:p>
            <a:pPr algn="ctr" eaLnBrk="1" hangingPunct="1"/>
            <a:r>
              <a:rPr lang="zh-CN" altLang="en-US" sz="4000" b="1">
                <a:solidFill>
                  <a:srgbClr val="000000"/>
                </a:solidFill>
                <a:latin typeface="Bodoni MT Black" pitchFamily="18" charset="0"/>
              </a:rPr>
              <a:t>第</a:t>
            </a:r>
            <a:r>
              <a:rPr lang="en-US" altLang="zh-CN" sz="4000" b="1">
                <a:solidFill>
                  <a:srgbClr val="000000"/>
                </a:solidFill>
                <a:latin typeface="Bodoni MT Black" pitchFamily="18" charset="0"/>
              </a:rPr>
              <a:t>10</a:t>
            </a:r>
            <a:r>
              <a:rPr lang="zh-CN" altLang="en-US" sz="4000" b="1">
                <a:solidFill>
                  <a:srgbClr val="000000"/>
                </a:solidFill>
                <a:latin typeface="Bodoni MT Black" pitchFamily="18" charset="0"/>
              </a:rPr>
              <a:t>章  面向对象分析</a:t>
            </a:r>
            <a:endParaRPr lang="en-US" altLang="zh-CN" sz="4000" b="1">
              <a:solidFill>
                <a:srgbClr val="000000"/>
              </a:solidFill>
              <a:latin typeface="Bodoni MT Black" pitchFamily="18" charset="0"/>
            </a:endParaRPr>
          </a:p>
        </p:txBody>
      </p:sp>
      <p:sp>
        <p:nvSpPr>
          <p:cNvPr id="18437" name="1 Título"/>
          <p:cNvSpPr txBox="1"/>
          <p:nvPr/>
        </p:nvSpPr>
        <p:spPr bwMode="auto">
          <a:xfrm>
            <a:off x="-36513" y="127000"/>
            <a:ext cx="5545138" cy="349250"/>
          </a:xfrm>
          <a:prstGeom prst="rect">
            <a:avLst/>
          </a:prstGeom>
          <a:noFill/>
          <a:ln w="9525">
            <a:noFill/>
            <a:miter lim="800000"/>
          </a:ln>
        </p:spPr>
        <p:txBody>
          <a:bodyPr anchor="ctr"/>
          <a:lstStyle/>
          <a:p>
            <a:pPr algn="ctr" eaLnBrk="1" hangingPunct="1"/>
            <a:r>
              <a:rPr lang="zh-CN" altLang="en-US" sz="2000">
                <a:solidFill>
                  <a:srgbClr val="000000"/>
                </a:solidFill>
                <a:latin typeface="Bodoni MT Black" pitchFamily="18" charset="0"/>
              </a:rPr>
              <a:t>“十二五”普通高等教育本科国家级规划教材</a:t>
            </a:r>
            <a:endParaRPr lang="zh-CN" altLang="en-US" sz="2000">
              <a:solidFill>
                <a:srgbClr val="000000"/>
              </a:solidFill>
              <a:latin typeface="Bodoni MT Black" pitchFamily="18" charset="0"/>
            </a:endParaRPr>
          </a:p>
        </p:txBody>
      </p:sp>
      <p:sp>
        <p:nvSpPr>
          <p:cNvPr id="18438" name="文本框 1"/>
          <p:cNvSpPr txBox="1">
            <a:spLocks noChangeArrowheads="1"/>
          </p:cNvSpPr>
          <p:nvPr/>
        </p:nvSpPr>
        <p:spPr bwMode="auto">
          <a:xfrm>
            <a:off x="285750" y="6311900"/>
            <a:ext cx="2493963" cy="400050"/>
          </a:xfrm>
          <a:prstGeom prst="rect">
            <a:avLst/>
          </a:prstGeom>
          <a:noFill/>
          <a:ln w="9525">
            <a:noFill/>
            <a:miter lim="800000"/>
          </a:ln>
        </p:spPr>
        <p:txBody>
          <a:bodyPr wrap="none">
            <a:spAutoFit/>
          </a:bodyPr>
          <a:lstStyle/>
          <a:p>
            <a:pPr eaLnBrk="1" hangingPunct="1"/>
            <a:r>
              <a:rPr lang="zh-CN" altLang="en-US" sz="2000">
                <a:solidFill>
                  <a:srgbClr val="FFFFFF"/>
                </a:solidFill>
                <a:latin typeface="Bodoni MT Black" pitchFamily="18" charset="0"/>
              </a:rPr>
              <a:t>张海藩，牟永敏编著</a:t>
            </a:r>
            <a:endParaRPr lang="zh-CN" altLang="en-US" sz="2000">
              <a:solidFill>
                <a:srgbClr val="FFFFFF"/>
              </a:solidFill>
              <a:latin typeface="Bodoni MT Black" pitchFamily="18" charset="0"/>
            </a:endParaRPr>
          </a:p>
        </p:txBody>
      </p:sp>
      <p:sp>
        <p:nvSpPr>
          <p:cNvPr id="18439" name="1 Título"/>
          <p:cNvSpPr txBox="1"/>
          <p:nvPr/>
        </p:nvSpPr>
        <p:spPr bwMode="auto">
          <a:xfrm>
            <a:off x="-36513" y="476250"/>
            <a:ext cx="3227388" cy="431800"/>
          </a:xfrm>
          <a:prstGeom prst="rect">
            <a:avLst/>
          </a:prstGeom>
          <a:noFill/>
          <a:ln w="9525">
            <a:noFill/>
            <a:miter lim="800000"/>
          </a:ln>
        </p:spPr>
        <p:txBody>
          <a:bodyPr anchor="ctr"/>
          <a:lstStyle/>
          <a:p>
            <a:pPr algn="ctr" eaLnBrk="1" hangingPunct="1"/>
            <a:r>
              <a:rPr lang="zh-CN" altLang="en-US" sz="2000">
                <a:solidFill>
                  <a:srgbClr val="000000"/>
                </a:solidFill>
                <a:latin typeface="Bodoni MT Black" pitchFamily="18" charset="0"/>
              </a:rPr>
              <a:t>北京高等教育精品教材</a:t>
            </a:r>
            <a:endParaRPr lang="zh-CN" altLang="en-US" sz="2000">
              <a:solidFill>
                <a:srgbClr val="000000"/>
              </a:solidFill>
              <a:latin typeface="Bodoni MT Black" pitchFamily="18" charset="0"/>
            </a:endParaRPr>
          </a:p>
        </p:txBody>
      </p:sp>
      <p:sp>
        <p:nvSpPr>
          <p:cNvPr id="18440" name="1 Título"/>
          <p:cNvSpPr txBox="1"/>
          <p:nvPr/>
        </p:nvSpPr>
        <p:spPr bwMode="auto">
          <a:xfrm>
            <a:off x="0" y="1063625"/>
            <a:ext cx="9144000" cy="565150"/>
          </a:xfrm>
          <a:prstGeom prst="rect">
            <a:avLst/>
          </a:prstGeom>
          <a:solidFill>
            <a:schemeClr val="bg1"/>
          </a:solidFill>
          <a:ln w="9525">
            <a:noFill/>
            <a:miter lim="800000"/>
          </a:ln>
        </p:spPr>
        <p:txBody>
          <a:bodyPr anchor="ctr"/>
          <a:lstStyle/>
          <a:p>
            <a:pPr algn="ctr" eaLnBrk="1" hangingPunct="1"/>
            <a:r>
              <a:rPr lang="en-US" altLang="zh-CN" sz="2400">
                <a:solidFill>
                  <a:srgbClr val="C00000"/>
                </a:solidFill>
                <a:latin typeface="Bodoni MT Black" pitchFamily="18" charset="0"/>
              </a:rPr>
              <a:t>21</a:t>
            </a:r>
            <a:r>
              <a:rPr lang="zh-CN" altLang="en-US" sz="2400">
                <a:solidFill>
                  <a:srgbClr val="C00000"/>
                </a:solidFill>
                <a:latin typeface="Bodoni MT Black" pitchFamily="18" charset="0"/>
              </a:rPr>
              <a:t>世纪软件工程专业规划教材</a:t>
            </a:r>
            <a:endParaRPr lang="zh-CN" altLang="en-US" sz="2400">
              <a:solidFill>
                <a:srgbClr val="C00000"/>
              </a:solidFill>
              <a:latin typeface="Bodoni MT Black" pitchFamily="18" charset="0"/>
            </a:endParaRPr>
          </a:p>
        </p:txBody>
      </p:sp>
      <p:sp>
        <p:nvSpPr>
          <p:cNvPr id="4" name="等腰三角形 3"/>
          <p:cNvSpPr/>
          <p:nvPr/>
        </p:nvSpPr>
        <p:spPr>
          <a:xfrm rot="5400000">
            <a:off x="991393" y="3717132"/>
            <a:ext cx="773113" cy="628650"/>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1"/>
          <p:cNvSpPr txBox="1">
            <a:spLocks noChangeArrowheads="1"/>
          </p:cNvSpPr>
          <p:nvPr/>
        </p:nvSpPr>
        <p:spPr bwMode="auto">
          <a:xfrm>
            <a:off x="468313" y="1268413"/>
            <a:ext cx="8207375" cy="461962"/>
          </a:xfrm>
          <a:prstGeom prst="rect">
            <a:avLst/>
          </a:prstGeom>
          <a:noFill/>
          <a:ln w="9525">
            <a:noFill/>
            <a:miter lim="800000"/>
          </a:ln>
        </p:spPr>
        <p:txBody>
          <a:bodyPr>
            <a:spAutoFit/>
          </a:bodyPr>
          <a:lstStyle/>
          <a:p>
            <a:pPr eaLnBrk="1" hangingPunct="1"/>
            <a:r>
              <a:rPr lang="zh-CN" altLang="en-US" sz="2400">
                <a:latin typeface="Bodoni MT Black" pitchFamily="18" charset="0"/>
              </a:rPr>
              <a:t>复杂问题（大型系统）的对象模型通常由下述</a:t>
            </a:r>
            <a:r>
              <a:rPr lang="en-US" altLang="zh-CN" sz="2400">
                <a:solidFill>
                  <a:srgbClr val="FF0000"/>
                </a:solidFill>
                <a:latin typeface="Bodoni MT Black" pitchFamily="18" charset="0"/>
              </a:rPr>
              <a:t>5</a:t>
            </a:r>
            <a:r>
              <a:rPr lang="zh-CN" altLang="en-US" sz="2400">
                <a:solidFill>
                  <a:srgbClr val="FF0000"/>
                </a:solidFill>
                <a:latin typeface="Bodoni MT Black" pitchFamily="18" charset="0"/>
              </a:rPr>
              <a:t>个层次</a:t>
            </a:r>
            <a:r>
              <a:rPr lang="zh-CN" altLang="en-US" sz="2400">
                <a:latin typeface="Bodoni MT Black" pitchFamily="18" charset="0"/>
              </a:rPr>
              <a:t>组成：</a:t>
            </a:r>
            <a:endParaRPr lang="zh-CN" altLang="en-US" sz="2400">
              <a:latin typeface="Bodoni MT Black" pitchFamily="18" charset="0"/>
            </a:endParaRPr>
          </a:p>
        </p:txBody>
      </p:sp>
      <p:grpSp>
        <p:nvGrpSpPr>
          <p:cNvPr id="30723" name="组合 8"/>
          <p:cNvGrpSpPr/>
          <p:nvPr/>
        </p:nvGrpSpPr>
        <p:grpSpPr bwMode="auto">
          <a:xfrm>
            <a:off x="1763713" y="2590800"/>
            <a:ext cx="4895850" cy="2133600"/>
            <a:chOff x="1259632" y="3028310"/>
            <a:chExt cx="4896544" cy="2135105"/>
          </a:xfrm>
        </p:grpSpPr>
        <p:cxnSp>
          <p:nvCxnSpPr>
            <p:cNvPr id="13" name="直接连接符 12"/>
            <p:cNvCxnSpPr/>
            <p:nvPr/>
          </p:nvCxnSpPr>
          <p:spPr>
            <a:xfrm>
              <a:off x="1259632" y="5012497"/>
              <a:ext cx="3311994"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30727" name="组合 5"/>
            <p:cNvGrpSpPr/>
            <p:nvPr/>
          </p:nvGrpSpPr>
          <p:grpSpPr bwMode="auto">
            <a:xfrm>
              <a:off x="1259632" y="3028310"/>
              <a:ext cx="4896544" cy="2135105"/>
              <a:chOff x="1259632" y="3028310"/>
              <a:chExt cx="4896544" cy="2135105"/>
            </a:xfrm>
          </p:grpSpPr>
          <p:cxnSp>
            <p:nvCxnSpPr>
              <p:cNvPr id="4" name="直接连接符 3"/>
              <p:cNvCxnSpPr/>
              <p:nvPr/>
            </p:nvCxnSpPr>
            <p:spPr>
              <a:xfrm>
                <a:off x="1259632" y="3212590"/>
                <a:ext cx="3311994"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259632" y="3644694"/>
                <a:ext cx="3311994"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259632" y="4148287"/>
                <a:ext cx="3311994"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259632" y="4580392"/>
                <a:ext cx="3311994"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30732" name="文本框 4"/>
              <p:cNvSpPr txBox="1">
                <a:spLocks noChangeArrowheads="1"/>
              </p:cNvSpPr>
              <p:nvPr/>
            </p:nvSpPr>
            <p:spPr bwMode="auto">
              <a:xfrm>
                <a:off x="4804719" y="3028310"/>
                <a:ext cx="936104" cy="369332"/>
              </a:xfrm>
              <a:prstGeom prst="rect">
                <a:avLst/>
              </a:prstGeom>
              <a:noFill/>
              <a:ln w="9525">
                <a:noFill/>
                <a:miter lim="800000"/>
              </a:ln>
            </p:spPr>
            <p:txBody>
              <a:bodyPr>
                <a:spAutoFit/>
              </a:bodyPr>
              <a:lstStyle/>
              <a:p>
                <a:pPr eaLnBrk="1" hangingPunct="1"/>
                <a:r>
                  <a:rPr lang="zh-CN" altLang="en-US">
                    <a:latin typeface="Bodoni MT Black" pitchFamily="18" charset="0"/>
                    <a:ea typeface="黑体" panose="02010609060101010101" pitchFamily="2" charset="-122"/>
                  </a:rPr>
                  <a:t>主题层</a:t>
                </a:r>
                <a:endParaRPr lang="zh-CN" altLang="en-US">
                  <a:latin typeface="Bodoni MT Black" pitchFamily="18" charset="0"/>
                  <a:ea typeface="黑体" panose="02010609060101010101" pitchFamily="2" charset="-122"/>
                </a:endParaRPr>
              </a:p>
            </p:txBody>
          </p:sp>
          <p:sp>
            <p:nvSpPr>
              <p:cNvPr id="30733" name="文本框 14"/>
              <p:cNvSpPr txBox="1">
                <a:spLocks noChangeArrowheads="1"/>
              </p:cNvSpPr>
              <p:nvPr/>
            </p:nvSpPr>
            <p:spPr bwMode="auto">
              <a:xfrm>
                <a:off x="4804719" y="3483922"/>
                <a:ext cx="1351457" cy="369332"/>
              </a:xfrm>
              <a:prstGeom prst="rect">
                <a:avLst/>
              </a:prstGeom>
              <a:noFill/>
              <a:ln w="9525">
                <a:noFill/>
                <a:miter lim="800000"/>
              </a:ln>
            </p:spPr>
            <p:txBody>
              <a:bodyPr>
                <a:spAutoFit/>
              </a:bodyPr>
              <a:lstStyle/>
              <a:p>
                <a:pPr eaLnBrk="1" hangingPunct="1"/>
                <a:r>
                  <a:rPr lang="zh-CN" altLang="en-US">
                    <a:latin typeface="Bodoni MT Black" pitchFamily="18" charset="0"/>
                    <a:ea typeface="黑体" panose="02010609060101010101" pitchFamily="2" charset="-122"/>
                  </a:rPr>
                  <a:t>类与对象层</a:t>
                </a:r>
                <a:endParaRPr lang="zh-CN" altLang="en-US">
                  <a:latin typeface="Bodoni MT Black" pitchFamily="18" charset="0"/>
                  <a:ea typeface="黑体" panose="02010609060101010101" pitchFamily="2" charset="-122"/>
                </a:endParaRPr>
              </a:p>
            </p:txBody>
          </p:sp>
          <p:sp>
            <p:nvSpPr>
              <p:cNvPr id="30734" name="文本框 15"/>
              <p:cNvSpPr txBox="1">
                <a:spLocks noChangeArrowheads="1"/>
              </p:cNvSpPr>
              <p:nvPr/>
            </p:nvSpPr>
            <p:spPr bwMode="auto">
              <a:xfrm>
                <a:off x="4788024" y="3941927"/>
                <a:ext cx="936104" cy="369332"/>
              </a:xfrm>
              <a:prstGeom prst="rect">
                <a:avLst/>
              </a:prstGeom>
              <a:noFill/>
              <a:ln w="9525">
                <a:noFill/>
                <a:miter lim="800000"/>
              </a:ln>
            </p:spPr>
            <p:txBody>
              <a:bodyPr>
                <a:spAutoFit/>
              </a:bodyPr>
              <a:lstStyle/>
              <a:p>
                <a:pPr eaLnBrk="1" hangingPunct="1"/>
                <a:r>
                  <a:rPr lang="zh-CN" altLang="en-US">
                    <a:latin typeface="Bodoni MT Black" pitchFamily="18" charset="0"/>
                    <a:ea typeface="黑体" panose="02010609060101010101" pitchFamily="2" charset="-122"/>
                  </a:rPr>
                  <a:t>结构层</a:t>
                </a:r>
                <a:endParaRPr lang="zh-CN" altLang="en-US">
                  <a:latin typeface="Bodoni MT Black" pitchFamily="18" charset="0"/>
                  <a:ea typeface="黑体" panose="02010609060101010101" pitchFamily="2" charset="-122"/>
                </a:endParaRPr>
              </a:p>
            </p:txBody>
          </p:sp>
          <p:sp>
            <p:nvSpPr>
              <p:cNvPr id="30735" name="文本框 16"/>
              <p:cNvSpPr txBox="1">
                <a:spLocks noChangeArrowheads="1"/>
              </p:cNvSpPr>
              <p:nvPr/>
            </p:nvSpPr>
            <p:spPr bwMode="auto">
              <a:xfrm>
                <a:off x="4788024" y="4385089"/>
                <a:ext cx="936104" cy="369332"/>
              </a:xfrm>
              <a:prstGeom prst="rect">
                <a:avLst/>
              </a:prstGeom>
              <a:noFill/>
              <a:ln w="9525">
                <a:noFill/>
                <a:miter lim="800000"/>
              </a:ln>
            </p:spPr>
            <p:txBody>
              <a:bodyPr>
                <a:spAutoFit/>
              </a:bodyPr>
              <a:lstStyle/>
              <a:p>
                <a:pPr eaLnBrk="1" hangingPunct="1"/>
                <a:r>
                  <a:rPr lang="zh-CN" altLang="en-US">
                    <a:latin typeface="Bodoni MT Black" pitchFamily="18" charset="0"/>
                    <a:ea typeface="黑体" panose="02010609060101010101" pitchFamily="2" charset="-122"/>
                  </a:rPr>
                  <a:t>属性层</a:t>
                </a:r>
                <a:endParaRPr lang="zh-CN" altLang="en-US">
                  <a:latin typeface="Bodoni MT Black" pitchFamily="18" charset="0"/>
                  <a:ea typeface="黑体" panose="02010609060101010101" pitchFamily="2" charset="-122"/>
                </a:endParaRPr>
              </a:p>
            </p:txBody>
          </p:sp>
          <p:sp>
            <p:nvSpPr>
              <p:cNvPr id="30736" name="文本框 18"/>
              <p:cNvSpPr txBox="1">
                <a:spLocks noChangeArrowheads="1"/>
              </p:cNvSpPr>
              <p:nvPr/>
            </p:nvSpPr>
            <p:spPr bwMode="auto">
              <a:xfrm>
                <a:off x="4788024" y="4794083"/>
                <a:ext cx="936104" cy="369332"/>
              </a:xfrm>
              <a:prstGeom prst="rect">
                <a:avLst/>
              </a:prstGeom>
              <a:noFill/>
              <a:ln w="9525">
                <a:noFill/>
                <a:miter lim="800000"/>
              </a:ln>
            </p:spPr>
            <p:txBody>
              <a:bodyPr>
                <a:spAutoFit/>
              </a:bodyPr>
              <a:lstStyle/>
              <a:p>
                <a:pPr eaLnBrk="1" hangingPunct="1"/>
                <a:r>
                  <a:rPr lang="zh-CN" altLang="en-US">
                    <a:latin typeface="Bodoni MT Black" pitchFamily="18" charset="0"/>
                    <a:ea typeface="黑体" panose="02010609060101010101" pitchFamily="2" charset="-122"/>
                  </a:rPr>
                  <a:t>服务层</a:t>
                </a:r>
                <a:endParaRPr lang="zh-CN" altLang="en-US">
                  <a:latin typeface="Bodoni MT Black" pitchFamily="18" charset="0"/>
                  <a:ea typeface="黑体" panose="02010609060101010101" pitchFamily="2" charset="-122"/>
                </a:endParaRPr>
              </a:p>
            </p:txBody>
          </p:sp>
        </p:grpSp>
      </p:grpSp>
      <p:sp>
        <p:nvSpPr>
          <p:cNvPr id="25" name="1 Título"/>
          <p:cNvSpPr txBox="1"/>
          <p:nvPr/>
        </p:nvSpPr>
        <p:spPr bwMode="auto">
          <a:xfrm>
            <a:off x="2627313" y="6291263"/>
            <a:ext cx="43926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10.1.2  3</a:t>
            </a:r>
            <a:r>
              <a:rPr lang="zh-CN" altLang="en-US" sz="2400" dirty="0" smtClean="0">
                <a:solidFill>
                  <a:srgbClr val="D9D9D9"/>
                </a:solidFill>
                <a:latin typeface="Bodoni MT Black" pitchFamily="18" charset="0"/>
                <a:ea typeface="+mn-ea"/>
              </a:rPr>
              <a:t>个模型与</a:t>
            </a:r>
            <a:r>
              <a:rPr lang="en-US" altLang="zh-CN" sz="2400" dirty="0" smtClean="0">
                <a:solidFill>
                  <a:srgbClr val="D9D9D9"/>
                </a:solidFill>
                <a:latin typeface="Bodoni MT Black" pitchFamily="18" charset="0"/>
                <a:ea typeface="+mn-ea"/>
              </a:rPr>
              <a:t>5</a:t>
            </a:r>
            <a:r>
              <a:rPr lang="zh-CN" altLang="en-US" sz="2400" dirty="0" smtClean="0">
                <a:solidFill>
                  <a:srgbClr val="D9D9D9"/>
                </a:solidFill>
                <a:latin typeface="Bodoni MT Black" pitchFamily="18" charset="0"/>
                <a:ea typeface="+mn-ea"/>
              </a:rPr>
              <a:t>个层次</a:t>
            </a:r>
            <a:endParaRPr lang="zh-CN" altLang="en-US" sz="2400" dirty="0">
              <a:solidFill>
                <a:srgbClr val="D9D9D9"/>
              </a:solidFill>
              <a:latin typeface="Bodoni MT Black" pitchFamily="18" charset="0"/>
              <a:ea typeface="+mn-ea"/>
            </a:endParaRPr>
          </a:p>
        </p:txBody>
      </p:sp>
      <p:sp>
        <p:nvSpPr>
          <p:cNvPr id="18" name="标题 3"/>
          <p:cNvSpPr txBox="1"/>
          <p:nvPr/>
        </p:nvSpPr>
        <p:spPr bwMode="auto">
          <a:xfrm>
            <a:off x="255588"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a:latin typeface="Bodoni MT Black" pitchFamily="18" charset="0"/>
                <a:ea typeface="+mn-ea"/>
              </a:rPr>
              <a:t>10.1</a:t>
            </a:r>
            <a:r>
              <a:rPr lang="en-US" altLang="zh-CN" b="1" dirty="0" smtClean="0">
                <a:latin typeface="Bodoni MT Black" pitchFamily="18" charset="0"/>
              </a:rPr>
              <a:t> </a:t>
            </a:r>
            <a:r>
              <a:rPr lang="zh-CN" altLang="en-US" b="1" dirty="0" smtClean="0">
                <a:latin typeface="Bodoni MT Black" pitchFamily="18" charset="0"/>
              </a:rPr>
              <a:t>面向对象分析的基本过程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4"/>
          <p:cNvSpPr>
            <a:spLocks noGrp="1"/>
          </p:cNvSpPr>
          <p:nvPr>
            <p:ph idx="4294967295"/>
          </p:nvPr>
        </p:nvSpPr>
        <p:spPr>
          <a:xfrm>
            <a:off x="395288" y="1006475"/>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10.5.2 </a:t>
            </a:r>
            <a:r>
              <a:rPr lang="zh-CN" altLang="en-US" b="1" dirty="0" smtClean="0">
                <a:latin typeface="Bodoni MT Black" pitchFamily="18" charset="0"/>
              </a:rPr>
              <a:t>画出功能级数据流图</a:t>
            </a:r>
            <a:endParaRPr lang="zh-CN" altLang="en-US" b="1" dirty="0" smtClean="0">
              <a:latin typeface="Bodoni MT Black" pitchFamily="18" charset="0"/>
            </a:endParaRPr>
          </a:p>
        </p:txBody>
      </p:sp>
      <p:sp>
        <p:nvSpPr>
          <p:cNvPr id="206851" name="文本框 3"/>
          <p:cNvSpPr txBox="1">
            <a:spLocks noChangeArrowheads="1"/>
          </p:cNvSpPr>
          <p:nvPr/>
        </p:nvSpPr>
        <p:spPr bwMode="auto">
          <a:xfrm>
            <a:off x="1042988" y="2174875"/>
            <a:ext cx="2952750" cy="3046413"/>
          </a:xfrm>
          <a:prstGeom prst="rect">
            <a:avLst/>
          </a:prstGeom>
          <a:noFill/>
          <a:ln w="15875">
            <a:noFill/>
            <a:miter lim="800000"/>
          </a:ln>
        </p:spPr>
        <p:txBody>
          <a:bodyPr>
            <a:spAutoFit/>
          </a:bodyPr>
          <a:lstStyle/>
          <a:p>
            <a:pPr eaLnBrk="1" hangingPunct="1"/>
            <a:r>
              <a:rPr lang="zh-CN" altLang="en-US" sz="2400" dirty="0">
                <a:latin typeface="Bodoni MT Black" pitchFamily="18" charset="0"/>
              </a:rPr>
              <a:t>把基本系统模型中单一的处理框分解成若干个处理框，以描述系统加工、变换数据的基本功能，就得到</a:t>
            </a:r>
            <a:r>
              <a:rPr lang="zh-CN" altLang="en-US" sz="2400" dirty="0">
                <a:solidFill>
                  <a:srgbClr val="FF0000"/>
                </a:solidFill>
                <a:latin typeface="Bodoni MT Black" pitchFamily="18" charset="0"/>
              </a:rPr>
              <a:t>功能级数据流图</a:t>
            </a:r>
            <a:r>
              <a:rPr lang="zh-CN" altLang="en-US" sz="2400" dirty="0">
                <a:latin typeface="Bodoni MT Black" pitchFamily="18" charset="0"/>
              </a:rPr>
              <a:t>。右图是</a:t>
            </a:r>
            <a:r>
              <a:rPr lang="en-US" altLang="zh-CN" sz="2400" dirty="0">
                <a:latin typeface="Bodoni MT Black" pitchFamily="18" charset="0"/>
              </a:rPr>
              <a:t>ATM</a:t>
            </a:r>
            <a:r>
              <a:rPr lang="zh-CN" altLang="en-US" sz="2400" dirty="0">
                <a:latin typeface="Bodoni MT Black" pitchFamily="18" charset="0"/>
              </a:rPr>
              <a:t>系统的功能级数据流图。</a:t>
            </a:r>
            <a:endParaRPr lang="zh-CN" altLang="en-US" sz="2400" dirty="0">
              <a:latin typeface="Bodoni MT Black" pitchFamily="18" charset="0"/>
            </a:endParaRPr>
          </a:p>
        </p:txBody>
      </p:sp>
      <p:pic>
        <p:nvPicPr>
          <p:cNvPr id="206852" name="图片 4"/>
          <p:cNvPicPr>
            <a:picLocks noChangeAspect="1"/>
          </p:cNvPicPr>
          <p:nvPr/>
        </p:nvPicPr>
        <p:blipFill>
          <a:blip r:embed="rId1" cstate="print"/>
          <a:srcRect/>
          <a:stretch>
            <a:fillRect/>
          </a:stretch>
        </p:blipFill>
        <p:spPr bwMode="auto">
          <a:xfrm>
            <a:off x="4859338" y="1512888"/>
            <a:ext cx="3462337" cy="4508500"/>
          </a:xfrm>
          <a:prstGeom prst="rect">
            <a:avLst/>
          </a:prstGeom>
          <a:noFill/>
          <a:ln w="9525">
            <a:noFill/>
            <a:miter lim="800000"/>
            <a:headEnd/>
            <a:tailEnd/>
          </a:ln>
        </p:spPr>
      </p:pic>
      <p:sp>
        <p:nvSpPr>
          <p:cNvPr id="8" name="1 Título"/>
          <p:cNvSpPr txBox="1"/>
          <p:nvPr/>
        </p:nvSpPr>
        <p:spPr bwMode="auto">
          <a:xfrm>
            <a:off x="2484438"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10.5.2 </a:t>
            </a:r>
            <a:r>
              <a:rPr lang="zh-CN" altLang="en-US" sz="2400" dirty="0" smtClean="0">
                <a:solidFill>
                  <a:srgbClr val="D9D9D9"/>
                </a:solidFill>
                <a:latin typeface="Bodoni MT Black" pitchFamily="18" charset="0"/>
                <a:ea typeface="+mn-ea"/>
              </a:rPr>
              <a:t>画出功能级数据流图</a:t>
            </a:r>
            <a:endParaRPr lang="zh-CN" altLang="en-US" sz="2400" dirty="0">
              <a:solidFill>
                <a:srgbClr val="D9D9D9"/>
              </a:solidFill>
              <a:latin typeface="Bodoni MT Black" pitchFamily="18" charset="0"/>
              <a:ea typeface="+mn-ea"/>
            </a:endParaRPr>
          </a:p>
        </p:txBody>
      </p:sp>
      <p:sp>
        <p:nvSpPr>
          <p:cNvPr id="9" name="标题 3"/>
          <p:cNvSpPr txBox="1"/>
          <p:nvPr/>
        </p:nvSpPr>
        <p:spPr bwMode="auto">
          <a:xfrm>
            <a:off x="169863"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smtClean="0">
                <a:latin typeface="Bodoni MT Black" pitchFamily="18" charset="0"/>
                <a:ea typeface="+mn-ea"/>
              </a:rPr>
              <a:t>10.5</a:t>
            </a:r>
            <a:r>
              <a:rPr lang="en-US" altLang="zh-CN" b="1" smtClean="0">
                <a:latin typeface="Bodoni MT Black" pitchFamily="18" charset="0"/>
              </a:rPr>
              <a:t> </a:t>
            </a:r>
            <a:r>
              <a:rPr lang="zh-CN" altLang="en-US" b="1" smtClean="0">
                <a:latin typeface="Bodoni MT Black" pitchFamily="18" charset="0"/>
              </a:rPr>
              <a:t>建立功能模型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4"/>
          <p:cNvSpPr>
            <a:spLocks noGrp="1"/>
          </p:cNvSpPr>
          <p:nvPr>
            <p:ph idx="4294967295"/>
          </p:nvPr>
        </p:nvSpPr>
        <p:spPr>
          <a:xfrm>
            <a:off x="395288" y="1069975"/>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10.5.3 </a:t>
            </a:r>
            <a:r>
              <a:rPr lang="zh-CN" altLang="en-US" b="1" dirty="0" smtClean="0">
                <a:latin typeface="Bodoni MT Black" pitchFamily="18" charset="0"/>
              </a:rPr>
              <a:t>描述处理框功能</a:t>
            </a:r>
            <a:endParaRPr lang="zh-CN" altLang="en-US" b="1" dirty="0" smtClean="0">
              <a:latin typeface="Bodoni MT Black" pitchFamily="18" charset="0"/>
            </a:endParaRPr>
          </a:p>
        </p:txBody>
      </p:sp>
      <p:sp>
        <p:nvSpPr>
          <p:cNvPr id="208899" name="文本框 1"/>
          <p:cNvSpPr txBox="1">
            <a:spLocks noChangeArrowheads="1"/>
          </p:cNvSpPr>
          <p:nvPr/>
        </p:nvSpPr>
        <p:spPr bwMode="auto">
          <a:xfrm>
            <a:off x="989013" y="1841500"/>
            <a:ext cx="7272337" cy="1200150"/>
          </a:xfrm>
          <a:prstGeom prst="rect">
            <a:avLst/>
          </a:prstGeom>
          <a:noFill/>
          <a:ln w="15875">
            <a:noFill/>
            <a:miter lim="800000"/>
          </a:ln>
        </p:spPr>
        <p:txBody>
          <a:bodyPr>
            <a:spAutoFit/>
          </a:bodyPr>
          <a:lstStyle/>
          <a:p>
            <a:pPr eaLnBrk="1" hangingPunct="1"/>
            <a:r>
              <a:rPr lang="zh-CN" altLang="en-US" sz="2400" dirty="0">
                <a:latin typeface="Bodoni MT Black" pitchFamily="18" charset="0"/>
              </a:rPr>
              <a:t>把数据流图分解细化到一定程度之后，就应该</a:t>
            </a:r>
            <a:r>
              <a:rPr lang="zh-CN" altLang="en-US" sz="2400" dirty="0">
                <a:solidFill>
                  <a:srgbClr val="FF0000"/>
                </a:solidFill>
                <a:latin typeface="Bodoni MT Black" pitchFamily="18" charset="0"/>
              </a:rPr>
              <a:t>描述图中各个处理框的功能</a:t>
            </a:r>
            <a:r>
              <a:rPr lang="zh-CN" altLang="en-US" sz="2400" dirty="0">
                <a:latin typeface="Bodoni MT Black" pitchFamily="18" charset="0"/>
              </a:rPr>
              <a:t>。应该注意的是，要着重描述每个处理框所代表的功能，而不是实现功能的具体算法。</a:t>
            </a:r>
            <a:endParaRPr lang="zh-CN" altLang="en-US" sz="2400" dirty="0">
              <a:latin typeface="Bodoni MT Black" pitchFamily="18" charset="0"/>
            </a:endParaRPr>
          </a:p>
        </p:txBody>
      </p:sp>
      <p:sp>
        <p:nvSpPr>
          <p:cNvPr id="3" name="文本框 2"/>
          <p:cNvSpPr txBox="1"/>
          <p:nvPr/>
        </p:nvSpPr>
        <p:spPr>
          <a:xfrm>
            <a:off x="989013" y="3284538"/>
            <a:ext cx="7278687" cy="2308225"/>
          </a:xfrm>
          <a:prstGeom prst="rect">
            <a:avLst/>
          </a:prstGeom>
          <a:noFill/>
          <a:ln w="15875">
            <a:noFill/>
          </a:ln>
        </p:spPr>
        <p:txBody>
          <a:bodyPr>
            <a:spAutoFit/>
          </a:bodyPr>
          <a:lstStyle/>
          <a:p>
            <a:pPr eaLnBrk="1" hangingPunct="1">
              <a:defRPr/>
            </a:pPr>
            <a:r>
              <a:rPr lang="zh-CN" altLang="en-US" sz="2400" dirty="0">
                <a:latin typeface="Bodoni MT Black" pitchFamily="18" charset="0"/>
              </a:rPr>
              <a:t>描述既可以是</a:t>
            </a:r>
            <a:r>
              <a:rPr lang="zh-CN" altLang="en-US" sz="2400" dirty="0">
                <a:solidFill>
                  <a:srgbClr val="FF0000"/>
                </a:solidFill>
                <a:latin typeface="Bodoni MT Black" pitchFamily="18" charset="0"/>
              </a:rPr>
              <a:t>说明性</a:t>
            </a:r>
            <a:r>
              <a:rPr lang="zh-CN" altLang="en-US" sz="2400" dirty="0">
                <a:latin typeface="Bodoni MT Black" pitchFamily="18" charset="0"/>
              </a:rPr>
              <a:t>的，也可以是</a:t>
            </a:r>
            <a:r>
              <a:rPr lang="zh-CN" altLang="en-US" sz="2400" dirty="0">
                <a:solidFill>
                  <a:srgbClr val="FF0000"/>
                </a:solidFill>
                <a:latin typeface="Bodoni MT Black" pitchFamily="18" charset="0"/>
              </a:rPr>
              <a:t>过程性</a:t>
            </a:r>
            <a:r>
              <a:rPr lang="zh-CN" altLang="en-US" sz="2400" dirty="0">
                <a:latin typeface="Bodoni MT Black" pitchFamily="18" charset="0"/>
              </a:rPr>
              <a:t>的。</a:t>
            </a:r>
            <a:endParaRPr lang="en-US" altLang="zh-CN" sz="2400" dirty="0">
              <a:latin typeface="Bodoni MT Black" pitchFamily="18" charset="0"/>
            </a:endParaRPr>
          </a:p>
          <a:p>
            <a:pPr marL="342900" indent="-342900" eaLnBrk="1" hangingPunct="1">
              <a:buFont typeface="Wingdings" panose="05000000000000000000" pitchFamily="2" charset="2"/>
              <a:buChar char="p"/>
              <a:defRPr/>
            </a:pPr>
            <a:r>
              <a:rPr lang="zh-CN" altLang="en-US" sz="2400" dirty="0">
                <a:latin typeface="Bodoni MT Black" pitchFamily="18" charset="0"/>
              </a:rPr>
              <a:t>说明性描述规定了输入值和输出值之间的关系，以及输出值应遵循的规律。</a:t>
            </a:r>
            <a:endParaRPr lang="en-US" altLang="zh-CN" sz="2400" dirty="0">
              <a:latin typeface="Bodoni MT Black" pitchFamily="18" charset="0"/>
            </a:endParaRPr>
          </a:p>
          <a:p>
            <a:pPr marL="342900" indent="-342900" eaLnBrk="1" hangingPunct="1">
              <a:buFont typeface="Wingdings" panose="05000000000000000000" pitchFamily="2" charset="2"/>
              <a:buChar char="p"/>
              <a:defRPr/>
            </a:pPr>
            <a:r>
              <a:rPr lang="zh-CN" altLang="en-US" sz="2400" dirty="0">
                <a:latin typeface="Bodoni MT Black" pitchFamily="18" charset="0"/>
              </a:rPr>
              <a:t>过程性描述则通过算法说明“做什么”。</a:t>
            </a:r>
            <a:endParaRPr lang="en-US" altLang="zh-CN" sz="2400" dirty="0">
              <a:latin typeface="Bodoni MT Black" pitchFamily="18" charset="0"/>
            </a:endParaRPr>
          </a:p>
          <a:p>
            <a:pPr eaLnBrk="1" hangingPunct="1">
              <a:defRPr/>
            </a:pPr>
            <a:r>
              <a:rPr lang="zh-CN" altLang="en-US" sz="2400" dirty="0">
                <a:latin typeface="Bodoni MT Black" pitchFamily="18" charset="0"/>
              </a:rPr>
              <a:t>一般说来，说明性描述优于过程性描述，因为这类描述中通常不会隐含具体实现方面的考虑。</a:t>
            </a:r>
            <a:endParaRPr lang="zh-CN" altLang="en-US" sz="2400" dirty="0">
              <a:latin typeface="Bodoni MT Black" pitchFamily="18" charset="0"/>
            </a:endParaRPr>
          </a:p>
        </p:txBody>
      </p:sp>
      <p:sp>
        <p:nvSpPr>
          <p:cNvPr id="8" name="1 Título"/>
          <p:cNvSpPr txBox="1"/>
          <p:nvPr/>
        </p:nvSpPr>
        <p:spPr bwMode="auto">
          <a:xfrm>
            <a:off x="2484438"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10.5.3 </a:t>
            </a:r>
            <a:r>
              <a:rPr lang="zh-CN" altLang="en-US" sz="2400" dirty="0" smtClean="0">
                <a:solidFill>
                  <a:srgbClr val="D9D9D9"/>
                </a:solidFill>
                <a:latin typeface="Bodoni MT Black" pitchFamily="18" charset="0"/>
                <a:ea typeface="+mn-ea"/>
              </a:rPr>
              <a:t>描述处理框功能</a:t>
            </a:r>
            <a:endParaRPr lang="zh-CN" altLang="en-US" sz="2400" dirty="0">
              <a:solidFill>
                <a:srgbClr val="D9D9D9"/>
              </a:solidFill>
              <a:latin typeface="Bodoni MT Black" pitchFamily="18" charset="0"/>
              <a:ea typeface="+mn-ea"/>
            </a:endParaRPr>
          </a:p>
        </p:txBody>
      </p:sp>
      <p:sp>
        <p:nvSpPr>
          <p:cNvPr id="9" name="标题 3"/>
          <p:cNvSpPr txBox="1"/>
          <p:nvPr/>
        </p:nvSpPr>
        <p:spPr bwMode="auto">
          <a:xfrm>
            <a:off x="169863"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smtClean="0">
                <a:latin typeface="Bodoni MT Black" pitchFamily="18" charset="0"/>
                <a:ea typeface="+mn-ea"/>
              </a:rPr>
              <a:t>10.5</a:t>
            </a:r>
            <a:r>
              <a:rPr lang="en-US" altLang="zh-CN" b="1" smtClean="0">
                <a:latin typeface="Bodoni MT Black" pitchFamily="18" charset="0"/>
              </a:rPr>
              <a:t> </a:t>
            </a:r>
            <a:r>
              <a:rPr lang="zh-CN" altLang="en-US" b="1" smtClean="0">
                <a:latin typeface="Bodoni MT Black" pitchFamily="18" charset="0"/>
              </a:rPr>
              <a:t>建立功能模型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3138488" y="692150"/>
            <a:ext cx="2895600"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4800" b="1" dirty="0" smtClean="0">
                <a:solidFill>
                  <a:prstClr val="black"/>
                </a:solidFill>
                <a:latin typeface="Bodoni MT Black" pitchFamily="18" charset="0"/>
                <a:ea typeface="+mn-ea"/>
              </a:rPr>
              <a:t>主要内容</a:t>
            </a:r>
            <a:endParaRPr lang="es-HN" sz="4800" b="1" dirty="0">
              <a:solidFill>
                <a:prstClr val="black"/>
              </a:solidFill>
              <a:latin typeface="Bodoni MT Black" pitchFamily="18" charset="0"/>
              <a:ea typeface="+mn-ea"/>
            </a:endParaRPr>
          </a:p>
        </p:txBody>
      </p:sp>
      <p:sp>
        <p:nvSpPr>
          <p:cNvPr id="210947"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pic>
        <p:nvPicPr>
          <p:cNvPr id="210948"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210949"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10950"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solidFill>
                <a:srgbClr val="000000"/>
              </a:solidFill>
              <a:latin typeface="Bodoni MT Black" pitchFamily="18" charset="0"/>
            </a:endParaRPr>
          </a:p>
        </p:txBody>
      </p:sp>
      <p:sp>
        <p:nvSpPr>
          <p:cNvPr id="210951"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solidFill>
                <a:srgbClr val="000000"/>
              </a:solidFill>
              <a:latin typeface="Bodoni MT Black" pitchFamily="18" charset="0"/>
            </a:endParaRPr>
          </a:p>
        </p:txBody>
      </p:sp>
      <p:sp>
        <p:nvSpPr>
          <p:cNvPr id="210952"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solidFill>
                <a:srgbClr val="000000"/>
              </a:solidFill>
              <a:latin typeface="Bodoni MT Black" pitchFamily="18" charset="0"/>
            </a:endParaRPr>
          </a:p>
        </p:txBody>
      </p:sp>
      <p:sp>
        <p:nvSpPr>
          <p:cNvPr id="210953"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solidFill>
                <a:srgbClr val="000000"/>
              </a:solidFill>
              <a:latin typeface="Bodoni MT Black" pitchFamily="18" charset="0"/>
            </a:endParaRPr>
          </a:p>
        </p:txBody>
      </p:sp>
      <p:sp>
        <p:nvSpPr>
          <p:cNvPr id="34" name="Rectangle 3"/>
          <p:cNvSpPr txBox="1">
            <a:spLocks noChangeArrowheads="1"/>
          </p:cNvSpPr>
          <p:nvPr/>
        </p:nvSpPr>
        <p:spPr bwMode="auto">
          <a:xfrm>
            <a:off x="468313" y="1844675"/>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ea typeface="黑体" panose="02010609060101010101" pitchFamily="2" charset="-122"/>
              </a:rPr>
              <a:t>   </a:t>
            </a:r>
            <a:r>
              <a:rPr kumimoji="1" lang="en-US" altLang="zh-CN" sz="2400" b="1" dirty="0" smtClean="0">
                <a:solidFill>
                  <a:prstClr val="black"/>
                </a:solidFill>
                <a:latin typeface="Bodoni MT Black" pitchFamily="18" charset="0"/>
              </a:rPr>
              <a:t>10.1   </a:t>
            </a:r>
            <a:r>
              <a:rPr kumimoji="1" lang="zh-CN" altLang="en-US" sz="2400" b="1" dirty="0">
                <a:solidFill>
                  <a:prstClr val="black"/>
                </a:solidFill>
                <a:latin typeface="Bodoni MT Black" pitchFamily="18" charset="0"/>
              </a:rPr>
              <a:t>面向对象分析的基本过程</a:t>
            </a:r>
            <a:endParaRPr kumimoji="1" lang="en-US" altLang="zh-CN" sz="2400" b="1" dirty="0">
              <a:solidFill>
                <a:prstClr val="black"/>
              </a:solidFill>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solidFill>
                  <a:prstClr val="black"/>
                </a:solidFill>
                <a:latin typeface="Bodoni MT Black" pitchFamily="18" charset="0"/>
              </a:rPr>
              <a:t>   10.2   </a:t>
            </a:r>
            <a:r>
              <a:rPr kumimoji="1" lang="zh-CN" altLang="en-US" sz="2400" b="1" dirty="0">
                <a:solidFill>
                  <a:prstClr val="black"/>
                </a:solidFill>
                <a:latin typeface="Bodoni MT Black" pitchFamily="18" charset="0"/>
              </a:rPr>
              <a:t>需求陈述</a:t>
            </a:r>
            <a:endParaRPr kumimoji="1" lang="en-US" altLang="zh-CN" sz="2400" b="1" dirty="0">
              <a:solidFill>
                <a:prstClr val="black"/>
              </a:solidFill>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solidFill>
                  <a:prstClr val="black"/>
                </a:solidFill>
                <a:latin typeface="Bodoni MT Black" pitchFamily="18" charset="0"/>
              </a:rPr>
              <a:t>   10.3   </a:t>
            </a:r>
            <a:r>
              <a:rPr kumimoji="1" lang="zh-CN" altLang="en-US" sz="2400" b="1" dirty="0">
                <a:solidFill>
                  <a:prstClr val="black"/>
                </a:solidFill>
                <a:latin typeface="Bodoni MT Black" pitchFamily="18" charset="0"/>
              </a:rPr>
              <a:t>建立对象模型</a:t>
            </a:r>
            <a:endParaRPr kumimoji="1" lang="zh-CN" altLang="en-US" sz="2400" b="1" dirty="0">
              <a:solidFill>
                <a:prstClr val="black"/>
              </a:solidFill>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solidFill>
                  <a:prstClr val="black"/>
                </a:solidFill>
                <a:latin typeface="Bodoni MT Black" pitchFamily="18" charset="0"/>
              </a:rPr>
              <a:t>   10.4   </a:t>
            </a:r>
            <a:r>
              <a:rPr kumimoji="1" lang="zh-CN" altLang="en-US" sz="2400" b="1" dirty="0">
                <a:solidFill>
                  <a:prstClr val="black"/>
                </a:solidFill>
                <a:latin typeface="Bodoni MT Black" pitchFamily="18" charset="0"/>
              </a:rPr>
              <a:t>建立动态模型</a:t>
            </a:r>
            <a:endParaRPr kumimoji="1" lang="zh-CN" altLang="en-US" sz="2400" b="1" dirty="0">
              <a:solidFill>
                <a:prstClr val="black"/>
              </a:solidFill>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solidFill>
                  <a:prstClr val="black"/>
                </a:solidFill>
                <a:latin typeface="Bodoni MT Black" pitchFamily="18" charset="0"/>
              </a:rPr>
              <a:t>   10.5   </a:t>
            </a:r>
            <a:r>
              <a:rPr kumimoji="1" lang="zh-CN" altLang="en-US" sz="2400" b="1" dirty="0">
                <a:solidFill>
                  <a:prstClr val="black"/>
                </a:solidFill>
                <a:latin typeface="Bodoni MT Black" pitchFamily="18" charset="0"/>
              </a:rPr>
              <a:t>建立功能模型</a:t>
            </a:r>
            <a:endParaRPr kumimoji="1" lang="zh-CN" altLang="en-US" sz="2400" b="1" dirty="0">
              <a:solidFill>
                <a:prstClr val="black"/>
              </a:solidFill>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solidFill>
                  <a:prstClr val="black"/>
                </a:solidFill>
                <a:latin typeface="Bodoni MT Black" pitchFamily="18" charset="0"/>
              </a:rPr>
              <a:t>   10.6   </a:t>
            </a:r>
            <a:r>
              <a:rPr kumimoji="1" lang="zh-CN" altLang="en-US" sz="2400" b="1" dirty="0">
                <a:solidFill>
                  <a:prstClr val="black"/>
                </a:solidFill>
                <a:latin typeface="Bodoni MT Black" pitchFamily="18" charset="0"/>
              </a:rPr>
              <a:t>定义服务</a:t>
            </a:r>
            <a:endParaRPr kumimoji="1" lang="en-US" altLang="zh-CN" sz="2400" b="1" dirty="0" smtClean="0">
              <a:solidFill>
                <a:prstClr val="black"/>
              </a:solidFill>
              <a:latin typeface="Bodoni MT Black" pitchFamily="18" charset="0"/>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solidFill>
                <a:prstClr val="black"/>
              </a:solidFill>
              <a:latin typeface="Bodoni MT Black" pitchFamily="18" charset="0"/>
              <a:ea typeface="黑体" panose="02010609060101010101" pitchFamily="2" charset="-122"/>
            </a:endParaRPr>
          </a:p>
          <a:p>
            <a:pPr marL="0" indent="0" eaLnBrk="1" hangingPunct="1">
              <a:lnSpc>
                <a:spcPct val="120000"/>
              </a:lnSpc>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ea typeface="黑体" panose="02010609060101010101" pitchFamily="2" charset="-122"/>
              </a:rPr>
              <a:t>      </a:t>
            </a:r>
            <a:endParaRPr kumimoji="1" lang="zh-CN" altLang="en-US" sz="2400" b="1" dirty="0" smtClean="0">
              <a:solidFill>
                <a:srgbClr val="9999CC">
                  <a:lumMod val="50000"/>
                </a:srgbClr>
              </a:solidFill>
              <a:latin typeface="Bodoni MT Black" pitchFamily="18" charset="0"/>
              <a:ea typeface="黑体" panose="02010609060101010101"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2" name="矩形 11"/>
          <p:cNvSpPr/>
          <p:nvPr/>
        </p:nvSpPr>
        <p:spPr>
          <a:xfrm>
            <a:off x="927100" y="45862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13" name="等腰三角形 12"/>
          <p:cNvSpPr/>
          <p:nvPr/>
        </p:nvSpPr>
        <p:spPr>
          <a:xfrm rot="5400000">
            <a:off x="334963" y="4672013"/>
            <a:ext cx="539750"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210957"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10.6 </a:t>
            </a:r>
            <a:r>
              <a:rPr lang="zh-CN" altLang="en-US" sz="2400">
                <a:solidFill>
                  <a:srgbClr val="D9D9D9"/>
                </a:solidFill>
                <a:latin typeface="Bodoni MT Black" pitchFamily="18" charset="0"/>
              </a:rPr>
              <a:t>定义服务</a:t>
            </a:r>
            <a:endParaRPr lang="zh-CN" altLang="en-US" sz="2400">
              <a:solidFill>
                <a:srgbClr val="D9D9D9"/>
              </a:solidFill>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10.6</a:t>
            </a:r>
            <a:r>
              <a:rPr lang="en-US" altLang="zh-CN" sz="2400" dirty="0" smtClean="0">
                <a:solidFill>
                  <a:srgbClr val="D9D9D9"/>
                </a:solidFill>
                <a:latin typeface="Bodoni MT Black" pitchFamily="18" charset="0"/>
                <a:ea typeface="隶书" pitchFamily="49" charset="-122"/>
              </a:rPr>
              <a:t> </a:t>
            </a:r>
            <a:r>
              <a:rPr lang="zh-CN" altLang="en-US" sz="2400" dirty="0">
                <a:solidFill>
                  <a:srgbClr val="D9D9D9"/>
                </a:solidFill>
                <a:latin typeface="Bodoni MT Black" pitchFamily="18" charset="0"/>
                <a:ea typeface="+mn-ea"/>
              </a:rPr>
              <a:t>定义服务</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160338" y="0"/>
            <a:ext cx="8229600" cy="1143000"/>
          </a:xfrm>
        </p:spPr>
        <p:txBody>
          <a:bodyPr/>
          <a:lstStyle/>
          <a:p>
            <a:pPr>
              <a:defRPr/>
            </a:pPr>
            <a:r>
              <a:rPr lang="en-US" altLang="zh-CN" b="1" dirty="0" smtClean="0">
                <a:latin typeface="Bodoni MT Black" pitchFamily="18" charset="0"/>
                <a:ea typeface="+mn-ea"/>
              </a:rPr>
              <a:t>10.6</a:t>
            </a:r>
            <a:r>
              <a:rPr lang="zh-CN" altLang="en-US" b="1" dirty="0">
                <a:latin typeface="Bodoni MT Black" pitchFamily="18" charset="0"/>
              </a:rPr>
              <a:t> </a:t>
            </a:r>
            <a:r>
              <a:rPr lang="zh-CN" altLang="en-US" b="1" dirty="0" smtClean="0">
                <a:latin typeface="Bodoni MT Black" pitchFamily="18" charset="0"/>
              </a:rPr>
              <a:t> 定义服务</a:t>
            </a:r>
            <a:endParaRPr lang="zh-CN" altLang="en-US" b="1" dirty="0" smtClean="0">
              <a:latin typeface="Bodoni MT Black" pitchFamily="18" charset="0"/>
            </a:endParaRPr>
          </a:p>
        </p:txBody>
      </p:sp>
      <p:sp>
        <p:nvSpPr>
          <p:cNvPr id="212996" name="文本框 1"/>
          <p:cNvSpPr txBox="1">
            <a:spLocks noChangeArrowheads="1"/>
          </p:cNvSpPr>
          <p:nvPr/>
        </p:nvSpPr>
        <p:spPr bwMode="auto">
          <a:xfrm>
            <a:off x="750888" y="1628775"/>
            <a:ext cx="7642225" cy="1570038"/>
          </a:xfrm>
          <a:prstGeom prst="rect">
            <a:avLst/>
          </a:prstGeom>
          <a:noFill/>
          <a:ln w="1587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“对象”</a:t>
            </a:r>
            <a:r>
              <a:rPr lang="zh-CN" altLang="en-US" sz="2400" dirty="0">
                <a:latin typeface="Bodoni MT Black" pitchFamily="18" charset="0"/>
              </a:rPr>
              <a:t>是由描述其属性的数据，及可以对这些数据施加的</a:t>
            </a:r>
            <a:r>
              <a:rPr lang="zh-CN" altLang="en-US" sz="2400" dirty="0" smtClean="0">
                <a:latin typeface="Bodoni MT Black" pitchFamily="18" charset="0"/>
              </a:rPr>
              <a:t>操作（即</a:t>
            </a:r>
            <a:r>
              <a:rPr lang="zh-CN" altLang="en-US" sz="2400" dirty="0" smtClean="0">
                <a:solidFill>
                  <a:srgbClr val="FF0000"/>
                </a:solidFill>
                <a:latin typeface="Bodoni MT Black" pitchFamily="18" charset="0"/>
              </a:rPr>
              <a:t>服务</a:t>
            </a:r>
            <a:r>
              <a:rPr lang="zh-CN" altLang="en-US" sz="2400" dirty="0" smtClean="0">
                <a:latin typeface="Bodoni MT Black" pitchFamily="18" charset="0"/>
              </a:rPr>
              <a:t>），</a:t>
            </a:r>
            <a:r>
              <a:rPr lang="zh-CN" altLang="en-US" sz="2400" dirty="0">
                <a:latin typeface="Bodoni MT Black" pitchFamily="18" charset="0"/>
              </a:rPr>
              <a:t>封装在一起构成的独立单元。因此，为建立完整的对象模型，既要确定类中应该定义的属性，又要确定类中应该定义的服务。</a:t>
            </a:r>
            <a:endParaRPr lang="zh-CN" altLang="en-US" sz="2400" dirty="0">
              <a:latin typeface="Bodoni MT Black" pitchFamily="18" charset="0"/>
            </a:endParaRPr>
          </a:p>
        </p:txBody>
      </p:sp>
      <p:sp>
        <p:nvSpPr>
          <p:cNvPr id="212997" name="文本框 2"/>
          <p:cNvSpPr txBox="1">
            <a:spLocks noChangeArrowheads="1"/>
          </p:cNvSpPr>
          <p:nvPr/>
        </p:nvSpPr>
        <p:spPr bwMode="auto">
          <a:xfrm>
            <a:off x="750888" y="3421063"/>
            <a:ext cx="7704137" cy="1938337"/>
          </a:xfrm>
          <a:prstGeom prst="rect">
            <a:avLst/>
          </a:prstGeom>
          <a:noFill/>
          <a:ln w="1587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需要</a:t>
            </a:r>
            <a:r>
              <a:rPr lang="zh-CN" altLang="en-US" sz="2400" dirty="0">
                <a:latin typeface="Bodoni MT Black" pitchFamily="18" charset="0"/>
              </a:rPr>
              <a:t>等到</a:t>
            </a:r>
            <a:r>
              <a:rPr lang="zh-CN" altLang="en-US" sz="2400" dirty="0">
                <a:solidFill>
                  <a:srgbClr val="FF0000"/>
                </a:solidFill>
                <a:latin typeface="Bodoni MT Black" pitchFamily="18" charset="0"/>
              </a:rPr>
              <a:t>建立了动态模型和功能模型之后，才能最终确定类中应有的服务</a:t>
            </a:r>
            <a:r>
              <a:rPr lang="zh-CN" altLang="en-US" sz="2400" dirty="0">
                <a:latin typeface="Bodoni MT Black" pitchFamily="18" charset="0"/>
              </a:rPr>
              <a:t>，因为这两个子模型更明确地描述了每个类中应该提供哪些服务。事实上，在确定类中应有的服务时，既要考虑该类实体的</a:t>
            </a:r>
            <a:r>
              <a:rPr lang="zh-CN" altLang="en-US" sz="2400" dirty="0">
                <a:solidFill>
                  <a:srgbClr val="FF0000"/>
                </a:solidFill>
                <a:latin typeface="Bodoni MT Black" pitchFamily="18" charset="0"/>
              </a:rPr>
              <a:t>常规行为</a:t>
            </a:r>
            <a:r>
              <a:rPr lang="zh-CN" altLang="en-US" sz="2400" dirty="0">
                <a:latin typeface="Bodoni MT Black" pitchFamily="18" charset="0"/>
              </a:rPr>
              <a:t>，又要考虑在本系统中</a:t>
            </a:r>
            <a:r>
              <a:rPr lang="zh-CN" altLang="en-US" sz="2400" dirty="0">
                <a:solidFill>
                  <a:srgbClr val="FF0000"/>
                </a:solidFill>
                <a:latin typeface="Bodoni MT Black" pitchFamily="18" charset="0"/>
              </a:rPr>
              <a:t>特殊需要的服务</a:t>
            </a:r>
            <a:r>
              <a:rPr lang="zh-CN" altLang="en-US" sz="2400" dirty="0">
                <a:latin typeface="Bodoni MT Black" pitchFamily="18" charset="0"/>
              </a:rPr>
              <a:t>。</a:t>
            </a:r>
            <a:endParaRPr lang="zh-CN" altLang="en-US" sz="2400" dirty="0">
              <a:latin typeface="Bodoni MT Black" pitchFamily="18"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10.6 </a:t>
            </a:r>
            <a:r>
              <a:rPr lang="zh-CN" altLang="en-US" sz="2400" dirty="0">
                <a:solidFill>
                  <a:srgbClr val="D9D9D9"/>
                </a:solidFill>
                <a:latin typeface="Bodoni MT Black" pitchFamily="18" charset="0"/>
                <a:ea typeface="+mn-ea"/>
              </a:rPr>
              <a:t>定义服务</a:t>
            </a:r>
            <a:endParaRPr lang="zh-CN" altLang="en-US" sz="2400" dirty="0">
              <a:solidFill>
                <a:srgbClr val="D9D9D9"/>
              </a:solidFill>
              <a:latin typeface="Bodoni MT Black" pitchFamily="18" charset="0"/>
              <a:ea typeface="+mn-ea"/>
            </a:endParaRPr>
          </a:p>
        </p:txBody>
      </p:sp>
      <p:sp>
        <p:nvSpPr>
          <p:cNvPr id="8" name="内容占位符 4"/>
          <p:cNvSpPr>
            <a:spLocks noGrp="1"/>
          </p:cNvSpPr>
          <p:nvPr>
            <p:ph idx="4294967295"/>
          </p:nvPr>
        </p:nvSpPr>
        <p:spPr>
          <a:xfrm>
            <a:off x="755650" y="1206500"/>
            <a:ext cx="8229600" cy="604838"/>
          </a:xfrm>
        </p:spPr>
        <p:txBody>
          <a:bodyPr/>
          <a:lstStyle/>
          <a:p>
            <a:pPr marL="0" indent="0">
              <a:buFont typeface="Arial" panose="020B0604020202020204" pitchFamily="34" charset="0"/>
              <a:buNone/>
              <a:defRPr/>
            </a:pPr>
            <a:r>
              <a:rPr lang="en-US" altLang="zh-CN" sz="2800" b="1" dirty="0">
                <a:latin typeface="Bodoni MT Black" pitchFamily="18" charset="0"/>
              </a:rPr>
              <a:t>1</a:t>
            </a:r>
            <a:r>
              <a:rPr lang="en-US" altLang="zh-CN" sz="2800" b="1" dirty="0" smtClean="0">
                <a:latin typeface="Bodoni MT Black" pitchFamily="18" charset="0"/>
              </a:rPr>
              <a:t>. </a:t>
            </a:r>
            <a:r>
              <a:rPr lang="zh-CN" altLang="en-US" sz="2800" b="1" dirty="0" smtClean="0">
                <a:latin typeface="Bodoni MT Black" pitchFamily="18" charset="0"/>
              </a:rPr>
              <a:t>常规行为</a:t>
            </a:r>
            <a:endParaRPr lang="zh-CN" altLang="en-US" sz="2800" b="1" dirty="0" smtClean="0">
              <a:latin typeface="Bodoni MT Black" pitchFamily="18" charset="0"/>
            </a:endParaRPr>
          </a:p>
        </p:txBody>
      </p:sp>
      <p:sp>
        <p:nvSpPr>
          <p:cNvPr id="215044" name="文本框 4"/>
          <p:cNvSpPr txBox="1">
            <a:spLocks noChangeArrowheads="1"/>
          </p:cNvSpPr>
          <p:nvPr/>
        </p:nvSpPr>
        <p:spPr bwMode="auto">
          <a:xfrm>
            <a:off x="714348" y="2133600"/>
            <a:ext cx="7643866" cy="1568450"/>
          </a:xfrm>
          <a:prstGeom prst="rect">
            <a:avLst/>
          </a:prstGeom>
          <a:noFill/>
          <a:ln w="9525">
            <a:noFill/>
            <a:miter lim="800000"/>
          </a:ln>
        </p:spPr>
        <p:txBody>
          <a:bodyPr wrap="square">
            <a:spAutoFit/>
          </a:bodyPr>
          <a:lstStyle/>
          <a:p>
            <a:pPr eaLnBrk="1" hangingPunct="1"/>
            <a:r>
              <a:rPr lang="zh-CN" altLang="en-US" sz="2400" dirty="0">
                <a:latin typeface="Bodoni MT Black" pitchFamily="18" charset="0"/>
              </a:rPr>
              <a:t>在分析阶段可以认为，类中定义的每个属性都是可以访问的，也就是说，假设在每个类中都定义了</a:t>
            </a:r>
            <a:r>
              <a:rPr lang="zh-CN" altLang="en-US" sz="2400" dirty="0">
                <a:solidFill>
                  <a:srgbClr val="FF0000"/>
                </a:solidFill>
                <a:latin typeface="Bodoni MT Black" pitchFamily="18" charset="0"/>
              </a:rPr>
              <a:t>读、写</a:t>
            </a:r>
            <a:r>
              <a:rPr lang="zh-CN" altLang="en-US" sz="2400" dirty="0">
                <a:latin typeface="Bodoni MT Black" pitchFamily="18" charset="0"/>
              </a:rPr>
              <a:t>该类每个属性的</a:t>
            </a:r>
            <a:r>
              <a:rPr lang="zh-CN" altLang="en-US" sz="2400" dirty="0">
                <a:solidFill>
                  <a:srgbClr val="FF0000"/>
                </a:solidFill>
                <a:latin typeface="Bodoni MT Black" pitchFamily="18" charset="0"/>
              </a:rPr>
              <a:t>操作</a:t>
            </a:r>
            <a:r>
              <a:rPr lang="zh-CN" altLang="en-US" sz="2400" dirty="0">
                <a:latin typeface="Bodoni MT Black" pitchFamily="18" charset="0"/>
              </a:rPr>
              <a:t>。但是，通常无须在类图中显式表示这些常规操作。</a:t>
            </a:r>
            <a:endParaRPr lang="zh-CN" altLang="en-US" sz="2400" dirty="0">
              <a:latin typeface="Bodoni MT Black" pitchFamily="18" charset="0"/>
            </a:endParaRPr>
          </a:p>
        </p:txBody>
      </p:sp>
      <p:sp>
        <p:nvSpPr>
          <p:cNvPr id="7" name="标题 3"/>
          <p:cNvSpPr txBox="1"/>
          <p:nvPr/>
        </p:nvSpPr>
        <p:spPr bwMode="auto">
          <a:xfrm>
            <a:off x="16033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smtClean="0">
                <a:latin typeface="Bodoni MT Black" pitchFamily="18" charset="0"/>
                <a:ea typeface="+mn-ea"/>
              </a:rPr>
              <a:t>10.6</a:t>
            </a:r>
            <a:r>
              <a:rPr lang="zh-CN" altLang="en-US" b="1" smtClean="0">
                <a:latin typeface="Bodoni MT Black" pitchFamily="18" charset="0"/>
              </a:rPr>
              <a:t>  定义服务</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10.6 </a:t>
            </a:r>
            <a:r>
              <a:rPr lang="zh-CN" altLang="en-US" sz="2400" dirty="0">
                <a:solidFill>
                  <a:srgbClr val="D9D9D9"/>
                </a:solidFill>
                <a:latin typeface="Bodoni MT Black" pitchFamily="18" charset="0"/>
                <a:ea typeface="+mn-ea"/>
              </a:rPr>
              <a:t>定义服务</a:t>
            </a:r>
            <a:endParaRPr lang="zh-CN" altLang="en-US" sz="2400" dirty="0">
              <a:solidFill>
                <a:srgbClr val="D9D9D9"/>
              </a:solidFill>
              <a:latin typeface="Bodoni MT Black" pitchFamily="18" charset="0"/>
              <a:ea typeface="+mn-ea"/>
            </a:endParaRPr>
          </a:p>
        </p:txBody>
      </p:sp>
      <p:sp>
        <p:nvSpPr>
          <p:cNvPr id="8" name="内容占位符 4"/>
          <p:cNvSpPr>
            <a:spLocks noGrp="1"/>
          </p:cNvSpPr>
          <p:nvPr>
            <p:ph idx="4294967295"/>
          </p:nvPr>
        </p:nvSpPr>
        <p:spPr>
          <a:xfrm>
            <a:off x="549275" y="1216025"/>
            <a:ext cx="8229600" cy="604838"/>
          </a:xfrm>
        </p:spPr>
        <p:txBody>
          <a:bodyPr/>
          <a:lstStyle/>
          <a:p>
            <a:pPr marL="0" indent="0">
              <a:buFont typeface="Arial" panose="020B0604020202020204" pitchFamily="34" charset="0"/>
              <a:buNone/>
              <a:defRPr/>
            </a:pPr>
            <a:r>
              <a:rPr lang="en-US" altLang="zh-CN" sz="2800" b="1" dirty="0">
                <a:latin typeface="Bodoni MT Black" pitchFamily="18" charset="0"/>
              </a:rPr>
              <a:t>2.</a:t>
            </a:r>
            <a:r>
              <a:rPr lang="zh-CN" altLang="en-US" sz="2800" b="1" dirty="0" smtClean="0">
                <a:latin typeface="Bodoni MT Black" pitchFamily="18" charset="0"/>
              </a:rPr>
              <a:t>从事件导出的操作</a:t>
            </a:r>
            <a:endParaRPr lang="zh-CN" altLang="en-US" sz="2800" b="1" dirty="0" smtClean="0">
              <a:latin typeface="Bodoni MT Black" pitchFamily="18" charset="0"/>
            </a:endParaRPr>
          </a:p>
        </p:txBody>
      </p:sp>
      <p:sp>
        <p:nvSpPr>
          <p:cNvPr id="217092" name="文本框 4"/>
          <p:cNvSpPr txBox="1">
            <a:spLocks noChangeArrowheads="1"/>
          </p:cNvSpPr>
          <p:nvPr/>
        </p:nvSpPr>
        <p:spPr bwMode="auto">
          <a:xfrm>
            <a:off x="457200" y="1868488"/>
            <a:ext cx="8229600" cy="1200150"/>
          </a:xfrm>
          <a:prstGeom prst="rect">
            <a:avLst/>
          </a:prstGeom>
          <a:noFill/>
          <a:ln w="15875">
            <a:noFill/>
            <a:miter lim="800000"/>
          </a:ln>
        </p:spPr>
        <p:txBody>
          <a:bodyPr>
            <a:spAutoFit/>
          </a:bodyPr>
          <a:lstStyle/>
          <a:p>
            <a:pPr eaLnBrk="1" hangingPunct="1"/>
            <a:r>
              <a:rPr lang="zh-CN" altLang="en-US" sz="2400" dirty="0">
                <a:latin typeface="Bodoni MT Black" pitchFamily="18" charset="0"/>
              </a:rPr>
              <a:t>     </a:t>
            </a:r>
            <a:r>
              <a:rPr lang="zh-CN" altLang="en-US" sz="2400" dirty="0" smtClean="0">
                <a:solidFill>
                  <a:srgbClr val="FF0000"/>
                </a:solidFill>
                <a:latin typeface="Bodoni MT Black" pitchFamily="18" charset="0"/>
              </a:rPr>
              <a:t>状态图</a:t>
            </a:r>
            <a:r>
              <a:rPr lang="zh-CN" altLang="en-US" sz="2400" dirty="0">
                <a:solidFill>
                  <a:srgbClr val="FF0000"/>
                </a:solidFill>
                <a:latin typeface="Bodoni MT Black" pitchFamily="18" charset="0"/>
              </a:rPr>
              <a:t>中发往对象的事件</a:t>
            </a:r>
            <a:r>
              <a:rPr lang="zh-CN" altLang="en-US" sz="2400" dirty="0">
                <a:latin typeface="Bodoni MT Black" pitchFamily="18" charset="0"/>
              </a:rPr>
              <a:t>也就是该对象接收到的消息，因此该对象必须有由消息选择符指定的操作，这个操作修改对象</a:t>
            </a:r>
            <a:r>
              <a:rPr lang="zh-CN" altLang="en-US" sz="2400" dirty="0" smtClean="0">
                <a:latin typeface="Bodoni MT Black" pitchFamily="18" charset="0"/>
              </a:rPr>
              <a:t>状态（即</a:t>
            </a:r>
            <a:r>
              <a:rPr lang="zh-CN" altLang="en-US" sz="2400" dirty="0">
                <a:latin typeface="Bodoni MT Black" pitchFamily="18" charset="0"/>
              </a:rPr>
              <a:t>属性</a:t>
            </a:r>
            <a:r>
              <a:rPr lang="zh-CN" altLang="en-US" sz="2400" dirty="0" smtClean="0">
                <a:latin typeface="Bodoni MT Black" pitchFamily="18" charset="0"/>
              </a:rPr>
              <a:t>值）并</a:t>
            </a:r>
            <a:r>
              <a:rPr lang="zh-CN" altLang="en-US" sz="2400" dirty="0">
                <a:latin typeface="Bodoni MT Black" pitchFamily="18" charset="0"/>
              </a:rPr>
              <a:t>启动相应的服务。</a:t>
            </a:r>
            <a:endParaRPr lang="zh-CN" altLang="en-US" sz="2400" dirty="0">
              <a:latin typeface="Bodoni MT Black" pitchFamily="18" charset="0"/>
            </a:endParaRPr>
          </a:p>
        </p:txBody>
      </p:sp>
      <p:sp>
        <p:nvSpPr>
          <p:cNvPr id="217093" name="文本框 1"/>
          <p:cNvSpPr txBox="1">
            <a:spLocks noChangeArrowheads="1"/>
          </p:cNvSpPr>
          <p:nvPr/>
        </p:nvSpPr>
        <p:spPr bwMode="auto">
          <a:xfrm>
            <a:off x="457200" y="3257550"/>
            <a:ext cx="8229600" cy="1323975"/>
          </a:xfrm>
          <a:prstGeom prst="rect">
            <a:avLst/>
          </a:prstGeom>
          <a:noFill/>
          <a:ln w="9525">
            <a:noFill/>
            <a:miter lim="800000"/>
          </a:ln>
        </p:spPr>
        <p:txBody>
          <a:bodyPr>
            <a:spAutoFit/>
          </a:bodyPr>
          <a:lstStyle/>
          <a:p>
            <a:pPr eaLnBrk="1" hangingPunct="1"/>
            <a:r>
              <a:rPr lang="zh-CN" altLang="en-US" sz="2000">
                <a:latin typeface="Bodoni MT Black" pitchFamily="18" charset="0"/>
              </a:rPr>
              <a:t>例如，在</a:t>
            </a:r>
            <a:r>
              <a:rPr lang="en-US" altLang="zh-CN" sz="2000">
                <a:latin typeface="Bodoni MT Black" pitchFamily="18" charset="0"/>
              </a:rPr>
              <a:t>ATM</a:t>
            </a:r>
            <a:r>
              <a:rPr lang="zh-CN" altLang="en-US" sz="2000">
                <a:latin typeface="Bodoni MT Black" pitchFamily="18" charset="0"/>
              </a:rPr>
              <a:t>系统中，发往</a:t>
            </a:r>
            <a:r>
              <a:rPr lang="en-US" altLang="zh-CN" sz="2000">
                <a:latin typeface="Bodoni MT Black" pitchFamily="18" charset="0"/>
              </a:rPr>
              <a:t>ATM</a:t>
            </a:r>
            <a:r>
              <a:rPr lang="zh-CN" altLang="en-US" sz="2000">
                <a:latin typeface="Bodoni MT Black" pitchFamily="18" charset="0"/>
              </a:rPr>
              <a:t>对象的事件“中止”，启动该对象的服务“打印账单”；发往分行的事件“请分行验卡”启动该对象的服务“验证卡号”；而事件“处理分行事务”启动分行对象的服务“更新账户”。</a:t>
            </a:r>
            <a:endParaRPr lang="zh-CN" altLang="en-US" sz="2000">
              <a:latin typeface="Bodoni MT Black" pitchFamily="18" charset="0"/>
            </a:endParaRPr>
          </a:p>
        </p:txBody>
      </p:sp>
      <p:sp>
        <p:nvSpPr>
          <p:cNvPr id="217094" name="文本框 2"/>
          <p:cNvSpPr txBox="1">
            <a:spLocks noChangeArrowheads="1"/>
          </p:cNvSpPr>
          <p:nvPr/>
        </p:nvSpPr>
        <p:spPr bwMode="auto">
          <a:xfrm>
            <a:off x="457200" y="4652963"/>
            <a:ext cx="8229600" cy="831850"/>
          </a:xfrm>
          <a:prstGeom prst="rect">
            <a:avLst/>
          </a:prstGeom>
          <a:noFill/>
          <a:ln w="1587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可以</a:t>
            </a:r>
            <a:r>
              <a:rPr lang="zh-CN" altLang="en-US" sz="2400" dirty="0">
                <a:latin typeface="Bodoni MT Black" pitchFamily="18" charset="0"/>
              </a:rPr>
              <a:t>看出，所启动的这些服务通常就是</a:t>
            </a:r>
            <a:r>
              <a:rPr lang="zh-CN" altLang="en-US" sz="2400" dirty="0">
                <a:solidFill>
                  <a:srgbClr val="FF0000"/>
                </a:solidFill>
                <a:latin typeface="Bodoni MT Black" pitchFamily="18" charset="0"/>
              </a:rPr>
              <a:t>接受事件的对象在相应状态的行为</a:t>
            </a:r>
            <a:r>
              <a:rPr lang="zh-CN" altLang="en-US" sz="2400" dirty="0">
                <a:latin typeface="Bodoni MT Black" pitchFamily="18" charset="0"/>
              </a:rPr>
              <a:t>。</a:t>
            </a:r>
            <a:endParaRPr lang="zh-CN" altLang="en-US" sz="2400" dirty="0">
              <a:latin typeface="Bodoni MT Black" pitchFamily="18" charset="0"/>
            </a:endParaRPr>
          </a:p>
        </p:txBody>
      </p:sp>
      <p:sp>
        <p:nvSpPr>
          <p:cNvPr id="9" name="标题 3"/>
          <p:cNvSpPr txBox="1"/>
          <p:nvPr/>
        </p:nvSpPr>
        <p:spPr bwMode="auto">
          <a:xfrm>
            <a:off x="16033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smtClean="0">
                <a:latin typeface="Bodoni MT Black" pitchFamily="18" charset="0"/>
                <a:ea typeface="+mn-ea"/>
              </a:rPr>
              <a:t>10.6</a:t>
            </a:r>
            <a:r>
              <a:rPr lang="zh-CN" altLang="en-US" b="1" smtClean="0">
                <a:latin typeface="Bodoni MT Black" pitchFamily="18" charset="0"/>
              </a:rPr>
              <a:t>  定义服务</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10.6 </a:t>
            </a:r>
            <a:r>
              <a:rPr lang="zh-CN" altLang="en-US" sz="2400" dirty="0">
                <a:solidFill>
                  <a:srgbClr val="D9D9D9"/>
                </a:solidFill>
                <a:latin typeface="Bodoni MT Black" pitchFamily="18" charset="0"/>
                <a:ea typeface="+mn-ea"/>
              </a:rPr>
              <a:t>定义服务</a:t>
            </a:r>
            <a:endParaRPr lang="zh-CN" altLang="en-US" sz="2400" dirty="0">
              <a:solidFill>
                <a:srgbClr val="D9D9D9"/>
              </a:solidFill>
              <a:latin typeface="Bodoni MT Black" pitchFamily="18" charset="0"/>
              <a:ea typeface="+mn-ea"/>
            </a:endParaRPr>
          </a:p>
        </p:txBody>
      </p:sp>
      <p:sp>
        <p:nvSpPr>
          <p:cNvPr id="8" name="内容占位符 4"/>
          <p:cNvSpPr>
            <a:spLocks noGrp="1"/>
          </p:cNvSpPr>
          <p:nvPr>
            <p:ph idx="4294967295"/>
          </p:nvPr>
        </p:nvSpPr>
        <p:spPr>
          <a:xfrm>
            <a:off x="684213" y="1254125"/>
            <a:ext cx="8229600" cy="604838"/>
          </a:xfrm>
        </p:spPr>
        <p:txBody>
          <a:bodyPr/>
          <a:lstStyle/>
          <a:p>
            <a:pPr marL="0" indent="0">
              <a:buFont typeface="Arial" panose="020B0604020202020204" pitchFamily="34" charset="0"/>
              <a:buNone/>
              <a:defRPr/>
            </a:pPr>
            <a:r>
              <a:rPr lang="en-US" altLang="zh-CN" sz="2800" b="1" dirty="0">
                <a:latin typeface="Bodoni MT Black" pitchFamily="18" charset="0"/>
              </a:rPr>
              <a:t>3. </a:t>
            </a:r>
            <a:r>
              <a:rPr lang="zh-CN" altLang="en-US" sz="2800" b="1" dirty="0" smtClean="0">
                <a:latin typeface="Bodoni MT Black" pitchFamily="18" charset="0"/>
              </a:rPr>
              <a:t>与数据流图中处理框对应的操作</a:t>
            </a:r>
            <a:endParaRPr lang="zh-CN" altLang="en-US" sz="2800" b="1" dirty="0" smtClean="0">
              <a:latin typeface="Bodoni MT Black" pitchFamily="18" charset="0"/>
            </a:endParaRPr>
          </a:p>
        </p:txBody>
      </p:sp>
      <p:sp>
        <p:nvSpPr>
          <p:cNvPr id="219140" name="文本框 4"/>
          <p:cNvSpPr txBox="1">
            <a:spLocks noChangeArrowheads="1"/>
          </p:cNvSpPr>
          <p:nvPr/>
        </p:nvSpPr>
        <p:spPr bwMode="auto">
          <a:xfrm>
            <a:off x="811213" y="2192338"/>
            <a:ext cx="7505700" cy="1200150"/>
          </a:xfrm>
          <a:prstGeom prst="rect">
            <a:avLst/>
          </a:prstGeom>
          <a:noFill/>
          <a:ln w="15875">
            <a:noFill/>
            <a:miter lim="800000"/>
          </a:ln>
        </p:spPr>
        <p:txBody>
          <a:bodyPr>
            <a:spAutoFit/>
          </a:bodyPr>
          <a:lstStyle/>
          <a:p>
            <a:pPr eaLnBrk="1" hangingPunct="1"/>
            <a:r>
              <a:rPr lang="zh-CN" altLang="en-US" sz="2400" dirty="0">
                <a:latin typeface="Bodoni MT Black" pitchFamily="18" charset="0"/>
              </a:rPr>
              <a:t>     </a:t>
            </a:r>
            <a:r>
              <a:rPr lang="zh-CN" altLang="en-US" sz="2400" dirty="0" smtClean="0">
                <a:solidFill>
                  <a:srgbClr val="FF0000"/>
                </a:solidFill>
                <a:latin typeface="Bodoni MT Black" pitchFamily="18" charset="0"/>
              </a:rPr>
              <a:t>数据流图</a:t>
            </a:r>
            <a:r>
              <a:rPr lang="zh-CN" altLang="en-US" sz="2400" dirty="0">
                <a:solidFill>
                  <a:srgbClr val="FF0000"/>
                </a:solidFill>
                <a:latin typeface="Bodoni MT Black" pitchFamily="18" charset="0"/>
              </a:rPr>
              <a:t>中的每个处理框</a:t>
            </a:r>
            <a:r>
              <a:rPr lang="zh-CN" altLang="en-US" sz="2400" dirty="0">
                <a:latin typeface="Bodoni MT Black" pitchFamily="18" charset="0"/>
              </a:rPr>
              <a:t>都与一个</a:t>
            </a:r>
            <a:r>
              <a:rPr lang="zh-CN" altLang="en-US" sz="2400" dirty="0" smtClean="0">
                <a:latin typeface="Bodoni MT Black" pitchFamily="18" charset="0"/>
              </a:rPr>
              <a:t>对象（也</a:t>
            </a:r>
            <a:r>
              <a:rPr lang="zh-CN" altLang="en-US" sz="2400" dirty="0">
                <a:latin typeface="Bodoni MT Black" pitchFamily="18" charset="0"/>
              </a:rPr>
              <a:t>可能是若干个</a:t>
            </a:r>
            <a:r>
              <a:rPr lang="zh-CN" altLang="en-US" sz="2400" dirty="0" smtClean="0">
                <a:latin typeface="Bodoni MT Black" pitchFamily="18" charset="0"/>
              </a:rPr>
              <a:t>对象）上</a:t>
            </a:r>
            <a:r>
              <a:rPr lang="zh-CN" altLang="en-US" sz="2400" dirty="0">
                <a:latin typeface="Bodoni MT Black" pitchFamily="18" charset="0"/>
              </a:rPr>
              <a:t>的操作相对应。应该仔细对照状态图和数据流图，以便更正确地确定对象应该提供的服务。</a:t>
            </a:r>
            <a:endParaRPr lang="zh-CN" altLang="en-US" sz="2400" dirty="0">
              <a:latin typeface="Bodoni MT Black" pitchFamily="18" charset="0"/>
            </a:endParaRPr>
          </a:p>
        </p:txBody>
      </p:sp>
      <p:sp>
        <p:nvSpPr>
          <p:cNvPr id="219141" name="文本框 1"/>
          <p:cNvSpPr txBox="1">
            <a:spLocks noChangeArrowheads="1"/>
          </p:cNvSpPr>
          <p:nvPr/>
        </p:nvSpPr>
        <p:spPr bwMode="auto">
          <a:xfrm>
            <a:off x="811213" y="3644900"/>
            <a:ext cx="7505700" cy="1323975"/>
          </a:xfrm>
          <a:prstGeom prst="rect">
            <a:avLst/>
          </a:prstGeom>
          <a:noFill/>
          <a:ln w="9525">
            <a:noFill/>
            <a:miter lim="800000"/>
          </a:ln>
        </p:spPr>
        <p:txBody>
          <a:bodyPr>
            <a:spAutoFit/>
          </a:bodyPr>
          <a:lstStyle/>
          <a:p>
            <a:pPr eaLnBrk="1" hangingPunct="1"/>
            <a:r>
              <a:rPr lang="zh-CN" altLang="en-US" sz="2000">
                <a:latin typeface="Bodoni MT Black" pitchFamily="18" charset="0"/>
              </a:rPr>
              <a:t>       例如，在</a:t>
            </a:r>
            <a:r>
              <a:rPr lang="en-US" altLang="zh-CN" sz="2000">
                <a:latin typeface="Bodoni MT Black" pitchFamily="18" charset="0"/>
              </a:rPr>
              <a:t>ATM</a:t>
            </a:r>
            <a:r>
              <a:rPr lang="zh-CN" altLang="en-US" sz="2000">
                <a:latin typeface="Bodoni MT Black" pitchFamily="18" charset="0"/>
              </a:rPr>
              <a:t>系统中，从状态图上看出分行对象应该提供“验证卡号”服务，而在数据流图上与之对应的处理框是“验卡”，根据实际应该完成的功能看，该对象提供的这个服务应该是“验卡”。</a:t>
            </a:r>
            <a:endParaRPr lang="zh-CN" altLang="en-US" sz="2000">
              <a:latin typeface="Bodoni MT Black" pitchFamily="18" charset="0"/>
            </a:endParaRPr>
          </a:p>
        </p:txBody>
      </p:sp>
      <p:sp>
        <p:nvSpPr>
          <p:cNvPr id="9" name="标题 3"/>
          <p:cNvSpPr txBox="1"/>
          <p:nvPr/>
        </p:nvSpPr>
        <p:spPr bwMode="auto">
          <a:xfrm>
            <a:off x="16033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smtClean="0">
                <a:latin typeface="Bodoni MT Black" pitchFamily="18" charset="0"/>
                <a:ea typeface="+mn-ea"/>
              </a:rPr>
              <a:t>10.6</a:t>
            </a:r>
            <a:r>
              <a:rPr lang="zh-CN" altLang="en-US" b="1" smtClean="0">
                <a:latin typeface="Bodoni MT Black" pitchFamily="18" charset="0"/>
              </a:rPr>
              <a:t>  定义服务</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10.6 </a:t>
            </a:r>
            <a:r>
              <a:rPr lang="zh-CN" altLang="en-US" sz="2400" dirty="0">
                <a:solidFill>
                  <a:srgbClr val="D9D9D9"/>
                </a:solidFill>
                <a:latin typeface="Bodoni MT Black" pitchFamily="18" charset="0"/>
                <a:ea typeface="+mn-ea"/>
              </a:rPr>
              <a:t>定义服务</a:t>
            </a:r>
            <a:endParaRPr lang="zh-CN" altLang="en-US" sz="2400" dirty="0">
              <a:solidFill>
                <a:srgbClr val="D9D9D9"/>
              </a:solidFill>
              <a:latin typeface="Bodoni MT Black" pitchFamily="18" charset="0"/>
              <a:ea typeface="+mn-ea"/>
            </a:endParaRPr>
          </a:p>
        </p:txBody>
      </p:sp>
      <p:sp>
        <p:nvSpPr>
          <p:cNvPr id="8" name="内容占位符 4"/>
          <p:cNvSpPr>
            <a:spLocks noGrp="1"/>
          </p:cNvSpPr>
          <p:nvPr>
            <p:ph idx="4294967295"/>
          </p:nvPr>
        </p:nvSpPr>
        <p:spPr>
          <a:xfrm>
            <a:off x="684213" y="1268413"/>
            <a:ext cx="8229600" cy="604837"/>
          </a:xfrm>
        </p:spPr>
        <p:txBody>
          <a:bodyPr/>
          <a:lstStyle/>
          <a:p>
            <a:pPr marL="0" indent="0">
              <a:buFont typeface="Arial" panose="020B0604020202020204" pitchFamily="34" charset="0"/>
              <a:buNone/>
              <a:defRPr/>
            </a:pPr>
            <a:r>
              <a:rPr lang="en-US" altLang="zh-CN" sz="2800" b="1" dirty="0">
                <a:latin typeface="Bodoni MT Black" pitchFamily="18" charset="0"/>
              </a:rPr>
              <a:t>4. </a:t>
            </a:r>
            <a:r>
              <a:rPr lang="zh-CN" altLang="en-US" sz="2800" b="1" dirty="0" smtClean="0">
                <a:latin typeface="Bodoni MT Black" pitchFamily="18" charset="0"/>
              </a:rPr>
              <a:t>利用继承减少冗余操作</a:t>
            </a:r>
            <a:endParaRPr lang="zh-CN" altLang="en-US" sz="2800" b="1" dirty="0" smtClean="0">
              <a:latin typeface="Bodoni MT Black" pitchFamily="18" charset="0"/>
            </a:endParaRPr>
          </a:p>
        </p:txBody>
      </p:sp>
      <p:sp>
        <p:nvSpPr>
          <p:cNvPr id="221188" name="文本框 1"/>
          <p:cNvSpPr txBox="1">
            <a:spLocks noChangeArrowheads="1"/>
          </p:cNvSpPr>
          <p:nvPr/>
        </p:nvSpPr>
        <p:spPr bwMode="auto">
          <a:xfrm>
            <a:off x="900113" y="2224088"/>
            <a:ext cx="7272337" cy="1570037"/>
          </a:xfrm>
          <a:prstGeom prst="rect">
            <a:avLst/>
          </a:prstGeom>
          <a:noFill/>
          <a:ln w="9525">
            <a:noFill/>
            <a:miter lim="800000"/>
          </a:ln>
        </p:spPr>
        <p:txBody>
          <a:bodyPr>
            <a:spAutoFit/>
          </a:bodyPr>
          <a:lstStyle/>
          <a:p>
            <a:pPr eaLnBrk="1" hangingPunct="1"/>
            <a:r>
              <a:rPr lang="zh-CN" altLang="en-US" sz="2400" dirty="0">
                <a:solidFill>
                  <a:srgbClr val="000000"/>
                </a:solidFill>
                <a:latin typeface="Bodoni MT Black" pitchFamily="18" charset="0"/>
              </a:rPr>
              <a:t>     </a:t>
            </a:r>
            <a:r>
              <a:rPr lang="zh-CN" altLang="en-US" sz="2400" dirty="0" smtClean="0">
                <a:solidFill>
                  <a:srgbClr val="000000"/>
                </a:solidFill>
                <a:latin typeface="Bodoni MT Black" pitchFamily="18" charset="0"/>
              </a:rPr>
              <a:t>应该</a:t>
            </a:r>
            <a:r>
              <a:rPr lang="zh-CN" altLang="en-US" sz="2400" dirty="0">
                <a:solidFill>
                  <a:srgbClr val="000000"/>
                </a:solidFill>
                <a:latin typeface="Bodoni MT Black" pitchFamily="18" charset="0"/>
              </a:rPr>
              <a:t>尽量利用</a:t>
            </a:r>
            <a:r>
              <a:rPr lang="zh-CN" altLang="en-US" sz="2400" dirty="0">
                <a:solidFill>
                  <a:srgbClr val="FF0000"/>
                </a:solidFill>
                <a:latin typeface="Bodoni MT Black" pitchFamily="18" charset="0"/>
              </a:rPr>
              <a:t>继承机制</a:t>
            </a:r>
            <a:r>
              <a:rPr lang="zh-CN" altLang="en-US" sz="2400" dirty="0">
                <a:solidFill>
                  <a:srgbClr val="000000"/>
                </a:solidFill>
                <a:latin typeface="Bodoni MT Black" pitchFamily="18" charset="0"/>
              </a:rPr>
              <a:t>以减少所需定义的服务数目。只要不违背领域知识和常识，就尽量抽取出相似类的公共属性和操作，以建立这些类的新父类，并在类等级的不同层次中正确地定义各个服务。</a:t>
            </a:r>
            <a:endParaRPr lang="zh-CN" altLang="en-US" sz="2400" dirty="0">
              <a:solidFill>
                <a:srgbClr val="000000"/>
              </a:solidFill>
              <a:latin typeface="Bodoni MT Black" pitchFamily="18" charset="0"/>
            </a:endParaRPr>
          </a:p>
        </p:txBody>
      </p:sp>
      <p:sp>
        <p:nvSpPr>
          <p:cNvPr id="7" name="标题 3"/>
          <p:cNvSpPr txBox="1"/>
          <p:nvPr/>
        </p:nvSpPr>
        <p:spPr bwMode="auto">
          <a:xfrm>
            <a:off x="16033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smtClean="0">
                <a:latin typeface="Bodoni MT Black" pitchFamily="18" charset="0"/>
                <a:ea typeface="+mn-ea"/>
              </a:rPr>
              <a:t>10.6</a:t>
            </a:r>
            <a:r>
              <a:rPr lang="zh-CN" altLang="en-US" b="1" smtClean="0">
                <a:latin typeface="Bodoni MT Black" pitchFamily="18" charset="0"/>
              </a:rPr>
              <a:t>  定义服务</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64515" name="Rectangle 4"/>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en-US" altLang="zh-CN" sz="3325" dirty="0">
                <a:solidFill>
                  <a:schemeClr val="tx2"/>
                </a:solidFill>
              </a:rPr>
              <a:t>UML</a:t>
            </a:r>
            <a:r>
              <a:rPr lang="zh-CN" altLang="en-US" sz="3325" dirty="0">
                <a:solidFill>
                  <a:schemeClr val="tx2"/>
                </a:solidFill>
              </a:rPr>
              <a:t>的简介</a:t>
            </a:r>
            <a:endParaRPr lang="zh-CN" altLang="en-US" sz="3325" dirty="0">
              <a:solidFill>
                <a:schemeClr val="tx2"/>
              </a:solidFill>
            </a:endParaRPr>
          </a:p>
        </p:txBody>
      </p:sp>
      <p:sp>
        <p:nvSpPr>
          <p:cNvPr id="813063" name="Rectangle 7"/>
          <p:cNvSpPr>
            <a:spLocks noGrp="1"/>
          </p:cNvSpPr>
          <p:nvPr>
            <p:ph idx="1"/>
          </p:nvPr>
        </p:nvSpPr>
        <p:spPr>
          <a:xfrm>
            <a:off x="211015" y="1178169"/>
            <a:ext cx="8651631" cy="4642338"/>
          </a:xfrm>
        </p:spPr>
        <p:txBody>
          <a:bodyPr vert="horz" wrap="square" lIns="89030" tIns="44515" rIns="89030" bIns="44515" anchor="t"/>
          <a:p>
            <a:pPr marL="342900" indent="-342900" defTabSz="914400" eaLnBrk="1" hangingPunct="1">
              <a:lnSpc>
                <a:spcPct val="90000"/>
              </a:lnSpc>
            </a:pPr>
            <a:r>
              <a:rPr lang="en-US" altLang="zh-CN" sz="2585" b="0" dirty="0"/>
              <a:t>UML(Unified Modeling Language)</a:t>
            </a:r>
            <a:r>
              <a:rPr lang="zh-CN" altLang="en-US" sz="2585" b="0" dirty="0"/>
              <a:t>是一种构建软件系统和文档的通用可视化建模语言。</a:t>
            </a:r>
            <a:endParaRPr lang="zh-CN" altLang="en-US" sz="2585" b="0" dirty="0"/>
          </a:p>
          <a:p>
            <a:pPr marL="342900" indent="-342900" defTabSz="914400" eaLnBrk="1" hangingPunct="1">
              <a:lnSpc>
                <a:spcPct val="90000"/>
              </a:lnSpc>
            </a:pPr>
            <a:r>
              <a:rPr lang="en-US" altLang="zh-CN" sz="2585" b="0" dirty="0"/>
              <a:t>UML</a:t>
            </a:r>
            <a:r>
              <a:rPr lang="zh-CN" altLang="en-US" sz="2585" b="0" dirty="0"/>
              <a:t>能与所有的开发方法一同使用，可用于软件开发的整个生命周期。</a:t>
            </a:r>
            <a:endParaRPr lang="zh-CN" altLang="en-US" sz="2585" b="0" dirty="0"/>
          </a:p>
          <a:p>
            <a:pPr marL="342900" indent="-342900" defTabSz="914400" eaLnBrk="1" hangingPunct="1">
              <a:lnSpc>
                <a:spcPct val="90000"/>
              </a:lnSpc>
            </a:pPr>
            <a:r>
              <a:rPr lang="en-US" altLang="zh-CN" sz="2585" b="0" dirty="0"/>
              <a:t>UML</a:t>
            </a:r>
            <a:r>
              <a:rPr lang="zh-CN" altLang="en-US" sz="2585" b="0" dirty="0"/>
              <a:t>能表达系统的静态结构和动态信息，并能管理复杂的系统模型，便于软件团队之间的合作开发。</a:t>
            </a:r>
            <a:endParaRPr lang="zh-CN" altLang="en-US" sz="2585" b="0" dirty="0"/>
          </a:p>
          <a:p>
            <a:pPr marL="342900" indent="-342900" defTabSz="914400" eaLnBrk="1" hangingPunct="1">
              <a:lnSpc>
                <a:spcPct val="90000"/>
              </a:lnSpc>
            </a:pPr>
            <a:r>
              <a:rPr lang="en-US" altLang="zh-CN" sz="2585" b="0" dirty="0"/>
              <a:t>UML</a:t>
            </a:r>
            <a:r>
              <a:rPr lang="zh-CN" altLang="en-US" sz="2585" b="0" dirty="0"/>
              <a:t>不是编程语言，但支持</a:t>
            </a:r>
            <a:r>
              <a:rPr lang="en-US" altLang="zh-CN" sz="2585" b="0" dirty="0"/>
              <a:t>UML</a:t>
            </a:r>
            <a:r>
              <a:rPr lang="zh-CN" altLang="en-US" sz="2585" b="0" dirty="0"/>
              <a:t>语言的工具可以提供从</a:t>
            </a:r>
            <a:r>
              <a:rPr lang="en-US" altLang="zh-CN" sz="2585" b="0" dirty="0"/>
              <a:t>UML</a:t>
            </a:r>
            <a:r>
              <a:rPr lang="zh-CN" altLang="en-US" sz="2585" b="0" dirty="0"/>
              <a:t>到各种编程语言的代码生成，也可以提供从现有程序逆向构建</a:t>
            </a:r>
            <a:r>
              <a:rPr lang="en-US" altLang="zh-CN" sz="2585" b="0" dirty="0"/>
              <a:t>UML</a:t>
            </a:r>
            <a:r>
              <a:rPr lang="zh-CN" altLang="en-US" sz="2585" b="0" dirty="0"/>
              <a:t>模型。</a:t>
            </a:r>
            <a:endParaRPr lang="zh-CN" altLang="en-US" sz="2585" b="0" dirty="0"/>
          </a:p>
          <a:p>
            <a:pPr marL="342900" indent="-342900" defTabSz="914400" eaLnBrk="1" hangingPunct="1">
              <a:lnSpc>
                <a:spcPct val="90000"/>
              </a:lnSpc>
            </a:pPr>
            <a:r>
              <a:rPr lang="en-US" altLang="zh-CN" sz="2585" b="0" dirty="0"/>
              <a:t>UML</a:t>
            </a:r>
            <a:r>
              <a:rPr lang="zh-CN" altLang="en-US" sz="2585" b="0" dirty="0"/>
              <a:t>并不是万能的，它是一种离散的建模语言，对于特定的领域，比如：</a:t>
            </a:r>
            <a:r>
              <a:rPr lang="en-US" altLang="zh-CN" sz="2585" b="0" dirty="0"/>
              <a:t>GUI</a:t>
            </a:r>
            <a:r>
              <a:rPr lang="zh-CN" altLang="en-US" sz="2585" b="0" dirty="0"/>
              <a:t>、</a:t>
            </a:r>
            <a:r>
              <a:rPr lang="en-US" altLang="zh-CN" sz="2585" b="0" dirty="0"/>
              <a:t>VLSI</a:t>
            </a:r>
            <a:r>
              <a:rPr lang="zh-CN" altLang="en-US" sz="2585" b="0" dirty="0"/>
              <a:t>电路设计或基于规则的人工智能，用特定的语言和工具可能更合适。</a:t>
            </a:r>
            <a:endParaRPr lang="zh-CN" altLang="en-US" sz="2585"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3063">
                                            <p:txEl>
                                              <p:charRg st="0" end="54"/>
                                            </p:txEl>
                                          </p:spTgt>
                                        </p:tgtEl>
                                        <p:attrNameLst>
                                          <p:attrName>style.visibility</p:attrName>
                                        </p:attrNameLst>
                                      </p:cBhvr>
                                      <p:to>
                                        <p:strVal val="visible"/>
                                      </p:to>
                                    </p:set>
                                    <p:animEffect transition="in" filter="dissolve">
                                      <p:cBhvr>
                                        <p:cTn id="7" dur="500"/>
                                        <p:tgtEl>
                                          <p:spTgt spid="813063">
                                            <p:txEl>
                                              <p:charRg st="0" end="5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13063">
                                            <p:txEl>
                                              <p:charRg st="54" end="87"/>
                                            </p:txEl>
                                          </p:spTgt>
                                        </p:tgtEl>
                                        <p:attrNameLst>
                                          <p:attrName>style.visibility</p:attrName>
                                        </p:attrNameLst>
                                      </p:cBhvr>
                                      <p:to>
                                        <p:strVal val="visible"/>
                                      </p:to>
                                    </p:set>
                                    <p:animEffect transition="in" filter="dissolve">
                                      <p:cBhvr>
                                        <p:cTn id="12" dur="500"/>
                                        <p:tgtEl>
                                          <p:spTgt spid="813063">
                                            <p:txEl>
                                              <p:charRg st="54" end="8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13063">
                                            <p:txEl>
                                              <p:charRg st="87" end="133"/>
                                            </p:txEl>
                                          </p:spTgt>
                                        </p:tgtEl>
                                        <p:attrNameLst>
                                          <p:attrName>style.visibility</p:attrName>
                                        </p:attrNameLst>
                                      </p:cBhvr>
                                      <p:to>
                                        <p:strVal val="visible"/>
                                      </p:to>
                                    </p:set>
                                    <p:animEffect transition="in" filter="dissolve">
                                      <p:cBhvr>
                                        <p:cTn id="17" dur="500"/>
                                        <p:tgtEl>
                                          <p:spTgt spid="813063">
                                            <p:txEl>
                                              <p:charRg st="87" end="13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13063">
                                            <p:txEl>
                                              <p:charRg st="133" end="196"/>
                                            </p:txEl>
                                          </p:spTgt>
                                        </p:tgtEl>
                                        <p:attrNameLst>
                                          <p:attrName>style.visibility</p:attrName>
                                        </p:attrNameLst>
                                      </p:cBhvr>
                                      <p:to>
                                        <p:strVal val="visible"/>
                                      </p:to>
                                    </p:set>
                                    <p:animEffect transition="in" filter="dissolve">
                                      <p:cBhvr>
                                        <p:cTn id="22" dur="500"/>
                                        <p:tgtEl>
                                          <p:spTgt spid="813063">
                                            <p:txEl>
                                              <p:charRg st="133" end="19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13063">
                                            <p:txEl>
                                              <p:charRg st="196" end="268"/>
                                            </p:txEl>
                                          </p:spTgt>
                                        </p:tgtEl>
                                        <p:attrNameLst>
                                          <p:attrName>style.visibility</p:attrName>
                                        </p:attrNameLst>
                                      </p:cBhvr>
                                      <p:to>
                                        <p:strVal val="visible"/>
                                      </p:to>
                                    </p:set>
                                    <p:animEffect transition="in" filter="dissolve">
                                      <p:cBhvr>
                                        <p:cTn id="27" dur="500"/>
                                        <p:tgtEl>
                                          <p:spTgt spid="813063">
                                            <p:txEl>
                                              <p:charRg st="196" end="2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06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816131" name="Rectangle 3"/>
          <p:cNvSpPr>
            <a:spLocks noGrp="1"/>
          </p:cNvSpPr>
          <p:nvPr>
            <p:ph idx="1"/>
          </p:nvPr>
        </p:nvSpPr>
        <p:spPr>
          <a:xfrm>
            <a:off x="633046" y="1811215"/>
            <a:ext cx="8018585" cy="3798277"/>
          </a:xfrm>
        </p:spPr>
        <p:txBody>
          <a:bodyPr vert="horz" wrap="square" lIns="89030" tIns="44515" rIns="89030" bIns="44515" anchor="t"/>
          <a:p>
            <a:pPr marL="342900" indent="-342900" defTabSz="914400" eaLnBrk="1" hangingPunct="1">
              <a:lnSpc>
                <a:spcPct val="90000"/>
              </a:lnSpc>
            </a:pPr>
            <a:r>
              <a:rPr lang="zh-CN" altLang="en-US" sz="2770" b="0" dirty="0">
                <a:solidFill>
                  <a:srgbClr val="FF0066"/>
                </a:solidFill>
              </a:rPr>
              <a:t>最重要目标</a:t>
            </a:r>
            <a:r>
              <a:rPr lang="zh-CN" altLang="en-US" sz="2770" b="0" dirty="0"/>
              <a:t>：</a:t>
            </a:r>
            <a:r>
              <a:rPr lang="en-US" altLang="zh-CN" sz="2770" b="0" dirty="0"/>
              <a:t>UML</a:t>
            </a:r>
            <a:r>
              <a:rPr lang="zh-CN" altLang="en-US" sz="2770" b="0" dirty="0"/>
              <a:t>是所有建模人员可以使用的通用建模语言。它包含主流建模方法的概念，从而可以替代现有的软件分析和设计方法，比如：</a:t>
            </a:r>
            <a:r>
              <a:rPr lang="en-US" altLang="zh-CN" sz="2770" b="0" dirty="0"/>
              <a:t>OMT,Booch,OOSE</a:t>
            </a:r>
            <a:r>
              <a:rPr lang="zh-CN" altLang="en-US" sz="2770" b="0" dirty="0"/>
              <a:t>等。</a:t>
            </a:r>
            <a:endParaRPr lang="zh-CN" altLang="en-US" sz="2770" b="0" dirty="0"/>
          </a:p>
          <a:p>
            <a:pPr marL="342900" indent="-342900" defTabSz="914400" eaLnBrk="1" hangingPunct="1">
              <a:lnSpc>
                <a:spcPct val="90000"/>
              </a:lnSpc>
            </a:pPr>
            <a:r>
              <a:rPr lang="en-US" altLang="zh-CN" sz="2770" b="0" dirty="0"/>
              <a:t>UML</a:t>
            </a:r>
            <a:r>
              <a:rPr lang="zh-CN" altLang="en-US" sz="2770" b="0" dirty="0"/>
              <a:t>不是完整的开发方法，它不包括逐步的开发流程，但它提供所有必要的概念，具备足够的表达能力。</a:t>
            </a:r>
            <a:endParaRPr lang="zh-CN" altLang="en-US" sz="2770" b="0" dirty="0"/>
          </a:p>
          <a:p>
            <a:pPr marL="342900" indent="-342900" defTabSz="914400" eaLnBrk="1" hangingPunct="1">
              <a:lnSpc>
                <a:spcPct val="90000"/>
              </a:lnSpc>
            </a:pPr>
            <a:r>
              <a:rPr lang="en-US" altLang="zh-CN" sz="2770" b="0" dirty="0"/>
              <a:t>UML</a:t>
            </a:r>
            <a:r>
              <a:rPr lang="zh-CN" altLang="en-US" sz="2770" b="0" dirty="0"/>
              <a:t>的另一个目标是：能尽量简洁地表达系统的模型。</a:t>
            </a:r>
            <a:endParaRPr lang="zh-CN" altLang="en-US" sz="2770" b="0" dirty="0"/>
          </a:p>
        </p:txBody>
      </p:sp>
      <p:sp>
        <p:nvSpPr>
          <p:cNvPr id="65540" name="Rectangle 4"/>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en-US" altLang="zh-CN" sz="3325" dirty="0">
                <a:solidFill>
                  <a:schemeClr val="tx2"/>
                </a:solidFill>
              </a:rPr>
              <a:t>UML</a:t>
            </a:r>
            <a:r>
              <a:rPr lang="zh-CN" altLang="en-US" sz="3325" dirty="0">
                <a:solidFill>
                  <a:schemeClr val="tx2"/>
                </a:solidFill>
              </a:rPr>
              <a:t>的目标</a:t>
            </a:r>
            <a:endParaRPr lang="zh-CN" altLang="en-US" sz="3325"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6131">
                                            <p:txEl>
                                              <p:charRg st="0" end="80"/>
                                            </p:txEl>
                                          </p:spTgt>
                                        </p:tgtEl>
                                        <p:attrNameLst>
                                          <p:attrName>style.visibility</p:attrName>
                                        </p:attrNameLst>
                                      </p:cBhvr>
                                      <p:to>
                                        <p:strVal val="visible"/>
                                      </p:to>
                                    </p:set>
                                    <p:animEffect transition="in" filter="dissolve">
                                      <p:cBhvr>
                                        <p:cTn id="7" dur="500"/>
                                        <p:tgtEl>
                                          <p:spTgt spid="816131">
                                            <p:txEl>
                                              <p:charRg st="0" end="8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16131">
                                            <p:txEl>
                                              <p:charRg st="80" end="128"/>
                                            </p:txEl>
                                          </p:spTgt>
                                        </p:tgtEl>
                                        <p:attrNameLst>
                                          <p:attrName>style.visibility</p:attrName>
                                        </p:attrNameLst>
                                      </p:cBhvr>
                                      <p:to>
                                        <p:strVal val="visible"/>
                                      </p:to>
                                    </p:set>
                                    <p:animEffect transition="in" filter="dissolve">
                                      <p:cBhvr>
                                        <p:cTn id="12" dur="500"/>
                                        <p:tgtEl>
                                          <p:spTgt spid="816131">
                                            <p:txEl>
                                              <p:charRg st="80" end="12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16131">
                                            <p:txEl>
                                              <p:charRg st="128" end="154"/>
                                            </p:txEl>
                                          </p:spTgt>
                                        </p:tgtEl>
                                        <p:attrNameLst>
                                          <p:attrName>style.visibility</p:attrName>
                                        </p:attrNameLst>
                                      </p:cBhvr>
                                      <p:to>
                                        <p:strVal val="visible"/>
                                      </p:to>
                                    </p:set>
                                    <p:animEffect transition="in" filter="dissolve">
                                      <p:cBhvr>
                                        <p:cTn id="17" dur="500"/>
                                        <p:tgtEl>
                                          <p:spTgt spid="816131">
                                            <p:txEl>
                                              <p:charRg st="128" end="15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框 13"/>
          <p:cNvSpPr txBox="1">
            <a:spLocks noChangeArrowheads="1"/>
          </p:cNvSpPr>
          <p:nvPr/>
        </p:nvSpPr>
        <p:spPr bwMode="auto">
          <a:xfrm>
            <a:off x="395288" y="1125538"/>
            <a:ext cx="3816350" cy="4154487"/>
          </a:xfrm>
          <a:prstGeom prst="rect">
            <a:avLst/>
          </a:prstGeom>
          <a:noFill/>
          <a:ln w="1587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在</a:t>
            </a:r>
            <a:r>
              <a:rPr lang="zh-CN" altLang="en-US" sz="2400" dirty="0">
                <a:latin typeface="Bodoni MT Black" pitchFamily="18" charset="0"/>
              </a:rPr>
              <a:t>本书第</a:t>
            </a:r>
            <a:r>
              <a:rPr lang="en-US" altLang="zh-CN" sz="2400" dirty="0">
                <a:latin typeface="Bodoni MT Black" pitchFamily="18" charset="0"/>
              </a:rPr>
              <a:t>9</a:t>
            </a:r>
            <a:r>
              <a:rPr lang="zh-CN" altLang="en-US" sz="2400" dirty="0">
                <a:latin typeface="Bodoni MT Black" pitchFamily="18" charset="0"/>
              </a:rPr>
              <a:t>章中已经讲述了类与对象、结构、属性和服务的概念，现在再简要地介绍一下主题的概念。</a:t>
            </a:r>
            <a:endParaRPr lang="en-US" altLang="zh-CN" sz="2400" dirty="0">
              <a:latin typeface="Bodoni MT Black" pitchFamily="18" charset="0"/>
            </a:endParaRPr>
          </a:p>
          <a:p>
            <a:pPr eaLnBrk="1" hangingPunct="1"/>
            <a:r>
              <a:rPr lang="zh-CN" altLang="en-US" sz="2400" dirty="0" smtClean="0">
                <a:solidFill>
                  <a:srgbClr val="FF0000"/>
                </a:solidFill>
                <a:latin typeface="Bodoni MT Black" pitchFamily="18" charset="0"/>
              </a:rPr>
              <a:t>     主题</a:t>
            </a:r>
            <a:r>
              <a:rPr lang="zh-CN" altLang="en-US" sz="2400" dirty="0">
                <a:latin typeface="Bodoni MT Black" pitchFamily="18" charset="0"/>
              </a:rPr>
              <a:t>是指导读者理解大型、复杂模型的一种机制。也就是说，通过划分主题把一个大型、复杂的对象模型分解成几个不同的概念范畴。</a:t>
            </a:r>
            <a:endParaRPr lang="en-US" altLang="zh-CN" sz="2400" dirty="0">
              <a:latin typeface="Bodoni MT Black" pitchFamily="18" charset="0"/>
            </a:endParaRPr>
          </a:p>
        </p:txBody>
      </p:sp>
      <p:graphicFrame>
        <p:nvGraphicFramePr>
          <p:cNvPr id="18" name="图示 17"/>
          <p:cNvGraphicFramePr/>
          <p:nvPr/>
        </p:nvGraphicFramePr>
        <p:xfrm>
          <a:off x="4572000" y="2069743"/>
          <a:ext cx="4219672" cy="311258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0" name="椭圆形标注 19"/>
          <p:cNvSpPr/>
          <p:nvPr/>
        </p:nvSpPr>
        <p:spPr>
          <a:xfrm>
            <a:off x="5019675" y="1052513"/>
            <a:ext cx="3600450" cy="728662"/>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2">
                    <a:lumMod val="60000"/>
                    <a:lumOff val="40000"/>
                  </a:schemeClr>
                </a:solidFill>
                <a:latin typeface="Bodoni MT Black" pitchFamily="18" charset="0"/>
              </a:rPr>
              <a:t>“读者”泛指所有需要读懂系统模型的人</a:t>
            </a:r>
            <a:endParaRPr lang="zh-CN" altLang="en-US" dirty="0">
              <a:solidFill>
                <a:schemeClr val="tx2">
                  <a:lumMod val="60000"/>
                  <a:lumOff val="40000"/>
                </a:schemeClr>
              </a:solidFill>
              <a:latin typeface="Bodoni MT Black" pitchFamily="18" charset="0"/>
            </a:endParaRPr>
          </a:p>
        </p:txBody>
      </p:sp>
      <p:sp>
        <p:nvSpPr>
          <p:cNvPr id="11" name="1 Título"/>
          <p:cNvSpPr txBox="1"/>
          <p:nvPr/>
        </p:nvSpPr>
        <p:spPr bwMode="auto">
          <a:xfrm>
            <a:off x="2627313" y="6291263"/>
            <a:ext cx="46085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10.1.2 3</a:t>
            </a:r>
            <a:r>
              <a:rPr lang="zh-CN" altLang="en-US" sz="2400" dirty="0" smtClean="0">
                <a:solidFill>
                  <a:srgbClr val="D9D9D9"/>
                </a:solidFill>
                <a:latin typeface="Bodoni MT Black" pitchFamily="18" charset="0"/>
                <a:ea typeface="+mn-ea"/>
              </a:rPr>
              <a:t>个模型与</a:t>
            </a:r>
            <a:r>
              <a:rPr lang="en-US" altLang="zh-CN" sz="2400" dirty="0" smtClean="0">
                <a:solidFill>
                  <a:srgbClr val="D9D9D9"/>
                </a:solidFill>
                <a:latin typeface="Bodoni MT Black" pitchFamily="18" charset="0"/>
                <a:ea typeface="+mn-ea"/>
              </a:rPr>
              <a:t>5</a:t>
            </a:r>
            <a:r>
              <a:rPr lang="zh-CN" altLang="en-US" sz="2400" dirty="0" smtClean="0">
                <a:solidFill>
                  <a:srgbClr val="D9D9D9"/>
                </a:solidFill>
                <a:latin typeface="Bodoni MT Black" pitchFamily="18" charset="0"/>
                <a:ea typeface="+mn-ea"/>
              </a:rPr>
              <a:t>个层次</a:t>
            </a:r>
            <a:endParaRPr lang="zh-CN" altLang="en-US" sz="2400" dirty="0">
              <a:solidFill>
                <a:srgbClr val="D9D9D9"/>
              </a:solidFill>
              <a:latin typeface="Bodoni MT Black" pitchFamily="18" charset="0"/>
              <a:ea typeface="+mn-ea"/>
            </a:endParaRPr>
          </a:p>
        </p:txBody>
      </p:sp>
      <p:sp>
        <p:nvSpPr>
          <p:cNvPr id="7" name="标题 3"/>
          <p:cNvSpPr txBox="1"/>
          <p:nvPr/>
        </p:nvSpPr>
        <p:spPr bwMode="auto">
          <a:xfrm>
            <a:off x="255588"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a:latin typeface="Bodoni MT Black" pitchFamily="18" charset="0"/>
                <a:ea typeface="+mn-ea"/>
              </a:rPr>
              <a:t>10.1</a:t>
            </a:r>
            <a:r>
              <a:rPr lang="en-US" altLang="zh-CN" b="1" dirty="0" smtClean="0">
                <a:latin typeface="Bodoni MT Black" pitchFamily="18" charset="0"/>
              </a:rPr>
              <a:t> </a:t>
            </a:r>
            <a:r>
              <a:rPr lang="zh-CN" altLang="en-US" b="1" dirty="0" smtClean="0">
                <a:latin typeface="Bodoni MT Black" pitchFamily="18" charset="0"/>
              </a:rPr>
              <a:t>面向对象分析的基本过程</a:t>
            </a:r>
            <a:endParaRPr lang="zh-CN" altLang="en-US" b="1" dirty="0" smtClean="0">
              <a:latin typeface="Bodoni MT Black"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66563" name="Rectangle 4"/>
          <p:cNvSpPr/>
          <p:nvPr/>
        </p:nvSpPr>
        <p:spPr>
          <a:xfrm>
            <a:off x="609600" y="1529862"/>
            <a:ext cx="8110904" cy="4360985"/>
          </a:xfrm>
          <a:prstGeom prst="rect">
            <a:avLst/>
          </a:prstGeom>
          <a:noFill/>
          <a:ln w="9525" cap="flat" cmpd="sng">
            <a:solidFill>
              <a:schemeClr val="tx1"/>
            </a:solidFill>
            <a:prstDash val="solid"/>
            <a:miter/>
            <a:headEnd type="none" w="med" len="med"/>
            <a:tailEnd type="none" w="med" len="med"/>
          </a:ln>
        </p:spPr>
        <p:txBody>
          <a:bodyPr lIns="89030" tIns="44515" rIns="89030" bIns="44515"/>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358775" lvl="0" indent="-358775" defTabSz="957580" eaLnBrk="1" hangingPunct="1">
              <a:lnSpc>
                <a:spcPct val="90000"/>
              </a:lnSpc>
            </a:pPr>
            <a:r>
              <a:rPr lang="en-US" altLang="zh-CN" sz="3140" dirty="0"/>
              <a:t>UML</a:t>
            </a:r>
            <a:r>
              <a:rPr lang="zh-CN" altLang="en-US" sz="3140" dirty="0"/>
              <a:t>概念可以划分为以下范围：</a:t>
            </a:r>
            <a:endParaRPr lang="zh-CN" altLang="en-US" sz="3140" dirty="0"/>
          </a:p>
          <a:p>
            <a:pPr marL="777875" lvl="1" indent="-298450" defTabSz="957580" eaLnBrk="1" hangingPunct="1">
              <a:lnSpc>
                <a:spcPct val="90000"/>
              </a:lnSpc>
            </a:pPr>
            <a:r>
              <a:rPr lang="zh-CN" altLang="en-US" sz="2770" dirty="0"/>
              <a:t>系统需求</a:t>
            </a:r>
            <a:endParaRPr lang="zh-CN" altLang="en-US" sz="2770" dirty="0"/>
          </a:p>
          <a:p>
            <a:pPr marL="777875" lvl="1" indent="-298450" defTabSz="957580" eaLnBrk="1" hangingPunct="1">
              <a:lnSpc>
                <a:spcPct val="90000"/>
              </a:lnSpc>
            </a:pPr>
            <a:r>
              <a:rPr lang="zh-CN" altLang="en-US" sz="2770" dirty="0"/>
              <a:t>静态结构</a:t>
            </a:r>
            <a:endParaRPr lang="zh-CN" altLang="en-US" sz="2770" dirty="0"/>
          </a:p>
          <a:p>
            <a:pPr marL="777875" lvl="1" indent="-298450" defTabSz="957580" eaLnBrk="1" hangingPunct="1">
              <a:lnSpc>
                <a:spcPct val="90000"/>
              </a:lnSpc>
            </a:pPr>
            <a:r>
              <a:rPr lang="zh-CN" altLang="en-US" sz="2770" dirty="0"/>
              <a:t>动态行为</a:t>
            </a:r>
            <a:endParaRPr lang="zh-CN" altLang="en-US" sz="2770" dirty="0"/>
          </a:p>
          <a:p>
            <a:pPr marL="777875" lvl="1" indent="-298450" defTabSz="957580" eaLnBrk="1" hangingPunct="1">
              <a:lnSpc>
                <a:spcPct val="90000"/>
              </a:lnSpc>
            </a:pPr>
            <a:r>
              <a:rPr lang="zh-CN" altLang="en-US" sz="2770" dirty="0"/>
              <a:t>交互行为</a:t>
            </a:r>
            <a:endParaRPr lang="zh-CN" altLang="en-US" sz="2770" dirty="0"/>
          </a:p>
          <a:p>
            <a:pPr marL="777875" lvl="1" indent="-298450" defTabSz="957580" eaLnBrk="1" hangingPunct="1">
              <a:lnSpc>
                <a:spcPct val="90000"/>
              </a:lnSpc>
            </a:pPr>
            <a:r>
              <a:rPr lang="zh-CN" altLang="en-US" sz="2770" dirty="0"/>
              <a:t>物理实现</a:t>
            </a:r>
            <a:endParaRPr lang="zh-CN" altLang="en-US" sz="2770" dirty="0"/>
          </a:p>
          <a:p>
            <a:pPr marL="777875" lvl="1" indent="-298450" defTabSz="957580" eaLnBrk="1" hangingPunct="1">
              <a:lnSpc>
                <a:spcPct val="90000"/>
              </a:lnSpc>
            </a:pPr>
            <a:r>
              <a:rPr lang="zh-CN" altLang="en-US" sz="2770" dirty="0"/>
              <a:t>各种图之间的关系</a:t>
            </a:r>
            <a:endParaRPr lang="zh-CN" altLang="en-US" sz="2770" dirty="0"/>
          </a:p>
          <a:p>
            <a:pPr marL="777875" lvl="1" indent="-298450" defTabSz="957580" eaLnBrk="1" hangingPunct="1">
              <a:lnSpc>
                <a:spcPct val="90000"/>
              </a:lnSpc>
            </a:pPr>
            <a:r>
              <a:rPr lang="zh-CN" altLang="en-US" sz="2770" dirty="0"/>
              <a:t>模型组织</a:t>
            </a:r>
            <a:endParaRPr lang="zh-CN" altLang="en-US" sz="2770" dirty="0"/>
          </a:p>
          <a:p>
            <a:pPr marL="777875" lvl="1" indent="-298450" defTabSz="957580" eaLnBrk="1" hangingPunct="1">
              <a:lnSpc>
                <a:spcPct val="90000"/>
              </a:lnSpc>
            </a:pPr>
            <a:r>
              <a:rPr lang="zh-CN" altLang="en-US" sz="2770" dirty="0"/>
              <a:t>扩展机制</a:t>
            </a:r>
            <a:endParaRPr lang="zh-CN" altLang="en-US" sz="2770" dirty="0"/>
          </a:p>
        </p:txBody>
      </p:sp>
      <p:sp>
        <p:nvSpPr>
          <p:cNvPr id="66564" name="Rectangle 5"/>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en-US" altLang="zh-CN" sz="3325" dirty="0">
                <a:solidFill>
                  <a:schemeClr val="tx2"/>
                </a:solidFill>
              </a:rPr>
              <a:t>UML</a:t>
            </a:r>
            <a:r>
              <a:rPr lang="zh-CN" altLang="en-US" sz="3325" dirty="0">
                <a:solidFill>
                  <a:schemeClr val="tx2"/>
                </a:solidFill>
              </a:rPr>
              <a:t>的主要概念</a:t>
            </a:r>
            <a:endParaRPr lang="zh-CN" altLang="en-US" sz="3325" dirty="0">
              <a:solidFill>
                <a:schemeClr val="tx2"/>
              </a:solidFill>
            </a:endParaRPr>
          </a:p>
        </p:txBody>
      </p:sp>
      <p:sp>
        <p:nvSpPr>
          <p:cNvPr id="66565" name="AutoShape 6">
            <a:hlinkClick r:id="rId1" action="ppaction://hlinksldjump"/>
          </p:cNvPr>
          <p:cNvSpPr/>
          <p:nvPr/>
        </p:nvSpPr>
        <p:spPr>
          <a:xfrm>
            <a:off x="8009792" y="5965581"/>
            <a:ext cx="703385" cy="281354"/>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67587" name="Rectangle 3"/>
          <p:cNvSpPr>
            <a:spLocks noGrp="1"/>
          </p:cNvSpPr>
          <p:nvPr>
            <p:ph idx="1"/>
          </p:nvPr>
        </p:nvSpPr>
        <p:spPr>
          <a:xfrm>
            <a:off x="422031" y="1670538"/>
            <a:ext cx="8036169" cy="3798277"/>
          </a:xfrm>
        </p:spPr>
        <p:txBody>
          <a:bodyPr vert="horz" wrap="square" lIns="89030" tIns="44515" rIns="89030" bIns="44515" anchor="t"/>
          <a:p>
            <a:pPr lvl="1" eaLnBrk="1" hangingPunct="1"/>
            <a:r>
              <a:rPr lang="zh-CN" altLang="en-US" sz="2955" dirty="0">
                <a:solidFill>
                  <a:srgbClr val="452DF5"/>
                </a:solidFill>
              </a:rPr>
              <a:t>用例视图</a:t>
            </a:r>
            <a:r>
              <a:rPr lang="en-US" altLang="zh-CN" sz="2955" dirty="0"/>
              <a:t>(Use Cases View)</a:t>
            </a:r>
            <a:r>
              <a:rPr lang="zh-CN" altLang="en-US" sz="2955" dirty="0"/>
              <a:t>从外部用户的角度来描述系统的行为，它将系统功能划分为对用户有意义的事务，这些事务被称为</a:t>
            </a:r>
            <a:r>
              <a:rPr lang="zh-CN" altLang="en-US" sz="2955" u="sng" dirty="0">
                <a:solidFill>
                  <a:srgbClr val="FF0066"/>
                </a:solidFill>
              </a:rPr>
              <a:t>用例</a:t>
            </a:r>
            <a:r>
              <a:rPr lang="zh-CN" altLang="en-US" sz="2955" dirty="0">
                <a:solidFill>
                  <a:schemeClr val="folHlink"/>
                </a:solidFill>
              </a:rPr>
              <a:t>，</a:t>
            </a:r>
            <a:r>
              <a:rPr lang="zh-CN" altLang="en-US" sz="2955" dirty="0"/>
              <a:t>用户被称为</a:t>
            </a:r>
            <a:r>
              <a:rPr lang="zh-CN" altLang="en-US" sz="2955" u="sng" dirty="0">
                <a:solidFill>
                  <a:srgbClr val="FF0066"/>
                </a:solidFill>
              </a:rPr>
              <a:t>执行者</a:t>
            </a:r>
            <a:r>
              <a:rPr lang="zh-CN" altLang="en-US" sz="2955" dirty="0"/>
              <a:t>，</a:t>
            </a:r>
            <a:r>
              <a:rPr lang="zh-CN" altLang="en-US" sz="2955" u="sng" dirty="0">
                <a:solidFill>
                  <a:srgbClr val="FF0066"/>
                </a:solidFill>
              </a:rPr>
              <a:t>用例视图</a:t>
            </a:r>
            <a:r>
              <a:rPr lang="zh-CN" altLang="en-US" sz="2955" dirty="0"/>
              <a:t>也就是描述活动者在各个用例中的参与情况，它指导所有的行为视图。</a:t>
            </a:r>
            <a:endParaRPr lang="zh-CN" altLang="en-US" sz="2955" dirty="0"/>
          </a:p>
        </p:txBody>
      </p:sp>
      <p:sp>
        <p:nvSpPr>
          <p:cNvPr id="67588" name="Rectangle 4"/>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t>系统需求</a:t>
            </a:r>
            <a:endParaRPr lang="zh-CN" altLang="en-US" sz="3325" dirty="0"/>
          </a:p>
        </p:txBody>
      </p:sp>
      <p:sp>
        <p:nvSpPr>
          <p:cNvPr id="67589" name="AutoShape 6">
            <a:hlinkClick r:id="rId1" action="ppaction://hlinksldjump"/>
          </p:cNvPr>
          <p:cNvSpPr/>
          <p:nvPr/>
        </p:nvSpPr>
        <p:spPr>
          <a:xfrm>
            <a:off x="8159262" y="5890846"/>
            <a:ext cx="703385" cy="281354"/>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68611" name="Rectangle 3"/>
          <p:cNvSpPr>
            <a:spLocks noGrp="1"/>
          </p:cNvSpPr>
          <p:nvPr>
            <p:ph idx="1"/>
          </p:nvPr>
        </p:nvSpPr>
        <p:spPr>
          <a:xfrm>
            <a:off x="351692" y="1740877"/>
            <a:ext cx="8368812" cy="3376246"/>
          </a:xfrm>
        </p:spPr>
        <p:txBody>
          <a:bodyPr vert="horz" wrap="square" lIns="89030" tIns="44515" rIns="89030" bIns="44515" anchor="t"/>
          <a:p>
            <a:pPr lvl="1" eaLnBrk="1" hangingPunct="1"/>
            <a:r>
              <a:rPr lang="zh-CN" altLang="en-US" dirty="0">
                <a:solidFill>
                  <a:srgbClr val="452DF5"/>
                </a:solidFill>
              </a:rPr>
              <a:t>静态视图</a:t>
            </a:r>
            <a:r>
              <a:rPr lang="en-US" altLang="zh-CN" dirty="0"/>
              <a:t>(Static View)</a:t>
            </a:r>
            <a:r>
              <a:rPr lang="zh-CN" altLang="en-US" dirty="0"/>
              <a:t>，一个模型必须首先定义各种事物的内部特征和相互之间的关系，应用概念建模成</a:t>
            </a:r>
            <a:r>
              <a:rPr lang="zh-CN" altLang="en-US" u="sng" dirty="0">
                <a:solidFill>
                  <a:srgbClr val="FF0066"/>
                </a:solidFill>
              </a:rPr>
              <a:t>类</a:t>
            </a:r>
            <a:r>
              <a:rPr lang="zh-CN" altLang="en-US" dirty="0"/>
              <a:t>，类描述事物的</a:t>
            </a:r>
            <a:r>
              <a:rPr lang="zh-CN" altLang="en-US" u="sng" dirty="0">
                <a:solidFill>
                  <a:srgbClr val="FF0066"/>
                </a:solidFill>
              </a:rPr>
              <a:t>属性</a:t>
            </a:r>
            <a:r>
              <a:rPr lang="zh-CN" altLang="en-US" dirty="0"/>
              <a:t>和以及在这些属性上的</a:t>
            </a:r>
            <a:r>
              <a:rPr lang="zh-CN" altLang="en-US" u="sng" dirty="0">
                <a:solidFill>
                  <a:srgbClr val="FF0066"/>
                </a:solidFill>
              </a:rPr>
              <a:t>操作</a:t>
            </a:r>
            <a:r>
              <a:rPr lang="zh-CN" altLang="en-US" dirty="0"/>
              <a:t>。类之间可以存在不同的</a:t>
            </a:r>
            <a:r>
              <a:rPr lang="zh-CN" altLang="en-US" u="sng" dirty="0">
                <a:solidFill>
                  <a:srgbClr val="FF0066"/>
                </a:solidFill>
              </a:rPr>
              <a:t>关系</a:t>
            </a:r>
            <a:r>
              <a:rPr lang="zh-CN" altLang="en-US" dirty="0"/>
              <a:t>，比如</a:t>
            </a:r>
            <a:r>
              <a:rPr lang="zh-CN" altLang="en-US" u="sng" dirty="0">
                <a:solidFill>
                  <a:srgbClr val="FF0066"/>
                </a:solidFill>
              </a:rPr>
              <a:t>泛化</a:t>
            </a:r>
            <a:r>
              <a:rPr lang="zh-CN" altLang="en-US" dirty="0"/>
              <a:t>（继承）、</a:t>
            </a:r>
            <a:r>
              <a:rPr lang="zh-CN" altLang="en-US" u="sng" dirty="0">
                <a:solidFill>
                  <a:srgbClr val="FF0066"/>
                </a:solidFill>
              </a:rPr>
              <a:t>关联</a:t>
            </a:r>
            <a:r>
              <a:rPr lang="zh-CN" altLang="en-US" dirty="0"/>
              <a:t>和</a:t>
            </a:r>
            <a:r>
              <a:rPr lang="zh-CN" altLang="en-US" u="sng" dirty="0">
                <a:solidFill>
                  <a:srgbClr val="FF0066"/>
                </a:solidFill>
              </a:rPr>
              <a:t>依赖</a:t>
            </a:r>
            <a:r>
              <a:rPr lang="zh-CN" altLang="en-US" dirty="0"/>
              <a:t>等，静态视图表示成</a:t>
            </a:r>
            <a:r>
              <a:rPr lang="zh-CN" altLang="en-US" u="sng" dirty="0">
                <a:solidFill>
                  <a:srgbClr val="FF0066"/>
                </a:solidFill>
              </a:rPr>
              <a:t>类图</a:t>
            </a:r>
            <a:r>
              <a:rPr lang="zh-CN" altLang="en-US" dirty="0"/>
              <a:t>，静态视图在某一时刻的快照称为</a:t>
            </a:r>
            <a:r>
              <a:rPr lang="zh-CN" altLang="en-US" u="sng" dirty="0">
                <a:solidFill>
                  <a:srgbClr val="FF0066"/>
                </a:solidFill>
              </a:rPr>
              <a:t>对象图</a:t>
            </a:r>
            <a:r>
              <a:rPr lang="zh-CN" altLang="en-US" dirty="0"/>
              <a:t>。</a:t>
            </a:r>
            <a:endParaRPr lang="zh-CN" altLang="en-US" dirty="0"/>
          </a:p>
        </p:txBody>
      </p:sp>
      <p:sp>
        <p:nvSpPr>
          <p:cNvPr id="68612" name="Rectangle 4"/>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t>静态结构</a:t>
            </a:r>
            <a:endParaRPr lang="zh-CN" altLang="en-US" sz="3325" dirty="0"/>
          </a:p>
        </p:txBody>
      </p:sp>
      <p:sp>
        <p:nvSpPr>
          <p:cNvPr id="68613" name="AutoShape 6">
            <a:hlinkClick r:id="rId1" action="ppaction://hlinksldjump"/>
          </p:cNvPr>
          <p:cNvSpPr/>
          <p:nvPr/>
        </p:nvSpPr>
        <p:spPr>
          <a:xfrm>
            <a:off x="8159262" y="5890846"/>
            <a:ext cx="703385" cy="281354"/>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69635" name="Rectangle 1027"/>
          <p:cNvSpPr>
            <a:spLocks noGrp="1"/>
          </p:cNvSpPr>
          <p:nvPr>
            <p:ph idx="1"/>
          </p:nvPr>
        </p:nvSpPr>
        <p:spPr>
          <a:xfrm>
            <a:off x="492369" y="1389185"/>
            <a:ext cx="8110904" cy="4290646"/>
          </a:xfrm>
        </p:spPr>
        <p:txBody>
          <a:bodyPr vert="horz" wrap="square" lIns="89030" tIns="44515" rIns="89030" bIns="44515" anchor="t"/>
          <a:p>
            <a:pPr lvl="1" eaLnBrk="1" hangingPunct="1"/>
            <a:r>
              <a:rPr lang="zh-CN" altLang="en-US" dirty="0">
                <a:solidFill>
                  <a:srgbClr val="452DF5"/>
                </a:solidFill>
              </a:rPr>
              <a:t>状态机视图</a:t>
            </a:r>
            <a:r>
              <a:rPr lang="en-US" altLang="zh-CN" dirty="0"/>
              <a:t>(State Machine View)</a:t>
            </a:r>
            <a:r>
              <a:rPr lang="zh-CN" altLang="en-US" dirty="0"/>
              <a:t>，通过对每个类的对象的生命周期进行建模，描述了对象时间上的动态行为。</a:t>
            </a:r>
            <a:r>
              <a:rPr lang="zh-CN" altLang="en-US" u="sng" dirty="0">
                <a:solidFill>
                  <a:srgbClr val="FF0066"/>
                </a:solidFill>
              </a:rPr>
              <a:t>状态机</a:t>
            </a:r>
            <a:r>
              <a:rPr lang="zh-CN" altLang="en-US" dirty="0"/>
              <a:t>是由</a:t>
            </a:r>
            <a:r>
              <a:rPr lang="zh-CN" altLang="en-US" u="sng" dirty="0">
                <a:solidFill>
                  <a:srgbClr val="FF0066"/>
                </a:solidFill>
              </a:rPr>
              <a:t>状态</a:t>
            </a:r>
            <a:r>
              <a:rPr lang="zh-CN" altLang="en-US" dirty="0"/>
              <a:t>和</a:t>
            </a:r>
            <a:r>
              <a:rPr lang="zh-CN" altLang="en-US" u="sng" dirty="0">
                <a:solidFill>
                  <a:srgbClr val="FF0066"/>
                </a:solidFill>
              </a:rPr>
              <a:t>迁移</a:t>
            </a:r>
            <a:r>
              <a:rPr lang="zh-CN" altLang="en-US" dirty="0"/>
              <a:t>组成的图，状态机通常附属于类，描述类实例对接受</a:t>
            </a:r>
            <a:r>
              <a:rPr lang="zh-CN" altLang="en-US" u="sng" dirty="0">
                <a:solidFill>
                  <a:srgbClr val="FF0066"/>
                </a:solidFill>
              </a:rPr>
              <a:t>事件</a:t>
            </a:r>
            <a:r>
              <a:rPr lang="zh-CN" altLang="en-US" dirty="0"/>
              <a:t>的响应。</a:t>
            </a:r>
            <a:endParaRPr lang="zh-CN" altLang="en-US" dirty="0"/>
          </a:p>
          <a:p>
            <a:pPr lvl="1" eaLnBrk="1" hangingPunct="1"/>
            <a:r>
              <a:rPr lang="zh-CN" altLang="en-US" dirty="0">
                <a:solidFill>
                  <a:srgbClr val="452DF5"/>
                </a:solidFill>
              </a:rPr>
              <a:t>活动视图</a:t>
            </a:r>
            <a:r>
              <a:rPr lang="en-US" altLang="zh-CN" dirty="0"/>
              <a:t>(Activity View)</a:t>
            </a:r>
            <a:r>
              <a:rPr lang="zh-CN" altLang="en-US" dirty="0"/>
              <a:t>是利用状态机对运算和</a:t>
            </a:r>
            <a:r>
              <a:rPr lang="zh-CN" altLang="en-US" u="sng" dirty="0">
                <a:solidFill>
                  <a:srgbClr val="FF0066"/>
                </a:solidFill>
              </a:rPr>
              <a:t>工作流</a:t>
            </a:r>
            <a:r>
              <a:rPr lang="zh-CN" altLang="en-US" dirty="0"/>
              <a:t>进行建模的特殊形式。</a:t>
            </a:r>
            <a:r>
              <a:rPr lang="zh-CN" altLang="en-US" u="sng" dirty="0">
                <a:solidFill>
                  <a:srgbClr val="FF0066"/>
                </a:solidFill>
              </a:rPr>
              <a:t>活动图</a:t>
            </a:r>
            <a:r>
              <a:rPr lang="zh-CN" altLang="en-US" dirty="0"/>
              <a:t>的状态代表了运算执行的状态，而非一般对象的状态，活动图和流程图很相似，不过它支持并发。</a:t>
            </a:r>
            <a:endParaRPr lang="zh-CN" altLang="en-US" dirty="0"/>
          </a:p>
        </p:txBody>
      </p:sp>
      <p:sp>
        <p:nvSpPr>
          <p:cNvPr id="69636" name="AutoShape 1029">
            <a:hlinkClick r:id="rId1" action="ppaction://hlinksldjump"/>
          </p:cNvPr>
          <p:cNvSpPr/>
          <p:nvPr/>
        </p:nvSpPr>
        <p:spPr>
          <a:xfrm>
            <a:off x="8159262" y="5890846"/>
            <a:ext cx="703385" cy="281354"/>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69637" name="Rectangle 1030"/>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t>动态行为</a:t>
            </a:r>
            <a:endParaRPr lang="zh-CN" altLang="en-US" sz="3325"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70659" name="Rectangle 3"/>
          <p:cNvSpPr>
            <a:spLocks noGrp="1"/>
          </p:cNvSpPr>
          <p:nvPr>
            <p:ph idx="1"/>
          </p:nvPr>
        </p:nvSpPr>
        <p:spPr>
          <a:xfrm>
            <a:off x="211015" y="1670538"/>
            <a:ext cx="8338038" cy="4079631"/>
          </a:xfrm>
        </p:spPr>
        <p:txBody>
          <a:bodyPr vert="horz" wrap="square" lIns="89030" tIns="44515" rIns="89030" bIns="44515" anchor="t"/>
          <a:p>
            <a:pPr lvl="1" eaLnBrk="1" hangingPunct="1"/>
            <a:r>
              <a:rPr lang="zh-CN" altLang="en-US" dirty="0">
                <a:solidFill>
                  <a:srgbClr val="452DF5"/>
                </a:solidFill>
              </a:rPr>
              <a:t>交互视图</a:t>
            </a:r>
            <a:r>
              <a:rPr lang="en-US" altLang="zh-CN" dirty="0"/>
              <a:t>(Interaction View)</a:t>
            </a:r>
            <a:r>
              <a:rPr lang="zh-CN" altLang="en-US" dirty="0"/>
              <a:t>，对象通过交互来实现行为，交互视图通过</a:t>
            </a:r>
            <a:r>
              <a:rPr lang="zh-CN" altLang="en-US" u="sng" dirty="0">
                <a:solidFill>
                  <a:srgbClr val="FF0066"/>
                </a:solidFill>
              </a:rPr>
              <a:t>协作</a:t>
            </a:r>
            <a:r>
              <a:rPr lang="zh-CN" altLang="en-US" dirty="0"/>
              <a:t>来进行建模，协作具有结构和行为两个方面，结构包含为行为方面而定义的一系列角色和关系，行为方面是绑定于角色的对象间的一系列交换的消息，这些消息在协作中称为</a:t>
            </a:r>
            <a:r>
              <a:rPr lang="zh-CN" altLang="en-US" u="sng" dirty="0">
                <a:solidFill>
                  <a:srgbClr val="FF0066"/>
                </a:solidFill>
              </a:rPr>
              <a:t>交互</a:t>
            </a:r>
            <a:r>
              <a:rPr lang="zh-CN" altLang="en-US" dirty="0"/>
              <a:t>，消息序列可用两种图来表示：</a:t>
            </a:r>
            <a:r>
              <a:rPr lang="zh-CN" altLang="en-US" u="sng" dirty="0">
                <a:solidFill>
                  <a:srgbClr val="FF0066"/>
                </a:solidFill>
              </a:rPr>
              <a:t>顺序图</a:t>
            </a:r>
            <a:r>
              <a:rPr lang="zh-CN" altLang="en-US" dirty="0"/>
              <a:t>（重点在消息的时间顺序）和</a:t>
            </a:r>
            <a:r>
              <a:rPr lang="zh-CN" altLang="en-US" u="sng" dirty="0">
                <a:solidFill>
                  <a:srgbClr val="FF0066"/>
                </a:solidFill>
              </a:rPr>
              <a:t>协作图</a:t>
            </a:r>
            <a:r>
              <a:rPr lang="zh-CN" altLang="en-US" dirty="0"/>
              <a:t>（重点在交换消息的对象间的关系）。</a:t>
            </a:r>
            <a:endParaRPr lang="zh-CN" altLang="en-US" dirty="0"/>
          </a:p>
        </p:txBody>
      </p:sp>
      <p:sp>
        <p:nvSpPr>
          <p:cNvPr id="70660" name="Rectangle 5"/>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t>交互行为</a:t>
            </a:r>
            <a:endParaRPr lang="zh-CN" altLang="en-US" sz="3325" dirty="0"/>
          </a:p>
        </p:txBody>
      </p:sp>
      <p:sp>
        <p:nvSpPr>
          <p:cNvPr id="70661" name="AutoShape 6">
            <a:hlinkClick r:id="rId1" action="ppaction://hlinksldjump"/>
          </p:cNvPr>
          <p:cNvSpPr/>
          <p:nvPr/>
        </p:nvSpPr>
        <p:spPr>
          <a:xfrm>
            <a:off x="8159262" y="5890846"/>
            <a:ext cx="703385" cy="281354"/>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71683" name="Rectangle 3"/>
          <p:cNvSpPr>
            <a:spLocks noGrp="1"/>
          </p:cNvSpPr>
          <p:nvPr>
            <p:ph idx="1"/>
          </p:nvPr>
        </p:nvSpPr>
        <p:spPr>
          <a:xfrm>
            <a:off x="492369" y="1811215"/>
            <a:ext cx="8110904" cy="3868615"/>
          </a:xfrm>
        </p:spPr>
        <p:txBody>
          <a:bodyPr vert="horz" wrap="square" lIns="89030" tIns="44515" rIns="89030" bIns="44515" anchor="t"/>
          <a:p>
            <a:pPr lvl="1" eaLnBrk="1" hangingPunct="1"/>
            <a:r>
              <a:rPr lang="zh-CN" altLang="en-US" dirty="0">
                <a:solidFill>
                  <a:srgbClr val="452DF5"/>
                </a:solidFill>
              </a:rPr>
              <a:t>物理视图</a:t>
            </a:r>
            <a:r>
              <a:rPr lang="en-US" altLang="zh-CN" dirty="0"/>
              <a:t>(Physical View)</a:t>
            </a:r>
            <a:r>
              <a:rPr lang="zh-CN" altLang="en-US" dirty="0"/>
              <a:t>，许多系统模型独立于最终的实现，在实现方面，必须充分考虑系统的重用性和性能。</a:t>
            </a:r>
            <a:r>
              <a:rPr lang="en-US" altLang="zh-CN" dirty="0"/>
              <a:t>UML</a:t>
            </a:r>
            <a:r>
              <a:rPr lang="zh-CN" altLang="en-US" dirty="0"/>
              <a:t>有两种视图来表示系统的实现：</a:t>
            </a:r>
            <a:r>
              <a:rPr lang="zh-CN" altLang="en-US" u="sng" dirty="0">
                <a:solidFill>
                  <a:srgbClr val="FF0066"/>
                </a:solidFill>
              </a:rPr>
              <a:t>实现视图</a:t>
            </a:r>
            <a:r>
              <a:rPr lang="zh-CN" altLang="en-US" dirty="0"/>
              <a:t>和</a:t>
            </a:r>
            <a:r>
              <a:rPr lang="zh-CN" altLang="en-US" u="sng" dirty="0">
                <a:solidFill>
                  <a:srgbClr val="FF0066"/>
                </a:solidFill>
              </a:rPr>
              <a:t>部署视图</a:t>
            </a:r>
            <a:r>
              <a:rPr lang="zh-CN" altLang="en-US" dirty="0"/>
              <a:t>，实现视图将可重用的系统片段打包成</a:t>
            </a:r>
            <a:r>
              <a:rPr lang="zh-CN" altLang="en-US" u="sng" dirty="0">
                <a:solidFill>
                  <a:srgbClr val="FF0066"/>
                </a:solidFill>
              </a:rPr>
              <a:t>组件</a:t>
            </a:r>
            <a:r>
              <a:rPr lang="zh-CN" altLang="en-US" dirty="0"/>
              <a:t>，部署视图描述系统运行时资源的物理分布，这些资源称为</a:t>
            </a:r>
            <a:r>
              <a:rPr lang="zh-CN" altLang="en-US" u="sng" dirty="0">
                <a:solidFill>
                  <a:srgbClr val="FF0066"/>
                </a:solidFill>
              </a:rPr>
              <a:t>结点</a:t>
            </a:r>
            <a:r>
              <a:rPr lang="zh-CN" altLang="en-US" dirty="0"/>
              <a:t>。</a:t>
            </a:r>
            <a:endParaRPr lang="zh-CN" altLang="en-US" dirty="0"/>
          </a:p>
        </p:txBody>
      </p:sp>
      <p:sp>
        <p:nvSpPr>
          <p:cNvPr id="71684" name="Rectangle 5"/>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t>物理实现</a:t>
            </a:r>
            <a:endParaRPr lang="zh-CN" altLang="en-US" sz="3325" dirty="0"/>
          </a:p>
        </p:txBody>
      </p:sp>
      <p:sp>
        <p:nvSpPr>
          <p:cNvPr id="71685" name="AutoShape 6">
            <a:hlinkClick r:id="rId1" action="ppaction://hlinksldjump"/>
          </p:cNvPr>
          <p:cNvSpPr/>
          <p:nvPr/>
        </p:nvSpPr>
        <p:spPr>
          <a:xfrm>
            <a:off x="8159262" y="5890846"/>
            <a:ext cx="703385" cy="281354"/>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72707" name="Rectangle 3"/>
          <p:cNvSpPr>
            <a:spLocks noGrp="1"/>
          </p:cNvSpPr>
          <p:nvPr>
            <p:ph idx="1"/>
          </p:nvPr>
        </p:nvSpPr>
        <p:spPr>
          <a:xfrm>
            <a:off x="633046" y="1740877"/>
            <a:ext cx="7772400" cy="3798277"/>
          </a:xfrm>
        </p:spPr>
        <p:txBody>
          <a:bodyPr vert="horz" wrap="square" lIns="89030" tIns="44515" rIns="89030" bIns="44515" anchor="t"/>
          <a:p>
            <a:pPr lvl="1" eaLnBrk="1" hangingPunct="1"/>
            <a:r>
              <a:rPr lang="zh-CN" altLang="en-US" dirty="0"/>
              <a:t>静态视图（类图，对象图），物理视图（实现视图，部署视图）是描述系统的静态结构。</a:t>
            </a:r>
            <a:endParaRPr lang="zh-CN" altLang="en-US" dirty="0"/>
          </a:p>
          <a:p>
            <a:pPr lvl="1" eaLnBrk="1" hangingPunct="1"/>
            <a:r>
              <a:rPr lang="zh-CN" altLang="en-US" dirty="0"/>
              <a:t>用例图是描述系统的外部视图。</a:t>
            </a:r>
            <a:endParaRPr lang="zh-CN" altLang="en-US" dirty="0"/>
          </a:p>
          <a:p>
            <a:pPr lvl="1" eaLnBrk="1" hangingPunct="1"/>
            <a:r>
              <a:rPr lang="zh-CN" altLang="en-US" dirty="0"/>
              <a:t>活动图描述系统的外部</a:t>
            </a:r>
            <a:r>
              <a:rPr lang="en-US" altLang="zh-CN" dirty="0"/>
              <a:t>/</a:t>
            </a:r>
            <a:r>
              <a:rPr lang="zh-CN" altLang="en-US" dirty="0"/>
              <a:t>内部视图。</a:t>
            </a:r>
            <a:endParaRPr lang="zh-CN" altLang="en-US" dirty="0"/>
          </a:p>
          <a:p>
            <a:pPr lvl="1" eaLnBrk="1" hangingPunct="1"/>
            <a:r>
              <a:rPr lang="zh-CN" altLang="en-US" dirty="0"/>
              <a:t>交互视图（顺序图，协作图）描述系统的内部视图。</a:t>
            </a:r>
            <a:endParaRPr lang="zh-CN" altLang="en-US" dirty="0"/>
          </a:p>
          <a:p>
            <a:pPr lvl="1" eaLnBrk="1" hangingPunct="1"/>
            <a:r>
              <a:rPr lang="zh-CN" altLang="en-US" dirty="0"/>
              <a:t>状态图描述单个类的动态行为。</a:t>
            </a:r>
            <a:endParaRPr lang="zh-CN" altLang="en-US" dirty="0"/>
          </a:p>
        </p:txBody>
      </p:sp>
      <p:sp>
        <p:nvSpPr>
          <p:cNvPr id="72708" name="AutoShape 4">
            <a:hlinkClick r:id="rId1" action="ppaction://hlinksldjump"/>
          </p:cNvPr>
          <p:cNvSpPr/>
          <p:nvPr/>
        </p:nvSpPr>
        <p:spPr>
          <a:xfrm>
            <a:off x="8159262" y="5890846"/>
            <a:ext cx="703385" cy="281354"/>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72709" name="Rectangle 6"/>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690" dirty="0"/>
              <a:t>各种图之间的关系</a:t>
            </a:r>
            <a:endParaRPr lang="zh-CN" altLang="en-US" sz="369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73731" name="Rectangle 3"/>
          <p:cNvSpPr>
            <a:spLocks noGrp="1"/>
          </p:cNvSpPr>
          <p:nvPr>
            <p:ph idx="1"/>
          </p:nvPr>
        </p:nvSpPr>
        <p:spPr>
          <a:xfrm>
            <a:off x="609600" y="1811215"/>
            <a:ext cx="8110904" cy="3868615"/>
          </a:xfrm>
        </p:spPr>
        <p:txBody>
          <a:bodyPr vert="horz" wrap="square" lIns="89030" tIns="44515" rIns="89030" bIns="44515" anchor="t"/>
          <a:p>
            <a:pPr lvl="1" eaLnBrk="1" hangingPunct="1"/>
            <a:r>
              <a:rPr lang="zh-CN" altLang="en-US" dirty="0">
                <a:solidFill>
                  <a:srgbClr val="452DF5"/>
                </a:solidFill>
              </a:rPr>
              <a:t>模型管理视图</a:t>
            </a:r>
            <a:r>
              <a:rPr lang="en-US" altLang="zh-CN" dirty="0"/>
              <a:t>(Model Management View)</a:t>
            </a:r>
            <a:r>
              <a:rPr lang="zh-CN" altLang="en-US" dirty="0"/>
              <a:t>，任何大系统必须划分为较小的单元，以使人们能在某一时刻只接触有限的信息，不影响团队间的并行工作。模型是利用</a:t>
            </a:r>
            <a:r>
              <a:rPr lang="zh-CN" altLang="en-US" u="sng" dirty="0">
                <a:solidFill>
                  <a:srgbClr val="FF0066"/>
                </a:solidFill>
              </a:rPr>
              <a:t>包</a:t>
            </a:r>
            <a:r>
              <a:rPr lang="en-US" altLang="zh-CN" dirty="0"/>
              <a:t>(Package)</a:t>
            </a:r>
            <a:r>
              <a:rPr lang="zh-CN" altLang="en-US" dirty="0"/>
              <a:t>和</a:t>
            </a:r>
            <a:r>
              <a:rPr lang="zh-CN" altLang="en-US" u="sng" dirty="0">
                <a:solidFill>
                  <a:srgbClr val="FF0066"/>
                </a:solidFill>
              </a:rPr>
              <a:t>包的依赖</a:t>
            </a:r>
            <a:r>
              <a:rPr lang="zh-CN" altLang="en-US" dirty="0"/>
              <a:t>来进行管理的。包是</a:t>
            </a:r>
            <a:r>
              <a:rPr lang="en-US" altLang="zh-CN" dirty="0"/>
              <a:t>UML</a:t>
            </a:r>
            <a:r>
              <a:rPr lang="zh-CN" altLang="en-US" dirty="0"/>
              <a:t>模型中通用的层次组织结构，包上的依赖总结了包内容的依赖关系。</a:t>
            </a:r>
            <a:endParaRPr lang="zh-CN" altLang="en-US" dirty="0"/>
          </a:p>
        </p:txBody>
      </p:sp>
      <p:sp>
        <p:nvSpPr>
          <p:cNvPr id="73732" name="AutoShape 5">
            <a:hlinkClick r:id="rId1" action="ppaction://hlinksldjump"/>
          </p:cNvPr>
          <p:cNvSpPr/>
          <p:nvPr/>
        </p:nvSpPr>
        <p:spPr>
          <a:xfrm>
            <a:off x="8159262" y="5890846"/>
            <a:ext cx="703385" cy="281354"/>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73733" name="Rectangle 6"/>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t>模型组织</a:t>
            </a:r>
            <a:endParaRPr lang="zh-CN" altLang="en-US" sz="3325"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74755" name="Rectangle 3"/>
          <p:cNvSpPr>
            <a:spLocks noGrp="1"/>
          </p:cNvSpPr>
          <p:nvPr>
            <p:ph idx="1"/>
          </p:nvPr>
        </p:nvSpPr>
        <p:spPr>
          <a:xfrm>
            <a:off x="562708" y="1389185"/>
            <a:ext cx="8110904" cy="4079631"/>
          </a:xfrm>
        </p:spPr>
        <p:txBody>
          <a:bodyPr vert="horz" wrap="square" lIns="89030" tIns="44515" rIns="89030" bIns="44515" anchor="t"/>
          <a:p>
            <a:pPr eaLnBrk="1" hangingPunct="1">
              <a:buNone/>
            </a:pPr>
            <a:endParaRPr lang="en-US" altLang="zh-CN" dirty="0"/>
          </a:p>
          <a:p>
            <a:pPr lvl="1" eaLnBrk="1" hangingPunct="1"/>
            <a:r>
              <a:rPr lang="zh-CN" altLang="en-US" dirty="0">
                <a:solidFill>
                  <a:srgbClr val="452DF5"/>
                </a:solidFill>
              </a:rPr>
              <a:t>扩展机制</a:t>
            </a:r>
            <a:r>
              <a:rPr lang="en-US" altLang="zh-CN" dirty="0"/>
              <a:t>(Extension Mechanisms)</a:t>
            </a:r>
            <a:r>
              <a:rPr lang="zh-CN" altLang="en-US" dirty="0"/>
              <a:t>，</a:t>
            </a:r>
            <a:r>
              <a:rPr lang="en-US" altLang="zh-CN" dirty="0"/>
              <a:t>UML</a:t>
            </a:r>
            <a:r>
              <a:rPr lang="zh-CN" altLang="en-US" dirty="0"/>
              <a:t>能满足绝大部分系统建模的需要，但任何语言都不是万能的，它必须考虑一定的扩展机制，</a:t>
            </a:r>
            <a:r>
              <a:rPr lang="en-US" altLang="zh-CN" dirty="0"/>
              <a:t>UML</a:t>
            </a:r>
            <a:r>
              <a:rPr lang="zh-CN" altLang="en-US" dirty="0"/>
              <a:t>的扩展机制包括</a:t>
            </a:r>
            <a:r>
              <a:rPr lang="zh-CN" altLang="en-US" u="sng" dirty="0">
                <a:solidFill>
                  <a:srgbClr val="FF0066"/>
                </a:solidFill>
              </a:rPr>
              <a:t>约束</a:t>
            </a:r>
            <a:r>
              <a:rPr lang="zh-CN" altLang="en-US" dirty="0"/>
              <a:t>、</a:t>
            </a:r>
            <a:r>
              <a:rPr lang="zh-CN" altLang="en-US" u="sng" dirty="0">
                <a:solidFill>
                  <a:srgbClr val="FF0066"/>
                </a:solidFill>
              </a:rPr>
              <a:t>标签值</a:t>
            </a:r>
            <a:r>
              <a:rPr lang="zh-CN" altLang="en-US" dirty="0"/>
              <a:t>和</a:t>
            </a:r>
            <a:r>
              <a:rPr lang="zh-CN" altLang="en-US" u="sng" dirty="0">
                <a:solidFill>
                  <a:srgbClr val="FF0066"/>
                </a:solidFill>
              </a:rPr>
              <a:t>原型</a:t>
            </a:r>
            <a:r>
              <a:rPr lang="zh-CN" altLang="en-US" dirty="0"/>
              <a:t>。这些扩展机制可以用来为特定领域剪裁</a:t>
            </a:r>
            <a:r>
              <a:rPr lang="en-US" altLang="zh-CN" dirty="0"/>
              <a:t>UML</a:t>
            </a:r>
            <a:r>
              <a:rPr lang="zh-CN" altLang="en-US" dirty="0"/>
              <a:t>的配置，这样带来一些好处：根据自身需要来使用建模语言。</a:t>
            </a:r>
            <a:endParaRPr lang="zh-CN" altLang="en-US" dirty="0"/>
          </a:p>
        </p:txBody>
      </p:sp>
      <p:sp>
        <p:nvSpPr>
          <p:cNvPr id="74756" name="AutoShape 5">
            <a:hlinkClick r:id="rId1" action="ppaction://hlinksldjump"/>
          </p:cNvPr>
          <p:cNvSpPr/>
          <p:nvPr/>
        </p:nvSpPr>
        <p:spPr>
          <a:xfrm>
            <a:off x="8159262" y="5890846"/>
            <a:ext cx="703385" cy="281354"/>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74757" name="Rectangle 7"/>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t>扩展机制</a:t>
            </a:r>
            <a:endParaRPr lang="zh-CN" altLang="en-US" sz="3325"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75779" name="Rectangle 3"/>
          <p:cNvSpPr>
            <a:spLocks noGrp="1"/>
          </p:cNvSpPr>
          <p:nvPr>
            <p:ph idx="1"/>
          </p:nvPr>
        </p:nvSpPr>
        <p:spPr>
          <a:xfrm>
            <a:off x="633046" y="1318846"/>
            <a:ext cx="8231066" cy="844062"/>
          </a:xfrm>
        </p:spPr>
        <p:txBody>
          <a:bodyPr vert="horz" wrap="square" lIns="89030" tIns="44515" rIns="89030" bIns="44515" anchor="t"/>
          <a:p>
            <a:pPr marL="342900" indent="-342900" defTabSz="914400" eaLnBrk="1" hangingPunct="1">
              <a:lnSpc>
                <a:spcPct val="90000"/>
              </a:lnSpc>
            </a:pPr>
            <a:r>
              <a:rPr lang="zh-CN" altLang="en-US" sz="2770" dirty="0"/>
              <a:t>一个模型必须首先定义各种事物的内部特征和相互之间的关系，下面介绍一些基本的模型元素：</a:t>
            </a:r>
            <a:endParaRPr lang="zh-CN" altLang="en-US" sz="2770" dirty="0"/>
          </a:p>
        </p:txBody>
      </p:sp>
      <p:sp>
        <p:nvSpPr>
          <p:cNvPr id="75780" name="Text Box 4"/>
          <p:cNvSpPr txBox="1"/>
          <p:nvPr/>
        </p:nvSpPr>
        <p:spPr>
          <a:xfrm>
            <a:off x="457200" y="2303585"/>
            <a:ext cx="4038600" cy="3705225"/>
          </a:xfrm>
          <a:prstGeom prst="rect">
            <a:avLst/>
          </a:prstGeom>
          <a:noFill/>
          <a:ln w="9525">
            <a:noFill/>
          </a:ln>
        </p:spPr>
        <p:txBody>
          <a:bodyPr>
            <a:spAutoFit/>
          </a:bodyPr>
          <a:p>
            <a:pPr lvl="1" algn="l" eaLnBrk="1" hangingPunct="1">
              <a:spcBef>
                <a:spcPct val="20000"/>
              </a:spcBef>
              <a:buClr>
                <a:schemeClr val="folHlink"/>
              </a:buClr>
              <a:buSzPct val="70000"/>
              <a:buFont typeface="Wingdings" panose="05000000000000000000" pitchFamily="2" charset="2"/>
            </a:pPr>
            <a:r>
              <a:rPr lang="zh-CN" altLang="en-US" sz="2215" dirty="0">
                <a:solidFill>
                  <a:srgbClr val="452DF5"/>
                </a:solidFill>
                <a:latin typeface="Verdana" panose="020B0604030504040204" pitchFamily="34" charset="0"/>
              </a:rPr>
              <a:t>分类</a:t>
            </a:r>
            <a:r>
              <a:rPr lang="zh-CN" altLang="en-US" sz="2215" dirty="0">
                <a:latin typeface="Verdana" panose="020B0604030504040204" pitchFamily="34" charset="0"/>
              </a:rPr>
              <a:t>：</a:t>
            </a:r>
            <a:endParaRPr lang="zh-CN" altLang="en-US" sz="2215" dirty="0">
              <a:latin typeface="Verdana" panose="020B0604030504040204" pitchFamily="34" charset="0"/>
            </a:endParaRPr>
          </a:p>
          <a:p>
            <a:pPr lvl="1" algn="l" eaLnBrk="1" hangingPunct="1">
              <a:spcBef>
                <a:spcPct val="20000"/>
              </a:spcBef>
              <a:buClr>
                <a:schemeClr val="folHlink"/>
              </a:buClr>
              <a:buSzPct val="70000"/>
              <a:buFont typeface="Wingdings" panose="05000000000000000000" pitchFamily="2" charset="2"/>
              <a:buChar char="n"/>
            </a:pPr>
            <a:r>
              <a:rPr lang="zh-CN" altLang="en-US" sz="2215" dirty="0">
                <a:latin typeface="Verdana" panose="020B0604030504040204" pitchFamily="34" charset="0"/>
              </a:rPr>
              <a:t>类（</a:t>
            </a:r>
            <a:r>
              <a:rPr lang="en-US" altLang="zh-CN" sz="2215" dirty="0">
                <a:latin typeface="Verdana" panose="020B0604030504040204" pitchFamily="34" charset="0"/>
              </a:rPr>
              <a:t>Class</a:t>
            </a:r>
            <a:r>
              <a:rPr lang="zh-CN" altLang="en-US" sz="2215" dirty="0">
                <a:latin typeface="Verdana" panose="020B0604030504040204" pitchFamily="34" charset="0"/>
              </a:rPr>
              <a:t>）</a:t>
            </a:r>
            <a:endParaRPr lang="zh-CN" altLang="en-US" sz="2215" dirty="0">
              <a:latin typeface="Verdana" panose="020B0604030504040204" pitchFamily="34" charset="0"/>
            </a:endParaRPr>
          </a:p>
          <a:p>
            <a:pPr lvl="1" algn="l" eaLnBrk="1" hangingPunct="1">
              <a:spcBef>
                <a:spcPct val="20000"/>
              </a:spcBef>
              <a:buClr>
                <a:schemeClr val="folHlink"/>
              </a:buClr>
              <a:buSzPct val="70000"/>
              <a:buFont typeface="Wingdings" panose="05000000000000000000" pitchFamily="2" charset="2"/>
              <a:buChar char="n"/>
            </a:pPr>
            <a:r>
              <a:rPr lang="zh-CN" altLang="en-US" sz="2215" dirty="0">
                <a:latin typeface="Verdana" panose="020B0604030504040204" pitchFamily="34" charset="0"/>
              </a:rPr>
              <a:t>接口（</a:t>
            </a:r>
            <a:r>
              <a:rPr lang="en-US" altLang="zh-CN" sz="2215" dirty="0">
                <a:latin typeface="Verdana" panose="020B0604030504040204" pitchFamily="34" charset="0"/>
              </a:rPr>
              <a:t>Interface</a:t>
            </a:r>
            <a:r>
              <a:rPr lang="zh-CN" altLang="en-US" sz="2215" dirty="0">
                <a:latin typeface="Verdana" panose="020B0604030504040204" pitchFamily="34" charset="0"/>
              </a:rPr>
              <a:t>）</a:t>
            </a:r>
            <a:endParaRPr lang="zh-CN" altLang="en-US" sz="2215" dirty="0">
              <a:latin typeface="Verdana" panose="020B0604030504040204" pitchFamily="34" charset="0"/>
            </a:endParaRPr>
          </a:p>
          <a:p>
            <a:pPr lvl="1" algn="l" eaLnBrk="1" hangingPunct="1">
              <a:spcBef>
                <a:spcPct val="20000"/>
              </a:spcBef>
              <a:buClr>
                <a:schemeClr val="folHlink"/>
              </a:buClr>
              <a:buSzPct val="70000"/>
              <a:buFont typeface="Wingdings" panose="05000000000000000000" pitchFamily="2" charset="2"/>
              <a:buChar char="n"/>
            </a:pPr>
            <a:r>
              <a:rPr lang="zh-CN" altLang="en-US" sz="2215" dirty="0">
                <a:latin typeface="Verdana" panose="020B0604030504040204" pitchFamily="34" charset="0"/>
              </a:rPr>
              <a:t>子系统（</a:t>
            </a:r>
            <a:r>
              <a:rPr lang="en-US" altLang="zh-CN" sz="2215" dirty="0">
                <a:latin typeface="Verdana" panose="020B0604030504040204" pitchFamily="34" charset="0"/>
              </a:rPr>
              <a:t>Sub System</a:t>
            </a:r>
            <a:r>
              <a:rPr lang="zh-CN" altLang="en-US" sz="2215" dirty="0">
                <a:latin typeface="Verdana" panose="020B0604030504040204" pitchFamily="34" charset="0"/>
              </a:rPr>
              <a:t>）</a:t>
            </a:r>
            <a:endParaRPr lang="zh-CN" altLang="en-US" sz="2215" dirty="0">
              <a:latin typeface="Verdana" panose="020B0604030504040204" pitchFamily="34" charset="0"/>
            </a:endParaRPr>
          </a:p>
          <a:p>
            <a:pPr lvl="1" algn="l" eaLnBrk="1" hangingPunct="1">
              <a:spcBef>
                <a:spcPct val="20000"/>
              </a:spcBef>
              <a:buClr>
                <a:schemeClr val="folHlink"/>
              </a:buClr>
              <a:buSzPct val="70000"/>
              <a:buFont typeface="Wingdings" panose="05000000000000000000" pitchFamily="2" charset="2"/>
              <a:buChar char="n"/>
            </a:pPr>
            <a:r>
              <a:rPr lang="zh-CN" altLang="en-US" sz="2215" dirty="0">
                <a:latin typeface="Verdana" panose="020B0604030504040204" pitchFamily="34" charset="0"/>
              </a:rPr>
              <a:t>执行者（</a:t>
            </a:r>
            <a:r>
              <a:rPr lang="en-US" altLang="zh-CN" sz="2215" dirty="0">
                <a:latin typeface="Verdana" panose="020B0604030504040204" pitchFamily="34" charset="0"/>
              </a:rPr>
              <a:t>Actor</a:t>
            </a:r>
            <a:r>
              <a:rPr lang="zh-CN" altLang="en-US" sz="2215" dirty="0">
                <a:latin typeface="Verdana" panose="020B0604030504040204" pitchFamily="34" charset="0"/>
              </a:rPr>
              <a:t>）</a:t>
            </a:r>
            <a:endParaRPr lang="zh-CN" altLang="en-US" sz="2215" dirty="0">
              <a:latin typeface="Verdana" panose="020B0604030504040204" pitchFamily="34" charset="0"/>
            </a:endParaRPr>
          </a:p>
          <a:p>
            <a:pPr lvl="1" algn="l" eaLnBrk="1" hangingPunct="1">
              <a:spcBef>
                <a:spcPct val="20000"/>
              </a:spcBef>
              <a:buClr>
                <a:schemeClr val="folHlink"/>
              </a:buClr>
              <a:buSzPct val="70000"/>
              <a:buFont typeface="Wingdings" panose="05000000000000000000" pitchFamily="2" charset="2"/>
              <a:buChar char="n"/>
            </a:pPr>
            <a:r>
              <a:rPr lang="zh-CN" altLang="en-US" sz="2215" dirty="0">
                <a:latin typeface="Verdana" panose="020B0604030504040204" pitchFamily="34" charset="0"/>
              </a:rPr>
              <a:t>用例（</a:t>
            </a:r>
            <a:r>
              <a:rPr lang="en-US" altLang="zh-CN" sz="2215" dirty="0">
                <a:latin typeface="Verdana" panose="020B0604030504040204" pitchFamily="34" charset="0"/>
              </a:rPr>
              <a:t>Use Cases</a:t>
            </a:r>
            <a:r>
              <a:rPr lang="zh-CN" altLang="en-US" sz="2215" dirty="0">
                <a:latin typeface="Verdana" panose="020B0604030504040204" pitchFamily="34" charset="0"/>
              </a:rPr>
              <a:t>）</a:t>
            </a:r>
            <a:endParaRPr lang="zh-CN" altLang="en-US" sz="2215" dirty="0">
              <a:latin typeface="Verdana" panose="020B0604030504040204" pitchFamily="34" charset="0"/>
            </a:endParaRPr>
          </a:p>
          <a:p>
            <a:pPr lvl="1" algn="l" eaLnBrk="1" hangingPunct="1">
              <a:spcBef>
                <a:spcPct val="20000"/>
              </a:spcBef>
              <a:buClr>
                <a:schemeClr val="folHlink"/>
              </a:buClr>
              <a:buSzPct val="70000"/>
              <a:buFont typeface="Wingdings" panose="05000000000000000000" pitchFamily="2" charset="2"/>
              <a:buChar char="n"/>
            </a:pPr>
            <a:r>
              <a:rPr lang="zh-CN" altLang="en-US" sz="2215" dirty="0">
                <a:latin typeface="Verdana" panose="020B0604030504040204" pitchFamily="34" charset="0"/>
              </a:rPr>
              <a:t>组件（</a:t>
            </a:r>
            <a:r>
              <a:rPr lang="en-US" altLang="zh-CN" sz="2215" dirty="0">
                <a:latin typeface="Verdana" panose="020B0604030504040204" pitchFamily="34" charset="0"/>
              </a:rPr>
              <a:t>Component</a:t>
            </a:r>
            <a:r>
              <a:rPr lang="zh-CN" altLang="en-US" sz="2215" dirty="0">
                <a:latin typeface="Verdana" panose="020B0604030504040204" pitchFamily="34" charset="0"/>
              </a:rPr>
              <a:t>）</a:t>
            </a:r>
            <a:endParaRPr lang="zh-CN" altLang="en-US" sz="2215" dirty="0">
              <a:latin typeface="Verdana" panose="020B0604030504040204" pitchFamily="34" charset="0"/>
            </a:endParaRPr>
          </a:p>
          <a:p>
            <a:pPr lvl="1" algn="l" eaLnBrk="1" hangingPunct="1">
              <a:spcBef>
                <a:spcPct val="20000"/>
              </a:spcBef>
              <a:buClr>
                <a:schemeClr val="folHlink"/>
              </a:buClr>
              <a:buSzPct val="70000"/>
              <a:buFont typeface="Wingdings" panose="05000000000000000000" pitchFamily="2" charset="2"/>
              <a:buChar char="n"/>
            </a:pPr>
            <a:r>
              <a:rPr lang="zh-CN" altLang="en-US" sz="2215" dirty="0">
                <a:latin typeface="Verdana" panose="020B0604030504040204" pitchFamily="34" charset="0"/>
              </a:rPr>
              <a:t>结点（</a:t>
            </a:r>
            <a:r>
              <a:rPr lang="en-US" altLang="zh-CN" sz="2215" dirty="0">
                <a:latin typeface="Verdana" panose="020B0604030504040204" pitchFamily="34" charset="0"/>
              </a:rPr>
              <a:t>Node</a:t>
            </a:r>
            <a:r>
              <a:rPr lang="zh-CN" altLang="en-US" sz="2215" dirty="0">
                <a:latin typeface="Verdana" panose="020B0604030504040204" pitchFamily="34" charset="0"/>
              </a:rPr>
              <a:t>）</a:t>
            </a:r>
            <a:endParaRPr lang="zh-CN" altLang="en-US" sz="2215" dirty="0">
              <a:latin typeface="Verdana" panose="020B0604030504040204" pitchFamily="34" charset="0"/>
            </a:endParaRPr>
          </a:p>
          <a:p>
            <a:pPr lvl="1" algn="l" eaLnBrk="1" hangingPunct="1">
              <a:spcBef>
                <a:spcPct val="20000"/>
              </a:spcBef>
              <a:buClr>
                <a:schemeClr val="folHlink"/>
              </a:buClr>
              <a:buSzPct val="70000"/>
              <a:buFont typeface="Wingdings" panose="05000000000000000000" pitchFamily="2" charset="2"/>
              <a:buChar char="n"/>
            </a:pPr>
            <a:r>
              <a:rPr lang="zh-CN" altLang="en-US" sz="2215" dirty="0">
                <a:latin typeface="Verdana" panose="020B0604030504040204" pitchFamily="34" charset="0"/>
              </a:rPr>
              <a:t>注释（</a:t>
            </a:r>
            <a:r>
              <a:rPr lang="en-US" altLang="zh-CN" sz="2215" dirty="0">
                <a:latin typeface="Verdana" panose="020B0604030504040204" pitchFamily="34" charset="0"/>
              </a:rPr>
              <a:t>Comment)</a:t>
            </a:r>
            <a:endParaRPr lang="en-US" altLang="zh-CN" sz="2215" dirty="0">
              <a:latin typeface="Verdana" panose="020B0604030504040204" pitchFamily="34" charset="0"/>
            </a:endParaRPr>
          </a:p>
        </p:txBody>
      </p:sp>
      <p:sp>
        <p:nvSpPr>
          <p:cNvPr id="75781" name="Text Box 5"/>
          <p:cNvSpPr txBox="1"/>
          <p:nvPr/>
        </p:nvSpPr>
        <p:spPr>
          <a:xfrm>
            <a:off x="4724400" y="2303585"/>
            <a:ext cx="4114800" cy="3705225"/>
          </a:xfrm>
          <a:prstGeom prst="rect">
            <a:avLst/>
          </a:prstGeom>
          <a:noFill/>
          <a:ln w="9525">
            <a:noFill/>
          </a:ln>
        </p:spPr>
        <p:txBody>
          <a:bodyPr>
            <a:spAutoFit/>
          </a:bodyPr>
          <a:p>
            <a:pPr lvl="1" algn="l" eaLnBrk="1" hangingPunct="1">
              <a:spcBef>
                <a:spcPct val="20000"/>
              </a:spcBef>
              <a:buClr>
                <a:schemeClr val="folHlink"/>
              </a:buClr>
              <a:buSzPct val="70000"/>
              <a:buFont typeface="Wingdings" panose="05000000000000000000" pitchFamily="2" charset="2"/>
            </a:pPr>
            <a:r>
              <a:rPr lang="zh-CN" altLang="en-US" sz="2215" dirty="0">
                <a:solidFill>
                  <a:srgbClr val="452DF5"/>
                </a:solidFill>
                <a:latin typeface="Verdana" panose="020B0604030504040204" pitchFamily="34" charset="0"/>
              </a:rPr>
              <a:t>关系：</a:t>
            </a:r>
            <a:endParaRPr lang="zh-CN" altLang="en-US" sz="2215" dirty="0">
              <a:solidFill>
                <a:srgbClr val="452DF5"/>
              </a:solidFill>
              <a:latin typeface="Verdana" panose="020B0604030504040204" pitchFamily="34" charset="0"/>
            </a:endParaRPr>
          </a:p>
          <a:p>
            <a:pPr lvl="1" algn="l" eaLnBrk="1" hangingPunct="1">
              <a:spcBef>
                <a:spcPct val="20000"/>
              </a:spcBef>
              <a:buClr>
                <a:schemeClr val="folHlink"/>
              </a:buClr>
              <a:buSzPct val="70000"/>
              <a:buFont typeface="Wingdings" panose="05000000000000000000" pitchFamily="2" charset="2"/>
              <a:buChar char="n"/>
            </a:pPr>
            <a:r>
              <a:rPr lang="zh-CN" altLang="en-US" sz="2215" dirty="0">
                <a:latin typeface="Verdana" panose="020B0604030504040204" pitchFamily="34" charset="0"/>
              </a:rPr>
              <a:t>关联（</a:t>
            </a:r>
            <a:r>
              <a:rPr lang="en-US" altLang="zh-CN" sz="2215" dirty="0">
                <a:latin typeface="Verdana" panose="020B0604030504040204" pitchFamily="34" charset="0"/>
              </a:rPr>
              <a:t>Association</a:t>
            </a:r>
            <a:r>
              <a:rPr lang="zh-CN" altLang="en-US" sz="2215" dirty="0">
                <a:latin typeface="Verdana" panose="020B0604030504040204" pitchFamily="34" charset="0"/>
              </a:rPr>
              <a:t>）</a:t>
            </a:r>
            <a:endParaRPr lang="zh-CN" altLang="en-US" sz="2215" dirty="0">
              <a:latin typeface="Verdana" panose="020B0604030504040204" pitchFamily="34" charset="0"/>
            </a:endParaRPr>
          </a:p>
          <a:p>
            <a:pPr lvl="1" algn="l" eaLnBrk="1" hangingPunct="1">
              <a:spcBef>
                <a:spcPct val="20000"/>
              </a:spcBef>
              <a:buClr>
                <a:schemeClr val="folHlink"/>
              </a:buClr>
              <a:buSzPct val="70000"/>
              <a:buFont typeface="Wingdings" panose="05000000000000000000" pitchFamily="2" charset="2"/>
              <a:buChar char="n"/>
            </a:pPr>
            <a:r>
              <a:rPr lang="zh-CN" altLang="en-US" sz="2215" dirty="0">
                <a:latin typeface="Verdana" panose="020B0604030504040204" pitchFamily="34" charset="0"/>
              </a:rPr>
              <a:t>泛化（</a:t>
            </a:r>
            <a:r>
              <a:rPr lang="en-US" altLang="zh-CN" sz="2215" dirty="0">
                <a:latin typeface="Verdana" panose="020B0604030504040204" pitchFamily="34" charset="0"/>
              </a:rPr>
              <a:t>Generalization</a:t>
            </a:r>
            <a:r>
              <a:rPr lang="zh-CN" altLang="en-US" sz="2215" dirty="0">
                <a:latin typeface="Verdana" panose="020B0604030504040204" pitchFamily="34" charset="0"/>
              </a:rPr>
              <a:t>）</a:t>
            </a:r>
            <a:endParaRPr lang="zh-CN" altLang="en-US" sz="2215" dirty="0">
              <a:latin typeface="Verdana" panose="020B0604030504040204" pitchFamily="34" charset="0"/>
            </a:endParaRPr>
          </a:p>
          <a:p>
            <a:pPr lvl="1" algn="l" eaLnBrk="1" hangingPunct="1">
              <a:spcBef>
                <a:spcPct val="20000"/>
              </a:spcBef>
              <a:buClr>
                <a:schemeClr val="folHlink"/>
              </a:buClr>
              <a:buSzPct val="70000"/>
              <a:buFont typeface="Wingdings" panose="05000000000000000000" pitchFamily="2" charset="2"/>
              <a:buChar char="n"/>
            </a:pPr>
            <a:r>
              <a:rPr lang="zh-CN" altLang="en-US" sz="2215" dirty="0">
                <a:latin typeface="Verdana" panose="020B0604030504040204" pitchFamily="34" charset="0"/>
              </a:rPr>
              <a:t>依赖（</a:t>
            </a:r>
            <a:r>
              <a:rPr lang="en-US" altLang="zh-CN" sz="2215" dirty="0">
                <a:latin typeface="Verdana" panose="020B0604030504040204" pitchFamily="34" charset="0"/>
              </a:rPr>
              <a:t>Dependency</a:t>
            </a:r>
            <a:r>
              <a:rPr lang="zh-CN" altLang="en-US" sz="2215" dirty="0">
                <a:latin typeface="Verdana" panose="020B0604030504040204" pitchFamily="34" charset="0"/>
              </a:rPr>
              <a:t>）</a:t>
            </a:r>
            <a:endParaRPr lang="zh-CN" altLang="en-US" sz="2215" dirty="0">
              <a:latin typeface="Verdana" panose="020B0604030504040204" pitchFamily="34" charset="0"/>
            </a:endParaRPr>
          </a:p>
          <a:p>
            <a:pPr lvl="1" algn="l" eaLnBrk="1" hangingPunct="1">
              <a:spcBef>
                <a:spcPct val="20000"/>
              </a:spcBef>
              <a:buClr>
                <a:schemeClr val="folHlink"/>
              </a:buClr>
              <a:buSzPct val="70000"/>
              <a:buFont typeface="Wingdings" panose="05000000000000000000" pitchFamily="2" charset="2"/>
              <a:buChar char="n"/>
            </a:pPr>
            <a:r>
              <a:rPr lang="zh-CN" altLang="en-US" sz="2215" dirty="0">
                <a:latin typeface="Verdana" panose="020B0604030504040204" pitchFamily="34" charset="0"/>
              </a:rPr>
              <a:t>实现（</a:t>
            </a:r>
            <a:r>
              <a:rPr lang="en-US" altLang="zh-CN" sz="2215" dirty="0">
                <a:latin typeface="Verdana" panose="020B0604030504040204" pitchFamily="34" charset="0"/>
              </a:rPr>
              <a:t>Realization</a:t>
            </a:r>
            <a:r>
              <a:rPr lang="zh-CN" altLang="en-US" sz="2215" dirty="0">
                <a:latin typeface="Verdana" panose="020B0604030504040204" pitchFamily="34" charset="0"/>
              </a:rPr>
              <a:t>）</a:t>
            </a:r>
            <a:endParaRPr lang="zh-CN" altLang="en-US" sz="2215" dirty="0">
              <a:latin typeface="Verdana" panose="020B0604030504040204" pitchFamily="34" charset="0"/>
            </a:endParaRPr>
          </a:p>
          <a:p>
            <a:pPr lvl="1" algn="l" eaLnBrk="1" hangingPunct="1">
              <a:spcBef>
                <a:spcPct val="20000"/>
              </a:spcBef>
              <a:buClr>
                <a:schemeClr val="folHlink"/>
              </a:buClr>
              <a:buSzPct val="70000"/>
              <a:buFont typeface="Wingdings" panose="05000000000000000000" pitchFamily="2" charset="2"/>
              <a:buChar char="n"/>
            </a:pPr>
            <a:r>
              <a:rPr lang="zh-CN" altLang="en-US" sz="2215" dirty="0">
                <a:latin typeface="Verdana" panose="020B0604030504040204" pitchFamily="34" charset="0"/>
              </a:rPr>
              <a:t>约束（</a:t>
            </a:r>
            <a:r>
              <a:rPr lang="en-US" altLang="zh-CN" sz="2215" dirty="0">
                <a:latin typeface="Verdana" panose="020B0604030504040204" pitchFamily="34" charset="0"/>
              </a:rPr>
              <a:t>Constraint)</a:t>
            </a:r>
            <a:endParaRPr lang="en-US" altLang="zh-CN" sz="2215" dirty="0">
              <a:latin typeface="Verdana" panose="020B0604030504040204" pitchFamily="34" charset="0"/>
            </a:endParaRPr>
          </a:p>
          <a:p>
            <a:pPr lvl="1" algn="l" eaLnBrk="1" hangingPunct="1">
              <a:spcBef>
                <a:spcPct val="20000"/>
              </a:spcBef>
              <a:buClr>
                <a:schemeClr val="folHlink"/>
              </a:buClr>
              <a:buSzPct val="70000"/>
              <a:buFont typeface="Wingdings" panose="05000000000000000000" pitchFamily="2" charset="2"/>
            </a:pPr>
            <a:r>
              <a:rPr lang="zh-CN" altLang="en-US" sz="2215" dirty="0">
                <a:solidFill>
                  <a:srgbClr val="452DF5"/>
                </a:solidFill>
                <a:latin typeface="Verdana" panose="020B0604030504040204" pitchFamily="34" charset="0"/>
              </a:rPr>
              <a:t>静态视图：</a:t>
            </a:r>
            <a:endParaRPr lang="zh-CN" altLang="en-US" sz="2215" dirty="0">
              <a:solidFill>
                <a:srgbClr val="452DF5"/>
              </a:solidFill>
              <a:latin typeface="Verdana" panose="020B0604030504040204" pitchFamily="34" charset="0"/>
            </a:endParaRPr>
          </a:p>
          <a:p>
            <a:pPr lvl="1" algn="l" eaLnBrk="1" hangingPunct="1">
              <a:spcBef>
                <a:spcPct val="20000"/>
              </a:spcBef>
              <a:buClr>
                <a:schemeClr val="folHlink"/>
              </a:buClr>
              <a:buSzPct val="70000"/>
              <a:buFont typeface="Wingdings" panose="05000000000000000000" pitchFamily="2" charset="2"/>
              <a:buChar char="n"/>
            </a:pPr>
            <a:r>
              <a:rPr lang="zh-CN" altLang="en-US" sz="2215" dirty="0">
                <a:latin typeface="Verdana" panose="020B0604030504040204" pitchFamily="34" charset="0"/>
              </a:rPr>
              <a:t>类图</a:t>
            </a:r>
            <a:endParaRPr lang="zh-CN" altLang="en-US" sz="2215" dirty="0">
              <a:latin typeface="Verdana" panose="020B0604030504040204" pitchFamily="34" charset="0"/>
            </a:endParaRPr>
          </a:p>
          <a:p>
            <a:pPr lvl="1" algn="l" eaLnBrk="1" hangingPunct="1">
              <a:spcBef>
                <a:spcPct val="20000"/>
              </a:spcBef>
              <a:buClr>
                <a:schemeClr val="folHlink"/>
              </a:buClr>
              <a:buSzPct val="70000"/>
              <a:buFont typeface="Wingdings" panose="05000000000000000000" pitchFamily="2" charset="2"/>
              <a:buChar char="n"/>
            </a:pPr>
            <a:r>
              <a:rPr lang="zh-CN" altLang="en-US" sz="2215" dirty="0">
                <a:latin typeface="Verdana" panose="020B0604030504040204" pitchFamily="34" charset="0"/>
              </a:rPr>
              <a:t>对象图</a:t>
            </a:r>
            <a:endParaRPr lang="zh-CN" altLang="en-US" sz="2215" dirty="0">
              <a:latin typeface="Verdana" panose="020B0604030504040204" pitchFamily="34" charset="0"/>
            </a:endParaRPr>
          </a:p>
        </p:txBody>
      </p:sp>
      <p:sp>
        <p:nvSpPr>
          <p:cNvPr id="75782" name="Rectangle 6"/>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solidFill>
                  <a:schemeClr val="tx2"/>
                </a:solidFill>
              </a:rPr>
              <a:t>静态建模</a:t>
            </a:r>
            <a:endParaRPr lang="zh-CN" altLang="en-US" sz="3325" dirty="0">
              <a:solidFill>
                <a:schemeClr val="tx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可选过程 2"/>
          <p:cNvSpPr/>
          <p:nvPr/>
        </p:nvSpPr>
        <p:spPr>
          <a:xfrm>
            <a:off x="571472" y="1142984"/>
            <a:ext cx="8072494" cy="2030400"/>
          </a:xfrm>
          <a:prstGeom prst="flowChartAlternateProcess">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400" dirty="0">
                <a:solidFill>
                  <a:schemeClr val="tx1"/>
                </a:solidFill>
                <a:latin typeface="Bodoni MT Black" pitchFamily="18" charset="0"/>
              </a:rPr>
              <a:t>心理研究表明，人类的短期记忆能力一般限于一次记忆</a:t>
            </a:r>
            <a:r>
              <a:rPr lang="en-US" altLang="zh-CN" sz="2400" dirty="0">
                <a:solidFill>
                  <a:srgbClr val="FF0000"/>
                </a:solidFill>
                <a:latin typeface="Bodoni MT Black" pitchFamily="18" charset="0"/>
              </a:rPr>
              <a:t>5</a:t>
            </a:r>
            <a:r>
              <a:rPr lang="zh-CN" altLang="en-US" sz="2400" dirty="0">
                <a:solidFill>
                  <a:srgbClr val="FF0000"/>
                </a:solidFill>
                <a:latin typeface="Bodoni MT Black" pitchFamily="18" charset="0"/>
              </a:rPr>
              <a:t>～</a:t>
            </a:r>
            <a:r>
              <a:rPr lang="en-US" altLang="zh-CN" sz="2400" dirty="0">
                <a:solidFill>
                  <a:srgbClr val="FF0000"/>
                </a:solidFill>
                <a:latin typeface="Bodoni MT Black" pitchFamily="18" charset="0"/>
              </a:rPr>
              <a:t>9</a:t>
            </a:r>
            <a:r>
              <a:rPr lang="zh-CN" altLang="en-US" sz="2400" dirty="0">
                <a:solidFill>
                  <a:schemeClr val="tx1"/>
                </a:solidFill>
                <a:latin typeface="Bodoni MT Black" pitchFamily="18" charset="0"/>
              </a:rPr>
              <a:t>个对象，这就是著名的</a:t>
            </a:r>
            <a:r>
              <a:rPr lang="en-US" altLang="zh-CN" sz="2400" dirty="0">
                <a:solidFill>
                  <a:schemeClr val="tx1"/>
                </a:solidFill>
                <a:latin typeface="Bodoni MT Black" pitchFamily="18" charset="0"/>
              </a:rPr>
              <a:t>7±2</a:t>
            </a:r>
            <a:r>
              <a:rPr lang="zh-CN" altLang="en-US" sz="2400" dirty="0">
                <a:solidFill>
                  <a:schemeClr val="tx1"/>
                </a:solidFill>
                <a:latin typeface="Bodoni MT Black" pitchFamily="18" charset="0"/>
              </a:rPr>
              <a:t>原则。面向对象分析从下述两个方面来体现这条原则：</a:t>
            </a:r>
            <a:r>
              <a:rPr lang="zh-CN" altLang="en-US" sz="2400" dirty="0">
                <a:solidFill>
                  <a:srgbClr val="FF0000"/>
                </a:solidFill>
                <a:latin typeface="Bodoni MT Black" pitchFamily="18" charset="0"/>
              </a:rPr>
              <a:t>控制可见性</a:t>
            </a:r>
            <a:r>
              <a:rPr lang="zh-CN" altLang="en-US" sz="2400" dirty="0">
                <a:solidFill>
                  <a:schemeClr val="tx1"/>
                </a:solidFill>
                <a:latin typeface="Bodoni MT Black" pitchFamily="18" charset="0"/>
              </a:rPr>
              <a:t>和</a:t>
            </a:r>
            <a:r>
              <a:rPr lang="zh-CN" altLang="en-US" sz="2400" dirty="0">
                <a:solidFill>
                  <a:srgbClr val="FF0000"/>
                </a:solidFill>
                <a:latin typeface="Bodoni MT Black" pitchFamily="18" charset="0"/>
              </a:rPr>
              <a:t>指导读者的注意力</a:t>
            </a:r>
            <a:r>
              <a:rPr lang="zh-CN" altLang="en-US" sz="2400" dirty="0">
                <a:solidFill>
                  <a:schemeClr val="tx1"/>
                </a:solidFill>
                <a:latin typeface="Bodoni MT Black" pitchFamily="18" charset="0"/>
              </a:rPr>
              <a:t>。</a:t>
            </a:r>
            <a:endParaRPr lang="zh-CN" altLang="en-US" sz="2400" dirty="0">
              <a:solidFill>
                <a:schemeClr val="tx1"/>
              </a:solidFill>
              <a:latin typeface="Bodoni MT Black" pitchFamily="18" charset="0"/>
            </a:endParaRPr>
          </a:p>
        </p:txBody>
      </p:sp>
      <p:sp>
        <p:nvSpPr>
          <p:cNvPr id="9" name="1 Título"/>
          <p:cNvSpPr txBox="1"/>
          <p:nvPr/>
        </p:nvSpPr>
        <p:spPr bwMode="auto">
          <a:xfrm>
            <a:off x="2627313" y="6291263"/>
            <a:ext cx="39608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dirty="0" smtClean="0">
                <a:solidFill>
                  <a:srgbClr val="D9D9D9"/>
                </a:solidFill>
                <a:latin typeface="Bodoni MT Black" pitchFamily="18" charset="0"/>
                <a:ea typeface="+mn-ea"/>
              </a:rPr>
              <a:t>10.1.2 3</a:t>
            </a:r>
            <a:r>
              <a:rPr lang="zh-CN" altLang="en-US" sz="2400" dirty="0" smtClean="0">
                <a:solidFill>
                  <a:srgbClr val="D9D9D9"/>
                </a:solidFill>
                <a:latin typeface="Bodoni MT Black" pitchFamily="18" charset="0"/>
                <a:ea typeface="+mn-ea"/>
              </a:rPr>
              <a:t>个模型与</a:t>
            </a:r>
            <a:r>
              <a:rPr lang="en-US" altLang="zh-CN" sz="2400" dirty="0" smtClean="0">
                <a:solidFill>
                  <a:srgbClr val="D9D9D9"/>
                </a:solidFill>
                <a:latin typeface="Bodoni MT Black" pitchFamily="18" charset="0"/>
                <a:ea typeface="+mn-ea"/>
              </a:rPr>
              <a:t>5</a:t>
            </a:r>
            <a:r>
              <a:rPr lang="zh-CN" altLang="en-US" sz="2400" dirty="0" smtClean="0">
                <a:solidFill>
                  <a:srgbClr val="D9D9D9"/>
                </a:solidFill>
                <a:latin typeface="Bodoni MT Black" pitchFamily="18" charset="0"/>
                <a:ea typeface="+mn-ea"/>
              </a:rPr>
              <a:t>个层次</a:t>
            </a:r>
            <a:endParaRPr lang="zh-CN" altLang="en-US" sz="2400" dirty="0">
              <a:solidFill>
                <a:srgbClr val="D9D9D9"/>
              </a:solidFill>
              <a:latin typeface="Bodoni MT Black" pitchFamily="18" charset="0"/>
              <a:ea typeface="+mn-ea"/>
            </a:endParaRPr>
          </a:p>
        </p:txBody>
      </p:sp>
      <p:sp>
        <p:nvSpPr>
          <p:cNvPr id="5" name="标题 3"/>
          <p:cNvSpPr txBox="1"/>
          <p:nvPr/>
        </p:nvSpPr>
        <p:spPr bwMode="auto">
          <a:xfrm>
            <a:off x="255588"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defRPr/>
            </a:pPr>
            <a:r>
              <a:rPr lang="en-US" altLang="zh-CN" b="1" dirty="0">
                <a:latin typeface="Bodoni MT Black" pitchFamily="18" charset="0"/>
                <a:ea typeface="+mn-ea"/>
              </a:rPr>
              <a:t>10.1</a:t>
            </a:r>
            <a:r>
              <a:rPr lang="en-US" altLang="zh-CN" b="1" dirty="0" smtClean="0">
                <a:latin typeface="Bodoni MT Black" pitchFamily="18" charset="0"/>
              </a:rPr>
              <a:t> </a:t>
            </a:r>
            <a:r>
              <a:rPr lang="zh-CN" altLang="en-US" b="1" dirty="0" smtClean="0">
                <a:latin typeface="Bodoni MT Black" pitchFamily="18" charset="0"/>
              </a:rPr>
              <a:t>面向对象分析的基本过程</a:t>
            </a:r>
            <a:endParaRPr lang="zh-CN" altLang="en-US" b="1" dirty="0" smtClean="0">
              <a:latin typeface="Bodoni MT Black" pitchFamily="18" charset="0"/>
            </a:endParaRPr>
          </a:p>
        </p:txBody>
      </p:sp>
      <p:sp>
        <p:nvSpPr>
          <p:cNvPr id="6" name="文本框 1"/>
          <p:cNvSpPr txBox="1">
            <a:spLocks noChangeArrowheads="1"/>
          </p:cNvSpPr>
          <p:nvPr/>
        </p:nvSpPr>
        <p:spPr bwMode="auto">
          <a:xfrm>
            <a:off x="785786" y="3143248"/>
            <a:ext cx="7797800" cy="1938338"/>
          </a:xfrm>
          <a:prstGeom prst="rect">
            <a:avLst/>
          </a:prstGeom>
          <a:noFill/>
          <a:ln w="9525">
            <a:noFill/>
            <a:miter lim="800000"/>
          </a:ln>
        </p:spPr>
        <p:txBody>
          <a:bodyPr>
            <a:spAutoFit/>
          </a:bodyPr>
          <a:lstStyle/>
          <a:p>
            <a:pPr marL="342900" indent="-342900" eaLnBrk="1" hangingPunct="1">
              <a:buFont typeface="Wingdings" panose="05000000000000000000" pitchFamily="2" charset="2"/>
              <a:buChar char="p"/>
            </a:pPr>
            <a:r>
              <a:rPr lang="zh-CN" altLang="en-US" sz="2400" dirty="0">
                <a:latin typeface="Bodoni MT Black" pitchFamily="18" charset="0"/>
              </a:rPr>
              <a:t>首先，面向对象分析通过控制读者能见到的层次数目来</a:t>
            </a:r>
            <a:r>
              <a:rPr lang="zh-CN" altLang="en-US" sz="2400" dirty="0">
                <a:solidFill>
                  <a:srgbClr val="FF0000"/>
                </a:solidFill>
                <a:latin typeface="Bodoni MT Black" pitchFamily="18" charset="0"/>
              </a:rPr>
              <a:t>控制可见性</a:t>
            </a:r>
            <a:r>
              <a:rPr lang="zh-CN" altLang="en-US" sz="2400" dirty="0">
                <a:latin typeface="Bodoni MT Black" pitchFamily="18" charset="0"/>
              </a:rPr>
              <a:t>。</a:t>
            </a:r>
            <a:endParaRPr lang="en-US" altLang="zh-CN" sz="2400" dirty="0">
              <a:latin typeface="Bodoni MT Black" pitchFamily="18" charset="0"/>
            </a:endParaRPr>
          </a:p>
          <a:p>
            <a:pPr marL="342900" indent="-342900" eaLnBrk="1" hangingPunct="1">
              <a:buFont typeface="Wingdings" panose="05000000000000000000" pitchFamily="2" charset="2"/>
              <a:buChar char="p"/>
            </a:pPr>
            <a:r>
              <a:rPr lang="zh-CN" altLang="en-US" sz="2400" dirty="0">
                <a:latin typeface="Bodoni MT Black" pitchFamily="18" charset="0"/>
              </a:rPr>
              <a:t>其次，面向对象分析增加了一个</a:t>
            </a:r>
            <a:r>
              <a:rPr lang="zh-CN" altLang="en-US" sz="2400" dirty="0">
                <a:solidFill>
                  <a:srgbClr val="FF0000"/>
                </a:solidFill>
                <a:latin typeface="Bodoni MT Black" pitchFamily="18" charset="0"/>
              </a:rPr>
              <a:t>主题层</a:t>
            </a:r>
            <a:r>
              <a:rPr lang="zh-CN" altLang="en-US" sz="2400" dirty="0">
                <a:latin typeface="Bodoni MT Black" pitchFamily="18" charset="0"/>
              </a:rPr>
              <a:t>，它可以从一个相当高的层次</a:t>
            </a:r>
            <a:r>
              <a:rPr lang="zh-CN" altLang="en-US" sz="2400" dirty="0">
                <a:solidFill>
                  <a:srgbClr val="FF0000"/>
                </a:solidFill>
                <a:latin typeface="Bodoni MT Black" pitchFamily="18" charset="0"/>
              </a:rPr>
              <a:t>描述总体模型</a:t>
            </a:r>
            <a:r>
              <a:rPr lang="zh-CN" altLang="en-US" sz="2400" dirty="0">
                <a:latin typeface="Bodoni MT Black" pitchFamily="18" charset="0"/>
              </a:rPr>
              <a:t>，并对读者的注意力加以指导。</a:t>
            </a:r>
            <a:endParaRPr lang="zh-CN" altLang="en-US" sz="2400" dirty="0">
              <a:latin typeface="Bodoni MT Black" pitchFamily="18" charset="0"/>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76803" name="Rectangle 1027"/>
          <p:cNvSpPr>
            <a:spLocks noGrp="1"/>
          </p:cNvSpPr>
          <p:nvPr>
            <p:ph idx="1"/>
          </p:nvPr>
        </p:nvSpPr>
        <p:spPr>
          <a:xfrm>
            <a:off x="492369" y="1318846"/>
            <a:ext cx="8185638" cy="4501662"/>
          </a:xfrm>
        </p:spPr>
        <p:txBody>
          <a:bodyPr vert="horz" wrap="square" lIns="89030" tIns="44515" rIns="89030" bIns="44515" anchor="t"/>
          <a:p>
            <a:pPr marL="342900" indent="-342900" defTabSz="914400" eaLnBrk="1" hangingPunct="1">
              <a:lnSpc>
                <a:spcPct val="90000"/>
              </a:lnSpc>
            </a:pPr>
            <a:r>
              <a:rPr lang="zh-CN" altLang="en-US" sz="2770" dirty="0">
                <a:solidFill>
                  <a:srgbClr val="452DF5"/>
                </a:solidFill>
                <a:latin typeface="宋体" panose="02010600030101010101" pitchFamily="2" charset="-122"/>
              </a:rPr>
              <a:t>类</a:t>
            </a:r>
            <a:r>
              <a:rPr lang="zh-CN" altLang="en-US" sz="2770" dirty="0">
                <a:latin typeface="宋体" panose="02010600030101010101" pitchFamily="2" charset="-122"/>
              </a:rPr>
              <a:t>是具有相同属性、操作和关系的对象集合的总称。通常在</a:t>
            </a:r>
            <a:r>
              <a:rPr lang="en-US" altLang="zh-CN" sz="2770" dirty="0"/>
              <a:t>UML</a:t>
            </a:r>
            <a:r>
              <a:rPr lang="zh-CN" altLang="en-US" sz="2770" dirty="0">
                <a:latin typeface="宋体" panose="02010600030101010101" pitchFamily="2" charset="-122"/>
              </a:rPr>
              <a:t>中类被画成矩形，</a:t>
            </a:r>
            <a:endParaRPr lang="zh-CN" altLang="en-US" sz="2770" dirty="0">
              <a:latin typeface="宋体" panose="02010600030101010101" pitchFamily="2" charset="-122"/>
            </a:endParaRPr>
          </a:p>
          <a:p>
            <a:pPr marL="342900" indent="-342900" defTabSz="914400" eaLnBrk="1" hangingPunct="1">
              <a:lnSpc>
                <a:spcPct val="90000"/>
              </a:lnSpc>
            </a:pPr>
            <a:r>
              <a:rPr lang="zh-CN" altLang="en-US" sz="2770" dirty="0">
                <a:latin typeface="宋体" panose="02010600030101010101" pitchFamily="2" charset="-122"/>
              </a:rPr>
              <a:t>包括三个部分：名称、属性和操作。</a:t>
            </a:r>
            <a:endParaRPr lang="zh-CN" altLang="en-US" sz="2770" dirty="0">
              <a:latin typeface="宋体" panose="02010600030101010101" pitchFamily="2" charset="-122"/>
            </a:endParaRPr>
          </a:p>
          <a:p>
            <a:pPr marL="742950" lvl="1" indent="-285750" defTabSz="914400" eaLnBrk="1" hangingPunct="1">
              <a:lnSpc>
                <a:spcPct val="90000"/>
              </a:lnSpc>
            </a:pPr>
            <a:r>
              <a:rPr lang="zh-CN" altLang="en-US" sz="2400" dirty="0">
                <a:solidFill>
                  <a:srgbClr val="452DF5"/>
                </a:solidFill>
                <a:latin typeface="宋体" panose="02010600030101010101" pitchFamily="2" charset="-122"/>
              </a:rPr>
              <a:t>名称：</a:t>
            </a:r>
            <a:r>
              <a:rPr lang="zh-CN" altLang="en-US" sz="2400" dirty="0">
                <a:latin typeface="宋体" panose="02010600030101010101" pitchFamily="2" charset="-122"/>
              </a:rPr>
              <a:t>每个类都必须有一个名字，用来区分其它的类。类名是一个字符串，称为简单名字。路径名字是在类名前加包含类的包名为前缀。例如</a:t>
            </a:r>
            <a:r>
              <a:rPr lang="en-US" altLang="zh-CN" sz="2400" dirty="0"/>
              <a:t>Wall</a:t>
            </a:r>
            <a:r>
              <a:rPr lang="zh-CN" altLang="en-US" sz="2400" dirty="0">
                <a:latin typeface="宋体" panose="02010600030101010101" pitchFamily="2" charset="-122"/>
              </a:rPr>
              <a:t>、</a:t>
            </a:r>
            <a:r>
              <a:rPr lang="en-US" altLang="zh-CN" sz="2400" dirty="0"/>
              <a:t>java::awt::Wall</a:t>
            </a:r>
            <a:r>
              <a:rPr lang="zh-CN" altLang="en-US" sz="2400" dirty="0">
                <a:latin typeface="宋体" panose="02010600030101010101" pitchFamily="2" charset="-122"/>
              </a:rPr>
              <a:t>都是合法的类名。</a:t>
            </a:r>
            <a:endParaRPr lang="zh-CN" altLang="en-US" sz="2400" dirty="0">
              <a:latin typeface="宋体" panose="02010600030101010101" pitchFamily="2" charset="-122"/>
            </a:endParaRPr>
          </a:p>
          <a:p>
            <a:pPr marL="742950" lvl="1" indent="-285750" defTabSz="914400" eaLnBrk="1" hangingPunct="1">
              <a:lnSpc>
                <a:spcPct val="90000"/>
              </a:lnSpc>
            </a:pPr>
            <a:r>
              <a:rPr lang="zh-CN" altLang="en-US" sz="2400" dirty="0">
                <a:solidFill>
                  <a:srgbClr val="452DF5"/>
                </a:solidFill>
              </a:rPr>
              <a:t>属性：</a:t>
            </a:r>
            <a:r>
              <a:rPr lang="zh-CN" altLang="en-US" sz="2400" dirty="0">
                <a:latin typeface="宋体" panose="02010600030101010101" pitchFamily="2" charset="-122"/>
              </a:rPr>
              <a:t>类可以有任意多个属性，也可以没有属性。在类图中属性只要写上名字就可以了，也可以在属性名后跟上类型甚至缺省取值 。</a:t>
            </a:r>
            <a:r>
              <a:rPr lang="zh-CN" altLang="en-US" sz="2400" dirty="0">
                <a:solidFill>
                  <a:srgbClr val="452DF5"/>
                </a:solidFill>
              </a:rPr>
              <a:t> </a:t>
            </a:r>
            <a:endParaRPr lang="zh-CN" altLang="en-US" sz="2400" dirty="0">
              <a:solidFill>
                <a:srgbClr val="452DF5"/>
              </a:solidFill>
            </a:endParaRPr>
          </a:p>
          <a:p>
            <a:pPr marL="742950" lvl="1" indent="-285750" defTabSz="914400" eaLnBrk="1" hangingPunct="1">
              <a:lnSpc>
                <a:spcPct val="90000"/>
              </a:lnSpc>
            </a:pPr>
            <a:r>
              <a:rPr lang="zh-CN" altLang="en-US" sz="2400" dirty="0">
                <a:solidFill>
                  <a:srgbClr val="452DF5"/>
                </a:solidFill>
              </a:rPr>
              <a:t>操作：</a:t>
            </a:r>
            <a:r>
              <a:rPr lang="zh-CN" altLang="en-US" sz="2400" dirty="0">
                <a:latin typeface="宋体" panose="02010600030101010101" pitchFamily="2" charset="-122"/>
              </a:rPr>
              <a:t>操作是类的任意一个实例对象都可以调用的，并可能影响该对象行为的实现。</a:t>
            </a:r>
            <a:r>
              <a:rPr lang="zh-CN" altLang="en-US" sz="2400" dirty="0"/>
              <a:t> </a:t>
            </a:r>
            <a:endParaRPr lang="zh-CN" altLang="en-US" sz="2400" dirty="0"/>
          </a:p>
        </p:txBody>
      </p:sp>
      <p:sp>
        <p:nvSpPr>
          <p:cNvPr id="76804" name="Rectangle 1029"/>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solidFill>
                  <a:schemeClr val="tx2"/>
                </a:solidFill>
              </a:rPr>
              <a:t>静态建模</a:t>
            </a:r>
            <a:r>
              <a:rPr lang="en-US" altLang="zh-CN" sz="3325" dirty="0">
                <a:solidFill>
                  <a:schemeClr val="tx2"/>
                </a:solidFill>
              </a:rPr>
              <a:t>-</a:t>
            </a:r>
            <a:r>
              <a:rPr lang="zh-CN" altLang="en-US" sz="3325" dirty="0">
                <a:solidFill>
                  <a:schemeClr val="tx2"/>
                </a:solidFill>
              </a:rPr>
              <a:t>类</a:t>
            </a:r>
            <a:endParaRPr lang="zh-CN" altLang="en-US" sz="3325" dirty="0">
              <a:solidFill>
                <a:schemeClr val="tx2"/>
              </a:solidFill>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77827" name="Rectangle 3"/>
          <p:cNvSpPr/>
          <p:nvPr/>
        </p:nvSpPr>
        <p:spPr>
          <a:xfrm>
            <a:off x="4091354" y="2875085"/>
            <a:ext cx="9144000" cy="106680"/>
          </a:xfrm>
          <a:prstGeom prst="rect">
            <a:avLst/>
          </a:prstGeom>
          <a:noFill/>
          <a:ln w="9525">
            <a:noFill/>
          </a:ln>
        </p:spPr>
        <p:txBody>
          <a:bodyPr>
            <a:spAutoFit/>
          </a:bodyPr>
          <a:p>
            <a:endParaRPr lang="zh-CN" altLang="en-US" sz="100" dirty="0">
              <a:latin typeface="Arial" panose="020B0604020202020204" pitchFamily="34" charset="0"/>
            </a:endParaRPr>
          </a:p>
        </p:txBody>
      </p:sp>
      <p:pic>
        <p:nvPicPr>
          <p:cNvPr id="77828" name="Picture 4"/>
          <p:cNvPicPr>
            <a:picLocks noChangeAspect="1"/>
          </p:cNvPicPr>
          <p:nvPr/>
        </p:nvPicPr>
        <p:blipFill>
          <a:blip r:embed="rId1"/>
          <a:stretch>
            <a:fillRect/>
          </a:stretch>
        </p:blipFill>
        <p:spPr>
          <a:xfrm>
            <a:off x="1301262" y="1600200"/>
            <a:ext cx="1828800" cy="1899138"/>
          </a:xfrm>
          <a:prstGeom prst="rect">
            <a:avLst/>
          </a:prstGeom>
          <a:noFill/>
          <a:ln w="9525">
            <a:noFill/>
          </a:ln>
        </p:spPr>
      </p:pic>
      <p:pic>
        <p:nvPicPr>
          <p:cNvPr id="77829" name="Picture 5"/>
          <p:cNvPicPr>
            <a:picLocks noChangeAspect="1"/>
          </p:cNvPicPr>
          <p:nvPr/>
        </p:nvPicPr>
        <p:blipFill>
          <a:blip r:embed="rId2"/>
          <a:stretch>
            <a:fillRect/>
          </a:stretch>
        </p:blipFill>
        <p:spPr>
          <a:xfrm>
            <a:off x="4730262" y="1600200"/>
            <a:ext cx="3733800" cy="1938704"/>
          </a:xfrm>
          <a:prstGeom prst="rect">
            <a:avLst/>
          </a:prstGeom>
          <a:noFill/>
          <a:ln w="9525">
            <a:noFill/>
          </a:ln>
        </p:spPr>
      </p:pic>
      <p:pic>
        <p:nvPicPr>
          <p:cNvPr id="77830" name="Picture 6"/>
          <p:cNvPicPr>
            <a:picLocks noChangeAspect="1"/>
          </p:cNvPicPr>
          <p:nvPr/>
        </p:nvPicPr>
        <p:blipFill>
          <a:blip r:embed="rId3"/>
          <a:stretch>
            <a:fillRect/>
          </a:stretch>
        </p:blipFill>
        <p:spPr>
          <a:xfrm>
            <a:off x="2520462" y="3710354"/>
            <a:ext cx="4114800" cy="2110154"/>
          </a:xfrm>
          <a:prstGeom prst="rect">
            <a:avLst/>
          </a:prstGeom>
          <a:noFill/>
          <a:ln w="9525">
            <a:noFill/>
          </a:ln>
        </p:spPr>
      </p:pic>
      <p:sp>
        <p:nvSpPr>
          <p:cNvPr id="828423" name="AutoShape 7"/>
          <p:cNvSpPr/>
          <p:nvPr/>
        </p:nvSpPr>
        <p:spPr>
          <a:xfrm>
            <a:off x="3603381" y="1617785"/>
            <a:ext cx="990600" cy="346074"/>
          </a:xfrm>
          <a:prstGeom prst="accentCallout2">
            <a:avLst>
              <a:gd name="adj1" fmla="val 28917"/>
              <a:gd name="adj2" fmla="val -7102"/>
              <a:gd name="adj3" fmla="val 28917"/>
              <a:gd name="adj4" fmla="val -35356"/>
              <a:gd name="adj5" fmla="val 84741"/>
              <a:gd name="adj6" fmla="val -56954"/>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类名</a:t>
            </a:r>
            <a:endParaRPr lang="zh-CN" altLang="en-US" sz="1660" b="0" dirty="0"/>
          </a:p>
        </p:txBody>
      </p:sp>
      <p:sp>
        <p:nvSpPr>
          <p:cNvPr id="828424" name="AutoShape 8"/>
          <p:cNvSpPr/>
          <p:nvPr/>
        </p:nvSpPr>
        <p:spPr>
          <a:xfrm>
            <a:off x="3581400" y="2373923"/>
            <a:ext cx="990600" cy="346074"/>
          </a:xfrm>
          <a:prstGeom prst="accentCallout2">
            <a:avLst>
              <a:gd name="adj1" fmla="val 28917"/>
              <a:gd name="adj2" fmla="val -7102"/>
              <a:gd name="adj3" fmla="val 28917"/>
              <a:gd name="adj4" fmla="val -33875"/>
              <a:gd name="adj5" fmla="val 99597"/>
              <a:gd name="adj6" fmla="val -54292"/>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属性</a:t>
            </a:r>
            <a:endParaRPr lang="zh-CN" altLang="en-US" sz="1660" b="0" dirty="0"/>
          </a:p>
        </p:txBody>
      </p:sp>
      <p:sp>
        <p:nvSpPr>
          <p:cNvPr id="828425" name="AutoShape 9"/>
          <p:cNvSpPr/>
          <p:nvPr/>
        </p:nvSpPr>
        <p:spPr>
          <a:xfrm>
            <a:off x="962758" y="3912577"/>
            <a:ext cx="990600" cy="346074"/>
          </a:xfrm>
          <a:prstGeom prst="accentCallout2">
            <a:avLst>
              <a:gd name="adj1" fmla="val 28917"/>
              <a:gd name="adj2" fmla="val 107102"/>
              <a:gd name="adj3" fmla="val 28917"/>
              <a:gd name="adj4" fmla="val 131065"/>
              <a:gd name="adj5" fmla="val 267468"/>
              <a:gd name="adj6" fmla="val 171745"/>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操作</a:t>
            </a:r>
            <a:endParaRPr lang="zh-CN" altLang="en-US" sz="166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828423"/>
                                        </p:tgtEl>
                                        <p:attrNameLst>
                                          <p:attrName>style.visibility</p:attrName>
                                        </p:attrNameLst>
                                      </p:cBhvr>
                                      <p:to>
                                        <p:strVal val="visible"/>
                                      </p:to>
                                    </p:set>
                                    <p:animEffect transition="in" filter="strips(upRight)">
                                      <p:cBhvr>
                                        <p:cTn id="7" dur="500"/>
                                        <p:tgtEl>
                                          <p:spTgt spid="828423"/>
                                        </p:tgtEl>
                                      </p:cBhvr>
                                    </p:animEffect>
                                  </p:childTnLst>
                                  <p:subTnLst>
                                    <p:set>
                                      <p:cBhvr override="childStyle">
                                        <p:cTn dur="1" fill="hold" display="0" masterRel="nextClick" afterEffect="1"/>
                                        <p:tgtEl>
                                          <p:spTgt spid="82842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828424"/>
                                        </p:tgtEl>
                                        <p:attrNameLst>
                                          <p:attrName>style.visibility</p:attrName>
                                        </p:attrNameLst>
                                      </p:cBhvr>
                                      <p:to>
                                        <p:strVal val="visible"/>
                                      </p:to>
                                    </p:set>
                                    <p:animEffect transition="in" filter="strips(upRight)">
                                      <p:cBhvr>
                                        <p:cTn id="12" dur="500"/>
                                        <p:tgtEl>
                                          <p:spTgt spid="828424"/>
                                        </p:tgtEl>
                                      </p:cBhvr>
                                    </p:animEffect>
                                  </p:childTnLst>
                                  <p:subTnLst>
                                    <p:set>
                                      <p:cBhvr override="childStyle">
                                        <p:cTn dur="1" fill="hold" display="0" masterRel="nextClick" afterEffect="1"/>
                                        <p:tgtEl>
                                          <p:spTgt spid="82842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828425"/>
                                        </p:tgtEl>
                                        <p:attrNameLst>
                                          <p:attrName>style.visibility</p:attrName>
                                        </p:attrNameLst>
                                      </p:cBhvr>
                                      <p:to>
                                        <p:strVal val="visible"/>
                                      </p:to>
                                    </p:set>
                                    <p:animEffect transition="in" filter="strips(upRight)">
                                      <p:cBhvr>
                                        <p:cTn id="17" dur="500"/>
                                        <p:tgtEl>
                                          <p:spTgt spid="828425"/>
                                        </p:tgtEl>
                                      </p:cBhvr>
                                    </p:animEffect>
                                  </p:childTnLst>
                                  <p:subTnLst>
                                    <p:set>
                                      <p:cBhvr override="childStyle">
                                        <p:cTn dur="1" fill="hold" display="0" masterRel="nextClick" afterEffect="1"/>
                                        <p:tgtEl>
                                          <p:spTgt spid="8284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423" grpId="0" bldLvl="0" animBg="1"/>
      <p:bldP spid="828424" grpId="0" bldLvl="0" animBg="1"/>
      <p:bldP spid="828425" grpId="0" bldLvl="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78851" name="Rectangle 3"/>
          <p:cNvSpPr>
            <a:spLocks noGrp="1"/>
          </p:cNvSpPr>
          <p:nvPr>
            <p:ph idx="1"/>
          </p:nvPr>
        </p:nvSpPr>
        <p:spPr>
          <a:xfrm>
            <a:off x="773723" y="1459523"/>
            <a:ext cx="7772400" cy="1381858"/>
          </a:xfrm>
        </p:spPr>
        <p:txBody>
          <a:bodyPr vert="horz" wrap="square" lIns="89030" tIns="44515" rIns="89030" bIns="44515" anchor="t"/>
          <a:p>
            <a:pPr marL="342900" indent="-342900" defTabSz="914400" eaLnBrk="1" hangingPunct="1">
              <a:lnSpc>
                <a:spcPct val="90000"/>
              </a:lnSpc>
            </a:pPr>
            <a:r>
              <a:rPr lang="zh-CN" altLang="en-US" dirty="0">
                <a:solidFill>
                  <a:srgbClr val="452DF5"/>
                </a:solidFill>
              </a:rPr>
              <a:t>接口</a:t>
            </a:r>
            <a:r>
              <a:rPr lang="zh-CN" altLang="en-US" dirty="0"/>
              <a:t>是未给出实现的对象行为的描述，接口包含操作，但没有属性，一个或多个类可以实现接口，每个类实现接口的操作。</a:t>
            </a:r>
            <a:endParaRPr lang="zh-CN" altLang="en-US" dirty="0"/>
          </a:p>
        </p:txBody>
      </p:sp>
      <p:sp>
        <p:nvSpPr>
          <p:cNvPr id="78852" name="Rectangle 4"/>
          <p:cNvSpPr/>
          <p:nvPr/>
        </p:nvSpPr>
        <p:spPr>
          <a:xfrm>
            <a:off x="2391508" y="3499338"/>
            <a:ext cx="2514600" cy="492369"/>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845" b="0" dirty="0"/>
              <a:t>String</a:t>
            </a:r>
            <a:endParaRPr lang="en-US" altLang="zh-CN" sz="2215" b="0" dirty="0">
              <a:latin typeface="Times New Roman" panose="02020603050405020304" pitchFamily="18" charset="0"/>
            </a:endParaRPr>
          </a:p>
        </p:txBody>
      </p:sp>
      <p:sp>
        <p:nvSpPr>
          <p:cNvPr id="78853" name="Rectangle 5"/>
          <p:cNvSpPr/>
          <p:nvPr/>
        </p:nvSpPr>
        <p:spPr>
          <a:xfrm>
            <a:off x="2391508" y="3991708"/>
            <a:ext cx="2514600" cy="697523"/>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defTabSz="762000">
              <a:spcBef>
                <a:spcPct val="0"/>
              </a:spcBef>
              <a:buNone/>
            </a:pPr>
            <a:r>
              <a:rPr lang="en-US" altLang="zh-CN" sz="1475" b="0" dirty="0"/>
              <a:t>isEqual(String) : Boolean</a:t>
            </a:r>
            <a:endParaRPr lang="en-US" altLang="zh-CN" sz="1475" b="0" dirty="0"/>
          </a:p>
          <a:p>
            <a:pPr marL="0" lvl="0" indent="0" defTabSz="762000">
              <a:spcBef>
                <a:spcPct val="0"/>
              </a:spcBef>
              <a:buNone/>
            </a:pPr>
            <a:r>
              <a:rPr lang="en-US" altLang="zh-CN" sz="1475" b="0" dirty="0"/>
              <a:t>Hash() : Integer</a:t>
            </a:r>
            <a:endParaRPr lang="en-US" altLang="zh-CN" sz="1475" b="0" dirty="0"/>
          </a:p>
          <a:p>
            <a:pPr marL="0" lvl="0" indent="0" defTabSz="762000">
              <a:spcBef>
                <a:spcPct val="0"/>
              </a:spcBef>
              <a:buNone/>
            </a:pPr>
            <a:r>
              <a:rPr lang="en-US" altLang="zh-CN" sz="1475" b="0" dirty="0"/>
              <a:t>…</a:t>
            </a:r>
            <a:endParaRPr lang="en-US" altLang="zh-CN" sz="1475" b="0" dirty="0"/>
          </a:p>
        </p:txBody>
      </p:sp>
      <p:sp>
        <p:nvSpPr>
          <p:cNvPr id="78854" name="Line 6"/>
          <p:cNvSpPr/>
          <p:nvPr/>
        </p:nvSpPr>
        <p:spPr>
          <a:xfrm>
            <a:off x="4906108" y="3780692"/>
            <a:ext cx="533400" cy="0"/>
          </a:xfrm>
          <a:prstGeom prst="line">
            <a:avLst/>
          </a:prstGeom>
          <a:ln w="9525" cap="flat" cmpd="sng">
            <a:solidFill>
              <a:schemeClr val="tx1"/>
            </a:solidFill>
            <a:prstDash val="solid"/>
            <a:miter/>
            <a:headEnd type="none" w="med" len="med"/>
            <a:tailEnd type="none" w="med" len="med"/>
          </a:ln>
        </p:spPr>
      </p:sp>
      <p:sp>
        <p:nvSpPr>
          <p:cNvPr id="78855" name="Line 7"/>
          <p:cNvSpPr/>
          <p:nvPr/>
        </p:nvSpPr>
        <p:spPr>
          <a:xfrm>
            <a:off x="4906108" y="4343400"/>
            <a:ext cx="533400" cy="0"/>
          </a:xfrm>
          <a:prstGeom prst="line">
            <a:avLst/>
          </a:prstGeom>
          <a:ln w="9525" cap="flat" cmpd="sng">
            <a:solidFill>
              <a:schemeClr val="tx1"/>
            </a:solidFill>
            <a:prstDash val="solid"/>
            <a:miter/>
            <a:headEnd type="none" w="med" len="med"/>
            <a:tailEnd type="none" w="med" len="med"/>
          </a:ln>
        </p:spPr>
      </p:sp>
      <p:sp>
        <p:nvSpPr>
          <p:cNvPr id="78856" name="Oval 8"/>
          <p:cNvSpPr/>
          <p:nvPr/>
        </p:nvSpPr>
        <p:spPr>
          <a:xfrm>
            <a:off x="5439508" y="3710354"/>
            <a:ext cx="152400" cy="140677"/>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78857" name="Oval 9"/>
          <p:cNvSpPr/>
          <p:nvPr/>
        </p:nvSpPr>
        <p:spPr>
          <a:xfrm>
            <a:off x="5439508" y="4273062"/>
            <a:ext cx="152400" cy="140677"/>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78858" name="Text Box 10"/>
          <p:cNvSpPr txBox="1"/>
          <p:nvPr/>
        </p:nvSpPr>
        <p:spPr>
          <a:xfrm>
            <a:off x="5363308" y="3344008"/>
            <a:ext cx="1752600" cy="375920"/>
          </a:xfrm>
          <a:prstGeom prst="rect">
            <a:avLst/>
          </a:prstGeom>
          <a:noFill/>
          <a:ln w="9525">
            <a:noFill/>
          </a:ln>
        </p:spPr>
        <p:txBody>
          <a:bodyPr>
            <a:spAutoFit/>
          </a:bodyPr>
          <a:p>
            <a:pPr algn="l" eaLnBrk="1" hangingPunct="1">
              <a:spcBef>
                <a:spcPct val="50000"/>
              </a:spcBef>
            </a:pPr>
            <a:r>
              <a:rPr lang="en-US" altLang="zh-CN" sz="1845" dirty="0">
                <a:latin typeface="Arial" panose="020B0604020202020204" pitchFamily="34" charset="0"/>
              </a:rPr>
              <a:t>Hashable</a:t>
            </a:r>
            <a:endParaRPr lang="en-US" altLang="zh-CN" sz="1845" dirty="0">
              <a:latin typeface="Arial" panose="020B0604020202020204" pitchFamily="34" charset="0"/>
            </a:endParaRPr>
          </a:p>
        </p:txBody>
      </p:sp>
      <p:sp>
        <p:nvSpPr>
          <p:cNvPr id="78859" name="Text Box 11"/>
          <p:cNvSpPr txBox="1"/>
          <p:nvPr/>
        </p:nvSpPr>
        <p:spPr>
          <a:xfrm>
            <a:off x="5334000" y="4624754"/>
            <a:ext cx="2438400" cy="106680"/>
          </a:xfrm>
          <a:prstGeom prst="rect">
            <a:avLst/>
          </a:prstGeom>
          <a:noFill/>
          <a:ln w="9525">
            <a:noFill/>
          </a:ln>
        </p:spPr>
        <p:txBody>
          <a:bodyPr>
            <a:spAutoFit/>
          </a:bodyPr>
          <a:p>
            <a:pPr algn="l" eaLnBrk="1" hangingPunct="1">
              <a:spcBef>
                <a:spcPct val="50000"/>
              </a:spcBef>
            </a:pPr>
            <a:r>
              <a:rPr lang="en-US" altLang="zh-CN" sz="100" dirty="0">
                <a:latin typeface="Arial" panose="020B0604020202020204" pitchFamily="34" charset="0"/>
              </a:rPr>
              <a:t>Comparable</a:t>
            </a:r>
            <a:endParaRPr lang="en-US" altLang="zh-CN" sz="100" dirty="0">
              <a:latin typeface="Arial" panose="020B0604020202020204" pitchFamily="34" charset="0"/>
            </a:endParaRPr>
          </a:p>
        </p:txBody>
      </p:sp>
      <p:sp>
        <p:nvSpPr>
          <p:cNvPr id="829452" name="AutoShape 12"/>
          <p:cNvSpPr/>
          <p:nvPr/>
        </p:nvSpPr>
        <p:spPr>
          <a:xfrm>
            <a:off x="3540369" y="5143500"/>
            <a:ext cx="1219200" cy="346074"/>
          </a:xfrm>
          <a:prstGeom prst="accentCallout2">
            <a:avLst>
              <a:gd name="adj1" fmla="val 28917"/>
              <a:gd name="adj2" fmla="val 105769"/>
              <a:gd name="adj3" fmla="val 28917"/>
              <a:gd name="adj4" fmla="val 124880"/>
              <a:gd name="adj5" fmla="val -177509"/>
              <a:gd name="adj6" fmla="val 157333"/>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接口标记</a:t>
            </a:r>
            <a:endParaRPr lang="zh-CN" altLang="en-US" sz="1660" b="0" dirty="0"/>
          </a:p>
        </p:txBody>
      </p:sp>
      <p:sp>
        <p:nvSpPr>
          <p:cNvPr id="78861" name="Rectangle 14"/>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solidFill>
                  <a:schemeClr val="tx2"/>
                </a:solidFill>
              </a:rPr>
              <a:t>静态建模</a:t>
            </a:r>
            <a:r>
              <a:rPr lang="en-US" altLang="zh-CN" sz="3325" dirty="0">
                <a:solidFill>
                  <a:schemeClr val="tx2"/>
                </a:solidFill>
              </a:rPr>
              <a:t>-</a:t>
            </a:r>
            <a:r>
              <a:rPr lang="zh-CN" altLang="en-US" sz="3325" dirty="0">
                <a:solidFill>
                  <a:schemeClr val="tx2"/>
                </a:solidFill>
              </a:rPr>
              <a:t>接口</a:t>
            </a:r>
            <a:endParaRPr lang="zh-CN" altLang="en-US" sz="3325"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829452"/>
                                        </p:tgtEl>
                                        <p:attrNameLst>
                                          <p:attrName>style.visibility</p:attrName>
                                        </p:attrNameLst>
                                      </p:cBhvr>
                                      <p:to>
                                        <p:strVal val="visible"/>
                                      </p:to>
                                    </p:set>
                                    <p:animEffect transition="in" filter="strips(upRight)">
                                      <p:cBhvr>
                                        <p:cTn id="7" dur="500"/>
                                        <p:tgtEl>
                                          <p:spTgt spid="829452"/>
                                        </p:tgtEl>
                                      </p:cBhvr>
                                    </p:animEffect>
                                  </p:childTnLst>
                                  <p:subTnLst>
                                    <p:set>
                                      <p:cBhvr override="childStyle">
                                        <p:cTn dur="1" fill="hold" display="0" masterRel="nextClick" afterEffect="1"/>
                                        <p:tgtEl>
                                          <p:spTgt spid="82945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52" grpId="0" bldLvl="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79875" name="Rectangle 3"/>
          <p:cNvSpPr>
            <a:spLocks noGrp="1"/>
          </p:cNvSpPr>
          <p:nvPr>
            <p:ph idx="1"/>
          </p:nvPr>
        </p:nvSpPr>
        <p:spPr>
          <a:xfrm>
            <a:off x="633046" y="1600200"/>
            <a:ext cx="3886200" cy="4149969"/>
          </a:xfrm>
        </p:spPr>
        <p:txBody>
          <a:bodyPr vert="horz" wrap="square" lIns="89030" tIns="44515" rIns="89030" bIns="44515" anchor="t"/>
          <a:p>
            <a:pPr marL="342900" indent="-342900" defTabSz="914400" eaLnBrk="1" hangingPunct="1">
              <a:lnSpc>
                <a:spcPct val="90000"/>
              </a:lnSpc>
            </a:pPr>
            <a:r>
              <a:rPr lang="zh-CN" altLang="en-US" sz="2770" dirty="0"/>
              <a:t>任何大系统都必须划分为较小的单元，以便人们在某一时刻可以和有限的信息工作，使团队的工作不相互影响。</a:t>
            </a:r>
            <a:endParaRPr lang="zh-CN" altLang="en-US" sz="2770" dirty="0"/>
          </a:p>
          <a:p>
            <a:pPr marL="342900" indent="-342900" defTabSz="914400" eaLnBrk="1" hangingPunct="1">
              <a:lnSpc>
                <a:spcPct val="90000"/>
              </a:lnSpc>
            </a:pPr>
            <a:r>
              <a:rPr lang="zh-CN" altLang="en-US" sz="2770" dirty="0"/>
              <a:t>包可以包含各种模型元素和其它的包，包之间还可能存在一定的依赖。</a:t>
            </a:r>
            <a:endParaRPr lang="zh-CN" altLang="en-US" sz="2770" dirty="0"/>
          </a:p>
        </p:txBody>
      </p:sp>
      <p:sp>
        <p:nvSpPr>
          <p:cNvPr id="79876" name="Rectangle 4"/>
          <p:cNvSpPr/>
          <p:nvPr/>
        </p:nvSpPr>
        <p:spPr>
          <a:xfrm>
            <a:off x="4765431" y="2444262"/>
            <a:ext cx="3886200" cy="2743200"/>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p>
            <a:pPr algn="l"/>
            <a:endParaRPr lang="zh-CN" altLang="zh-CN" sz="1660" b="1" dirty="0">
              <a:latin typeface="Arial" panose="020B0604020202020204" pitchFamily="34" charset="0"/>
            </a:endParaRPr>
          </a:p>
        </p:txBody>
      </p:sp>
      <p:sp>
        <p:nvSpPr>
          <p:cNvPr id="79877" name="Rectangle 5"/>
          <p:cNvSpPr/>
          <p:nvPr/>
        </p:nvSpPr>
        <p:spPr>
          <a:xfrm>
            <a:off x="4765431" y="1951892"/>
            <a:ext cx="1676400" cy="492369"/>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p>
            <a:pPr>
              <a:lnSpc>
                <a:spcPct val="80000"/>
              </a:lnSpc>
            </a:pPr>
            <a:r>
              <a:rPr lang="en-US" altLang="zh-CN" sz="1660" dirty="0">
                <a:latin typeface="Arial" panose="020B0604020202020204" pitchFamily="34" charset="0"/>
              </a:rPr>
              <a:t>&lt;&lt;subsystem&gt;&gt;</a:t>
            </a:r>
            <a:endParaRPr lang="en-US" altLang="zh-CN" sz="1660" dirty="0">
              <a:latin typeface="Arial" panose="020B0604020202020204" pitchFamily="34" charset="0"/>
            </a:endParaRPr>
          </a:p>
          <a:p>
            <a:pPr>
              <a:lnSpc>
                <a:spcPct val="80000"/>
              </a:lnSpc>
            </a:pPr>
            <a:r>
              <a:rPr lang="en-US" altLang="zh-CN" sz="1660" dirty="0">
                <a:latin typeface="Arial" panose="020B0604020202020204" pitchFamily="34" charset="0"/>
              </a:rPr>
              <a:t>Finances</a:t>
            </a:r>
            <a:endParaRPr lang="en-US" altLang="zh-CN" sz="1660" b="1" dirty="0">
              <a:latin typeface="Arial" panose="020B0604020202020204" pitchFamily="34" charset="0"/>
            </a:endParaRPr>
          </a:p>
        </p:txBody>
      </p:sp>
      <p:sp>
        <p:nvSpPr>
          <p:cNvPr id="79878" name="Rectangle 6"/>
          <p:cNvSpPr/>
          <p:nvPr/>
        </p:nvSpPr>
        <p:spPr>
          <a:xfrm>
            <a:off x="4994031" y="3006969"/>
            <a:ext cx="1676400" cy="633046"/>
          </a:xfrm>
          <a:prstGeom prst="rect">
            <a:avLst/>
          </a:prstGeom>
          <a:solidFill>
            <a:schemeClr val="bg1"/>
          </a:solidFill>
          <a:ln w="12700" cap="flat" cmpd="sng">
            <a:solidFill>
              <a:schemeClr val="tx1"/>
            </a:solidFill>
            <a:prstDash val="solid"/>
            <a:miter/>
            <a:headEnd type="none" w="sm" len="sm"/>
            <a:tailEnd type="none" w="sm" len="sm"/>
          </a:ln>
        </p:spPr>
        <p:txBody>
          <a:bodyPr wrap="none" anchor="ctr"/>
          <a:p>
            <a:r>
              <a:rPr lang="en-US" altLang="zh-CN" sz="1660" dirty="0">
                <a:latin typeface="Arial" panose="020B0604020202020204" pitchFamily="34" charset="0"/>
              </a:rPr>
              <a:t>&lt;&lt;subsystem&gt;&gt;</a:t>
            </a:r>
            <a:endParaRPr lang="en-US" altLang="zh-CN" sz="1660" dirty="0">
              <a:latin typeface="Arial" panose="020B0604020202020204" pitchFamily="34" charset="0"/>
            </a:endParaRPr>
          </a:p>
          <a:p>
            <a:r>
              <a:rPr lang="en-US" altLang="zh-CN" sz="1660" dirty="0">
                <a:latin typeface="Arial" panose="020B0604020202020204" pitchFamily="34" charset="0"/>
              </a:rPr>
              <a:t>Credits</a:t>
            </a:r>
            <a:endParaRPr lang="en-US" altLang="zh-CN" sz="1660" dirty="0">
              <a:latin typeface="Arial" panose="020B0604020202020204" pitchFamily="34" charset="0"/>
            </a:endParaRPr>
          </a:p>
        </p:txBody>
      </p:sp>
      <p:sp>
        <p:nvSpPr>
          <p:cNvPr id="79879" name="Rectangle 7"/>
          <p:cNvSpPr/>
          <p:nvPr/>
        </p:nvSpPr>
        <p:spPr>
          <a:xfrm>
            <a:off x="4994031" y="2725615"/>
            <a:ext cx="838200" cy="281354"/>
          </a:xfrm>
          <a:prstGeom prst="rect">
            <a:avLst/>
          </a:prstGeom>
          <a:solidFill>
            <a:schemeClr val="bg1"/>
          </a:solidFill>
          <a:ln w="12700" cap="flat" cmpd="sng">
            <a:solidFill>
              <a:schemeClr val="tx1"/>
            </a:solidFill>
            <a:prstDash val="solid"/>
            <a:miter/>
            <a:headEnd type="none" w="sm" len="sm"/>
            <a:tailEnd type="none" w="sm" len="sm"/>
          </a:ln>
        </p:spPr>
        <p:txBody>
          <a:bodyPr wrap="none" anchor="ctr"/>
          <a:p>
            <a:endParaRPr lang="zh-CN" altLang="en-US" sz="100" dirty="0">
              <a:latin typeface="Arial" panose="020B0604020202020204" pitchFamily="34" charset="0"/>
            </a:endParaRPr>
          </a:p>
        </p:txBody>
      </p:sp>
      <p:sp>
        <p:nvSpPr>
          <p:cNvPr id="79880" name="Rectangle 8"/>
          <p:cNvSpPr/>
          <p:nvPr/>
        </p:nvSpPr>
        <p:spPr>
          <a:xfrm>
            <a:off x="5070231" y="4202723"/>
            <a:ext cx="1676400" cy="633046"/>
          </a:xfrm>
          <a:prstGeom prst="rect">
            <a:avLst/>
          </a:prstGeom>
          <a:solidFill>
            <a:schemeClr val="bg1"/>
          </a:solidFill>
          <a:ln w="12700" cap="flat" cmpd="sng">
            <a:solidFill>
              <a:schemeClr val="tx1"/>
            </a:solidFill>
            <a:prstDash val="solid"/>
            <a:miter/>
            <a:headEnd type="none" w="sm" len="sm"/>
            <a:tailEnd type="none" w="sm" len="sm"/>
          </a:ln>
        </p:spPr>
        <p:txBody>
          <a:bodyPr wrap="none" anchor="ctr"/>
          <a:p>
            <a:r>
              <a:rPr lang="en-US" altLang="zh-CN" sz="1660" dirty="0">
                <a:latin typeface="Arial" panose="020B0604020202020204" pitchFamily="34" charset="0"/>
              </a:rPr>
              <a:t>&lt;&lt;subsystem&gt;&gt;</a:t>
            </a:r>
            <a:endParaRPr lang="en-US" altLang="zh-CN" sz="1660" dirty="0">
              <a:latin typeface="Arial" panose="020B0604020202020204" pitchFamily="34" charset="0"/>
            </a:endParaRPr>
          </a:p>
          <a:p>
            <a:r>
              <a:rPr lang="en-US" altLang="zh-CN" sz="1660" dirty="0">
                <a:latin typeface="Arial" panose="020B0604020202020204" pitchFamily="34" charset="0"/>
              </a:rPr>
              <a:t>Accounts</a:t>
            </a:r>
            <a:endParaRPr lang="en-US" altLang="zh-CN" sz="1660" dirty="0">
              <a:latin typeface="Arial" panose="020B0604020202020204" pitchFamily="34" charset="0"/>
            </a:endParaRPr>
          </a:p>
        </p:txBody>
      </p:sp>
      <p:sp>
        <p:nvSpPr>
          <p:cNvPr id="79881" name="Rectangle 9"/>
          <p:cNvSpPr/>
          <p:nvPr/>
        </p:nvSpPr>
        <p:spPr>
          <a:xfrm>
            <a:off x="5070231" y="3921369"/>
            <a:ext cx="838200" cy="281354"/>
          </a:xfrm>
          <a:prstGeom prst="rect">
            <a:avLst/>
          </a:prstGeom>
          <a:solidFill>
            <a:schemeClr val="bg1"/>
          </a:solidFill>
          <a:ln w="12700" cap="flat" cmpd="sng">
            <a:solidFill>
              <a:schemeClr val="tx1"/>
            </a:solidFill>
            <a:prstDash val="solid"/>
            <a:miter/>
            <a:headEnd type="none" w="sm" len="sm"/>
            <a:tailEnd type="none" w="sm" len="sm"/>
          </a:ln>
        </p:spPr>
        <p:txBody>
          <a:bodyPr wrap="none" anchor="ctr"/>
          <a:p>
            <a:endParaRPr lang="zh-CN" altLang="en-US" sz="100" dirty="0">
              <a:latin typeface="Arial" panose="020B0604020202020204" pitchFamily="34" charset="0"/>
            </a:endParaRPr>
          </a:p>
        </p:txBody>
      </p:sp>
      <p:sp>
        <p:nvSpPr>
          <p:cNvPr id="79882" name="Rectangle 10"/>
          <p:cNvSpPr/>
          <p:nvPr/>
        </p:nvSpPr>
        <p:spPr>
          <a:xfrm>
            <a:off x="6822831" y="3217985"/>
            <a:ext cx="1676400" cy="633046"/>
          </a:xfrm>
          <a:prstGeom prst="rect">
            <a:avLst/>
          </a:prstGeom>
          <a:solidFill>
            <a:schemeClr val="bg1"/>
          </a:solidFill>
          <a:ln w="12700" cap="flat" cmpd="sng">
            <a:solidFill>
              <a:schemeClr val="tx1"/>
            </a:solidFill>
            <a:prstDash val="solid"/>
            <a:miter/>
            <a:headEnd type="none" w="sm" len="sm"/>
            <a:tailEnd type="none" w="sm" len="sm"/>
          </a:ln>
        </p:spPr>
        <p:txBody>
          <a:bodyPr wrap="none" anchor="ctr"/>
          <a:p>
            <a:r>
              <a:rPr lang="en-US" altLang="zh-CN" sz="1660" dirty="0">
                <a:latin typeface="Arial" panose="020B0604020202020204" pitchFamily="34" charset="0"/>
              </a:rPr>
              <a:t>&lt;&lt;subsystem&gt;&gt;</a:t>
            </a:r>
            <a:endParaRPr lang="en-US" altLang="zh-CN" sz="1660" dirty="0">
              <a:latin typeface="Arial" panose="020B0604020202020204" pitchFamily="34" charset="0"/>
            </a:endParaRPr>
          </a:p>
          <a:p>
            <a:r>
              <a:rPr lang="en-US" altLang="zh-CN" sz="1660" dirty="0">
                <a:latin typeface="Arial" panose="020B0604020202020204" pitchFamily="34" charset="0"/>
              </a:rPr>
              <a:t>BankInterface</a:t>
            </a:r>
            <a:endParaRPr lang="en-US" altLang="zh-CN" sz="1660" dirty="0">
              <a:latin typeface="Arial" panose="020B0604020202020204" pitchFamily="34" charset="0"/>
            </a:endParaRPr>
          </a:p>
        </p:txBody>
      </p:sp>
      <p:sp>
        <p:nvSpPr>
          <p:cNvPr id="79883" name="Rectangle 11"/>
          <p:cNvSpPr/>
          <p:nvPr/>
        </p:nvSpPr>
        <p:spPr>
          <a:xfrm>
            <a:off x="6822831" y="2936631"/>
            <a:ext cx="838200" cy="281354"/>
          </a:xfrm>
          <a:prstGeom prst="rect">
            <a:avLst/>
          </a:prstGeom>
          <a:solidFill>
            <a:schemeClr val="bg1"/>
          </a:solidFill>
          <a:ln w="12700" cap="flat" cmpd="sng">
            <a:solidFill>
              <a:schemeClr val="tx1"/>
            </a:solidFill>
            <a:prstDash val="solid"/>
            <a:miter/>
            <a:headEnd type="none" w="sm" len="sm"/>
            <a:tailEnd type="none" w="sm" len="sm"/>
          </a:ln>
        </p:spPr>
        <p:txBody>
          <a:bodyPr wrap="none" anchor="ctr"/>
          <a:p>
            <a:endParaRPr lang="zh-CN" altLang="en-US" sz="100" dirty="0">
              <a:latin typeface="Arial" panose="020B0604020202020204" pitchFamily="34" charset="0"/>
            </a:endParaRPr>
          </a:p>
        </p:txBody>
      </p:sp>
      <p:sp>
        <p:nvSpPr>
          <p:cNvPr id="79884" name="Rectangle 12"/>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solidFill>
                  <a:schemeClr val="tx2"/>
                </a:solidFill>
              </a:rPr>
              <a:t>静态建模</a:t>
            </a:r>
            <a:r>
              <a:rPr lang="en-US" altLang="zh-CN" sz="3325" dirty="0">
                <a:solidFill>
                  <a:schemeClr val="tx2"/>
                </a:solidFill>
              </a:rPr>
              <a:t>-</a:t>
            </a:r>
            <a:r>
              <a:rPr lang="zh-CN" altLang="en-US" sz="3325" dirty="0">
                <a:solidFill>
                  <a:schemeClr val="tx2"/>
                </a:solidFill>
              </a:rPr>
              <a:t>子系统（包）</a:t>
            </a:r>
            <a:endParaRPr lang="zh-CN" altLang="en-US" sz="3325" dirty="0">
              <a:solidFill>
                <a:schemeClr val="tx2"/>
              </a:solidFill>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80899" name="Rectangle 3"/>
          <p:cNvSpPr>
            <a:spLocks noGrp="1"/>
          </p:cNvSpPr>
          <p:nvPr>
            <p:ph idx="1"/>
          </p:nvPr>
        </p:nvSpPr>
        <p:spPr>
          <a:xfrm>
            <a:off x="633046" y="1529862"/>
            <a:ext cx="7772400" cy="1477108"/>
          </a:xfrm>
        </p:spPr>
        <p:txBody>
          <a:bodyPr vert="horz" wrap="square" lIns="89030" tIns="44515" rIns="89030" bIns="44515" anchor="t"/>
          <a:p>
            <a:pPr marL="342900" indent="-342900" defTabSz="914400" eaLnBrk="1" hangingPunct="1">
              <a:lnSpc>
                <a:spcPct val="90000"/>
              </a:lnSpc>
            </a:pPr>
            <a:r>
              <a:rPr lang="zh-CN" altLang="en-US" sz="2770" dirty="0">
                <a:solidFill>
                  <a:srgbClr val="452DF5"/>
                </a:solidFill>
              </a:rPr>
              <a:t>执行者</a:t>
            </a:r>
            <a:r>
              <a:rPr lang="zh-CN" altLang="en-US" sz="2770" dirty="0"/>
              <a:t>是与系统、子系统或类交互的外部人员，进程或事务。在运行时，具体人员会充当系统的多个执行者，不同用户可能会成为一个执行者。</a:t>
            </a:r>
            <a:endParaRPr lang="zh-CN" altLang="en-US" sz="2770" dirty="0"/>
          </a:p>
        </p:txBody>
      </p:sp>
      <p:grpSp>
        <p:nvGrpSpPr>
          <p:cNvPr id="80900" name="Group 4"/>
          <p:cNvGrpSpPr/>
          <p:nvPr/>
        </p:nvGrpSpPr>
        <p:grpSpPr>
          <a:xfrm>
            <a:off x="5052646" y="4132385"/>
            <a:ext cx="730223" cy="1126881"/>
            <a:chOff x="3089" y="2495"/>
            <a:chExt cx="459" cy="769"/>
          </a:xfrm>
        </p:grpSpPr>
        <p:grpSp>
          <p:nvGrpSpPr>
            <p:cNvPr id="80932" name="Group 5"/>
            <p:cNvGrpSpPr/>
            <p:nvPr/>
          </p:nvGrpSpPr>
          <p:grpSpPr>
            <a:xfrm>
              <a:off x="3203" y="2495"/>
              <a:ext cx="239" cy="529"/>
              <a:chOff x="3203" y="2495"/>
              <a:chExt cx="239" cy="529"/>
            </a:xfrm>
          </p:grpSpPr>
          <p:sp>
            <p:nvSpPr>
              <p:cNvPr id="80934" name="Oval 6"/>
              <p:cNvSpPr/>
              <p:nvPr/>
            </p:nvSpPr>
            <p:spPr>
              <a:xfrm>
                <a:off x="3222" y="2495"/>
                <a:ext cx="200" cy="197"/>
              </a:xfrm>
              <a:prstGeom prst="ellipse">
                <a:avLst/>
              </a:prstGeom>
              <a:noFill/>
              <a:ln w="25400" cap="flat" cmpd="sng">
                <a:solidFill>
                  <a:schemeClr val="tx1"/>
                </a:solidFill>
                <a:prstDash val="solid"/>
                <a:headEnd type="none" w="med" len="med"/>
                <a:tailEnd type="none" w="med" len="med"/>
              </a:ln>
            </p:spPr>
            <p:txBody>
              <a:bodyPr wrap="none" anchor="ctr"/>
              <a:p>
                <a:endParaRPr lang="zh-CN" altLang="en-US" sz="100" dirty="0">
                  <a:latin typeface="Arial" panose="020B0604020202020204" pitchFamily="34" charset="0"/>
                </a:endParaRPr>
              </a:p>
            </p:txBody>
          </p:sp>
          <p:grpSp>
            <p:nvGrpSpPr>
              <p:cNvPr id="80935" name="Group 7"/>
              <p:cNvGrpSpPr/>
              <p:nvPr/>
            </p:nvGrpSpPr>
            <p:grpSpPr>
              <a:xfrm>
                <a:off x="3203" y="2866"/>
                <a:ext cx="239" cy="158"/>
                <a:chOff x="3203" y="2866"/>
                <a:chExt cx="239" cy="158"/>
              </a:xfrm>
            </p:grpSpPr>
            <p:sp>
              <p:nvSpPr>
                <p:cNvPr id="80939" name="Line 8"/>
                <p:cNvSpPr/>
                <p:nvPr/>
              </p:nvSpPr>
              <p:spPr>
                <a:xfrm flipH="1">
                  <a:off x="3203" y="2866"/>
                  <a:ext cx="120" cy="158"/>
                </a:xfrm>
                <a:prstGeom prst="line">
                  <a:avLst/>
                </a:prstGeom>
                <a:ln w="25400" cap="flat" cmpd="sng">
                  <a:solidFill>
                    <a:schemeClr val="tx1"/>
                  </a:solidFill>
                  <a:prstDash val="solid"/>
                  <a:headEnd type="none" w="med" len="med"/>
                  <a:tailEnd type="none" w="med" len="med"/>
                </a:ln>
              </p:spPr>
            </p:sp>
            <p:sp>
              <p:nvSpPr>
                <p:cNvPr id="80940" name="Line 9"/>
                <p:cNvSpPr/>
                <p:nvPr/>
              </p:nvSpPr>
              <p:spPr>
                <a:xfrm>
                  <a:off x="3322" y="2866"/>
                  <a:ext cx="120" cy="158"/>
                </a:xfrm>
                <a:prstGeom prst="line">
                  <a:avLst/>
                </a:prstGeom>
                <a:ln w="25400" cap="flat" cmpd="sng">
                  <a:solidFill>
                    <a:schemeClr val="tx1"/>
                  </a:solidFill>
                  <a:prstDash val="solid"/>
                  <a:headEnd type="none" w="med" len="med"/>
                  <a:tailEnd type="none" w="med" len="med"/>
                </a:ln>
              </p:spPr>
            </p:sp>
          </p:grpSp>
          <p:grpSp>
            <p:nvGrpSpPr>
              <p:cNvPr id="80936" name="Group 10"/>
              <p:cNvGrpSpPr/>
              <p:nvPr/>
            </p:nvGrpSpPr>
            <p:grpSpPr>
              <a:xfrm>
                <a:off x="3204" y="2700"/>
                <a:ext cx="237" cy="162"/>
                <a:chOff x="3204" y="2700"/>
                <a:chExt cx="237" cy="162"/>
              </a:xfrm>
            </p:grpSpPr>
            <p:sp>
              <p:nvSpPr>
                <p:cNvPr id="80937" name="Line 11"/>
                <p:cNvSpPr/>
                <p:nvPr/>
              </p:nvSpPr>
              <p:spPr>
                <a:xfrm>
                  <a:off x="3322" y="2700"/>
                  <a:ext cx="0" cy="162"/>
                </a:xfrm>
                <a:prstGeom prst="line">
                  <a:avLst/>
                </a:prstGeom>
                <a:ln w="25400" cap="flat" cmpd="sng">
                  <a:solidFill>
                    <a:schemeClr val="tx1"/>
                  </a:solidFill>
                  <a:prstDash val="solid"/>
                  <a:headEnd type="none" w="med" len="med"/>
                  <a:tailEnd type="none" w="med" len="med"/>
                </a:ln>
              </p:spPr>
            </p:sp>
            <p:sp>
              <p:nvSpPr>
                <p:cNvPr id="80938" name="Line 12"/>
                <p:cNvSpPr/>
                <p:nvPr/>
              </p:nvSpPr>
              <p:spPr>
                <a:xfrm>
                  <a:off x="3204" y="2760"/>
                  <a:ext cx="237" cy="0"/>
                </a:xfrm>
                <a:prstGeom prst="line">
                  <a:avLst/>
                </a:prstGeom>
                <a:ln w="25400" cap="flat" cmpd="sng">
                  <a:solidFill>
                    <a:schemeClr val="tx1"/>
                  </a:solidFill>
                  <a:prstDash val="solid"/>
                  <a:headEnd type="none" w="med" len="med"/>
                  <a:tailEnd type="none" w="med" len="med"/>
                </a:ln>
              </p:spPr>
            </p:sp>
          </p:grpSp>
        </p:grpSp>
        <p:sp>
          <p:nvSpPr>
            <p:cNvPr id="80933" name="Rectangle 13"/>
            <p:cNvSpPr/>
            <p:nvPr/>
          </p:nvSpPr>
          <p:spPr>
            <a:xfrm>
              <a:off x="3089" y="3073"/>
              <a:ext cx="459" cy="191"/>
            </a:xfrm>
            <a:prstGeom prst="rect">
              <a:avLst/>
            </a:prstGeom>
            <a:noFill/>
            <a:ln w="12700" cap="flat" cmpd="sng">
              <a:solidFill>
                <a:schemeClr val="tx1"/>
              </a:solidFill>
              <a:prstDash val="solid"/>
              <a:miter/>
              <a:headEnd type="none" w="med" len="med"/>
              <a:tailEnd type="none" w="med" len="med"/>
            </a:ln>
          </p:spPr>
          <p:txBody>
            <a:bodyPr wrap="none" lIns="83527" tIns="41030" rIns="83527" bIns="41030" anchor="ctr">
              <a:spAutoFit/>
            </a:bodyPr>
            <a:p>
              <a:r>
                <a:rPr lang="en-US" altLang="zh-CN" sz="1290" dirty="0">
                  <a:latin typeface="Arial" panose="020B0604020202020204" pitchFamily="34" charset="0"/>
                </a:rPr>
                <a:t>Student</a:t>
              </a:r>
              <a:endParaRPr lang="en-US" altLang="zh-CN" sz="1290" dirty="0">
                <a:latin typeface="Arial" panose="020B0604020202020204" pitchFamily="34" charset="0"/>
              </a:endParaRPr>
            </a:p>
          </p:txBody>
        </p:sp>
      </p:grpSp>
      <p:grpSp>
        <p:nvGrpSpPr>
          <p:cNvPr id="80901" name="Group 14"/>
          <p:cNvGrpSpPr/>
          <p:nvPr/>
        </p:nvGrpSpPr>
        <p:grpSpPr>
          <a:xfrm>
            <a:off x="3456843" y="3499338"/>
            <a:ext cx="866557" cy="1126881"/>
            <a:chOff x="2083" y="2063"/>
            <a:chExt cx="547" cy="769"/>
          </a:xfrm>
        </p:grpSpPr>
        <p:grpSp>
          <p:nvGrpSpPr>
            <p:cNvPr id="80923" name="Group 15"/>
            <p:cNvGrpSpPr/>
            <p:nvPr/>
          </p:nvGrpSpPr>
          <p:grpSpPr>
            <a:xfrm>
              <a:off x="2240" y="2063"/>
              <a:ext cx="239" cy="529"/>
              <a:chOff x="2240" y="2063"/>
              <a:chExt cx="239" cy="529"/>
            </a:xfrm>
          </p:grpSpPr>
          <p:sp>
            <p:nvSpPr>
              <p:cNvPr id="80925" name="Oval 16"/>
              <p:cNvSpPr/>
              <p:nvPr/>
            </p:nvSpPr>
            <p:spPr>
              <a:xfrm>
                <a:off x="2259" y="2063"/>
                <a:ext cx="200" cy="197"/>
              </a:xfrm>
              <a:prstGeom prst="ellipse">
                <a:avLst/>
              </a:prstGeom>
              <a:noFill/>
              <a:ln w="25400" cap="flat" cmpd="sng">
                <a:solidFill>
                  <a:schemeClr val="tx1"/>
                </a:solidFill>
                <a:prstDash val="solid"/>
                <a:headEnd type="none" w="med" len="med"/>
                <a:tailEnd type="none" w="med" len="med"/>
              </a:ln>
            </p:spPr>
            <p:txBody>
              <a:bodyPr wrap="none" anchor="ctr"/>
              <a:p>
                <a:endParaRPr lang="zh-CN" altLang="en-US" sz="100" dirty="0">
                  <a:latin typeface="Arial" panose="020B0604020202020204" pitchFamily="34" charset="0"/>
                </a:endParaRPr>
              </a:p>
            </p:txBody>
          </p:sp>
          <p:grpSp>
            <p:nvGrpSpPr>
              <p:cNvPr id="80926" name="Group 17"/>
              <p:cNvGrpSpPr/>
              <p:nvPr/>
            </p:nvGrpSpPr>
            <p:grpSpPr>
              <a:xfrm>
                <a:off x="2240" y="2434"/>
                <a:ext cx="239" cy="158"/>
                <a:chOff x="2240" y="2434"/>
                <a:chExt cx="239" cy="158"/>
              </a:xfrm>
            </p:grpSpPr>
            <p:sp>
              <p:nvSpPr>
                <p:cNvPr id="80930" name="Line 18"/>
                <p:cNvSpPr/>
                <p:nvPr/>
              </p:nvSpPr>
              <p:spPr>
                <a:xfrm flipH="1">
                  <a:off x="2240" y="2434"/>
                  <a:ext cx="120" cy="158"/>
                </a:xfrm>
                <a:prstGeom prst="line">
                  <a:avLst/>
                </a:prstGeom>
                <a:ln w="25400" cap="flat" cmpd="sng">
                  <a:solidFill>
                    <a:schemeClr val="tx1"/>
                  </a:solidFill>
                  <a:prstDash val="solid"/>
                  <a:headEnd type="none" w="med" len="med"/>
                  <a:tailEnd type="none" w="med" len="med"/>
                </a:ln>
              </p:spPr>
            </p:sp>
            <p:sp>
              <p:nvSpPr>
                <p:cNvPr id="80931" name="Line 19"/>
                <p:cNvSpPr/>
                <p:nvPr/>
              </p:nvSpPr>
              <p:spPr>
                <a:xfrm>
                  <a:off x="2359" y="2434"/>
                  <a:ext cx="120" cy="158"/>
                </a:xfrm>
                <a:prstGeom prst="line">
                  <a:avLst/>
                </a:prstGeom>
                <a:ln w="25400" cap="flat" cmpd="sng">
                  <a:solidFill>
                    <a:schemeClr val="tx1"/>
                  </a:solidFill>
                  <a:prstDash val="solid"/>
                  <a:headEnd type="none" w="med" len="med"/>
                  <a:tailEnd type="none" w="med" len="med"/>
                </a:ln>
              </p:spPr>
            </p:sp>
          </p:grpSp>
          <p:grpSp>
            <p:nvGrpSpPr>
              <p:cNvPr id="80927" name="Group 20"/>
              <p:cNvGrpSpPr/>
              <p:nvPr/>
            </p:nvGrpSpPr>
            <p:grpSpPr>
              <a:xfrm>
                <a:off x="2241" y="2268"/>
                <a:ext cx="237" cy="162"/>
                <a:chOff x="2241" y="2268"/>
                <a:chExt cx="237" cy="162"/>
              </a:xfrm>
            </p:grpSpPr>
            <p:sp>
              <p:nvSpPr>
                <p:cNvPr id="80928" name="Line 21"/>
                <p:cNvSpPr/>
                <p:nvPr/>
              </p:nvSpPr>
              <p:spPr>
                <a:xfrm>
                  <a:off x="2359" y="2268"/>
                  <a:ext cx="0" cy="162"/>
                </a:xfrm>
                <a:prstGeom prst="line">
                  <a:avLst/>
                </a:prstGeom>
                <a:ln w="25400" cap="flat" cmpd="sng">
                  <a:solidFill>
                    <a:schemeClr val="tx1"/>
                  </a:solidFill>
                  <a:prstDash val="solid"/>
                  <a:headEnd type="none" w="med" len="med"/>
                  <a:tailEnd type="none" w="med" len="med"/>
                </a:ln>
              </p:spPr>
            </p:sp>
            <p:sp>
              <p:nvSpPr>
                <p:cNvPr id="80929" name="Line 22"/>
                <p:cNvSpPr/>
                <p:nvPr/>
              </p:nvSpPr>
              <p:spPr>
                <a:xfrm>
                  <a:off x="2241" y="2328"/>
                  <a:ext cx="237" cy="0"/>
                </a:xfrm>
                <a:prstGeom prst="line">
                  <a:avLst/>
                </a:prstGeom>
                <a:ln w="25400" cap="flat" cmpd="sng">
                  <a:solidFill>
                    <a:schemeClr val="tx1"/>
                  </a:solidFill>
                  <a:prstDash val="solid"/>
                  <a:headEnd type="none" w="med" len="med"/>
                  <a:tailEnd type="none" w="med" len="med"/>
                </a:ln>
              </p:spPr>
            </p:sp>
          </p:grpSp>
        </p:grpSp>
        <p:sp>
          <p:nvSpPr>
            <p:cNvPr id="80924" name="Rectangle 23"/>
            <p:cNvSpPr/>
            <p:nvPr/>
          </p:nvSpPr>
          <p:spPr>
            <a:xfrm>
              <a:off x="2083" y="2641"/>
              <a:ext cx="547" cy="191"/>
            </a:xfrm>
            <a:prstGeom prst="rect">
              <a:avLst/>
            </a:prstGeom>
            <a:noFill/>
            <a:ln w="12700" cap="flat" cmpd="sng">
              <a:solidFill>
                <a:schemeClr val="tx1"/>
              </a:solidFill>
              <a:prstDash val="solid"/>
              <a:miter/>
              <a:headEnd type="none" w="med" len="med"/>
              <a:tailEnd type="none" w="med" len="med"/>
            </a:ln>
          </p:spPr>
          <p:txBody>
            <a:bodyPr wrap="none" lIns="83527" tIns="41030" rIns="83527" bIns="41030" anchor="ctr">
              <a:spAutoFit/>
            </a:bodyPr>
            <a:p>
              <a:r>
                <a:rPr lang="en-US" altLang="zh-CN" sz="1290" dirty="0">
                  <a:latin typeface="Arial" panose="020B0604020202020204" pitchFamily="34" charset="0"/>
                </a:rPr>
                <a:t>Professor</a:t>
              </a:r>
              <a:endParaRPr lang="en-US" altLang="zh-CN" sz="1290" dirty="0">
                <a:latin typeface="Arial" panose="020B0604020202020204" pitchFamily="34" charset="0"/>
              </a:endParaRPr>
            </a:p>
          </p:txBody>
        </p:sp>
      </p:grpSp>
      <p:grpSp>
        <p:nvGrpSpPr>
          <p:cNvPr id="80902" name="Group 24"/>
          <p:cNvGrpSpPr/>
          <p:nvPr/>
        </p:nvGrpSpPr>
        <p:grpSpPr>
          <a:xfrm>
            <a:off x="6367097" y="4624754"/>
            <a:ext cx="1193097" cy="1126881"/>
            <a:chOff x="3916" y="2831"/>
            <a:chExt cx="753" cy="769"/>
          </a:xfrm>
        </p:grpSpPr>
        <p:grpSp>
          <p:nvGrpSpPr>
            <p:cNvPr id="80914" name="Group 25"/>
            <p:cNvGrpSpPr/>
            <p:nvPr/>
          </p:nvGrpSpPr>
          <p:grpSpPr>
            <a:xfrm>
              <a:off x="4174" y="2831"/>
              <a:ext cx="239" cy="529"/>
              <a:chOff x="4174" y="2831"/>
              <a:chExt cx="239" cy="529"/>
            </a:xfrm>
          </p:grpSpPr>
          <p:sp>
            <p:nvSpPr>
              <p:cNvPr id="80916" name="Oval 26"/>
              <p:cNvSpPr/>
              <p:nvPr/>
            </p:nvSpPr>
            <p:spPr>
              <a:xfrm>
                <a:off x="4193" y="2831"/>
                <a:ext cx="200" cy="197"/>
              </a:xfrm>
              <a:prstGeom prst="ellipse">
                <a:avLst/>
              </a:prstGeom>
              <a:noFill/>
              <a:ln w="25400" cap="flat" cmpd="sng">
                <a:solidFill>
                  <a:schemeClr val="tx1"/>
                </a:solidFill>
                <a:prstDash val="solid"/>
                <a:headEnd type="none" w="med" len="med"/>
                <a:tailEnd type="none" w="med" len="med"/>
              </a:ln>
            </p:spPr>
            <p:txBody>
              <a:bodyPr wrap="none" anchor="ctr"/>
              <a:p>
                <a:endParaRPr lang="zh-CN" altLang="en-US" sz="100" dirty="0">
                  <a:latin typeface="Arial" panose="020B0604020202020204" pitchFamily="34" charset="0"/>
                </a:endParaRPr>
              </a:p>
            </p:txBody>
          </p:sp>
          <p:grpSp>
            <p:nvGrpSpPr>
              <p:cNvPr id="80917" name="Group 27"/>
              <p:cNvGrpSpPr/>
              <p:nvPr/>
            </p:nvGrpSpPr>
            <p:grpSpPr>
              <a:xfrm>
                <a:off x="4174" y="3202"/>
                <a:ext cx="239" cy="158"/>
                <a:chOff x="4174" y="3202"/>
                <a:chExt cx="239" cy="158"/>
              </a:xfrm>
            </p:grpSpPr>
            <p:sp>
              <p:nvSpPr>
                <p:cNvPr id="80921" name="Line 28"/>
                <p:cNvSpPr/>
                <p:nvPr/>
              </p:nvSpPr>
              <p:spPr>
                <a:xfrm flipH="1">
                  <a:off x="4174" y="3202"/>
                  <a:ext cx="120" cy="158"/>
                </a:xfrm>
                <a:prstGeom prst="line">
                  <a:avLst/>
                </a:prstGeom>
                <a:ln w="25400" cap="flat" cmpd="sng">
                  <a:solidFill>
                    <a:schemeClr val="tx1"/>
                  </a:solidFill>
                  <a:prstDash val="solid"/>
                  <a:headEnd type="none" w="med" len="med"/>
                  <a:tailEnd type="none" w="med" len="med"/>
                </a:ln>
              </p:spPr>
            </p:sp>
            <p:sp>
              <p:nvSpPr>
                <p:cNvPr id="80922" name="Line 29"/>
                <p:cNvSpPr/>
                <p:nvPr/>
              </p:nvSpPr>
              <p:spPr>
                <a:xfrm>
                  <a:off x="4293" y="3202"/>
                  <a:ext cx="120" cy="158"/>
                </a:xfrm>
                <a:prstGeom prst="line">
                  <a:avLst/>
                </a:prstGeom>
                <a:ln w="25400" cap="flat" cmpd="sng">
                  <a:solidFill>
                    <a:schemeClr val="tx1"/>
                  </a:solidFill>
                  <a:prstDash val="solid"/>
                  <a:headEnd type="none" w="med" len="med"/>
                  <a:tailEnd type="none" w="med" len="med"/>
                </a:ln>
              </p:spPr>
            </p:sp>
          </p:grpSp>
          <p:grpSp>
            <p:nvGrpSpPr>
              <p:cNvPr id="80918" name="Group 30"/>
              <p:cNvGrpSpPr/>
              <p:nvPr/>
            </p:nvGrpSpPr>
            <p:grpSpPr>
              <a:xfrm>
                <a:off x="4175" y="3036"/>
                <a:ext cx="237" cy="162"/>
                <a:chOff x="4175" y="3036"/>
                <a:chExt cx="237" cy="162"/>
              </a:xfrm>
            </p:grpSpPr>
            <p:sp>
              <p:nvSpPr>
                <p:cNvPr id="80919" name="Line 31"/>
                <p:cNvSpPr/>
                <p:nvPr/>
              </p:nvSpPr>
              <p:spPr>
                <a:xfrm>
                  <a:off x="4293" y="3036"/>
                  <a:ext cx="0" cy="162"/>
                </a:xfrm>
                <a:prstGeom prst="line">
                  <a:avLst/>
                </a:prstGeom>
                <a:ln w="25400" cap="flat" cmpd="sng">
                  <a:solidFill>
                    <a:schemeClr val="tx1"/>
                  </a:solidFill>
                  <a:prstDash val="solid"/>
                  <a:headEnd type="none" w="med" len="med"/>
                  <a:tailEnd type="none" w="med" len="med"/>
                </a:ln>
              </p:spPr>
            </p:sp>
            <p:sp>
              <p:nvSpPr>
                <p:cNvPr id="80920" name="Line 32"/>
                <p:cNvSpPr/>
                <p:nvPr/>
              </p:nvSpPr>
              <p:spPr>
                <a:xfrm>
                  <a:off x="4175" y="3096"/>
                  <a:ext cx="237" cy="0"/>
                </a:xfrm>
                <a:prstGeom prst="line">
                  <a:avLst/>
                </a:prstGeom>
                <a:ln w="25400" cap="flat" cmpd="sng">
                  <a:solidFill>
                    <a:schemeClr val="tx1"/>
                  </a:solidFill>
                  <a:prstDash val="solid"/>
                  <a:headEnd type="none" w="med" len="med"/>
                  <a:tailEnd type="none" w="med" len="med"/>
                </a:ln>
              </p:spPr>
            </p:sp>
          </p:grpSp>
        </p:grpSp>
        <p:sp>
          <p:nvSpPr>
            <p:cNvPr id="80915" name="Rectangle 33"/>
            <p:cNvSpPr/>
            <p:nvPr/>
          </p:nvSpPr>
          <p:spPr>
            <a:xfrm>
              <a:off x="3916" y="3409"/>
              <a:ext cx="753" cy="191"/>
            </a:xfrm>
            <a:prstGeom prst="rect">
              <a:avLst/>
            </a:prstGeom>
            <a:noFill/>
            <a:ln w="12700" cap="flat" cmpd="sng">
              <a:solidFill>
                <a:schemeClr val="tx1"/>
              </a:solidFill>
              <a:prstDash val="solid"/>
              <a:miter/>
              <a:headEnd type="none" w="med" len="med"/>
              <a:tailEnd type="none" w="med" len="med"/>
            </a:ln>
          </p:spPr>
          <p:txBody>
            <a:bodyPr wrap="none" lIns="83527" tIns="41030" rIns="83527" bIns="41030" anchor="ctr">
              <a:spAutoFit/>
            </a:bodyPr>
            <a:p>
              <a:r>
                <a:rPr lang="en-US" altLang="zh-CN" sz="1290" dirty="0">
                  <a:latin typeface="Arial" panose="020B0604020202020204" pitchFamily="34" charset="0"/>
                </a:rPr>
                <a:t>Billing System</a:t>
              </a:r>
              <a:endParaRPr lang="en-US" altLang="zh-CN" sz="1290" dirty="0">
                <a:latin typeface="Arial" panose="020B0604020202020204" pitchFamily="34" charset="0"/>
              </a:endParaRPr>
            </a:p>
          </p:txBody>
        </p:sp>
      </p:grpSp>
      <p:grpSp>
        <p:nvGrpSpPr>
          <p:cNvPr id="80903" name="Group 34"/>
          <p:cNvGrpSpPr/>
          <p:nvPr/>
        </p:nvGrpSpPr>
        <p:grpSpPr>
          <a:xfrm>
            <a:off x="2161443" y="4273062"/>
            <a:ext cx="829925" cy="1126881"/>
            <a:chOff x="1122" y="1775"/>
            <a:chExt cx="524" cy="769"/>
          </a:xfrm>
        </p:grpSpPr>
        <p:grpSp>
          <p:nvGrpSpPr>
            <p:cNvPr id="80905" name="Group 35"/>
            <p:cNvGrpSpPr/>
            <p:nvPr/>
          </p:nvGrpSpPr>
          <p:grpSpPr>
            <a:xfrm>
              <a:off x="1267" y="1775"/>
              <a:ext cx="239" cy="529"/>
              <a:chOff x="1267" y="1775"/>
              <a:chExt cx="239" cy="529"/>
            </a:xfrm>
          </p:grpSpPr>
          <p:sp>
            <p:nvSpPr>
              <p:cNvPr id="80907" name="Oval 36"/>
              <p:cNvSpPr/>
              <p:nvPr/>
            </p:nvSpPr>
            <p:spPr>
              <a:xfrm>
                <a:off x="1286" y="1775"/>
                <a:ext cx="200" cy="197"/>
              </a:xfrm>
              <a:prstGeom prst="ellipse">
                <a:avLst/>
              </a:prstGeom>
              <a:noFill/>
              <a:ln w="25400" cap="flat" cmpd="sng">
                <a:solidFill>
                  <a:schemeClr val="tx1"/>
                </a:solidFill>
                <a:prstDash val="solid"/>
                <a:headEnd type="none" w="med" len="med"/>
                <a:tailEnd type="none" w="med" len="med"/>
              </a:ln>
            </p:spPr>
            <p:txBody>
              <a:bodyPr wrap="none" anchor="ctr"/>
              <a:p>
                <a:endParaRPr lang="zh-CN" altLang="en-US" sz="100" dirty="0">
                  <a:latin typeface="Arial" panose="020B0604020202020204" pitchFamily="34" charset="0"/>
                </a:endParaRPr>
              </a:p>
            </p:txBody>
          </p:sp>
          <p:grpSp>
            <p:nvGrpSpPr>
              <p:cNvPr id="80908" name="Group 37"/>
              <p:cNvGrpSpPr/>
              <p:nvPr/>
            </p:nvGrpSpPr>
            <p:grpSpPr>
              <a:xfrm>
                <a:off x="1267" y="2146"/>
                <a:ext cx="239" cy="158"/>
                <a:chOff x="1267" y="2146"/>
                <a:chExt cx="239" cy="158"/>
              </a:xfrm>
            </p:grpSpPr>
            <p:sp>
              <p:nvSpPr>
                <p:cNvPr id="80912" name="Line 38"/>
                <p:cNvSpPr/>
                <p:nvPr/>
              </p:nvSpPr>
              <p:spPr>
                <a:xfrm flipH="1">
                  <a:off x="1267" y="2146"/>
                  <a:ext cx="120" cy="158"/>
                </a:xfrm>
                <a:prstGeom prst="line">
                  <a:avLst/>
                </a:prstGeom>
                <a:ln w="25400" cap="flat" cmpd="sng">
                  <a:solidFill>
                    <a:schemeClr val="tx1"/>
                  </a:solidFill>
                  <a:prstDash val="solid"/>
                  <a:headEnd type="none" w="med" len="med"/>
                  <a:tailEnd type="none" w="med" len="med"/>
                </a:ln>
              </p:spPr>
            </p:sp>
            <p:sp>
              <p:nvSpPr>
                <p:cNvPr id="80913" name="Line 39"/>
                <p:cNvSpPr/>
                <p:nvPr/>
              </p:nvSpPr>
              <p:spPr>
                <a:xfrm>
                  <a:off x="1386" y="2146"/>
                  <a:ext cx="120" cy="158"/>
                </a:xfrm>
                <a:prstGeom prst="line">
                  <a:avLst/>
                </a:prstGeom>
                <a:ln w="25400" cap="flat" cmpd="sng">
                  <a:solidFill>
                    <a:schemeClr val="tx1"/>
                  </a:solidFill>
                  <a:prstDash val="solid"/>
                  <a:headEnd type="none" w="med" len="med"/>
                  <a:tailEnd type="none" w="med" len="med"/>
                </a:ln>
              </p:spPr>
            </p:sp>
          </p:grpSp>
          <p:grpSp>
            <p:nvGrpSpPr>
              <p:cNvPr id="80909" name="Group 40"/>
              <p:cNvGrpSpPr/>
              <p:nvPr/>
            </p:nvGrpSpPr>
            <p:grpSpPr>
              <a:xfrm>
                <a:off x="1268" y="1980"/>
                <a:ext cx="237" cy="162"/>
                <a:chOff x="1268" y="1980"/>
                <a:chExt cx="237" cy="162"/>
              </a:xfrm>
            </p:grpSpPr>
            <p:sp>
              <p:nvSpPr>
                <p:cNvPr id="80910" name="Line 41"/>
                <p:cNvSpPr/>
                <p:nvPr/>
              </p:nvSpPr>
              <p:spPr>
                <a:xfrm>
                  <a:off x="1386" y="1980"/>
                  <a:ext cx="0" cy="162"/>
                </a:xfrm>
                <a:prstGeom prst="line">
                  <a:avLst/>
                </a:prstGeom>
                <a:ln w="25400" cap="flat" cmpd="sng">
                  <a:solidFill>
                    <a:schemeClr val="tx1"/>
                  </a:solidFill>
                  <a:prstDash val="solid"/>
                  <a:headEnd type="none" w="med" len="med"/>
                  <a:tailEnd type="none" w="med" len="med"/>
                </a:ln>
              </p:spPr>
            </p:sp>
            <p:sp>
              <p:nvSpPr>
                <p:cNvPr id="80911" name="Line 42"/>
                <p:cNvSpPr/>
                <p:nvPr/>
              </p:nvSpPr>
              <p:spPr>
                <a:xfrm>
                  <a:off x="1268" y="2040"/>
                  <a:ext cx="237" cy="0"/>
                </a:xfrm>
                <a:prstGeom prst="line">
                  <a:avLst/>
                </a:prstGeom>
                <a:ln w="25400" cap="flat" cmpd="sng">
                  <a:solidFill>
                    <a:schemeClr val="tx1"/>
                  </a:solidFill>
                  <a:prstDash val="solid"/>
                  <a:headEnd type="none" w="med" len="med"/>
                  <a:tailEnd type="none" w="med" len="med"/>
                </a:ln>
              </p:spPr>
            </p:sp>
          </p:grpSp>
        </p:grpSp>
        <p:sp>
          <p:nvSpPr>
            <p:cNvPr id="80906" name="Rectangle 43"/>
            <p:cNvSpPr/>
            <p:nvPr/>
          </p:nvSpPr>
          <p:spPr>
            <a:xfrm>
              <a:off x="1122" y="2353"/>
              <a:ext cx="524" cy="191"/>
            </a:xfrm>
            <a:prstGeom prst="rect">
              <a:avLst/>
            </a:prstGeom>
            <a:noFill/>
            <a:ln w="12700" cap="flat" cmpd="sng">
              <a:solidFill>
                <a:schemeClr val="tx1"/>
              </a:solidFill>
              <a:prstDash val="solid"/>
              <a:miter/>
              <a:headEnd type="none" w="med" len="med"/>
              <a:tailEnd type="none" w="med" len="med"/>
            </a:ln>
          </p:spPr>
          <p:txBody>
            <a:bodyPr wrap="none" lIns="83527" tIns="41030" rIns="83527" bIns="41030" anchor="ctr">
              <a:spAutoFit/>
            </a:bodyPr>
            <a:p>
              <a:r>
                <a:rPr lang="en-US" altLang="zh-CN" sz="1290" dirty="0">
                  <a:latin typeface="Arial" panose="020B0604020202020204" pitchFamily="34" charset="0"/>
                </a:rPr>
                <a:t>Registrar</a:t>
              </a:r>
              <a:endParaRPr lang="en-US" altLang="zh-CN" sz="1290" dirty="0">
                <a:latin typeface="Arial" panose="020B0604020202020204" pitchFamily="34" charset="0"/>
              </a:endParaRPr>
            </a:p>
          </p:txBody>
        </p:sp>
      </p:grpSp>
      <p:sp>
        <p:nvSpPr>
          <p:cNvPr id="80904" name="Rectangle 44"/>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solidFill>
                  <a:schemeClr val="tx2"/>
                </a:solidFill>
              </a:rPr>
              <a:t>静态建模</a:t>
            </a:r>
            <a:r>
              <a:rPr lang="en-US" altLang="zh-CN" sz="3325" dirty="0">
                <a:solidFill>
                  <a:schemeClr val="tx2"/>
                </a:solidFill>
              </a:rPr>
              <a:t>-</a:t>
            </a:r>
            <a:r>
              <a:rPr lang="zh-CN" altLang="en-US" sz="3325" dirty="0">
                <a:solidFill>
                  <a:schemeClr val="tx2"/>
                </a:solidFill>
              </a:rPr>
              <a:t>执行者</a:t>
            </a:r>
            <a:endParaRPr lang="zh-CN" altLang="en-US" sz="3325" dirty="0">
              <a:solidFill>
                <a:schemeClr val="tx2"/>
              </a:solidFill>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81923" name="Rectangle 3"/>
          <p:cNvSpPr>
            <a:spLocks noGrp="1"/>
          </p:cNvSpPr>
          <p:nvPr>
            <p:ph idx="1"/>
          </p:nvPr>
        </p:nvSpPr>
        <p:spPr>
          <a:xfrm>
            <a:off x="351692" y="1459523"/>
            <a:ext cx="6630866" cy="4290646"/>
          </a:xfrm>
        </p:spPr>
        <p:txBody>
          <a:bodyPr vert="horz" wrap="square" lIns="89030" tIns="44515" rIns="89030" bIns="44515" anchor="t"/>
          <a:p>
            <a:pPr marL="342900" indent="-342900" defTabSz="914400" eaLnBrk="1" hangingPunct="1">
              <a:lnSpc>
                <a:spcPct val="90000"/>
              </a:lnSpc>
            </a:pPr>
            <a:r>
              <a:rPr lang="zh-CN" altLang="en-US" sz="2770" dirty="0">
                <a:solidFill>
                  <a:srgbClr val="452DF5"/>
                </a:solidFill>
              </a:rPr>
              <a:t>用例</a:t>
            </a:r>
            <a:r>
              <a:rPr lang="zh-CN" altLang="en-US" sz="2770" dirty="0"/>
              <a:t>是系统提供的外部可感知的功能单元，用例的目的是定义清晰的系统行为，但不解释系统的内部结构。</a:t>
            </a:r>
            <a:endParaRPr lang="zh-CN" altLang="en-US" sz="2770" dirty="0"/>
          </a:p>
          <a:p>
            <a:pPr marL="342900" indent="-342900" defTabSz="914400" eaLnBrk="1" hangingPunct="1">
              <a:lnSpc>
                <a:spcPct val="90000"/>
              </a:lnSpc>
            </a:pPr>
            <a:r>
              <a:rPr lang="zh-CN" altLang="en-US" sz="2770" dirty="0"/>
              <a:t>用例可以与执行者关联，也可以参与其他的多种关系，比如扩展、泛化和包含等。</a:t>
            </a:r>
            <a:endParaRPr lang="zh-CN" altLang="en-US" sz="2770" dirty="0"/>
          </a:p>
          <a:p>
            <a:pPr marL="342900" indent="-342900" defTabSz="914400" eaLnBrk="1" hangingPunct="1">
              <a:lnSpc>
                <a:spcPct val="90000"/>
              </a:lnSpc>
            </a:pPr>
            <a:r>
              <a:rPr lang="zh-CN" altLang="en-US" sz="2770" dirty="0"/>
              <a:t>用户的动态部分用交互视图来描述，比如顺序图、协作图。</a:t>
            </a:r>
            <a:endParaRPr lang="zh-CN" altLang="en-US" sz="2770" dirty="0"/>
          </a:p>
          <a:p>
            <a:pPr marL="342900" indent="-342900" defTabSz="914400" eaLnBrk="1" hangingPunct="1">
              <a:lnSpc>
                <a:spcPct val="90000"/>
              </a:lnSpc>
            </a:pPr>
            <a:r>
              <a:rPr lang="zh-CN" altLang="en-US" sz="2770" dirty="0"/>
              <a:t>用例用椭圆来表示，用例名标在椭圆下方，用实线与同自身通信的用户相连。</a:t>
            </a:r>
            <a:endParaRPr lang="zh-CN" altLang="en-US" sz="2770" dirty="0"/>
          </a:p>
        </p:txBody>
      </p:sp>
      <p:grpSp>
        <p:nvGrpSpPr>
          <p:cNvPr id="81924" name="Group 4"/>
          <p:cNvGrpSpPr/>
          <p:nvPr/>
        </p:nvGrpSpPr>
        <p:grpSpPr>
          <a:xfrm>
            <a:off x="6963508" y="1670538"/>
            <a:ext cx="1751384" cy="1061882"/>
            <a:chOff x="643" y="3215"/>
            <a:chExt cx="875" cy="499"/>
          </a:xfrm>
        </p:grpSpPr>
        <p:sp>
          <p:nvSpPr>
            <p:cNvPr id="81926" name="Oval 5"/>
            <p:cNvSpPr/>
            <p:nvPr/>
          </p:nvSpPr>
          <p:spPr>
            <a:xfrm>
              <a:off x="722" y="3215"/>
              <a:ext cx="722" cy="290"/>
            </a:xfrm>
            <a:prstGeom prst="ellipse">
              <a:avLst/>
            </a:prstGeom>
            <a:noFill/>
            <a:ln w="25400" cap="flat" cmpd="sng">
              <a:solidFill>
                <a:schemeClr val="tx1"/>
              </a:solidFill>
              <a:prstDash val="solid"/>
              <a:headEnd type="none" w="med" len="med"/>
              <a:tailEnd type="none" w="med" len="med"/>
            </a:ln>
          </p:spPr>
          <p:txBody>
            <a:bodyPr wrap="none" anchor="ctr"/>
            <a:p>
              <a:endParaRPr lang="zh-CN" altLang="en-US" sz="100" dirty="0">
                <a:latin typeface="Arial" panose="020B0604020202020204" pitchFamily="34" charset="0"/>
              </a:endParaRPr>
            </a:p>
          </p:txBody>
        </p:sp>
        <p:sp>
          <p:nvSpPr>
            <p:cNvPr id="81927" name="Rectangle 6"/>
            <p:cNvSpPr/>
            <p:nvPr/>
          </p:nvSpPr>
          <p:spPr>
            <a:xfrm>
              <a:off x="643" y="3583"/>
              <a:ext cx="875" cy="131"/>
            </a:xfrm>
            <a:prstGeom prst="rect">
              <a:avLst/>
            </a:prstGeom>
            <a:noFill/>
            <a:ln w="12700" cap="flat" cmpd="sng">
              <a:solidFill>
                <a:schemeClr val="tx1"/>
              </a:solidFill>
              <a:prstDash val="solid"/>
              <a:miter/>
              <a:headEnd type="none" w="med" len="med"/>
              <a:tailEnd type="none" w="med" len="med"/>
            </a:ln>
          </p:spPr>
          <p:txBody>
            <a:bodyPr wrap="none" lIns="83527" tIns="41030" rIns="83527" bIns="41030" anchor="ctr">
              <a:spAutoFit/>
            </a:bodyPr>
            <a:p>
              <a:r>
                <a:rPr lang="en-US" altLang="zh-CN" sz="1290" b="1" dirty="0">
                  <a:latin typeface="Arial" panose="020B0604020202020204" pitchFamily="34" charset="0"/>
                </a:rPr>
                <a:t>Maintain Curriculum</a:t>
              </a:r>
              <a:endParaRPr lang="en-US" altLang="zh-CN" sz="1290" b="1" dirty="0">
                <a:latin typeface="Arial" panose="020B0604020202020204" pitchFamily="34" charset="0"/>
              </a:endParaRPr>
            </a:p>
          </p:txBody>
        </p:sp>
      </p:grpSp>
      <p:sp>
        <p:nvSpPr>
          <p:cNvPr id="81925" name="Rectangle 7"/>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solidFill>
                  <a:schemeClr val="tx2"/>
                </a:solidFill>
              </a:rPr>
              <a:t>静态建模</a:t>
            </a:r>
            <a:r>
              <a:rPr lang="en-US" altLang="zh-CN" sz="3325" dirty="0">
                <a:solidFill>
                  <a:schemeClr val="tx2"/>
                </a:solidFill>
              </a:rPr>
              <a:t>-</a:t>
            </a:r>
            <a:r>
              <a:rPr lang="zh-CN" altLang="en-US" sz="3325" dirty="0">
                <a:solidFill>
                  <a:schemeClr val="tx2"/>
                </a:solidFill>
              </a:rPr>
              <a:t>用例</a:t>
            </a:r>
            <a:endParaRPr lang="zh-CN" altLang="en-US" sz="3325" dirty="0">
              <a:solidFill>
                <a:schemeClr val="tx2"/>
              </a:solidFill>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82947" name="Rectangle 3"/>
          <p:cNvSpPr>
            <a:spLocks noGrp="1"/>
          </p:cNvSpPr>
          <p:nvPr>
            <p:ph idx="1"/>
          </p:nvPr>
        </p:nvSpPr>
        <p:spPr>
          <a:xfrm>
            <a:off x="492369" y="1740877"/>
            <a:ext cx="8338038" cy="2532185"/>
          </a:xfrm>
        </p:spPr>
        <p:txBody>
          <a:bodyPr vert="horz" wrap="square" lIns="89030" tIns="44515" rIns="89030" bIns="44515" anchor="t"/>
          <a:p>
            <a:pPr eaLnBrk="1" hangingPunct="1"/>
            <a:r>
              <a:rPr lang="en-US" altLang="zh-CN" sz="2770" dirty="0"/>
              <a:t>Registrar -- maintain the curriculum</a:t>
            </a:r>
            <a:endParaRPr lang="en-US" altLang="zh-CN" sz="2770" dirty="0"/>
          </a:p>
          <a:p>
            <a:pPr eaLnBrk="1" hangingPunct="1"/>
            <a:r>
              <a:rPr lang="en-US" altLang="zh-CN" sz="2770" dirty="0"/>
              <a:t>Professor -- request roster</a:t>
            </a:r>
            <a:endParaRPr lang="en-US" altLang="zh-CN" sz="2770" dirty="0"/>
          </a:p>
          <a:p>
            <a:pPr eaLnBrk="1" hangingPunct="1"/>
            <a:r>
              <a:rPr lang="en-US" altLang="zh-CN" sz="2770" dirty="0"/>
              <a:t>Student -- maintain schedule</a:t>
            </a:r>
            <a:endParaRPr lang="en-US" altLang="zh-CN" sz="2770" dirty="0"/>
          </a:p>
          <a:p>
            <a:pPr eaLnBrk="1" hangingPunct="1"/>
            <a:r>
              <a:rPr lang="en-US" altLang="zh-CN" sz="2770" dirty="0"/>
              <a:t>Billing System -- receive billing information from registration</a:t>
            </a:r>
            <a:endParaRPr lang="en-US" altLang="zh-CN" sz="2770" dirty="0"/>
          </a:p>
        </p:txBody>
      </p:sp>
      <p:grpSp>
        <p:nvGrpSpPr>
          <p:cNvPr id="82948" name="Group 4"/>
          <p:cNvGrpSpPr/>
          <p:nvPr/>
        </p:nvGrpSpPr>
        <p:grpSpPr>
          <a:xfrm>
            <a:off x="6934200" y="4765431"/>
            <a:ext cx="1605614" cy="1030448"/>
            <a:chOff x="4182" y="3215"/>
            <a:chExt cx="826" cy="501"/>
          </a:xfrm>
        </p:grpSpPr>
        <p:sp>
          <p:nvSpPr>
            <p:cNvPr id="82956" name="Oval 5"/>
            <p:cNvSpPr/>
            <p:nvPr/>
          </p:nvSpPr>
          <p:spPr>
            <a:xfrm>
              <a:off x="4231" y="3215"/>
              <a:ext cx="722" cy="290"/>
            </a:xfrm>
            <a:prstGeom prst="ellipse">
              <a:avLst/>
            </a:prstGeom>
            <a:noFill/>
            <a:ln w="25400" cap="flat" cmpd="sng">
              <a:solidFill>
                <a:schemeClr val="tx1"/>
              </a:solidFill>
              <a:prstDash val="solid"/>
              <a:headEnd type="none" w="med" len="med"/>
              <a:tailEnd type="none" w="med" len="med"/>
            </a:ln>
          </p:spPr>
          <p:txBody>
            <a:bodyPr wrap="none" anchor="ctr"/>
            <a:p>
              <a:endParaRPr lang="zh-CN" altLang="en-US" sz="100" dirty="0">
                <a:latin typeface="Arial" panose="020B0604020202020204" pitchFamily="34" charset="0"/>
              </a:endParaRPr>
            </a:p>
          </p:txBody>
        </p:sp>
        <p:sp>
          <p:nvSpPr>
            <p:cNvPr id="82957" name="Rectangle 6"/>
            <p:cNvSpPr/>
            <p:nvPr/>
          </p:nvSpPr>
          <p:spPr>
            <a:xfrm>
              <a:off x="4182" y="3580"/>
              <a:ext cx="826" cy="136"/>
            </a:xfrm>
            <a:prstGeom prst="rect">
              <a:avLst/>
            </a:prstGeom>
            <a:noFill/>
            <a:ln w="12700" cap="flat" cmpd="sng">
              <a:solidFill>
                <a:schemeClr val="tx1"/>
              </a:solidFill>
              <a:prstDash val="solid"/>
              <a:miter/>
              <a:headEnd type="none" w="med" len="med"/>
              <a:tailEnd type="none" w="med" len="med"/>
            </a:ln>
          </p:spPr>
          <p:txBody>
            <a:bodyPr wrap="none" lIns="83527" tIns="41030" rIns="83527" bIns="41030" anchor="ctr">
              <a:spAutoFit/>
            </a:bodyPr>
            <a:p>
              <a:r>
                <a:rPr lang="en-US" altLang="zh-CN" sz="1290" b="1" dirty="0">
                  <a:latin typeface="Arial" panose="020B0604020202020204" pitchFamily="34" charset="0"/>
                </a:rPr>
                <a:t>Maintain Schedule</a:t>
              </a:r>
              <a:endParaRPr lang="en-US" altLang="zh-CN" sz="1290" b="1" dirty="0">
                <a:latin typeface="Arial" panose="020B0604020202020204" pitchFamily="34" charset="0"/>
              </a:endParaRPr>
            </a:p>
          </p:txBody>
        </p:sp>
      </p:grpSp>
      <p:grpSp>
        <p:nvGrpSpPr>
          <p:cNvPr id="82949" name="Group 7"/>
          <p:cNvGrpSpPr/>
          <p:nvPr/>
        </p:nvGrpSpPr>
        <p:grpSpPr>
          <a:xfrm>
            <a:off x="973015" y="4765431"/>
            <a:ext cx="1750809" cy="1005652"/>
            <a:chOff x="600" y="3215"/>
            <a:chExt cx="960" cy="503"/>
          </a:xfrm>
        </p:grpSpPr>
        <p:sp>
          <p:nvSpPr>
            <p:cNvPr id="82954" name="Oval 8"/>
            <p:cNvSpPr/>
            <p:nvPr/>
          </p:nvSpPr>
          <p:spPr>
            <a:xfrm>
              <a:off x="722" y="3215"/>
              <a:ext cx="722" cy="290"/>
            </a:xfrm>
            <a:prstGeom prst="ellipse">
              <a:avLst/>
            </a:prstGeom>
            <a:noFill/>
            <a:ln w="25400" cap="flat" cmpd="sng">
              <a:solidFill>
                <a:schemeClr val="tx1"/>
              </a:solidFill>
              <a:prstDash val="solid"/>
              <a:headEnd type="none" w="med" len="med"/>
              <a:tailEnd type="none" w="med" len="med"/>
            </a:ln>
          </p:spPr>
          <p:txBody>
            <a:bodyPr wrap="none" anchor="ctr"/>
            <a:p>
              <a:endParaRPr lang="zh-CN" altLang="en-US" sz="100" dirty="0">
                <a:latin typeface="Arial" panose="020B0604020202020204" pitchFamily="34" charset="0"/>
              </a:endParaRPr>
            </a:p>
          </p:txBody>
        </p:sp>
        <p:sp>
          <p:nvSpPr>
            <p:cNvPr id="82955" name="Rectangle 9"/>
            <p:cNvSpPr/>
            <p:nvPr/>
          </p:nvSpPr>
          <p:spPr>
            <a:xfrm>
              <a:off x="600" y="3578"/>
              <a:ext cx="960" cy="140"/>
            </a:xfrm>
            <a:prstGeom prst="rect">
              <a:avLst/>
            </a:prstGeom>
            <a:noFill/>
            <a:ln w="12700" cap="flat" cmpd="sng">
              <a:solidFill>
                <a:schemeClr val="tx1"/>
              </a:solidFill>
              <a:prstDash val="solid"/>
              <a:miter/>
              <a:headEnd type="none" w="med" len="med"/>
              <a:tailEnd type="none" w="med" len="med"/>
            </a:ln>
          </p:spPr>
          <p:txBody>
            <a:bodyPr wrap="none" lIns="83527" tIns="41030" rIns="83527" bIns="41030" anchor="ctr">
              <a:spAutoFit/>
            </a:bodyPr>
            <a:p>
              <a:r>
                <a:rPr lang="en-US" altLang="zh-CN" sz="1290" b="1" dirty="0">
                  <a:latin typeface="Arial" panose="020B0604020202020204" pitchFamily="34" charset="0"/>
                </a:rPr>
                <a:t>Maintain Curriculum</a:t>
              </a:r>
              <a:endParaRPr lang="en-US" altLang="zh-CN" sz="1290" b="1" dirty="0">
                <a:latin typeface="Arial" panose="020B0604020202020204" pitchFamily="34" charset="0"/>
              </a:endParaRPr>
            </a:p>
          </p:txBody>
        </p:sp>
      </p:grpSp>
      <p:grpSp>
        <p:nvGrpSpPr>
          <p:cNvPr id="82950" name="Group 10"/>
          <p:cNvGrpSpPr/>
          <p:nvPr/>
        </p:nvGrpSpPr>
        <p:grpSpPr>
          <a:xfrm>
            <a:off x="3931627" y="4835769"/>
            <a:ext cx="1985524" cy="1005652"/>
            <a:chOff x="2389" y="3215"/>
            <a:chExt cx="1010" cy="503"/>
          </a:xfrm>
        </p:grpSpPr>
        <p:sp>
          <p:nvSpPr>
            <p:cNvPr id="82952" name="Oval 11"/>
            <p:cNvSpPr/>
            <p:nvPr/>
          </p:nvSpPr>
          <p:spPr>
            <a:xfrm>
              <a:off x="2496" y="3215"/>
              <a:ext cx="722" cy="290"/>
            </a:xfrm>
            <a:prstGeom prst="ellipse">
              <a:avLst/>
            </a:prstGeom>
            <a:noFill/>
            <a:ln w="25400" cap="flat" cmpd="sng">
              <a:solidFill>
                <a:schemeClr val="tx1"/>
              </a:solidFill>
              <a:prstDash val="solid"/>
              <a:headEnd type="none" w="med" len="med"/>
              <a:tailEnd type="none" w="med" len="med"/>
            </a:ln>
          </p:spPr>
          <p:txBody>
            <a:bodyPr wrap="none" anchor="ctr"/>
            <a:p>
              <a:endParaRPr lang="zh-CN" altLang="en-US" sz="100" dirty="0">
                <a:latin typeface="Arial" panose="020B0604020202020204" pitchFamily="34" charset="0"/>
              </a:endParaRPr>
            </a:p>
          </p:txBody>
        </p:sp>
        <p:sp>
          <p:nvSpPr>
            <p:cNvPr id="82953" name="Rectangle 12"/>
            <p:cNvSpPr/>
            <p:nvPr/>
          </p:nvSpPr>
          <p:spPr>
            <a:xfrm>
              <a:off x="2389" y="3578"/>
              <a:ext cx="1010" cy="140"/>
            </a:xfrm>
            <a:prstGeom prst="rect">
              <a:avLst/>
            </a:prstGeom>
            <a:noFill/>
            <a:ln w="12700" cap="flat" cmpd="sng">
              <a:solidFill>
                <a:schemeClr val="tx1"/>
              </a:solidFill>
              <a:prstDash val="solid"/>
              <a:miter/>
              <a:headEnd type="none" w="med" len="med"/>
              <a:tailEnd type="none" w="med" len="med"/>
            </a:ln>
          </p:spPr>
          <p:txBody>
            <a:bodyPr wrap="none" lIns="83527" tIns="41030" rIns="83527" bIns="41030" anchor="ctr">
              <a:spAutoFit/>
            </a:bodyPr>
            <a:p>
              <a:r>
                <a:rPr lang="en-US" altLang="zh-CN" sz="1290" b="1" dirty="0">
                  <a:latin typeface="Arial" panose="020B0604020202020204" pitchFamily="34" charset="0"/>
                </a:rPr>
                <a:t>Request Course Roster</a:t>
              </a:r>
              <a:endParaRPr lang="en-US" altLang="zh-CN" sz="1290" b="1" dirty="0">
                <a:latin typeface="Arial" panose="020B0604020202020204" pitchFamily="34" charset="0"/>
              </a:endParaRPr>
            </a:p>
          </p:txBody>
        </p:sp>
      </p:grpSp>
      <p:sp>
        <p:nvSpPr>
          <p:cNvPr id="82951" name="Rectangle 13"/>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solidFill>
                  <a:schemeClr val="tx2"/>
                </a:solidFill>
              </a:rPr>
              <a:t>静态建模</a:t>
            </a:r>
            <a:r>
              <a:rPr lang="en-US" altLang="zh-CN" sz="3325" dirty="0">
                <a:solidFill>
                  <a:schemeClr val="tx2"/>
                </a:solidFill>
              </a:rPr>
              <a:t>-</a:t>
            </a:r>
            <a:r>
              <a:rPr lang="zh-CN" altLang="en-US" sz="3325" dirty="0">
                <a:solidFill>
                  <a:schemeClr val="tx2"/>
                </a:solidFill>
              </a:rPr>
              <a:t>用例</a:t>
            </a:r>
            <a:endParaRPr lang="zh-CN" altLang="en-US" sz="3325" dirty="0">
              <a:solidFill>
                <a:schemeClr val="tx2"/>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83971" name="Rectangle 3"/>
          <p:cNvSpPr>
            <a:spLocks noGrp="1"/>
          </p:cNvSpPr>
          <p:nvPr>
            <p:ph idx="1"/>
          </p:nvPr>
        </p:nvSpPr>
        <p:spPr>
          <a:xfrm>
            <a:off x="844062" y="1178169"/>
            <a:ext cx="7250723" cy="552450"/>
          </a:xfrm>
        </p:spPr>
        <p:txBody>
          <a:bodyPr vert="horz" wrap="square" lIns="89030" tIns="44515" rIns="89030" bIns="44515" anchor="t"/>
          <a:p>
            <a:pPr marL="342900" indent="-342900" defTabSz="914400" eaLnBrk="1" hangingPunct="1"/>
            <a:r>
              <a:rPr lang="zh-CN" altLang="en-US" sz="2770" dirty="0">
                <a:solidFill>
                  <a:srgbClr val="452DF5"/>
                </a:solidFill>
              </a:rPr>
              <a:t>用例图</a:t>
            </a:r>
            <a:r>
              <a:rPr lang="zh-CN" altLang="en-US" sz="2770" dirty="0"/>
              <a:t>描述执行者在各个用例中的参与情况。</a:t>
            </a:r>
            <a:endParaRPr lang="zh-CN" altLang="en-US" sz="2770" dirty="0"/>
          </a:p>
        </p:txBody>
      </p:sp>
      <p:grpSp>
        <p:nvGrpSpPr>
          <p:cNvPr id="83972" name="Group 4"/>
          <p:cNvGrpSpPr/>
          <p:nvPr/>
        </p:nvGrpSpPr>
        <p:grpSpPr>
          <a:xfrm>
            <a:off x="1219200" y="3006969"/>
            <a:ext cx="730278" cy="1126881"/>
            <a:chOff x="400" y="1775"/>
            <a:chExt cx="461" cy="769"/>
          </a:xfrm>
        </p:grpSpPr>
        <p:grpSp>
          <p:nvGrpSpPr>
            <p:cNvPr id="84017" name="Group 5"/>
            <p:cNvGrpSpPr/>
            <p:nvPr/>
          </p:nvGrpSpPr>
          <p:grpSpPr>
            <a:xfrm>
              <a:off x="515" y="1775"/>
              <a:ext cx="239" cy="529"/>
              <a:chOff x="515" y="1775"/>
              <a:chExt cx="239" cy="529"/>
            </a:xfrm>
          </p:grpSpPr>
          <p:sp>
            <p:nvSpPr>
              <p:cNvPr id="84019" name="Oval 6"/>
              <p:cNvSpPr/>
              <p:nvPr/>
            </p:nvSpPr>
            <p:spPr>
              <a:xfrm>
                <a:off x="534" y="1775"/>
                <a:ext cx="200" cy="197"/>
              </a:xfrm>
              <a:prstGeom prst="ellipse">
                <a:avLst/>
              </a:prstGeom>
              <a:noFill/>
              <a:ln w="25400" cap="flat" cmpd="sng">
                <a:solidFill>
                  <a:schemeClr val="tx1"/>
                </a:solidFill>
                <a:prstDash val="solid"/>
                <a:headEnd type="none" w="med" len="med"/>
                <a:tailEnd type="none" w="med" len="med"/>
              </a:ln>
            </p:spPr>
            <p:txBody>
              <a:bodyPr wrap="none" anchor="ctr"/>
              <a:p>
                <a:endParaRPr lang="zh-CN" altLang="en-US" sz="100" dirty="0">
                  <a:latin typeface="Arial" panose="020B0604020202020204" pitchFamily="34" charset="0"/>
                </a:endParaRPr>
              </a:p>
            </p:txBody>
          </p:sp>
          <p:grpSp>
            <p:nvGrpSpPr>
              <p:cNvPr id="84020" name="Group 7"/>
              <p:cNvGrpSpPr/>
              <p:nvPr/>
            </p:nvGrpSpPr>
            <p:grpSpPr>
              <a:xfrm>
                <a:off x="515" y="2146"/>
                <a:ext cx="239" cy="158"/>
                <a:chOff x="515" y="2146"/>
                <a:chExt cx="239" cy="158"/>
              </a:xfrm>
            </p:grpSpPr>
            <p:sp>
              <p:nvSpPr>
                <p:cNvPr id="84024" name="Line 8"/>
                <p:cNvSpPr/>
                <p:nvPr/>
              </p:nvSpPr>
              <p:spPr>
                <a:xfrm flipH="1">
                  <a:off x="515" y="2146"/>
                  <a:ext cx="120" cy="158"/>
                </a:xfrm>
                <a:prstGeom prst="line">
                  <a:avLst/>
                </a:prstGeom>
                <a:ln w="25400" cap="flat" cmpd="sng">
                  <a:solidFill>
                    <a:schemeClr val="tx1"/>
                  </a:solidFill>
                  <a:prstDash val="solid"/>
                  <a:headEnd type="none" w="med" len="med"/>
                  <a:tailEnd type="none" w="med" len="med"/>
                </a:ln>
              </p:spPr>
            </p:sp>
            <p:sp>
              <p:nvSpPr>
                <p:cNvPr id="84025" name="Line 9"/>
                <p:cNvSpPr/>
                <p:nvPr/>
              </p:nvSpPr>
              <p:spPr>
                <a:xfrm>
                  <a:off x="634" y="2146"/>
                  <a:ext cx="120" cy="158"/>
                </a:xfrm>
                <a:prstGeom prst="line">
                  <a:avLst/>
                </a:prstGeom>
                <a:ln w="25400" cap="flat" cmpd="sng">
                  <a:solidFill>
                    <a:schemeClr val="tx1"/>
                  </a:solidFill>
                  <a:prstDash val="solid"/>
                  <a:headEnd type="none" w="med" len="med"/>
                  <a:tailEnd type="none" w="med" len="med"/>
                </a:ln>
              </p:spPr>
            </p:sp>
          </p:grpSp>
          <p:grpSp>
            <p:nvGrpSpPr>
              <p:cNvPr id="84021" name="Group 10"/>
              <p:cNvGrpSpPr/>
              <p:nvPr/>
            </p:nvGrpSpPr>
            <p:grpSpPr>
              <a:xfrm>
                <a:off x="516" y="1980"/>
                <a:ext cx="237" cy="162"/>
                <a:chOff x="516" y="1980"/>
                <a:chExt cx="237" cy="162"/>
              </a:xfrm>
            </p:grpSpPr>
            <p:sp>
              <p:nvSpPr>
                <p:cNvPr id="84022" name="Line 11"/>
                <p:cNvSpPr/>
                <p:nvPr/>
              </p:nvSpPr>
              <p:spPr>
                <a:xfrm>
                  <a:off x="634" y="1980"/>
                  <a:ext cx="0" cy="162"/>
                </a:xfrm>
                <a:prstGeom prst="line">
                  <a:avLst/>
                </a:prstGeom>
                <a:ln w="25400" cap="flat" cmpd="sng">
                  <a:solidFill>
                    <a:schemeClr val="tx1"/>
                  </a:solidFill>
                  <a:prstDash val="solid"/>
                  <a:headEnd type="none" w="med" len="med"/>
                  <a:tailEnd type="none" w="med" len="med"/>
                </a:ln>
              </p:spPr>
            </p:sp>
            <p:sp>
              <p:nvSpPr>
                <p:cNvPr id="84023" name="Line 12"/>
                <p:cNvSpPr/>
                <p:nvPr/>
              </p:nvSpPr>
              <p:spPr>
                <a:xfrm>
                  <a:off x="516" y="2040"/>
                  <a:ext cx="237" cy="0"/>
                </a:xfrm>
                <a:prstGeom prst="line">
                  <a:avLst/>
                </a:prstGeom>
                <a:ln w="25400" cap="flat" cmpd="sng">
                  <a:solidFill>
                    <a:schemeClr val="tx1"/>
                  </a:solidFill>
                  <a:prstDash val="solid"/>
                  <a:headEnd type="none" w="med" len="med"/>
                  <a:tailEnd type="none" w="med" len="med"/>
                </a:ln>
              </p:spPr>
            </p:sp>
          </p:grpSp>
        </p:grpSp>
        <p:sp>
          <p:nvSpPr>
            <p:cNvPr id="84018" name="Rectangle 13"/>
            <p:cNvSpPr/>
            <p:nvPr/>
          </p:nvSpPr>
          <p:spPr>
            <a:xfrm>
              <a:off x="400" y="2353"/>
              <a:ext cx="461" cy="191"/>
            </a:xfrm>
            <a:prstGeom prst="rect">
              <a:avLst/>
            </a:prstGeom>
            <a:noFill/>
            <a:ln w="12700" cap="flat" cmpd="sng">
              <a:solidFill>
                <a:schemeClr val="tx1"/>
              </a:solidFill>
              <a:prstDash val="solid"/>
              <a:miter/>
              <a:headEnd type="none" w="med" len="med"/>
              <a:tailEnd type="none" w="med" len="med"/>
            </a:ln>
          </p:spPr>
          <p:txBody>
            <a:bodyPr wrap="none" lIns="83527" tIns="41030" rIns="83527" bIns="41030" anchor="ctr">
              <a:spAutoFit/>
            </a:bodyPr>
            <a:p>
              <a:r>
                <a:rPr lang="en-US" altLang="zh-CN" sz="1290" dirty="0">
                  <a:latin typeface="Arial" panose="020B0604020202020204" pitchFamily="34" charset="0"/>
                </a:rPr>
                <a:t>Student</a:t>
              </a:r>
              <a:endParaRPr lang="en-US" altLang="zh-CN" sz="1290" dirty="0">
                <a:latin typeface="Arial" panose="020B0604020202020204" pitchFamily="34" charset="0"/>
              </a:endParaRPr>
            </a:p>
          </p:txBody>
        </p:sp>
      </p:grpSp>
      <p:grpSp>
        <p:nvGrpSpPr>
          <p:cNvPr id="83973" name="Group 14"/>
          <p:cNvGrpSpPr/>
          <p:nvPr/>
        </p:nvGrpSpPr>
        <p:grpSpPr>
          <a:xfrm>
            <a:off x="4492869" y="4484077"/>
            <a:ext cx="829902" cy="1126881"/>
            <a:chOff x="2563" y="3023"/>
            <a:chExt cx="523" cy="769"/>
          </a:xfrm>
        </p:grpSpPr>
        <p:grpSp>
          <p:nvGrpSpPr>
            <p:cNvPr id="84008" name="Group 15"/>
            <p:cNvGrpSpPr/>
            <p:nvPr/>
          </p:nvGrpSpPr>
          <p:grpSpPr>
            <a:xfrm>
              <a:off x="2707" y="3023"/>
              <a:ext cx="239" cy="529"/>
              <a:chOff x="2707" y="3023"/>
              <a:chExt cx="239" cy="529"/>
            </a:xfrm>
          </p:grpSpPr>
          <p:sp>
            <p:nvSpPr>
              <p:cNvPr id="84010" name="Oval 16"/>
              <p:cNvSpPr/>
              <p:nvPr/>
            </p:nvSpPr>
            <p:spPr>
              <a:xfrm>
                <a:off x="2726" y="3023"/>
                <a:ext cx="200" cy="197"/>
              </a:xfrm>
              <a:prstGeom prst="ellipse">
                <a:avLst/>
              </a:prstGeom>
              <a:noFill/>
              <a:ln w="25400" cap="flat" cmpd="sng">
                <a:solidFill>
                  <a:schemeClr val="tx1"/>
                </a:solidFill>
                <a:prstDash val="solid"/>
                <a:headEnd type="none" w="med" len="med"/>
                <a:tailEnd type="none" w="med" len="med"/>
              </a:ln>
            </p:spPr>
            <p:txBody>
              <a:bodyPr wrap="none" anchor="ctr"/>
              <a:p>
                <a:endParaRPr lang="zh-CN" altLang="en-US" sz="100" dirty="0">
                  <a:latin typeface="Arial" panose="020B0604020202020204" pitchFamily="34" charset="0"/>
                </a:endParaRPr>
              </a:p>
            </p:txBody>
          </p:sp>
          <p:grpSp>
            <p:nvGrpSpPr>
              <p:cNvPr id="84011" name="Group 17"/>
              <p:cNvGrpSpPr/>
              <p:nvPr/>
            </p:nvGrpSpPr>
            <p:grpSpPr>
              <a:xfrm>
                <a:off x="2707" y="3394"/>
                <a:ext cx="239" cy="158"/>
                <a:chOff x="2707" y="3394"/>
                <a:chExt cx="239" cy="158"/>
              </a:xfrm>
            </p:grpSpPr>
            <p:sp>
              <p:nvSpPr>
                <p:cNvPr id="84015" name="Line 18"/>
                <p:cNvSpPr/>
                <p:nvPr/>
              </p:nvSpPr>
              <p:spPr>
                <a:xfrm flipH="1">
                  <a:off x="2707" y="3394"/>
                  <a:ext cx="120" cy="158"/>
                </a:xfrm>
                <a:prstGeom prst="line">
                  <a:avLst/>
                </a:prstGeom>
                <a:ln w="25400" cap="flat" cmpd="sng">
                  <a:solidFill>
                    <a:schemeClr val="tx1"/>
                  </a:solidFill>
                  <a:prstDash val="solid"/>
                  <a:headEnd type="none" w="med" len="med"/>
                  <a:tailEnd type="none" w="med" len="med"/>
                </a:ln>
              </p:spPr>
            </p:sp>
            <p:sp>
              <p:nvSpPr>
                <p:cNvPr id="84016" name="Line 19"/>
                <p:cNvSpPr/>
                <p:nvPr/>
              </p:nvSpPr>
              <p:spPr>
                <a:xfrm>
                  <a:off x="2826" y="3394"/>
                  <a:ext cx="120" cy="158"/>
                </a:xfrm>
                <a:prstGeom prst="line">
                  <a:avLst/>
                </a:prstGeom>
                <a:ln w="25400" cap="flat" cmpd="sng">
                  <a:solidFill>
                    <a:schemeClr val="tx1"/>
                  </a:solidFill>
                  <a:prstDash val="solid"/>
                  <a:headEnd type="none" w="med" len="med"/>
                  <a:tailEnd type="none" w="med" len="med"/>
                </a:ln>
              </p:spPr>
            </p:sp>
          </p:grpSp>
          <p:grpSp>
            <p:nvGrpSpPr>
              <p:cNvPr id="84012" name="Group 20"/>
              <p:cNvGrpSpPr/>
              <p:nvPr/>
            </p:nvGrpSpPr>
            <p:grpSpPr>
              <a:xfrm>
                <a:off x="2708" y="3228"/>
                <a:ext cx="237" cy="162"/>
                <a:chOff x="2708" y="3228"/>
                <a:chExt cx="237" cy="162"/>
              </a:xfrm>
            </p:grpSpPr>
            <p:sp>
              <p:nvSpPr>
                <p:cNvPr id="84013" name="Line 21"/>
                <p:cNvSpPr/>
                <p:nvPr/>
              </p:nvSpPr>
              <p:spPr>
                <a:xfrm>
                  <a:off x="2826" y="3228"/>
                  <a:ext cx="0" cy="162"/>
                </a:xfrm>
                <a:prstGeom prst="line">
                  <a:avLst/>
                </a:prstGeom>
                <a:ln w="25400" cap="flat" cmpd="sng">
                  <a:solidFill>
                    <a:schemeClr val="tx1"/>
                  </a:solidFill>
                  <a:prstDash val="solid"/>
                  <a:headEnd type="none" w="med" len="med"/>
                  <a:tailEnd type="none" w="med" len="med"/>
                </a:ln>
              </p:spPr>
            </p:sp>
            <p:sp>
              <p:nvSpPr>
                <p:cNvPr id="84014" name="Line 22"/>
                <p:cNvSpPr/>
                <p:nvPr/>
              </p:nvSpPr>
              <p:spPr>
                <a:xfrm>
                  <a:off x="2708" y="3288"/>
                  <a:ext cx="237" cy="0"/>
                </a:xfrm>
                <a:prstGeom prst="line">
                  <a:avLst/>
                </a:prstGeom>
                <a:ln w="25400" cap="flat" cmpd="sng">
                  <a:solidFill>
                    <a:schemeClr val="tx1"/>
                  </a:solidFill>
                  <a:prstDash val="solid"/>
                  <a:headEnd type="none" w="med" len="med"/>
                  <a:tailEnd type="none" w="med" len="med"/>
                </a:ln>
              </p:spPr>
            </p:sp>
          </p:grpSp>
        </p:grpSp>
        <p:sp>
          <p:nvSpPr>
            <p:cNvPr id="84009" name="Rectangle 23"/>
            <p:cNvSpPr/>
            <p:nvPr/>
          </p:nvSpPr>
          <p:spPr>
            <a:xfrm>
              <a:off x="2563" y="3601"/>
              <a:ext cx="523" cy="191"/>
            </a:xfrm>
            <a:prstGeom prst="rect">
              <a:avLst/>
            </a:prstGeom>
            <a:noFill/>
            <a:ln w="12700" cap="flat" cmpd="sng">
              <a:solidFill>
                <a:schemeClr val="tx1"/>
              </a:solidFill>
              <a:prstDash val="solid"/>
              <a:miter/>
              <a:headEnd type="none" w="med" len="med"/>
              <a:tailEnd type="none" w="med" len="med"/>
            </a:ln>
          </p:spPr>
          <p:txBody>
            <a:bodyPr wrap="none" lIns="83527" tIns="41030" rIns="83527" bIns="41030" anchor="ctr">
              <a:spAutoFit/>
            </a:bodyPr>
            <a:p>
              <a:r>
                <a:rPr lang="en-US" altLang="zh-CN" sz="1290" dirty="0">
                  <a:latin typeface="Arial" panose="020B0604020202020204" pitchFamily="34" charset="0"/>
                </a:rPr>
                <a:t>Registrar</a:t>
              </a:r>
              <a:endParaRPr lang="en-US" altLang="zh-CN" sz="1290" dirty="0">
                <a:latin typeface="Arial" panose="020B0604020202020204" pitchFamily="34" charset="0"/>
              </a:endParaRPr>
            </a:p>
          </p:txBody>
        </p:sp>
      </p:grpSp>
      <p:grpSp>
        <p:nvGrpSpPr>
          <p:cNvPr id="83974" name="Group 24"/>
          <p:cNvGrpSpPr/>
          <p:nvPr/>
        </p:nvGrpSpPr>
        <p:grpSpPr>
          <a:xfrm>
            <a:off x="7115908" y="2936631"/>
            <a:ext cx="866557" cy="1126881"/>
            <a:chOff x="4627" y="1727"/>
            <a:chExt cx="547" cy="769"/>
          </a:xfrm>
        </p:grpSpPr>
        <p:grpSp>
          <p:nvGrpSpPr>
            <p:cNvPr id="83999" name="Group 25"/>
            <p:cNvGrpSpPr/>
            <p:nvPr/>
          </p:nvGrpSpPr>
          <p:grpSpPr>
            <a:xfrm>
              <a:off x="4784" y="1727"/>
              <a:ext cx="239" cy="529"/>
              <a:chOff x="4784" y="1727"/>
              <a:chExt cx="239" cy="529"/>
            </a:xfrm>
          </p:grpSpPr>
          <p:sp>
            <p:nvSpPr>
              <p:cNvPr id="84001" name="Oval 26"/>
              <p:cNvSpPr/>
              <p:nvPr/>
            </p:nvSpPr>
            <p:spPr>
              <a:xfrm>
                <a:off x="4803" y="1727"/>
                <a:ext cx="200" cy="197"/>
              </a:xfrm>
              <a:prstGeom prst="ellipse">
                <a:avLst/>
              </a:prstGeom>
              <a:noFill/>
              <a:ln w="25400" cap="flat" cmpd="sng">
                <a:solidFill>
                  <a:schemeClr val="tx1"/>
                </a:solidFill>
                <a:prstDash val="solid"/>
                <a:headEnd type="none" w="med" len="med"/>
                <a:tailEnd type="none" w="med" len="med"/>
              </a:ln>
            </p:spPr>
            <p:txBody>
              <a:bodyPr wrap="none" anchor="ctr"/>
              <a:p>
                <a:endParaRPr lang="zh-CN" altLang="en-US" sz="100" dirty="0">
                  <a:latin typeface="Arial" panose="020B0604020202020204" pitchFamily="34" charset="0"/>
                </a:endParaRPr>
              </a:p>
            </p:txBody>
          </p:sp>
          <p:grpSp>
            <p:nvGrpSpPr>
              <p:cNvPr id="84002" name="Group 27"/>
              <p:cNvGrpSpPr/>
              <p:nvPr/>
            </p:nvGrpSpPr>
            <p:grpSpPr>
              <a:xfrm>
                <a:off x="4784" y="2098"/>
                <a:ext cx="239" cy="158"/>
                <a:chOff x="4784" y="2098"/>
                <a:chExt cx="239" cy="158"/>
              </a:xfrm>
            </p:grpSpPr>
            <p:sp>
              <p:nvSpPr>
                <p:cNvPr id="84006" name="Line 28"/>
                <p:cNvSpPr/>
                <p:nvPr/>
              </p:nvSpPr>
              <p:spPr>
                <a:xfrm flipH="1">
                  <a:off x="4784" y="2098"/>
                  <a:ext cx="120" cy="158"/>
                </a:xfrm>
                <a:prstGeom prst="line">
                  <a:avLst/>
                </a:prstGeom>
                <a:ln w="25400" cap="flat" cmpd="sng">
                  <a:solidFill>
                    <a:schemeClr val="tx1"/>
                  </a:solidFill>
                  <a:prstDash val="solid"/>
                  <a:headEnd type="none" w="med" len="med"/>
                  <a:tailEnd type="none" w="med" len="med"/>
                </a:ln>
              </p:spPr>
            </p:sp>
            <p:sp>
              <p:nvSpPr>
                <p:cNvPr id="84007" name="Line 29"/>
                <p:cNvSpPr/>
                <p:nvPr/>
              </p:nvSpPr>
              <p:spPr>
                <a:xfrm>
                  <a:off x="4903" y="2098"/>
                  <a:ext cx="120" cy="158"/>
                </a:xfrm>
                <a:prstGeom prst="line">
                  <a:avLst/>
                </a:prstGeom>
                <a:ln w="25400" cap="flat" cmpd="sng">
                  <a:solidFill>
                    <a:schemeClr val="tx1"/>
                  </a:solidFill>
                  <a:prstDash val="solid"/>
                  <a:headEnd type="none" w="med" len="med"/>
                  <a:tailEnd type="none" w="med" len="med"/>
                </a:ln>
              </p:spPr>
            </p:sp>
          </p:grpSp>
          <p:grpSp>
            <p:nvGrpSpPr>
              <p:cNvPr id="84003" name="Group 30"/>
              <p:cNvGrpSpPr/>
              <p:nvPr/>
            </p:nvGrpSpPr>
            <p:grpSpPr>
              <a:xfrm>
                <a:off x="4785" y="1932"/>
                <a:ext cx="237" cy="162"/>
                <a:chOff x="4785" y="1932"/>
                <a:chExt cx="237" cy="162"/>
              </a:xfrm>
            </p:grpSpPr>
            <p:sp>
              <p:nvSpPr>
                <p:cNvPr id="84004" name="Line 31"/>
                <p:cNvSpPr/>
                <p:nvPr/>
              </p:nvSpPr>
              <p:spPr>
                <a:xfrm>
                  <a:off x="4903" y="1932"/>
                  <a:ext cx="0" cy="162"/>
                </a:xfrm>
                <a:prstGeom prst="line">
                  <a:avLst/>
                </a:prstGeom>
                <a:ln w="25400" cap="flat" cmpd="sng">
                  <a:solidFill>
                    <a:schemeClr val="tx1"/>
                  </a:solidFill>
                  <a:prstDash val="solid"/>
                  <a:headEnd type="none" w="med" len="med"/>
                  <a:tailEnd type="none" w="med" len="med"/>
                </a:ln>
              </p:spPr>
            </p:sp>
            <p:sp>
              <p:nvSpPr>
                <p:cNvPr id="84005" name="Line 32"/>
                <p:cNvSpPr/>
                <p:nvPr/>
              </p:nvSpPr>
              <p:spPr>
                <a:xfrm>
                  <a:off x="4785" y="1992"/>
                  <a:ext cx="237" cy="0"/>
                </a:xfrm>
                <a:prstGeom prst="line">
                  <a:avLst/>
                </a:prstGeom>
                <a:ln w="25400" cap="flat" cmpd="sng">
                  <a:solidFill>
                    <a:schemeClr val="tx1"/>
                  </a:solidFill>
                  <a:prstDash val="solid"/>
                  <a:headEnd type="none" w="med" len="med"/>
                  <a:tailEnd type="none" w="med" len="med"/>
                </a:ln>
              </p:spPr>
            </p:sp>
          </p:grpSp>
        </p:grpSp>
        <p:sp>
          <p:nvSpPr>
            <p:cNvPr id="84000" name="Rectangle 33"/>
            <p:cNvSpPr/>
            <p:nvPr/>
          </p:nvSpPr>
          <p:spPr>
            <a:xfrm>
              <a:off x="4627" y="2305"/>
              <a:ext cx="547" cy="191"/>
            </a:xfrm>
            <a:prstGeom prst="rect">
              <a:avLst/>
            </a:prstGeom>
            <a:noFill/>
            <a:ln w="12700" cap="flat" cmpd="sng">
              <a:solidFill>
                <a:schemeClr val="tx1"/>
              </a:solidFill>
              <a:prstDash val="solid"/>
              <a:miter/>
              <a:headEnd type="none" w="med" len="med"/>
              <a:tailEnd type="none" w="med" len="med"/>
            </a:ln>
          </p:spPr>
          <p:txBody>
            <a:bodyPr wrap="none" lIns="83527" tIns="41030" rIns="83527" bIns="41030" anchor="ctr">
              <a:spAutoFit/>
            </a:bodyPr>
            <a:p>
              <a:r>
                <a:rPr lang="en-US" altLang="zh-CN" sz="1290" dirty="0">
                  <a:latin typeface="Arial" panose="020B0604020202020204" pitchFamily="34" charset="0"/>
                </a:rPr>
                <a:t>Professor</a:t>
              </a:r>
              <a:endParaRPr lang="en-US" altLang="zh-CN" sz="1290" dirty="0">
                <a:latin typeface="Arial" panose="020B0604020202020204" pitchFamily="34" charset="0"/>
              </a:endParaRPr>
            </a:p>
          </p:txBody>
        </p:sp>
      </p:grpSp>
      <p:grpSp>
        <p:nvGrpSpPr>
          <p:cNvPr id="83975" name="Group 34"/>
          <p:cNvGrpSpPr/>
          <p:nvPr/>
        </p:nvGrpSpPr>
        <p:grpSpPr>
          <a:xfrm>
            <a:off x="2760785" y="3780692"/>
            <a:ext cx="1511179" cy="775188"/>
            <a:chOff x="1362" y="2303"/>
            <a:chExt cx="952" cy="529"/>
          </a:xfrm>
        </p:grpSpPr>
        <p:sp>
          <p:nvSpPr>
            <p:cNvPr id="83997" name="Oval 35"/>
            <p:cNvSpPr/>
            <p:nvPr/>
          </p:nvSpPr>
          <p:spPr>
            <a:xfrm>
              <a:off x="1476" y="2303"/>
              <a:ext cx="722" cy="290"/>
            </a:xfrm>
            <a:prstGeom prst="ellipse">
              <a:avLst/>
            </a:prstGeom>
            <a:noFill/>
            <a:ln w="25400" cap="flat" cmpd="sng">
              <a:solidFill>
                <a:schemeClr val="tx1"/>
              </a:solidFill>
              <a:prstDash val="solid"/>
              <a:headEnd type="none" w="med" len="med"/>
              <a:tailEnd type="none" w="med" len="med"/>
            </a:ln>
          </p:spPr>
          <p:txBody>
            <a:bodyPr wrap="none" anchor="ctr"/>
            <a:p>
              <a:endParaRPr lang="zh-CN" altLang="en-US" sz="100" dirty="0">
                <a:latin typeface="Arial" panose="020B0604020202020204" pitchFamily="34" charset="0"/>
              </a:endParaRPr>
            </a:p>
          </p:txBody>
        </p:sp>
        <p:sp>
          <p:nvSpPr>
            <p:cNvPr id="83998" name="Rectangle 36"/>
            <p:cNvSpPr/>
            <p:nvPr/>
          </p:nvSpPr>
          <p:spPr>
            <a:xfrm>
              <a:off x="1362" y="2641"/>
              <a:ext cx="952" cy="191"/>
            </a:xfrm>
            <a:prstGeom prst="rect">
              <a:avLst/>
            </a:prstGeom>
            <a:noFill/>
            <a:ln w="12700" cap="flat" cmpd="sng">
              <a:solidFill>
                <a:schemeClr val="tx1"/>
              </a:solidFill>
              <a:prstDash val="solid"/>
              <a:miter/>
              <a:headEnd type="none" w="med" len="med"/>
              <a:tailEnd type="none" w="med" len="med"/>
            </a:ln>
          </p:spPr>
          <p:txBody>
            <a:bodyPr wrap="none" lIns="83527" tIns="41030" rIns="83527" bIns="41030" anchor="ctr">
              <a:spAutoFit/>
            </a:bodyPr>
            <a:p>
              <a:r>
                <a:rPr lang="en-US" altLang="zh-CN" sz="1290" dirty="0">
                  <a:latin typeface="Arial" panose="020B0604020202020204" pitchFamily="34" charset="0"/>
                </a:rPr>
                <a:t>Maintain Schedule</a:t>
              </a:r>
              <a:endParaRPr lang="en-US" altLang="zh-CN" sz="1290" dirty="0">
                <a:latin typeface="Arial" panose="020B0604020202020204" pitchFamily="34" charset="0"/>
              </a:endParaRPr>
            </a:p>
          </p:txBody>
        </p:sp>
      </p:grpSp>
      <p:grpSp>
        <p:nvGrpSpPr>
          <p:cNvPr id="83976" name="Group 37"/>
          <p:cNvGrpSpPr/>
          <p:nvPr/>
        </p:nvGrpSpPr>
        <p:grpSpPr>
          <a:xfrm>
            <a:off x="6762750" y="4413738"/>
            <a:ext cx="1621201" cy="775188"/>
            <a:chOff x="3993" y="2975"/>
            <a:chExt cx="1021" cy="529"/>
          </a:xfrm>
        </p:grpSpPr>
        <p:sp>
          <p:nvSpPr>
            <p:cNvPr id="83995" name="Oval 38"/>
            <p:cNvSpPr/>
            <p:nvPr/>
          </p:nvSpPr>
          <p:spPr>
            <a:xfrm>
              <a:off x="4147" y="2975"/>
              <a:ext cx="722" cy="290"/>
            </a:xfrm>
            <a:prstGeom prst="ellipse">
              <a:avLst/>
            </a:prstGeom>
            <a:noFill/>
            <a:ln w="25400" cap="flat" cmpd="sng">
              <a:solidFill>
                <a:schemeClr val="tx1"/>
              </a:solidFill>
              <a:prstDash val="solid"/>
              <a:headEnd type="none" w="med" len="med"/>
              <a:tailEnd type="none" w="med" len="med"/>
            </a:ln>
          </p:spPr>
          <p:txBody>
            <a:bodyPr wrap="none" anchor="ctr"/>
            <a:p>
              <a:endParaRPr lang="zh-CN" altLang="en-US" sz="100" dirty="0">
                <a:latin typeface="Arial" panose="020B0604020202020204" pitchFamily="34" charset="0"/>
              </a:endParaRPr>
            </a:p>
          </p:txBody>
        </p:sp>
        <p:sp>
          <p:nvSpPr>
            <p:cNvPr id="83996" name="Rectangle 39"/>
            <p:cNvSpPr/>
            <p:nvPr/>
          </p:nvSpPr>
          <p:spPr>
            <a:xfrm>
              <a:off x="3993" y="3313"/>
              <a:ext cx="1021" cy="191"/>
            </a:xfrm>
            <a:prstGeom prst="rect">
              <a:avLst/>
            </a:prstGeom>
            <a:noFill/>
            <a:ln w="12700" cap="flat" cmpd="sng">
              <a:solidFill>
                <a:schemeClr val="tx1"/>
              </a:solidFill>
              <a:prstDash val="solid"/>
              <a:miter/>
              <a:headEnd type="none" w="med" len="med"/>
              <a:tailEnd type="none" w="med" len="med"/>
            </a:ln>
          </p:spPr>
          <p:txBody>
            <a:bodyPr wrap="none" lIns="83527" tIns="41030" rIns="83527" bIns="41030" anchor="ctr">
              <a:spAutoFit/>
            </a:bodyPr>
            <a:p>
              <a:r>
                <a:rPr lang="en-US" altLang="zh-CN" sz="1290" dirty="0">
                  <a:latin typeface="Arial" panose="020B0604020202020204" pitchFamily="34" charset="0"/>
                </a:rPr>
                <a:t>Maintain Curriculum</a:t>
              </a:r>
              <a:endParaRPr lang="en-US" altLang="zh-CN" sz="1290" dirty="0">
                <a:latin typeface="Arial" panose="020B0604020202020204" pitchFamily="34" charset="0"/>
              </a:endParaRPr>
            </a:p>
          </p:txBody>
        </p:sp>
      </p:grpSp>
      <p:grpSp>
        <p:nvGrpSpPr>
          <p:cNvPr id="83977" name="Group 40"/>
          <p:cNvGrpSpPr/>
          <p:nvPr/>
        </p:nvGrpSpPr>
        <p:grpSpPr>
          <a:xfrm>
            <a:off x="4415204" y="2936631"/>
            <a:ext cx="1876182" cy="775188"/>
            <a:chOff x="2829" y="1727"/>
            <a:chExt cx="1182" cy="529"/>
          </a:xfrm>
        </p:grpSpPr>
        <p:sp>
          <p:nvSpPr>
            <p:cNvPr id="83993" name="Oval 41"/>
            <p:cNvSpPr/>
            <p:nvPr/>
          </p:nvSpPr>
          <p:spPr>
            <a:xfrm>
              <a:off x="3023" y="1727"/>
              <a:ext cx="722" cy="290"/>
            </a:xfrm>
            <a:prstGeom prst="ellipse">
              <a:avLst/>
            </a:prstGeom>
            <a:noFill/>
            <a:ln w="25400" cap="flat" cmpd="sng">
              <a:solidFill>
                <a:schemeClr val="tx1"/>
              </a:solidFill>
              <a:prstDash val="solid"/>
              <a:headEnd type="none" w="med" len="med"/>
              <a:tailEnd type="none" w="med" len="med"/>
            </a:ln>
          </p:spPr>
          <p:txBody>
            <a:bodyPr wrap="none" anchor="ctr"/>
            <a:p>
              <a:endParaRPr lang="zh-CN" altLang="en-US" sz="100" dirty="0">
                <a:latin typeface="Arial" panose="020B0604020202020204" pitchFamily="34" charset="0"/>
              </a:endParaRPr>
            </a:p>
          </p:txBody>
        </p:sp>
        <p:sp>
          <p:nvSpPr>
            <p:cNvPr id="83994" name="Rectangle 42"/>
            <p:cNvSpPr/>
            <p:nvPr/>
          </p:nvSpPr>
          <p:spPr>
            <a:xfrm>
              <a:off x="2829" y="2065"/>
              <a:ext cx="1182" cy="191"/>
            </a:xfrm>
            <a:prstGeom prst="rect">
              <a:avLst/>
            </a:prstGeom>
            <a:noFill/>
            <a:ln w="12700" cap="flat" cmpd="sng">
              <a:solidFill>
                <a:schemeClr val="tx1"/>
              </a:solidFill>
              <a:prstDash val="solid"/>
              <a:miter/>
              <a:headEnd type="none" w="med" len="med"/>
              <a:tailEnd type="none" w="med" len="med"/>
            </a:ln>
          </p:spPr>
          <p:txBody>
            <a:bodyPr wrap="none" lIns="83527" tIns="41030" rIns="83527" bIns="41030" anchor="ctr">
              <a:spAutoFit/>
            </a:bodyPr>
            <a:p>
              <a:r>
                <a:rPr lang="en-US" altLang="zh-CN" sz="1290" dirty="0">
                  <a:latin typeface="Arial" panose="020B0604020202020204" pitchFamily="34" charset="0"/>
                </a:rPr>
                <a:t>Request Course Roster</a:t>
              </a:r>
              <a:endParaRPr lang="en-US" altLang="zh-CN" sz="1290" dirty="0">
                <a:latin typeface="Arial" panose="020B0604020202020204" pitchFamily="34" charset="0"/>
              </a:endParaRPr>
            </a:p>
          </p:txBody>
        </p:sp>
      </p:grpSp>
      <p:grpSp>
        <p:nvGrpSpPr>
          <p:cNvPr id="83978" name="Group 43"/>
          <p:cNvGrpSpPr/>
          <p:nvPr/>
        </p:nvGrpSpPr>
        <p:grpSpPr>
          <a:xfrm>
            <a:off x="1084385" y="4413738"/>
            <a:ext cx="1193098" cy="1126881"/>
            <a:chOff x="305" y="2735"/>
            <a:chExt cx="753" cy="769"/>
          </a:xfrm>
        </p:grpSpPr>
        <p:grpSp>
          <p:nvGrpSpPr>
            <p:cNvPr id="83984" name="Group 44"/>
            <p:cNvGrpSpPr/>
            <p:nvPr/>
          </p:nvGrpSpPr>
          <p:grpSpPr>
            <a:xfrm>
              <a:off x="563" y="2735"/>
              <a:ext cx="239" cy="529"/>
              <a:chOff x="563" y="2735"/>
              <a:chExt cx="239" cy="529"/>
            </a:xfrm>
          </p:grpSpPr>
          <p:sp>
            <p:nvSpPr>
              <p:cNvPr id="83986" name="Oval 45"/>
              <p:cNvSpPr/>
              <p:nvPr/>
            </p:nvSpPr>
            <p:spPr>
              <a:xfrm>
                <a:off x="582" y="2735"/>
                <a:ext cx="200" cy="197"/>
              </a:xfrm>
              <a:prstGeom prst="ellipse">
                <a:avLst/>
              </a:prstGeom>
              <a:noFill/>
              <a:ln w="25400" cap="flat" cmpd="sng">
                <a:solidFill>
                  <a:schemeClr val="tx1"/>
                </a:solidFill>
                <a:prstDash val="solid"/>
                <a:headEnd type="none" w="med" len="med"/>
                <a:tailEnd type="none" w="med" len="med"/>
              </a:ln>
            </p:spPr>
            <p:txBody>
              <a:bodyPr wrap="none" anchor="ctr"/>
              <a:p>
                <a:endParaRPr lang="zh-CN" altLang="en-US" sz="100" dirty="0">
                  <a:latin typeface="Arial" panose="020B0604020202020204" pitchFamily="34" charset="0"/>
                </a:endParaRPr>
              </a:p>
            </p:txBody>
          </p:sp>
          <p:grpSp>
            <p:nvGrpSpPr>
              <p:cNvPr id="83987" name="Group 46"/>
              <p:cNvGrpSpPr/>
              <p:nvPr/>
            </p:nvGrpSpPr>
            <p:grpSpPr>
              <a:xfrm>
                <a:off x="563" y="3106"/>
                <a:ext cx="239" cy="158"/>
                <a:chOff x="563" y="3106"/>
                <a:chExt cx="239" cy="158"/>
              </a:xfrm>
            </p:grpSpPr>
            <p:sp>
              <p:nvSpPr>
                <p:cNvPr id="83991" name="Line 47"/>
                <p:cNvSpPr/>
                <p:nvPr/>
              </p:nvSpPr>
              <p:spPr>
                <a:xfrm flipH="1">
                  <a:off x="563" y="3106"/>
                  <a:ext cx="120" cy="158"/>
                </a:xfrm>
                <a:prstGeom prst="line">
                  <a:avLst/>
                </a:prstGeom>
                <a:ln w="25400" cap="flat" cmpd="sng">
                  <a:solidFill>
                    <a:schemeClr val="tx1"/>
                  </a:solidFill>
                  <a:prstDash val="solid"/>
                  <a:headEnd type="none" w="med" len="med"/>
                  <a:tailEnd type="none" w="med" len="med"/>
                </a:ln>
              </p:spPr>
            </p:sp>
            <p:sp>
              <p:nvSpPr>
                <p:cNvPr id="83992" name="Line 48"/>
                <p:cNvSpPr/>
                <p:nvPr/>
              </p:nvSpPr>
              <p:spPr>
                <a:xfrm>
                  <a:off x="682" y="3106"/>
                  <a:ext cx="120" cy="158"/>
                </a:xfrm>
                <a:prstGeom prst="line">
                  <a:avLst/>
                </a:prstGeom>
                <a:ln w="25400" cap="flat" cmpd="sng">
                  <a:solidFill>
                    <a:schemeClr val="tx1"/>
                  </a:solidFill>
                  <a:prstDash val="solid"/>
                  <a:headEnd type="none" w="med" len="med"/>
                  <a:tailEnd type="none" w="med" len="med"/>
                </a:ln>
              </p:spPr>
            </p:sp>
          </p:grpSp>
          <p:grpSp>
            <p:nvGrpSpPr>
              <p:cNvPr id="83988" name="Group 49"/>
              <p:cNvGrpSpPr/>
              <p:nvPr/>
            </p:nvGrpSpPr>
            <p:grpSpPr>
              <a:xfrm>
                <a:off x="564" y="2940"/>
                <a:ext cx="237" cy="162"/>
                <a:chOff x="564" y="2940"/>
                <a:chExt cx="237" cy="162"/>
              </a:xfrm>
            </p:grpSpPr>
            <p:sp>
              <p:nvSpPr>
                <p:cNvPr id="83989" name="Line 50"/>
                <p:cNvSpPr/>
                <p:nvPr/>
              </p:nvSpPr>
              <p:spPr>
                <a:xfrm>
                  <a:off x="682" y="2940"/>
                  <a:ext cx="0" cy="162"/>
                </a:xfrm>
                <a:prstGeom prst="line">
                  <a:avLst/>
                </a:prstGeom>
                <a:ln w="25400" cap="flat" cmpd="sng">
                  <a:solidFill>
                    <a:schemeClr val="tx1"/>
                  </a:solidFill>
                  <a:prstDash val="solid"/>
                  <a:headEnd type="none" w="med" len="med"/>
                  <a:tailEnd type="none" w="med" len="med"/>
                </a:ln>
              </p:spPr>
            </p:sp>
            <p:sp>
              <p:nvSpPr>
                <p:cNvPr id="83990" name="Line 51"/>
                <p:cNvSpPr/>
                <p:nvPr/>
              </p:nvSpPr>
              <p:spPr>
                <a:xfrm>
                  <a:off x="564" y="3000"/>
                  <a:ext cx="237" cy="0"/>
                </a:xfrm>
                <a:prstGeom prst="line">
                  <a:avLst/>
                </a:prstGeom>
                <a:ln w="25400" cap="flat" cmpd="sng">
                  <a:solidFill>
                    <a:schemeClr val="tx1"/>
                  </a:solidFill>
                  <a:prstDash val="solid"/>
                  <a:headEnd type="none" w="med" len="med"/>
                  <a:tailEnd type="none" w="med" len="med"/>
                </a:ln>
              </p:spPr>
            </p:sp>
          </p:grpSp>
        </p:grpSp>
        <p:sp>
          <p:nvSpPr>
            <p:cNvPr id="83985" name="Rectangle 52"/>
            <p:cNvSpPr/>
            <p:nvPr/>
          </p:nvSpPr>
          <p:spPr>
            <a:xfrm>
              <a:off x="305" y="3313"/>
              <a:ext cx="753" cy="191"/>
            </a:xfrm>
            <a:prstGeom prst="rect">
              <a:avLst/>
            </a:prstGeom>
            <a:noFill/>
            <a:ln w="12700" cap="flat" cmpd="sng">
              <a:solidFill>
                <a:schemeClr val="tx1"/>
              </a:solidFill>
              <a:prstDash val="solid"/>
              <a:miter/>
              <a:headEnd type="none" w="med" len="med"/>
              <a:tailEnd type="none" w="med" len="med"/>
            </a:ln>
          </p:spPr>
          <p:txBody>
            <a:bodyPr wrap="none" lIns="83527" tIns="41030" rIns="83527" bIns="41030" anchor="ctr">
              <a:spAutoFit/>
            </a:bodyPr>
            <a:p>
              <a:r>
                <a:rPr lang="en-US" altLang="zh-CN" sz="1290" dirty="0">
                  <a:latin typeface="Arial" panose="020B0604020202020204" pitchFamily="34" charset="0"/>
                </a:rPr>
                <a:t>Billing System</a:t>
              </a:r>
              <a:endParaRPr lang="en-US" altLang="zh-CN" sz="1290" dirty="0">
                <a:latin typeface="Arial" panose="020B0604020202020204" pitchFamily="34" charset="0"/>
              </a:endParaRPr>
            </a:p>
          </p:txBody>
        </p:sp>
      </p:grpSp>
      <p:sp>
        <p:nvSpPr>
          <p:cNvPr id="83979" name="Line 53"/>
          <p:cNvSpPr/>
          <p:nvPr/>
        </p:nvSpPr>
        <p:spPr>
          <a:xfrm flipH="1" flipV="1">
            <a:off x="5943600" y="3288323"/>
            <a:ext cx="1293935" cy="139212"/>
          </a:xfrm>
          <a:prstGeom prst="line">
            <a:avLst/>
          </a:prstGeom>
          <a:ln w="25400" cap="flat" cmpd="sng">
            <a:solidFill>
              <a:schemeClr val="tx1"/>
            </a:solidFill>
            <a:prstDash val="solid"/>
            <a:headEnd type="none" w="med" len="med"/>
            <a:tailEnd type="triangle" w="med" len="med"/>
          </a:ln>
        </p:spPr>
      </p:sp>
      <p:sp>
        <p:nvSpPr>
          <p:cNvPr id="83980" name="Line 54"/>
          <p:cNvSpPr/>
          <p:nvPr/>
        </p:nvSpPr>
        <p:spPr>
          <a:xfrm>
            <a:off x="1821474" y="3569677"/>
            <a:ext cx="1065334" cy="350227"/>
          </a:xfrm>
          <a:prstGeom prst="line">
            <a:avLst/>
          </a:prstGeom>
          <a:ln w="25400" cap="flat" cmpd="sng">
            <a:solidFill>
              <a:schemeClr val="tx1"/>
            </a:solidFill>
            <a:prstDash val="solid"/>
            <a:headEnd type="none" w="med" len="med"/>
            <a:tailEnd type="triangle" w="med" len="med"/>
          </a:ln>
        </p:spPr>
      </p:sp>
      <p:sp>
        <p:nvSpPr>
          <p:cNvPr id="83981" name="Line 55"/>
          <p:cNvSpPr/>
          <p:nvPr/>
        </p:nvSpPr>
        <p:spPr>
          <a:xfrm flipH="1">
            <a:off x="1973874" y="4202723"/>
            <a:ext cx="989134" cy="350227"/>
          </a:xfrm>
          <a:prstGeom prst="line">
            <a:avLst/>
          </a:prstGeom>
          <a:ln w="25400" cap="flat" cmpd="sng">
            <a:solidFill>
              <a:schemeClr val="tx1"/>
            </a:solidFill>
            <a:prstDash val="solid"/>
            <a:headEnd type="none" w="med" len="med"/>
            <a:tailEnd type="triangle" w="med" len="med"/>
          </a:ln>
        </p:spPr>
      </p:sp>
      <p:sp>
        <p:nvSpPr>
          <p:cNvPr id="83982" name="Line 56"/>
          <p:cNvSpPr/>
          <p:nvPr/>
        </p:nvSpPr>
        <p:spPr>
          <a:xfrm flipV="1">
            <a:off x="5301762" y="4766897"/>
            <a:ext cx="1522535" cy="139211"/>
          </a:xfrm>
          <a:prstGeom prst="line">
            <a:avLst/>
          </a:prstGeom>
          <a:ln w="25400" cap="flat" cmpd="sng">
            <a:solidFill>
              <a:schemeClr val="tx1"/>
            </a:solidFill>
            <a:prstDash val="solid"/>
            <a:headEnd type="none" w="med" len="med"/>
            <a:tailEnd type="triangle" w="med" len="med"/>
          </a:ln>
        </p:spPr>
      </p:sp>
      <p:sp>
        <p:nvSpPr>
          <p:cNvPr id="83983" name="Rectangle 57"/>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solidFill>
                  <a:schemeClr val="tx2"/>
                </a:solidFill>
              </a:rPr>
              <a:t>静态建模</a:t>
            </a:r>
            <a:r>
              <a:rPr lang="en-US" altLang="zh-CN" sz="3325" dirty="0">
                <a:solidFill>
                  <a:schemeClr val="tx2"/>
                </a:solidFill>
              </a:rPr>
              <a:t>-</a:t>
            </a:r>
            <a:r>
              <a:rPr lang="zh-CN" altLang="en-US" sz="3325" dirty="0">
                <a:solidFill>
                  <a:schemeClr val="tx2"/>
                </a:solidFill>
              </a:rPr>
              <a:t>用例图</a:t>
            </a:r>
            <a:endParaRPr lang="zh-CN" altLang="en-US" sz="3325" dirty="0">
              <a:solidFill>
                <a:schemeClr val="tx2"/>
              </a:solidFill>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84995" name="Rectangle 3"/>
          <p:cNvSpPr>
            <a:spLocks noGrp="1"/>
          </p:cNvSpPr>
          <p:nvPr>
            <p:ph idx="1"/>
          </p:nvPr>
        </p:nvSpPr>
        <p:spPr>
          <a:xfrm>
            <a:off x="492369" y="1600200"/>
            <a:ext cx="6478466" cy="4149969"/>
          </a:xfrm>
        </p:spPr>
        <p:txBody>
          <a:bodyPr vert="horz" wrap="square" lIns="89030" tIns="44515" rIns="89030" bIns="44515" anchor="t"/>
          <a:p>
            <a:pPr marL="342900" indent="-342900" defTabSz="914400" eaLnBrk="1" hangingPunct="1">
              <a:lnSpc>
                <a:spcPct val="90000"/>
              </a:lnSpc>
            </a:pPr>
            <a:r>
              <a:rPr lang="zh-CN" altLang="en-US" sz="2770" dirty="0">
                <a:solidFill>
                  <a:srgbClr val="452DF5"/>
                </a:solidFill>
              </a:rPr>
              <a:t>组件</a:t>
            </a:r>
            <a:r>
              <a:rPr lang="zh-CN" altLang="en-US" sz="2770" dirty="0"/>
              <a:t>是可重用的系统片段，具有良好  定义接口的物理实现单元。每个组件   包含了系统设计中某些类的实现。</a:t>
            </a:r>
            <a:endParaRPr lang="zh-CN" altLang="en-US" sz="2770" dirty="0"/>
          </a:p>
          <a:p>
            <a:pPr marL="342900" indent="-342900" defTabSz="914400" eaLnBrk="1" hangingPunct="1">
              <a:lnSpc>
                <a:spcPct val="90000"/>
              </a:lnSpc>
            </a:pPr>
            <a:r>
              <a:rPr lang="zh-CN" altLang="en-US" sz="2770" dirty="0">
                <a:solidFill>
                  <a:srgbClr val="452DF5"/>
                </a:solidFill>
              </a:rPr>
              <a:t>组件设计的原则</a:t>
            </a:r>
            <a:r>
              <a:rPr lang="zh-CN" altLang="en-US" sz="2770" dirty="0"/>
              <a:t>：良好的组件不直接  依赖于其它组件，而是依赖于其它组  件所支持的接口。这样的好处是系统   中的组件可以被支持相同接口的组件  所取代。</a:t>
            </a:r>
            <a:endParaRPr lang="zh-CN" altLang="en-US" sz="2770" dirty="0"/>
          </a:p>
          <a:p>
            <a:pPr marL="342900" indent="-342900" defTabSz="914400" eaLnBrk="1" hangingPunct="1">
              <a:lnSpc>
                <a:spcPct val="90000"/>
              </a:lnSpc>
            </a:pPr>
            <a:r>
              <a:rPr lang="zh-CN" altLang="en-US" sz="2770" dirty="0"/>
              <a:t>一个组件可能是</a:t>
            </a:r>
            <a:r>
              <a:rPr lang="zh-CN" altLang="en-US" sz="2770" u="sng" dirty="0">
                <a:solidFill>
                  <a:srgbClr val="FF0066"/>
                </a:solidFill>
              </a:rPr>
              <a:t>源代码</a:t>
            </a:r>
            <a:r>
              <a:rPr lang="zh-CN" altLang="en-US" sz="2770" dirty="0"/>
              <a:t>、</a:t>
            </a:r>
            <a:r>
              <a:rPr lang="zh-CN" altLang="en-US" sz="2770" u="sng" dirty="0">
                <a:solidFill>
                  <a:srgbClr val="FF0066"/>
                </a:solidFill>
              </a:rPr>
              <a:t>可执行程序</a:t>
            </a:r>
            <a:r>
              <a:rPr lang="zh-CN" altLang="en-US" sz="2770" dirty="0"/>
              <a:t>或</a:t>
            </a:r>
            <a:r>
              <a:rPr lang="zh-CN" altLang="en-US" sz="2770" u="sng" dirty="0">
                <a:solidFill>
                  <a:srgbClr val="FF0066"/>
                </a:solidFill>
              </a:rPr>
              <a:t>动态库</a:t>
            </a:r>
            <a:r>
              <a:rPr lang="zh-CN" altLang="en-US" sz="2770" dirty="0"/>
              <a:t>。</a:t>
            </a:r>
            <a:endParaRPr lang="zh-CN" altLang="en-US" sz="2770" dirty="0"/>
          </a:p>
        </p:txBody>
      </p:sp>
      <p:grpSp>
        <p:nvGrpSpPr>
          <p:cNvPr id="84996" name="Group 4"/>
          <p:cNvGrpSpPr/>
          <p:nvPr/>
        </p:nvGrpSpPr>
        <p:grpSpPr>
          <a:xfrm>
            <a:off x="7244862" y="1811215"/>
            <a:ext cx="1521069" cy="615462"/>
            <a:chOff x="3264" y="2640"/>
            <a:chExt cx="958" cy="420"/>
          </a:xfrm>
        </p:grpSpPr>
        <p:sp>
          <p:nvSpPr>
            <p:cNvPr id="84998" name="Rectangle 5"/>
            <p:cNvSpPr/>
            <p:nvPr/>
          </p:nvSpPr>
          <p:spPr>
            <a:xfrm>
              <a:off x="3402" y="2640"/>
              <a:ext cx="820" cy="420"/>
            </a:xfrm>
            <a:prstGeom prst="rect">
              <a:avLst/>
            </a:prstGeom>
            <a:solidFill>
              <a:srgbClr val="00CC00"/>
            </a:solidFill>
            <a:ln w="12700" cap="flat" cmpd="sng">
              <a:solidFill>
                <a:srgbClr val="000000"/>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84999" name="Rectangle 6"/>
            <p:cNvSpPr/>
            <p:nvPr/>
          </p:nvSpPr>
          <p:spPr>
            <a:xfrm>
              <a:off x="3264" y="2721"/>
              <a:ext cx="276" cy="97"/>
            </a:xfrm>
            <a:prstGeom prst="rect">
              <a:avLst/>
            </a:prstGeom>
            <a:solidFill>
              <a:srgbClr val="00CC00"/>
            </a:solidFill>
            <a:ln w="12700" cap="flat" cmpd="sng">
              <a:solidFill>
                <a:srgbClr val="000000"/>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85000" name="Rectangle 7"/>
            <p:cNvSpPr/>
            <p:nvPr/>
          </p:nvSpPr>
          <p:spPr>
            <a:xfrm>
              <a:off x="3264" y="2890"/>
              <a:ext cx="276" cy="89"/>
            </a:xfrm>
            <a:prstGeom prst="rect">
              <a:avLst/>
            </a:prstGeom>
            <a:solidFill>
              <a:srgbClr val="00CC00"/>
            </a:solidFill>
            <a:ln w="12700" cap="flat" cmpd="sng">
              <a:solidFill>
                <a:srgbClr val="000000"/>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85001" name="Rectangle 8"/>
            <p:cNvSpPr/>
            <p:nvPr/>
          </p:nvSpPr>
          <p:spPr>
            <a:xfrm>
              <a:off x="3597" y="2664"/>
              <a:ext cx="355" cy="135"/>
            </a:xfrm>
            <a:prstGeom prst="rect">
              <a:avLst/>
            </a:prstGeom>
            <a:solidFill>
              <a:srgbClr val="00CC00"/>
            </a:solidFill>
            <a:ln w="12700">
              <a:noFill/>
            </a:ln>
          </p:spPr>
          <p:txBody>
            <a:bodyPr wrap="none" lIns="0" tIns="0" rIns="0" bIns="0">
              <a:spAutoFit/>
            </a:bodyPr>
            <a:p>
              <a:pPr algn="l"/>
              <a:r>
                <a:rPr lang="en-US" altLang="zh-CN" sz="1290" dirty="0">
                  <a:latin typeface="Arial" panose="020B0604020202020204" pitchFamily="34" charset="0"/>
                </a:rPr>
                <a:t>Student</a:t>
              </a:r>
              <a:endParaRPr lang="en-US" altLang="zh-CN" sz="1290" dirty="0">
                <a:latin typeface="Arial" panose="020B0604020202020204" pitchFamily="34" charset="0"/>
              </a:endParaRPr>
            </a:p>
          </p:txBody>
        </p:sp>
      </p:grpSp>
      <p:sp>
        <p:nvSpPr>
          <p:cNvPr id="84997" name="Rectangle 9"/>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solidFill>
                  <a:schemeClr val="tx2"/>
                </a:solidFill>
              </a:rPr>
              <a:t>静态建模</a:t>
            </a:r>
            <a:r>
              <a:rPr lang="en-US" altLang="zh-CN" sz="3325" dirty="0">
                <a:solidFill>
                  <a:schemeClr val="tx2"/>
                </a:solidFill>
              </a:rPr>
              <a:t>-</a:t>
            </a:r>
            <a:r>
              <a:rPr lang="zh-CN" altLang="en-US" sz="3325" dirty="0">
                <a:solidFill>
                  <a:schemeClr val="tx2"/>
                </a:solidFill>
              </a:rPr>
              <a:t>组件</a:t>
            </a:r>
            <a:endParaRPr lang="zh-CN" altLang="en-US" sz="3325" dirty="0">
              <a:solidFill>
                <a:schemeClr val="tx2"/>
              </a:solidFill>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86019" name="Rectangle 3"/>
          <p:cNvSpPr>
            <a:spLocks noGrp="1"/>
          </p:cNvSpPr>
          <p:nvPr>
            <p:ph idx="1"/>
          </p:nvPr>
        </p:nvSpPr>
        <p:spPr>
          <a:xfrm>
            <a:off x="633046" y="1178169"/>
            <a:ext cx="8110904" cy="914400"/>
          </a:xfrm>
        </p:spPr>
        <p:txBody>
          <a:bodyPr vert="horz" wrap="square" lIns="89030" tIns="44515" rIns="89030" bIns="44515" anchor="t"/>
          <a:p>
            <a:pPr marL="342900" indent="-342900" defTabSz="914400" eaLnBrk="1" hangingPunct="1">
              <a:lnSpc>
                <a:spcPct val="90000"/>
              </a:lnSpc>
            </a:pPr>
            <a:r>
              <a:rPr lang="zh-CN" altLang="en-US" sz="2770" dirty="0">
                <a:solidFill>
                  <a:srgbClr val="452DF5"/>
                </a:solidFill>
              </a:rPr>
              <a:t>结点</a:t>
            </a:r>
            <a:r>
              <a:rPr lang="zh-CN" altLang="en-US" sz="2770" dirty="0"/>
              <a:t>代表系统运行时的物理对象，结点通常拥有运算能力，它可以容纳对象和组件实例。</a:t>
            </a:r>
            <a:endParaRPr lang="zh-CN" altLang="en-US" sz="2770" dirty="0"/>
          </a:p>
        </p:txBody>
      </p:sp>
      <p:grpSp>
        <p:nvGrpSpPr>
          <p:cNvPr id="86020" name="Group 4"/>
          <p:cNvGrpSpPr/>
          <p:nvPr/>
        </p:nvGrpSpPr>
        <p:grpSpPr>
          <a:xfrm>
            <a:off x="3771900" y="3077308"/>
            <a:ext cx="1257300" cy="929054"/>
            <a:chOff x="2164" y="970"/>
            <a:chExt cx="792" cy="634"/>
          </a:xfrm>
        </p:grpSpPr>
        <p:sp>
          <p:nvSpPr>
            <p:cNvPr id="86043" name="Rectangle 5"/>
            <p:cNvSpPr/>
            <p:nvPr/>
          </p:nvSpPr>
          <p:spPr>
            <a:xfrm>
              <a:off x="2168" y="1031"/>
              <a:ext cx="662" cy="568"/>
            </a:xfrm>
            <a:prstGeom prst="rect">
              <a:avLst/>
            </a:prstGeom>
            <a:noFill/>
            <a:ln w="12700"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86044" name="Freeform 6"/>
            <p:cNvSpPr/>
            <p:nvPr/>
          </p:nvSpPr>
          <p:spPr>
            <a:xfrm>
              <a:off x="2164" y="970"/>
              <a:ext cx="792" cy="58"/>
            </a:xfrm>
            <a:custGeom>
              <a:avLst/>
              <a:gdLst/>
              <a:ahLst/>
              <a:cxnLst>
                <a:cxn ang="0">
                  <a:pos x="0" y="57"/>
                </a:cxn>
                <a:cxn ang="0">
                  <a:pos x="173" y="0"/>
                </a:cxn>
                <a:cxn ang="0">
                  <a:pos x="791" y="0"/>
                </a:cxn>
                <a:cxn ang="0">
                  <a:pos x="670" y="57"/>
                </a:cxn>
              </a:cxnLst>
              <a:pathLst>
                <a:path w="792" h="58">
                  <a:moveTo>
                    <a:pt x="0" y="57"/>
                  </a:moveTo>
                  <a:lnTo>
                    <a:pt x="173" y="0"/>
                  </a:lnTo>
                  <a:lnTo>
                    <a:pt x="791" y="0"/>
                  </a:lnTo>
                  <a:lnTo>
                    <a:pt x="670" y="57"/>
                  </a:lnTo>
                </a:path>
              </a:pathLst>
            </a:custGeom>
            <a:noFill/>
            <a:ln w="12700" cap="rnd" cmpd="sng">
              <a:solidFill>
                <a:schemeClr val="tx1">
                  <a:alpha val="100000"/>
                </a:schemeClr>
              </a:solidFill>
              <a:prstDash val="solid"/>
              <a:round/>
              <a:headEnd type="none" w="med" len="med"/>
              <a:tailEnd type="none" w="med" len="med"/>
            </a:ln>
          </p:spPr>
          <p:txBody>
            <a:bodyPr/>
            <a:p>
              <a:endParaRPr lang="zh-CN" altLang="en-US" sz="100"/>
            </a:p>
          </p:txBody>
        </p:sp>
        <p:sp>
          <p:nvSpPr>
            <p:cNvPr id="86045" name="Freeform 7"/>
            <p:cNvSpPr/>
            <p:nvPr/>
          </p:nvSpPr>
          <p:spPr>
            <a:xfrm>
              <a:off x="2834" y="970"/>
              <a:ext cx="122" cy="634"/>
            </a:xfrm>
            <a:custGeom>
              <a:avLst/>
              <a:gdLst/>
              <a:ahLst/>
              <a:cxnLst>
                <a:cxn ang="0">
                  <a:pos x="0" y="57"/>
                </a:cxn>
                <a:cxn ang="0">
                  <a:pos x="121" y="0"/>
                </a:cxn>
                <a:cxn ang="0">
                  <a:pos x="121" y="547"/>
                </a:cxn>
                <a:cxn ang="0">
                  <a:pos x="0" y="633"/>
                </a:cxn>
              </a:cxnLst>
              <a:pathLst>
                <a:path w="122" h="634">
                  <a:moveTo>
                    <a:pt x="0" y="57"/>
                  </a:moveTo>
                  <a:lnTo>
                    <a:pt x="121" y="0"/>
                  </a:lnTo>
                  <a:lnTo>
                    <a:pt x="121" y="547"/>
                  </a:lnTo>
                  <a:lnTo>
                    <a:pt x="0" y="633"/>
                  </a:lnTo>
                </a:path>
              </a:pathLst>
            </a:custGeom>
            <a:noFill/>
            <a:ln w="12700" cap="rnd" cmpd="sng">
              <a:solidFill>
                <a:schemeClr val="tx1">
                  <a:alpha val="100000"/>
                </a:schemeClr>
              </a:solidFill>
              <a:prstDash val="solid"/>
              <a:round/>
              <a:headEnd type="none" w="med" len="med"/>
              <a:tailEnd type="none" w="med" len="med"/>
            </a:ln>
          </p:spPr>
          <p:txBody>
            <a:bodyPr/>
            <a:p>
              <a:endParaRPr lang="zh-CN" altLang="en-US" sz="100"/>
            </a:p>
          </p:txBody>
        </p:sp>
        <p:sp>
          <p:nvSpPr>
            <p:cNvPr id="86046" name="Rectangle 8"/>
            <p:cNvSpPr/>
            <p:nvPr/>
          </p:nvSpPr>
          <p:spPr>
            <a:xfrm>
              <a:off x="2202" y="1035"/>
              <a:ext cx="550" cy="135"/>
            </a:xfrm>
            <a:prstGeom prst="rect">
              <a:avLst/>
            </a:prstGeom>
            <a:noFill/>
            <a:ln w="12700" cap="flat" cmpd="sng">
              <a:solidFill>
                <a:schemeClr val="tx1"/>
              </a:solidFill>
              <a:prstDash val="solid"/>
              <a:miter/>
              <a:headEnd type="none" w="med" len="med"/>
              <a:tailEnd type="none" w="med" len="med"/>
            </a:ln>
          </p:spPr>
          <p:txBody>
            <a:bodyPr wrap="none" lIns="0" tIns="0" rIns="0" bIns="0">
              <a:spAutoFit/>
            </a:bodyPr>
            <a:p>
              <a:pPr algn="l"/>
              <a:r>
                <a:rPr lang="en-US" altLang="zh-CN" sz="1290" dirty="0">
                  <a:latin typeface="Arial" panose="020B0604020202020204" pitchFamily="34" charset="0"/>
                </a:rPr>
                <a:t>Registration</a:t>
              </a:r>
              <a:endParaRPr lang="en-US" altLang="zh-CN" sz="1290" dirty="0">
                <a:latin typeface="Arial" panose="020B0604020202020204" pitchFamily="34" charset="0"/>
              </a:endParaRPr>
            </a:p>
          </p:txBody>
        </p:sp>
      </p:grpSp>
      <p:grpSp>
        <p:nvGrpSpPr>
          <p:cNvPr id="86021" name="Group 9"/>
          <p:cNvGrpSpPr/>
          <p:nvPr/>
        </p:nvGrpSpPr>
        <p:grpSpPr>
          <a:xfrm>
            <a:off x="6096000" y="3358662"/>
            <a:ext cx="1257300" cy="930520"/>
            <a:chOff x="3822" y="1000"/>
            <a:chExt cx="792" cy="635"/>
          </a:xfrm>
        </p:grpSpPr>
        <p:sp>
          <p:nvSpPr>
            <p:cNvPr id="86039" name="Rectangle 10"/>
            <p:cNvSpPr/>
            <p:nvPr/>
          </p:nvSpPr>
          <p:spPr>
            <a:xfrm>
              <a:off x="3826" y="1062"/>
              <a:ext cx="662" cy="568"/>
            </a:xfrm>
            <a:prstGeom prst="rect">
              <a:avLst/>
            </a:prstGeom>
            <a:noFill/>
            <a:ln w="12700"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86040" name="Freeform 11"/>
            <p:cNvSpPr/>
            <p:nvPr/>
          </p:nvSpPr>
          <p:spPr>
            <a:xfrm>
              <a:off x="3822" y="1000"/>
              <a:ext cx="792" cy="59"/>
            </a:xfrm>
            <a:custGeom>
              <a:avLst/>
              <a:gdLst/>
              <a:ahLst/>
              <a:cxnLst>
                <a:cxn ang="0">
                  <a:pos x="0" y="58"/>
                </a:cxn>
                <a:cxn ang="0">
                  <a:pos x="173" y="0"/>
                </a:cxn>
                <a:cxn ang="0">
                  <a:pos x="791" y="0"/>
                </a:cxn>
                <a:cxn ang="0">
                  <a:pos x="670" y="58"/>
                </a:cxn>
              </a:cxnLst>
              <a:pathLst>
                <a:path w="792" h="59">
                  <a:moveTo>
                    <a:pt x="0" y="58"/>
                  </a:moveTo>
                  <a:lnTo>
                    <a:pt x="173" y="0"/>
                  </a:lnTo>
                  <a:lnTo>
                    <a:pt x="791" y="0"/>
                  </a:lnTo>
                  <a:lnTo>
                    <a:pt x="670" y="58"/>
                  </a:lnTo>
                </a:path>
              </a:pathLst>
            </a:custGeom>
            <a:noFill/>
            <a:ln w="12700" cap="rnd" cmpd="sng">
              <a:solidFill>
                <a:schemeClr val="tx1">
                  <a:alpha val="100000"/>
                </a:schemeClr>
              </a:solidFill>
              <a:prstDash val="solid"/>
              <a:round/>
              <a:headEnd type="none" w="med" len="med"/>
              <a:tailEnd type="none" w="med" len="med"/>
            </a:ln>
          </p:spPr>
          <p:txBody>
            <a:bodyPr/>
            <a:p>
              <a:endParaRPr lang="zh-CN" altLang="en-US" sz="100"/>
            </a:p>
          </p:txBody>
        </p:sp>
        <p:sp>
          <p:nvSpPr>
            <p:cNvPr id="86041" name="Freeform 12"/>
            <p:cNvSpPr/>
            <p:nvPr/>
          </p:nvSpPr>
          <p:spPr>
            <a:xfrm>
              <a:off x="4492" y="1000"/>
              <a:ext cx="122" cy="635"/>
            </a:xfrm>
            <a:custGeom>
              <a:avLst/>
              <a:gdLst/>
              <a:ahLst/>
              <a:cxnLst>
                <a:cxn ang="0">
                  <a:pos x="0" y="58"/>
                </a:cxn>
                <a:cxn ang="0">
                  <a:pos x="121" y="0"/>
                </a:cxn>
                <a:cxn ang="0">
                  <a:pos x="121" y="548"/>
                </a:cxn>
                <a:cxn ang="0">
                  <a:pos x="0" y="634"/>
                </a:cxn>
              </a:cxnLst>
              <a:pathLst>
                <a:path w="122" h="635">
                  <a:moveTo>
                    <a:pt x="0" y="58"/>
                  </a:moveTo>
                  <a:lnTo>
                    <a:pt x="121" y="0"/>
                  </a:lnTo>
                  <a:lnTo>
                    <a:pt x="121" y="548"/>
                  </a:lnTo>
                  <a:lnTo>
                    <a:pt x="0" y="634"/>
                  </a:lnTo>
                </a:path>
              </a:pathLst>
            </a:custGeom>
            <a:noFill/>
            <a:ln w="12700" cap="rnd" cmpd="sng">
              <a:solidFill>
                <a:schemeClr val="tx1">
                  <a:alpha val="100000"/>
                </a:schemeClr>
              </a:solidFill>
              <a:prstDash val="solid"/>
              <a:round/>
              <a:headEnd type="none" w="med" len="med"/>
              <a:tailEnd type="none" w="med" len="med"/>
            </a:ln>
          </p:spPr>
          <p:txBody>
            <a:bodyPr/>
            <a:p>
              <a:endParaRPr lang="zh-CN" altLang="en-US" sz="100"/>
            </a:p>
          </p:txBody>
        </p:sp>
        <p:sp>
          <p:nvSpPr>
            <p:cNvPr id="86042" name="Rectangle 13"/>
            <p:cNvSpPr/>
            <p:nvPr/>
          </p:nvSpPr>
          <p:spPr>
            <a:xfrm>
              <a:off x="3917" y="1066"/>
              <a:ext cx="441" cy="135"/>
            </a:xfrm>
            <a:prstGeom prst="rect">
              <a:avLst/>
            </a:prstGeom>
            <a:noFill/>
            <a:ln w="12700" cap="flat" cmpd="sng">
              <a:solidFill>
                <a:schemeClr val="tx1"/>
              </a:solidFill>
              <a:prstDash val="solid"/>
              <a:miter/>
              <a:headEnd type="none" w="med" len="med"/>
              <a:tailEnd type="none" w="med" len="med"/>
            </a:ln>
          </p:spPr>
          <p:txBody>
            <a:bodyPr wrap="none" lIns="0" tIns="0" rIns="0" bIns="0">
              <a:spAutoFit/>
            </a:bodyPr>
            <a:p>
              <a:pPr algn="l"/>
              <a:r>
                <a:rPr lang="en-US" altLang="zh-CN" sz="1290" dirty="0">
                  <a:latin typeface="Arial" panose="020B0604020202020204" pitchFamily="34" charset="0"/>
                </a:rPr>
                <a:t>Database</a:t>
              </a:r>
              <a:endParaRPr lang="en-US" altLang="zh-CN" sz="1290" dirty="0">
                <a:latin typeface="Arial" panose="020B0604020202020204" pitchFamily="34" charset="0"/>
              </a:endParaRPr>
            </a:p>
          </p:txBody>
        </p:sp>
      </p:grpSp>
      <p:grpSp>
        <p:nvGrpSpPr>
          <p:cNvPr id="86022" name="Group 14"/>
          <p:cNvGrpSpPr/>
          <p:nvPr/>
        </p:nvGrpSpPr>
        <p:grpSpPr>
          <a:xfrm>
            <a:off x="1981200" y="4062046"/>
            <a:ext cx="1238250" cy="912935"/>
            <a:chOff x="1064" y="2296"/>
            <a:chExt cx="780" cy="623"/>
          </a:xfrm>
        </p:grpSpPr>
        <p:sp>
          <p:nvSpPr>
            <p:cNvPr id="86035" name="Rectangle 15"/>
            <p:cNvSpPr/>
            <p:nvPr/>
          </p:nvSpPr>
          <p:spPr>
            <a:xfrm>
              <a:off x="1068" y="2358"/>
              <a:ext cx="650" cy="556"/>
            </a:xfrm>
            <a:prstGeom prst="rect">
              <a:avLst/>
            </a:prstGeom>
            <a:noFill/>
            <a:ln w="12700"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86036" name="Freeform 16"/>
            <p:cNvSpPr/>
            <p:nvPr/>
          </p:nvSpPr>
          <p:spPr>
            <a:xfrm>
              <a:off x="1064" y="2296"/>
              <a:ext cx="780" cy="59"/>
            </a:xfrm>
            <a:custGeom>
              <a:avLst/>
              <a:gdLst/>
              <a:ahLst/>
              <a:cxnLst>
                <a:cxn ang="0">
                  <a:pos x="0" y="58"/>
                </a:cxn>
                <a:cxn ang="0">
                  <a:pos x="172" y="0"/>
                </a:cxn>
                <a:cxn ang="0">
                  <a:pos x="779" y="0"/>
                </a:cxn>
                <a:cxn ang="0">
                  <a:pos x="658" y="58"/>
                </a:cxn>
              </a:cxnLst>
              <a:pathLst>
                <a:path w="780" h="59">
                  <a:moveTo>
                    <a:pt x="0" y="58"/>
                  </a:moveTo>
                  <a:lnTo>
                    <a:pt x="172" y="0"/>
                  </a:lnTo>
                  <a:lnTo>
                    <a:pt x="779" y="0"/>
                  </a:lnTo>
                  <a:lnTo>
                    <a:pt x="658" y="58"/>
                  </a:lnTo>
                </a:path>
              </a:pathLst>
            </a:custGeom>
            <a:noFill/>
            <a:ln w="12700" cap="rnd" cmpd="sng">
              <a:solidFill>
                <a:schemeClr val="tx1">
                  <a:alpha val="100000"/>
                </a:schemeClr>
              </a:solidFill>
              <a:prstDash val="solid"/>
              <a:round/>
              <a:headEnd type="none" w="med" len="med"/>
              <a:tailEnd type="none" w="med" len="med"/>
            </a:ln>
          </p:spPr>
          <p:txBody>
            <a:bodyPr/>
            <a:p>
              <a:endParaRPr lang="zh-CN" altLang="en-US" sz="100"/>
            </a:p>
          </p:txBody>
        </p:sp>
        <p:sp>
          <p:nvSpPr>
            <p:cNvPr id="86037" name="Freeform 17"/>
            <p:cNvSpPr/>
            <p:nvPr/>
          </p:nvSpPr>
          <p:spPr>
            <a:xfrm>
              <a:off x="1722" y="2296"/>
              <a:ext cx="122" cy="623"/>
            </a:xfrm>
            <a:custGeom>
              <a:avLst/>
              <a:gdLst/>
              <a:ahLst/>
              <a:cxnLst>
                <a:cxn ang="0">
                  <a:pos x="0" y="58"/>
                </a:cxn>
                <a:cxn ang="0">
                  <a:pos x="121" y="0"/>
                </a:cxn>
                <a:cxn ang="0">
                  <a:pos x="121" y="536"/>
                </a:cxn>
                <a:cxn ang="0">
                  <a:pos x="0" y="622"/>
                </a:cxn>
              </a:cxnLst>
              <a:pathLst>
                <a:path w="122" h="623">
                  <a:moveTo>
                    <a:pt x="0" y="58"/>
                  </a:moveTo>
                  <a:lnTo>
                    <a:pt x="121" y="0"/>
                  </a:lnTo>
                  <a:lnTo>
                    <a:pt x="121" y="536"/>
                  </a:lnTo>
                  <a:lnTo>
                    <a:pt x="0" y="622"/>
                  </a:lnTo>
                </a:path>
              </a:pathLst>
            </a:custGeom>
            <a:noFill/>
            <a:ln w="12700" cap="rnd" cmpd="sng">
              <a:solidFill>
                <a:schemeClr val="tx1">
                  <a:alpha val="100000"/>
                </a:schemeClr>
              </a:solidFill>
              <a:prstDash val="solid"/>
              <a:round/>
              <a:headEnd type="none" w="med" len="med"/>
              <a:tailEnd type="none" w="med" len="med"/>
            </a:ln>
          </p:spPr>
          <p:txBody>
            <a:bodyPr/>
            <a:p>
              <a:endParaRPr lang="zh-CN" altLang="en-US" sz="100"/>
            </a:p>
          </p:txBody>
        </p:sp>
        <p:sp>
          <p:nvSpPr>
            <p:cNvPr id="86038" name="Rectangle 18"/>
            <p:cNvSpPr/>
            <p:nvPr/>
          </p:nvSpPr>
          <p:spPr>
            <a:xfrm>
              <a:off x="1219" y="2362"/>
              <a:ext cx="315" cy="135"/>
            </a:xfrm>
            <a:prstGeom prst="rect">
              <a:avLst/>
            </a:prstGeom>
            <a:noFill/>
            <a:ln w="12700" cap="flat" cmpd="sng">
              <a:solidFill>
                <a:schemeClr val="tx1"/>
              </a:solidFill>
              <a:prstDash val="solid"/>
              <a:miter/>
              <a:headEnd type="none" w="med" len="med"/>
              <a:tailEnd type="none" w="med" len="med"/>
            </a:ln>
          </p:spPr>
          <p:txBody>
            <a:bodyPr wrap="none" lIns="0" tIns="0" rIns="0" bIns="0">
              <a:spAutoFit/>
            </a:bodyPr>
            <a:p>
              <a:pPr algn="l"/>
              <a:r>
                <a:rPr lang="en-US" altLang="zh-CN" sz="1290" dirty="0">
                  <a:latin typeface="Arial" panose="020B0604020202020204" pitchFamily="34" charset="0"/>
                </a:rPr>
                <a:t>Library</a:t>
              </a:r>
              <a:endParaRPr lang="en-US" altLang="zh-CN" sz="1290" dirty="0">
                <a:latin typeface="Arial" panose="020B0604020202020204" pitchFamily="34" charset="0"/>
              </a:endParaRPr>
            </a:p>
          </p:txBody>
        </p:sp>
      </p:grpSp>
      <p:grpSp>
        <p:nvGrpSpPr>
          <p:cNvPr id="86023" name="Group 19"/>
          <p:cNvGrpSpPr/>
          <p:nvPr/>
        </p:nvGrpSpPr>
        <p:grpSpPr>
          <a:xfrm>
            <a:off x="3360127" y="5046785"/>
            <a:ext cx="1257300" cy="912935"/>
            <a:chOff x="1979" y="2726"/>
            <a:chExt cx="792" cy="623"/>
          </a:xfrm>
        </p:grpSpPr>
        <p:sp>
          <p:nvSpPr>
            <p:cNvPr id="86031" name="Rectangle 20"/>
            <p:cNvSpPr/>
            <p:nvPr/>
          </p:nvSpPr>
          <p:spPr>
            <a:xfrm>
              <a:off x="1983" y="2788"/>
              <a:ext cx="662" cy="556"/>
            </a:xfrm>
            <a:prstGeom prst="rect">
              <a:avLst/>
            </a:prstGeom>
            <a:noFill/>
            <a:ln w="12700"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86032" name="Freeform 21"/>
            <p:cNvSpPr/>
            <p:nvPr/>
          </p:nvSpPr>
          <p:spPr>
            <a:xfrm>
              <a:off x="1979" y="2726"/>
              <a:ext cx="792" cy="59"/>
            </a:xfrm>
            <a:custGeom>
              <a:avLst/>
              <a:gdLst/>
              <a:ahLst/>
              <a:cxnLst>
                <a:cxn ang="0">
                  <a:pos x="0" y="58"/>
                </a:cxn>
                <a:cxn ang="0">
                  <a:pos x="173" y="0"/>
                </a:cxn>
                <a:cxn ang="0">
                  <a:pos x="791" y="0"/>
                </a:cxn>
                <a:cxn ang="0">
                  <a:pos x="670" y="58"/>
                </a:cxn>
              </a:cxnLst>
              <a:pathLst>
                <a:path w="792" h="59">
                  <a:moveTo>
                    <a:pt x="0" y="58"/>
                  </a:moveTo>
                  <a:lnTo>
                    <a:pt x="173" y="0"/>
                  </a:lnTo>
                  <a:lnTo>
                    <a:pt x="791" y="0"/>
                  </a:lnTo>
                  <a:lnTo>
                    <a:pt x="670" y="58"/>
                  </a:lnTo>
                </a:path>
              </a:pathLst>
            </a:custGeom>
            <a:noFill/>
            <a:ln w="12700" cap="rnd" cmpd="sng">
              <a:solidFill>
                <a:schemeClr val="tx1">
                  <a:alpha val="100000"/>
                </a:schemeClr>
              </a:solidFill>
              <a:prstDash val="solid"/>
              <a:round/>
              <a:headEnd type="none" w="med" len="med"/>
              <a:tailEnd type="none" w="med" len="med"/>
            </a:ln>
          </p:spPr>
          <p:txBody>
            <a:bodyPr/>
            <a:p>
              <a:endParaRPr lang="zh-CN" altLang="en-US" sz="100"/>
            </a:p>
          </p:txBody>
        </p:sp>
        <p:sp>
          <p:nvSpPr>
            <p:cNvPr id="86033" name="Freeform 22"/>
            <p:cNvSpPr/>
            <p:nvPr/>
          </p:nvSpPr>
          <p:spPr>
            <a:xfrm>
              <a:off x="2649" y="2726"/>
              <a:ext cx="122" cy="623"/>
            </a:xfrm>
            <a:custGeom>
              <a:avLst/>
              <a:gdLst/>
              <a:ahLst/>
              <a:cxnLst>
                <a:cxn ang="0">
                  <a:pos x="0" y="58"/>
                </a:cxn>
                <a:cxn ang="0">
                  <a:pos x="121" y="0"/>
                </a:cxn>
                <a:cxn ang="0">
                  <a:pos x="121" y="536"/>
                </a:cxn>
                <a:cxn ang="0">
                  <a:pos x="0" y="622"/>
                </a:cxn>
              </a:cxnLst>
              <a:pathLst>
                <a:path w="122" h="623">
                  <a:moveTo>
                    <a:pt x="0" y="58"/>
                  </a:moveTo>
                  <a:lnTo>
                    <a:pt x="121" y="0"/>
                  </a:lnTo>
                  <a:lnTo>
                    <a:pt x="121" y="536"/>
                  </a:lnTo>
                  <a:lnTo>
                    <a:pt x="0" y="622"/>
                  </a:lnTo>
                </a:path>
              </a:pathLst>
            </a:custGeom>
            <a:noFill/>
            <a:ln w="12700" cap="rnd" cmpd="sng">
              <a:solidFill>
                <a:schemeClr val="tx1">
                  <a:alpha val="100000"/>
                </a:schemeClr>
              </a:solidFill>
              <a:prstDash val="solid"/>
              <a:round/>
              <a:headEnd type="none" w="med" len="med"/>
              <a:tailEnd type="none" w="med" len="med"/>
            </a:ln>
          </p:spPr>
          <p:txBody>
            <a:bodyPr/>
            <a:p>
              <a:endParaRPr lang="zh-CN" altLang="en-US" sz="100"/>
            </a:p>
          </p:txBody>
        </p:sp>
        <p:sp>
          <p:nvSpPr>
            <p:cNvPr id="86034" name="Rectangle 23"/>
            <p:cNvSpPr/>
            <p:nvPr/>
          </p:nvSpPr>
          <p:spPr>
            <a:xfrm>
              <a:off x="2177" y="2792"/>
              <a:ext cx="252" cy="135"/>
            </a:xfrm>
            <a:prstGeom prst="rect">
              <a:avLst/>
            </a:prstGeom>
            <a:noFill/>
            <a:ln w="12700" cap="flat" cmpd="sng">
              <a:solidFill>
                <a:schemeClr val="tx1"/>
              </a:solidFill>
              <a:prstDash val="solid"/>
              <a:miter/>
              <a:headEnd type="none" w="med" len="med"/>
              <a:tailEnd type="none" w="med" len="med"/>
            </a:ln>
          </p:spPr>
          <p:txBody>
            <a:bodyPr wrap="none" lIns="0" tIns="0" rIns="0" bIns="0">
              <a:spAutoFit/>
            </a:bodyPr>
            <a:p>
              <a:pPr algn="l"/>
              <a:r>
                <a:rPr lang="en-US" altLang="zh-CN" sz="1290" dirty="0">
                  <a:latin typeface="Arial" panose="020B0604020202020204" pitchFamily="34" charset="0"/>
                </a:rPr>
                <a:t>Dorm</a:t>
              </a:r>
              <a:endParaRPr lang="en-US" altLang="zh-CN" sz="1290" dirty="0">
                <a:latin typeface="Arial" panose="020B0604020202020204" pitchFamily="34" charset="0"/>
              </a:endParaRPr>
            </a:p>
          </p:txBody>
        </p:sp>
      </p:grpSp>
      <p:grpSp>
        <p:nvGrpSpPr>
          <p:cNvPr id="86024" name="Group 24"/>
          <p:cNvGrpSpPr/>
          <p:nvPr/>
        </p:nvGrpSpPr>
        <p:grpSpPr>
          <a:xfrm>
            <a:off x="5029200" y="4659923"/>
            <a:ext cx="1238250" cy="912935"/>
            <a:chOff x="3030" y="2173"/>
            <a:chExt cx="780" cy="623"/>
          </a:xfrm>
        </p:grpSpPr>
        <p:sp>
          <p:nvSpPr>
            <p:cNvPr id="86026" name="Rectangle 25"/>
            <p:cNvSpPr/>
            <p:nvPr/>
          </p:nvSpPr>
          <p:spPr>
            <a:xfrm>
              <a:off x="3034" y="2235"/>
              <a:ext cx="650" cy="556"/>
            </a:xfrm>
            <a:prstGeom prst="rect">
              <a:avLst/>
            </a:prstGeom>
            <a:noFill/>
            <a:ln w="12700"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86027" name="Freeform 26"/>
            <p:cNvSpPr/>
            <p:nvPr/>
          </p:nvSpPr>
          <p:spPr>
            <a:xfrm>
              <a:off x="3030" y="2173"/>
              <a:ext cx="780" cy="59"/>
            </a:xfrm>
            <a:custGeom>
              <a:avLst/>
              <a:gdLst/>
              <a:ahLst/>
              <a:cxnLst>
                <a:cxn ang="0">
                  <a:pos x="0" y="58"/>
                </a:cxn>
                <a:cxn ang="0">
                  <a:pos x="172" y="0"/>
                </a:cxn>
                <a:cxn ang="0">
                  <a:pos x="779" y="0"/>
                </a:cxn>
                <a:cxn ang="0">
                  <a:pos x="658" y="58"/>
                </a:cxn>
              </a:cxnLst>
              <a:pathLst>
                <a:path w="780" h="59">
                  <a:moveTo>
                    <a:pt x="0" y="58"/>
                  </a:moveTo>
                  <a:lnTo>
                    <a:pt x="172" y="0"/>
                  </a:lnTo>
                  <a:lnTo>
                    <a:pt x="779" y="0"/>
                  </a:lnTo>
                  <a:lnTo>
                    <a:pt x="658" y="58"/>
                  </a:lnTo>
                </a:path>
              </a:pathLst>
            </a:custGeom>
            <a:noFill/>
            <a:ln w="12700" cap="rnd" cmpd="sng">
              <a:solidFill>
                <a:schemeClr val="tx1">
                  <a:alpha val="100000"/>
                </a:schemeClr>
              </a:solidFill>
              <a:prstDash val="solid"/>
              <a:round/>
              <a:headEnd type="none" w="med" len="med"/>
              <a:tailEnd type="none" w="med" len="med"/>
            </a:ln>
          </p:spPr>
          <p:txBody>
            <a:bodyPr/>
            <a:p>
              <a:endParaRPr lang="zh-CN" altLang="en-US" sz="100"/>
            </a:p>
          </p:txBody>
        </p:sp>
        <p:sp>
          <p:nvSpPr>
            <p:cNvPr id="86028" name="Freeform 27"/>
            <p:cNvSpPr/>
            <p:nvPr/>
          </p:nvSpPr>
          <p:spPr>
            <a:xfrm>
              <a:off x="3688" y="2173"/>
              <a:ext cx="122" cy="623"/>
            </a:xfrm>
            <a:custGeom>
              <a:avLst/>
              <a:gdLst/>
              <a:ahLst/>
              <a:cxnLst>
                <a:cxn ang="0">
                  <a:pos x="0" y="58"/>
                </a:cxn>
                <a:cxn ang="0">
                  <a:pos x="121" y="0"/>
                </a:cxn>
                <a:cxn ang="0">
                  <a:pos x="121" y="536"/>
                </a:cxn>
                <a:cxn ang="0">
                  <a:pos x="0" y="622"/>
                </a:cxn>
              </a:cxnLst>
              <a:pathLst>
                <a:path w="122" h="623">
                  <a:moveTo>
                    <a:pt x="0" y="58"/>
                  </a:moveTo>
                  <a:lnTo>
                    <a:pt x="121" y="0"/>
                  </a:lnTo>
                  <a:lnTo>
                    <a:pt x="121" y="536"/>
                  </a:lnTo>
                  <a:lnTo>
                    <a:pt x="0" y="622"/>
                  </a:lnTo>
                </a:path>
              </a:pathLst>
            </a:custGeom>
            <a:noFill/>
            <a:ln w="12700" cap="rnd" cmpd="sng">
              <a:solidFill>
                <a:schemeClr val="tx1">
                  <a:alpha val="100000"/>
                </a:schemeClr>
              </a:solidFill>
              <a:prstDash val="solid"/>
              <a:round/>
              <a:headEnd type="none" w="med" len="med"/>
              <a:tailEnd type="none" w="med" len="med"/>
            </a:ln>
          </p:spPr>
          <p:txBody>
            <a:bodyPr/>
            <a:p>
              <a:endParaRPr lang="zh-CN" altLang="en-US" sz="100"/>
            </a:p>
          </p:txBody>
        </p:sp>
        <p:sp>
          <p:nvSpPr>
            <p:cNvPr id="86029" name="Rectangle 28"/>
            <p:cNvSpPr/>
            <p:nvPr/>
          </p:nvSpPr>
          <p:spPr>
            <a:xfrm>
              <a:off x="3218" y="2239"/>
              <a:ext cx="223" cy="135"/>
            </a:xfrm>
            <a:prstGeom prst="rect">
              <a:avLst/>
            </a:prstGeom>
            <a:noFill/>
            <a:ln w="12700" cap="flat" cmpd="sng">
              <a:solidFill>
                <a:schemeClr val="tx1"/>
              </a:solidFill>
              <a:prstDash val="solid"/>
              <a:miter/>
              <a:headEnd type="none" w="med" len="med"/>
              <a:tailEnd type="none" w="med" len="med"/>
            </a:ln>
          </p:spPr>
          <p:txBody>
            <a:bodyPr wrap="none" lIns="0" tIns="0" rIns="0" bIns="0">
              <a:spAutoFit/>
            </a:bodyPr>
            <a:p>
              <a:pPr algn="l"/>
              <a:r>
                <a:rPr lang="en-US" altLang="zh-CN" sz="1290" dirty="0">
                  <a:latin typeface="Arial" panose="020B0604020202020204" pitchFamily="34" charset="0"/>
                </a:rPr>
                <a:t>Main </a:t>
              </a:r>
              <a:endParaRPr lang="en-US" altLang="zh-CN" sz="1290" dirty="0">
                <a:latin typeface="Arial" panose="020B0604020202020204" pitchFamily="34" charset="0"/>
              </a:endParaRPr>
            </a:p>
          </p:txBody>
        </p:sp>
        <p:sp>
          <p:nvSpPr>
            <p:cNvPr id="86030" name="Rectangle 29"/>
            <p:cNvSpPr/>
            <p:nvPr/>
          </p:nvSpPr>
          <p:spPr>
            <a:xfrm>
              <a:off x="3158" y="2365"/>
              <a:ext cx="366" cy="135"/>
            </a:xfrm>
            <a:prstGeom prst="rect">
              <a:avLst/>
            </a:prstGeom>
            <a:noFill/>
            <a:ln w="12700" cap="flat" cmpd="sng">
              <a:solidFill>
                <a:schemeClr val="tx1"/>
              </a:solidFill>
              <a:prstDash val="solid"/>
              <a:miter/>
              <a:headEnd type="none" w="med" len="med"/>
              <a:tailEnd type="none" w="med" len="med"/>
            </a:ln>
          </p:spPr>
          <p:txBody>
            <a:bodyPr wrap="none" lIns="0" tIns="0" rIns="0" bIns="0">
              <a:spAutoFit/>
            </a:bodyPr>
            <a:p>
              <a:pPr algn="l"/>
              <a:r>
                <a:rPr lang="en-US" altLang="zh-CN" sz="1290" dirty="0">
                  <a:latin typeface="Arial" panose="020B0604020202020204" pitchFamily="34" charset="0"/>
                </a:rPr>
                <a:t>Building</a:t>
              </a:r>
              <a:endParaRPr lang="en-US" altLang="zh-CN" sz="1290" dirty="0">
                <a:latin typeface="Arial" panose="020B0604020202020204" pitchFamily="34" charset="0"/>
              </a:endParaRPr>
            </a:p>
          </p:txBody>
        </p:sp>
      </p:grpSp>
      <p:sp>
        <p:nvSpPr>
          <p:cNvPr id="86025" name="Rectangle 30"/>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solidFill>
                  <a:schemeClr val="tx2"/>
                </a:solidFill>
              </a:rPr>
              <a:t>静态建模</a:t>
            </a:r>
            <a:r>
              <a:rPr lang="en-US" altLang="zh-CN" sz="3325" dirty="0">
                <a:solidFill>
                  <a:schemeClr val="tx2"/>
                </a:solidFill>
              </a:rPr>
              <a:t>-</a:t>
            </a:r>
            <a:r>
              <a:rPr lang="zh-CN" altLang="en-US" sz="3325" dirty="0">
                <a:solidFill>
                  <a:schemeClr val="tx2"/>
                </a:solidFill>
              </a:rPr>
              <a:t>结点</a:t>
            </a:r>
            <a:endParaRPr lang="zh-CN" altLang="en-US" sz="3325" dirty="0">
              <a:solidFill>
                <a:schemeClr val="tx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4213" y="1341438"/>
            <a:ext cx="7775575" cy="3416300"/>
          </a:xfrm>
          <a:prstGeom prst="rect">
            <a:avLst/>
          </a:prstGeom>
          <a:noFill/>
        </p:spPr>
        <p:txBody>
          <a:bodyPr>
            <a:spAutoFit/>
          </a:bodyPr>
          <a:lstStyle/>
          <a:p>
            <a:pPr eaLnBrk="1" hangingPunct="1">
              <a:defRPr/>
            </a:pPr>
            <a:r>
              <a:rPr lang="zh-CN" altLang="en-US" sz="2400" dirty="0">
                <a:latin typeface="Bodoni MT Black" pitchFamily="18" charset="0"/>
              </a:rPr>
              <a:t>     </a:t>
            </a:r>
            <a:r>
              <a:rPr lang="zh-CN" altLang="en-US" sz="2400" dirty="0" smtClean="0">
                <a:latin typeface="Bodoni MT Black" pitchFamily="18" charset="0"/>
              </a:rPr>
              <a:t>在</a:t>
            </a:r>
            <a:r>
              <a:rPr lang="zh-CN" altLang="en-US" sz="2400" dirty="0">
                <a:latin typeface="Bodoni MT Black" pitchFamily="18" charset="0"/>
              </a:rPr>
              <a:t>概念上可以认为，面向对象分析大体上按照下列顺序进行：</a:t>
            </a:r>
            <a:endParaRPr lang="en-US" altLang="zh-CN" sz="2400" dirty="0">
              <a:latin typeface="Bodoni MT Black" pitchFamily="18" charset="0"/>
            </a:endParaRPr>
          </a:p>
          <a:p>
            <a:pPr lvl="1" eaLnBrk="1" hangingPunct="1">
              <a:defRPr/>
            </a:pPr>
            <a:r>
              <a:rPr lang="zh-CN" altLang="en-US" sz="2400" dirty="0">
                <a:solidFill>
                  <a:schemeClr val="accent6">
                    <a:lumMod val="75000"/>
                  </a:schemeClr>
                </a:solidFill>
                <a:latin typeface="Bodoni MT Black" pitchFamily="18" charset="0"/>
              </a:rPr>
              <a:t>寻找类与对象，识别结构，识别主题，定义属性，</a:t>
            </a:r>
            <a:endParaRPr lang="en-US" altLang="zh-CN" sz="2400" dirty="0">
              <a:solidFill>
                <a:schemeClr val="accent6">
                  <a:lumMod val="75000"/>
                </a:schemeClr>
              </a:solidFill>
              <a:latin typeface="Bodoni MT Black" pitchFamily="18" charset="0"/>
            </a:endParaRPr>
          </a:p>
          <a:p>
            <a:pPr lvl="1" eaLnBrk="1" hangingPunct="1">
              <a:defRPr/>
            </a:pPr>
            <a:r>
              <a:rPr lang="zh-CN" altLang="en-US" sz="2400" dirty="0">
                <a:solidFill>
                  <a:schemeClr val="accent6">
                    <a:lumMod val="75000"/>
                  </a:schemeClr>
                </a:solidFill>
                <a:latin typeface="Bodoni MT Black" pitchFamily="18" charset="0"/>
              </a:rPr>
              <a:t>建立动态模型，建立功能模型，定义服务。</a:t>
            </a:r>
            <a:endParaRPr lang="en-US" altLang="zh-CN" sz="2400" dirty="0">
              <a:solidFill>
                <a:schemeClr val="accent6">
                  <a:lumMod val="75000"/>
                </a:schemeClr>
              </a:solidFill>
              <a:latin typeface="Bodoni MT Black" pitchFamily="18" charset="0"/>
            </a:endParaRPr>
          </a:p>
          <a:p>
            <a:pPr marL="342900" indent="-342900" eaLnBrk="1" hangingPunct="1">
              <a:buFont typeface="Wingdings" panose="05000000000000000000" pitchFamily="2" charset="2"/>
              <a:buChar char="p"/>
              <a:defRPr/>
            </a:pPr>
            <a:r>
              <a:rPr lang="zh-CN" altLang="en-US" sz="2400" dirty="0">
                <a:latin typeface="Bodoni MT Black" pitchFamily="18" charset="0"/>
              </a:rPr>
              <a:t>但是，分析不可能严格地按照预定顺序进行，大型、复杂系统的模型需要反复构造多遍才能建成。</a:t>
            </a:r>
            <a:endParaRPr lang="en-US" altLang="zh-CN" sz="2400" dirty="0">
              <a:latin typeface="Bodoni MT Black" pitchFamily="18" charset="0"/>
            </a:endParaRPr>
          </a:p>
          <a:p>
            <a:pPr marL="342900" indent="-342900" eaLnBrk="1" hangingPunct="1">
              <a:buFont typeface="Wingdings" panose="05000000000000000000" pitchFamily="2" charset="2"/>
              <a:buChar char="p"/>
              <a:defRPr/>
            </a:pPr>
            <a:r>
              <a:rPr lang="zh-CN" altLang="en-US" sz="2400" dirty="0">
                <a:latin typeface="Bodoni MT Black" pitchFamily="18" charset="0"/>
              </a:rPr>
              <a:t>分析也不是一个机械的过程。系统分析员必须与领域专家及用户反复交流，以便澄清二义性，改正错误的概念，补足缺少的信息。</a:t>
            </a:r>
            <a:endParaRPr lang="zh-CN" altLang="en-US" sz="2400" dirty="0">
              <a:latin typeface="Bodoni MT Black" pitchFamily="18" charset="0"/>
            </a:endParaRPr>
          </a:p>
        </p:txBody>
      </p:sp>
      <p:sp>
        <p:nvSpPr>
          <p:cNvPr id="9" name="1 Título"/>
          <p:cNvSpPr txBox="1"/>
          <p:nvPr/>
        </p:nvSpPr>
        <p:spPr bwMode="auto">
          <a:xfrm>
            <a:off x="2627313" y="6291263"/>
            <a:ext cx="39608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10.1.2 3</a:t>
            </a:r>
            <a:r>
              <a:rPr lang="zh-CN" altLang="en-US" sz="2400" dirty="0" smtClean="0">
                <a:solidFill>
                  <a:srgbClr val="D9D9D9"/>
                </a:solidFill>
                <a:latin typeface="Bodoni MT Black" pitchFamily="18" charset="0"/>
                <a:ea typeface="+mn-ea"/>
              </a:rPr>
              <a:t>个模型与</a:t>
            </a:r>
            <a:r>
              <a:rPr lang="en-US" altLang="zh-CN" sz="2400" dirty="0" smtClean="0">
                <a:solidFill>
                  <a:srgbClr val="D9D9D9"/>
                </a:solidFill>
                <a:latin typeface="Bodoni MT Black" pitchFamily="18" charset="0"/>
                <a:ea typeface="+mn-ea"/>
              </a:rPr>
              <a:t>5</a:t>
            </a:r>
            <a:r>
              <a:rPr lang="zh-CN" altLang="en-US" sz="2400" dirty="0" smtClean="0">
                <a:solidFill>
                  <a:srgbClr val="D9D9D9"/>
                </a:solidFill>
                <a:latin typeface="Bodoni MT Black" pitchFamily="18" charset="0"/>
                <a:ea typeface="+mn-ea"/>
              </a:rPr>
              <a:t>个层次</a:t>
            </a:r>
            <a:endParaRPr lang="zh-CN" altLang="en-US" sz="2400" dirty="0">
              <a:solidFill>
                <a:srgbClr val="D9D9D9"/>
              </a:solidFill>
              <a:latin typeface="Bodoni MT Black" pitchFamily="18" charset="0"/>
              <a:ea typeface="+mn-ea"/>
            </a:endParaRPr>
          </a:p>
        </p:txBody>
      </p:sp>
      <p:sp>
        <p:nvSpPr>
          <p:cNvPr id="5" name="标题 3"/>
          <p:cNvSpPr txBox="1"/>
          <p:nvPr/>
        </p:nvSpPr>
        <p:spPr bwMode="auto">
          <a:xfrm>
            <a:off x="255588"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a:latin typeface="Bodoni MT Black" pitchFamily="18" charset="0"/>
                <a:ea typeface="+mn-ea"/>
              </a:rPr>
              <a:t>10.1</a:t>
            </a:r>
            <a:r>
              <a:rPr lang="en-US" altLang="zh-CN" b="1" dirty="0" smtClean="0">
                <a:latin typeface="Bodoni MT Black" pitchFamily="18" charset="0"/>
              </a:rPr>
              <a:t> </a:t>
            </a:r>
            <a:r>
              <a:rPr lang="zh-CN" altLang="en-US" b="1" dirty="0" smtClean="0">
                <a:latin typeface="Bodoni MT Black" pitchFamily="18" charset="0"/>
              </a:rPr>
              <a:t>面向对象分析的基本过程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87043" name="Rectangle 3"/>
          <p:cNvSpPr>
            <a:spLocks noGrp="1"/>
          </p:cNvSpPr>
          <p:nvPr>
            <p:ph idx="1"/>
          </p:nvPr>
        </p:nvSpPr>
        <p:spPr>
          <a:xfrm>
            <a:off x="844062" y="1318846"/>
            <a:ext cx="7526215" cy="1104900"/>
          </a:xfrm>
        </p:spPr>
        <p:txBody>
          <a:bodyPr vert="horz" wrap="square" lIns="89030" tIns="44515" rIns="89030" bIns="44515" anchor="t"/>
          <a:p>
            <a:pPr eaLnBrk="1" hangingPunct="1">
              <a:lnSpc>
                <a:spcPct val="90000"/>
              </a:lnSpc>
            </a:pPr>
            <a:r>
              <a:rPr lang="zh-CN" altLang="en-US" dirty="0">
                <a:solidFill>
                  <a:srgbClr val="452DF5"/>
                </a:solidFill>
              </a:rPr>
              <a:t>注释</a:t>
            </a:r>
            <a:r>
              <a:rPr lang="zh-CN" altLang="en-US" dirty="0"/>
              <a:t>用于解释设计的思路，便于理解。</a:t>
            </a:r>
            <a:endParaRPr lang="zh-CN" altLang="en-US" dirty="0"/>
          </a:p>
          <a:p>
            <a:pPr eaLnBrk="1" hangingPunct="1">
              <a:lnSpc>
                <a:spcPct val="90000"/>
              </a:lnSpc>
            </a:pPr>
            <a:r>
              <a:rPr lang="zh-CN" altLang="en-US" dirty="0"/>
              <a:t>一个好的模型应该有详尽的注释。</a:t>
            </a:r>
            <a:endParaRPr lang="zh-CN" altLang="en-US" dirty="0"/>
          </a:p>
        </p:txBody>
      </p:sp>
      <p:grpSp>
        <p:nvGrpSpPr>
          <p:cNvPr id="87044" name="Group 4"/>
          <p:cNvGrpSpPr/>
          <p:nvPr/>
        </p:nvGrpSpPr>
        <p:grpSpPr>
          <a:xfrm>
            <a:off x="3786554" y="3097823"/>
            <a:ext cx="2819400" cy="984738"/>
            <a:chOff x="3216" y="2112"/>
            <a:chExt cx="1990" cy="672"/>
          </a:xfrm>
        </p:grpSpPr>
        <p:sp>
          <p:nvSpPr>
            <p:cNvPr id="87051" name="Line 5"/>
            <p:cNvSpPr/>
            <p:nvPr/>
          </p:nvSpPr>
          <p:spPr>
            <a:xfrm>
              <a:off x="3216" y="2112"/>
              <a:ext cx="1741" cy="0"/>
            </a:xfrm>
            <a:prstGeom prst="line">
              <a:avLst/>
            </a:prstGeom>
            <a:ln w="9525" cap="flat" cmpd="sng">
              <a:solidFill>
                <a:srgbClr val="000000"/>
              </a:solidFill>
              <a:prstDash val="solid"/>
              <a:headEnd type="none" w="med" len="med"/>
              <a:tailEnd type="none" w="med" len="med"/>
            </a:ln>
          </p:spPr>
        </p:sp>
        <p:sp>
          <p:nvSpPr>
            <p:cNvPr id="87052" name="Line 6"/>
            <p:cNvSpPr/>
            <p:nvPr/>
          </p:nvSpPr>
          <p:spPr>
            <a:xfrm>
              <a:off x="3216" y="2112"/>
              <a:ext cx="0" cy="672"/>
            </a:xfrm>
            <a:prstGeom prst="line">
              <a:avLst/>
            </a:prstGeom>
            <a:ln w="9525" cap="flat" cmpd="sng">
              <a:solidFill>
                <a:srgbClr val="000000"/>
              </a:solidFill>
              <a:prstDash val="solid"/>
              <a:headEnd type="none" w="med" len="med"/>
              <a:tailEnd type="none" w="med" len="med"/>
            </a:ln>
          </p:spPr>
        </p:sp>
        <p:sp>
          <p:nvSpPr>
            <p:cNvPr id="87053" name="Line 7"/>
            <p:cNvSpPr/>
            <p:nvPr/>
          </p:nvSpPr>
          <p:spPr>
            <a:xfrm>
              <a:off x="3216" y="2784"/>
              <a:ext cx="1990" cy="0"/>
            </a:xfrm>
            <a:prstGeom prst="line">
              <a:avLst/>
            </a:prstGeom>
            <a:ln w="9525" cap="flat" cmpd="sng">
              <a:solidFill>
                <a:srgbClr val="000000"/>
              </a:solidFill>
              <a:prstDash val="solid"/>
              <a:headEnd type="none" w="med" len="med"/>
              <a:tailEnd type="none" w="med" len="med"/>
            </a:ln>
          </p:spPr>
        </p:sp>
        <p:sp>
          <p:nvSpPr>
            <p:cNvPr id="87054" name="Line 8"/>
            <p:cNvSpPr/>
            <p:nvPr/>
          </p:nvSpPr>
          <p:spPr>
            <a:xfrm flipV="1">
              <a:off x="5206" y="2261"/>
              <a:ext cx="0" cy="523"/>
            </a:xfrm>
            <a:prstGeom prst="line">
              <a:avLst/>
            </a:prstGeom>
            <a:ln w="9525" cap="flat" cmpd="sng">
              <a:solidFill>
                <a:srgbClr val="000000"/>
              </a:solidFill>
              <a:prstDash val="solid"/>
              <a:headEnd type="none" w="med" len="med"/>
              <a:tailEnd type="none" w="med" len="med"/>
            </a:ln>
          </p:spPr>
        </p:sp>
        <p:sp>
          <p:nvSpPr>
            <p:cNvPr id="87055" name="Line 9"/>
            <p:cNvSpPr/>
            <p:nvPr/>
          </p:nvSpPr>
          <p:spPr>
            <a:xfrm flipH="1" flipV="1">
              <a:off x="4957" y="2112"/>
              <a:ext cx="249" cy="149"/>
            </a:xfrm>
            <a:prstGeom prst="line">
              <a:avLst/>
            </a:prstGeom>
            <a:ln w="9525" cap="flat" cmpd="sng">
              <a:solidFill>
                <a:srgbClr val="000000"/>
              </a:solidFill>
              <a:prstDash val="solid"/>
              <a:headEnd type="none" w="med" len="med"/>
              <a:tailEnd type="none" w="med" len="med"/>
            </a:ln>
          </p:spPr>
        </p:sp>
        <p:sp>
          <p:nvSpPr>
            <p:cNvPr id="87056" name="Line 10"/>
            <p:cNvSpPr/>
            <p:nvPr/>
          </p:nvSpPr>
          <p:spPr>
            <a:xfrm>
              <a:off x="4957" y="2112"/>
              <a:ext cx="0" cy="149"/>
            </a:xfrm>
            <a:prstGeom prst="line">
              <a:avLst/>
            </a:prstGeom>
            <a:ln w="9525" cap="flat" cmpd="sng">
              <a:solidFill>
                <a:srgbClr val="000000"/>
              </a:solidFill>
              <a:prstDash val="solid"/>
              <a:headEnd type="none" w="med" len="med"/>
              <a:tailEnd type="none" w="med" len="med"/>
            </a:ln>
          </p:spPr>
        </p:sp>
        <p:sp>
          <p:nvSpPr>
            <p:cNvPr id="87057" name="Line 11"/>
            <p:cNvSpPr/>
            <p:nvPr/>
          </p:nvSpPr>
          <p:spPr>
            <a:xfrm>
              <a:off x="4957" y="2261"/>
              <a:ext cx="249" cy="0"/>
            </a:xfrm>
            <a:prstGeom prst="line">
              <a:avLst/>
            </a:prstGeom>
            <a:ln w="9525" cap="flat" cmpd="sng">
              <a:solidFill>
                <a:srgbClr val="000000"/>
              </a:solidFill>
              <a:prstDash val="solid"/>
              <a:headEnd type="none" w="med" len="med"/>
              <a:tailEnd type="none" w="med" len="med"/>
            </a:ln>
          </p:spPr>
        </p:sp>
      </p:grpSp>
      <p:sp>
        <p:nvSpPr>
          <p:cNvPr id="87045" name="Text Box 12"/>
          <p:cNvSpPr txBox="1"/>
          <p:nvPr/>
        </p:nvSpPr>
        <p:spPr>
          <a:xfrm>
            <a:off x="3938954" y="3147646"/>
            <a:ext cx="2667000" cy="802640"/>
          </a:xfrm>
          <a:prstGeom prst="rect">
            <a:avLst/>
          </a:prstGeom>
          <a:noFill/>
          <a:ln w="9525">
            <a:noFill/>
          </a:ln>
        </p:spPr>
        <p:txBody>
          <a:bodyPr>
            <a:spAutoFit/>
          </a:bodyPr>
          <a:p>
            <a:pPr algn="l" eaLnBrk="1" hangingPunct="1">
              <a:spcBef>
                <a:spcPct val="50000"/>
              </a:spcBef>
            </a:pPr>
            <a:r>
              <a:rPr lang="en-US" altLang="zh-CN" sz="1845" dirty="0">
                <a:latin typeface="Arial" panose="020B0604020202020204" pitchFamily="34" charset="0"/>
              </a:rPr>
              <a:t>Represents</a:t>
            </a:r>
            <a:endParaRPr lang="en-US" altLang="zh-CN" sz="1845" dirty="0">
              <a:latin typeface="Arial" panose="020B0604020202020204" pitchFamily="34" charset="0"/>
            </a:endParaRPr>
          </a:p>
          <a:p>
            <a:pPr algn="l" eaLnBrk="1" hangingPunct="1">
              <a:spcBef>
                <a:spcPct val="50000"/>
              </a:spcBef>
            </a:pPr>
            <a:r>
              <a:rPr lang="en-US" altLang="zh-CN" sz="1845" dirty="0">
                <a:latin typeface="Arial" panose="020B0604020202020204" pitchFamily="34" charset="0"/>
              </a:rPr>
              <a:t>an incorporated entity</a:t>
            </a:r>
            <a:endParaRPr lang="en-US" altLang="zh-CN" sz="1845" dirty="0">
              <a:latin typeface="Arial" panose="020B0604020202020204" pitchFamily="34" charset="0"/>
            </a:endParaRPr>
          </a:p>
        </p:txBody>
      </p:sp>
      <p:sp>
        <p:nvSpPr>
          <p:cNvPr id="87046" name="Rectangle 13"/>
          <p:cNvSpPr/>
          <p:nvPr/>
        </p:nvSpPr>
        <p:spPr>
          <a:xfrm>
            <a:off x="4015154" y="4645269"/>
            <a:ext cx="2514600" cy="492369"/>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845" b="0" dirty="0"/>
              <a:t>Company</a:t>
            </a:r>
            <a:endParaRPr lang="en-US" altLang="zh-CN" sz="2215" b="0" dirty="0">
              <a:latin typeface="Times New Roman" panose="02020603050405020304" pitchFamily="18" charset="0"/>
            </a:endParaRPr>
          </a:p>
        </p:txBody>
      </p:sp>
      <p:sp>
        <p:nvSpPr>
          <p:cNvPr id="87047" name="Rectangle 14"/>
          <p:cNvSpPr/>
          <p:nvPr/>
        </p:nvSpPr>
        <p:spPr>
          <a:xfrm>
            <a:off x="4015154" y="5137638"/>
            <a:ext cx="2514600" cy="697523"/>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defTabSz="762000">
              <a:spcBef>
                <a:spcPct val="0"/>
              </a:spcBef>
              <a:buNone/>
            </a:pPr>
            <a:r>
              <a:rPr lang="en-US" altLang="zh-CN" sz="1475" b="0" dirty="0"/>
              <a:t>…</a:t>
            </a:r>
            <a:endParaRPr lang="en-US" altLang="zh-CN" sz="1475" b="0" dirty="0"/>
          </a:p>
        </p:txBody>
      </p:sp>
      <p:sp>
        <p:nvSpPr>
          <p:cNvPr id="87048" name="Line 15"/>
          <p:cNvSpPr/>
          <p:nvPr/>
        </p:nvSpPr>
        <p:spPr>
          <a:xfrm flipV="1">
            <a:off x="5310554" y="4082562"/>
            <a:ext cx="0" cy="562708"/>
          </a:xfrm>
          <a:prstGeom prst="line">
            <a:avLst/>
          </a:prstGeom>
          <a:ln w="9525" cap="flat" cmpd="sng">
            <a:solidFill>
              <a:schemeClr val="tx1"/>
            </a:solidFill>
            <a:prstDash val="dash"/>
            <a:miter/>
            <a:headEnd type="none" w="med" len="med"/>
            <a:tailEnd type="none" w="med" len="med"/>
          </a:ln>
        </p:spPr>
      </p:sp>
      <p:sp>
        <p:nvSpPr>
          <p:cNvPr id="838672" name="AutoShape 16"/>
          <p:cNvSpPr/>
          <p:nvPr/>
        </p:nvSpPr>
        <p:spPr>
          <a:xfrm>
            <a:off x="1710104" y="3156438"/>
            <a:ext cx="1219200" cy="346074"/>
          </a:xfrm>
          <a:prstGeom prst="accentCallout2">
            <a:avLst>
              <a:gd name="adj1" fmla="val 28917"/>
              <a:gd name="adj2" fmla="val 105769"/>
              <a:gd name="adj3" fmla="val 28917"/>
              <a:gd name="adj4" fmla="val 134134"/>
              <a:gd name="adj5" fmla="val 171083"/>
              <a:gd name="adj6" fmla="val 165505"/>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注释</a:t>
            </a:r>
            <a:endParaRPr lang="zh-CN" altLang="en-US" sz="1660" b="0" dirty="0"/>
          </a:p>
        </p:txBody>
      </p:sp>
      <p:sp>
        <p:nvSpPr>
          <p:cNvPr id="87050" name="Rectangle 17"/>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solidFill>
                  <a:schemeClr val="tx2"/>
                </a:solidFill>
              </a:rPr>
              <a:t>静态建模</a:t>
            </a:r>
            <a:r>
              <a:rPr lang="en-US" altLang="zh-CN" sz="3325" dirty="0">
                <a:solidFill>
                  <a:schemeClr val="tx2"/>
                </a:solidFill>
              </a:rPr>
              <a:t>-</a:t>
            </a:r>
            <a:r>
              <a:rPr lang="zh-CN" altLang="en-US" sz="3325" dirty="0">
                <a:solidFill>
                  <a:schemeClr val="tx2"/>
                </a:solidFill>
              </a:rPr>
              <a:t>注释</a:t>
            </a:r>
            <a:endParaRPr lang="zh-CN" altLang="en-US" sz="3325"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838672"/>
                                        </p:tgtEl>
                                        <p:attrNameLst>
                                          <p:attrName>style.visibility</p:attrName>
                                        </p:attrNameLst>
                                      </p:cBhvr>
                                      <p:to>
                                        <p:strVal val="visible"/>
                                      </p:to>
                                    </p:set>
                                    <p:animEffect transition="in" filter="strips(upRight)">
                                      <p:cBhvr>
                                        <p:cTn id="7" dur="500"/>
                                        <p:tgtEl>
                                          <p:spTgt spid="838672"/>
                                        </p:tgtEl>
                                      </p:cBhvr>
                                    </p:animEffect>
                                  </p:childTnLst>
                                  <p:subTnLst>
                                    <p:set>
                                      <p:cBhvr override="childStyle">
                                        <p:cTn dur="1" fill="hold" display="0" masterRel="nextClick" afterEffect="1"/>
                                        <p:tgtEl>
                                          <p:spTgt spid="83867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672" grpId="0" bldLvl="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88067" name="Rectangle 3"/>
          <p:cNvSpPr>
            <a:spLocks noGrp="1"/>
          </p:cNvSpPr>
          <p:nvPr>
            <p:ph idx="1"/>
          </p:nvPr>
        </p:nvSpPr>
        <p:spPr>
          <a:xfrm>
            <a:off x="703385" y="1459523"/>
            <a:ext cx="7772400" cy="3798277"/>
          </a:xfrm>
        </p:spPr>
        <p:txBody>
          <a:bodyPr vert="horz" wrap="square" lIns="89030" tIns="44515" rIns="89030" bIns="44515" anchor="t"/>
          <a:p>
            <a:pPr marL="342900" indent="-342900" defTabSz="914400" eaLnBrk="1" hangingPunct="1">
              <a:lnSpc>
                <a:spcPct val="90000"/>
              </a:lnSpc>
            </a:pPr>
            <a:r>
              <a:rPr lang="zh-CN" altLang="en-US" sz="2770" dirty="0">
                <a:solidFill>
                  <a:srgbClr val="452DF5"/>
                </a:solidFill>
              </a:rPr>
              <a:t>关联</a:t>
            </a:r>
            <a:r>
              <a:rPr lang="zh-CN" altLang="en-US" sz="2770" dirty="0"/>
              <a:t>描述了系统中对象和其它实例之间的离散的连接，关联是有序的，它允许重复，关联的实例是</a:t>
            </a:r>
            <a:r>
              <a:rPr lang="zh-CN" altLang="en-US" sz="2770" u="sng" dirty="0">
                <a:solidFill>
                  <a:srgbClr val="FF0066"/>
                </a:solidFill>
              </a:rPr>
              <a:t>链</a:t>
            </a:r>
            <a:r>
              <a:rPr lang="zh-CN" altLang="en-US" sz="2770" dirty="0"/>
              <a:t>。</a:t>
            </a:r>
            <a:endParaRPr lang="zh-CN" altLang="en-US" sz="2770" dirty="0"/>
          </a:p>
          <a:p>
            <a:pPr marL="342900" indent="-342900" defTabSz="914400" eaLnBrk="1" hangingPunct="1">
              <a:lnSpc>
                <a:spcPct val="90000"/>
              </a:lnSpc>
            </a:pPr>
            <a:r>
              <a:rPr lang="zh-CN" altLang="en-US" sz="2770" dirty="0"/>
              <a:t>关联至对象的连接点称为</a:t>
            </a:r>
            <a:r>
              <a:rPr lang="zh-CN" altLang="en-US" sz="2770" u="sng" dirty="0">
                <a:solidFill>
                  <a:srgbClr val="FF0066"/>
                </a:solidFill>
              </a:rPr>
              <a:t>关联端点</a:t>
            </a:r>
            <a:r>
              <a:rPr lang="zh-CN" altLang="en-US" sz="2770" dirty="0"/>
              <a:t>，很多信息被附在关联端点上，它拥有角色名、重数（多少个类的实例可以关联于另一个类的实例），可见性等。</a:t>
            </a:r>
            <a:endParaRPr lang="zh-CN" altLang="en-US" sz="2770" dirty="0"/>
          </a:p>
          <a:p>
            <a:pPr marL="342900" indent="-342900" defTabSz="914400" eaLnBrk="1" hangingPunct="1">
              <a:lnSpc>
                <a:spcPct val="90000"/>
              </a:lnSpc>
            </a:pPr>
            <a:r>
              <a:rPr lang="zh-CN" altLang="en-US" sz="2770" dirty="0"/>
              <a:t>关联有自己的名称，可以拥有自己的属性，这时关联本身也是类，称为</a:t>
            </a:r>
            <a:r>
              <a:rPr lang="zh-CN" altLang="en-US" sz="2770" u="sng" dirty="0">
                <a:solidFill>
                  <a:srgbClr val="FF0066"/>
                </a:solidFill>
              </a:rPr>
              <a:t>关联类</a:t>
            </a:r>
            <a:r>
              <a:rPr lang="zh-CN" altLang="en-US" sz="2770" dirty="0"/>
              <a:t>。</a:t>
            </a:r>
            <a:endParaRPr lang="zh-CN" altLang="en-US" sz="2770" dirty="0"/>
          </a:p>
        </p:txBody>
      </p:sp>
      <p:sp>
        <p:nvSpPr>
          <p:cNvPr id="88068" name="Rectangle 4"/>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solidFill>
                  <a:schemeClr val="tx2"/>
                </a:solidFill>
              </a:rPr>
              <a:t>静态建模关系－关联</a:t>
            </a:r>
            <a:endParaRPr lang="zh-CN" altLang="en-US" sz="3325" dirty="0">
              <a:solidFill>
                <a:schemeClr val="tx2"/>
              </a:solidFill>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89091" name="Rectangle 3"/>
          <p:cNvSpPr/>
          <p:nvPr/>
        </p:nvSpPr>
        <p:spPr>
          <a:xfrm>
            <a:off x="5180135" y="4437185"/>
            <a:ext cx="1465" cy="24912"/>
          </a:xfrm>
          <a:prstGeom prst="rect">
            <a:avLst/>
          </a:prstGeom>
          <a:blipFill rotWithShape="0">
            <a:blip r:embed="rId1"/>
          </a:blipFill>
          <a:ln w="9525">
            <a:noFill/>
          </a:ln>
        </p:spPr>
        <p:txBody>
          <a:bodyPr/>
          <a:p>
            <a:endParaRPr lang="zh-CN" altLang="en-US" sz="100" dirty="0">
              <a:latin typeface="Arial" panose="020B0604020202020204" pitchFamily="34" charset="0"/>
            </a:endParaRPr>
          </a:p>
        </p:txBody>
      </p:sp>
      <p:sp>
        <p:nvSpPr>
          <p:cNvPr id="89092" name="Rectangle 4"/>
          <p:cNvSpPr/>
          <p:nvPr/>
        </p:nvSpPr>
        <p:spPr>
          <a:xfrm>
            <a:off x="6068158" y="4437185"/>
            <a:ext cx="1465" cy="24912"/>
          </a:xfrm>
          <a:prstGeom prst="rect">
            <a:avLst/>
          </a:prstGeom>
          <a:blipFill rotWithShape="0">
            <a:blip r:embed="rId1"/>
          </a:blipFill>
          <a:ln w="9525">
            <a:noFill/>
          </a:ln>
        </p:spPr>
        <p:txBody>
          <a:bodyPr/>
          <a:p>
            <a:endParaRPr lang="zh-CN" altLang="en-US" sz="100" dirty="0">
              <a:latin typeface="Arial" panose="020B0604020202020204" pitchFamily="34" charset="0"/>
            </a:endParaRPr>
          </a:p>
        </p:txBody>
      </p:sp>
      <p:sp>
        <p:nvSpPr>
          <p:cNvPr id="89093" name="Rectangle 5"/>
          <p:cNvSpPr/>
          <p:nvPr/>
        </p:nvSpPr>
        <p:spPr>
          <a:xfrm>
            <a:off x="5032131" y="4680438"/>
            <a:ext cx="20515" cy="1466"/>
          </a:xfrm>
          <a:prstGeom prst="rect">
            <a:avLst/>
          </a:prstGeom>
          <a:blipFill rotWithShape="0">
            <a:blip r:embed="rId1"/>
          </a:blipFill>
          <a:ln w="9525">
            <a:noFill/>
          </a:ln>
        </p:spPr>
        <p:txBody>
          <a:bodyPr/>
          <a:p>
            <a:endParaRPr lang="zh-CN" altLang="en-US" sz="100" dirty="0">
              <a:latin typeface="Arial" panose="020B0604020202020204" pitchFamily="34" charset="0"/>
            </a:endParaRPr>
          </a:p>
        </p:txBody>
      </p:sp>
      <p:sp>
        <p:nvSpPr>
          <p:cNvPr id="89094" name="Rectangle 6"/>
          <p:cNvSpPr/>
          <p:nvPr/>
        </p:nvSpPr>
        <p:spPr>
          <a:xfrm>
            <a:off x="5032131" y="5479074"/>
            <a:ext cx="20515" cy="1465"/>
          </a:xfrm>
          <a:prstGeom prst="rect">
            <a:avLst/>
          </a:prstGeom>
          <a:blipFill rotWithShape="0">
            <a:blip r:embed="rId1"/>
          </a:blipFill>
          <a:ln w="9525">
            <a:noFill/>
          </a:ln>
        </p:spPr>
        <p:txBody>
          <a:bodyPr/>
          <a:p>
            <a:endParaRPr lang="zh-CN" altLang="en-US" sz="100" dirty="0">
              <a:latin typeface="Arial" panose="020B0604020202020204" pitchFamily="34" charset="0"/>
            </a:endParaRPr>
          </a:p>
        </p:txBody>
      </p:sp>
      <p:sp>
        <p:nvSpPr>
          <p:cNvPr id="89095" name="Rectangle 7"/>
          <p:cNvSpPr/>
          <p:nvPr/>
        </p:nvSpPr>
        <p:spPr>
          <a:xfrm>
            <a:off x="3196004" y="2693377"/>
            <a:ext cx="1465" cy="24912"/>
          </a:xfrm>
          <a:prstGeom prst="rect">
            <a:avLst/>
          </a:prstGeom>
          <a:blipFill rotWithShape="0">
            <a:blip r:embed="rId1"/>
          </a:blipFill>
          <a:ln w="9525">
            <a:noFill/>
          </a:ln>
        </p:spPr>
        <p:txBody>
          <a:bodyPr/>
          <a:p>
            <a:endParaRPr lang="zh-CN" altLang="en-US" sz="100" dirty="0">
              <a:latin typeface="Arial" panose="020B0604020202020204" pitchFamily="34" charset="0"/>
            </a:endParaRPr>
          </a:p>
        </p:txBody>
      </p:sp>
      <p:sp>
        <p:nvSpPr>
          <p:cNvPr id="89096" name="Rectangle 8"/>
          <p:cNvSpPr/>
          <p:nvPr/>
        </p:nvSpPr>
        <p:spPr>
          <a:xfrm>
            <a:off x="5750169" y="2693377"/>
            <a:ext cx="1466" cy="24912"/>
          </a:xfrm>
          <a:prstGeom prst="rect">
            <a:avLst/>
          </a:prstGeom>
          <a:blipFill rotWithShape="0">
            <a:blip r:embed="rId1"/>
          </a:blipFill>
          <a:ln w="9525">
            <a:noFill/>
          </a:ln>
        </p:spPr>
        <p:txBody>
          <a:bodyPr/>
          <a:p>
            <a:endParaRPr lang="zh-CN" altLang="en-US" sz="100" dirty="0">
              <a:latin typeface="Arial" panose="020B0604020202020204" pitchFamily="34" charset="0"/>
            </a:endParaRPr>
          </a:p>
        </p:txBody>
      </p:sp>
      <p:sp>
        <p:nvSpPr>
          <p:cNvPr id="89097" name="Rectangle 9"/>
          <p:cNvSpPr/>
          <p:nvPr/>
        </p:nvSpPr>
        <p:spPr>
          <a:xfrm>
            <a:off x="5032131" y="5479074"/>
            <a:ext cx="1466" cy="24911"/>
          </a:xfrm>
          <a:prstGeom prst="rect">
            <a:avLst/>
          </a:prstGeom>
          <a:blipFill rotWithShape="0">
            <a:blip r:embed="rId1"/>
          </a:blipFill>
          <a:ln w="9525">
            <a:noFill/>
          </a:ln>
        </p:spPr>
        <p:txBody>
          <a:bodyPr/>
          <a:p>
            <a:endParaRPr lang="zh-CN" altLang="en-US" sz="100" dirty="0">
              <a:latin typeface="Arial" panose="020B0604020202020204" pitchFamily="34" charset="0"/>
            </a:endParaRPr>
          </a:p>
        </p:txBody>
      </p:sp>
      <p:sp>
        <p:nvSpPr>
          <p:cNvPr id="89098" name="Rectangle 10"/>
          <p:cNvSpPr/>
          <p:nvPr/>
        </p:nvSpPr>
        <p:spPr>
          <a:xfrm>
            <a:off x="6068158" y="5479074"/>
            <a:ext cx="1465" cy="24911"/>
          </a:xfrm>
          <a:prstGeom prst="rect">
            <a:avLst/>
          </a:prstGeom>
          <a:blipFill rotWithShape="0">
            <a:blip r:embed="rId1"/>
          </a:blipFill>
          <a:ln w="9525">
            <a:noFill/>
          </a:ln>
        </p:spPr>
        <p:txBody>
          <a:bodyPr/>
          <a:p>
            <a:endParaRPr lang="zh-CN" altLang="en-US" sz="100" dirty="0">
              <a:latin typeface="Arial" panose="020B0604020202020204" pitchFamily="34" charset="0"/>
            </a:endParaRPr>
          </a:p>
        </p:txBody>
      </p:sp>
      <p:sp>
        <p:nvSpPr>
          <p:cNvPr id="89099" name="Rectangle 11"/>
          <p:cNvSpPr/>
          <p:nvPr/>
        </p:nvSpPr>
        <p:spPr>
          <a:xfrm>
            <a:off x="6085743" y="3804138"/>
            <a:ext cx="20515" cy="1466"/>
          </a:xfrm>
          <a:prstGeom prst="rect">
            <a:avLst/>
          </a:prstGeom>
          <a:blipFill rotWithShape="0">
            <a:blip r:embed="rId1"/>
          </a:blipFill>
          <a:ln w="9525">
            <a:noFill/>
          </a:ln>
        </p:spPr>
        <p:txBody>
          <a:bodyPr/>
          <a:p>
            <a:endParaRPr lang="zh-CN" altLang="en-US" sz="100" dirty="0">
              <a:latin typeface="Arial" panose="020B0604020202020204" pitchFamily="34" charset="0"/>
            </a:endParaRPr>
          </a:p>
        </p:txBody>
      </p:sp>
      <p:sp>
        <p:nvSpPr>
          <p:cNvPr id="89100" name="Rectangle 12"/>
          <p:cNvSpPr/>
          <p:nvPr/>
        </p:nvSpPr>
        <p:spPr>
          <a:xfrm>
            <a:off x="6068158" y="5479074"/>
            <a:ext cx="20515" cy="1465"/>
          </a:xfrm>
          <a:prstGeom prst="rect">
            <a:avLst/>
          </a:prstGeom>
          <a:blipFill rotWithShape="0">
            <a:blip r:embed="rId1"/>
          </a:blipFill>
          <a:ln w="9525">
            <a:noFill/>
          </a:ln>
        </p:spPr>
        <p:txBody>
          <a:bodyPr/>
          <a:p>
            <a:endParaRPr lang="zh-CN" altLang="en-US" sz="100" dirty="0">
              <a:latin typeface="Arial" panose="020B0604020202020204" pitchFamily="34" charset="0"/>
            </a:endParaRPr>
          </a:p>
        </p:txBody>
      </p:sp>
      <p:sp>
        <p:nvSpPr>
          <p:cNvPr id="89101" name="Rectangle 13"/>
          <p:cNvSpPr/>
          <p:nvPr/>
        </p:nvSpPr>
        <p:spPr>
          <a:xfrm>
            <a:off x="6418385" y="3851031"/>
            <a:ext cx="1207135" cy="354965"/>
          </a:xfrm>
          <a:prstGeom prst="rect">
            <a:avLst/>
          </a:prstGeom>
          <a:noFill/>
          <a:ln w="9525">
            <a:noFill/>
          </a:ln>
        </p:spPr>
        <p:txBody>
          <a:bodyPr wrap="none" lIns="0" tIns="0" rIns="0" bIns="0">
            <a:spAutoFit/>
          </a:bodyPr>
          <a:p>
            <a:pPr algn="l" eaLnBrk="1" hangingPunct="1"/>
            <a:r>
              <a:rPr lang="en-US" altLang="zh-CN" sz="2310" i="1" dirty="0">
                <a:solidFill>
                  <a:srgbClr val="452DF5"/>
                </a:solidFill>
                <a:latin typeface="Helvetica" pitchFamily="34" charset="0"/>
              </a:rPr>
              <a:t>Manages</a:t>
            </a:r>
            <a:endParaRPr lang="en-US" altLang="zh-CN" sz="2215" dirty="0">
              <a:solidFill>
                <a:srgbClr val="452DF5"/>
              </a:solidFill>
              <a:latin typeface="Verdana" panose="020B0604030504040204" pitchFamily="34" charset="0"/>
            </a:endParaRPr>
          </a:p>
        </p:txBody>
      </p:sp>
      <p:sp>
        <p:nvSpPr>
          <p:cNvPr id="89102" name="Rectangle 14"/>
          <p:cNvSpPr/>
          <p:nvPr/>
        </p:nvSpPr>
        <p:spPr>
          <a:xfrm>
            <a:off x="4324350" y="2092569"/>
            <a:ext cx="473075" cy="354965"/>
          </a:xfrm>
          <a:prstGeom prst="rect">
            <a:avLst/>
          </a:prstGeom>
          <a:noFill/>
          <a:ln w="9525">
            <a:noFill/>
          </a:ln>
        </p:spPr>
        <p:txBody>
          <a:bodyPr wrap="none" lIns="0" tIns="0" rIns="0" bIns="0">
            <a:spAutoFit/>
          </a:bodyPr>
          <a:p>
            <a:pPr algn="l" eaLnBrk="1" hangingPunct="1"/>
            <a:r>
              <a:rPr lang="en-US" altLang="zh-CN" sz="2310" i="1" dirty="0">
                <a:solidFill>
                  <a:srgbClr val="452DF5"/>
                </a:solidFill>
                <a:latin typeface="Helvetica" pitchFamily="34" charset="0"/>
              </a:rPr>
              <a:t>Job</a:t>
            </a:r>
            <a:endParaRPr lang="en-US" altLang="zh-CN" sz="2215" dirty="0">
              <a:solidFill>
                <a:srgbClr val="452DF5"/>
              </a:solidFill>
              <a:latin typeface="Verdana" panose="020B0604030504040204" pitchFamily="34" charset="0"/>
            </a:endParaRPr>
          </a:p>
        </p:txBody>
      </p:sp>
      <p:sp>
        <p:nvSpPr>
          <p:cNvPr id="89103" name="Rectangle 15"/>
          <p:cNvSpPr/>
          <p:nvPr/>
        </p:nvSpPr>
        <p:spPr>
          <a:xfrm>
            <a:off x="5275385" y="3499338"/>
            <a:ext cx="496570" cy="284480"/>
          </a:xfrm>
          <a:prstGeom prst="rect">
            <a:avLst/>
          </a:prstGeom>
          <a:noFill/>
          <a:ln w="9525">
            <a:noFill/>
          </a:ln>
        </p:spPr>
        <p:txBody>
          <a:bodyPr wrap="none" lIns="0" tIns="0" rIns="0" bIns="0">
            <a:spAutoFit/>
          </a:bodyPr>
          <a:p>
            <a:pPr algn="l" eaLnBrk="1" hangingPunct="1"/>
            <a:r>
              <a:rPr lang="en-US" altLang="zh-CN" sz="1845" dirty="0">
                <a:latin typeface="Arial" panose="020B0604020202020204" pitchFamily="34" charset="0"/>
              </a:rPr>
              <a:t>boss</a:t>
            </a:r>
            <a:endParaRPr lang="en-US" altLang="zh-CN" sz="1845" dirty="0">
              <a:latin typeface="Arial" panose="020B0604020202020204" pitchFamily="34" charset="0"/>
            </a:endParaRPr>
          </a:p>
        </p:txBody>
      </p:sp>
      <p:sp>
        <p:nvSpPr>
          <p:cNvPr id="89104" name="Rectangle 16"/>
          <p:cNvSpPr/>
          <p:nvPr/>
        </p:nvSpPr>
        <p:spPr>
          <a:xfrm>
            <a:off x="5275385" y="4132385"/>
            <a:ext cx="704850" cy="284480"/>
          </a:xfrm>
          <a:prstGeom prst="rect">
            <a:avLst/>
          </a:prstGeom>
          <a:noFill/>
          <a:ln w="9525">
            <a:noFill/>
          </a:ln>
        </p:spPr>
        <p:txBody>
          <a:bodyPr wrap="none" lIns="0" tIns="0" rIns="0" bIns="0">
            <a:spAutoFit/>
          </a:bodyPr>
          <a:p>
            <a:pPr algn="l" eaLnBrk="1" hangingPunct="1"/>
            <a:r>
              <a:rPr lang="en-US" altLang="zh-CN" sz="1845" dirty="0">
                <a:latin typeface="Arial" panose="020B0604020202020204" pitchFamily="34" charset="0"/>
              </a:rPr>
              <a:t>worker</a:t>
            </a:r>
            <a:endParaRPr lang="en-US" altLang="zh-CN" sz="1845" dirty="0">
              <a:latin typeface="Arial" panose="020B0604020202020204" pitchFamily="34" charset="0"/>
            </a:endParaRPr>
          </a:p>
        </p:txBody>
      </p:sp>
      <p:sp>
        <p:nvSpPr>
          <p:cNvPr id="89105" name="Rectangle 17"/>
          <p:cNvSpPr/>
          <p:nvPr/>
        </p:nvSpPr>
        <p:spPr>
          <a:xfrm>
            <a:off x="5087815" y="2584938"/>
            <a:ext cx="1019175" cy="284480"/>
          </a:xfrm>
          <a:prstGeom prst="rect">
            <a:avLst/>
          </a:prstGeom>
          <a:noFill/>
          <a:ln w="9525">
            <a:noFill/>
          </a:ln>
        </p:spPr>
        <p:txBody>
          <a:bodyPr wrap="none" lIns="0" tIns="0" rIns="0" bIns="0">
            <a:spAutoFit/>
          </a:bodyPr>
          <a:p>
            <a:pPr algn="l" eaLnBrk="1" hangingPunct="1"/>
            <a:r>
              <a:rPr lang="en-US" altLang="zh-CN" sz="1845" dirty="0">
                <a:latin typeface="Arial" panose="020B0604020202020204" pitchFamily="34" charset="0"/>
              </a:rPr>
              <a:t>employee</a:t>
            </a:r>
            <a:endParaRPr lang="en-US" altLang="zh-CN" sz="1845" dirty="0">
              <a:latin typeface="Arial" panose="020B0604020202020204" pitchFamily="34" charset="0"/>
            </a:endParaRPr>
          </a:p>
        </p:txBody>
      </p:sp>
      <p:sp>
        <p:nvSpPr>
          <p:cNvPr id="89106" name="Rectangle 18"/>
          <p:cNvSpPr/>
          <p:nvPr/>
        </p:nvSpPr>
        <p:spPr>
          <a:xfrm>
            <a:off x="3087566" y="2584938"/>
            <a:ext cx="966470" cy="284480"/>
          </a:xfrm>
          <a:prstGeom prst="rect">
            <a:avLst/>
          </a:prstGeom>
          <a:noFill/>
          <a:ln w="9525">
            <a:noFill/>
          </a:ln>
        </p:spPr>
        <p:txBody>
          <a:bodyPr wrap="none" lIns="0" tIns="0" rIns="0" bIns="0">
            <a:spAutoFit/>
          </a:bodyPr>
          <a:p>
            <a:pPr algn="l" eaLnBrk="1" hangingPunct="1"/>
            <a:r>
              <a:rPr lang="en-US" altLang="zh-CN" sz="1845" dirty="0">
                <a:latin typeface="Arial" panose="020B0604020202020204" pitchFamily="34" charset="0"/>
              </a:rPr>
              <a:t>employer</a:t>
            </a:r>
            <a:endParaRPr lang="en-US" altLang="zh-CN" sz="1845" dirty="0">
              <a:latin typeface="Arial" panose="020B0604020202020204" pitchFamily="34" charset="0"/>
            </a:endParaRPr>
          </a:p>
        </p:txBody>
      </p:sp>
      <p:sp>
        <p:nvSpPr>
          <p:cNvPr id="89107" name="Rectangle 19"/>
          <p:cNvSpPr/>
          <p:nvPr/>
        </p:nvSpPr>
        <p:spPr>
          <a:xfrm>
            <a:off x="5657850" y="2303585"/>
            <a:ext cx="353060" cy="284480"/>
          </a:xfrm>
          <a:prstGeom prst="rect">
            <a:avLst/>
          </a:prstGeom>
          <a:noFill/>
          <a:ln w="9525">
            <a:noFill/>
          </a:ln>
        </p:spPr>
        <p:txBody>
          <a:bodyPr wrap="none" lIns="0" tIns="0" rIns="0" bIns="0">
            <a:spAutoFit/>
          </a:bodyPr>
          <a:p>
            <a:pPr algn="l" eaLnBrk="1" hangingPunct="1"/>
            <a:r>
              <a:rPr lang="en-US" altLang="zh-CN" sz="1845" dirty="0">
                <a:latin typeface="Arial" panose="020B0604020202020204" pitchFamily="34" charset="0"/>
              </a:rPr>
              <a:t>1..*</a:t>
            </a:r>
            <a:endParaRPr lang="en-US" altLang="zh-CN" sz="1845" dirty="0">
              <a:latin typeface="Arial" panose="020B0604020202020204" pitchFamily="34" charset="0"/>
            </a:endParaRPr>
          </a:p>
        </p:txBody>
      </p:sp>
      <p:sp>
        <p:nvSpPr>
          <p:cNvPr id="89108" name="Rectangle 20"/>
          <p:cNvSpPr/>
          <p:nvPr/>
        </p:nvSpPr>
        <p:spPr>
          <a:xfrm>
            <a:off x="5275385" y="4484077"/>
            <a:ext cx="91440" cy="284480"/>
          </a:xfrm>
          <a:prstGeom prst="rect">
            <a:avLst/>
          </a:prstGeom>
          <a:noFill/>
          <a:ln w="9525">
            <a:noFill/>
          </a:ln>
        </p:spPr>
        <p:txBody>
          <a:bodyPr wrap="none" lIns="0" tIns="0" rIns="0" bIns="0">
            <a:spAutoFit/>
          </a:bodyPr>
          <a:p>
            <a:pPr algn="l" eaLnBrk="1" hangingPunct="1"/>
            <a:r>
              <a:rPr lang="en-US" altLang="zh-CN" sz="1845" dirty="0">
                <a:latin typeface="Arial" panose="020B0604020202020204" pitchFamily="34" charset="0"/>
              </a:rPr>
              <a:t>*</a:t>
            </a:r>
            <a:endParaRPr lang="en-US" altLang="zh-CN" sz="1845" dirty="0">
              <a:latin typeface="Arial" panose="020B0604020202020204" pitchFamily="34" charset="0"/>
            </a:endParaRPr>
          </a:p>
        </p:txBody>
      </p:sp>
      <p:sp>
        <p:nvSpPr>
          <p:cNvPr id="89109" name="Rectangle 21"/>
          <p:cNvSpPr/>
          <p:nvPr/>
        </p:nvSpPr>
        <p:spPr>
          <a:xfrm>
            <a:off x="3141785" y="2373923"/>
            <a:ext cx="91440" cy="284480"/>
          </a:xfrm>
          <a:prstGeom prst="rect">
            <a:avLst/>
          </a:prstGeom>
          <a:noFill/>
          <a:ln w="9525">
            <a:noFill/>
          </a:ln>
        </p:spPr>
        <p:txBody>
          <a:bodyPr wrap="none" lIns="0" tIns="0" rIns="0" bIns="0">
            <a:spAutoFit/>
          </a:bodyPr>
          <a:p>
            <a:pPr algn="l" eaLnBrk="1" hangingPunct="1"/>
            <a:r>
              <a:rPr lang="en-US" altLang="zh-CN" sz="1845" dirty="0">
                <a:latin typeface="Arial" panose="020B0604020202020204" pitchFamily="34" charset="0"/>
              </a:rPr>
              <a:t>*</a:t>
            </a:r>
            <a:endParaRPr lang="en-US" altLang="zh-CN" sz="1845" dirty="0">
              <a:latin typeface="Arial" panose="020B0604020202020204" pitchFamily="34" charset="0"/>
            </a:endParaRPr>
          </a:p>
        </p:txBody>
      </p:sp>
      <p:sp>
        <p:nvSpPr>
          <p:cNvPr id="89110" name="Rectangle 22"/>
          <p:cNvSpPr/>
          <p:nvPr/>
        </p:nvSpPr>
        <p:spPr>
          <a:xfrm>
            <a:off x="5275385" y="3780692"/>
            <a:ext cx="392430" cy="284480"/>
          </a:xfrm>
          <a:prstGeom prst="rect">
            <a:avLst/>
          </a:prstGeom>
          <a:noFill/>
          <a:ln w="9525">
            <a:noFill/>
          </a:ln>
        </p:spPr>
        <p:txBody>
          <a:bodyPr wrap="none" lIns="0" tIns="0" rIns="0" bIns="0">
            <a:spAutoFit/>
          </a:bodyPr>
          <a:p>
            <a:pPr algn="l" eaLnBrk="1" hangingPunct="1"/>
            <a:r>
              <a:rPr lang="en-US" altLang="zh-CN" sz="1845" dirty="0">
                <a:latin typeface="Arial" panose="020B0604020202020204" pitchFamily="34" charset="0"/>
              </a:rPr>
              <a:t>0..1</a:t>
            </a:r>
            <a:endParaRPr lang="en-US" altLang="zh-CN" sz="1845" dirty="0">
              <a:latin typeface="Arial" panose="020B0604020202020204" pitchFamily="34" charset="0"/>
            </a:endParaRPr>
          </a:p>
        </p:txBody>
      </p:sp>
      <p:sp>
        <p:nvSpPr>
          <p:cNvPr id="89111" name="Rectangle 23"/>
          <p:cNvSpPr/>
          <p:nvPr/>
        </p:nvSpPr>
        <p:spPr>
          <a:xfrm>
            <a:off x="4441581" y="2693377"/>
            <a:ext cx="20515" cy="1466"/>
          </a:xfrm>
          <a:prstGeom prst="rect">
            <a:avLst/>
          </a:prstGeom>
          <a:blipFill rotWithShape="0">
            <a:blip r:embed="rId1"/>
          </a:blipFill>
          <a:ln w="9525">
            <a:noFill/>
          </a:ln>
        </p:spPr>
        <p:txBody>
          <a:bodyPr/>
          <a:p>
            <a:endParaRPr lang="zh-CN" altLang="en-US" sz="100" dirty="0">
              <a:latin typeface="Arial" panose="020B0604020202020204" pitchFamily="34" charset="0"/>
            </a:endParaRPr>
          </a:p>
        </p:txBody>
      </p:sp>
      <p:sp>
        <p:nvSpPr>
          <p:cNvPr id="89112" name="Rectangle 24"/>
          <p:cNvSpPr/>
          <p:nvPr/>
        </p:nvSpPr>
        <p:spPr>
          <a:xfrm>
            <a:off x="4441581" y="2766646"/>
            <a:ext cx="20515" cy="1466"/>
          </a:xfrm>
          <a:prstGeom prst="rect">
            <a:avLst/>
          </a:prstGeom>
          <a:blipFill rotWithShape="0">
            <a:blip r:embed="rId1"/>
          </a:blipFill>
          <a:ln w="9525">
            <a:noFill/>
          </a:ln>
        </p:spPr>
        <p:txBody>
          <a:bodyPr/>
          <a:p>
            <a:endParaRPr lang="zh-CN" altLang="en-US" sz="100" dirty="0">
              <a:latin typeface="Arial" panose="020B0604020202020204" pitchFamily="34" charset="0"/>
            </a:endParaRPr>
          </a:p>
        </p:txBody>
      </p:sp>
      <p:sp>
        <p:nvSpPr>
          <p:cNvPr id="89113" name="Rectangle 25"/>
          <p:cNvSpPr/>
          <p:nvPr/>
        </p:nvSpPr>
        <p:spPr>
          <a:xfrm>
            <a:off x="4441581" y="3735266"/>
            <a:ext cx="20515" cy="1465"/>
          </a:xfrm>
          <a:prstGeom prst="rect">
            <a:avLst/>
          </a:prstGeom>
          <a:blipFill rotWithShape="0">
            <a:blip r:embed="rId1"/>
          </a:blipFill>
          <a:ln w="9525">
            <a:noFill/>
          </a:ln>
        </p:spPr>
        <p:txBody>
          <a:bodyPr/>
          <a:p>
            <a:endParaRPr lang="zh-CN" altLang="en-US" sz="100" dirty="0">
              <a:latin typeface="Arial" panose="020B0604020202020204" pitchFamily="34" charset="0"/>
            </a:endParaRPr>
          </a:p>
        </p:txBody>
      </p:sp>
      <p:sp>
        <p:nvSpPr>
          <p:cNvPr id="89114" name="Rectangle 26"/>
          <p:cNvSpPr/>
          <p:nvPr/>
        </p:nvSpPr>
        <p:spPr>
          <a:xfrm>
            <a:off x="4441581" y="3831981"/>
            <a:ext cx="20515" cy="1465"/>
          </a:xfrm>
          <a:prstGeom prst="rect">
            <a:avLst/>
          </a:prstGeom>
          <a:blipFill rotWithShape="0">
            <a:blip r:embed="rId1"/>
          </a:blipFill>
          <a:ln w="9525">
            <a:noFill/>
          </a:ln>
        </p:spPr>
        <p:txBody>
          <a:bodyPr/>
          <a:p>
            <a:endParaRPr lang="zh-CN" altLang="en-US" sz="100" dirty="0">
              <a:latin typeface="Arial" panose="020B0604020202020204" pitchFamily="34" charset="0"/>
            </a:endParaRPr>
          </a:p>
        </p:txBody>
      </p:sp>
      <p:sp>
        <p:nvSpPr>
          <p:cNvPr id="89115" name="Rectangle 27"/>
          <p:cNvSpPr/>
          <p:nvPr/>
        </p:nvSpPr>
        <p:spPr>
          <a:xfrm>
            <a:off x="5180135" y="4218843"/>
            <a:ext cx="1465" cy="24911"/>
          </a:xfrm>
          <a:prstGeom prst="rect">
            <a:avLst/>
          </a:prstGeom>
          <a:blipFill rotWithShape="0">
            <a:blip r:embed="rId1"/>
          </a:blipFill>
          <a:ln w="9525">
            <a:noFill/>
          </a:ln>
        </p:spPr>
        <p:txBody>
          <a:bodyPr/>
          <a:p>
            <a:endParaRPr lang="zh-CN" altLang="en-US" sz="100" dirty="0">
              <a:latin typeface="Arial" panose="020B0604020202020204" pitchFamily="34" charset="0"/>
            </a:endParaRPr>
          </a:p>
        </p:txBody>
      </p:sp>
      <p:sp>
        <p:nvSpPr>
          <p:cNvPr id="89116" name="Text Box 28"/>
          <p:cNvSpPr txBox="1"/>
          <p:nvPr/>
        </p:nvSpPr>
        <p:spPr>
          <a:xfrm>
            <a:off x="1312985" y="2373923"/>
            <a:ext cx="1676400" cy="375920"/>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1845" dirty="0">
                <a:latin typeface="Arial" panose="020B0604020202020204" pitchFamily="34" charset="0"/>
              </a:rPr>
              <a:t>Company</a:t>
            </a:r>
            <a:endParaRPr lang="en-US" altLang="zh-CN" sz="1845" dirty="0">
              <a:latin typeface="Arial" panose="020B0604020202020204" pitchFamily="34" charset="0"/>
            </a:endParaRPr>
          </a:p>
        </p:txBody>
      </p:sp>
      <p:sp>
        <p:nvSpPr>
          <p:cNvPr id="89117" name="Text Box 29"/>
          <p:cNvSpPr txBox="1"/>
          <p:nvPr/>
        </p:nvSpPr>
        <p:spPr>
          <a:xfrm>
            <a:off x="6265985" y="2373923"/>
            <a:ext cx="1828800" cy="375920"/>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1845" dirty="0">
                <a:latin typeface="Arial" panose="020B0604020202020204" pitchFamily="34" charset="0"/>
              </a:rPr>
              <a:t>Person</a:t>
            </a:r>
            <a:endParaRPr lang="en-US" altLang="zh-CN" sz="1845" dirty="0">
              <a:latin typeface="Arial" panose="020B0604020202020204" pitchFamily="34" charset="0"/>
            </a:endParaRPr>
          </a:p>
        </p:txBody>
      </p:sp>
      <p:cxnSp>
        <p:nvCxnSpPr>
          <p:cNvPr id="89118" name="AutoShape 30"/>
          <p:cNvCxnSpPr>
            <a:endCxn id="89117" idx="1"/>
          </p:cNvCxnSpPr>
          <p:nvPr/>
        </p:nvCxnSpPr>
        <p:spPr>
          <a:xfrm>
            <a:off x="2503170" y="2628314"/>
            <a:ext cx="3280996" cy="0"/>
          </a:xfrm>
          <a:prstGeom prst="straightConnector1">
            <a:avLst/>
          </a:prstGeom>
          <a:ln w="9525" cap="flat" cmpd="sng">
            <a:solidFill>
              <a:schemeClr val="tx1"/>
            </a:solidFill>
            <a:prstDash val="solid"/>
            <a:miter/>
            <a:headEnd type="none" w="med" len="med"/>
            <a:tailEnd type="none" w="med" len="med"/>
          </a:ln>
        </p:spPr>
      </p:cxnSp>
      <p:grpSp>
        <p:nvGrpSpPr>
          <p:cNvPr id="89119" name="Group 31"/>
          <p:cNvGrpSpPr/>
          <p:nvPr/>
        </p:nvGrpSpPr>
        <p:grpSpPr>
          <a:xfrm>
            <a:off x="3827585" y="2584938"/>
            <a:ext cx="1274885" cy="2250831"/>
            <a:chOff x="2406" y="1656"/>
            <a:chExt cx="803" cy="1364"/>
          </a:xfrm>
        </p:grpSpPr>
        <p:grpSp>
          <p:nvGrpSpPr>
            <p:cNvPr id="89127" name="Group 32"/>
            <p:cNvGrpSpPr/>
            <p:nvPr/>
          </p:nvGrpSpPr>
          <p:grpSpPr>
            <a:xfrm>
              <a:off x="2406" y="2208"/>
              <a:ext cx="803" cy="812"/>
              <a:chOff x="2496" y="2208"/>
              <a:chExt cx="803" cy="812"/>
            </a:xfrm>
          </p:grpSpPr>
          <p:sp>
            <p:nvSpPr>
              <p:cNvPr id="89129" name="Rectangle 33"/>
              <p:cNvSpPr/>
              <p:nvPr/>
            </p:nvSpPr>
            <p:spPr>
              <a:xfrm>
                <a:off x="2496" y="2208"/>
                <a:ext cx="803" cy="336"/>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845" b="0" dirty="0"/>
                  <a:t>Job</a:t>
                </a:r>
                <a:endParaRPr lang="en-US" altLang="zh-CN" sz="2215" b="0" dirty="0">
                  <a:latin typeface="Times New Roman" panose="02020603050405020304" pitchFamily="18" charset="0"/>
                </a:endParaRPr>
              </a:p>
            </p:txBody>
          </p:sp>
          <p:sp>
            <p:nvSpPr>
              <p:cNvPr id="89130" name="Rectangle 34"/>
              <p:cNvSpPr/>
              <p:nvPr/>
            </p:nvSpPr>
            <p:spPr>
              <a:xfrm>
                <a:off x="2496" y="2544"/>
                <a:ext cx="803" cy="476"/>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475" b="0" dirty="0"/>
                  <a:t>Salary</a:t>
                </a:r>
                <a:endParaRPr lang="en-US" altLang="zh-CN" sz="1475" b="0" dirty="0"/>
              </a:p>
            </p:txBody>
          </p:sp>
        </p:grpSp>
        <p:sp>
          <p:nvSpPr>
            <p:cNvPr id="89128" name="Line 35"/>
            <p:cNvSpPr/>
            <p:nvPr/>
          </p:nvSpPr>
          <p:spPr>
            <a:xfrm flipV="1">
              <a:off x="2784" y="1656"/>
              <a:ext cx="0" cy="552"/>
            </a:xfrm>
            <a:prstGeom prst="line">
              <a:avLst/>
            </a:prstGeom>
            <a:ln w="12700" cap="flat" cmpd="sng">
              <a:solidFill>
                <a:schemeClr val="tx1"/>
              </a:solidFill>
              <a:prstDash val="dash"/>
              <a:headEnd type="none" w="sm" len="sm"/>
              <a:tailEnd type="none" w="sm" len="sm"/>
            </a:ln>
          </p:spPr>
        </p:sp>
      </p:grpSp>
      <p:cxnSp>
        <p:nvCxnSpPr>
          <p:cNvPr id="89120" name="AutoShape 36"/>
          <p:cNvCxnSpPr>
            <a:stCxn id="89129" idx="3"/>
            <a:endCxn id="89130" idx="3"/>
          </p:cNvCxnSpPr>
          <p:nvPr/>
        </p:nvCxnSpPr>
        <p:spPr>
          <a:xfrm>
            <a:off x="5102469" y="3773366"/>
            <a:ext cx="1466" cy="669680"/>
          </a:xfrm>
          <a:prstGeom prst="bentConnector3">
            <a:avLst>
              <a:gd name="adj1" fmla="val 65600000"/>
            </a:avLst>
          </a:prstGeom>
          <a:ln w="9525" cap="flat" cmpd="sng">
            <a:solidFill>
              <a:schemeClr val="tx1"/>
            </a:solidFill>
            <a:prstDash val="solid"/>
            <a:miter/>
            <a:headEnd type="none" w="med" len="med"/>
            <a:tailEnd type="none" w="med" len="med"/>
          </a:ln>
        </p:spPr>
      </p:cxnSp>
      <p:sp>
        <p:nvSpPr>
          <p:cNvPr id="840741" name="AutoShape 37"/>
          <p:cNvSpPr/>
          <p:nvPr/>
        </p:nvSpPr>
        <p:spPr>
          <a:xfrm>
            <a:off x="1828800" y="3640015"/>
            <a:ext cx="990600" cy="346074"/>
          </a:xfrm>
          <a:prstGeom prst="accentCallout2">
            <a:avLst>
              <a:gd name="adj1" fmla="val 28917"/>
              <a:gd name="adj2" fmla="val 107102"/>
              <a:gd name="adj3" fmla="val 28917"/>
              <a:gd name="adj4" fmla="val 135944"/>
              <a:gd name="adj5" fmla="val -204014"/>
              <a:gd name="adj6" fmla="val 161241"/>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角色名</a:t>
            </a:r>
            <a:endParaRPr lang="zh-CN" altLang="en-US" sz="1660" b="0" dirty="0"/>
          </a:p>
        </p:txBody>
      </p:sp>
      <p:sp>
        <p:nvSpPr>
          <p:cNvPr id="840742" name="AutoShape 38"/>
          <p:cNvSpPr/>
          <p:nvPr/>
        </p:nvSpPr>
        <p:spPr>
          <a:xfrm>
            <a:off x="1739412" y="1544515"/>
            <a:ext cx="920262" cy="346074"/>
          </a:xfrm>
          <a:prstGeom prst="accentCallout2">
            <a:avLst>
              <a:gd name="adj1" fmla="val 28917"/>
              <a:gd name="adj2" fmla="val 107644"/>
              <a:gd name="adj3" fmla="val 28917"/>
              <a:gd name="adj4" fmla="val 143310"/>
              <a:gd name="adj5" fmla="val 210440"/>
              <a:gd name="adj6" fmla="val 156370"/>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重数</a:t>
            </a:r>
            <a:endParaRPr lang="zh-CN" altLang="en-US" sz="1660" b="0" dirty="0"/>
          </a:p>
        </p:txBody>
      </p:sp>
      <p:sp>
        <p:nvSpPr>
          <p:cNvPr id="840743" name="AutoShape 39"/>
          <p:cNvSpPr/>
          <p:nvPr/>
        </p:nvSpPr>
        <p:spPr>
          <a:xfrm>
            <a:off x="5410200" y="1510812"/>
            <a:ext cx="1230923" cy="346074"/>
          </a:xfrm>
          <a:prstGeom prst="accentCallout2">
            <a:avLst>
              <a:gd name="adj1" fmla="val 28917"/>
              <a:gd name="adj2" fmla="val -5713"/>
              <a:gd name="adj3" fmla="val 28917"/>
              <a:gd name="adj4" fmla="val -49287"/>
              <a:gd name="adj5" fmla="val 151806"/>
              <a:gd name="adj6" fmla="val -67144"/>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关联名称</a:t>
            </a:r>
            <a:endParaRPr lang="zh-CN" altLang="en-US" sz="1660" b="0" dirty="0"/>
          </a:p>
        </p:txBody>
      </p:sp>
      <p:sp>
        <p:nvSpPr>
          <p:cNvPr id="840744" name="AutoShape 40"/>
          <p:cNvSpPr/>
          <p:nvPr/>
        </p:nvSpPr>
        <p:spPr>
          <a:xfrm>
            <a:off x="1395046" y="4384431"/>
            <a:ext cx="1134208" cy="346074"/>
          </a:xfrm>
          <a:prstGeom prst="accentCallout2">
            <a:avLst>
              <a:gd name="adj1" fmla="val 28917"/>
              <a:gd name="adj2" fmla="val 106204"/>
              <a:gd name="adj3" fmla="val 28917"/>
              <a:gd name="adj4" fmla="val 164986"/>
              <a:gd name="adj5" fmla="val -220079"/>
              <a:gd name="adj6" fmla="val 214213"/>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关联类</a:t>
            </a:r>
            <a:endParaRPr lang="zh-CN" altLang="en-US" sz="1660" b="0" dirty="0"/>
          </a:p>
        </p:txBody>
      </p:sp>
      <p:sp>
        <p:nvSpPr>
          <p:cNvPr id="840745" name="AutoShape 41"/>
          <p:cNvSpPr/>
          <p:nvPr/>
        </p:nvSpPr>
        <p:spPr>
          <a:xfrm>
            <a:off x="7022123" y="3033346"/>
            <a:ext cx="1289538" cy="346074"/>
          </a:xfrm>
          <a:prstGeom prst="accentCallout2">
            <a:avLst>
              <a:gd name="adj1" fmla="val 28917"/>
              <a:gd name="adj2" fmla="val -5454"/>
              <a:gd name="adj3" fmla="val 28917"/>
              <a:gd name="adj4" fmla="val -139204"/>
              <a:gd name="adj5" fmla="val -120481"/>
              <a:gd name="adj6" fmla="val -187954"/>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二元关联</a:t>
            </a:r>
            <a:endParaRPr lang="zh-CN" altLang="en-US" sz="1660" b="0" dirty="0"/>
          </a:p>
        </p:txBody>
      </p:sp>
      <p:sp>
        <p:nvSpPr>
          <p:cNvPr id="840746" name="AutoShape 42"/>
          <p:cNvSpPr/>
          <p:nvPr/>
        </p:nvSpPr>
        <p:spPr>
          <a:xfrm>
            <a:off x="6330462" y="4551485"/>
            <a:ext cx="1060938" cy="346074"/>
          </a:xfrm>
          <a:prstGeom prst="accentCallout2">
            <a:avLst>
              <a:gd name="adj1" fmla="val 28917"/>
              <a:gd name="adj2" fmla="val -6630"/>
              <a:gd name="adj3" fmla="val 28917"/>
              <a:gd name="adj4" fmla="val -21269"/>
              <a:gd name="adj5" fmla="val -23292"/>
              <a:gd name="adj6" fmla="val -31907"/>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自关联</a:t>
            </a:r>
            <a:endParaRPr lang="zh-CN" altLang="en-US" sz="166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840741"/>
                                        </p:tgtEl>
                                        <p:attrNameLst>
                                          <p:attrName>style.visibility</p:attrName>
                                        </p:attrNameLst>
                                      </p:cBhvr>
                                      <p:to>
                                        <p:strVal val="visible"/>
                                      </p:to>
                                    </p:set>
                                    <p:animEffect transition="in" filter="strips(upRight)">
                                      <p:cBhvr>
                                        <p:cTn id="7" dur="500"/>
                                        <p:tgtEl>
                                          <p:spTgt spid="840741"/>
                                        </p:tgtEl>
                                      </p:cBhvr>
                                    </p:animEffect>
                                  </p:childTnLst>
                                  <p:subTnLst>
                                    <p:set>
                                      <p:cBhvr override="childStyle">
                                        <p:cTn dur="1" fill="hold" display="0" masterRel="nextClick" afterEffect="1"/>
                                        <p:tgtEl>
                                          <p:spTgt spid="84074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840742"/>
                                        </p:tgtEl>
                                        <p:attrNameLst>
                                          <p:attrName>style.visibility</p:attrName>
                                        </p:attrNameLst>
                                      </p:cBhvr>
                                      <p:to>
                                        <p:strVal val="visible"/>
                                      </p:to>
                                    </p:set>
                                    <p:animEffect transition="in" filter="strips(upRight)">
                                      <p:cBhvr>
                                        <p:cTn id="12" dur="500"/>
                                        <p:tgtEl>
                                          <p:spTgt spid="840742"/>
                                        </p:tgtEl>
                                      </p:cBhvr>
                                    </p:animEffect>
                                  </p:childTnLst>
                                  <p:subTnLst>
                                    <p:set>
                                      <p:cBhvr override="childStyle">
                                        <p:cTn dur="1" fill="hold" display="0" masterRel="nextClick" afterEffect="1"/>
                                        <p:tgtEl>
                                          <p:spTgt spid="84074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840743"/>
                                        </p:tgtEl>
                                        <p:attrNameLst>
                                          <p:attrName>style.visibility</p:attrName>
                                        </p:attrNameLst>
                                      </p:cBhvr>
                                      <p:to>
                                        <p:strVal val="visible"/>
                                      </p:to>
                                    </p:set>
                                    <p:animEffect transition="in" filter="strips(upRight)">
                                      <p:cBhvr>
                                        <p:cTn id="17" dur="500"/>
                                        <p:tgtEl>
                                          <p:spTgt spid="840743"/>
                                        </p:tgtEl>
                                      </p:cBhvr>
                                    </p:animEffect>
                                  </p:childTnLst>
                                  <p:subTnLst>
                                    <p:set>
                                      <p:cBhvr override="childStyle">
                                        <p:cTn dur="1" fill="hold" display="0" masterRel="nextClick" afterEffect="1"/>
                                        <p:tgtEl>
                                          <p:spTgt spid="840743"/>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840744"/>
                                        </p:tgtEl>
                                        <p:attrNameLst>
                                          <p:attrName>style.visibility</p:attrName>
                                        </p:attrNameLst>
                                      </p:cBhvr>
                                      <p:to>
                                        <p:strVal val="visible"/>
                                      </p:to>
                                    </p:set>
                                    <p:animEffect transition="in" filter="strips(upRight)">
                                      <p:cBhvr>
                                        <p:cTn id="22" dur="500"/>
                                        <p:tgtEl>
                                          <p:spTgt spid="840744"/>
                                        </p:tgtEl>
                                      </p:cBhvr>
                                    </p:animEffect>
                                  </p:childTnLst>
                                  <p:subTnLst>
                                    <p:set>
                                      <p:cBhvr override="childStyle">
                                        <p:cTn dur="1" fill="hold" display="0" masterRel="nextClick" afterEffect="1"/>
                                        <p:tgtEl>
                                          <p:spTgt spid="840744"/>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840745"/>
                                        </p:tgtEl>
                                        <p:attrNameLst>
                                          <p:attrName>style.visibility</p:attrName>
                                        </p:attrNameLst>
                                      </p:cBhvr>
                                      <p:to>
                                        <p:strVal val="visible"/>
                                      </p:to>
                                    </p:set>
                                    <p:animEffect transition="in" filter="strips(upRight)">
                                      <p:cBhvr>
                                        <p:cTn id="27" dur="500"/>
                                        <p:tgtEl>
                                          <p:spTgt spid="840745"/>
                                        </p:tgtEl>
                                      </p:cBhvr>
                                    </p:animEffect>
                                  </p:childTnLst>
                                  <p:subTnLst>
                                    <p:set>
                                      <p:cBhvr override="childStyle">
                                        <p:cTn dur="1" fill="hold" display="0" masterRel="nextClick" afterEffect="1"/>
                                        <p:tgtEl>
                                          <p:spTgt spid="84074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8" presetClass="entr" presetSubtype="3" fill="hold" grpId="0" nodeType="clickEffect">
                                  <p:stCondLst>
                                    <p:cond delay="0"/>
                                  </p:stCondLst>
                                  <p:childTnLst>
                                    <p:set>
                                      <p:cBhvr>
                                        <p:cTn id="31" dur="1" fill="hold">
                                          <p:stCondLst>
                                            <p:cond delay="0"/>
                                          </p:stCondLst>
                                        </p:cTn>
                                        <p:tgtEl>
                                          <p:spTgt spid="840746"/>
                                        </p:tgtEl>
                                        <p:attrNameLst>
                                          <p:attrName>style.visibility</p:attrName>
                                        </p:attrNameLst>
                                      </p:cBhvr>
                                      <p:to>
                                        <p:strVal val="visible"/>
                                      </p:to>
                                    </p:set>
                                    <p:animEffect transition="in" filter="strips(upRight)">
                                      <p:cBhvr>
                                        <p:cTn id="32" dur="500"/>
                                        <p:tgtEl>
                                          <p:spTgt spid="840746"/>
                                        </p:tgtEl>
                                      </p:cBhvr>
                                    </p:animEffect>
                                  </p:childTnLst>
                                  <p:subTnLst>
                                    <p:set>
                                      <p:cBhvr override="childStyle">
                                        <p:cTn dur="1" fill="hold" display="0" masterRel="nextClick" afterEffect="1"/>
                                        <p:tgtEl>
                                          <p:spTgt spid="84074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741" grpId="0" bldLvl="0" animBg="1"/>
      <p:bldP spid="840742" grpId="0" bldLvl="0" animBg="1"/>
      <p:bldP spid="840743" grpId="0" bldLvl="0" animBg="1"/>
      <p:bldP spid="840744" grpId="0" bldLvl="0" animBg="1"/>
      <p:bldP spid="840745" grpId="0" bldLvl="0" animBg="1"/>
      <p:bldP spid="840746" grpId="0" bldLvl="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90115" name="Rectangle 3"/>
          <p:cNvSpPr>
            <a:spLocks noGrp="1"/>
          </p:cNvSpPr>
          <p:nvPr>
            <p:ph idx="1"/>
          </p:nvPr>
        </p:nvSpPr>
        <p:spPr>
          <a:xfrm>
            <a:off x="703385" y="1248508"/>
            <a:ext cx="7772400" cy="1477108"/>
          </a:xfrm>
        </p:spPr>
        <p:txBody>
          <a:bodyPr vert="horz" wrap="square" lIns="89030" tIns="44515" rIns="89030" bIns="44515" anchor="t"/>
          <a:p>
            <a:pPr eaLnBrk="1" hangingPunct="1"/>
            <a:r>
              <a:rPr lang="zh-CN" altLang="en-US" sz="2770" dirty="0">
                <a:solidFill>
                  <a:srgbClr val="452DF5"/>
                </a:solidFill>
              </a:rPr>
              <a:t>聚集</a:t>
            </a:r>
            <a:r>
              <a:rPr lang="zh-CN" altLang="en-US" sz="2770" dirty="0"/>
              <a:t>（</a:t>
            </a:r>
            <a:r>
              <a:rPr lang="en-US" altLang="zh-CN" sz="2770" dirty="0"/>
              <a:t>Aggregation</a:t>
            </a:r>
            <a:r>
              <a:rPr lang="zh-CN" altLang="en-US" sz="2770" dirty="0"/>
              <a:t>）用来表达整体－部分关系的关联。</a:t>
            </a:r>
            <a:r>
              <a:rPr lang="zh-CN" altLang="en-US" sz="2770" dirty="0">
                <a:solidFill>
                  <a:srgbClr val="452DF5"/>
                </a:solidFill>
              </a:rPr>
              <a:t>组合</a:t>
            </a:r>
            <a:r>
              <a:rPr lang="zh-CN" altLang="en-US" sz="2770" dirty="0"/>
              <a:t>（</a:t>
            </a:r>
            <a:r>
              <a:rPr lang="en-US" altLang="zh-CN" sz="2770" dirty="0"/>
              <a:t>Composition</a:t>
            </a:r>
            <a:r>
              <a:rPr lang="zh-CN" altLang="en-US" sz="2770" dirty="0"/>
              <a:t>）是一种聚集，是关联更强的形式。</a:t>
            </a:r>
            <a:endParaRPr lang="zh-CN" altLang="en-US" sz="2770" dirty="0"/>
          </a:p>
        </p:txBody>
      </p:sp>
      <p:sp>
        <p:nvSpPr>
          <p:cNvPr id="90116" name="Text Box 4"/>
          <p:cNvSpPr txBox="1"/>
          <p:nvPr/>
        </p:nvSpPr>
        <p:spPr>
          <a:xfrm>
            <a:off x="1752600" y="3546231"/>
            <a:ext cx="1600200" cy="375920"/>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1845" dirty="0">
                <a:latin typeface="Arial" panose="020B0604020202020204" pitchFamily="34" charset="0"/>
              </a:rPr>
              <a:t>Polygon</a:t>
            </a:r>
            <a:endParaRPr lang="en-US" altLang="zh-CN" sz="1845" dirty="0">
              <a:latin typeface="Arial" panose="020B0604020202020204" pitchFamily="34" charset="0"/>
            </a:endParaRPr>
          </a:p>
        </p:txBody>
      </p:sp>
      <p:sp>
        <p:nvSpPr>
          <p:cNvPr id="90117" name="Text Box 5"/>
          <p:cNvSpPr txBox="1"/>
          <p:nvPr/>
        </p:nvSpPr>
        <p:spPr>
          <a:xfrm>
            <a:off x="1752600" y="5375031"/>
            <a:ext cx="1600200" cy="375920"/>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1845" dirty="0">
                <a:latin typeface="Arial" panose="020B0604020202020204" pitchFamily="34" charset="0"/>
              </a:rPr>
              <a:t>Point</a:t>
            </a:r>
            <a:endParaRPr lang="en-US" altLang="zh-CN" sz="1845" dirty="0">
              <a:latin typeface="Arial" panose="020B0604020202020204" pitchFamily="34" charset="0"/>
            </a:endParaRPr>
          </a:p>
        </p:txBody>
      </p:sp>
      <p:sp>
        <p:nvSpPr>
          <p:cNvPr id="90118" name="AutoShape 6"/>
          <p:cNvSpPr/>
          <p:nvPr/>
        </p:nvSpPr>
        <p:spPr>
          <a:xfrm>
            <a:off x="2461846" y="3921369"/>
            <a:ext cx="228600" cy="211015"/>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cxnSp>
        <p:nvCxnSpPr>
          <p:cNvPr id="90119" name="AutoShape 7"/>
          <p:cNvCxnSpPr>
            <a:stCxn id="90118" idx="2"/>
            <a:endCxn id="90117" idx="0"/>
          </p:cNvCxnSpPr>
          <p:nvPr/>
        </p:nvCxnSpPr>
        <p:spPr>
          <a:xfrm flipH="1">
            <a:off x="2356338" y="4132385"/>
            <a:ext cx="219808" cy="1093177"/>
          </a:xfrm>
          <a:prstGeom prst="straightConnector1">
            <a:avLst/>
          </a:prstGeom>
          <a:ln w="9525" cap="flat" cmpd="sng">
            <a:solidFill>
              <a:schemeClr val="tx1"/>
            </a:solidFill>
            <a:prstDash val="solid"/>
            <a:miter/>
            <a:headEnd type="none" w="med" len="med"/>
            <a:tailEnd type="none" w="med" len="med"/>
          </a:ln>
        </p:spPr>
      </p:cxnSp>
      <p:sp>
        <p:nvSpPr>
          <p:cNvPr id="90120" name="Text Box 8"/>
          <p:cNvSpPr txBox="1"/>
          <p:nvPr/>
        </p:nvSpPr>
        <p:spPr>
          <a:xfrm>
            <a:off x="2057400" y="3921369"/>
            <a:ext cx="304800" cy="375920"/>
          </a:xfrm>
          <a:prstGeom prst="rect">
            <a:avLst/>
          </a:prstGeom>
          <a:noFill/>
          <a:ln w="9525">
            <a:noFill/>
          </a:ln>
        </p:spPr>
        <p:txBody>
          <a:bodyPr>
            <a:spAutoFit/>
          </a:bodyPr>
          <a:p>
            <a:pPr algn="l" eaLnBrk="1" hangingPunct="1">
              <a:spcBef>
                <a:spcPct val="50000"/>
              </a:spcBef>
            </a:pPr>
            <a:r>
              <a:rPr lang="en-US" altLang="zh-CN" sz="1845" dirty="0">
                <a:latin typeface="Arial" panose="020B0604020202020204" pitchFamily="34" charset="0"/>
              </a:rPr>
              <a:t>1</a:t>
            </a:r>
            <a:endParaRPr lang="en-US" altLang="zh-CN" sz="1845" dirty="0">
              <a:latin typeface="Arial" panose="020B0604020202020204" pitchFamily="34" charset="0"/>
            </a:endParaRPr>
          </a:p>
        </p:txBody>
      </p:sp>
      <p:sp>
        <p:nvSpPr>
          <p:cNvPr id="90121" name="Text Box 9"/>
          <p:cNvSpPr txBox="1"/>
          <p:nvPr/>
        </p:nvSpPr>
        <p:spPr>
          <a:xfrm>
            <a:off x="1905000" y="5032131"/>
            <a:ext cx="685800" cy="375920"/>
          </a:xfrm>
          <a:prstGeom prst="rect">
            <a:avLst/>
          </a:prstGeom>
          <a:noFill/>
          <a:ln w="9525">
            <a:noFill/>
          </a:ln>
        </p:spPr>
        <p:txBody>
          <a:bodyPr>
            <a:spAutoFit/>
          </a:bodyPr>
          <a:p>
            <a:pPr eaLnBrk="1" hangingPunct="1">
              <a:spcBef>
                <a:spcPct val="50000"/>
              </a:spcBef>
            </a:pPr>
            <a:r>
              <a:rPr lang="en-US" altLang="zh-CN" sz="1845" dirty="0">
                <a:latin typeface="Arial" panose="020B0604020202020204" pitchFamily="34" charset="0"/>
              </a:rPr>
              <a:t>3..*</a:t>
            </a:r>
            <a:endParaRPr lang="en-US" altLang="zh-CN" sz="1845" dirty="0">
              <a:latin typeface="Arial" panose="020B0604020202020204" pitchFamily="34" charset="0"/>
            </a:endParaRPr>
          </a:p>
        </p:txBody>
      </p:sp>
      <p:sp>
        <p:nvSpPr>
          <p:cNvPr id="90122" name="Text Box 10"/>
          <p:cNvSpPr txBox="1"/>
          <p:nvPr/>
        </p:nvSpPr>
        <p:spPr>
          <a:xfrm>
            <a:off x="2514600" y="5017477"/>
            <a:ext cx="990600" cy="375920"/>
          </a:xfrm>
          <a:prstGeom prst="rect">
            <a:avLst/>
          </a:prstGeom>
          <a:noFill/>
          <a:ln w="9525">
            <a:noFill/>
          </a:ln>
        </p:spPr>
        <p:txBody>
          <a:bodyPr>
            <a:spAutoFit/>
          </a:bodyPr>
          <a:p>
            <a:pPr eaLnBrk="1" hangingPunct="1">
              <a:spcBef>
                <a:spcPct val="50000"/>
              </a:spcBef>
            </a:pPr>
            <a:r>
              <a:rPr lang="en-US" altLang="zh-CN" sz="1845" dirty="0">
                <a:latin typeface="Arial" panose="020B0604020202020204" pitchFamily="34" charset="0"/>
              </a:rPr>
              <a:t>points</a:t>
            </a:r>
            <a:endParaRPr lang="en-US" altLang="zh-CN" sz="1845" dirty="0">
              <a:latin typeface="Arial" panose="020B0604020202020204" pitchFamily="34" charset="0"/>
            </a:endParaRPr>
          </a:p>
        </p:txBody>
      </p:sp>
      <p:sp>
        <p:nvSpPr>
          <p:cNvPr id="90123" name="Text Box 11"/>
          <p:cNvSpPr txBox="1"/>
          <p:nvPr/>
        </p:nvSpPr>
        <p:spPr>
          <a:xfrm>
            <a:off x="2438400" y="4484077"/>
            <a:ext cx="1295400" cy="375920"/>
          </a:xfrm>
          <a:prstGeom prst="rect">
            <a:avLst/>
          </a:prstGeom>
          <a:noFill/>
          <a:ln w="9525">
            <a:noFill/>
          </a:ln>
        </p:spPr>
        <p:txBody>
          <a:bodyPr>
            <a:spAutoFit/>
          </a:bodyPr>
          <a:p>
            <a:pPr eaLnBrk="1" hangingPunct="1">
              <a:spcBef>
                <a:spcPct val="50000"/>
              </a:spcBef>
            </a:pPr>
            <a:r>
              <a:rPr lang="en-US" altLang="zh-CN" sz="1845" dirty="0">
                <a:solidFill>
                  <a:srgbClr val="452DF5"/>
                </a:solidFill>
                <a:latin typeface="Arial" panose="020B0604020202020204" pitchFamily="34" charset="0"/>
              </a:rPr>
              <a:t>Contains</a:t>
            </a:r>
            <a:endParaRPr lang="en-US" altLang="zh-CN" sz="1845" dirty="0">
              <a:solidFill>
                <a:srgbClr val="452DF5"/>
              </a:solidFill>
              <a:latin typeface="Arial" panose="020B0604020202020204" pitchFamily="34" charset="0"/>
            </a:endParaRPr>
          </a:p>
        </p:txBody>
      </p:sp>
      <p:sp>
        <p:nvSpPr>
          <p:cNvPr id="90124" name="Text Box 12"/>
          <p:cNvSpPr txBox="1"/>
          <p:nvPr/>
        </p:nvSpPr>
        <p:spPr>
          <a:xfrm>
            <a:off x="2667000" y="3906715"/>
            <a:ext cx="1143000" cy="375920"/>
          </a:xfrm>
          <a:prstGeom prst="rect">
            <a:avLst/>
          </a:prstGeom>
          <a:noFill/>
          <a:ln w="9525">
            <a:noFill/>
          </a:ln>
        </p:spPr>
        <p:txBody>
          <a:bodyPr>
            <a:spAutoFit/>
          </a:bodyPr>
          <a:p>
            <a:pPr algn="l" eaLnBrk="1" hangingPunct="1">
              <a:spcBef>
                <a:spcPct val="50000"/>
              </a:spcBef>
            </a:pPr>
            <a:r>
              <a:rPr lang="en-US" altLang="zh-CN" sz="1845" dirty="0">
                <a:latin typeface="Arial" panose="020B0604020202020204" pitchFamily="34" charset="0"/>
              </a:rPr>
              <a:t>Polygon</a:t>
            </a:r>
            <a:endParaRPr lang="en-US" altLang="zh-CN" sz="1845" dirty="0">
              <a:latin typeface="Arial" panose="020B0604020202020204" pitchFamily="34" charset="0"/>
            </a:endParaRPr>
          </a:p>
        </p:txBody>
      </p:sp>
      <p:sp>
        <p:nvSpPr>
          <p:cNvPr id="90125" name="Text Box 13"/>
          <p:cNvSpPr txBox="1"/>
          <p:nvPr/>
        </p:nvSpPr>
        <p:spPr>
          <a:xfrm>
            <a:off x="4994031" y="3499338"/>
            <a:ext cx="1600200" cy="375920"/>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1845" dirty="0">
                <a:latin typeface="Arial" panose="020B0604020202020204" pitchFamily="34" charset="0"/>
              </a:rPr>
              <a:t>Window</a:t>
            </a:r>
            <a:endParaRPr lang="en-US" altLang="zh-CN" sz="1845" dirty="0">
              <a:latin typeface="Arial" panose="020B0604020202020204" pitchFamily="34" charset="0"/>
            </a:endParaRPr>
          </a:p>
        </p:txBody>
      </p:sp>
      <p:sp>
        <p:nvSpPr>
          <p:cNvPr id="90126" name="Text Box 14"/>
          <p:cNvSpPr txBox="1"/>
          <p:nvPr/>
        </p:nvSpPr>
        <p:spPr>
          <a:xfrm>
            <a:off x="4038600" y="5398477"/>
            <a:ext cx="1295400" cy="375920"/>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1845" dirty="0">
                <a:latin typeface="Arial" panose="020B0604020202020204" pitchFamily="34" charset="0"/>
              </a:rPr>
              <a:t>Slider</a:t>
            </a:r>
            <a:endParaRPr lang="en-US" altLang="zh-CN" sz="1845" dirty="0">
              <a:latin typeface="Arial" panose="020B0604020202020204" pitchFamily="34" charset="0"/>
            </a:endParaRPr>
          </a:p>
        </p:txBody>
      </p:sp>
      <p:sp>
        <p:nvSpPr>
          <p:cNvPr id="90127" name="AutoShape 15"/>
          <p:cNvSpPr/>
          <p:nvPr/>
        </p:nvSpPr>
        <p:spPr>
          <a:xfrm>
            <a:off x="5767754" y="3921369"/>
            <a:ext cx="228600" cy="211015"/>
          </a:xfrm>
          <a:prstGeom prst="flowChartDecision">
            <a:avLst/>
          </a:prstGeom>
          <a:solidFill>
            <a:schemeClr val="tx1"/>
          </a:solid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cxnSp>
        <p:nvCxnSpPr>
          <p:cNvPr id="90128" name="AutoShape 16"/>
          <p:cNvCxnSpPr>
            <a:stCxn id="90127" idx="2"/>
            <a:endCxn id="90126" idx="0"/>
          </p:cNvCxnSpPr>
          <p:nvPr/>
        </p:nvCxnSpPr>
        <p:spPr>
          <a:xfrm flipH="1">
            <a:off x="4325815" y="4132385"/>
            <a:ext cx="1556238" cy="1114865"/>
          </a:xfrm>
          <a:prstGeom prst="straightConnector1">
            <a:avLst/>
          </a:prstGeom>
          <a:ln w="9525" cap="flat" cmpd="sng">
            <a:solidFill>
              <a:schemeClr val="tx1"/>
            </a:solidFill>
            <a:prstDash val="solid"/>
            <a:miter/>
            <a:headEnd type="none" w="med" len="med"/>
            <a:tailEnd type="none" w="med" len="med"/>
          </a:ln>
        </p:spPr>
      </p:cxnSp>
      <p:sp>
        <p:nvSpPr>
          <p:cNvPr id="90129" name="Text Box 17"/>
          <p:cNvSpPr txBox="1"/>
          <p:nvPr/>
        </p:nvSpPr>
        <p:spPr>
          <a:xfrm>
            <a:off x="5791200" y="4047392"/>
            <a:ext cx="304800" cy="375920"/>
          </a:xfrm>
          <a:prstGeom prst="rect">
            <a:avLst/>
          </a:prstGeom>
          <a:noFill/>
          <a:ln w="9525">
            <a:noFill/>
          </a:ln>
        </p:spPr>
        <p:txBody>
          <a:bodyPr>
            <a:spAutoFit/>
          </a:bodyPr>
          <a:p>
            <a:pPr algn="l" eaLnBrk="1" hangingPunct="1">
              <a:spcBef>
                <a:spcPct val="50000"/>
              </a:spcBef>
            </a:pPr>
            <a:r>
              <a:rPr lang="en-US" altLang="zh-CN" sz="1845" dirty="0">
                <a:latin typeface="Arial" panose="020B0604020202020204" pitchFamily="34" charset="0"/>
              </a:rPr>
              <a:t>1</a:t>
            </a:r>
            <a:endParaRPr lang="en-US" altLang="zh-CN" sz="1845" dirty="0">
              <a:latin typeface="Arial" panose="020B0604020202020204" pitchFamily="34" charset="0"/>
            </a:endParaRPr>
          </a:p>
        </p:txBody>
      </p:sp>
      <p:sp>
        <p:nvSpPr>
          <p:cNvPr id="90130" name="Text Box 18"/>
          <p:cNvSpPr txBox="1"/>
          <p:nvPr/>
        </p:nvSpPr>
        <p:spPr>
          <a:xfrm>
            <a:off x="4267200" y="5032131"/>
            <a:ext cx="685800" cy="375920"/>
          </a:xfrm>
          <a:prstGeom prst="rect">
            <a:avLst/>
          </a:prstGeom>
          <a:noFill/>
          <a:ln w="9525">
            <a:noFill/>
          </a:ln>
        </p:spPr>
        <p:txBody>
          <a:bodyPr>
            <a:spAutoFit/>
          </a:bodyPr>
          <a:p>
            <a:pPr eaLnBrk="1" hangingPunct="1">
              <a:spcBef>
                <a:spcPct val="50000"/>
              </a:spcBef>
            </a:pPr>
            <a:r>
              <a:rPr lang="en-US" altLang="zh-CN" sz="1845" dirty="0">
                <a:latin typeface="Arial" panose="020B0604020202020204" pitchFamily="34" charset="0"/>
              </a:rPr>
              <a:t>2</a:t>
            </a:r>
            <a:endParaRPr lang="en-US" altLang="zh-CN" sz="1845" dirty="0">
              <a:latin typeface="Arial" panose="020B0604020202020204" pitchFamily="34" charset="0"/>
            </a:endParaRPr>
          </a:p>
        </p:txBody>
      </p:sp>
      <p:sp>
        <p:nvSpPr>
          <p:cNvPr id="90131" name="Text Box 19"/>
          <p:cNvSpPr txBox="1"/>
          <p:nvPr/>
        </p:nvSpPr>
        <p:spPr>
          <a:xfrm>
            <a:off x="4876800" y="5046785"/>
            <a:ext cx="1219200" cy="375920"/>
          </a:xfrm>
          <a:prstGeom prst="rect">
            <a:avLst/>
          </a:prstGeom>
          <a:noFill/>
          <a:ln w="9525">
            <a:noFill/>
          </a:ln>
        </p:spPr>
        <p:txBody>
          <a:bodyPr>
            <a:spAutoFit/>
          </a:bodyPr>
          <a:p>
            <a:pPr eaLnBrk="1" hangingPunct="1">
              <a:spcBef>
                <a:spcPct val="50000"/>
              </a:spcBef>
            </a:pPr>
            <a:r>
              <a:rPr lang="en-US" altLang="zh-CN" sz="1845" dirty="0">
                <a:latin typeface="Arial" panose="020B0604020202020204" pitchFamily="34" charset="0"/>
              </a:rPr>
              <a:t>Scrollbar</a:t>
            </a:r>
            <a:endParaRPr lang="en-US" altLang="zh-CN" sz="1845" dirty="0">
              <a:latin typeface="Arial" panose="020B0604020202020204" pitchFamily="34" charset="0"/>
            </a:endParaRPr>
          </a:p>
        </p:txBody>
      </p:sp>
      <p:sp>
        <p:nvSpPr>
          <p:cNvPr id="90132" name="Text Box 20"/>
          <p:cNvSpPr txBox="1"/>
          <p:nvPr/>
        </p:nvSpPr>
        <p:spPr>
          <a:xfrm>
            <a:off x="5715000" y="5413131"/>
            <a:ext cx="1295400" cy="375920"/>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1845" dirty="0">
                <a:latin typeface="Arial" panose="020B0604020202020204" pitchFamily="34" charset="0"/>
              </a:rPr>
              <a:t>Header</a:t>
            </a:r>
            <a:endParaRPr lang="en-US" altLang="zh-CN" sz="1845" dirty="0">
              <a:latin typeface="Arial" panose="020B0604020202020204" pitchFamily="34" charset="0"/>
            </a:endParaRPr>
          </a:p>
        </p:txBody>
      </p:sp>
      <p:cxnSp>
        <p:nvCxnSpPr>
          <p:cNvPr id="90133" name="AutoShape 21"/>
          <p:cNvCxnSpPr>
            <a:stCxn id="90127" idx="2"/>
            <a:endCxn id="90132" idx="0"/>
          </p:cNvCxnSpPr>
          <p:nvPr/>
        </p:nvCxnSpPr>
        <p:spPr>
          <a:xfrm flipH="1">
            <a:off x="5873262" y="4132385"/>
            <a:ext cx="8792" cy="1128346"/>
          </a:xfrm>
          <a:prstGeom prst="straightConnector1">
            <a:avLst/>
          </a:prstGeom>
          <a:ln w="9525" cap="flat" cmpd="sng">
            <a:solidFill>
              <a:schemeClr val="tx1"/>
            </a:solidFill>
            <a:prstDash val="solid"/>
            <a:miter/>
            <a:headEnd type="none" w="med" len="med"/>
            <a:tailEnd type="none" w="med" len="med"/>
          </a:ln>
        </p:spPr>
      </p:cxnSp>
      <p:sp>
        <p:nvSpPr>
          <p:cNvPr id="90134" name="Text Box 22"/>
          <p:cNvSpPr txBox="1"/>
          <p:nvPr/>
        </p:nvSpPr>
        <p:spPr>
          <a:xfrm>
            <a:off x="5867400" y="5046785"/>
            <a:ext cx="685800" cy="375920"/>
          </a:xfrm>
          <a:prstGeom prst="rect">
            <a:avLst/>
          </a:prstGeom>
          <a:noFill/>
          <a:ln w="9525">
            <a:noFill/>
          </a:ln>
        </p:spPr>
        <p:txBody>
          <a:bodyPr>
            <a:spAutoFit/>
          </a:bodyPr>
          <a:p>
            <a:pPr eaLnBrk="1" hangingPunct="1">
              <a:spcBef>
                <a:spcPct val="50000"/>
              </a:spcBef>
            </a:pPr>
            <a:r>
              <a:rPr lang="en-US" altLang="zh-CN" sz="1845" dirty="0">
                <a:latin typeface="Arial" panose="020B0604020202020204" pitchFamily="34" charset="0"/>
              </a:rPr>
              <a:t>1</a:t>
            </a:r>
            <a:endParaRPr lang="en-US" altLang="zh-CN" sz="1845" dirty="0">
              <a:latin typeface="Arial" panose="020B0604020202020204" pitchFamily="34" charset="0"/>
            </a:endParaRPr>
          </a:p>
        </p:txBody>
      </p:sp>
      <p:sp>
        <p:nvSpPr>
          <p:cNvPr id="90135" name="Text Box 23"/>
          <p:cNvSpPr txBox="1"/>
          <p:nvPr/>
        </p:nvSpPr>
        <p:spPr>
          <a:xfrm>
            <a:off x="6324600" y="5046785"/>
            <a:ext cx="685800" cy="375920"/>
          </a:xfrm>
          <a:prstGeom prst="rect">
            <a:avLst/>
          </a:prstGeom>
          <a:noFill/>
          <a:ln w="9525">
            <a:noFill/>
          </a:ln>
        </p:spPr>
        <p:txBody>
          <a:bodyPr>
            <a:spAutoFit/>
          </a:bodyPr>
          <a:p>
            <a:pPr eaLnBrk="1" hangingPunct="1">
              <a:spcBef>
                <a:spcPct val="50000"/>
              </a:spcBef>
            </a:pPr>
            <a:r>
              <a:rPr lang="en-US" altLang="zh-CN" sz="1845" dirty="0">
                <a:latin typeface="Arial" panose="020B0604020202020204" pitchFamily="34" charset="0"/>
              </a:rPr>
              <a:t>Title</a:t>
            </a:r>
            <a:endParaRPr lang="en-US" altLang="zh-CN" sz="1845" dirty="0">
              <a:latin typeface="Arial" panose="020B0604020202020204" pitchFamily="34" charset="0"/>
            </a:endParaRPr>
          </a:p>
        </p:txBody>
      </p:sp>
      <p:sp>
        <p:nvSpPr>
          <p:cNvPr id="90136" name="Text Box 24"/>
          <p:cNvSpPr txBox="1"/>
          <p:nvPr/>
        </p:nvSpPr>
        <p:spPr>
          <a:xfrm>
            <a:off x="6096000" y="4202723"/>
            <a:ext cx="304800" cy="375920"/>
          </a:xfrm>
          <a:prstGeom prst="rect">
            <a:avLst/>
          </a:prstGeom>
          <a:noFill/>
          <a:ln w="9525">
            <a:noFill/>
          </a:ln>
        </p:spPr>
        <p:txBody>
          <a:bodyPr>
            <a:spAutoFit/>
          </a:bodyPr>
          <a:p>
            <a:pPr algn="l" eaLnBrk="1" hangingPunct="1">
              <a:spcBef>
                <a:spcPct val="50000"/>
              </a:spcBef>
            </a:pPr>
            <a:r>
              <a:rPr lang="en-US" altLang="zh-CN" sz="1845" dirty="0">
                <a:latin typeface="Arial" panose="020B0604020202020204" pitchFamily="34" charset="0"/>
              </a:rPr>
              <a:t>1</a:t>
            </a:r>
            <a:endParaRPr lang="en-US" altLang="zh-CN" sz="1845" dirty="0">
              <a:latin typeface="Arial" panose="020B0604020202020204" pitchFamily="34" charset="0"/>
            </a:endParaRPr>
          </a:p>
        </p:txBody>
      </p:sp>
      <p:sp>
        <p:nvSpPr>
          <p:cNvPr id="90137" name="Text Box 25"/>
          <p:cNvSpPr txBox="1"/>
          <p:nvPr/>
        </p:nvSpPr>
        <p:spPr>
          <a:xfrm>
            <a:off x="6629400" y="4062046"/>
            <a:ext cx="304800" cy="375920"/>
          </a:xfrm>
          <a:prstGeom prst="rect">
            <a:avLst/>
          </a:prstGeom>
          <a:noFill/>
          <a:ln w="9525">
            <a:noFill/>
          </a:ln>
        </p:spPr>
        <p:txBody>
          <a:bodyPr>
            <a:spAutoFit/>
          </a:bodyPr>
          <a:p>
            <a:pPr algn="l" eaLnBrk="1" hangingPunct="1">
              <a:spcBef>
                <a:spcPct val="50000"/>
              </a:spcBef>
            </a:pPr>
            <a:r>
              <a:rPr lang="en-US" altLang="zh-CN" sz="1845" dirty="0">
                <a:latin typeface="Arial" panose="020B0604020202020204" pitchFamily="34" charset="0"/>
              </a:rPr>
              <a:t>1</a:t>
            </a:r>
            <a:endParaRPr lang="en-US" altLang="zh-CN" sz="1845" dirty="0">
              <a:latin typeface="Arial" panose="020B0604020202020204" pitchFamily="34" charset="0"/>
            </a:endParaRPr>
          </a:p>
        </p:txBody>
      </p:sp>
      <p:sp>
        <p:nvSpPr>
          <p:cNvPr id="90138" name="Text Box 26"/>
          <p:cNvSpPr txBox="1"/>
          <p:nvPr/>
        </p:nvSpPr>
        <p:spPr>
          <a:xfrm>
            <a:off x="7391400" y="5398477"/>
            <a:ext cx="1295400" cy="375920"/>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1845" dirty="0">
                <a:latin typeface="Arial" panose="020B0604020202020204" pitchFamily="34" charset="0"/>
              </a:rPr>
              <a:t>Panel</a:t>
            </a:r>
            <a:endParaRPr lang="en-US" altLang="zh-CN" sz="1845" dirty="0">
              <a:latin typeface="Arial" panose="020B0604020202020204" pitchFamily="34" charset="0"/>
            </a:endParaRPr>
          </a:p>
        </p:txBody>
      </p:sp>
      <p:cxnSp>
        <p:nvCxnSpPr>
          <p:cNvPr id="90139" name="AutoShape 27"/>
          <p:cNvCxnSpPr>
            <a:stCxn id="90127" idx="1"/>
            <a:endCxn id="90138" idx="0"/>
          </p:cNvCxnSpPr>
          <p:nvPr/>
        </p:nvCxnSpPr>
        <p:spPr>
          <a:xfrm>
            <a:off x="5767754" y="4026877"/>
            <a:ext cx="1652954" cy="1220372"/>
          </a:xfrm>
          <a:prstGeom prst="straightConnector1">
            <a:avLst/>
          </a:prstGeom>
          <a:ln w="9525" cap="flat" cmpd="sng">
            <a:solidFill>
              <a:schemeClr val="tx1"/>
            </a:solidFill>
            <a:prstDash val="solid"/>
            <a:miter/>
            <a:headEnd type="none" w="med" len="med"/>
            <a:tailEnd type="none" w="med" len="med"/>
          </a:ln>
        </p:spPr>
      </p:cxnSp>
      <p:sp>
        <p:nvSpPr>
          <p:cNvPr id="90140" name="Text Box 28"/>
          <p:cNvSpPr txBox="1"/>
          <p:nvPr/>
        </p:nvSpPr>
        <p:spPr>
          <a:xfrm>
            <a:off x="7239000" y="5046785"/>
            <a:ext cx="685800" cy="375920"/>
          </a:xfrm>
          <a:prstGeom prst="rect">
            <a:avLst/>
          </a:prstGeom>
          <a:noFill/>
          <a:ln w="9525">
            <a:noFill/>
          </a:ln>
        </p:spPr>
        <p:txBody>
          <a:bodyPr>
            <a:spAutoFit/>
          </a:bodyPr>
          <a:p>
            <a:pPr eaLnBrk="1" hangingPunct="1">
              <a:spcBef>
                <a:spcPct val="50000"/>
              </a:spcBef>
            </a:pPr>
            <a:r>
              <a:rPr lang="en-US" altLang="zh-CN" sz="1845" dirty="0">
                <a:latin typeface="Arial" panose="020B0604020202020204" pitchFamily="34" charset="0"/>
              </a:rPr>
              <a:t>1</a:t>
            </a:r>
            <a:endParaRPr lang="en-US" altLang="zh-CN" sz="1845" dirty="0">
              <a:latin typeface="Arial" panose="020B0604020202020204" pitchFamily="34" charset="0"/>
            </a:endParaRPr>
          </a:p>
        </p:txBody>
      </p:sp>
      <p:sp>
        <p:nvSpPr>
          <p:cNvPr id="90141" name="Text Box 29"/>
          <p:cNvSpPr txBox="1"/>
          <p:nvPr/>
        </p:nvSpPr>
        <p:spPr>
          <a:xfrm>
            <a:off x="7848600" y="5032131"/>
            <a:ext cx="914400" cy="375920"/>
          </a:xfrm>
          <a:prstGeom prst="rect">
            <a:avLst/>
          </a:prstGeom>
          <a:noFill/>
          <a:ln w="9525">
            <a:noFill/>
          </a:ln>
        </p:spPr>
        <p:txBody>
          <a:bodyPr>
            <a:spAutoFit/>
          </a:bodyPr>
          <a:p>
            <a:pPr eaLnBrk="1" hangingPunct="1">
              <a:spcBef>
                <a:spcPct val="50000"/>
              </a:spcBef>
            </a:pPr>
            <a:r>
              <a:rPr lang="en-US" altLang="zh-CN" sz="1845" dirty="0">
                <a:latin typeface="Arial" panose="020B0604020202020204" pitchFamily="34" charset="0"/>
              </a:rPr>
              <a:t>Body</a:t>
            </a:r>
            <a:endParaRPr lang="en-US" altLang="zh-CN" sz="1845" dirty="0">
              <a:latin typeface="Arial" panose="020B0604020202020204" pitchFamily="34" charset="0"/>
            </a:endParaRPr>
          </a:p>
        </p:txBody>
      </p:sp>
      <p:sp>
        <p:nvSpPr>
          <p:cNvPr id="90142" name="Text Box 30"/>
          <p:cNvSpPr txBox="1"/>
          <p:nvPr/>
        </p:nvSpPr>
        <p:spPr>
          <a:xfrm>
            <a:off x="1676400" y="5890846"/>
            <a:ext cx="1905000" cy="432435"/>
          </a:xfrm>
          <a:prstGeom prst="rect">
            <a:avLst/>
          </a:prstGeom>
          <a:noFill/>
          <a:ln w="9525">
            <a:noFill/>
          </a:ln>
        </p:spPr>
        <p:txBody>
          <a:bodyPr>
            <a:spAutoFit/>
          </a:bodyPr>
          <a:p>
            <a:pPr eaLnBrk="1" hangingPunct="1">
              <a:spcBef>
                <a:spcPct val="50000"/>
              </a:spcBef>
            </a:pPr>
            <a:r>
              <a:rPr lang="zh-CN" altLang="en-US" sz="2215" dirty="0">
                <a:latin typeface="Verdana" panose="020B0604030504040204" pitchFamily="34" charset="0"/>
              </a:rPr>
              <a:t>聚集</a:t>
            </a:r>
            <a:endParaRPr lang="zh-CN" altLang="en-US" sz="2215" dirty="0">
              <a:latin typeface="Verdana" panose="020B0604030504040204" pitchFamily="34" charset="0"/>
            </a:endParaRPr>
          </a:p>
        </p:txBody>
      </p:sp>
      <p:sp>
        <p:nvSpPr>
          <p:cNvPr id="90143" name="Text Box 31"/>
          <p:cNvSpPr txBox="1"/>
          <p:nvPr/>
        </p:nvSpPr>
        <p:spPr>
          <a:xfrm>
            <a:off x="5562600" y="5890846"/>
            <a:ext cx="1828800" cy="432435"/>
          </a:xfrm>
          <a:prstGeom prst="rect">
            <a:avLst/>
          </a:prstGeom>
          <a:noFill/>
          <a:ln w="9525">
            <a:noFill/>
          </a:ln>
        </p:spPr>
        <p:txBody>
          <a:bodyPr>
            <a:spAutoFit/>
          </a:bodyPr>
          <a:p>
            <a:pPr eaLnBrk="1" hangingPunct="1">
              <a:spcBef>
                <a:spcPct val="50000"/>
              </a:spcBef>
            </a:pPr>
            <a:r>
              <a:rPr lang="zh-CN" altLang="en-US" sz="2215" dirty="0">
                <a:latin typeface="Verdana" panose="020B0604030504040204" pitchFamily="34" charset="0"/>
              </a:rPr>
              <a:t>组合</a:t>
            </a:r>
            <a:endParaRPr lang="zh-CN" altLang="en-US" sz="2215" dirty="0">
              <a:latin typeface="Verdana" panose="020B0604030504040204" pitchFamily="34" charset="0"/>
            </a:endParaRPr>
          </a:p>
        </p:txBody>
      </p:sp>
      <p:sp>
        <p:nvSpPr>
          <p:cNvPr id="90144" name="Rectangle 32"/>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solidFill>
                  <a:schemeClr val="tx2"/>
                </a:solidFill>
              </a:rPr>
              <a:t>静态建模关系－聚合和组合</a:t>
            </a:r>
            <a:endParaRPr lang="zh-CN" altLang="en-US" sz="3325" dirty="0">
              <a:solidFill>
                <a:schemeClr val="tx2"/>
              </a:solidFill>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91139" name="Rectangle 3"/>
          <p:cNvSpPr>
            <a:spLocks noGrp="1"/>
          </p:cNvSpPr>
          <p:nvPr>
            <p:ph idx="1"/>
          </p:nvPr>
        </p:nvSpPr>
        <p:spPr>
          <a:xfrm>
            <a:off x="422031" y="1318846"/>
            <a:ext cx="8370277" cy="1899138"/>
          </a:xfrm>
        </p:spPr>
        <p:txBody>
          <a:bodyPr vert="horz" wrap="square" lIns="89030" tIns="44515" rIns="89030" bIns="44515" anchor="t"/>
          <a:p>
            <a:pPr marL="342900" indent="-342900" defTabSz="914400" eaLnBrk="1" hangingPunct="1"/>
            <a:r>
              <a:rPr lang="zh-CN" altLang="en-US" sz="2770" dirty="0">
                <a:solidFill>
                  <a:srgbClr val="452DF5"/>
                </a:solidFill>
              </a:rPr>
              <a:t>泛化</a:t>
            </a:r>
            <a:r>
              <a:rPr lang="zh-CN" altLang="en-US" sz="2770" dirty="0"/>
              <a:t>是一般化和具体化之间的一种关系。</a:t>
            </a:r>
            <a:endParaRPr lang="zh-CN" altLang="en-US" sz="2770" dirty="0"/>
          </a:p>
          <a:p>
            <a:pPr marL="342900" indent="-342900" defTabSz="914400" eaLnBrk="1" hangingPunct="1"/>
            <a:r>
              <a:rPr lang="zh-CN" altLang="en-US" sz="2770" dirty="0">
                <a:solidFill>
                  <a:srgbClr val="452DF5"/>
                </a:solidFill>
              </a:rPr>
              <a:t>继承</a:t>
            </a:r>
            <a:r>
              <a:rPr lang="zh-CN" altLang="en-US" sz="2770" dirty="0"/>
              <a:t>就是一种泛化关系，更一般化的描述称为</a:t>
            </a:r>
            <a:r>
              <a:rPr lang="zh-CN" altLang="en-US" sz="2770" u="sng" dirty="0">
                <a:solidFill>
                  <a:srgbClr val="FF0066"/>
                </a:solidFill>
              </a:rPr>
              <a:t>双亲</a:t>
            </a:r>
            <a:r>
              <a:rPr lang="zh-CN" altLang="en-US" sz="2770" dirty="0"/>
              <a:t>，双亲的双亲称为</a:t>
            </a:r>
            <a:r>
              <a:rPr lang="zh-CN" altLang="en-US" sz="2770" u="sng" dirty="0">
                <a:solidFill>
                  <a:srgbClr val="FF0066"/>
                </a:solidFill>
              </a:rPr>
              <a:t>祖先</a:t>
            </a:r>
            <a:r>
              <a:rPr lang="zh-CN" altLang="en-US" sz="2770" dirty="0"/>
              <a:t>，更具体化的描述称为</a:t>
            </a:r>
            <a:r>
              <a:rPr lang="zh-CN" altLang="en-US" sz="2770" u="sng" dirty="0">
                <a:solidFill>
                  <a:srgbClr val="FF0066"/>
                </a:solidFill>
              </a:rPr>
              <a:t>孩子</a:t>
            </a:r>
            <a:r>
              <a:rPr lang="zh-CN" altLang="en-US" sz="2770" dirty="0"/>
              <a:t>，在类的范畴，双亲对应超类，孩子对应子类。</a:t>
            </a:r>
            <a:endParaRPr lang="zh-CN" altLang="en-US" sz="2770" dirty="0"/>
          </a:p>
        </p:txBody>
      </p:sp>
      <p:sp>
        <p:nvSpPr>
          <p:cNvPr id="91140" name="Text Box 4"/>
          <p:cNvSpPr txBox="1"/>
          <p:nvPr/>
        </p:nvSpPr>
        <p:spPr>
          <a:xfrm>
            <a:off x="2653812" y="3952143"/>
            <a:ext cx="1600200" cy="375920"/>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1845" dirty="0">
                <a:latin typeface="Arial" panose="020B0604020202020204" pitchFamily="34" charset="0"/>
              </a:rPr>
              <a:t>Tree</a:t>
            </a:r>
            <a:endParaRPr lang="en-US" altLang="zh-CN" sz="1845" dirty="0">
              <a:latin typeface="Arial" panose="020B0604020202020204" pitchFamily="34" charset="0"/>
            </a:endParaRPr>
          </a:p>
        </p:txBody>
      </p:sp>
      <p:sp>
        <p:nvSpPr>
          <p:cNvPr id="91141" name="Text Box 5"/>
          <p:cNvSpPr txBox="1"/>
          <p:nvPr/>
        </p:nvSpPr>
        <p:spPr>
          <a:xfrm>
            <a:off x="1560635" y="5398477"/>
            <a:ext cx="838200" cy="375920"/>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1845" dirty="0">
                <a:latin typeface="Arial" panose="020B0604020202020204" pitchFamily="34" charset="0"/>
              </a:rPr>
              <a:t>Oak</a:t>
            </a:r>
            <a:endParaRPr lang="en-US" altLang="zh-CN" sz="1845" dirty="0">
              <a:latin typeface="Arial" panose="020B0604020202020204" pitchFamily="34" charset="0"/>
            </a:endParaRPr>
          </a:p>
        </p:txBody>
      </p:sp>
      <p:sp>
        <p:nvSpPr>
          <p:cNvPr id="91142" name="Text Box 6"/>
          <p:cNvSpPr txBox="1"/>
          <p:nvPr/>
        </p:nvSpPr>
        <p:spPr>
          <a:xfrm>
            <a:off x="2779835" y="5398477"/>
            <a:ext cx="1295400" cy="375920"/>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1845" dirty="0">
                <a:latin typeface="Arial" panose="020B0604020202020204" pitchFamily="34" charset="0"/>
              </a:rPr>
              <a:t>Elm</a:t>
            </a:r>
            <a:endParaRPr lang="en-US" altLang="zh-CN" sz="1845" dirty="0">
              <a:latin typeface="Arial" panose="020B0604020202020204" pitchFamily="34" charset="0"/>
            </a:endParaRPr>
          </a:p>
        </p:txBody>
      </p:sp>
      <p:sp>
        <p:nvSpPr>
          <p:cNvPr id="91143" name="Text Box 7"/>
          <p:cNvSpPr txBox="1"/>
          <p:nvPr/>
        </p:nvSpPr>
        <p:spPr>
          <a:xfrm>
            <a:off x="4456235" y="5398477"/>
            <a:ext cx="1295400" cy="375920"/>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1845" dirty="0">
                <a:latin typeface="Arial" panose="020B0604020202020204" pitchFamily="34" charset="0"/>
              </a:rPr>
              <a:t>Birch</a:t>
            </a:r>
            <a:endParaRPr lang="en-US" altLang="zh-CN" sz="1845" dirty="0">
              <a:latin typeface="Arial" panose="020B0604020202020204" pitchFamily="34" charset="0"/>
            </a:endParaRPr>
          </a:p>
        </p:txBody>
      </p:sp>
      <p:sp>
        <p:nvSpPr>
          <p:cNvPr id="91144" name="AutoShape 8"/>
          <p:cNvSpPr/>
          <p:nvPr/>
        </p:nvSpPr>
        <p:spPr>
          <a:xfrm>
            <a:off x="3313235" y="4343400"/>
            <a:ext cx="228600" cy="211015"/>
          </a:xfrm>
          <a:prstGeom prst="triangle">
            <a:avLst>
              <a:gd name="adj" fmla="val 50000"/>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cxnSp>
        <p:nvCxnSpPr>
          <p:cNvPr id="91145" name="AutoShape 9"/>
          <p:cNvCxnSpPr/>
          <p:nvPr/>
        </p:nvCxnSpPr>
        <p:spPr>
          <a:xfrm rot="-5400000">
            <a:off x="2356338" y="4308231"/>
            <a:ext cx="844062" cy="1336431"/>
          </a:xfrm>
          <a:prstGeom prst="bentConnector3">
            <a:avLst>
              <a:gd name="adj1" fmla="val 50000"/>
            </a:avLst>
          </a:prstGeom>
          <a:ln w="9525" cap="flat" cmpd="sng">
            <a:solidFill>
              <a:schemeClr val="tx1"/>
            </a:solidFill>
            <a:prstDash val="solid"/>
            <a:miter/>
            <a:headEnd type="none" w="med" len="med"/>
            <a:tailEnd type="none" w="med" len="med"/>
          </a:ln>
        </p:spPr>
      </p:cxnSp>
      <p:cxnSp>
        <p:nvCxnSpPr>
          <p:cNvPr id="91146" name="AutoShape 10"/>
          <p:cNvCxnSpPr/>
          <p:nvPr/>
        </p:nvCxnSpPr>
        <p:spPr>
          <a:xfrm flipV="1">
            <a:off x="3446585" y="4554415"/>
            <a:ext cx="0" cy="844062"/>
          </a:xfrm>
          <a:prstGeom prst="straightConnector1">
            <a:avLst/>
          </a:prstGeom>
          <a:ln w="9525" cap="flat" cmpd="sng">
            <a:solidFill>
              <a:schemeClr val="tx1"/>
            </a:solidFill>
            <a:prstDash val="solid"/>
            <a:miter/>
            <a:headEnd type="none" w="med" len="med"/>
            <a:tailEnd type="none" w="med" len="med"/>
          </a:ln>
        </p:spPr>
      </p:cxnSp>
      <p:cxnSp>
        <p:nvCxnSpPr>
          <p:cNvPr id="91147" name="AutoShape 11"/>
          <p:cNvCxnSpPr/>
          <p:nvPr/>
        </p:nvCxnSpPr>
        <p:spPr>
          <a:xfrm rot="-5400000" flipH="1">
            <a:off x="3798277" y="4202723"/>
            <a:ext cx="844062" cy="1547446"/>
          </a:xfrm>
          <a:prstGeom prst="bentConnector3">
            <a:avLst>
              <a:gd name="adj1" fmla="val 50000"/>
            </a:avLst>
          </a:prstGeom>
          <a:ln w="9525" cap="flat" cmpd="sng">
            <a:solidFill>
              <a:schemeClr val="tx1"/>
            </a:solidFill>
            <a:prstDash val="solid"/>
            <a:miter/>
            <a:headEnd type="none" w="med" len="med"/>
            <a:tailEnd type="none" w="med" len="med"/>
          </a:ln>
        </p:spPr>
      </p:cxnSp>
      <p:sp>
        <p:nvSpPr>
          <p:cNvPr id="842764" name="AutoShape 12"/>
          <p:cNvSpPr/>
          <p:nvPr/>
        </p:nvSpPr>
        <p:spPr>
          <a:xfrm>
            <a:off x="457200" y="4517781"/>
            <a:ext cx="914400" cy="346074"/>
          </a:xfrm>
          <a:prstGeom prst="accentCallout2">
            <a:avLst>
              <a:gd name="adj1" fmla="val 28917"/>
              <a:gd name="adj2" fmla="val 108333"/>
              <a:gd name="adj3" fmla="val 28917"/>
              <a:gd name="adj4" fmla="val 127431"/>
              <a:gd name="adj5" fmla="val 245782"/>
              <a:gd name="adj6" fmla="val 146875"/>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孩子</a:t>
            </a:r>
            <a:endParaRPr lang="zh-CN" altLang="en-US" sz="1660" b="0" dirty="0"/>
          </a:p>
        </p:txBody>
      </p:sp>
      <p:sp>
        <p:nvSpPr>
          <p:cNvPr id="842765" name="AutoShape 13"/>
          <p:cNvSpPr/>
          <p:nvPr/>
        </p:nvSpPr>
        <p:spPr>
          <a:xfrm>
            <a:off x="4843097" y="4413738"/>
            <a:ext cx="920262" cy="346074"/>
          </a:xfrm>
          <a:prstGeom prst="accentCallout2">
            <a:avLst>
              <a:gd name="adj1" fmla="val 28917"/>
              <a:gd name="adj2" fmla="val -7644"/>
              <a:gd name="adj3" fmla="val 28917"/>
              <a:gd name="adj4" fmla="val -49681"/>
              <a:gd name="adj5" fmla="val -33333"/>
              <a:gd name="adj6" fmla="val -65130"/>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双亲</a:t>
            </a:r>
            <a:endParaRPr lang="zh-CN" altLang="en-US" sz="1660" b="0" dirty="0"/>
          </a:p>
        </p:txBody>
      </p:sp>
      <p:sp>
        <p:nvSpPr>
          <p:cNvPr id="91150" name="Text Box 14"/>
          <p:cNvSpPr txBox="1"/>
          <p:nvPr/>
        </p:nvSpPr>
        <p:spPr>
          <a:xfrm>
            <a:off x="6834554" y="3952143"/>
            <a:ext cx="1371600" cy="375920"/>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1845" dirty="0">
                <a:latin typeface="Arial" panose="020B0604020202020204" pitchFamily="34" charset="0"/>
              </a:rPr>
              <a:t>Person</a:t>
            </a:r>
            <a:endParaRPr lang="en-US" altLang="zh-CN" sz="1845" dirty="0">
              <a:latin typeface="Arial" panose="020B0604020202020204" pitchFamily="34" charset="0"/>
            </a:endParaRPr>
          </a:p>
        </p:txBody>
      </p:sp>
      <p:sp>
        <p:nvSpPr>
          <p:cNvPr id="91151" name="Text Box 15"/>
          <p:cNvSpPr txBox="1"/>
          <p:nvPr/>
        </p:nvSpPr>
        <p:spPr>
          <a:xfrm>
            <a:off x="6858000" y="4739054"/>
            <a:ext cx="1295400" cy="375920"/>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1845" dirty="0">
                <a:latin typeface="Arial" panose="020B0604020202020204" pitchFamily="34" charset="0"/>
              </a:rPr>
              <a:t>Student</a:t>
            </a:r>
            <a:endParaRPr lang="en-US" altLang="zh-CN" sz="1845" dirty="0">
              <a:latin typeface="Arial" panose="020B0604020202020204" pitchFamily="34" charset="0"/>
            </a:endParaRPr>
          </a:p>
        </p:txBody>
      </p:sp>
      <p:sp>
        <p:nvSpPr>
          <p:cNvPr id="91152" name="AutoShape 16"/>
          <p:cNvSpPr/>
          <p:nvPr/>
        </p:nvSpPr>
        <p:spPr>
          <a:xfrm>
            <a:off x="7391400" y="4343400"/>
            <a:ext cx="228600" cy="211015"/>
          </a:xfrm>
          <a:prstGeom prst="triangle">
            <a:avLst>
              <a:gd name="adj" fmla="val 50000"/>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cxnSp>
        <p:nvCxnSpPr>
          <p:cNvPr id="91153" name="AutoShape 17"/>
          <p:cNvCxnSpPr/>
          <p:nvPr/>
        </p:nvCxnSpPr>
        <p:spPr>
          <a:xfrm flipV="1">
            <a:off x="7499838" y="4536831"/>
            <a:ext cx="0" cy="211015"/>
          </a:xfrm>
          <a:prstGeom prst="straightConnector1">
            <a:avLst/>
          </a:prstGeom>
          <a:ln w="9525" cap="flat" cmpd="sng">
            <a:solidFill>
              <a:schemeClr val="tx1"/>
            </a:solidFill>
            <a:prstDash val="solid"/>
            <a:miter/>
            <a:headEnd type="none" w="med" len="med"/>
            <a:tailEnd type="none" w="med" len="med"/>
          </a:ln>
        </p:spPr>
      </p:cxnSp>
      <p:sp>
        <p:nvSpPr>
          <p:cNvPr id="91154" name="Text Box 18"/>
          <p:cNvSpPr txBox="1"/>
          <p:nvPr/>
        </p:nvSpPr>
        <p:spPr>
          <a:xfrm>
            <a:off x="6858000" y="5586046"/>
            <a:ext cx="1295400" cy="375920"/>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1845" dirty="0">
                <a:latin typeface="Arial" panose="020B0604020202020204" pitchFamily="34" charset="0"/>
              </a:rPr>
              <a:t>Graduate</a:t>
            </a:r>
            <a:endParaRPr lang="en-US" altLang="zh-CN" sz="1845" dirty="0">
              <a:latin typeface="Arial" panose="020B0604020202020204" pitchFamily="34" charset="0"/>
            </a:endParaRPr>
          </a:p>
        </p:txBody>
      </p:sp>
      <p:sp>
        <p:nvSpPr>
          <p:cNvPr id="91155" name="AutoShape 19"/>
          <p:cNvSpPr/>
          <p:nvPr/>
        </p:nvSpPr>
        <p:spPr>
          <a:xfrm>
            <a:off x="7391400" y="5117123"/>
            <a:ext cx="228600" cy="211015"/>
          </a:xfrm>
          <a:prstGeom prst="triangle">
            <a:avLst>
              <a:gd name="adj" fmla="val 50000"/>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cxnSp>
        <p:nvCxnSpPr>
          <p:cNvPr id="91156" name="AutoShape 20"/>
          <p:cNvCxnSpPr/>
          <p:nvPr/>
        </p:nvCxnSpPr>
        <p:spPr>
          <a:xfrm flipV="1">
            <a:off x="7508631" y="5328138"/>
            <a:ext cx="0" cy="257908"/>
          </a:xfrm>
          <a:prstGeom prst="straightConnector1">
            <a:avLst/>
          </a:prstGeom>
          <a:ln w="9525" cap="flat" cmpd="sng">
            <a:solidFill>
              <a:schemeClr val="tx1"/>
            </a:solidFill>
            <a:prstDash val="solid"/>
            <a:miter/>
            <a:headEnd type="none" w="med" len="med"/>
            <a:tailEnd type="none" w="med" len="med"/>
          </a:ln>
        </p:spPr>
      </p:cxnSp>
      <p:sp>
        <p:nvSpPr>
          <p:cNvPr id="842773" name="AutoShape 21"/>
          <p:cNvSpPr/>
          <p:nvPr/>
        </p:nvSpPr>
        <p:spPr>
          <a:xfrm>
            <a:off x="5051181" y="3786554"/>
            <a:ext cx="1033096" cy="346074"/>
          </a:xfrm>
          <a:prstGeom prst="accentCallout2">
            <a:avLst>
              <a:gd name="adj1" fmla="val 28917"/>
              <a:gd name="adj2" fmla="val 107375"/>
              <a:gd name="adj3" fmla="val 28917"/>
              <a:gd name="adj4" fmla="val 135639"/>
              <a:gd name="adj5" fmla="val 102407"/>
              <a:gd name="adj6" fmla="val 166051"/>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祖先</a:t>
            </a:r>
            <a:endParaRPr lang="zh-CN" altLang="en-US" sz="1660" b="0" dirty="0"/>
          </a:p>
        </p:txBody>
      </p:sp>
      <p:sp>
        <p:nvSpPr>
          <p:cNvPr id="91158" name="Rectangle 22"/>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solidFill>
                  <a:schemeClr val="tx2"/>
                </a:solidFill>
              </a:rPr>
              <a:t>静态建模关系－泛化</a:t>
            </a:r>
            <a:endParaRPr lang="zh-CN" altLang="en-US" sz="3325"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842764"/>
                                        </p:tgtEl>
                                        <p:attrNameLst>
                                          <p:attrName>style.visibility</p:attrName>
                                        </p:attrNameLst>
                                      </p:cBhvr>
                                      <p:to>
                                        <p:strVal val="visible"/>
                                      </p:to>
                                    </p:set>
                                    <p:animEffect transition="in" filter="strips(upRight)">
                                      <p:cBhvr>
                                        <p:cTn id="7" dur="500"/>
                                        <p:tgtEl>
                                          <p:spTgt spid="842764"/>
                                        </p:tgtEl>
                                      </p:cBhvr>
                                    </p:animEffect>
                                  </p:childTnLst>
                                  <p:subTnLst>
                                    <p:set>
                                      <p:cBhvr override="childStyle">
                                        <p:cTn dur="1" fill="hold" display="0" masterRel="nextClick" afterEffect="1"/>
                                        <p:tgtEl>
                                          <p:spTgt spid="84276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842765"/>
                                        </p:tgtEl>
                                        <p:attrNameLst>
                                          <p:attrName>style.visibility</p:attrName>
                                        </p:attrNameLst>
                                      </p:cBhvr>
                                      <p:to>
                                        <p:strVal val="visible"/>
                                      </p:to>
                                    </p:set>
                                    <p:animEffect transition="in" filter="strips(upRight)">
                                      <p:cBhvr>
                                        <p:cTn id="12" dur="500"/>
                                        <p:tgtEl>
                                          <p:spTgt spid="842765"/>
                                        </p:tgtEl>
                                      </p:cBhvr>
                                    </p:animEffect>
                                  </p:childTnLst>
                                  <p:subTnLst>
                                    <p:set>
                                      <p:cBhvr override="childStyle">
                                        <p:cTn dur="1" fill="hold" display="0" masterRel="nextClick" afterEffect="1"/>
                                        <p:tgtEl>
                                          <p:spTgt spid="84276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842773"/>
                                        </p:tgtEl>
                                        <p:attrNameLst>
                                          <p:attrName>style.visibility</p:attrName>
                                        </p:attrNameLst>
                                      </p:cBhvr>
                                      <p:to>
                                        <p:strVal val="visible"/>
                                      </p:to>
                                    </p:set>
                                    <p:animEffect transition="in" filter="strips(upRight)">
                                      <p:cBhvr>
                                        <p:cTn id="17" dur="500"/>
                                        <p:tgtEl>
                                          <p:spTgt spid="842773"/>
                                        </p:tgtEl>
                                      </p:cBhvr>
                                    </p:animEffect>
                                  </p:childTnLst>
                                  <p:subTnLst>
                                    <p:set>
                                      <p:cBhvr override="childStyle">
                                        <p:cTn dur="1" fill="hold" display="0" masterRel="nextClick" afterEffect="1"/>
                                        <p:tgtEl>
                                          <p:spTgt spid="84277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2764" grpId="0" bldLvl="0" animBg="1"/>
      <p:bldP spid="842765" grpId="0" bldLvl="0" animBg="1"/>
      <p:bldP spid="842773" grpId="0" bldLvl="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92163" name="Rectangle 3"/>
          <p:cNvSpPr>
            <a:spLocks noGrp="1"/>
          </p:cNvSpPr>
          <p:nvPr>
            <p:ph idx="1"/>
          </p:nvPr>
        </p:nvSpPr>
        <p:spPr>
          <a:xfrm>
            <a:off x="105508" y="1296866"/>
            <a:ext cx="8932985" cy="1406769"/>
          </a:xfrm>
        </p:spPr>
        <p:txBody>
          <a:bodyPr vert="horz" wrap="square" lIns="89030" tIns="44515" rIns="89030" bIns="44515" anchor="t"/>
          <a:p>
            <a:pPr marL="342900" indent="-342900" defTabSz="914400" eaLnBrk="1" hangingPunct="1"/>
            <a:r>
              <a:rPr lang="zh-CN" altLang="en-US" sz="2770" dirty="0">
                <a:solidFill>
                  <a:srgbClr val="452DF5"/>
                </a:solidFill>
              </a:rPr>
              <a:t>多重继承</a:t>
            </a:r>
            <a:r>
              <a:rPr lang="zh-CN" altLang="en-US" sz="2770" dirty="0"/>
              <a:t>：一个孩子可以从多个双亲继承属性和方法。多重继承可能存在</a:t>
            </a:r>
            <a:r>
              <a:rPr lang="zh-CN" altLang="en-US" sz="2770" dirty="0">
                <a:solidFill>
                  <a:srgbClr val="452DF5"/>
                </a:solidFill>
              </a:rPr>
              <a:t>冲突</a:t>
            </a:r>
            <a:r>
              <a:rPr lang="zh-CN" altLang="en-US" sz="2770" dirty="0"/>
              <a:t>，因为被继承的双亲可能存在相同的类声明，这时，最好显式解决冲突问题。</a:t>
            </a:r>
            <a:endParaRPr lang="zh-CN" altLang="en-US" sz="2770" dirty="0"/>
          </a:p>
        </p:txBody>
      </p:sp>
      <p:sp>
        <p:nvSpPr>
          <p:cNvPr id="92164" name="Text Box 4"/>
          <p:cNvSpPr txBox="1"/>
          <p:nvPr/>
        </p:nvSpPr>
        <p:spPr>
          <a:xfrm>
            <a:off x="3962400" y="5328138"/>
            <a:ext cx="1600200" cy="375920"/>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1845" dirty="0">
                <a:latin typeface="Arial" panose="020B0604020202020204" pitchFamily="34" charset="0"/>
              </a:rPr>
              <a:t>Assistant</a:t>
            </a:r>
            <a:endParaRPr lang="en-US" altLang="zh-CN" sz="1845" dirty="0">
              <a:latin typeface="Arial" panose="020B0604020202020204" pitchFamily="34" charset="0"/>
            </a:endParaRPr>
          </a:p>
        </p:txBody>
      </p:sp>
      <p:sp>
        <p:nvSpPr>
          <p:cNvPr id="92165" name="Text Box 5"/>
          <p:cNvSpPr txBox="1"/>
          <p:nvPr/>
        </p:nvSpPr>
        <p:spPr>
          <a:xfrm>
            <a:off x="2667000" y="3851031"/>
            <a:ext cx="1295400" cy="375920"/>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1845" dirty="0">
                <a:latin typeface="Arial" panose="020B0604020202020204" pitchFamily="34" charset="0"/>
              </a:rPr>
              <a:t>Teacher</a:t>
            </a:r>
            <a:endParaRPr lang="en-US" altLang="zh-CN" sz="1845" dirty="0">
              <a:latin typeface="Arial" panose="020B0604020202020204" pitchFamily="34" charset="0"/>
            </a:endParaRPr>
          </a:p>
        </p:txBody>
      </p:sp>
      <p:sp>
        <p:nvSpPr>
          <p:cNvPr id="92166" name="Text Box 6"/>
          <p:cNvSpPr txBox="1"/>
          <p:nvPr/>
        </p:nvSpPr>
        <p:spPr>
          <a:xfrm>
            <a:off x="5562600" y="3851031"/>
            <a:ext cx="1295400" cy="375920"/>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1845" dirty="0">
                <a:latin typeface="Arial" panose="020B0604020202020204" pitchFamily="34" charset="0"/>
              </a:rPr>
              <a:t>Student</a:t>
            </a:r>
            <a:endParaRPr lang="en-US" altLang="zh-CN" sz="1845" dirty="0">
              <a:latin typeface="Arial" panose="020B0604020202020204" pitchFamily="34" charset="0"/>
            </a:endParaRPr>
          </a:p>
        </p:txBody>
      </p:sp>
      <p:sp>
        <p:nvSpPr>
          <p:cNvPr id="92167" name="AutoShape 7"/>
          <p:cNvSpPr/>
          <p:nvPr/>
        </p:nvSpPr>
        <p:spPr>
          <a:xfrm>
            <a:off x="3200400" y="4202723"/>
            <a:ext cx="228600" cy="211015"/>
          </a:xfrm>
          <a:prstGeom prst="triangle">
            <a:avLst>
              <a:gd name="adj" fmla="val 50000"/>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cxnSp>
        <p:nvCxnSpPr>
          <p:cNvPr id="92168" name="AutoShape 8"/>
          <p:cNvCxnSpPr/>
          <p:nvPr/>
        </p:nvCxnSpPr>
        <p:spPr>
          <a:xfrm>
            <a:off x="3305908" y="4413738"/>
            <a:ext cx="1336431" cy="914400"/>
          </a:xfrm>
          <a:prstGeom prst="straightConnector1">
            <a:avLst/>
          </a:prstGeom>
          <a:ln w="9525" cap="flat" cmpd="sng">
            <a:solidFill>
              <a:schemeClr val="tx1"/>
            </a:solidFill>
            <a:prstDash val="solid"/>
            <a:miter/>
            <a:headEnd type="none" w="med" len="med"/>
            <a:tailEnd type="none" w="med" len="med"/>
          </a:ln>
        </p:spPr>
      </p:cxnSp>
      <p:sp>
        <p:nvSpPr>
          <p:cNvPr id="92169" name="AutoShape 9"/>
          <p:cNvSpPr/>
          <p:nvPr/>
        </p:nvSpPr>
        <p:spPr>
          <a:xfrm>
            <a:off x="6096000" y="4202723"/>
            <a:ext cx="228600" cy="211015"/>
          </a:xfrm>
          <a:prstGeom prst="triangle">
            <a:avLst>
              <a:gd name="adj" fmla="val 50000"/>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cxnSp>
        <p:nvCxnSpPr>
          <p:cNvPr id="92170" name="AutoShape 10"/>
          <p:cNvCxnSpPr/>
          <p:nvPr/>
        </p:nvCxnSpPr>
        <p:spPr>
          <a:xfrm flipH="1">
            <a:off x="4853354" y="4413738"/>
            <a:ext cx="1336431" cy="914400"/>
          </a:xfrm>
          <a:prstGeom prst="straightConnector1">
            <a:avLst/>
          </a:prstGeom>
          <a:ln w="9525" cap="flat" cmpd="sng">
            <a:solidFill>
              <a:schemeClr val="tx1"/>
            </a:solidFill>
            <a:prstDash val="solid"/>
            <a:miter/>
            <a:headEnd type="none" w="med" len="med"/>
            <a:tailEnd type="none" w="med" len="med"/>
          </a:ln>
        </p:spPr>
      </p:cxnSp>
      <p:sp>
        <p:nvSpPr>
          <p:cNvPr id="92171" name="Rectangle 11"/>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solidFill>
                  <a:schemeClr val="tx2"/>
                </a:solidFill>
              </a:rPr>
              <a:t>静态建模关系－多重继承</a:t>
            </a:r>
            <a:endParaRPr lang="zh-CN" altLang="en-US" sz="3325" dirty="0">
              <a:solidFill>
                <a:schemeClr val="tx2"/>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93187" name="Rectangle 3"/>
          <p:cNvSpPr>
            <a:spLocks noGrp="1"/>
          </p:cNvSpPr>
          <p:nvPr>
            <p:ph idx="1"/>
          </p:nvPr>
        </p:nvSpPr>
        <p:spPr>
          <a:xfrm>
            <a:off x="633046" y="1318846"/>
            <a:ext cx="7772400" cy="2209800"/>
          </a:xfrm>
        </p:spPr>
        <p:txBody>
          <a:bodyPr vert="horz" wrap="square" lIns="89030" tIns="44515" rIns="89030" bIns="44515" anchor="t"/>
          <a:p>
            <a:pPr marL="342900" indent="-342900" defTabSz="914400" eaLnBrk="1" hangingPunct="1">
              <a:lnSpc>
                <a:spcPct val="90000"/>
              </a:lnSpc>
            </a:pPr>
            <a:r>
              <a:rPr lang="zh-CN" altLang="en-US" sz="2770" dirty="0">
                <a:solidFill>
                  <a:srgbClr val="452DF5"/>
                </a:solidFill>
              </a:rPr>
              <a:t>依赖</a:t>
            </a:r>
            <a:r>
              <a:rPr lang="zh-CN" altLang="en-US" sz="2770" dirty="0"/>
              <a:t>指明两个或两个以上模型元素之间的关系。</a:t>
            </a:r>
            <a:endParaRPr lang="zh-CN" altLang="en-US" sz="2770" dirty="0"/>
          </a:p>
          <a:p>
            <a:pPr marL="342900" indent="-342900" defTabSz="914400" eaLnBrk="1" hangingPunct="1">
              <a:lnSpc>
                <a:spcPct val="90000"/>
              </a:lnSpc>
            </a:pPr>
            <a:r>
              <a:rPr lang="zh-CN" altLang="en-US" sz="2770" dirty="0"/>
              <a:t>依赖有很多种类，比如：实现（</a:t>
            </a:r>
            <a:r>
              <a:rPr lang="en-US" altLang="zh-CN" sz="2770" dirty="0"/>
              <a:t>realize</a:t>
            </a:r>
            <a:r>
              <a:rPr lang="zh-CN" altLang="en-US" sz="2770" dirty="0"/>
              <a:t>）、使用、（</a:t>
            </a:r>
            <a:r>
              <a:rPr lang="en-US" altLang="zh-CN" sz="2770" dirty="0"/>
              <a:t>usage</a:t>
            </a:r>
            <a:r>
              <a:rPr lang="zh-CN" altLang="en-US" sz="2770" dirty="0"/>
              <a:t>）、实例化（</a:t>
            </a:r>
            <a:r>
              <a:rPr lang="en-US" altLang="zh-CN" sz="2770" dirty="0"/>
              <a:t>instantiate</a:t>
            </a:r>
            <a:r>
              <a:rPr lang="zh-CN" altLang="en-US" sz="2770" dirty="0"/>
              <a:t>）、调用（</a:t>
            </a:r>
            <a:r>
              <a:rPr lang="en-US" altLang="zh-CN" sz="2770" dirty="0"/>
              <a:t>call</a:t>
            </a:r>
            <a:r>
              <a:rPr lang="zh-CN" altLang="en-US" sz="2770" dirty="0"/>
              <a:t>），派生（</a:t>
            </a:r>
            <a:r>
              <a:rPr lang="en-US" altLang="zh-CN" sz="2770" dirty="0"/>
              <a:t>derive</a:t>
            </a:r>
            <a:r>
              <a:rPr lang="zh-CN" altLang="en-US" sz="2770" dirty="0"/>
              <a:t>）、访问（</a:t>
            </a:r>
            <a:r>
              <a:rPr lang="en-US" altLang="zh-CN" sz="2770" dirty="0"/>
              <a:t>access</a:t>
            </a:r>
            <a:r>
              <a:rPr lang="zh-CN" altLang="en-US" sz="2770" dirty="0"/>
              <a:t>）、引入（</a:t>
            </a:r>
            <a:r>
              <a:rPr lang="en-US" altLang="zh-CN" sz="2770" dirty="0"/>
              <a:t>import</a:t>
            </a:r>
            <a:r>
              <a:rPr lang="zh-CN" altLang="en-US" sz="2770" dirty="0"/>
              <a:t>）、友元（</a:t>
            </a:r>
            <a:r>
              <a:rPr lang="en-US" altLang="zh-CN" sz="2770" dirty="0"/>
              <a:t>friend</a:t>
            </a:r>
            <a:r>
              <a:rPr lang="zh-CN" altLang="en-US" sz="2770" dirty="0"/>
              <a:t>）等等。</a:t>
            </a:r>
            <a:endParaRPr lang="zh-CN" altLang="en-US" sz="2770" dirty="0"/>
          </a:p>
        </p:txBody>
      </p:sp>
      <p:sp>
        <p:nvSpPr>
          <p:cNvPr id="93188" name="Rectangle 4"/>
          <p:cNvSpPr/>
          <p:nvPr/>
        </p:nvSpPr>
        <p:spPr>
          <a:xfrm>
            <a:off x="1799492" y="4835769"/>
            <a:ext cx="2133600" cy="773723"/>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p>
            <a:r>
              <a:rPr lang="en-US" altLang="zh-CN" sz="1660" dirty="0">
                <a:latin typeface="Arial" panose="020B0604020202020204" pitchFamily="34" charset="0"/>
              </a:rPr>
              <a:t>&lt;&lt;subsystem&gt;&gt;</a:t>
            </a:r>
            <a:endParaRPr lang="en-US" altLang="zh-CN" sz="1660" dirty="0">
              <a:latin typeface="Arial" panose="020B0604020202020204" pitchFamily="34" charset="0"/>
            </a:endParaRPr>
          </a:p>
          <a:p>
            <a:r>
              <a:rPr lang="en-US" altLang="zh-CN" sz="1660" dirty="0">
                <a:latin typeface="Arial" panose="020B0604020202020204" pitchFamily="34" charset="0"/>
              </a:rPr>
              <a:t>Application Server</a:t>
            </a:r>
            <a:endParaRPr lang="en-US" altLang="zh-CN" sz="1660" dirty="0">
              <a:latin typeface="Arial" panose="020B0604020202020204" pitchFamily="34" charset="0"/>
            </a:endParaRPr>
          </a:p>
        </p:txBody>
      </p:sp>
      <p:sp>
        <p:nvSpPr>
          <p:cNvPr id="93189" name="Rectangle 5"/>
          <p:cNvSpPr/>
          <p:nvPr/>
        </p:nvSpPr>
        <p:spPr>
          <a:xfrm>
            <a:off x="1799492" y="4554415"/>
            <a:ext cx="838200" cy="281354"/>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p>
            <a:endParaRPr lang="zh-CN" altLang="en-US" sz="100" dirty="0">
              <a:latin typeface="Arial" panose="020B0604020202020204" pitchFamily="34" charset="0"/>
            </a:endParaRPr>
          </a:p>
        </p:txBody>
      </p:sp>
      <p:sp>
        <p:nvSpPr>
          <p:cNvPr id="93190" name="Rectangle 6"/>
          <p:cNvSpPr/>
          <p:nvPr/>
        </p:nvSpPr>
        <p:spPr>
          <a:xfrm>
            <a:off x="5838092" y="4906108"/>
            <a:ext cx="1676400" cy="703385"/>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p>
            <a:r>
              <a:rPr lang="en-US" altLang="zh-CN" sz="1660" dirty="0">
                <a:latin typeface="Arial" panose="020B0604020202020204" pitchFamily="34" charset="0"/>
              </a:rPr>
              <a:t>&lt;&lt;subsystem&gt;&gt;</a:t>
            </a:r>
            <a:endParaRPr lang="en-US" altLang="zh-CN" sz="1660" dirty="0">
              <a:latin typeface="Arial" panose="020B0604020202020204" pitchFamily="34" charset="0"/>
            </a:endParaRPr>
          </a:p>
          <a:p>
            <a:r>
              <a:rPr lang="en-US" altLang="zh-CN" sz="1660" dirty="0">
                <a:latin typeface="Arial" panose="020B0604020202020204" pitchFamily="34" charset="0"/>
              </a:rPr>
              <a:t>DataBase</a:t>
            </a:r>
            <a:endParaRPr lang="en-US" altLang="zh-CN" sz="1660" dirty="0">
              <a:latin typeface="Arial" panose="020B0604020202020204" pitchFamily="34" charset="0"/>
            </a:endParaRPr>
          </a:p>
        </p:txBody>
      </p:sp>
      <p:sp>
        <p:nvSpPr>
          <p:cNvPr id="93191" name="Rectangle 7"/>
          <p:cNvSpPr/>
          <p:nvPr/>
        </p:nvSpPr>
        <p:spPr>
          <a:xfrm>
            <a:off x="5838092" y="4624754"/>
            <a:ext cx="838200" cy="281354"/>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p>
            <a:endParaRPr lang="zh-CN" altLang="en-US" sz="100" dirty="0">
              <a:latin typeface="Arial" panose="020B0604020202020204" pitchFamily="34" charset="0"/>
            </a:endParaRPr>
          </a:p>
        </p:txBody>
      </p:sp>
      <p:sp>
        <p:nvSpPr>
          <p:cNvPr id="93192" name="Line 8"/>
          <p:cNvSpPr/>
          <p:nvPr/>
        </p:nvSpPr>
        <p:spPr>
          <a:xfrm>
            <a:off x="3933092" y="5187462"/>
            <a:ext cx="1905000" cy="0"/>
          </a:xfrm>
          <a:prstGeom prst="line">
            <a:avLst/>
          </a:prstGeom>
          <a:ln w="28575" cap="flat" cmpd="sng">
            <a:solidFill>
              <a:schemeClr val="tx1"/>
            </a:solidFill>
            <a:prstDash val="dash"/>
            <a:miter/>
            <a:headEnd type="none" w="med" len="med"/>
            <a:tailEnd type="arrow" w="med" len="med"/>
          </a:ln>
        </p:spPr>
      </p:sp>
      <p:sp>
        <p:nvSpPr>
          <p:cNvPr id="93193" name="Text Box 9"/>
          <p:cNvSpPr txBox="1"/>
          <p:nvPr/>
        </p:nvSpPr>
        <p:spPr>
          <a:xfrm>
            <a:off x="4161692" y="4835769"/>
            <a:ext cx="1447800" cy="346075"/>
          </a:xfrm>
          <a:prstGeom prst="rect">
            <a:avLst/>
          </a:prstGeom>
          <a:noFill/>
          <a:ln w="9525">
            <a:noFill/>
          </a:ln>
        </p:spPr>
        <p:txBody>
          <a:bodyPr>
            <a:spAutoFit/>
          </a:bodyPr>
          <a:p>
            <a:pPr algn="l" eaLnBrk="1" hangingPunct="1">
              <a:spcBef>
                <a:spcPct val="50000"/>
              </a:spcBef>
            </a:pPr>
            <a:r>
              <a:rPr lang="en-US" altLang="zh-CN" sz="1660" dirty="0">
                <a:latin typeface="Arial" panose="020B0604020202020204" pitchFamily="34" charset="0"/>
              </a:rPr>
              <a:t>&lt;&lt;usage&gt;&gt;</a:t>
            </a:r>
            <a:endParaRPr lang="en-US" altLang="zh-CN" sz="1660" dirty="0">
              <a:latin typeface="Arial" panose="020B0604020202020204" pitchFamily="34" charset="0"/>
            </a:endParaRPr>
          </a:p>
        </p:txBody>
      </p:sp>
      <p:sp>
        <p:nvSpPr>
          <p:cNvPr id="844810" name="AutoShape 10"/>
          <p:cNvSpPr/>
          <p:nvPr/>
        </p:nvSpPr>
        <p:spPr>
          <a:xfrm>
            <a:off x="2932235" y="4089889"/>
            <a:ext cx="1254369" cy="346074"/>
          </a:xfrm>
          <a:prstGeom prst="accentCallout2">
            <a:avLst>
              <a:gd name="adj1" fmla="val 28917"/>
              <a:gd name="adj2" fmla="val 105606"/>
              <a:gd name="adj3" fmla="val 28917"/>
              <a:gd name="adj4" fmla="val 135866"/>
              <a:gd name="adj5" fmla="val 207227"/>
              <a:gd name="adj6" fmla="val 154204"/>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依赖类型</a:t>
            </a:r>
            <a:endParaRPr lang="zh-CN" altLang="en-US" sz="1660" b="0" dirty="0"/>
          </a:p>
        </p:txBody>
      </p:sp>
      <p:sp>
        <p:nvSpPr>
          <p:cNvPr id="93195" name="Rectangle 11"/>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solidFill>
                  <a:schemeClr val="tx2"/>
                </a:solidFill>
              </a:rPr>
              <a:t>静态建模关系－依赖</a:t>
            </a:r>
            <a:endParaRPr lang="zh-CN" altLang="en-US" sz="3325"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844810"/>
                                        </p:tgtEl>
                                        <p:attrNameLst>
                                          <p:attrName>style.visibility</p:attrName>
                                        </p:attrNameLst>
                                      </p:cBhvr>
                                      <p:to>
                                        <p:strVal val="visible"/>
                                      </p:to>
                                    </p:set>
                                    <p:animEffect transition="in" filter="strips(upRight)">
                                      <p:cBhvr>
                                        <p:cTn id="7" dur="500"/>
                                        <p:tgtEl>
                                          <p:spTgt spid="844810"/>
                                        </p:tgtEl>
                                      </p:cBhvr>
                                    </p:animEffect>
                                  </p:childTnLst>
                                  <p:subTnLst>
                                    <p:set>
                                      <p:cBhvr override="childStyle">
                                        <p:cTn dur="1" fill="hold" display="0" masterRel="nextClick" afterEffect="1"/>
                                        <p:tgtEl>
                                          <p:spTgt spid="8448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10" grpId="0" bldLvl="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94211" name="Rectangle 3"/>
          <p:cNvSpPr>
            <a:spLocks noGrp="1"/>
          </p:cNvSpPr>
          <p:nvPr>
            <p:ph idx="1"/>
          </p:nvPr>
        </p:nvSpPr>
        <p:spPr>
          <a:xfrm>
            <a:off x="703385" y="1318846"/>
            <a:ext cx="7737231" cy="1173774"/>
          </a:xfrm>
        </p:spPr>
        <p:txBody>
          <a:bodyPr vert="horz" wrap="square" lIns="89030" tIns="44515" rIns="89030" bIns="44515" anchor="t"/>
          <a:p>
            <a:pPr marL="342900" indent="-342900" defTabSz="914400" eaLnBrk="1" hangingPunct="1">
              <a:lnSpc>
                <a:spcPct val="90000"/>
              </a:lnSpc>
            </a:pPr>
            <a:r>
              <a:rPr lang="zh-CN" altLang="en-US" sz="2770" dirty="0">
                <a:solidFill>
                  <a:srgbClr val="452DF5"/>
                </a:solidFill>
              </a:rPr>
              <a:t>实现</a:t>
            </a:r>
            <a:r>
              <a:rPr lang="zh-CN" altLang="en-US" sz="2770" dirty="0"/>
              <a:t>是依赖的一种，但由于它具有特殊意义，所以将它独立讲述。实现是连接说明和实现之间的关系。</a:t>
            </a:r>
            <a:endParaRPr lang="zh-CN" altLang="en-US" sz="2770" dirty="0"/>
          </a:p>
        </p:txBody>
      </p:sp>
      <p:sp>
        <p:nvSpPr>
          <p:cNvPr id="94212" name="Rectangle 4"/>
          <p:cNvSpPr/>
          <p:nvPr/>
        </p:nvSpPr>
        <p:spPr>
          <a:xfrm>
            <a:off x="4360985" y="4695092"/>
            <a:ext cx="2514600" cy="492369"/>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845" b="0" dirty="0"/>
              <a:t>String</a:t>
            </a:r>
            <a:endParaRPr lang="en-US" altLang="zh-CN" sz="2215" b="0" dirty="0">
              <a:latin typeface="Times New Roman" panose="02020603050405020304" pitchFamily="18" charset="0"/>
            </a:endParaRPr>
          </a:p>
        </p:txBody>
      </p:sp>
      <p:sp>
        <p:nvSpPr>
          <p:cNvPr id="94213" name="Rectangle 5"/>
          <p:cNvSpPr/>
          <p:nvPr/>
        </p:nvSpPr>
        <p:spPr>
          <a:xfrm>
            <a:off x="4360985" y="5187462"/>
            <a:ext cx="2514600" cy="697523"/>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defTabSz="762000">
              <a:spcBef>
                <a:spcPct val="0"/>
              </a:spcBef>
              <a:buNone/>
            </a:pPr>
            <a:r>
              <a:rPr lang="en-US" altLang="zh-CN" sz="1475" b="0" dirty="0"/>
              <a:t>isEqual(String) : Boolean</a:t>
            </a:r>
            <a:endParaRPr lang="en-US" altLang="zh-CN" sz="1475" b="0" dirty="0"/>
          </a:p>
          <a:p>
            <a:pPr marL="0" lvl="0" indent="0" defTabSz="762000">
              <a:spcBef>
                <a:spcPct val="0"/>
              </a:spcBef>
              <a:buNone/>
            </a:pPr>
            <a:r>
              <a:rPr lang="en-US" altLang="zh-CN" sz="1475" b="0" dirty="0"/>
              <a:t>Hash() : Integer</a:t>
            </a:r>
            <a:endParaRPr lang="en-US" altLang="zh-CN" sz="1475" b="0" dirty="0"/>
          </a:p>
          <a:p>
            <a:pPr marL="0" lvl="0" indent="0" defTabSz="762000">
              <a:spcBef>
                <a:spcPct val="0"/>
              </a:spcBef>
              <a:buNone/>
            </a:pPr>
            <a:r>
              <a:rPr lang="en-US" altLang="zh-CN" sz="1475" b="0" dirty="0"/>
              <a:t>…</a:t>
            </a:r>
            <a:endParaRPr lang="en-US" altLang="zh-CN" sz="1475" b="0" dirty="0"/>
          </a:p>
        </p:txBody>
      </p:sp>
      <p:sp>
        <p:nvSpPr>
          <p:cNvPr id="94214" name="Line 6"/>
          <p:cNvSpPr/>
          <p:nvPr/>
        </p:nvSpPr>
        <p:spPr>
          <a:xfrm>
            <a:off x="6875585" y="4976446"/>
            <a:ext cx="533400" cy="0"/>
          </a:xfrm>
          <a:prstGeom prst="line">
            <a:avLst/>
          </a:prstGeom>
          <a:ln w="9525" cap="flat" cmpd="sng">
            <a:solidFill>
              <a:schemeClr val="tx1"/>
            </a:solidFill>
            <a:prstDash val="solid"/>
            <a:miter/>
            <a:headEnd type="none" w="med" len="med"/>
            <a:tailEnd type="none" w="med" len="med"/>
          </a:ln>
        </p:spPr>
      </p:sp>
      <p:sp>
        <p:nvSpPr>
          <p:cNvPr id="94215" name="Oval 7"/>
          <p:cNvSpPr/>
          <p:nvPr/>
        </p:nvSpPr>
        <p:spPr>
          <a:xfrm>
            <a:off x="7408985" y="4906108"/>
            <a:ext cx="152400" cy="140677"/>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94216" name="Text Box 8"/>
          <p:cNvSpPr txBox="1"/>
          <p:nvPr/>
        </p:nvSpPr>
        <p:spPr>
          <a:xfrm>
            <a:off x="7027985" y="5046785"/>
            <a:ext cx="1447800" cy="106680"/>
          </a:xfrm>
          <a:prstGeom prst="rect">
            <a:avLst/>
          </a:prstGeom>
          <a:noFill/>
          <a:ln w="9525">
            <a:noFill/>
          </a:ln>
        </p:spPr>
        <p:txBody>
          <a:bodyPr>
            <a:spAutoFit/>
          </a:bodyPr>
          <a:p>
            <a:pPr algn="l" eaLnBrk="1" hangingPunct="1">
              <a:spcBef>
                <a:spcPct val="50000"/>
              </a:spcBef>
            </a:pPr>
            <a:r>
              <a:rPr lang="en-US" altLang="zh-CN" sz="100" dirty="0">
                <a:latin typeface="Arial" panose="020B0604020202020204" pitchFamily="34" charset="0"/>
              </a:rPr>
              <a:t>Comparable</a:t>
            </a:r>
            <a:endParaRPr lang="en-US" altLang="zh-CN" sz="100" dirty="0">
              <a:latin typeface="Arial" panose="020B0604020202020204" pitchFamily="34" charset="0"/>
            </a:endParaRPr>
          </a:p>
        </p:txBody>
      </p:sp>
      <p:sp>
        <p:nvSpPr>
          <p:cNvPr id="94217" name="Rectangle 9"/>
          <p:cNvSpPr/>
          <p:nvPr/>
        </p:nvSpPr>
        <p:spPr>
          <a:xfrm>
            <a:off x="1084385" y="3077308"/>
            <a:ext cx="2514600" cy="633046"/>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845" b="0" dirty="0"/>
              <a:t>&lt;&lt;interface&gt;&gt;</a:t>
            </a:r>
            <a:endParaRPr lang="en-US" altLang="zh-CN" sz="1845" b="0" dirty="0"/>
          </a:p>
          <a:p>
            <a:pPr marL="0" lvl="0" indent="0" algn="ctr" defTabSz="762000">
              <a:spcBef>
                <a:spcPct val="0"/>
              </a:spcBef>
              <a:buNone/>
            </a:pPr>
            <a:r>
              <a:rPr lang="en-US" altLang="zh-CN" sz="1845" b="0" dirty="0"/>
              <a:t>Comparable</a:t>
            </a:r>
            <a:endParaRPr lang="en-US" altLang="zh-CN" sz="2215" b="0" dirty="0">
              <a:latin typeface="Times New Roman" panose="02020603050405020304" pitchFamily="18" charset="0"/>
            </a:endParaRPr>
          </a:p>
        </p:txBody>
      </p:sp>
      <p:sp>
        <p:nvSpPr>
          <p:cNvPr id="94218" name="Rectangle 10"/>
          <p:cNvSpPr/>
          <p:nvPr/>
        </p:nvSpPr>
        <p:spPr>
          <a:xfrm>
            <a:off x="1084385" y="3710354"/>
            <a:ext cx="2514600" cy="697523"/>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defTabSz="762000">
              <a:spcBef>
                <a:spcPct val="0"/>
              </a:spcBef>
              <a:buNone/>
            </a:pPr>
            <a:r>
              <a:rPr lang="en-US" altLang="zh-CN" sz="1475" b="0" dirty="0"/>
              <a:t>isEqual(String) : Boolean</a:t>
            </a:r>
            <a:endParaRPr lang="en-US" altLang="zh-CN" sz="1475" b="0" dirty="0"/>
          </a:p>
          <a:p>
            <a:pPr marL="0" lvl="0" indent="0" defTabSz="762000">
              <a:spcBef>
                <a:spcPct val="0"/>
              </a:spcBef>
              <a:buNone/>
            </a:pPr>
            <a:r>
              <a:rPr lang="en-US" altLang="zh-CN" sz="1475" b="0" dirty="0"/>
              <a:t>Hash() : Integer</a:t>
            </a:r>
            <a:endParaRPr lang="en-US" altLang="zh-CN" sz="1475" b="0" dirty="0"/>
          </a:p>
          <a:p>
            <a:pPr marL="0" lvl="0" indent="0" defTabSz="762000">
              <a:spcBef>
                <a:spcPct val="0"/>
              </a:spcBef>
              <a:buNone/>
            </a:pPr>
            <a:r>
              <a:rPr lang="en-US" altLang="zh-CN" sz="1475" b="0" dirty="0"/>
              <a:t>…</a:t>
            </a:r>
            <a:endParaRPr lang="en-US" altLang="zh-CN" sz="1475" b="0" dirty="0"/>
          </a:p>
        </p:txBody>
      </p:sp>
      <p:sp>
        <p:nvSpPr>
          <p:cNvPr id="94219" name="AutoShape 11"/>
          <p:cNvSpPr/>
          <p:nvPr/>
        </p:nvSpPr>
        <p:spPr>
          <a:xfrm>
            <a:off x="2110154" y="4484077"/>
            <a:ext cx="304800" cy="211015"/>
          </a:xfrm>
          <a:prstGeom prst="triangle">
            <a:avLst>
              <a:gd name="adj" fmla="val 50000"/>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cxnSp>
        <p:nvCxnSpPr>
          <p:cNvPr id="94220" name="AutoShape 12"/>
          <p:cNvCxnSpPr>
            <a:stCxn id="94219" idx="3"/>
            <a:endCxn id="94213" idx="1"/>
          </p:cNvCxnSpPr>
          <p:nvPr/>
        </p:nvCxnSpPr>
        <p:spPr>
          <a:xfrm rot="-5400000" flipH="1">
            <a:off x="2891204" y="4066443"/>
            <a:ext cx="841131" cy="2098431"/>
          </a:xfrm>
          <a:prstGeom prst="bentConnector2">
            <a:avLst/>
          </a:prstGeom>
          <a:ln w="9525" cap="flat" cmpd="sng">
            <a:solidFill>
              <a:schemeClr val="tx1"/>
            </a:solidFill>
            <a:prstDash val="dash"/>
            <a:miter/>
            <a:headEnd type="none" w="med" len="med"/>
            <a:tailEnd type="none" w="med" len="med"/>
          </a:ln>
        </p:spPr>
      </p:cxnSp>
      <p:sp>
        <p:nvSpPr>
          <p:cNvPr id="845837" name="AutoShape 13"/>
          <p:cNvSpPr/>
          <p:nvPr/>
        </p:nvSpPr>
        <p:spPr>
          <a:xfrm>
            <a:off x="5234354" y="3006969"/>
            <a:ext cx="838200" cy="346074"/>
          </a:xfrm>
          <a:prstGeom prst="accentCallout2">
            <a:avLst>
              <a:gd name="adj1" fmla="val 28917"/>
              <a:gd name="adj2" fmla="val -9093"/>
              <a:gd name="adj3" fmla="val 28917"/>
              <a:gd name="adj4" fmla="val -84657"/>
              <a:gd name="adj5" fmla="val 683532"/>
              <a:gd name="adj6" fmla="val -237690"/>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实现</a:t>
            </a:r>
            <a:endParaRPr lang="zh-CN" altLang="en-US" sz="1660" b="0" dirty="0"/>
          </a:p>
        </p:txBody>
      </p:sp>
      <p:sp>
        <p:nvSpPr>
          <p:cNvPr id="845838" name="AutoShape 14"/>
          <p:cNvSpPr/>
          <p:nvPr/>
        </p:nvSpPr>
        <p:spPr>
          <a:xfrm>
            <a:off x="4761035" y="3826120"/>
            <a:ext cx="1828800" cy="346074"/>
          </a:xfrm>
          <a:prstGeom prst="accentCallout2">
            <a:avLst>
              <a:gd name="adj1" fmla="val 28917"/>
              <a:gd name="adj2" fmla="val 104167"/>
              <a:gd name="adj3" fmla="val 28917"/>
              <a:gd name="adj4" fmla="val 120486"/>
              <a:gd name="adj5" fmla="val 309236"/>
              <a:gd name="adj6" fmla="val 135940"/>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特殊的实现标记</a:t>
            </a:r>
            <a:endParaRPr lang="zh-CN" altLang="en-US" sz="1660" b="0" dirty="0"/>
          </a:p>
        </p:txBody>
      </p:sp>
      <p:sp>
        <p:nvSpPr>
          <p:cNvPr id="94223" name="Rectangle 16"/>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solidFill>
                  <a:schemeClr val="tx2"/>
                </a:solidFill>
              </a:rPr>
              <a:t>静态建模关系－实现</a:t>
            </a:r>
            <a:endParaRPr lang="zh-CN" altLang="en-US" sz="3325"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845837"/>
                                        </p:tgtEl>
                                        <p:attrNameLst>
                                          <p:attrName>style.visibility</p:attrName>
                                        </p:attrNameLst>
                                      </p:cBhvr>
                                      <p:to>
                                        <p:strVal val="visible"/>
                                      </p:to>
                                    </p:set>
                                    <p:animEffect transition="in" filter="strips(upRight)">
                                      <p:cBhvr>
                                        <p:cTn id="7" dur="500"/>
                                        <p:tgtEl>
                                          <p:spTgt spid="845837"/>
                                        </p:tgtEl>
                                      </p:cBhvr>
                                    </p:animEffect>
                                  </p:childTnLst>
                                  <p:subTnLst>
                                    <p:set>
                                      <p:cBhvr override="childStyle">
                                        <p:cTn dur="1" fill="hold" display="0" masterRel="nextClick" afterEffect="1"/>
                                        <p:tgtEl>
                                          <p:spTgt spid="84583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845838"/>
                                        </p:tgtEl>
                                        <p:attrNameLst>
                                          <p:attrName>style.visibility</p:attrName>
                                        </p:attrNameLst>
                                      </p:cBhvr>
                                      <p:to>
                                        <p:strVal val="visible"/>
                                      </p:to>
                                    </p:set>
                                    <p:animEffect transition="in" filter="strips(upRight)">
                                      <p:cBhvr>
                                        <p:cTn id="12" dur="500"/>
                                        <p:tgtEl>
                                          <p:spTgt spid="845838"/>
                                        </p:tgtEl>
                                      </p:cBhvr>
                                    </p:animEffect>
                                  </p:childTnLst>
                                  <p:subTnLst>
                                    <p:set>
                                      <p:cBhvr override="childStyle">
                                        <p:cTn dur="1" fill="hold" display="0" masterRel="nextClick" afterEffect="1"/>
                                        <p:tgtEl>
                                          <p:spTgt spid="84583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837" grpId="0" bldLvl="0" animBg="1"/>
      <p:bldP spid="845838" grpId="0" bldLvl="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95235" name="Rectangle 3"/>
          <p:cNvSpPr>
            <a:spLocks noGrp="1"/>
          </p:cNvSpPr>
          <p:nvPr>
            <p:ph idx="1"/>
          </p:nvPr>
        </p:nvSpPr>
        <p:spPr>
          <a:xfrm>
            <a:off x="422031" y="1389185"/>
            <a:ext cx="8370277" cy="898281"/>
          </a:xfrm>
        </p:spPr>
        <p:txBody>
          <a:bodyPr vert="horz" wrap="square" lIns="89030" tIns="44515" rIns="89030" bIns="44515" anchor="t"/>
          <a:p>
            <a:pPr marL="342900" indent="-342900" defTabSz="914400" eaLnBrk="1" hangingPunct="1">
              <a:lnSpc>
                <a:spcPct val="90000"/>
              </a:lnSpc>
            </a:pPr>
            <a:r>
              <a:rPr lang="zh-CN" altLang="en-US" sz="2770" dirty="0">
                <a:solidFill>
                  <a:srgbClr val="452DF5"/>
                </a:solidFill>
              </a:rPr>
              <a:t>约束</a:t>
            </a:r>
            <a:r>
              <a:rPr lang="zh-CN" altLang="en-US" sz="2770" dirty="0"/>
              <a:t>用来表示各种限制，如关联路径上的限制，和属性特征检测（存在、所有）。</a:t>
            </a:r>
            <a:endParaRPr lang="zh-CN" altLang="en-US" sz="2770" dirty="0"/>
          </a:p>
        </p:txBody>
      </p:sp>
      <p:sp>
        <p:nvSpPr>
          <p:cNvPr id="95236" name="Rectangle 4"/>
          <p:cNvSpPr/>
          <p:nvPr/>
        </p:nvSpPr>
        <p:spPr>
          <a:xfrm>
            <a:off x="1799492" y="3851031"/>
            <a:ext cx="2133600" cy="1266092"/>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p>
            <a:r>
              <a:rPr lang="en-US" altLang="zh-CN" sz="1660" dirty="0">
                <a:latin typeface="Arial" panose="020B0604020202020204" pitchFamily="34" charset="0"/>
              </a:rPr>
              <a:t>Person</a:t>
            </a:r>
            <a:endParaRPr lang="en-US" altLang="zh-CN" sz="1660" dirty="0">
              <a:latin typeface="Arial" panose="020B0604020202020204" pitchFamily="34" charset="0"/>
            </a:endParaRPr>
          </a:p>
        </p:txBody>
      </p:sp>
      <p:sp>
        <p:nvSpPr>
          <p:cNvPr id="95237" name="Rectangle 5"/>
          <p:cNvSpPr/>
          <p:nvPr/>
        </p:nvSpPr>
        <p:spPr>
          <a:xfrm>
            <a:off x="5838092" y="3851031"/>
            <a:ext cx="1676400" cy="1266092"/>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p>
            <a:r>
              <a:rPr lang="en-US" altLang="zh-CN" sz="1660" dirty="0">
                <a:latin typeface="Arial" panose="020B0604020202020204" pitchFamily="34" charset="0"/>
              </a:rPr>
              <a:t>Committee</a:t>
            </a:r>
            <a:endParaRPr lang="en-US" altLang="zh-CN" sz="1660" dirty="0">
              <a:latin typeface="Arial" panose="020B0604020202020204" pitchFamily="34" charset="0"/>
            </a:endParaRPr>
          </a:p>
        </p:txBody>
      </p:sp>
      <p:sp>
        <p:nvSpPr>
          <p:cNvPr id="95238" name="Line 6"/>
          <p:cNvSpPr/>
          <p:nvPr/>
        </p:nvSpPr>
        <p:spPr>
          <a:xfrm>
            <a:off x="3933092" y="4132385"/>
            <a:ext cx="1905000" cy="0"/>
          </a:xfrm>
          <a:prstGeom prst="line">
            <a:avLst/>
          </a:prstGeom>
          <a:ln w="19050" cap="flat" cmpd="sng">
            <a:solidFill>
              <a:schemeClr val="tx1"/>
            </a:solidFill>
            <a:prstDash val="dash"/>
            <a:miter/>
            <a:headEnd type="none" w="med" len="med"/>
            <a:tailEnd type="none" w="med" len="med"/>
          </a:ln>
        </p:spPr>
      </p:sp>
      <p:sp>
        <p:nvSpPr>
          <p:cNvPr id="95239" name="Text Box 7"/>
          <p:cNvSpPr txBox="1"/>
          <p:nvPr/>
        </p:nvSpPr>
        <p:spPr>
          <a:xfrm>
            <a:off x="4161692" y="3780692"/>
            <a:ext cx="1447800" cy="346075"/>
          </a:xfrm>
          <a:prstGeom prst="rect">
            <a:avLst/>
          </a:prstGeom>
          <a:noFill/>
          <a:ln w="9525">
            <a:noFill/>
          </a:ln>
        </p:spPr>
        <p:txBody>
          <a:bodyPr>
            <a:spAutoFit/>
          </a:bodyPr>
          <a:p>
            <a:pPr algn="l" eaLnBrk="1" hangingPunct="1">
              <a:spcBef>
                <a:spcPct val="50000"/>
              </a:spcBef>
            </a:pPr>
            <a:r>
              <a:rPr lang="en-US" altLang="zh-CN" sz="1660" dirty="0">
                <a:latin typeface="Arial" panose="020B0604020202020204" pitchFamily="34" charset="0"/>
              </a:rPr>
              <a:t>Member-of</a:t>
            </a:r>
            <a:endParaRPr lang="en-US" altLang="zh-CN" sz="1660" dirty="0">
              <a:latin typeface="Arial" panose="020B0604020202020204" pitchFamily="34" charset="0"/>
            </a:endParaRPr>
          </a:p>
        </p:txBody>
      </p:sp>
      <p:sp>
        <p:nvSpPr>
          <p:cNvPr id="846856" name="AutoShape 8"/>
          <p:cNvSpPr/>
          <p:nvPr/>
        </p:nvSpPr>
        <p:spPr>
          <a:xfrm>
            <a:off x="6449158" y="2993781"/>
            <a:ext cx="1059473" cy="346074"/>
          </a:xfrm>
          <a:prstGeom prst="accentCallout2">
            <a:avLst>
              <a:gd name="adj1" fmla="val 28917"/>
              <a:gd name="adj2" fmla="val -6639"/>
              <a:gd name="adj3" fmla="val 28917"/>
              <a:gd name="adj4" fmla="val -58644"/>
              <a:gd name="adj5" fmla="val 408435"/>
              <a:gd name="adj6" fmla="val -93778"/>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约束</a:t>
            </a:r>
            <a:endParaRPr lang="zh-CN" altLang="en-US" sz="1660" b="0" dirty="0"/>
          </a:p>
        </p:txBody>
      </p:sp>
      <p:sp>
        <p:nvSpPr>
          <p:cNvPr id="95241" name="Line 9"/>
          <p:cNvSpPr/>
          <p:nvPr/>
        </p:nvSpPr>
        <p:spPr>
          <a:xfrm>
            <a:off x="3933092" y="4835769"/>
            <a:ext cx="1905000" cy="0"/>
          </a:xfrm>
          <a:prstGeom prst="line">
            <a:avLst/>
          </a:prstGeom>
          <a:ln w="19050" cap="flat" cmpd="sng">
            <a:solidFill>
              <a:schemeClr val="tx1"/>
            </a:solidFill>
            <a:prstDash val="dash"/>
            <a:miter/>
            <a:headEnd type="none" w="med" len="med"/>
            <a:tailEnd type="none" w="med" len="med"/>
          </a:ln>
        </p:spPr>
      </p:sp>
      <p:sp>
        <p:nvSpPr>
          <p:cNvPr id="95242" name="Text Box 10"/>
          <p:cNvSpPr txBox="1"/>
          <p:nvPr/>
        </p:nvSpPr>
        <p:spPr>
          <a:xfrm>
            <a:off x="4314092" y="4835769"/>
            <a:ext cx="1447800" cy="346075"/>
          </a:xfrm>
          <a:prstGeom prst="rect">
            <a:avLst/>
          </a:prstGeom>
          <a:noFill/>
          <a:ln w="9525">
            <a:noFill/>
          </a:ln>
        </p:spPr>
        <p:txBody>
          <a:bodyPr>
            <a:spAutoFit/>
          </a:bodyPr>
          <a:p>
            <a:pPr algn="l" eaLnBrk="1" hangingPunct="1">
              <a:spcBef>
                <a:spcPct val="50000"/>
              </a:spcBef>
            </a:pPr>
            <a:r>
              <a:rPr lang="en-US" altLang="zh-CN" sz="1660" dirty="0">
                <a:latin typeface="Arial" panose="020B0604020202020204" pitchFamily="34" charset="0"/>
              </a:rPr>
              <a:t>Chair-of</a:t>
            </a:r>
            <a:endParaRPr lang="en-US" altLang="zh-CN" sz="1660" dirty="0">
              <a:latin typeface="Arial" panose="020B0604020202020204" pitchFamily="34" charset="0"/>
            </a:endParaRPr>
          </a:p>
        </p:txBody>
      </p:sp>
      <p:sp>
        <p:nvSpPr>
          <p:cNvPr id="95243" name="Text Box 11"/>
          <p:cNvSpPr txBox="1"/>
          <p:nvPr/>
        </p:nvSpPr>
        <p:spPr>
          <a:xfrm>
            <a:off x="4542692" y="4273062"/>
            <a:ext cx="1219200" cy="346075"/>
          </a:xfrm>
          <a:prstGeom prst="rect">
            <a:avLst/>
          </a:prstGeom>
          <a:noFill/>
          <a:ln w="9525">
            <a:noFill/>
          </a:ln>
        </p:spPr>
        <p:txBody>
          <a:bodyPr>
            <a:spAutoFit/>
          </a:bodyPr>
          <a:p>
            <a:pPr algn="l" eaLnBrk="1" hangingPunct="1">
              <a:spcBef>
                <a:spcPct val="50000"/>
              </a:spcBef>
            </a:pPr>
            <a:r>
              <a:rPr lang="en-US" altLang="zh-CN" sz="1660" dirty="0">
                <a:latin typeface="Arial" panose="020B0604020202020204" pitchFamily="34" charset="0"/>
              </a:rPr>
              <a:t>{subset}</a:t>
            </a:r>
            <a:endParaRPr lang="en-US" altLang="zh-CN" sz="1660" dirty="0">
              <a:latin typeface="Arial" panose="020B0604020202020204" pitchFamily="34" charset="0"/>
            </a:endParaRPr>
          </a:p>
        </p:txBody>
      </p:sp>
      <p:sp>
        <p:nvSpPr>
          <p:cNvPr id="95244" name="Line 12"/>
          <p:cNvSpPr/>
          <p:nvPr/>
        </p:nvSpPr>
        <p:spPr>
          <a:xfrm flipV="1">
            <a:off x="4542692" y="4132385"/>
            <a:ext cx="0" cy="703385"/>
          </a:xfrm>
          <a:prstGeom prst="line">
            <a:avLst/>
          </a:prstGeom>
          <a:ln w="9525" cap="flat" cmpd="sng">
            <a:solidFill>
              <a:schemeClr val="tx1"/>
            </a:solidFill>
            <a:prstDash val="dash"/>
            <a:miter/>
            <a:headEnd type="none" w="med" len="med"/>
            <a:tailEnd type="triangle" w="med" len="med"/>
          </a:ln>
        </p:spPr>
      </p:sp>
      <p:sp>
        <p:nvSpPr>
          <p:cNvPr id="95245" name="Rectangle 13"/>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solidFill>
                  <a:schemeClr val="tx2"/>
                </a:solidFill>
              </a:rPr>
              <a:t>静态建模关系－约束</a:t>
            </a:r>
            <a:endParaRPr lang="zh-CN" altLang="en-US" sz="3325"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846856"/>
                                        </p:tgtEl>
                                        <p:attrNameLst>
                                          <p:attrName>style.visibility</p:attrName>
                                        </p:attrNameLst>
                                      </p:cBhvr>
                                      <p:to>
                                        <p:strVal val="visible"/>
                                      </p:to>
                                    </p:set>
                                    <p:animEffect transition="in" filter="strips(upRight)">
                                      <p:cBhvr>
                                        <p:cTn id="7" dur="500"/>
                                        <p:tgtEl>
                                          <p:spTgt spid="846856"/>
                                        </p:tgtEl>
                                      </p:cBhvr>
                                    </p:animEffect>
                                  </p:childTnLst>
                                  <p:subTnLst>
                                    <p:set>
                                      <p:cBhvr override="childStyle">
                                        <p:cTn dur="1" fill="hold" display="0" masterRel="nextClick" afterEffect="1"/>
                                        <p:tgtEl>
                                          <p:spTgt spid="84685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56" grpId="0" bldLvl="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96259" name="Rectangle 3"/>
          <p:cNvSpPr>
            <a:spLocks noGrp="1"/>
          </p:cNvSpPr>
          <p:nvPr>
            <p:ph idx="1"/>
          </p:nvPr>
        </p:nvSpPr>
        <p:spPr>
          <a:xfrm>
            <a:off x="492369" y="1389185"/>
            <a:ext cx="8088923" cy="773723"/>
          </a:xfrm>
        </p:spPr>
        <p:txBody>
          <a:bodyPr vert="horz" wrap="square" lIns="89030" tIns="44515" rIns="89030" bIns="44515" anchor="t"/>
          <a:p>
            <a:pPr marL="342900" indent="-342900" defTabSz="914400" eaLnBrk="1" hangingPunct="1">
              <a:lnSpc>
                <a:spcPct val="90000"/>
              </a:lnSpc>
            </a:pPr>
            <a:r>
              <a:rPr lang="zh-CN" altLang="en-US" sz="2770" dirty="0">
                <a:solidFill>
                  <a:srgbClr val="452DF5"/>
                </a:solidFill>
              </a:rPr>
              <a:t>静态视图</a:t>
            </a:r>
            <a:r>
              <a:rPr lang="zh-CN" altLang="en-US" sz="2770" dirty="0"/>
              <a:t>是</a:t>
            </a:r>
            <a:r>
              <a:rPr lang="en-US" altLang="zh-CN" sz="2770" dirty="0"/>
              <a:t>UML</a:t>
            </a:r>
            <a:r>
              <a:rPr lang="zh-CN" altLang="en-US" sz="2770" dirty="0"/>
              <a:t>的基础，静态视图表示为类图，主要是描述类和类之间的关系。</a:t>
            </a:r>
            <a:endParaRPr lang="zh-CN" altLang="en-US" sz="2770" dirty="0"/>
          </a:p>
        </p:txBody>
      </p:sp>
      <p:sp>
        <p:nvSpPr>
          <p:cNvPr id="847876" name="AutoShape 4"/>
          <p:cNvSpPr/>
          <p:nvPr/>
        </p:nvSpPr>
        <p:spPr>
          <a:xfrm>
            <a:off x="7170127" y="3697166"/>
            <a:ext cx="993531" cy="346074"/>
          </a:xfrm>
          <a:prstGeom prst="accentCallout2">
            <a:avLst>
              <a:gd name="adj1" fmla="val 28917"/>
              <a:gd name="adj2" fmla="val -7667"/>
              <a:gd name="adj3" fmla="val 28917"/>
              <a:gd name="adj4" fmla="val -27477"/>
              <a:gd name="adj5" fmla="val 94380"/>
              <a:gd name="adj6" fmla="val -44088"/>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继承</a:t>
            </a:r>
            <a:endParaRPr lang="zh-CN" altLang="en-US" sz="1660" b="0" dirty="0"/>
          </a:p>
        </p:txBody>
      </p:sp>
      <p:sp>
        <p:nvSpPr>
          <p:cNvPr id="847877" name="AutoShape 5"/>
          <p:cNvSpPr/>
          <p:nvPr/>
        </p:nvSpPr>
        <p:spPr>
          <a:xfrm>
            <a:off x="984738" y="4202723"/>
            <a:ext cx="719504" cy="346074"/>
          </a:xfrm>
          <a:prstGeom prst="accentCallout2">
            <a:avLst>
              <a:gd name="adj1" fmla="val 28917"/>
              <a:gd name="adj2" fmla="val 109778"/>
              <a:gd name="adj3" fmla="val 28917"/>
              <a:gd name="adj4" fmla="val 159065"/>
              <a:gd name="adj5" fmla="val 133736"/>
              <a:gd name="adj6" fmla="val 176986"/>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defTabSz="762000">
              <a:spcBef>
                <a:spcPct val="0"/>
              </a:spcBef>
              <a:buNone/>
            </a:pPr>
            <a:r>
              <a:rPr lang="zh-CN" altLang="en-US" sz="1660" b="0" dirty="0"/>
              <a:t>关联</a:t>
            </a:r>
            <a:endParaRPr lang="zh-CN" altLang="en-US" sz="1660" b="0" dirty="0"/>
          </a:p>
        </p:txBody>
      </p:sp>
      <p:sp>
        <p:nvSpPr>
          <p:cNvPr id="847878" name="Rectangle 6"/>
          <p:cNvSpPr/>
          <p:nvPr/>
        </p:nvSpPr>
        <p:spPr>
          <a:xfrm>
            <a:off x="1522535" y="2936631"/>
            <a:ext cx="1274885" cy="492369"/>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845" b="0" dirty="0"/>
              <a:t>Person</a:t>
            </a:r>
            <a:endParaRPr lang="en-US" altLang="zh-CN" sz="2215" b="0" dirty="0">
              <a:latin typeface="Times New Roman" panose="02020603050405020304" pitchFamily="18" charset="0"/>
            </a:endParaRPr>
          </a:p>
        </p:txBody>
      </p:sp>
      <p:sp>
        <p:nvSpPr>
          <p:cNvPr id="847879" name="Rectangle 7"/>
          <p:cNvSpPr/>
          <p:nvPr/>
        </p:nvSpPr>
        <p:spPr>
          <a:xfrm>
            <a:off x="1720362" y="5609492"/>
            <a:ext cx="1274885" cy="492369"/>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845" b="0" dirty="0"/>
              <a:t>House</a:t>
            </a:r>
            <a:endParaRPr lang="en-US" altLang="zh-CN" sz="2215" b="0" dirty="0">
              <a:latin typeface="Times New Roman" panose="02020603050405020304" pitchFamily="18" charset="0"/>
            </a:endParaRPr>
          </a:p>
        </p:txBody>
      </p:sp>
      <p:cxnSp>
        <p:nvCxnSpPr>
          <p:cNvPr id="847880" name="AutoShape 8"/>
          <p:cNvCxnSpPr>
            <a:stCxn id="847878" idx="2"/>
            <a:endCxn id="847879" idx="0"/>
          </p:cNvCxnSpPr>
          <p:nvPr/>
        </p:nvCxnSpPr>
        <p:spPr>
          <a:xfrm>
            <a:off x="2159977" y="3429000"/>
            <a:ext cx="197827" cy="2180492"/>
          </a:xfrm>
          <a:prstGeom prst="straightConnector1">
            <a:avLst/>
          </a:prstGeom>
          <a:ln w="12700" cap="flat" cmpd="sng">
            <a:solidFill>
              <a:schemeClr val="tx1"/>
            </a:solidFill>
            <a:prstDash val="solid"/>
            <a:headEnd type="none" w="sm" len="sm"/>
            <a:tailEnd type="none" w="sm" len="sm"/>
          </a:ln>
        </p:spPr>
      </p:cxnSp>
      <p:sp>
        <p:nvSpPr>
          <p:cNvPr id="847881" name="Text Box 9"/>
          <p:cNvSpPr txBox="1"/>
          <p:nvPr/>
        </p:nvSpPr>
        <p:spPr>
          <a:xfrm>
            <a:off x="1471246" y="5329604"/>
            <a:ext cx="824865" cy="289560"/>
          </a:xfrm>
          <a:prstGeom prst="rect">
            <a:avLst/>
          </a:prstGeom>
          <a:noFill/>
          <a:ln w="12700">
            <a:noFill/>
          </a:ln>
        </p:spPr>
        <p:txBody>
          <a:bodyPr wrap="none">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defTabSz="762000">
              <a:spcBef>
                <a:spcPct val="0"/>
              </a:spcBef>
              <a:buNone/>
            </a:pPr>
            <a:r>
              <a:rPr lang="en-US" altLang="zh-CN" sz="1290" b="0" dirty="0"/>
              <a:t>residence</a:t>
            </a:r>
            <a:endParaRPr lang="en-US" altLang="zh-CN" sz="1290" b="0" dirty="0"/>
          </a:p>
        </p:txBody>
      </p:sp>
      <p:sp>
        <p:nvSpPr>
          <p:cNvPr id="847882" name="Text Box 10"/>
          <p:cNvSpPr txBox="1"/>
          <p:nvPr/>
        </p:nvSpPr>
        <p:spPr>
          <a:xfrm>
            <a:off x="2363666" y="5329604"/>
            <a:ext cx="434975" cy="289560"/>
          </a:xfrm>
          <a:prstGeom prst="rect">
            <a:avLst/>
          </a:prstGeom>
          <a:noFill/>
          <a:ln w="12700">
            <a:noFill/>
          </a:ln>
        </p:spPr>
        <p:txBody>
          <a:bodyPr wrap="none">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defTabSz="762000">
              <a:spcBef>
                <a:spcPct val="0"/>
              </a:spcBef>
              <a:buNone/>
            </a:pPr>
            <a:r>
              <a:rPr lang="en-US" altLang="zh-CN" sz="1290" dirty="0"/>
              <a:t>0..*</a:t>
            </a:r>
            <a:endParaRPr lang="en-US" altLang="zh-CN" sz="1290" dirty="0"/>
          </a:p>
        </p:txBody>
      </p:sp>
      <p:grpSp>
        <p:nvGrpSpPr>
          <p:cNvPr id="847883" name="Group 11"/>
          <p:cNvGrpSpPr/>
          <p:nvPr/>
        </p:nvGrpSpPr>
        <p:grpSpPr>
          <a:xfrm>
            <a:off x="1702777" y="3456843"/>
            <a:ext cx="1079997" cy="290146"/>
            <a:chOff x="1308" y="1819"/>
            <a:chExt cx="680" cy="198"/>
          </a:xfrm>
        </p:grpSpPr>
        <p:sp>
          <p:nvSpPr>
            <p:cNvPr id="96293" name="Text Box 12"/>
            <p:cNvSpPr txBox="1"/>
            <p:nvPr/>
          </p:nvSpPr>
          <p:spPr>
            <a:xfrm>
              <a:off x="1308" y="1819"/>
              <a:ext cx="384" cy="198"/>
            </a:xfrm>
            <a:prstGeom prst="rect">
              <a:avLst/>
            </a:prstGeom>
            <a:noFill/>
            <a:ln w="12700">
              <a:noFill/>
            </a:ln>
          </p:spPr>
          <p:txBody>
            <a:bodyPr wrap="none">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defTabSz="762000">
                <a:spcBef>
                  <a:spcPct val="0"/>
                </a:spcBef>
                <a:buNone/>
              </a:pPr>
              <a:r>
                <a:rPr lang="en-US" altLang="zh-CN" sz="1290" b="0" dirty="0"/>
                <a:t>owner</a:t>
              </a:r>
              <a:endParaRPr lang="en-US" altLang="zh-CN" sz="1290" b="0" dirty="0"/>
            </a:p>
          </p:txBody>
        </p:sp>
        <p:sp>
          <p:nvSpPr>
            <p:cNvPr id="96294" name="Text Box 13"/>
            <p:cNvSpPr txBox="1"/>
            <p:nvPr/>
          </p:nvSpPr>
          <p:spPr>
            <a:xfrm>
              <a:off x="1714" y="1819"/>
              <a:ext cx="274" cy="198"/>
            </a:xfrm>
            <a:prstGeom prst="rect">
              <a:avLst/>
            </a:prstGeom>
            <a:noFill/>
            <a:ln w="12700">
              <a:noFill/>
            </a:ln>
          </p:spPr>
          <p:txBody>
            <a:bodyPr wrap="none">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defTabSz="762000">
                <a:spcBef>
                  <a:spcPct val="0"/>
                </a:spcBef>
                <a:buNone/>
              </a:pPr>
              <a:r>
                <a:rPr lang="en-US" altLang="zh-CN" sz="1290" dirty="0"/>
                <a:t>0..*</a:t>
              </a:r>
              <a:endParaRPr lang="en-US" altLang="zh-CN" sz="1290" dirty="0"/>
            </a:p>
          </p:txBody>
        </p:sp>
      </p:grpSp>
      <p:grpSp>
        <p:nvGrpSpPr>
          <p:cNvPr id="847886" name="Group 14"/>
          <p:cNvGrpSpPr/>
          <p:nvPr/>
        </p:nvGrpSpPr>
        <p:grpSpPr>
          <a:xfrm>
            <a:off x="2929304" y="2795954"/>
            <a:ext cx="4700954" cy="773723"/>
            <a:chOff x="2119" y="1392"/>
            <a:chExt cx="2764" cy="528"/>
          </a:xfrm>
        </p:grpSpPr>
        <p:sp>
          <p:nvSpPr>
            <p:cNvPr id="96287" name="Rectangle 15"/>
            <p:cNvSpPr/>
            <p:nvPr/>
          </p:nvSpPr>
          <p:spPr>
            <a:xfrm>
              <a:off x="4080" y="1392"/>
              <a:ext cx="803" cy="528"/>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845" b="0" dirty="0"/>
                <a:t>Financial</a:t>
              </a:r>
              <a:br>
                <a:rPr lang="en-US" altLang="zh-CN" sz="1845" b="0" dirty="0"/>
              </a:br>
              <a:r>
                <a:rPr lang="en-US" altLang="zh-CN" sz="1845" b="0" dirty="0"/>
                <a:t>Institution</a:t>
              </a:r>
              <a:endParaRPr lang="en-US" altLang="zh-CN" sz="2215" b="0" dirty="0">
                <a:latin typeface="Times New Roman" panose="02020603050405020304" pitchFamily="18" charset="0"/>
              </a:endParaRPr>
            </a:p>
          </p:txBody>
        </p:sp>
        <p:cxnSp>
          <p:nvCxnSpPr>
            <p:cNvPr id="96288" name="AutoShape 16"/>
            <p:cNvCxnSpPr>
              <a:stCxn id="847878" idx="3"/>
              <a:endCxn id="96287" idx="1"/>
            </p:cNvCxnSpPr>
            <p:nvPr/>
          </p:nvCxnSpPr>
          <p:spPr>
            <a:xfrm>
              <a:off x="2122" y="1651"/>
              <a:ext cx="1958" cy="5"/>
            </a:xfrm>
            <a:prstGeom prst="straightConnector1">
              <a:avLst/>
            </a:prstGeom>
            <a:ln w="12700" cap="flat" cmpd="sng">
              <a:solidFill>
                <a:schemeClr val="tx1"/>
              </a:solidFill>
              <a:prstDash val="solid"/>
              <a:headEnd type="none" w="sm" len="sm"/>
              <a:tailEnd type="none" w="sm" len="sm"/>
            </a:ln>
          </p:spPr>
        </p:cxnSp>
        <p:sp>
          <p:nvSpPr>
            <p:cNvPr id="96289" name="Text Box 17"/>
            <p:cNvSpPr txBox="1"/>
            <p:nvPr/>
          </p:nvSpPr>
          <p:spPr>
            <a:xfrm>
              <a:off x="2119" y="1459"/>
              <a:ext cx="322" cy="198"/>
            </a:xfrm>
            <a:prstGeom prst="rect">
              <a:avLst/>
            </a:prstGeom>
            <a:solidFill>
              <a:schemeClr val="accent2"/>
            </a:solidFill>
            <a:ln w="12700">
              <a:noFill/>
            </a:ln>
          </p:spPr>
          <p:txBody>
            <a:bodyPr wrap="none">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defTabSz="762000">
                <a:spcBef>
                  <a:spcPct val="0"/>
                </a:spcBef>
                <a:buNone/>
              </a:pPr>
              <a:r>
                <a:rPr lang="en-US" altLang="zh-CN" sz="1290" b="0" dirty="0"/>
                <a:t>client</a:t>
              </a:r>
              <a:endParaRPr lang="en-US" altLang="zh-CN" sz="1290" b="0" dirty="0"/>
            </a:p>
          </p:txBody>
        </p:sp>
        <p:sp>
          <p:nvSpPr>
            <p:cNvPr id="96290" name="Text Box 18"/>
            <p:cNvSpPr txBox="1"/>
            <p:nvPr/>
          </p:nvSpPr>
          <p:spPr>
            <a:xfrm>
              <a:off x="3600" y="1459"/>
              <a:ext cx="416" cy="198"/>
            </a:xfrm>
            <a:prstGeom prst="rect">
              <a:avLst/>
            </a:prstGeom>
            <a:solidFill>
              <a:schemeClr val="accent2"/>
            </a:solidFill>
            <a:ln w="12700">
              <a:noFill/>
            </a:ln>
          </p:spPr>
          <p:txBody>
            <a:bodyPr wrap="none">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defTabSz="762000">
                <a:spcBef>
                  <a:spcPct val="0"/>
                </a:spcBef>
                <a:buNone/>
              </a:pPr>
              <a:r>
                <a:rPr lang="en-US" altLang="zh-CN" sz="1290" b="0" dirty="0"/>
                <a:t>creditor</a:t>
              </a:r>
              <a:endParaRPr lang="en-US" altLang="zh-CN" sz="1290" b="0" dirty="0"/>
            </a:p>
          </p:txBody>
        </p:sp>
        <p:sp>
          <p:nvSpPr>
            <p:cNvPr id="96291" name="Text Box 19"/>
            <p:cNvSpPr txBox="1"/>
            <p:nvPr/>
          </p:nvSpPr>
          <p:spPr>
            <a:xfrm>
              <a:off x="3789" y="1656"/>
              <a:ext cx="256" cy="198"/>
            </a:xfrm>
            <a:prstGeom prst="rect">
              <a:avLst/>
            </a:prstGeom>
            <a:solidFill>
              <a:schemeClr val="accent2"/>
            </a:solidFill>
            <a:ln w="12700">
              <a:noFill/>
            </a:ln>
          </p:spPr>
          <p:txBody>
            <a:bodyPr wrap="none">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defTabSz="762000">
                <a:spcBef>
                  <a:spcPct val="0"/>
                </a:spcBef>
                <a:buNone/>
              </a:pPr>
              <a:r>
                <a:rPr lang="en-US" altLang="zh-CN" sz="1290" dirty="0"/>
                <a:t>0..*</a:t>
              </a:r>
              <a:endParaRPr lang="en-US" altLang="zh-CN" sz="1290" dirty="0"/>
            </a:p>
          </p:txBody>
        </p:sp>
        <p:sp>
          <p:nvSpPr>
            <p:cNvPr id="96292" name="Text Box 20"/>
            <p:cNvSpPr txBox="1"/>
            <p:nvPr/>
          </p:nvSpPr>
          <p:spPr>
            <a:xfrm>
              <a:off x="2122" y="1680"/>
              <a:ext cx="256" cy="198"/>
            </a:xfrm>
            <a:prstGeom prst="rect">
              <a:avLst/>
            </a:prstGeom>
            <a:solidFill>
              <a:schemeClr val="accent2"/>
            </a:solidFill>
            <a:ln w="12700">
              <a:noFill/>
            </a:ln>
          </p:spPr>
          <p:txBody>
            <a:bodyPr wrap="none">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defTabSz="762000">
                <a:spcBef>
                  <a:spcPct val="0"/>
                </a:spcBef>
                <a:buNone/>
              </a:pPr>
              <a:r>
                <a:rPr lang="en-US" altLang="zh-CN" sz="1290" dirty="0"/>
                <a:t>0..*</a:t>
              </a:r>
              <a:endParaRPr lang="en-US" altLang="zh-CN" sz="1290" dirty="0"/>
            </a:p>
          </p:txBody>
        </p:sp>
      </p:grpSp>
      <p:grpSp>
        <p:nvGrpSpPr>
          <p:cNvPr id="847893" name="Group 21"/>
          <p:cNvGrpSpPr/>
          <p:nvPr/>
        </p:nvGrpSpPr>
        <p:grpSpPr>
          <a:xfrm>
            <a:off x="3446585" y="3217985"/>
            <a:ext cx="1264627" cy="1998785"/>
            <a:chOff x="2406" y="1656"/>
            <a:chExt cx="803" cy="1364"/>
          </a:xfrm>
        </p:grpSpPr>
        <p:grpSp>
          <p:nvGrpSpPr>
            <p:cNvPr id="96283" name="Group 22"/>
            <p:cNvGrpSpPr/>
            <p:nvPr/>
          </p:nvGrpSpPr>
          <p:grpSpPr>
            <a:xfrm>
              <a:off x="2406" y="2208"/>
              <a:ext cx="803" cy="812"/>
              <a:chOff x="2496" y="2208"/>
              <a:chExt cx="803" cy="812"/>
            </a:xfrm>
          </p:grpSpPr>
          <p:sp>
            <p:nvSpPr>
              <p:cNvPr id="96285" name="Rectangle 23"/>
              <p:cNvSpPr/>
              <p:nvPr/>
            </p:nvSpPr>
            <p:spPr>
              <a:xfrm>
                <a:off x="2496" y="2208"/>
                <a:ext cx="803" cy="336"/>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845" b="0" dirty="0"/>
                  <a:t>Mortgage</a:t>
                </a:r>
                <a:endParaRPr lang="en-US" altLang="zh-CN" sz="2215" b="0" dirty="0">
                  <a:latin typeface="Times New Roman" panose="02020603050405020304" pitchFamily="18" charset="0"/>
                </a:endParaRPr>
              </a:p>
            </p:txBody>
          </p:sp>
          <p:sp>
            <p:nvSpPr>
              <p:cNvPr id="96286" name="Rectangle 24"/>
              <p:cNvSpPr/>
              <p:nvPr/>
            </p:nvSpPr>
            <p:spPr>
              <a:xfrm>
                <a:off x="2496" y="2544"/>
                <a:ext cx="803" cy="476"/>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defTabSz="762000">
                  <a:spcBef>
                    <a:spcPct val="0"/>
                  </a:spcBef>
                  <a:buNone/>
                </a:pPr>
                <a:r>
                  <a:rPr lang="en-US" altLang="zh-CN" sz="1475" b="0" dirty="0"/>
                  <a:t>principal</a:t>
                </a:r>
                <a:endParaRPr lang="en-US" altLang="zh-CN" sz="1475" b="0" dirty="0"/>
              </a:p>
              <a:p>
                <a:pPr marL="0" lvl="0" indent="0" defTabSz="762000">
                  <a:spcBef>
                    <a:spcPct val="0"/>
                  </a:spcBef>
                  <a:buNone/>
                </a:pPr>
                <a:r>
                  <a:rPr lang="en-US" altLang="zh-CN" sz="1475" b="0" dirty="0"/>
                  <a:t>rate</a:t>
                </a:r>
                <a:endParaRPr lang="en-US" altLang="zh-CN" sz="1475" b="0" dirty="0"/>
              </a:p>
              <a:p>
                <a:pPr marL="0" lvl="0" indent="0" defTabSz="762000">
                  <a:spcBef>
                    <a:spcPct val="0"/>
                  </a:spcBef>
                  <a:buNone/>
                </a:pPr>
                <a:r>
                  <a:rPr lang="en-US" altLang="zh-CN" sz="1475" b="0" dirty="0"/>
                  <a:t>term</a:t>
                </a:r>
                <a:endParaRPr lang="en-US" altLang="zh-CN" sz="1475" b="0" dirty="0"/>
              </a:p>
            </p:txBody>
          </p:sp>
        </p:grpSp>
        <p:sp>
          <p:nvSpPr>
            <p:cNvPr id="96284" name="Line 25"/>
            <p:cNvSpPr/>
            <p:nvPr/>
          </p:nvSpPr>
          <p:spPr>
            <a:xfrm flipV="1">
              <a:off x="2784" y="1656"/>
              <a:ext cx="0" cy="552"/>
            </a:xfrm>
            <a:prstGeom prst="line">
              <a:avLst/>
            </a:prstGeom>
            <a:ln w="12700" cap="flat" cmpd="sng">
              <a:solidFill>
                <a:schemeClr val="tx1"/>
              </a:solidFill>
              <a:prstDash val="dash"/>
              <a:headEnd type="none" w="sm" len="sm"/>
              <a:tailEnd type="none" w="sm" len="sm"/>
            </a:ln>
          </p:spPr>
        </p:sp>
      </p:grpSp>
      <p:sp>
        <p:nvSpPr>
          <p:cNvPr id="847898" name="AutoShape 26"/>
          <p:cNvSpPr/>
          <p:nvPr/>
        </p:nvSpPr>
        <p:spPr>
          <a:xfrm>
            <a:off x="4853354" y="3499338"/>
            <a:ext cx="990600" cy="346074"/>
          </a:xfrm>
          <a:prstGeom prst="accentCallout2">
            <a:avLst>
              <a:gd name="adj1" fmla="val 28917"/>
              <a:gd name="adj2" fmla="val -7102"/>
              <a:gd name="adj3" fmla="val 28917"/>
              <a:gd name="adj4" fmla="val -7102"/>
              <a:gd name="adj5" fmla="val 145380"/>
              <a:gd name="adj6" fmla="val -45120"/>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关联类</a:t>
            </a:r>
            <a:endParaRPr lang="zh-CN" altLang="en-US" sz="1660" b="0" dirty="0"/>
          </a:p>
        </p:txBody>
      </p:sp>
      <p:sp>
        <p:nvSpPr>
          <p:cNvPr id="847899" name="Text Box 27"/>
          <p:cNvSpPr txBox="1"/>
          <p:nvPr/>
        </p:nvSpPr>
        <p:spPr>
          <a:xfrm>
            <a:off x="4089889" y="5398477"/>
            <a:ext cx="816610" cy="289560"/>
          </a:xfrm>
          <a:prstGeom prst="rect">
            <a:avLst/>
          </a:prstGeom>
          <a:noFill/>
          <a:ln w="12700">
            <a:noFill/>
          </a:ln>
        </p:spPr>
        <p:txBody>
          <a:bodyPr wrap="none">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defTabSz="762000">
              <a:spcBef>
                <a:spcPct val="0"/>
              </a:spcBef>
              <a:buNone/>
            </a:pPr>
            <a:r>
              <a:rPr lang="en-US" altLang="zh-CN" sz="1290" b="0" dirty="0"/>
              <a:t>{ordered}</a:t>
            </a:r>
            <a:endParaRPr lang="en-US" altLang="zh-CN" sz="1290" b="0" dirty="0"/>
          </a:p>
        </p:txBody>
      </p:sp>
      <p:grpSp>
        <p:nvGrpSpPr>
          <p:cNvPr id="847900" name="Group 28"/>
          <p:cNvGrpSpPr/>
          <p:nvPr/>
        </p:nvGrpSpPr>
        <p:grpSpPr>
          <a:xfrm>
            <a:off x="2995246" y="5216769"/>
            <a:ext cx="1529856" cy="893885"/>
            <a:chOff x="1871" y="3236"/>
            <a:chExt cx="964" cy="610"/>
          </a:xfrm>
        </p:grpSpPr>
        <p:cxnSp>
          <p:nvCxnSpPr>
            <p:cNvPr id="96280" name="AutoShape 29"/>
            <p:cNvCxnSpPr>
              <a:stCxn id="847879" idx="3"/>
              <a:endCxn id="96286" idx="2"/>
            </p:cNvCxnSpPr>
            <p:nvPr/>
          </p:nvCxnSpPr>
          <p:spPr>
            <a:xfrm flipV="1">
              <a:off x="1871" y="3236"/>
              <a:ext cx="686" cy="436"/>
            </a:xfrm>
            <a:prstGeom prst="bentConnector2">
              <a:avLst/>
            </a:prstGeom>
            <a:ln w="12700" cap="flat" cmpd="sng">
              <a:solidFill>
                <a:schemeClr val="tx1"/>
              </a:solidFill>
              <a:prstDash val="solid"/>
              <a:miter/>
              <a:headEnd type="none" w="sm" len="sm"/>
              <a:tailEnd type="none" w="sm" len="sm"/>
            </a:ln>
          </p:spPr>
        </p:cxnSp>
        <p:sp>
          <p:nvSpPr>
            <p:cNvPr id="96281" name="Text Box 30"/>
            <p:cNvSpPr txBox="1"/>
            <p:nvPr/>
          </p:nvSpPr>
          <p:spPr>
            <a:xfrm>
              <a:off x="2561" y="3236"/>
              <a:ext cx="274" cy="198"/>
            </a:xfrm>
            <a:prstGeom prst="rect">
              <a:avLst/>
            </a:prstGeom>
            <a:noFill/>
            <a:ln w="12700">
              <a:noFill/>
            </a:ln>
          </p:spPr>
          <p:txBody>
            <a:bodyPr wrap="none">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defTabSz="762000">
                <a:spcBef>
                  <a:spcPct val="0"/>
                </a:spcBef>
                <a:buNone/>
              </a:pPr>
              <a:r>
                <a:rPr lang="en-US" altLang="zh-CN" sz="1290" dirty="0"/>
                <a:t>0..*</a:t>
              </a:r>
              <a:endParaRPr lang="en-US" altLang="zh-CN" sz="1290" dirty="0"/>
            </a:p>
          </p:txBody>
        </p:sp>
        <p:sp>
          <p:nvSpPr>
            <p:cNvPr id="96282" name="Text Box 31"/>
            <p:cNvSpPr txBox="1"/>
            <p:nvPr/>
          </p:nvSpPr>
          <p:spPr>
            <a:xfrm>
              <a:off x="1875" y="3648"/>
              <a:ext cx="168" cy="198"/>
            </a:xfrm>
            <a:prstGeom prst="rect">
              <a:avLst/>
            </a:prstGeom>
            <a:noFill/>
            <a:ln w="12700">
              <a:noFill/>
            </a:ln>
          </p:spPr>
          <p:txBody>
            <a:bodyPr wrap="none">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defTabSz="762000">
                <a:spcBef>
                  <a:spcPct val="0"/>
                </a:spcBef>
                <a:buNone/>
              </a:pPr>
              <a:r>
                <a:rPr lang="en-US" altLang="zh-CN" sz="1290" dirty="0"/>
                <a:t>1</a:t>
              </a:r>
              <a:endParaRPr lang="en-US" altLang="zh-CN" sz="1290" dirty="0"/>
            </a:p>
          </p:txBody>
        </p:sp>
      </p:grpSp>
      <p:grpSp>
        <p:nvGrpSpPr>
          <p:cNvPr id="847904" name="Group 32"/>
          <p:cNvGrpSpPr/>
          <p:nvPr/>
        </p:nvGrpSpPr>
        <p:grpSpPr>
          <a:xfrm>
            <a:off x="5188927" y="3604846"/>
            <a:ext cx="3027485" cy="1724758"/>
            <a:chOff x="3253" y="2136"/>
            <a:chExt cx="1907" cy="1177"/>
          </a:xfrm>
        </p:grpSpPr>
        <p:sp>
          <p:nvSpPr>
            <p:cNvPr id="96275" name="Rectangle 33"/>
            <p:cNvSpPr/>
            <p:nvPr/>
          </p:nvSpPr>
          <p:spPr>
            <a:xfrm>
              <a:off x="3253" y="2900"/>
              <a:ext cx="803" cy="336"/>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845" b="0" dirty="0"/>
                <a:t>Bank</a:t>
              </a:r>
              <a:endParaRPr lang="en-US" altLang="zh-CN" sz="2215" b="0" dirty="0">
                <a:latin typeface="Times New Roman" panose="02020603050405020304" pitchFamily="18" charset="0"/>
              </a:endParaRPr>
            </a:p>
          </p:txBody>
        </p:sp>
        <p:sp>
          <p:nvSpPr>
            <p:cNvPr id="96276" name="Rectangle 34"/>
            <p:cNvSpPr/>
            <p:nvPr/>
          </p:nvSpPr>
          <p:spPr>
            <a:xfrm>
              <a:off x="4357" y="2900"/>
              <a:ext cx="803" cy="413"/>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845" b="0" dirty="0"/>
                <a:t>Trust</a:t>
              </a:r>
              <a:br>
                <a:rPr lang="en-US" altLang="zh-CN" sz="1845" b="0" dirty="0"/>
              </a:br>
              <a:r>
                <a:rPr lang="en-US" altLang="zh-CN" sz="1845" b="0" dirty="0"/>
                <a:t>Company</a:t>
              </a:r>
              <a:endParaRPr lang="en-US" altLang="zh-CN" sz="2215" b="0" dirty="0">
                <a:latin typeface="Times New Roman" panose="02020603050405020304" pitchFamily="18" charset="0"/>
              </a:endParaRPr>
            </a:p>
          </p:txBody>
        </p:sp>
        <p:sp>
          <p:nvSpPr>
            <p:cNvPr id="96277" name="AutoShape 35"/>
            <p:cNvSpPr/>
            <p:nvPr/>
          </p:nvSpPr>
          <p:spPr>
            <a:xfrm>
              <a:off x="4152" y="2136"/>
              <a:ext cx="157" cy="91"/>
            </a:xfrm>
            <a:prstGeom prst="triangle">
              <a:avLst>
                <a:gd name="adj" fmla="val 50000"/>
              </a:avLst>
            </a:prstGeom>
            <a:solidFill>
              <a:schemeClr val="accent2"/>
            </a:solidFill>
            <a:ln w="19050" cap="flat" cmpd="sng">
              <a:solidFill>
                <a:schemeClr val="tx1"/>
              </a:solidFill>
              <a:prstDash val="solid"/>
              <a:miter/>
              <a:headEnd type="none" w="sm" len="sm"/>
              <a:tailEnd type="none" w="sm" len="sm"/>
            </a:ln>
          </p:spPr>
          <p:txBody>
            <a:bodyPr wrap="none" anchor="ctr"/>
            <a:p>
              <a:endParaRPr lang="zh-CN" altLang="en-US" sz="100" dirty="0">
                <a:latin typeface="Arial" panose="020B0604020202020204" pitchFamily="34" charset="0"/>
              </a:endParaRPr>
            </a:p>
          </p:txBody>
        </p:sp>
        <p:cxnSp>
          <p:nvCxnSpPr>
            <p:cNvPr id="96278" name="AutoShape 36"/>
            <p:cNvCxnSpPr>
              <a:stCxn id="96275" idx="0"/>
              <a:endCxn id="96277" idx="3"/>
            </p:cNvCxnSpPr>
            <p:nvPr/>
          </p:nvCxnSpPr>
          <p:spPr>
            <a:xfrm rot="-5400000">
              <a:off x="3609" y="2278"/>
              <a:ext cx="667" cy="576"/>
            </a:xfrm>
            <a:prstGeom prst="bentConnector3">
              <a:avLst>
                <a:gd name="adj1" fmla="val 50375"/>
              </a:avLst>
            </a:prstGeom>
            <a:ln w="12700" cap="flat" cmpd="sng">
              <a:solidFill>
                <a:schemeClr val="tx1"/>
              </a:solidFill>
              <a:prstDash val="solid"/>
              <a:miter/>
              <a:headEnd type="none" w="sm" len="sm"/>
              <a:tailEnd type="none" w="sm" len="sm"/>
            </a:ln>
          </p:spPr>
        </p:cxnSp>
        <p:cxnSp>
          <p:nvCxnSpPr>
            <p:cNvPr id="96279" name="AutoShape 37"/>
            <p:cNvCxnSpPr>
              <a:stCxn id="96276" idx="0"/>
              <a:endCxn id="96277" idx="3"/>
            </p:cNvCxnSpPr>
            <p:nvPr/>
          </p:nvCxnSpPr>
          <p:spPr>
            <a:xfrm rot="5400000" flipH="1">
              <a:off x="4161" y="2302"/>
              <a:ext cx="667" cy="528"/>
            </a:xfrm>
            <a:prstGeom prst="bentConnector3">
              <a:avLst>
                <a:gd name="adj1" fmla="val 50375"/>
              </a:avLst>
            </a:prstGeom>
            <a:ln w="12700" cap="flat" cmpd="sng">
              <a:solidFill>
                <a:schemeClr val="tx1"/>
              </a:solidFill>
              <a:prstDash val="solid"/>
              <a:miter/>
              <a:headEnd type="none" w="sm" len="sm"/>
              <a:tailEnd type="none" w="sm" len="sm"/>
            </a:ln>
          </p:spPr>
        </p:cxnSp>
      </p:grpSp>
      <p:sp>
        <p:nvSpPr>
          <p:cNvPr id="96274" name="Rectangle 38"/>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solidFill>
                  <a:schemeClr val="tx2"/>
                </a:solidFill>
              </a:rPr>
              <a:t>静态建模－类图</a:t>
            </a:r>
            <a:endParaRPr lang="zh-CN" altLang="en-US" sz="3325"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47878"/>
                                        </p:tgtEl>
                                        <p:attrNameLst>
                                          <p:attrName>style.visibility</p:attrName>
                                        </p:attrNameLst>
                                      </p:cBhvr>
                                      <p:to>
                                        <p:strVal val="visible"/>
                                      </p:to>
                                    </p:set>
                                    <p:anim calcmode="lin" valueType="num">
                                      <p:cBhvr>
                                        <p:cTn id="7" dur="500" fill="hold"/>
                                        <p:tgtEl>
                                          <p:spTgt spid="847878"/>
                                        </p:tgtEl>
                                        <p:attrNameLst>
                                          <p:attrName>ppt_w</p:attrName>
                                        </p:attrNameLst>
                                      </p:cBhvr>
                                      <p:tavLst>
                                        <p:tav tm="0">
                                          <p:val>
                                            <p:fltVal val="0.000000"/>
                                          </p:val>
                                        </p:tav>
                                        <p:tav tm="100000">
                                          <p:val>
                                            <p:strVal val="#ppt_w"/>
                                          </p:val>
                                        </p:tav>
                                      </p:tavLst>
                                    </p:anim>
                                    <p:anim calcmode="lin" valueType="num">
                                      <p:cBhvr>
                                        <p:cTn id="8" dur="500" fill="hold"/>
                                        <p:tgtEl>
                                          <p:spTgt spid="847878"/>
                                        </p:tgtEl>
                                        <p:attrNameLst>
                                          <p:attrName>ppt_h</p:attrName>
                                        </p:attrNameLst>
                                      </p:cBhvr>
                                      <p:tavLst>
                                        <p:tav tm="0">
                                          <p:val>
                                            <p:fltVal val="0.00000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847879"/>
                                        </p:tgtEl>
                                        <p:attrNameLst>
                                          <p:attrName>style.visibility</p:attrName>
                                        </p:attrNameLst>
                                      </p:cBhvr>
                                      <p:to>
                                        <p:strVal val="visible"/>
                                      </p:to>
                                    </p:set>
                                    <p:anim calcmode="lin" valueType="num">
                                      <p:cBhvr>
                                        <p:cTn id="12" dur="500" fill="hold"/>
                                        <p:tgtEl>
                                          <p:spTgt spid="847879"/>
                                        </p:tgtEl>
                                        <p:attrNameLst>
                                          <p:attrName>ppt_w</p:attrName>
                                        </p:attrNameLst>
                                      </p:cBhvr>
                                      <p:tavLst>
                                        <p:tav tm="0">
                                          <p:val>
                                            <p:fltVal val="0.000000"/>
                                          </p:val>
                                        </p:tav>
                                        <p:tav tm="100000">
                                          <p:val>
                                            <p:strVal val="#ppt_w"/>
                                          </p:val>
                                        </p:tav>
                                      </p:tavLst>
                                    </p:anim>
                                    <p:anim calcmode="lin" valueType="num">
                                      <p:cBhvr>
                                        <p:cTn id="13" dur="500" fill="hold"/>
                                        <p:tgtEl>
                                          <p:spTgt spid="847879"/>
                                        </p:tgtEl>
                                        <p:attrNameLst>
                                          <p:attrName>ppt_h</p:attrName>
                                        </p:attrNameLst>
                                      </p:cBhvr>
                                      <p:tavLst>
                                        <p:tav tm="0">
                                          <p:val>
                                            <p:fltVal val="0.00000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nodeType="clickEffect">
                                  <p:stCondLst>
                                    <p:cond delay="0"/>
                                  </p:stCondLst>
                                  <p:childTnLst>
                                    <p:set>
                                      <p:cBhvr>
                                        <p:cTn id="17" dur="1" fill="hold">
                                          <p:stCondLst>
                                            <p:cond delay="0"/>
                                          </p:stCondLst>
                                        </p:cTn>
                                        <p:tgtEl>
                                          <p:spTgt spid="847880"/>
                                        </p:tgtEl>
                                        <p:attrNameLst>
                                          <p:attrName>style.visibility</p:attrName>
                                        </p:attrNameLst>
                                      </p:cBhvr>
                                      <p:to>
                                        <p:strVal val="visible"/>
                                      </p:to>
                                    </p:set>
                                    <p:animEffect transition="in" filter="barn(outHorizontal)">
                                      <p:cBhvr>
                                        <p:cTn id="18" dur="500"/>
                                        <p:tgtEl>
                                          <p:spTgt spid="847880"/>
                                        </p:tgtEl>
                                      </p:cBhvr>
                                    </p:animEffect>
                                  </p:childTnLst>
                                </p:cTn>
                              </p:par>
                            </p:childTnLst>
                          </p:cTn>
                        </p:par>
                        <p:par>
                          <p:cTn id="19" fill="hold">
                            <p:stCondLst>
                              <p:cond delay="500"/>
                            </p:stCondLst>
                            <p:childTnLst>
                              <p:par>
                                <p:cTn id="20" presetID="18" presetClass="entr" presetSubtype="9" fill="hold" grpId="0" nodeType="afterEffect">
                                  <p:stCondLst>
                                    <p:cond delay="0"/>
                                  </p:stCondLst>
                                  <p:childTnLst>
                                    <p:set>
                                      <p:cBhvr>
                                        <p:cTn id="21" dur="1" fill="hold">
                                          <p:stCondLst>
                                            <p:cond delay="0"/>
                                          </p:stCondLst>
                                        </p:cTn>
                                        <p:tgtEl>
                                          <p:spTgt spid="847877"/>
                                        </p:tgtEl>
                                        <p:attrNameLst>
                                          <p:attrName>style.visibility</p:attrName>
                                        </p:attrNameLst>
                                      </p:cBhvr>
                                      <p:to>
                                        <p:strVal val="visible"/>
                                      </p:to>
                                    </p:set>
                                    <p:animEffect transition="in" filter="strips(upLeft)">
                                      <p:cBhvr>
                                        <p:cTn id="22" dur="500"/>
                                        <p:tgtEl>
                                          <p:spTgt spid="847877"/>
                                        </p:tgtEl>
                                      </p:cBhvr>
                                    </p:animEffect>
                                  </p:childTnLst>
                                  <p:subTnLst>
                                    <p:set>
                                      <p:cBhvr override="childStyle">
                                        <p:cTn dur="1" fill="hold" display="0" masterRel="nextClick" afterEffect="1"/>
                                        <p:tgtEl>
                                          <p:spTgt spid="847877"/>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847881"/>
                                        </p:tgtEl>
                                        <p:attrNameLst>
                                          <p:attrName>style.visibility</p:attrName>
                                        </p:attrNameLst>
                                      </p:cBhvr>
                                      <p:to>
                                        <p:strVal val="visible"/>
                                      </p:to>
                                    </p:set>
                                    <p:animEffect transition="in" filter="wipe(right)">
                                      <p:cBhvr>
                                        <p:cTn id="27" dur="500"/>
                                        <p:tgtEl>
                                          <p:spTgt spid="84788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47882"/>
                                        </p:tgtEl>
                                        <p:attrNameLst>
                                          <p:attrName>style.visibility</p:attrName>
                                        </p:attrNameLst>
                                      </p:cBhvr>
                                      <p:to>
                                        <p:strVal val="visible"/>
                                      </p:to>
                                    </p:set>
                                    <p:animEffect transition="in" filter="wipe(left)">
                                      <p:cBhvr>
                                        <p:cTn id="32" dur="500"/>
                                        <p:tgtEl>
                                          <p:spTgt spid="847882"/>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847883"/>
                                        </p:tgtEl>
                                        <p:attrNameLst>
                                          <p:attrName>style.visibility</p:attrName>
                                        </p:attrNameLst>
                                      </p:cBhvr>
                                      <p:to>
                                        <p:strVal val="visible"/>
                                      </p:to>
                                    </p:set>
                                    <p:anim calcmode="lin" valueType="num">
                                      <p:cBhvr>
                                        <p:cTn id="37" dur="500" fill="hold"/>
                                        <p:tgtEl>
                                          <p:spTgt spid="847883"/>
                                        </p:tgtEl>
                                        <p:attrNameLst>
                                          <p:attrName>ppt_w</p:attrName>
                                        </p:attrNameLst>
                                      </p:cBhvr>
                                      <p:tavLst>
                                        <p:tav tm="0">
                                          <p:val>
                                            <p:fltVal val="0.000000"/>
                                          </p:val>
                                        </p:tav>
                                        <p:tav tm="100000">
                                          <p:val>
                                            <p:strVal val="#ppt_w"/>
                                          </p:val>
                                        </p:tav>
                                      </p:tavLst>
                                    </p:anim>
                                    <p:anim calcmode="lin" valueType="num">
                                      <p:cBhvr>
                                        <p:cTn id="38" dur="500" fill="hold"/>
                                        <p:tgtEl>
                                          <p:spTgt spid="847883"/>
                                        </p:tgtEl>
                                        <p:attrNameLst>
                                          <p:attrName>ppt_h</p:attrName>
                                        </p:attrNameLst>
                                      </p:cBhvr>
                                      <p:tavLst>
                                        <p:tav tm="0">
                                          <p:val>
                                            <p:fltVal val="0.00000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847886"/>
                                        </p:tgtEl>
                                        <p:attrNameLst>
                                          <p:attrName>style.visibility</p:attrName>
                                        </p:attrNameLst>
                                      </p:cBhvr>
                                      <p:to>
                                        <p:strVal val="visible"/>
                                      </p:to>
                                    </p:set>
                                    <p:animEffect transition="in" filter="wipe(left)">
                                      <p:cBhvr>
                                        <p:cTn id="43" dur="500"/>
                                        <p:tgtEl>
                                          <p:spTgt spid="847886"/>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1" fill="hold" nodeType="clickEffect">
                                  <p:stCondLst>
                                    <p:cond delay="0"/>
                                  </p:stCondLst>
                                  <p:childTnLst>
                                    <p:set>
                                      <p:cBhvr>
                                        <p:cTn id="47" dur="1" fill="hold">
                                          <p:stCondLst>
                                            <p:cond delay="0"/>
                                          </p:stCondLst>
                                        </p:cTn>
                                        <p:tgtEl>
                                          <p:spTgt spid="847893"/>
                                        </p:tgtEl>
                                        <p:attrNameLst>
                                          <p:attrName>style.visibility</p:attrName>
                                        </p:attrNameLst>
                                      </p:cBhvr>
                                      <p:to>
                                        <p:strVal val="visible"/>
                                      </p:to>
                                    </p:set>
                                    <p:anim calcmode="lin" valueType="num">
                                      <p:cBhvr additive="base">
                                        <p:cTn id="48" dur="500"/>
                                        <p:tgtEl>
                                          <p:spTgt spid="847893"/>
                                        </p:tgtEl>
                                        <p:attrNameLst>
                                          <p:attrName>ppt_y</p:attrName>
                                        </p:attrNameLst>
                                      </p:cBhvr>
                                      <p:tavLst>
                                        <p:tav tm="0">
                                          <p:val>
                                            <p:strVal val="#ppt_y-#ppt_h*1.125000"/>
                                          </p:val>
                                        </p:tav>
                                        <p:tav tm="100000">
                                          <p:val>
                                            <p:strVal val="#ppt_y"/>
                                          </p:val>
                                        </p:tav>
                                      </p:tavLst>
                                    </p:anim>
                                    <p:animEffect transition="in" filter="wipe(down)">
                                      <p:cBhvr>
                                        <p:cTn id="49" dur="500"/>
                                        <p:tgtEl>
                                          <p:spTgt spid="847893"/>
                                        </p:tgtEl>
                                      </p:cBhvr>
                                    </p:animEffect>
                                  </p:childTnLst>
                                </p:cTn>
                              </p:par>
                            </p:childTnLst>
                          </p:cTn>
                        </p:par>
                        <p:par>
                          <p:cTn id="50" fill="hold">
                            <p:stCondLst>
                              <p:cond delay="500"/>
                            </p:stCondLst>
                            <p:childTnLst>
                              <p:par>
                                <p:cTn id="51" presetID="18" presetClass="entr" presetSubtype="3" fill="hold" grpId="0" nodeType="afterEffect">
                                  <p:stCondLst>
                                    <p:cond delay="0"/>
                                  </p:stCondLst>
                                  <p:childTnLst>
                                    <p:set>
                                      <p:cBhvr>
                                        <p:cTn id="52" dur="1" fill="hold">
                                          <p:stCondLst>
                                            <p:cond delay="0"/>
                                          </p:stCondLst>
                                        </p:cTn>
                                        <p:tgtEl>
                                          <p:spTgt spid="847898"/>
                                        </p:tgtEl>
                                        <p:attrNameLst>
                                          <p:attrName>style.visibility</p:attrName>
                                        </p:attrNameLst>
                                      </p:cBhvr>
                                      <p:to>
                                        <p:strVal val="visible"/>
                                      </p:to>
                                    </p:set>
                                    <p:animEffect transition="in" filter="strips(upRight)">
                                      <p:cBhvr>
                                        <p:cTn id="53" dur="500"/>
                                        <p:tgtEl>
                                          <p:spTgt spid="847898"/>
                                        </p:tgtEl>
                                      </p:cBhvr>
                                    </p:animEffect>
                                  </p:childTnLst>
                                  <p:subTnLst>
                                    <p:set>
                                      <p:cBhvr override="childStyle">
                                        <p:cTn dur="1" fill="hold" display="0" masterRel="nextClick" afterEffect="1"/>
                                        <p:tgtEl>
                                          <p:spTgt spid="847898"/>
                                        </p:tgtEl>
                                        <p:attrNameLst>
                                          <p:attrName>style.visibility</p:attrName>
                                        </p:attrNameLst>
                                      </p:cBhvr>
                                      <p:to>
                                        <p:strVal val="hidden"/>
                                      </p:to>
                                    </p:set>
                                  </p:sub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847900"/>
                                        </p:tgtEl>
                                        <p:attrNameLst>
                                          <p:attrName>style.visibility</p:attrName>
                                        </p:attrNameLst>
                                      </p:cBhvr>
                                      <p:to>
                                        <p:strVal val="visible"/>
                                      </p:to>
                                    </p:set>
                                    <p:animEffect transition="in" filter="wipe(up)">
                                      <p:cBhvr>
                                        <p:cTn id="58" dur="500"/>
                                        <p:tgtEl>
                                          <p:spTgt spid="84790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847899"/>
                                        </p:tgtEl>
                                        <p:attrNameLst>
                                          <p:attrName>style.visibility</p:attrName>
                                        </p:attrNameLst>
                                      </p:cBhvr>
                                      <p:to>
                                        <p:strVal val="visible"/>
                                      </p:to>
                                    </p:set>
                                    <p:animEffect transition="in" filter="wipe(left)">
                                      <p:cBhvr>
                                        <p:cTn id="63" dur="500"/>
                                        <p:tgtEl>
                                          <p:spTgt spid="847899"/>
                                        </p:tgtEl>
                                      </p:cBhvr>
                                    </p:animEffect>
                                  </p:childTnLst>
                                </p:cTn>
                              </p:par>
                            </p:childTnLst>
                          </p:cTn>
                        </p:par>
                      </p:childTnLst>
                    </p:cTn>
                  </p:par>
                  <p:par>
                    <p:cTn id="64" fill="hold">
                      <p:stCondLst>
                        <p:cond delay="indefinite"/>
                      </p:stCondLst>
                      <p:childTnLst>
                        <p:par>
                          <p:cTn id="65" fill="hold">
                            <p:stCondLst>
                              <p:cond delay="0"/>
                            </p:stCondLst>
                            <p:childTnLst>
                              <p:par>
                                <p:cTn id="66" presetID="17" presetClass="entr" presetSubtype="1" fill="hold" nodeType="clickEffect">
                                  <p:stCondLst>
                                    <p:cond delay="0"/>
                                  </p:stCondLst>
                                  <p:childTnLst>
                                    <p:set>
                                      <p:cBhvr>
                                        <p:cTn id="67" dur="1" fill="hold">
                                          <p:stCondLst>
                                            <p:cond delay="0"/>
                                          </p:stCondLst>
                                        </p:cTn>
                                        <p:tgtEl>
                                          <p:spTgt spid="847904"/>
                                        </p:tgtEl>
                                        <p:attrNameLst>
                                          <p:attrName>style.visibility</p:attrName>
                                        </p:attrNameLst>
                                      </p:cBhvr>
                                      <p:to>
                                        <p:strVal val="visible"/>
                                      </p:to>
                                    </p:set>
                                    <p:anim calcmode="lin" valueType="num">
                                      <p:cBhvr>
                                        <p:cTn id="68" dur="500" fill="hold"/>
                                        <p:tgtEl>
                                          <p:spTgt spid="847904"/>
                                        </p:tgtEl>
                                        <p:attrNameLst>
                                          <p:attrName>ppt_x</p:attrName>
                                        </p:attrNameLst>
                                      </p:cBhvr>
                                      <p:tavLst>
                                        <p:tav tm="0">
                                          <p:val>
                                            <p:strVal val="#ppt_x"/>
                                          </p:val>
                                        </p:tav>
                                        <p:tav tm="100000">
                                          <p:val>
                                            <p:strVal val="#ppt_x"/>
                                          </p:val>
                                        </p:tav>
                                      </p:tavLst>
                                    </p:anim>
                                    <p:anim calcmode="lin" valueType="num">
                                      <p:cBhvr>
                                        <p:cTn id="69" dur="500" fill="hold"/>
                                        <p:tgtEl>
                                          <p:spTgt spid="847904"/>
                                        </p:tgtEl>
                                        <p:attrNameLst>
                                          <p:attrName>ppt_y</p:attrName>
                                        </p:attrNameLst>
                                      </p:cBhvr>
                                      <p:tavLst>
                                        <p:tav tm="0">
                                          <p:val>
                                            <p:strVal val="#ppt_y-#ppt_h/2"/>
                                          </p:val>
                                        </p:tav>
                                        <p:tav tm="100000">
                                          <p:val>
                                            <p:strVal val="#ppt_y"/>
                                          </p:val>
                                        </p:tav>
                                      </p:tavLst>
                                    </p:anim>
                                    <p:anim calcmode="lin" valueType="num">
                                      <p:cBhvr>
                                        <p:cTn id="70" dur="500" fill="hold"/>
                                        <p:tgtEl>
                                          <p:spTgt spid="847904"/>
                                        </p:tgtEl>
                                        <p:attrNameLst>
                                          <p:attrName>ppt_w</p:attrName>
                                        </p:attrNameLst>
                                      </p:cBhvr>
                                      <p:tavLst>
                                        <p:tav tm="0">
                                          <p:val>
                                            <p:strVal val="#ppt_w"/>
                                          </p:val>
                                        </p:tav>
                                        <p:tav tm="100000">
                                          <p:val>
                                            <p:strVal val="#ppt_w"/>
                                          </p:val>
                                        </p:tav>
                                      </p:tavLst>
                                    </p:anim>
                                    <p:anim calcmode="lin" valueType="num">
                                      <p:cBhvr>
                                        <p:cTn id="71" dur="500" fill="hold"/>
                                        <p:tgtEl>
                                          <p:spTgt spid="847904"/>
                                        </p:tgtEl>
                                        <p:attrNameLst>
                                          <p:attrName>ppt_h</p:attrName>
                                        </p:attrNameLst>
                                      </p:cBhvr>
                                      <p:tavLst>
                                        <p:tav tm="0">
                                          <p:val>
                                            <p:fltVal val="0.000000"/>
                                          </p:val>
                                        </p:tav>
                                        <p:tav tm="100000">
                                          <p:val>
                                            <p:strVal val="#ppt_h"/>
                                          </p:val>
                                        </p:tav>
                                      </p:tavLst>
                                    </p:anim>
                                  </p:childTnLst>
                                </p:cTn>
                              </p:par>
                            </p:childTnLst>
                          </p:cTn>
                        </p:par>
                        <p:par>
                          <p:cTn id="72" fill="hold">
                            <p:stCondLst>
                              <p:cond delay="500"/>
                            </p:stCondLst>
                            <p:childTnLst>
                              <p:par>
                                <p:cTn id="73" presetID="18" presetClass="entr" presetSubtype="3" fill="hold" grpId="0" nodeType="afterEffect">
                                  <p:stCondLst>
                                    <p:cond delay="0"/>
                                  </p:stCondLst>
                                  <p:childTnLst>
                                    <p:set>
                                      <p:cBhvr>
                                        <p:cTn id="74" dur="1" fill="hold">
                                          <p:stCondLst>
                                            <p:cond delay="0"/>
                                          </p:stCondLst>
                                        </p:cTn>
                                        <p:tgtEl>
                                          <p:spTgt spid="847876"/>
                                        </p:tgtEl>
                                        <p:attrNameLst>
                                          <p:attrName>style.visibility</p:attrName>
                                        </p:attrNameLst>
                                      </p:cBhvr>
                                      <p:to>
                                        <p:strVal val="visible"/>
                                      </p:to>
                                    </p:set>
                                    <p:animEffect transition="in" filter="strips(upRight)">
                                      <p:cBhvr>
                                        <p:cTn id="75" dur="500"/>
                                        <p:tgtEl>
                                          <p:spTgt spid="847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7876" grpId="0" bldLvl="0" animBg="1"/>
      <p:bldP spid="847877" grpId="0" bldLvl="0" animBg="1"/>
      <p:bldP spid="847878" grpId="0" bldLvl="0" animBg="1"/>
      <p:bldP spid="847879" grpId="0" bldLvl="0" animBg="1"/>
      <p:bldP spid="847881" grpId="0"/>
      <p:bldP spid="847882" grpId="0"/>
      <p:bldP spid="847898" grpId="0" bldLvl="0" animBg="1"/>
      <p:bldP spid="84789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46083" name="Rectangle 3"/>
          <p:cNvSpPr>
            <a:spLocks noGrp="1"/>
          </p:cNvSpPr>
          <p:nvPr>
            <p:ph type="title"/>
          </p:nvPr>
        </p:nvSpPr>
        <p:spPr>
          <a:xfrm>
            <a:off x="3626827" y="422031"/>
            <a:ext cx="5416062" cy="530469"/>
          </a:xfrm>
        </p:spPr>
        <p:txBody>
          <a:bodyPr vert="horz" wrap="square" lIns="89030" tIns="44515" rIns="89030" bIns="44515" anchor="ctr"/>
          <a:p>
            <a:pPr algn="r" eaLnBrk="1" hangingPunct="1"/>
            <a:r>
              <a:rPr lang="zh-CN" altLang="en-US" dirty="0">
                <a:solidFill>
                  <a:schemeClr val="tx1"/>
                </a:solidFill>
                <a:latin typeface="宋体" panose="02010600030101010101" pitchFamily="2" charset="-122"/>
              </a:rPr>
              <a:t>面向对象分析的大体顺序</a:t>
            </a:r>
            <a:endParaRPr lang="zh-CN" altLang="en-US" dirty="0">
              <a:solidFill>
                <a:schemeClr val="tx1"/>
              </a:solidFill>
              <a:latin typeface="宋体" panose="02010600030101010101" pitchFamily="2" charset="-122"/>
            </a:endParaRPr>
          </a:p>
        </p:txBody>
      </p:sp>
      <p:sp>
        <p:nvSpPr>
          <p:cNvPr id="788485" name="Text Box 5"/>
          <p:cNvSpPr txBox="1"/>
          <p:nvPr/>
        </p:nvSpPr>
        <p:spPr>
          <a:xfrm>
            <a:off x="1099038" y="2233246"/>
            <a:ext cx="1312985" cy="704215"/>
          </a:xfrm>
          <a:prstGeom prst="rect">
            <a:avLst/>
          </a:prstGeom>
          <a:noFill/>
          <a:ln w="9525" cap="flat" cmpd="sng">
            <a:solidFill>
              <a:schemeClr val="tx1"/>
            </a:solidFill>
            <a:prstDash val="solid"/>
            <a:miter/>
            <a:headEnd type="none" w="med" len="med"/>
            <a:tailEnd type="none" w="med" len="med"/>
          </a:ln>
        </p:spPr>
        <p:txBody>
          <a:bodyPr lIns="89030" tIns="44515" rIns="89030" bIns="44515">
            <a:spAutoFit/>
          </a:bodyPr>
          <a:p>
            <a:r>
              <a:rPr lang="zh-CN" altLang="en-US" sz="2000" dirty="0">
                <a:latin typeface="Arial" panose="020B0604020202020204" pitchFamily="34" charset="0"/>
              </a:rPr>
              <a:t>寻找类与对象</a:t>
            </a:r>
            <a:endParaRPr lang="zh-CN" altLang="en-US" sz="2000" dirty="0">
              <a:latin typeface="Arial" panose="020B0604020202020204" pitchFamily="34" charset="0"/>
            </a:endParaRPr>
          </a:p>
        </p:txBody>
      </p:sp>
      <p:sp>
        <p:nvSpPr>
          <p:cNvPr id="788486" name="Text Box 6"/>
          <p:cNvSpPr txBox="1"/>
          <p:nvPr/>
        </p:nvSpPr>
        <p:spPr>
          <a:xfrm>
            <a:off x="2927838" y="2233246"/>
            <a:ext cx="1312985" cy="396240"/>
          </a:xfrm>
          <a:prstGeom prst="rect">
            <a:avLst/>
          </a:prstGeom>
          <a:noFill/>
          <a:ln w="9525" cap="flat" cmpd="sng">
            <a:solidFill>
              <a:schemeClr val="tx1"/>
            </a:solidFill>
            <a:prstDash val="solid"/>
            <a:miter/>
            <a:headEnd type="none" w="med" len="med"/>
            <a:tailEnd type="none" w="med" len="med"/>
          </a:ln>
        </p:spPr>
        <p:txBody>
          <a:bodyPr lIns="89030" tIns="44515" rIns="89030" bIns="44515">
            <a:spAutoFit/>
          </a:bodyPr>
          <a:p>
            <a:r>
              <a:rPr lang="zh-CN" altLang="en-US" sz="2000" dirty="0">
                <a:latin typeface="Arial" panose="020B0604020202020204" pitchFamily="34" charset="0"/>
              </a:rPr>
              <a:t>识别结构</a:t>
            </a:r>
            <a:endParaRPr lang="zh-CN" altLang="en-US" sz="2000" dirty="0">
              <a:latin typeface="Arial" panose="020B0604020202020204" pitchFamily="34" charset="0"/>
            </a:endParaRPr>
          </a:p>
        </p:txBody>
      </p:sp>
      <p:sp>
        <p:nvSpPr>
          <p:cNvPr id="788487" name="Text Box 7"/>
          <p:cNvSpPr txBox="1"/>
          <p:nvPr/>
        </p:nvSpPr>
        <p:spPr>
          <a:xfrm>
            <a:off x="4853354" y="2233246"/>
            <a:ext cx="1312985" cy="396240"/>
          </a:xfrm>
          <a:prstGeom prst="rect">
            <a:avLst/>
          </a:prstGeom>
          <a:noFill/>
          <a:ln w="9525" cap="flat" cmpd="sng">
            <a:solidFill>
              <a:schemeClr val="tx1"/>
            </a:solidFill>
            <a:prstDash val="solid"/>
            <a:miter/>
            <a:headEnd type="none" w="med" len="med"/>
            <a:tailEnd type="none" w="med" len="med"/>
          </a:ln>
        </p:spPr>
        <p:txBody>
          <a:bodyPr lIns="89030" tIns="44515" rIns="89030" bIns="44515">
            <a:spAutoFit/>
          </a:bodyPr>
          <a:p>
            <a:r>
              <a:rPr lang="zh-CN" altLang="en-US" sz="2000" dirty="0">
                <a:latin typeface="Arial" panose="020B0604020202020204" pitchFamily="34" charset="0"/>
              </a:rPr>
              <a:t>识别主题</a:t>
            </a:r>
            <a:endParaRPr lang="zh-CN" altLang="en-US" sz="2000" dirty="0">
              <a:latin typeface="Arial" panose="020B0604020202020204" pitchFamily="34" charset="0"/>
            </a:endParaRPr>
          </a:p>
        </p:txBody>
      </p:sp>
      <p:sp>
        <p:nvSpPr>
          <p:cNvPr id="788488" name="Text Box 8"/>
          <p:cNvSpPr txBox="1"/>
          <p:nvPr/>
        </p:nvSpPr>
        <p:spPr>
          <a:xfrm>
            <a:off x="6726115" y="2233246"/>
            <a:ext cx="1312985" cy="396240"/>
          </a:xfrm>
          <a:prstGeom prst="rect">
            <a:avLst/>
          </a:prstGeom>
          <a:noFill/>
          <a:ln w="9525" cap="flat" cmpd="sng">
            <a:solidFill>
              <a:schemeClr val="tx1"/>
            </a:solidFill>
            <a:prstDash val="solid"/>
            <a:miter/>
            <a:headEnd type="none" w="med" len="med"/>
            <a:tailEnd type="none" w="med" len="med"/>
          </a:ln>
        </p:spPr>
        <p:txBody>
          <a:bodyPr lIns="89030" tIns="44515" rIns="89030" bIns="44515">
            <a:spAutoFit/>
          </a:bodyPr>
          <a:p>
            <a:r>
              <a:rPr lang="zh-CN" altLang="en-US" sz="2000" dirty="0">
                <a:latin typeface="Arial" panose="020B0604020202020204" pitchFamily="34" charset="0"/>
              </a:rPr>
              <a:t>定义属性</a:t>
            </a:r>
            <a:endParaRPr lang="zh-CN" altLang="en-US" sz="2000" dirty="0">
              <a:latin typeface="Arial" panose="020B0604020202020204" pitchFamily="34" charset="0"/>
            </a:endParaRPr>
          </a:p>
        </p:txBody>
      </p:sp>
      <p:sp>
        <p:nvSpPr>
          <p:cNvPr id="788489" name="Rectangle 9"/>
          <p:cNvSpPr/>
          <p:nvPr/>
        </p:nvSpPr>
        <p:spPr>
          <a:xfrm>
            <a:off x="6726115" y="3526766"/>
            <a:ext cx="1312985" cy="704215"/>
          </a:xfrm>
          <a:prstGeom prst="rect">
            <a:avLst/>
          </a:prstGeom>
          <a:noFill/>
          <a:ln w="9525" cap="flat" cmpd="sng">
            <a:solidFill>
              <a:srgbClr val="FF0066"/>
            </a:solidFill>
            <a:prstDash val="solid"/>
            <a:miter/>
            <a:headEnd type="none" w="med" len="med"/>
            <a:tailEnd type="none" w="med" len="med"/>
          </a:ln>
          <a:effectLst>
            <a:prstShdw prst="shdw17" dist="17961" dir="2699999">
              <a:srgbClr val="99003D"/>
            </a:prstShdw>
          </a:effectLst>
        </p:spPr>
        <p:txBody>
          <a:bodyPr lIns="89030" tIns="44515" rIns="89030" bIns="44515" anchor="ctr">
            <a:spAutoFit/>
          </a:bodyPr>
          <a:p>
            <a:r>
              <a:rPr lang="zh-CN" altLang="en-US" sz="2000" dirty="0">
                <a:latin typeface="Arial" panose="020B0604020202020204" pitchFamily="34" charset="0"/>
              </a:rPr>
              <a:t>建立动态模型</a:t>
            </a:r>
            <a:endParaRPr lang="zh-CN" altLang="en-US" sz="2000" dirty="0">
              <a:latin typeface="Arial" panose="020B0604020202020204" pitchFamily="34" charset="0"/>
            </a:endParaRPr>
          </a:p>
        </p:txBody>
      </p:sp>
      <p:sp>
        <p:nvSpPr>
          <p:cNvPr id="788491" name="Rectangle 11"/>
          <p:cNvSpPr/>
          <p:nvPr/>
        </p:nvSpPr>
        <p:spPr>
          <a:xfrm>
            <a:off x="4813789" y="3532628"/>
            <a:ext cx="1312985" cy="704215"/>
          </a:xfrm>
          <a:prstGeom prst="rect">
            <a:avLst/>
          </a:prstGeom>
          <a:noFill/>
          <a:ln w="9525" cap="flat" cmpd="sng">
            <a:solidFill>
              <a:srgbClr val="FF0066"/>
            </a:solidFill>
            <a:prstDash val="solid"/>
            <a:miter/>
            <a:headEnd type="none" w="med" len="med"/>
            <a:tailEnd type="none" w="med" len="med"/>
          </a:ln>
          <a:effectLst>
            <a:prstShdw prst="shdw17" dist="17961" dir="2699999">
              <a:srgbClr val="99003D"/>
            </a:prstShdw>
          </a:effectLst>
        </p:spPr>
        <p:txBody>
          <a:bodyPr lIns="89030" tIns="44515" rIns="89030" bIns="44515" anchor="ctr">
            <a:spAutoFit/>
          </a:bodyPr>
          <a:p>
            <a:r>
              <a:rPr lang="zh-CN" altLang="en-US" sz="2000" dirty="0">
                <a:latin typeface="Arial" panose="020B0604020202020204" pitchFamily="34" charset="0"/>
              </a:rPr>
              <a:t>建立功能模型</a:t>
            </a:r>
            <a:endParaRPr lang="zh-CN" altLang="en-US" sz="2000" dirty="0">
              <a:latin typeface="Arial" panose="020B0604020202020204" pitchFamily="34" charset="0"/>
            </a:endParaRPr>
          </a:p>
        </p:txBody>
      </p:sp>
      <p:sp>
        <p:nvSpPr>
          <p:cNvPr id="788492" name="Text Box 12"/>
          <p:cNvSpPr txBox="1"/>
          <p:nvPr/>
        </p:nvSpPr>
        <p:spPr>
          <a:xfrm>
            <a:off x="2954215" y="3736731"/>
            <a:ext cx="1312985" cy="396240"/>
          </a:xfrm>
          <a:prstGeom prst="rect">
            <a:avLst/>
          </a:prstGeom>
          <a:noFill/>
          <a:ln w="9525" cap="flat" cmpd="sng">
            <a:solidFill>
              <a:schemeClr val="tx1"/>
            </a:solidFill>
            <a:prstDash val="solid"/>
            <a:miter/>
            <a:headEnd type="none" w="med" len="med"/>
            <a:tailEnd type="none" w="med" len="med"/>
          </a:ln>
        </p:spPr>
        <p:txBody>
          <a:bodyPr lIns="89030" tIns="44515" rIns="89030" bIns="44515">
            <a:spAutoFit/>
          </a:bodyPr>
          <a:p>
            <a:r>
              <a:rPr lang="zh-CN" altLang="en-US" sz="2000" dirty="0">
                <a:latin typeface="Arial" panose="020B0604020202020204" pitchFamily="34" charset="0"/>
              </a:rPr>
              <a:t>定义服务</a:t>
            </a:r>
            <a:endParaRPr lang="zh-CN" altLang="en-US" sz="2000" dirty="0">
              <a:latin typeface="Arial" panose="020B0604020202020204" pitchFamily="34" charset="0"/>
            </a:endParaRPr>
          </a:p>
        </p:txBody>
      </p:sp>
      <p:sp>
        <p:nvSpPr>
          <p:cNvPr id="788493" name="Line 13"/>
          <p:cNvSpPr/>
          <p:nvPr/>
        </p:nvSpPr>
        <p:spPr>
          <a:xfrm>
            <a:off x="2435469" y="2382715"/>
            <a:ext cx="492369" cy="0"/>
          </a:xfrm>
          <a:prstGeom prst="line">
            <a:avLst/>
          </a:prstGeom>
          <a:ln w="9525" cap="flat" cmpd="sng">
            <a:solidFill>
              <a:schemeClr val="tx1"/>
            </a:solidFill>
            <a:prstDash val="solid"/>
            <a:headEnd type="none" w="med" len="med"/>
            <a:tailEnd type="triangle" w="med" len="med"/>
          </a:ln>
        </p:spPr>
      </p:sp>
      <p:sp>
        <p:nvSpPr>
          <p:cNvPr id="788494" name="Line 14"/>
          <p:cNvSpPr/>
          <p:nvPr/>
        </p:nvSpPr>
        <p:spPr>
          <a:xfrm>
            <a:off x="4220308" y="2373923"/>
            <a:ext cx="633046" cy="0"/>
          </a:xfrm>
          <a:prstGeom prst="line">
            <a:avLst/>
          </a:prstGeom>
          <a:ln w="9525" cap="flat" cmpd="sng">
            <a:solidFill>
              <a:schemeClr val="tx1"/>
            </a:solidFill>
            <a:prstDash val="solid"/>
            <a:headEnd type="none" w="med" len="med"/>
            <a:tailEnd type="triangle" w="med" len="med"/>
          </a:ln>
        </p:spPr>
      </p:sp>
      <p:sp>
        <p:nvSpPr>
          <p:cNvPr id="788495" name="Line 15"/>
          <p:cNvSpPr/>
          <p:nvPr/>
        </p:nvSpPr>
        <p:spPr>
          <a:xfrm>
            <a:off x="6163408" y="2373923"/>
            <a:ext cx="562708" cy="0"/>
          </a:xfrm>
          <a:prstGeom prst="line">
            <a:avLst/>
          </a:prstGeom>
          <a:ln w="9525" cap="flat" cmpd="sng">
            <a:solidFill>
              <a:schemeClr val="tx1"/>
            </a:solidFill>
            <a:prstDash val="solid"/>
            <a:headEnd type="none" w="med" len="med"/>
            <a:tailEnd type="triangle" w="med" len="med"/>
          </a:ln>
        </p:spPr>
      </p:sp>
      <p:sp>
        <p:nvSpPr>
          <p:cNvPr id="788496" name="Line 16"/>
          <p:cNvSpPr/>
          <p:nvPr/>
        </p:nvSpPr>
        <p:spPr>
          <a:xfrm>
            <a:off x="7288823" y="2558562"/>
            <a:ext cx="0" cy="1125415"/>
          </a:xfrm>
          <a:prstGeom prst="line">
            <a:avLst/>
          </a:prstGeom>
          <a:ln w="9525" cap="flat" cmpd="sng">
            <a:solidFill>
              <a:schemeClr val="tx1"/>
            </a:solidFill>
            <a:prstDash val="solid"/>
            <a:headEnd type="none" w="med" len="med"/>
            <a:tailEnd type="triangle" w="med" len="med"/>
          </a:ln>
        </p:spPr>
      </p:sp>
      <p:sp>
        <p:nvSpPr>
          <p:cNvPr id="788497" name="Line 17"/>
          <p:cNvSpPr/>
          <p:nvPr/>
        </p:nvSpPr>
        <p:spPr>
          <a:xfrm flipH="1">
            <a:off x="6150220" y="3881804"/>
            <a:ext cx="562708" cy="0"/>
          </a:xfrm>
          <a:prstGeom prst="line">
            <a:avLst/>
          </a:prstGeom>
          <a:ln w="9525" cap="flat" cmpd="sng">
            <a:solidFill>
              <a:schemeClr val="tx1"/>
            </a:solidFill>
            <a:prstDash val="solid"/>
            <a:headEnd type="none" w="med" len="med"/>
            <a:tailEnd type="triangle" w="med" len="med"/>
          </a:ln>
        </p:spPr>
      </p:sp>
      <p:sp>
        <p:nvSpPr>
          <p:cNvPr id="788498" name="Line 18"/>
          <p:cNvSpPr/>
          <p:nvPr/>
        </p:nvSpPr>
        <p:spPr>
          <a:xfrm flipH="1">
            <a:off x="4290646" y="3877408"/>
            <a:ext cx="492369" cy="0"/>
          </a:xfrm>
          <a:prstGeom prst="line">
            <a:avLst/>
          </a:prstGeom>
          <a:ln w="9525" cap="flat" cmpd="sng">
            <a:solidFill>
              <a:schemeClr val="tx1"/>
            </a:solidFill>
            <a:prstDash val="solid"/>
            <a:headEnd type="none" w="med" len="med"/>
            <a:tailEnd type="triangle" w="med" len="med"/>
          </a:ln>
        </p:spPr>
      </p:sp>
      <p:sp>
        <p:nvSpPr>
          <p:cNvPr id="788499" name="Text Box 19"/>
          <p:cNvSpPr txBox="1"/>
          <p:nvPr/>
        </p:nvSpPr>
        <p:spPr>
          <a:xfrm>
            <a:off x="773723" y="5257800"/>
            <a:ext cx="7666892" cy="657860"/>
          </a:xfrm>
          <a:prstGeom prst="rect">
            <a:avLst/>
          </a:prstGeom>
          <a:noFill/>
          <a:ln w="9525">
            <a:noFill/>
          </a:ln>
        </p:spPr>
        <p:txBody>
          <a:bodyPr lIns="89030" tIns="44515" rIns="89030" bIns="44515">
            <a:spAutoFit/>
          </a:bodyPr>
          <a:p>
            <a:pPr algn="l"/>
            <a:r>
              <a:rPr lang="zh-CN" altLang="en-US" sz="1845" b="1" dirty="0">
                <a:solidFill>
                  <a:srgbClr val="FF0066"/>
                </a:solidFill>
                <a:latin typeface="Arial" panose="020B0604020202020204" pitchFamily="34" charset="0"/>
              </a:rPr>
              <a:t>注：具体的分析工作没有必要一定要求按照上面的顺序完成。根据不同人的思维习惯，可以灵活地在不同的抽象层次上分析完善系统。</a:t>
            </a:r>
            <a:endParaRPr lang="zh-CN" altLang="en-US" sz="1845" b="1" dirty="0">
              <a:solidFill>
                <a:srgbClr val="FF0066"/>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8485"/>
                                        </p:tgtEl>
                                        <p:attrNameLst>
                                          <p:attrName>style.visibility</p:attrName>
                                        </p:attrNameLst>
                                      </p:cBhvr>
                                      <p:to>
                                        <p:strVal val="visible"/>
                                      </p:to>
                                    </p:set>
                                    <p:animEffect transition="in" filter="dissolve">
                                      <p:cBhvr>
                                        <p:cTn id="7" dur="500"/>
                                        <p:tgtEl>
                                          <p:spTgt spid="78848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788493"/>
                                        </p:tgtEl>
                                        <p:attrNameLst>
                                          <p:attrName>style.visibility</p:attrName>
                                        </p:attrNameLst>
                                      </p:cBhvr>
                                      <p:to>
                                        <p:strVal val="visible"/>
                                      </p:to>
                                    </p:set>
                                    <p:anim calcmode="lin" valueType="num">
                                      <p:cBhvr>
                                        <p:cTn id="12" dur="500" fill="hold"/>
                                        <p:tgtEl>
                                          <p:spTgt spid="788493"/>
                                        </p:tgtEl>
                                        <p:attrNameLst>
                                          <p:attrName>ppt_x</p:attrName>
                                        </p:attrNameLst>
                                      </p:cBhvr>
                                      <p:tavLst>
                                        <p:tav tm="0">
                                          <p:val>
                                            <p:strVal val="#ppt_x-#ppt_w/2"/>
                                          </p:val>
                                        </p:tav>
                                        <p:tav tm="100000">
                                          <p:val>
                                            <p:strVal val="#ppt_x"/>
                                          </p:val>
                                        </p:tav>
                                      </p:tavLst>
                                    </p:anim>
                                    <p:anim calcmode="lin" valueType="num">
                                      <p:cBhvr>
                                        <p:cTn id="13" dur="500" fill="hold"/>
                                        <p:tgtEl>
                                          <p:spTgt spid="788493"/>
                                        </p:tgtEl>
                                        <p:attrNameLst>
                                          <p:attrName>ppt_y</p:attrName>
                                        </p:attrNameLst>
                                      </p:cBhvr>
                                      <p:tavLst>
                                        <p:tav tm="0">
                                          <p:val>
                                            <p:strVal val="#ppt_y"/>
                                          </p:val>
                                        </p:tav>
                                        <p:tav tm="100000">
                                          <p:val>
                                            <p:strVal val="#ppt_y"/>
                                          </p:val>
                                        </p:tav>
                                      </p:tavLst>
                                    </p:anim>
                                    <p:anim calcmode="lin" valueType="num">
                                      <p:cBhvr>
                                        <p:cTn id="14" dur="500" fill="hold"/>
                                        <p:tgtEl>
                                          <p:spTgt spid="788493"/>
                                        </p:tgtEl>
                                        <p:attrNameLst>
                                          <p:attrName>ppt_w</p:attrName>
                                        </p:attrNameLst>
                                      </p:cBhvr>
                                      <p:tavLst>
                                        <p:tav tm="0">
                                          <p:val>
                                            <p:fltVal val="0.000000"/>
                                          </p:val>
                                        </p:tav>
                                        <p:tav tm="100000">
                                          <p:val>
                                            <p:strVal val="#ppt_w"/>
                                          </p:val>
                                        </p:tav>
                                      </p:tavLst>
                                    </p:anim>
                                    <p:anim calcmode="lin" valueType="num">
                                      <p:cBhvr>
                                        <p:cTn id="15" dur="500" fill="hold"/>
                                        <p:tgtEl>
                                          <p:spTgt spid="788493"/>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88486"/>
                                        </p:tgtEl>
                                        <p:attrNameLst>
                                          <p:attrName>style.visibility</p:attrName>
                                        </p:attrNameLst>
                                      </p:cBhvr>
                                      <p:to>
                                        <p:strVal val="visible"/>
                                      </p:to>
                                    </p:set>
                                    <p:animEffect transition="in" filter="dissolve">
                                      <p:cBhvr>
                                        <p:cTn id="20" dur="500"/>
                                        <p:tgtEl>
                                          <p:spTgt spid="788486"/>
                                        </p:tgtEl>
                                      </p:cBhvr>
                                    </p:animEffect>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nodeType="clickEffect">
                                  <p:stCondLst>
                                    <p:cond delay="0"/>
                                  </p:stCondLst>
                                  <p:childTnLst>
                                    <p:set>
                                      <p:cBhvr>
                                        <p:cTn id="24" dur="1" fill="hold">
                                          <p:stCondLst>
                                            <p:cond delay="0"/>
                                          </p:stCondLst>
                                        </p:cTn>
                                        <p:tgtEl>
                                          <p:spTgt spid="788494"/>
                                        </p:tgtEl>
                                        <p:attrNameLst>
                                          <p:attrName>style.visibility</p:attrName>
                                        </p:attrNameLst>
                                      </p:cBhvr>
                                      <p:to>
                                        <p:strVal val="visible"/>
                                      </p:to>
                                    </p:set>
                                    <p:anim calcmode="lin" valueType="num">
                                      <p:cBhvr>
                                        <p:cTn id="25" dur="500" fill="hold"/>
                                        <p:tgtEl>
                                          <p:spTgt spid="788494"/>
                                        </p:tgtEl>
                                        <p:attrNameLst>
                                          <p:attrName>ppt_x</p:attrName>
                                        </p:attrNameLst>
                                      </p:cBhvr>
                                      <p:tavLst>
                                        <p:tav tm="0">
                                          <p:val>
                                            <p:strVal val="#ppt_x-#ppt_w/2"/>
                                          </p:val>
                                        </p:tav>
                                        <p:tav tm="100000">
                                          <p:val>
                                            <p:strVal val="#ppt_x"/>
                                          </p:val>
                                        </p:tav>
                                      </p:tavLst>
                                    </p:anim>
                                    <p:anim calcmode="lin" valueType="num">
                                      <p:cBhvr>
                                        <p:cTn id="26" dur="500" fill="hold"/>
                                        <p:tgtEl>
                                          <p:spTgt spid="788494"/>
                                        </p:tgtEl>
                                        <p:attrNameLst>
                                          <p:attrName>ppt_y</p:attrName>
                                        </p:attrNameLst>
                                      </p:cBhvr>
                                      <p:tavLst>
                                        <p:tav tm="0">
                                          <p:val>
                                            <p:strVal val="#ppt_y"/>
                                          </p:val>
                                        </p:tav>
                                        <p:tav tm="100000">
                                          <p:val>
                                            <p:strVal val="#ppt_y"/>
                                          </p:val>
                                        </p:tav>
                                      </p:tavLst>
                                    </p:anim>
                                    <p:anim calcmode="lin" valueType="num">
                                      <p:cBhvr>
                                        <p:cTn id="27" dur="500" fill="hold"/>
                                        <p:tgtEl>
                                          <p:spTgt spid="788494"/>
                                        </p:tgtEl>
                                        <p:attrNameLst>
                                          <p:attrName>ppt_w</p:attrName>
                                        </p:attrNameLst>
                                      </p:cBhvr>
                                      <p:tavLst>
                                        <p:tav tm="0">
                                          <p:val>
                                            <p:fltVal val="0.000000"/>
                                          </p:val>
                                        </p:tav>
                                        <p:tav tm="100000">
                                          <p:val>
                                            <p:strVal val="#ppt_w"/>
                                          </p:val>
                                        </p:tav>
                                      </p:tavLst>
                                    </p:anim>
                                    <p:anim calcmode="lin" valueType="num">
                                      <p:cBhvr>
                                        <p:cTn id="28" dur="500" fill="hold"/>
                                        <p:tgtEl>
                                          <p:spTgt spid="788494"/>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788487"/>
                                        </p:tgtEl>
                                        <p:attrNameLst>
                                          <p:attrName>style.visibility</p:attrName>
                                        </p:attrNameLst>
                                      </p:cBhvr>
                                      <p:to>
                                        <p:strVal val="visible"/>
                                      </p:to>
                                    </p:set>
                                    <p:animEffect transition="in" filter="dissolve">
                                      <p:cBhvr>
                                        <p:cTn id="33" dur="500"/>
                                        <p:tgtEl>
                                          <p:spTgt spid="788487"/>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nodeType="clickEffect">
                                  <p:stCondLst>
                                    <p:cond delay="0"/>
                                  </p:stCondLst>
                                  <p:childTnLst>
                                    <p:set>
                                      <p:cBhvr>
                                        <p:cTn id="37" dur="1" fill="hold">
                                          <p:stCondLst>
                                            <p:cond delay="0"/>
                                          </p:stCondLst>
                                        </p:cTn>
                                        <p:tgtEl>
                                          <p:spTgt spid="788495"/>
                                        </p:tgtEl>
                                        <p:attrNameLst>
                                          <p:attrName>style.visibility</p:attrName>
                                        </p:attrNameLst>
                                      </p:cBhvr>
                                      <p:to>
                                        <p:strVal val="visible"/>
                                      </p:to>
                                    </p:set>
                                    <p:anim calcmode="lin" valueType="num">
                                      <p:cBhvr>
                                        <p:cTn id="38" dur="500" fill="hold"/>
                                        <p:tgtEl>
                                          <p:spTgt spid="788495"/>
                                        </p:tgtEl>
                                        <p:attrNameLst>
                                          <p:attrName>ppt_x</p:attrName>
                                        </p:attrNameLst>
                                      </p:cBhvr>
                                      <p:tavLst>
                                        <p:tav tm="0">
                                          <p:val>
                                            <p:strVal val="#ppt_x-#ppt_w/2"/>
                                          </p:val>
                                        </p:tav>
                                        <p:tav tm="100000">
                                          <p:val>
                                            <p:strVal val="#ppt_x"/>
                                          </p:val>
                                        </p:tav>
                                      </p:tavLst>
                                    </p:anim>
                                    <p:anim calcmode="lin" valueType="num">
                                      <p:cBhvr>
                                        <p:cTn id="39" dur="500" fill="hold"/>
                                        <p:tgtEl>
                                          <p:spTgt spid="788495"/>
                                        </p:tgtEl>
                                        <p:attrNameLst>
                                          <p:attrName>ppt_y</p:attrName>
                                        </p:attrNameLst>
                                      </p:cBhvr>
                                      <p:tavLst>
                                        <p:tav tm="0">
                                          <p:val>
                                            <p:strVal val="#ppt_y"/>
                                          </p:val>
                                        </p:tav>
                                        <p:tav tm="100000">
                                          <p:val>
                                            <p:strVal val="#ppt_y"/>
                                          </p:val>
                                        </p:tav>
                                      </p:tavLst>
                                    </p:anim>
                                    <p:anim calcmode="lin" valueType="num">
                                      <p:cBhvr>
                                        <p:cTn id="40" dur="500" fill="hold"/>
                                        <p:tgtEl>
                                          <p:spTgt spid="788495"/>
                                        </p:tgtEl>
                                        <p:attrNameLst>
                                          <p:attrName>ppt_w</p:attrName>
                                        </p:attrNameLst>
                                      </p:cBhvr>
                                      <p:tavLst>
                                        <p:tav tm="0">
                                          <p:val>
                                            <p:fltVal val="0.000000"/>
                                          </p:val>
                                        </p:tav>
                                        <p:tav tm="100000">
                                          <p:val>
                                            <p:strVal val="#ppt_w"/>
                                          </p:val>
                                        </p:tav>
                                      </p:tavLst>
                                    </p:anim>
                                    <p:anim calcmode="lin" valueType="num">
                                      <p:cBhvr>
                                        <p:cTn id="41" dur="500" fill="hold"/>
                                        <p:tgtEl>
                                          <p:spTgt spid="788495"/>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788488"/>
                                        </p:tgtEl>
                                        <p:attrNameLst>
                                          <p:attrName>style.visibility</p:attrName>
                                        </p:attrNameLst>
                                      </p:cBhvr>
                                      <p:to>
                                        <p:strVal val="visible"/>
                                      </p:to>
                                    </p:set>
                                    <p:animEffect transition="in" filter="dissolve">
                                      <p:cBhvr>
                                        <p:cTn id="46" dur="500"/>
                                        <p:tgtEl>
                                          <p:spTgt spid="788488"/>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1" fill="hold" nodeType="clickEffect">
                                  <p:stCondLst>
                                    <p:cond delay="0"/>
                                  </p:stCondLst>
                                  <p:childTnLst>
                                    <p:set>
                                      <p:cBhvr>
                                        <p:cTn id="50" dur="1" fill="hold">
                                          <p:stCondLst>
                                            <p:cond delay="0"/>
                                          </p:stCondLst>
                                        </p:cTn>
                                        <p:tgtEl>
                                          <p:spTgt spid="788496"/>
                                        </p:tgtEl>
                                        <p:attrNameLst>
                                          <p:attrName>style.visibility</p:attrName>
                                        </p:attrNameLst>
                                      </p:cBhvr>
                                      <p:to>
                                        <p:strVal val="visible"/>
                                      </p:to>
                                    </p:set>
                                    <p:anim calcmode="lin" valueType="num">
                                      <p:cBhvr>
                                        <p:cTn id="51" dur="500" fill="hold"/>
                                        <p:tgtEl>
                                          <p:spTgt spid="788496"/>
                                        </p:tgtEl>
                                        <p:attrNameLst>
                                          <p:attrName>ppt_x</p:attrName>
                                        </p:attrNameLst>
                                      </p:cBhvr>
                                      <p:tavLst>
                                        <p:tav tm="0">
                                          <p:val>
                                            <p:strVal val="#ppt_x"/>
                                          </p:val>
                                        </p:tav>
                                        <p:tav tm="100000">
                                          <p:val>
                                            <p:strVal val="#ppt_x"/>
                                          </p:val>
                                        </p:tav>
                                      </p:tavLst>
                                    </p:anim>
                                    <p:anim calcmode="lin" valueType="num">
                                      <p:cBhvr>
                                        <p:cTn id="52" dur="500" fill="hold"/>
                                        <p:tgtEl>
                                          <p:spTgt spid="788496"/>
                                        </p:tgtEl>
                                        <p:attrNameLst>
                                          <p:attrName>ppt_y</p:attrName>
                                        </p:attrNameLst>
                                      </p:cBhvr>
                                      <p:tavLst>
                                        <p:tav tm="0">
                                          <p:val>
                                            <p:strVal val="#ppt_y-#ppt_h/2"/>
                                          </p:val>
                                        </p:tav>
                                        <p:tav tm="100000">
                                          <p:val>
                                            <p:strVal val="#ppt_y"/>
                                          </p:val>
                                        </p:tav>
                                      </p:tavLst>
                                    </p:anim>
                                    <p:anim calcmode="lin" valueType="num">
                                      <p:cBhvr>
                                        <p:cTn id="53" dur="500" fill="hold"/>
                                        <p:tgtEl>
                                          <p:spTgt spid="788496"/>
                                        </p:tgtEl>
                                        <p:attrNameLst>
                                          <p:attrName>ppt_w</p:attrName>
                                        </p:attrNameLst>
                                      </p:cBhvr>
                                      <p:tavLst>
                                        <p:tav tm="0">
                                          <p:val>
                                            <p:strVal val="#ppt_w"/>
                                          </p:val>
                                        </p:tav>
                                        <p:tav tm="100000">
                                          <p:val>
                                            <p:strVal val="#ppt_w"/>
                                          </p:val>
                                        </p:tav>
                                      </p:tavLst>
                                    </p:anim>
                                    <p:anim calcmode="lin" valueType="num">
                                      <p:cBhvr>
                                        <p:cTn id="54" dur="500" fill="hold"/>
                                        <p:tgtEl>
                                          <p:spTgt spid="788496"/>
                                        </p:tgtEl>
                                        <p:attrNameLst>
                                          <p:attrName>ppt_h</p:attrName>
                                        </p:attrNameLst>
                                      </p:cBhvr>
                                      <p:tavLst>
                                        <p:tav tm="0">
                                          <p:val>
                                            <p:fltVal val="0.00000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788489"/>
                                        </p:tgtEl>
                                        <p:attrNameLst>
                                          <p:attrName>style.visibility</p:attrName>
                                        </p:attrNameLst>
                                      </p:cBhvr>
                                      <p:to>
                                        <p:strVal val="visible"/>
                                      </p:to>
                                    </p:set>
                                    <p:animEffect transition="in" filter="dissolve">
                                      <p:cBhvr>
                                        <p:cTn id="59" dur="500"/>
                                        <p:tgtEl>
                                          <p:spTgt spid="788489"/>
                                        </p:tgtEl>
                                      </p:cBhvr>
                                    </p:animEffect>
                                  </p:childTnLst>
                                </p:cTn>
                              </p:par>
                            </p:childTnLst>
                          </p:cTn>
                        </p:par>
                      </p:childTnLst>
                    </p:cTn>
                  </p:par>
                  <p:par>
                    <p:cTn id="60" fill="hold">
                      <p:stCondLst>
                        <p:cond delay="indefinite"/>
                      </p:stCondLst>
                      <p:childTnLst>
                        <p:par>
                          <p:cTn id="61" fill="hold">
                            <p:stCondLst>
                              <p:cond delay="0"/>
                            </p:stCondLst>
                            <p:childTnLst>
                              <p:par>
                                <p:cTn id="62" presetID="17" presetClass="entr" presetSubtype="2" fill="hold" nodeType="clickEffect">
                                  <p:stCondLst>
                                    <p:cond delay="0"/>
                                  </p:stCondLst>
                                  <p:childTnLst>
                                    <p:set>
                                      <p:cBhvr>
                                        <p:cTn id="63" dur="1" fill="hold">
                                          <p:stCondLst>
                                            <p:cond delay="0"/>
                                          </p:stCondLst>
                                        </p:cTn>
                                        <p:tgtEl>
                                          <p:spTgt spid="788497"/>
                                        </p:tgtEl>
                                        <p:attrNameLst>
                                          <p:attrName>style.visibility</p:attrName>
                                        </p:attrNameLst>
                                      </p:cBhvr>
                                      <p:to>
                                        <p:strVal val="visible"/>
                                      </p:to>
                                    </p:set>
                                    <p:anim calcmode="lin" valueType="num">
                                      <p:cBhvr>
                                        <p:cTn id="64" dur="500" fill="hold"/>
                                        <p:tgtEl>
                                          <p:spTgt spid="788497"/>
                                        </p:tgtEl>
                                        <p:attrNameLst>
                                          <p:attrName>ppt_x</p:attrName>
                                        </p:attrNameLst>
                                      </p:cBhvr>
                                      <p:tavLst>
                                        <p:tav tm="0">
                                          <p:val>
                                            <p:strVal val="#ppt_x+#ppt_w/2"/>
                                          </p:val>
                                        </p:tav>
                                        <p:tav tm="100000">
                                          <p:val>
                                            <p:strVal val="#ppt_x"/>
                                          </p:val>
                                        </p:tav>
                                      </p:tavLst>
                                    </p:anim>
                                    <p:anim calcmode="lin" valueType="num">
                                      <p:cBhvr>
                                        <p:cTn id="65" dur="500" fill="hold"/>
                                        <p:tgtEl>
                                          <p:spTgt spid="788497"/>
                                        </p:tgtEl>
                                        <p:attrNameLst>
                                          <p:attrName>ppt_y</p:attrName>
                                        </p:attrNameLst>
                                      </p:cBhvr>
                                      <p:tavLst>
                                        <p:tav tm="0">
                                          <p:val>
                                            <p:strVal val="#ppt_y"/>
                                          </p:val>
                                        </p:tav>
                                        <p:tav tm="100000">
                                          <p:val>
                                            <p:strVal val="#ppt_y"/>
                                          </p:val>
                                        </p:tav>
                                      </p:tavLst>
                                    </p:anim>
                                    <p:anim calcmode="lin" valueType="num">
                                      <p:cBhvr>
                                        <p:cTn id="66" dur="500" fill="hold"/>
                                        <p:tgtEl>
                                          <p:spTgt spid="788497"/>
                                        </p:tgtEl>
                                        <p:attrNameLst>
                                          <p:attrName>ppt_w</p:attrName>
                                        </p:attrNameLst>
                                      </p:cBhvr>
                                      <p:tavLst>
                                        <p:tav tm="0">
                                          <p:val>
                                            <p:fltVal val="0.000000"/>
                                          </p:val>
                                        </p:tav>
                                        <p:tav tm="100000">
                                          <p:val>
                                            <p:strVal val="#ppt_w"/>
                                          </p:val>
                                        </p:tav>
                                      </p:tavLst>
                                    </p:anim>
                                    <p:anim calcmode="lin" valueType="num">
                                      <p:cBhvr>
                                        <p:cTn id="67" dur="500" fill="hold"/>
                                        <p:tgtEl>
                                          <p:spTgt spid="788497"/>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788491"/>
                                        </p:tgtEl>
                                        <p:attrNameLst>
                                          <p:attrName>style.visibility</p:attrName>
                                        </p:attrNameLst>
                                      </p:cBhvr>
                                      <p:to>
                                        <p:strVal val="visible"/>
                                      </p:to>
                                    </p:set>
                                    <p:animEffect transition="in" filter="dissolve">
                                      <p:cBhvr>
                                        <p:cTn id="72" dur="500"/>
                                        <p:tgtEl>
                                          <p:spTgt spid="788491"/>
                                        </p:tgtEl>
                                      </p:cBhvr>
                                    </p:animEffect>
                                  </p:childTnLst>
                                </p:cTn>
                              </p:par>
                            </p:childTnLst>
                          </p:cTn>
                        </p:par>
                      </p:childTnLst>
                    </p:cTn>
                  </p:par>
                  <p:par>
                    <p:cTn id="73" fill="hold">
                      <p:stCondLst>
                        <p:cond delay="indefinite"/>
                      </p:stCondLst>
                      <p:childTnLst>
                        <p:par>
                          <p:cTn id="74" fill="hold">
                            <p:stCondLst>
                              <p:cond delay="0"/>
                            </p:stCondLst>
                            <p:childTnLst>
                              <p:par>
                                <p:cTn id="75" presetID="17" presetClass="entr" presetSubtype="2" fill="hold" nodeType="clickEffect">
                                  <p:stCondLst>
                                    <p:cond delay="0"/>
                                  </p:stCondLst>
                                  <p:childTnLst>
                                    <p:set>
                                      <p:cBhvr>
                                        <p:cTn id="76" dur="1" fill="hold">
                                          <p:stCondLst>
                                            <p:cond delay="0"/>
                                          </p:stCondLst>
                                        </p:cTn>
                                        <p:tgtEl>
                                          <p:spTgt spid="788498"/>
                                        </p:tgtEl>
                                        <p:attrNameLst>
                                          <p:attrName>style.visibility</p:attrName>
                                        </p:attrNameLst>
                                      </p:cBhvr>
                                      <p:to>
                                        <p:strVal val="visible"/>
                                      </p:to>
                                    </p:set>
                                    <p:anim calcmode="lin" valueType="num">
                                      <p:cBhvr>
                                        <p:cTn id="77" dur="500" fill="hold"/>
                                        <p:tgtEl>
                                          <p:spTgt spid="788498"/>
                                        </p:tgtEl>
                                        <p:attrNameLst>
                                          <p:attrName>ppt_x</p:attrName>
                                        </p:attrNameLst>
                                      </p:cBhvr>
                                      <p:tavLst>
                                        <p:tav tm="0">
                                          <p:val>
                                            <p:strVal val="#ppt_x+#ppt_w/2"/>
                                          </p:val>
                                        </p:tav>
                                        <p:tav tm="100000">
                                          <p:val>
                                            <p:strVal val="#ppt_x"/>
                                          </p:val>
                                        </p:tav>
                                      </p:tavLst>
                                    </p:anim>
                                    <p:anim calcmode="lin" valueType="num">
                                      <p:cBhvr>
                                        <p:cTn id="78" dur="500" fill="hold"/>
                                        <p:tgtEl>
                                          <p:spTgt spid="788498"/>
                                        </p:tgtEl>
                                        <p:attrNameLst>
                                          <p:attrName>ppt_y</p:attrName>
                                        </p:attrNameLst>
                                      </p:cBhvr>
                                      <p:tavLst>
                                        <p:tav tm="0">
                                          <p:val>
                                            <p:strVal val="#ppt_y"/>
                                          </p:val>
                                        </p:tav>
                                        <p:tav tm="100000">
                                          <p:val>
                                            <p:strVal val="#ppt_y"/>
                                          </p:val>
                                        </p:tav>
                                      </p:tavLst>
                                    </p:anim>
                                    <p:anim calcmode="lin" valueType="num">
                                      <p:cBhvr>
                                        <p:cTn id="79" dur="500" fill="hold"/>
                                        <p:tgtEl>
                                          <p:spTgt spid="788498"/>
                                        </p:tgtEl>
                                        <p:attrNameLst>
                                          <p:attrName>ppt_w</p:attrName>
                                        </p:attrNameLst>
                                      </p:cBhvr>
                                      <p:tavLst>
                                        <p:tav tm="0">
                                          <p:val>
                                            <p:fltVal val="0.000000"/>
                                          </p:val>
                                        </p:tav>
                                        <p:tav tm="100000">
                                          <p:val>
                                            <p:strVal val="#ppt_w"/>
                                          </p:val>
                                        </p:tav>
                                      </p:tavLst>
                                    </p:anim>
                                    <p:anim calcmode="lin" valueType="num">
                                      <p:cBhvr>
                                        <p:cTn id="80" dur="500" fill="hold"/>
                                        <p:tgtEl>
                                          <p:spTgt spid="788498"/>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788492"/>
                                        </p:tgtEl>
                                        <p:attrNameLst>
                                          <p:attrName>style.visibility</p:attrName>
                                        </p:attrNameLst>
                                      </p:cBhvr>
                                      <p:to>
                                        <p:strVal val="visible"/>
                                      </p:to>
                                    </p:set>
                                    <p:animEffect transition="in" filter="dissolve">
                                      <p:cBhvr>
                                        <p:cTn id="85" dur="500"/>
                                        <p:tgtEl>
                                          <p:spTgt spid="788492"/>
                                        </p:tgtEl>
                                      </p:cBhvr>
                                    </p:animEffect>
                                  </p:childTnLst>
                                </p:cTn>
                              </p:par>
                            </p:childTnLst>
                          </p:cTn>
                        </p:par>
                      </p:childTnLst>
                    </p:cTn>
                  </p:par>
                  <p:par>
                    <p:cTn id="86" fill="hold">
                      <p:stCondLst>
                        <p:cond delay="indefinite"/>
                      </p:stCondLst>
                      <p:childTnLst>
                        <p:par>
                          <p:cTn id="87" fill="hold">
                            <p:stCondLst>
                              <p:cond delay="0"/>
                            </p:stCondLst>
                            <p:childTnLst>
                              <p:par>
                                <p:cTn id="88" presetID="5" presetClass="entr" presetSubtype="10" fill="hold" grpId="0" nodeType="clickEffect">
                                  <p:stCondLst>
                                    <p:cond delay="0"/>
                                  </p:stCondLst>
                                  <p:childTnLst>
                                    <p:set>
                                      <p:cBhvr>
                                        <p:cTn id="89" dur="1" fill="hold">
                                          <p:stCondLst>
                                            <p:cond delay="0"/>
                                          </p:stCondLst>
                                        </p:cTn>
                                        <p:tgtEl>
                                          <p:spTgt spid="788499"/>
                                        </p:tgtEl>
                                        <p:attrNameLst>
                                          <p:attrName>style.visibility</p:attrName>
                                        </p:attrNameLst>
                                      </p:cBhvr>
                                      <p:to>
                                        <p:strVal val="visible"/>
                                      </p:to>
                                    </p:set>
                                    <p:animEffect transition="in" filter="checkerboard(across)">
                                      <p:cBhvr>
                                        <p:cTn id="90" dur="500"/>
                                        <p:tgtEl>
                                          <p:spTgt spid="788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5" grpId="0" bldLvl="0" animBg="1"/>
      <p:bldP spid="788486" grpId="0" bldLvl="0" animBg="1"/>
      <p:bldP spid="788487" grpId="0" bldLvl="0" animBg="1"/>
      <p:bldP spid="788488" grpId="0" bldLvl="0" animBg="1"/>
      <p:bldP spid="788489" grpId="0" bldLvl="0" animBg="1"/>
      <p:bldP spid="788491" grpId="0" bldLvl="0" animBg="1"/>
      <p:bldP spid="788492" grpId="0" bldLvl="0" animBg="1"/>
      <p:bldP spid="788499"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97283" name="Rectangle 3"/>
          <p:cNvSpPr>
            <a:spLocks noGrp="1"/>
          </p:cNvSpPr>
          <p:nvPr>
            <p:ph idx="1"/>
          </p:nvPr>
        </p:nvSpPr>
        <p:spPr>
          <a:xfrm>
            <a:off x="562708" y="1389185"/>
            <a:ext cx="7772400" cy="483577"/>
          </a:xfrm>
        </p:spPr>
        <p:txBody>
          <a:bodyPr vert="horz" wrap="square" lIns="89030" tIns="44515" rIns="89030" bIns="44515" anchor="t"/>
          <a:p>
            <a:pPr marL="342900" indent="-342900" defTabSz="914400" eaLnBrk="1" hangingPunct="1">
              <a:lnSpc>
                <a:spcPct val="90000"/>
              </a:lnSpc>
            </a:pPr>
            <a:r>
              <a:rPr lang="zh-CN" altLang="en-US" sz="2770" dirty="0"/>
              <a:t>对象图是系统在某一时刻的快照。</a:t>
            </a:r>
            <a:endParaRPr lang="zh-CN" altLang="en-US" sz="2770" dirty="0"/>
          </a:p>
        </p:txBody>
      </p:sp>
      <p:grpSp>
        <p:nvGrpSpPr>
          <p:cNvPr id="97284" name="Group 4"/>
          <p:cNvGrpSpPr/>
          <p:nvPr/>
        </p:nvGrpSpPr>
        <p:grpSpPr>
          <a:xfrm>
            <a:off x="1143000" y="2795954"/>
            <a:ext cx="7315200" cy="3376246"/>
            <a:chOff x="624" y="1200"/>
            <a:chExt cx="4608" cy="2304"/>
          </a:xfrm>
        </p:grpSpPr>
        <p:sp>
          <p:nvSpPr>
            <p:cNvPr id="97287" name="Rectangle 5"/>
            <p:cNvSpPr/>
            <p:nvPr/>
          </p:nvSpPr>
          <p:spPr>
            <a:xfrm>
              <a:off x="624" y="1363"/>
              <a:ext cx="1139" cy="336"/>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845" b="0" u="sng" dirty="0"/>
                <a:t>Smith : Person</a:t>
              </a:r>
              <a:endParaRPr lang="en-US" altLang="zh-CN" sz="2215" b="0" u="sng" dirty="0">
                <a:latin typeface="Times New Roman" panose="02020603050405020304" pitchFamily="18" charset="0"/>
              </a:endParaRPr>
            </a:p>
          </p:txBody>
        </p:sp>
        <p:sp>
          <p:nvSpPr>
            <p:cNvPr id="97288" name="Rectangle 6"/>
            <p:cNvSpPr/>
            <p:nvPr/>
          </p:nvSpPr>
          <p:spPr>
            <a:xfrm>
              <a:off x="624" y="3168"/>
              <a:ext cx="1152" cy="336"/>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660" u="sng" dirty="0">
                  <a:latin typeface="Arial Narrow" pitchFamily="34" charset="0"/>
                </a:rPr>
                <a:t>cottage : House</a:t>
              </a:r>
              <a:endParaRPr lang="en-US" altLang="zh-CN" sz="1660" u="sng" dirty="0">
                <a:latin typeface="Arial Narrow" pitchFamily="34" charset="0"/>
              </a:endParaRPr>
            </a:p>
          </p:txBody>
        </p:sp>
        <p:cxnSp>
          <p:nvCxnSpPr>
            <p:cNvPr id="97289" name="AutoShape 7"/>
            <p:cNvCxnSpPr>
              <a:stCxn id="97287" idx="2"/>
              <a:endCxn id="97288" idx="0"/>
            </p:cNvCxnSpPr>
            <p:nvPr/>
          </p:nvCxnSpPr>
          <p:spPr>
            <a:xfrm>
              <a:off x="1194" y="1699"/>
              <a:ext cx="6" cy="1469"/>
            </a:xfrm>
            <a:prstGeom prst="straightConnector1">
              <a:avLst/>
            </a:prstGeom>
            <a:ln w="12700" cap="flat" cmpd="sng">
              <a:solidFill>
                <a:schemeClr val="tx1"/>
              </a:solidFill>
              <a:prstDash val="solid"/>
              <a:headEnd type="none" w="sm" len="sm"/>
              <a:tailEnd type="none" w="sm" len="sm"/>
            </a:ln>
          </p:spPr>
        </p:cxnSp>
        <p:sp>
          <p:nvSpPr>
            <p:cNvPr id="97290" name="Rectangle 8"/>
            <p:cNvSpPr/>
            <p:nvPr/>
          </p:nvSpPr>
          <p:spPr>
            <a:xfrm>
              <a:off x="2208" y="3168"/>
              <a:ext cx="1152" cy="336"/>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660" u="sng" dirty="0">
                  <a:latin typeface="Arial Narrow" pitchFamily="34" charset="0"/>
                </a:rPr>
                <a:t>home : House</a:t>
              </a:r>
              <a:endParaRPr lang="en-US" altLang="zh-CN" sz="1660" u="sng" dirty="0">
                <a:latin typeface="Arial Narrow" pitchFamily="34" charset="0"/>
              </a:endParaRPr>
            </a:p>
          </p:txBody>
        </p:sp>
        <p:cxnSp>
          <p:nvCxnSpPr>
            <p:cNvPr id="97291" name="AutoShape 9"/>
            <p:cNvCxnSpPr>
              <a:stCxn id="97287" idx="2"/>
              <a:endCxn id="97290" idx="0"/>
            </p:cNvCxnSpPr>
            <p:nvPr/>
          </p:nvCxnSpPr>
          <p:spPr>
            <a:xfrm>
              <a:off x="1194" y="1699"/>
              <a:ext cx="1590" cy="1469"/>
            </a:xfrm>
            <a:prstGeom prst="straightConnector1">
              <a:avLst/>
            </a:prstGeom>
            <a:ln w="12700" cap="flat" cmpd="sng">
              <a:solidFill>
                <a:schemeClr val="tx1"/>
              </a:solidFill>
              <a:prstDash val="solid"/>
              <a:headEnd type="none" w="sm" len="sm"/>
              <a:tailEnd type="none" w="sm" len="sm"/>
            </a:ln>
          </p:spPr>
        </p:cxnSp>
        <p:sp>
          <p:nvSpPr>
            <p:cNvPr id="97292" name="Rectangle 10"/>
            <p:cNvSpPr/>
            <p:nvPr/>
          </p:nvSpPr>
          <p:spPr>
            <a:xfrm>
              <a:off x="2208" y="2064"/>
              <a:ext cx="1152" cy="336"/>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660" u="sng" dirty="0">
                  <a:latin typeface="Arial Narrow" pitchFamily="34" charset="0"/>
                </a:rPr>
                <a:t>first : Mortgage</a:t>
              </a:r>
              <a:endParaRPr lang="en-US" altLang="zh-CN" sz="1660" u="sng" dirty="0">
                <a:latin typeface="Arial Narrow" pitchFamily="34" charset="0"/>
              </a:endParaRPr>
            </a:p>
          </p:txBody>
        </p:sp>
        <p:sp>
          <p:nvSpPr>
            <p:cNvPr id="97293" name="Rectangle 11"/>
            <p:cNvSpPr/>
            <p:nvPr/>
          </p:nvSpPr>
          <p:spPr>
            <a:xfrm>
              <a:off x="3072" y="2592"/>
              <a:ext cx="1152" cy="336"/>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660" u="sng" dirty="0">
                  <a:latin typeface="Arial Narrow" pitchFamily="34" charset="0"/>
                </a:rPr>
                <a:t>second : Mortgage</a:t>
              </a:r>
              <a:endParaRPr lang="en-US" altLang="zh-CN" sz="1660" u="sng" dirty="0">
                <a:latin typeface="Arial Narrow" pitchFamily="34" charset="0"/>
              </a:endParaRPr>
            </a:p>
          </p:txBody>
        </p:sp>
        <p:cxnSp>
          <p:nvCxnSpPr>
            <p:cNvPr id="97294" name="AutoShape 12"/>
            <p:cNvCxnSpPr>
              <a:stCxn id="97292" idx="2"/>
              <a:endCxn id="97290" idx="0"/>
            </p:cNvCxnSpPr>
            <p:nvPr/>
          </p:nvCxnSpPr>
          <p:spPr>
            <a:xfrm>
              <a:off x="2784" y="2400"/>
              <a:ext cx="0" cy="768"/>
            </a:xfrm>
            <a:prstGeom prst="straightConnector1">
              <a:avLst/>
            </a:prstGeom>
            <a:ln w="12700" cap="flat" cmpd="sng">
              <a:solidFill>
                <a:schemeClr val="tx1"/>
              </a:solidFill>
              <a:prstDash val="solid"/>
              <a:headEnd type="none" w="sm" len="sm"/>
              <a:tailEnd type="none" w="sm" len="sm"/>
            </a:ln>
          </p:spPr>
        </p:cxnSp>
        <p:cxnSp>
          <p:nvCxnSpPr>
            <p:cNvPr id="97295" name="AutoShape 13"/>
            <p:cNvCxnSpPr>
              <a:stCxn id="97293" idx="2"/>
              <a:endCxn id="97290" idx="0"/>
            </p:cNvCxnSpPr>
            <p:nvPr/>
          </p:nvCxnSpPr>
          <p:spPr>
            <a:xfrm flipH="1">
              <a:off x="2784" y="2928"/>
              <a:ext cx="864" cy="240"/>
            </a:xfrm>
            <a:prstGeom prst="straightConnector1">
              <a:avLst/>
            </a:prstGeom>
            <a:ln w="12700" cap="flat" cmpd="sng">
              <a:solidFill>
                <a:schemeClr val="tx1"/>
              </a:solidFill>
              <a:prstDash val="solid"/>
              <a:headEnd type="none" w="sm" len="sm"/>
              <a:tailEnd type="none" w="sm" len="sm"/>
            </a:ln>
          </p:spPr>
        </p:cxnSp>
        <p:sp>
          <p:nvSpPr>
            <p:cNvPr id="97296" name="Rectangle 14"/>
            <p:cNvSpPr/>
            <p:nvPr/>
          </p:nvSpPr>
          <p:spPr>
            <a:xfrm>
              <a:off x="4080" y="1200"/>
              <a:ext cx="1152" cy="624"/>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660" u="sng" dirty="0">
                  <a:latin typeface="Arial Narrow" pitchFamily="34" charset="0"/>
                </a:rPr>
                <a:t>RoyalBank : Bank</a:t>
              </a:r>
              <a:endParaRPr lang="en-US" altLang="zh-CN" sz="1660" u="sng" dirty="0">
                <a:latin typeface="Arial Narrow" pitchFamily="34" charset="0"/>
              </a:endParaRPr>
            </a:p>
          </p:txBody>
        </p:sp>
        <p:sp>
          <p:nvSpPr>
            <p:cNvPr id="97297" name="Line 15"/>
            <p:cNvSpPr/>
            <p:nvPr/>
          </p:nvSpPr>
          <p:spPr>
            <a:xfrm>
              <a:off x="1763" y="1488"/>
              <a:ext cx="2317" cy="0"/>
            </a:xfrm>
            <a:prstGeom prst="line">
              <a:avLst/>
            </a:prstGeom>
            <a:ln w="12700" cap="flat" cmpd="sng">
              <a:solidFill>
                <a:schemeClr val="tx1"/>
              </a:solidFill>
              <a:prstDash val="solid"/>
              <a:headEnd type="none" w="sm" len="sm"/>
              <a:tailEnd type="none" w="sm" len="sm"/>
            </a:ln>
          </p:spPr>
        </p:sp>
        <p:sp>
          <p:nvSpPr>
            <p:cNvPr id="97298" name="Line 16"/>
            <p:cNvSpPr/>
            <p:nvPr/>
          </p:nvSpPr>
          <p:spPr>
            <a:xfrm>
              <a:off x="1763" y="1632"/>
              <a:ext cx="2317" cy="0"/>
            </a:xfrm>
            <a:prstGeom prst="line">
              <a:avLst/>
            </a:prstGeom>
            <a:ln w="12700" cap="flat" cmpd="sng">
              <a:solidFill>
                <a:schemeClr val="tx1"/>
              </a:solidFill>
              <a:prstDash val="solid"/>
              <a:headEnd type="none" w="sm" len="sm"/>
              <a:tailEnd type="none" w="sm" len="sm"/>
            </a:ln>
          </p:spPr>
        </p:sp>
        <p:sp>
          <p:nvSpPr>
            <p:cNvPr id="97299" name="Line 17"/>
            <p:cNvSpPr/>
            <p:nvPr/>
          </p:nvSpPr>
          <p:spPr>
            <a:xfrm flipV="1">
              <a:off x="2784" y="1488"/>
              <a:ext cx="0" cy="576"/>
            </a:xfrm>
            <a:prstGeom prst="line">
              <a:avLst/>
            </a:prstGeom>
            <a:ln w="12700" cap="flat" cmpd="sng">
              <a:solidFill>
                <a:schemeClr val="tx1"/>
              </a:solidFill>
              <a:prstDash val="dash"/>
              <a:headEnd type="none" w="sm" len="sm"/>
              <a:tailEnd type="none" w="sm" len="sm"/>
            </a:ln>
          </p:spPr>
        </p:sp>
        <p:sp>
          <p:nvSpPr>
            <p:cNvPr id="97300" name="Line 18"/>
            <p:cNvSpPr/>
            <p:nvPr/>
          </p:nvSpPr>
          <p:spPr>
            <a:xfrm flipV="1">
              <a:off x="3648" y="1488"/>
              <a:ext cx="0" cy="1104"/>
            </a:xfrm>
            <a:prstGeom prst="line">
              <a:avLst/>
            </a:prstGeom>
            <a:ln w="12700" cap="flat" cmpd="sng">
              <a:solidFill>
                <a:schemeClr val="tx1"/>
              </a:solidFill>
              <a:prstDash val="dash"/>
              <a:headEnd type="none" w="sm" len="sm"/>
              <a:tailEnd type="none" w="sm" len="sm"/>
            </a:ln>
          </p:spPr>
        </p:sp>
      </p:grpSp>
      <p:sp>
        <p:nvSpPr>
          <p:cNvPr id="848915" name="AutoShape 19"/>
          <p:cNvSpPr/>
          <p:nvPr/>
        </p:nvSpPr>
        <p:spPr>
          <a:xfrm>
            <a:off x="4419600" y="2303585"/>
            <a:ext cx="857250" cy="346074"/>
          </a:xfrm>
          <a:prstGeom prst="accentCallout2">
            <a:avLst>
              <a:gd name="adj1" fmla="val 28917"/>
              <a:gd name="adj2" fmla="val -8889"/>
              <a:gd name="adj3" fmla="val 28917"/>
              <a:gd name="adj4" fmla="val -78333"/>
              <a:gd name="adj5" fmla="val 241769"/>
              <a:gd name="adj6" fmla="val -104259"/>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链</a:t>
            </a:r>
            <a:endParaRPr lang="zh-CN" altLang="en-US" sz="1660" b="0" dirty="0"/>
          </a:p>
        </p:txBody>
      </p:sp>
      <p:sp>
        <p:nvSpPr>
          <p:cNvPr id="97286" name="Rectangle 21"/>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solidFill>
                  <a:schemeClr val="tx2"/>
                </a:solidFill>
              </a:rPr>
              <a:t>静态建模－对象图</a:t>
            </a:r>
            <a:endParaRPr lang="zh-CN" altLang="en-US" sz="3325"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848915"/>
                                        </p:tgtEl>
                                        <p:attrNameLst>
                                          <p:attrName>style.visibility</p:attrName>
                                        </p:attrNameLst>
                                      </p:cBhvr>
                                      <p:to>
                                        <p:strVal val="visible"/>
                                      </p:to>
                                    </p:set>
                                    <p:animEffect transition="in" filter="strips(upRight)">
                                      <p:cBhvr>
                                        <p:cTn id="7" dur="500"/>
                                        <p:tgtEl>
                                          <p:spTgt spid="848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8915" grpId="0" bldLvl="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98307" name="Rectangle 3"/>
          <p:cNvSpPr>
            <a:spLocks noGrp="1"/>
          </p:cNvSpPr>
          <p:nvPr>
            <p:ph idx="1"/>
          </p:nvPr>
        </p:nvSpPr>
        <p:spPr>
          <a:xfrm>
            <a:off x="1370135" y="1740877"/>
            <a:ext cx="6724650" cy="3446585"/>
          </a:xfrm>
        </p:spPr>
        <p:txBody>
          <a:bodyPr vert="horz" wrap="square" lIns="89030" tIns="44515" rIns="89030" bIns="44515" anchor="t"/>
          <a:p>
            <a:pPr eaLnBrk="1" hangingPunct="1"/>
            <a:r>
              <a:rPr lang="zh-CN" altLang="en-US" dirty="0"/>
              <a:t>状态机图</a:t>
            </a:r>
            <a:endParaRPr lang="zh-CN" altLang="en-US" dirty="0"/>
          </a:p>
          <a:p>
            <a:pPr eaLnBrk="1" hangingPunct="1"/>
            <a:r>
              <a:rPr lang="zh-CN" altLang="en-US" dirty="0"/>
              <a:t>用例图</a:t>
            </a:r>
            <a:endParaRPr lang="zh-CN" altLang="en-US" dirty="0"/>
          </a:p>
          <a:p>
            <a:pPr eaLnBrk="1" hangingPunct="1"/>
            <a:r>
              <a:rPr lang="zh-CN" altLang="en-US" dirty="0"/>
              <a:t>活动图</a:t>
            </a:r>
            <a:endParaRPr lang="zh-CN" altLang="en-US" dirty="0"/>
          </a:p>
          <a:p>
            <a:pPr eaLnBrk="1" hangingPunct="1"/>
            <a:r>
              <a:rPr lang="zh-CN" altLang="en-US" dirty="0"/>
              <a:t>顺序图</a:t>
            </a:r>
            <a:endParaRPr lang="zh-CN" altLang="en-US" dirty="0"/>
          </a:p>
          <a:p>
            <a:pPr eaLnBrk="1" hangingPunct="1"/>
            <a:r>
              <a:rPr lang="zh-CN" altLang="en-US" dirty="0"/>
              <a:t>协作图</a:t>
            </a:r>
            <a:endParaRPr lang="zh-CN" altLang="en-US" dirty="0"/>
          </a:p>
        </p:txBody>
      </p:sp>
      <p:sp>
        <p:nvSpPr>
          <p:cNvPr id="98308" name="Rectangle 5"/>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solidFill>
                  <a:schemeClr val="tx2"/>
                </a:solidFill>
              </a:rPr>
              <a:t>动态建模</a:t>
            </a:r>
            <a:endParaRPr lang="zh-CN" altLang="en-US" sz="3325" dirty="0">
              <a:solidFill>
                <a:schemeClr val="tx2"/>
              </a:solidFill>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99331" name="Rectangle 1027"/>
          <p:cNvSpPr>
            <a:spLocks noGrp="1"/>
          </p:cNvSpPr>
          <p:nvPr>
            <p:ph idx="1"/>
          </p:nvPr>
        </p:nvSpPr>
        <p:spPr>
          <a:xfrm>
            <a:off x="562708" y="1248508"/>
            <a:ext cx="8110904" cy="4501662"/>
          </a:xfrm>
        </p:spPr>
        <p:txBody>
          <a:bodyPr vert="horz" wrap="square" lIns="89030" tIns="44515" rIns="89030" bIns="44515" anchor="t"/>
          <a:p>
            <a:pPr marL="342900" indent="-342900" defTabSz="914400" eaLnBrk="1" hangingPunct="1">
              <a:lnSpc>
                <a:spcPct val="90000"/>
              </a:lnSpc>
            </a:pPr>
            <a:r>
              <a:rPr lang="zh-CN" altLang="en-US" sz="2770" dirty="0">
                <a:solidFill>
                  <a:srgbClr val="452DF5"/>
                </a:solidFill>
              </a:rPr>
              <a:t>状态机图</a:t>
            </a:r>
            <a:r>
              <a:rPr lang="zh-CN" altLang="en-US" sz="2770" dirty="0"/>
              <a:t>是对单个类的对象的生命周期进行建模，描述了对象时间上的动态行为，每个对象被认为是</a:t>
            </a:r>
            <a:r>
              <a:rPr lang="zh-CN" altLang="en-US" sz="2770" u="sng" dirty="0">
                <a:solidFill>
                  <a:srgbClr val="FF0066"/>
                </a:solidFill>
              </a:rPr>
              <a:t>事件驱动</a:t>
            </a:r>
            <a:r>
              <a:rPr lang="zh-CN" altLang="en-US" sz="2770" dirty="0"/>
              <a:t>的孤立实体。</a:t>
            </a:r>
            <a:endParaRPr lang="zh-CN" altLang="en-US" sz="2770" dirty="0"/>
          </a:p>
          <a:p>
            <a:pPr marL="342900" indent="-342900" defTabSz="914400" eaLnBrk="1" hangingPunct="1">
              <a:lnSpc>
                <a:spcPct val="90000"/>
              </a:lnSpc>
            </a:pPr>
            <a:r>
              <a:rPr lang="zh-CN" altLang="en-US" sz="2770" dirty="0"/>
              <a:t>状态机图是由</a:t>
            </a:r>
            <a:r>
              <a:rPr lang="zh-CN" altLang="en-US" sz="2770" u="sng" dirty="0">
                <a:solidFill>
                  <a:srgbClr val="FF0066"/>
                </a:solidFill>
              </a:rPr>
              <a:t>状态</a:t>
            </a:r>
            <a:r>
              <a:rPr lang="zh-CN" altLang="en-US" sz="2770" dirty="0"/>
              <a:t>和</a:t>
            </a:r>
            <a:r>
              <a:rPr lang="zh-CN" altLang="en-US" sz="2770" u="sng" dirty="0">
                <a:solidFill>
                  <a:srgbClr val="FF0066"/>
                </a:solidFill>
              </a:rPr>
              <a:t>跃迁</a:t>
            </a:r>
            <a:r>
              <a:rPr lang="zh-CN" altLang="en-US" sz="2770" dirty="0"/>
              <a:t>组成的图，通常状态机附属于类，描述类实例对接受事件的响应。</a:t>
            </a:r>
            <a:endParaRPr lang="zh-CN" altLang="en-US" sz="2770" dirty="0"/>
          </a:p>
          <a:p>
            <a:pPr marL="342900" indent="-342900" defTabSz="914400" eaLnBrk="1" hangingPunct="1">
              <a:lnSpc>
                <a:spcPct val="90000"/>
              </a:lnSpc>
            </a:pPr>
            <a:r>
              <a:rPr lang="zh-CN" altLang="en-US" sz="2770" dirty="0">
                <a:solidFill>
                  <a:srgbClr val="452DF5"/>
                </a:solidFill>
              </a:rPr>
              <a:t>事件</a:t>
            </a:r>
            <a:r>
              <a:rPr lang="zh-CN" altLang="en-US" sz="2770" dirty="0"/>
              <a:t>表达对象间的调用、显式信号、值的改变或时间的推移。</a:t>
            </a:r>
            <a:endParaRPr lang="zh-CN" altLang="en-US" sz="2770" dirty="0"/>
          </a:p>
          <a:p>
            <a:pPr marL="742950" lvl="1" indent="-285750" defTabSz="914400" eaLnBrk="1" hangingPunct="1">
              <a:lnSpc>
                <a:spcPct val="90000"/>
              </a:lnSpc>
            </a:pPr>
            <a:r>
              <a:rPr lang="zh-CN" altLang="en-US" sz="2400" dirty="0"/>
              <a:t>调用事件、变更事件、信号事件、时间事件</a:t>
            </a:r>
            <a:endParaRPr lang="zh-CN" altLang="en-US" sz="2400" dirty="0"/>
          </a:p>
          <a:p>
            <a:pPr marL="342900" indent="-342900" defTabSz="914400" eaLnBrk="1" hangingPunct="1">
              <a:lnSpc>
                <a:spcPct val="90000"/>
              </a:lnSpc>
            </a:pPr>
            <a:r>
              <a:rPr lang="zh-CN" altLang="en-US" sz="2770" dirty="0">
                <a:solidFill>
                  <a:srgbClr val="452DF5"/>
                </a:solidFill>
              </a:rPr>
              <a:t>状态</a:t>
            </a:r>
            <a:r>
              <a:rPr lang="zh-CN" altLang="en-US" sz="2770" dirty="0"/>
              <a:t>描述对象生命周期的一段时间，可以是等待其它事件时所处的时间，或是执行某一活动时所处的时间，状态分为</a:t>
            </a:r>
            <a:r>
              <a:rPr lang="zh-CN" altLang="en-US" sz="2770" u="sng" dirty="0">
                <a:solidFill>
                  <a:srgbClr val="FF0066"/>
                </a:solidFill>
              </a:rPr>
              <a:t>简单状态</a:t>
            </a:r>
            <a:r>
              <a:rPr lang="zh-CN" altLang="en-US" sz="2770" dirty="0"/>
              <a:t>和</a:t>
            </a:r>
            <a:r>
              <a:rPr lang="zh-CN" altLang="en-US" sz="2770" u="sng" dirty="0">
                <a:solidFill>
                  <a:srgbClr val="FF0066"/>
                </a:solidFill>
              </a:rPr>
              <a:t>复合状态</a:t>
            </a:r>
            <a:r>
              <a:rPr lang="zh-CN" altLang="en-US" sz="2770" dirty="0"/>
              <a:t>。</a:t>
            </a:r>
            <a:endParaRPr lang="zh-CN" altLang="en-US" sz="2770" dirty="0"/>
          </a:p>
        </p:txBody>
      </p:sp>
      <p:sp>
        <p:nvSpPr>
          <p:cNvPr id="99332" name="Rectangle 1028"/>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solidFill>
                  <a:schemeClr val="tx2"/>
                </a:solidFill>
              </a:rPr>
              <a:t>动态建模</a:t>
            </a:r>
            <a:r>
              <a:rPr lang="en-US" altLang="zh-CN" sz="3325" dirty="0">
                <a:solidFill>
                  <a:schemeClr val="tx2"/>
                </a:solidFill>
              </a:rPr>
              <a:t>-</a:t>
            </a:r>
            <a:r>
              <a:rPr lang="zh-CN" altLang="en-US" sz="3325" dirty="0">
                <a:solidFill>
                  <a:schemeClr val="tx2"/>
                </a:solidFill>
              </a:rPr>
              <a:t>状态机图</a:t>
            </a:r>
            <a:endParaRPr lang="zh-CN" altLang="en-US" sz="3325" dirty="0">
              <a:solidFill>
                <a:schemeClr val="tx2"/>
              </a:solidFill>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00355" name="Rectangle 3"/>
          <p:cNvSpPr>
            <a:spLocks noGrp="1"/>
          </p:cNvSpPr>
          <p:nvPr>
            <p:ph idx="1"/>
          </p:nvPr>
        </p:nvSpPr>
        <p:spPr>
          <a:xfrm>
            <a:off x="562708" y="1600200"/>
            <a:ext cx="8229600" cy="3798277"/>
          </a:xfrm>
        </p:spPr>
        <p:txBody>
          <a:bodyPr vert="horz" wrap="square" lIns="89030" tIns="44515" rIns="89030" bIns="44515" anchor="t"/>
          <a:p>
            <a:pPr marL="342900" indent="-342900" defTabSz="914400" eaLnBrk="1" hangingPunct="1"/>
            <a:r>
              <a:rPr lang="zh-CN" altLang="en-US" sz="2770" dirty="0">
                <a:solidFill>
                  <a:srgbClr val="452DF5"/>
                </a:solidFill>
              </a:rPr>
              <a:t>跃迁</a:t>
            </a:r>
            <a:r>
              <a:rPr lang="zh-CN" altLang="en-US" sz="2770" dirty="0"/>
              <a:t>定义对象对某一事件发生的反应，通常，迁移具有</a:t>
            </a:r>
            <a:r>
              <a:rPr lang="zh-CN" altLang="en-US" sz="2770" u="sng" dirty="0">
                <a:solidFill>
                  <a:srgbClr val="FF0066"/>
                </a:solidFill>
              </a:rPr>
              <a:t>触发事件</a:t>
            </a:r>
            <a:r>
              <a:rPr lang="zh-CN" altLang="en-US" sz="2770" dirty="0"/>
              <a:t>、</a:t>
            </a:r>
            <a:r>
              <a:rPr lang="zh-CN" altLang="en-US" sz="2770" u="sng" dirty="0">
                <a:solidFill>
                  <a:srgbClr val="FF0066"/>
                </a:solidFill>
              </a:rPr>
              <a:t>跃迁条件</a:t>
            </a:r>
            <a:r>
              <a:rPr lang="zh-CN" altLang="en-US" sz="2770" dirty="0"/>
              <a:t>、</a:t>
            </a:r>
            <a:r>
              <a:rPr lang="zh-CN" altLang="en-US" sz="2770" u="sng" dirty="0">
                <a:solidFill>
                  <a:srgbClr val="FF0066"/>
                </a:solidFill>
              </a:rPr>
              <a:t>动作</a:t>
            </a:r>
            <a:r>
              <a:rPr lang="zh-CN" altLang="en-US" sz="2770" dirty="0"/>
              <a:t>和</a:t>
            </a:r>
            <a:r>
              <a:rPr lang="zh-CN" altLang="en-US" sz="2770" u="sng" dirty="0">
                <a:solidFill>
                  <a:srgbClr val="FF0066"/>
                </a:solidFill>
              </a:rPr>
              <a:t>目标状态</a:t>
            </a:r>
            <a:r>
              <a:rPr lang="zh-CN" altLang="en-US" sz="2770" dirty="0"/>
              <a:t>。</a:t>
            </a:r>
            <a:endParaRPr lang="zh-CN" altLang="en-US" sz="2770" dirty="0"/>
          </a:p>
          <a:p>
            <a:pPr marL="342900" indent="-342900" defTabSz="914400" eaLnBrk="1" hangingPunct="1"/>
            <a:r>
              <a:rPr lang="zh-CN" altLang="en-US" sz="2770" dirty="0"/>
              <a:t>跃迁的种类有</a:t>
            </a:r>
            <a:r>
              <a:rPr lang="zh-CN" altLang="en-US" sz="2770" u="sng" dirty="0">
                <a:solidFill>
                  <a:srgbClr val="FF0066"/>
                </a:solidFill>
              </a:rPr>
              <a:t>外部跃迁</a:t>
            </a:r>
            <a:r>
              <a:rPr lang="zh-CN" altLang="en-US" sz="2770" dirty="0"/>
              <a:t>和</a:t>
            </a:r>
            <a:r>
              <a:rPr lang="zh-CN" altLang="en-US" sz="2770" u="sng" dirty="0">
                <a:solidFill>
                  <a:srgbClr val="FF0066"/>
                </a:solidFill>
              </a:rPr>
              <a:t>内部跃迁</a:t>
            </a:r>
            <a:r>
              <a:rPr lang="zh-CN" altLang="en-US" sz="2770" dirty="0"/>
              <a:t>。外部跃迁是最普通的跃迁，会发生状态改变；内部跃迁不发生状态改变。</a:t>
            </a:r>
            <a:endParaRPr lang="zh-CN" altLang="en-US" sz="2770" dirty="0"/>
          </a:p>
          <a:p>
            <a:pPr marL="342900" indent="-342900" defTabSz="914400" eaLnBrk="1" hangingPunct="1"/>
            <a:r>
              <a:rPr lang="zh-CN" altLang="en-US" sz="2770" dirty="0"/>
              <a:t>跃迁有两个隐式动作：</a:t>
            </a:r>
            <a:r>
              <a:rPr lang="zh-CN" altLang="en-US" sz="2770" u="sng" dirty="0">
                <a:solidFill>
                  <a:srgbClr val="FF0066"/>
                </a:solidFill>
              </a:rPr>
              <a:t>进入动作</a:t>
            </a:r>
            <a:r>
              <a:rPr lang="zh-CN" altLang="en-US" sz="2770" dirty="0"/>
              <a:t>和</a:t>
            </a:r>
            <a:r>
              <a:rPr lang="zh-CN" altLang="en-US" sz="2770" u="sng" dirty="0">
                <a:solidFill>
                  <a:srgbClr val="FF0066"/>
                </a:solidFill>
              </a:rPr>
              <a:t>退出动作</a:t>
            </a:r>
            <a:r>
              <a:rPr lang="zh-CN" altLang="en-US" sz="2770" dirty="0"/>
              <a:t>。无论何时进入和退出时都要执行，这方便进入时进行初始化工作，退出时进行资源的释放工作。</a:t>
            </a:r>
            <a:endParaRPr lang="zh-CN" altLang="en-US" sz="2770" dirty="0"/>
          </a:p>
        </p:txBody>
      </p:sp>
      <p:sp>
        <p:nvSpPr>
          <p:cNvPr id="100356" name="Rectangle 5"/>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solidFill>
                  <a:schemeClr val="tx2"/>
                </a:solidFill>
              </a:rPr>
              <a:t>动态建模</a:t>
            </a:r>
            <a:r>
              <a:rPr lang="en-US" altLang="zh-CN" sz="3325" dirty="0">
                <a:solidFill>
                  <a:schemeClr val="tx2"/>
                </a:solidFill>
              </a:rPr>
              <a:t>-</a:t>
            </a:r>
            <a:r>
              <a:rPr lang="zh-CN" altLang="en-US" sz="3325" dirty="0">
                <a:solidFill>
                  <a:schemeClr val="tx2"/>
                </a:solidFill>
              </a:rPr>
              <a:t>状态机图</a:t>
            </a:r>
            <a:endParaRPr lang="zh-CN" altLang="en-US" sz="3325" dirty="0">
              <a:solidFill>
                <a:schemeClr val="tx2"/>
              </a:solidFill>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grpSp>
        <p:nvGrpSpPr>
          <p:cNvPr id="852995" name="Group 3"/>
          <p:cNvGrpSpPr/>
          <p:nvPr/>
        </p:nvGrpSpPr>
        <p:grpSpPr>
          <a:xfrm>
            <a:off x="3094892" y="1951892"/>
            <a:ext cx="3810000" cy="3305908"/>
            <a:chOff x="2112" y="1488"/>
            <a:chExt cx="2400" cy="2256"/>
          </a:xfrm>
        </p:grpSpPr>
        <p:sp>
          <p:nvSpPr>
            <p:cNvPr id="101408" name="AutoShape 4"/>
            <p:cNvSpPr/>
            <p:nvPr/>
          </p:nvSpPr>
          <p:spPr>
            <a:xfrm>
              <a:off x="2112" y="1488"/>
              <a:ext cx="2400" cy="2256"/>
            </a:xfrm>
            <a:prstGeom prst="roundRect">
              <a:avLst>
                <a:gd name="adj" fmla="val 11968"/>
              </a:avLst>
            </a:prstGeom>
            <a:solidFill>
              <a:schemeClr val="accent2"/>
            </a:solidFill>
            <a:ln w="12700" cap="flat" cmpd="sng">
              <a:solidFill>
                <a:schemeClr val="tx1"/>
              </a:solidFill>
              <a:prstDash val="solid"/>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endParaRPr lang="zh-CN" altLang="zh-CN" sz="1475" dirty="0">
                <a:latin typeface="Courier" pitchFamily="49" charset="0"/>
              </a:endParaRPr>
            </a:p>
          </p:txBody>
        </p:sp>
        <p:sp>
          <p:nvSpPr>
            <p:cNvPr id="101409" name="Oval 5"/>
            <p:cNvSpPr/>
            <p:nvPr/>
          </p:nvSpPr>
          <p:spPr>
            <a:xfrm>
              <a:off x="2352" y="1680"/>
              <a:ext cx="96" cy="96"/>
            </a:xfrm>
            <a:prstGeom prst="ellipse">
              <a:avLst/>
            </a:prstGeom>
            <a:solidFill>
              <a:schemeClr val="accent2"/>
            </a:solidFill>
            <a:ln w="12700" cap="flat" cmpd="sng">
              <a:solidFill>
                <a:schemeClr val="tx1"/>
              </a:solidFill>
              <a:prstDash val="solid"/>
              <a:headEnd type="none" w="sm" len="sm"/>
              <a:tailEnd type="none" w="sm" len="sm"/>
            </a:ln>
          </p:spPr>
          <p:txBody>
            <a:bodyPr wrap="none" anchor="ctr"/>
            <a:p>
              <a:endParaRPr lang="zh-CN" altLang="en-US" sz="100" dirty="0">
                <a:latin typeface="Arial" panose="020B0604020202020204" pitchFamily="34" charset="0"/>
              </a:endParaRPr>
            </a:p>
          </p:txBody>
        </p:sp>
        <p:sp>
          <p:nvSpPr>
            <p:cNvPr id="101410" name="AutoShape 6"/>
            <p:cNvSpPr/>
            <p:nvPr/>
          </p:nvSpPr>
          <p:spPr>
            <a:xfrm>
              <a:off x="2784" y="1728"/>
              <a:ext cx="720" cy="384"/>
            </a:xfrm>
            <a:prstGeom prst="roundRect">
              <a:avLst>
                <a:gd name="adj" fmla="val 33333"/>
              </a:avLst>
            </a:prstGeom>
            <a:solidFill>
              <a:schemeClr val="accent2"/>
            </a:solidFill>
            <a:ln w="12700" cap="flat" cmpd="sng">
              <a:solidFill>
                <a:schemeClr val="tx1"/>
              </a:solidFill>
              <a:prstDash val="solid"/>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660" b="0" dirty="0"/>
                <a:t>created</a:t>
              </a:r>
              <a:endParaRPr lang="en-US" altLang="zh-CN" sz="1660" b="0" dirty="0"/>
            </a:p>
          </p:txBody>
        </p:sp>
        <p:sp>
          <p:nvSpPr>
            <p:cNvPr id="101411" name="AutoShape 7"/>
            <p:cNvSpPr/>
            <p:nvPr/>
          </p:nvSpPr>
          <p:spPr>
            <a:xfrm>
              <a:off x="2784" y="2496"/>
              <a:ext cx="720" cy="576"/>
            </a:xfrm>
            <a:prstGeom prst="roundRect">
              <a:avLst>
                <a:gd name="adj" fmla="val 33333"/>
              </a:avLst>
            </a:prstGeom>
            <a:solidFill>
              <a:schemeClr val="accent2"/>
            </a:solidFill>
            <a:ln w="12700" cap="flat" cmpd="sng">
              <a:solidFill>
                <a:schemeClr val="tx1"/>
              </a:solidFill>
              <a:prstDash val="solid"/>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660" b="0" dirty="0"/>
                <a:t>ready</a:t>
              </a:r>
              <a:endParaRPr lang="en-US" altLang="zh-CN" sz="1660" b="0" dirty="0"/>
            </a:p>
          </p:txBody>
        </p:sp>
        <p:grpSp>
          <p:nvGrpSpPr>
            <p:cNvPr id="101412" name="Group 8"/>
            <p:cNvGrpSpPr/>
            <p:nvPr/>
          </p:nvGrpSpPr>
          <p:grpSpPr>
            <a:xfrm>
              <a:off x="3936" y="3360"/>
              <a:ext cx="192" cy="192"/>
              <a:chOff x="1728" y="2064"/>
              <a:chExt cx="192" cy="192"/>
            </a:xfrm>
          </p:grpSpPr>
          <p:sp>
            <p:nvSpPr>
              <p:cNvPr id="101417" name="Oval 9"/>
              <p:cNvSpPr/>
              <p:nvPr/>
            </p:nvSpPr>
            <p:spPr>
              <a:xfrm>
                <a:off x="1728" y="2064"/>
                <a:ext cx="192" cy="192"/>
              </a:xfrm>
              <a:prstGeom prst="ellipse">
                <a:avLst/>
              </a:prstGeom>
              <a:solidFill>
                <a:schemeClr val="accent2"/>
              </a:solidFill>
              <a:ln w="12700" cap="flat" cmpd="sng">
                <a:solidFill>
                  <a:schemeClr val="tx1"/>
                </a:solidFill>
                <a:prstDash val="solid"/>
                <a:headEnd type="none" w="sm" len="sm"/>
                <a:tailEnd type="none" w="sm" len="sm"/>
              </a:ln>
            </p:spPr>
            <p:txBody>
              <a:bodyPr wrap="none" anchor="ctr"/>
              <a:p>
                <a:endParaRPr lang="zh-CN" altLang="en-US" sz="100" dirty="0">
                  <a:latin typeface="Arial" panose="020B0604020202020204" pitchFamily="34" charset="0"/>
                </a:endParaRPr>
              </a:p>
            </p:txBody>
          </p:sp>
          <p:sp>
            <p:nvSpPr>
              <p:cNvPr id="101418" name="Oval 10"/>
              <p:cNvSpPr/>
              <p:nvPr/>
            </p:nvSpPr>
            <p:spPr>
              <a:xfrm>
                <a:off x="1776" y="2112"/>
                <a:ext cx="96" cy="96"/>
              </a:xfrm>
              <a:prstGeom prst="ellipse">
                <a:avLst/>
              </a:prstGeom>
              <a:solidFill>
                <a:schemeClr val="accent2"/>
              </a:solidFill>
              <a:ln w="12700" cap="flat" cmpd="sng">
                <a:solidFill>
                  <a:schemeClr val="tx1"/>
                </a:solidFill>
                <a:prstDash val="solid"/>
                <a:headEnd type="none" w="sm" len="sm"/>
                <a:tailEnd type="none" w="sm" len="sm"/>
              </a:ln>
            </p:spPr>
            <p:txBody>
              <a:bodyPr wrap="none" anchor="ctr"/>
              <a:p>
                <a:endParaRPr lang="zh-CN" altLang="en-US" sz="100" dirty="0">
                  <a:latin typeface="Arial" panose="020B0604020202020204" pitchFamily="34" charset="0"/>
                </a:endParaRPr>
              </a:p>
            </p:txBody>
          </p:sp>
        </p:grpSp>
        <p:cxnSp>
          <p:nvCxnSpPr>
            <p:cNvPr id="101413" name="AutoShape 11"/>
            <p:cNvCxnSpPr>
              <a:stCxn id="101409" idx="6"/>
              <a:endCxn id="101410" idx="1"/>
            </p:cNvCxnSpPr>
            <p:nvPr/>
          </p:nvCxnSpPr>
          <p:spPr>
            <a:xfrm>
              <a:off x="2448" y="1728"/>
              <a:ext cx="336" cy="192"/>
            </a:xfrm>
            <a:prstGeom prst="curvedConnector3">
              <a:avLst>
                <a:gd name="adj1" fmla="val 50000"/>
              </a:avLst>
            </a:prstGeom>
            <a:ln w="19050" cap="flat" cmpd="sng">
              <a:solidFill>
                <a:schemeClr val="tx1"/>
              </a:solidFill>
              <a:prstDash val="solid"/>
              <a:headEnd type="none" w="sm" len="sm"/>
              <a:tailEnd type="arrow" w="med" len="med"/>
            </a:ln>
          </p:spPr>
        </p:cxnSp>
        <p:cxnSp>
          <p:nvCxnSpPr>
            <p:cNvPr id="101414" name="AutoShape 12"/>
            <p:cNvCxnSpPr>
              <a:stCxn id="101410" idx="2"/>
              <a:endCxn id="101411" idx="0"/>
            </p:cNvCxnSpPr>
            <p:nvPr/>
          </p:nvCxnSpPr>
          <p:spPr>
            <a:xfrm rot="5400000">
              <a:off x="2952" y="2304"/>
              <a:ext cx="384" cy="0"/>
            </a:xfrm>
            <a:prstGeom prst="straightConnector1">
              <a:avLst/>
            </a:prstGeom>
            <a:ln w="19050" cap="flat" cmpd="sng">
              <a:solidFill>
                <a:schemeClr val="tx1"/>
              </a:solidFill>
              <a:prstDash val="solid"/>
              <a:headEnd type="none" w="sm" len="sm"/>
              <a:tailEnd type="arrow" w="med" len="med"/>
            </a:ln>
          </p:spPr>
        </p:cxnSp>
        <p:cxnSp>
          <p:nvCxnSpPr>
            <p:cNvPr id="101415" name="AutoShape 13"/>
            <p:cNvCxnSpPr>
              <a:stCxn id="101411" idx="1"/>
              <a:endCxn id="101411" idx="2"/>
            </p:cNvCxnSpPr>
            <p:nvPr/>
          </p:nvCxnSpPr>
          <p:spPr>
            <a:xfrm rot="10800000" flipH="1" flipV="1">
              <a:off x="2784" y="2784"/>
              <a:ext cx="360" cy="288"/>
            </a:xfrm>
            <a:prstGeom prst="curvedConnector4">
              <a:avLst>
                <a:gd name="adj1" fmla="val -73894"/>
                <a:gd name="adj2" fmla="val 200690"/>
              </a:avLst>
            </a:prstGeom>
            <a:ln w="19050" cap="flat" cmpd="sng">
              <a:solidFill>
                <a:schemeClr val="tx1"/>
              </a:solidFill>
              <a:prstDash val="solid"/>
              <a:headEnd type="none" w="sm" len="sm"/>
              <a:tailEnd type="arrow" w="med" len="med"/>
            </a:ln>
          </p:spPr>
        </p:cxnSp>
        <p:cxnSp>
          <p:nvCxnSpPr>
            <p:cNvPr id="101416" name="AutoShape 14"/>
            <p:cNvCxnSpPr>
              <a:stCxn id="101411" idx="3"/>
              <a:endCxn id="101417" idx="0"/>
            </p:cNvCxnSpPr>
            <p:nvPr/>
          </p:nvCxnSpPr>
          <p:spPr>
            <a:xfrm>
              <a:off x="3504" y="2784"/>
              <a:ext cx="528" cy="576"/>
            </a:xfrm>
            <a:prstGeom prst="curvedConnector2">
              <a:avLst/>
            </a:prstGeom>
            <a:ln w="19050" cap="flat" cmpd="sng">
              <a:solidFill>
                <a:schemeClr val="tx1"/>
              </a:solidFill>
              <a:prstDash val="solid"/>
              <a:headEnd type="none" w="sm" len="sm"/>
              <a:tailEnd type="arrow" w="med" len="med"/>
            </a:ln>
          </p:spPr>
        </p:cxnSp>
      </p:grpSp>
      <p:grpSp>
        <p:nvGrpSpPr>
          <p:cNvPr id="853007" name="Group 15"/>
          <p:cNvGrpSpPr/>
          <p:nvPr/>
        </p:nvGrpSpPr>
        <p:grpSpPr>
          <a:xfrm>
            <a:off x="504092" y="2092569"/>
            <a:ext cx="1478574" cy="3165231"/>
            <a:chOff x="2208" y="1092"/>
            <a:chExt cx="1200" cy="2784"/>
          </a:xfrm>
        </p:grpSpPr>
        <p:sp>
          <p:nvSpPr>
            <p:cNvPr id="853008" name="AutoShape 16"/>
            <p:cNvSpPr>
              <a:spLocks noChangeArrowheads="1"/>
            </p:cNvSpPr>
            <p:nvPr/>
          </p:nvSpPr>
          <p:spPr bwMode="auto">
            <a:xfrm>
              <a:off x="2304" y="2412"/>
              <a:ext cx="1008" cy="432"/>
            </a:xfrm>
            <a:prstGeom prst="flowChartProcess">
              <a:avLst/>
            </a:prstGeom>
            <a:solidFill>
              <a:srgbClr val="0099FF"/>
            </a:solidFill>
            <a:ln w="12700">
              <a:solidFill>
                <a:srgbClr val="0099FF"/>
              </a:solidFill>
              <a:miter lim="800000"/>
            </a:ln>
            <a:effectLst>
              <a:outerShdw dist="107763" dir="2700000" algn="ctr" rotWithShape="0">
                <a:schemeClr val="bg2"/>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9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Handle</a:t>
              </a:r>
              <a:br>
                <a:rPr kumimoji="0" lang="en-US" altLang="zh-CN" sz="129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br>
              <a:r>
                <a:rPr kumimoji="0" lang="en-US" altLang="zh-CN" sz="129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Event</a:t>
              </a:r>
              <a:endParaRPr kumimoji="0" lang="en-US" altLang="zh-CN" sz="129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853009" name="AutoShape 17"/>
            <p:cNvSpPr>
              <a:spLocks noChangeArrowheads="1"/>
            </p:cNvSpPr>
            <p:nvPr/>
          </p:nvSpPr>
          <p:spPr bwMode="auto">
            <a:xfrm>
              <a:off x="2304" y="1092"/>
              <a:ext cx="1008" cy="432"/>
            </a:xfrm>
            <a:prstGeom prst="flowChartProcess">
              <a:avLst/>
            </a:prstGeom>
            <a:solidFill>
              <a:srgbClr val="0099FF"/>
            </a:solidFill>
            <a:ln w="12700">
              <a:solidFill>
                <a:srgbClr val="0099FF"/>
              </a:solidFill>
              <a:miter lim="800000"/>
            </a:ln>
            <a:effectLst>
              <a:outerShdw dist="107763" dir="2700000" algn="ctr" rotWithShape="0">
                <a:schemeClr val="bg2"/>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9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Initialize</a:t>
              </a:r>
              <a:br>
                <a:rPr kumimoji="0" lang="en-US" altLang="zh-CN" sz="129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br>
              <a:r>
                <a:rPr kumimoji="0" lang="en-US" altLang="zh-CN" sz="129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Object</a:t>
              </a:r>
              <a:endParaRPr kumimoji="0" lang="en-US" altLang="zh-CN" sz="129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853010" name="AutoShape 18"/>
            <p:cNvSpPr>
              <a:spLocks noChangeArrowheads="1"/>
            </p:cNvSpPr>
            <p:nvPr/>
          </p:nvSpPr>
          <p:spPr bwMode="auto">
            <a:xfrm>
              <a:off x="2304" y="3444"/>
              <a:ext cx="1008" cy="432"/>
            </a:xfrm>
            <a:prstGeom prst="flowChartProcess">
              <a:avLst/>
            </a:prstGeom>
            <a:solidFill>
              <a:srgbClr val="0099FF"/>
            </a:solidFill>
            <a:ln w="12700">
              <a:solidFill>
                <a:srgbClr val="0099FF"/>
              </a:solidFill>
              <a:miter lim="800000"/>
            </a:ln>
            <a:effectLst>
              <a:outerShdw dist="107763" dir="2700000" algn="ctr" rotWithShape="0">
                <a:schemeClr val="bg2"/>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9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Terminate</a:t>
              </a:r>
              <a:br>
                <a:rPr kumimoji="0" lang="en-US" altLang="zh-CN" sz="129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br>
              <a:r>
                <a:rPr kumimoji="0" lang="en-US" altLang="zh-CN" sz="129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Object</a:t>
              </a:r>
              <a:endParaRPr kumimoji="0" lang="en-US" altLang="zh-CN" sz="129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01401" name="AutoShape 19"/>
            <p:cNvSpPr/>
            <p:nvPr/>
          </p:nvSpPr>
          <p:spPr>
            <a:xfrm>
              <a:off x="2712" y="3048"/>
              <a:ext cx="192" cy="192"/>
            </a:xfrm>
            <a:prstGeom prst="diamond">
              <a:avLst/>
            </a:prstGeom>
            <a:solidFill>
              <a:srgbClr val="3399FF"/>
            </a:solidFill>
            <a:ln w="12700" cap="flat" cmpd="sng">
              <a:solidFill>
                <a:srgbClr val="3399FF"/>
              </a:solidFill>
              <a:prstDash val="solid"/>
              <a:miter/>
              <a:headEnd type="none" w="sm" len="sm"/>
              <a:tailEnd type="none" w="sm" len="sm"/>
            </a:ln>
          </p:spPr>
          <p:txBody>
            <a:bodyPr wrap="none" anchor="ctr"/>
            <a:p>
              <a:endParaRPr lang="zh-CN" altLang="en-US" sz="100" dirty="0">
                <a:latin typeface="Arial" panose="020B0604020202020204" pitchFamily="34" charset="0"/>
              </a:endParaRPr>
            </a:p>
          </p:txBody>
        </p:sp>
        <p:cxnSp>
          <p:nvCxnSpPr>
            <p:cNvPr id="101402" name="AutoShape 20"/>
            <p:cNvCxnSpPr>
              <a:stCxn id="853009" idx="2"/>
              <a:endCxn id="853015" idx="3"/>
            </p:cNvCxnSpPr>
            <p:nvPr/>
          </p:nvCxnSpPr>
          <p:spPr>
            <a:xfrm>
              <a:off x="2808" y="1524"/>
              <a:ext cx="0" cy="204"/>
            </a:xfrm>
            <a:prstGeom prst="straightConnector1">
              <a:avLst/>
            </a:prstGeom>
            <a:ln w="28575" cap="flat" cmpd="sng">
              <a:solidFill>
                <a:schemeClr val="tx1"/>
              </a:solidFill>
              <a:prstDash val="solid"/>
              <a:headEnd type="none" w="med" len="med"/>
              <a:tailEnd type="triangle" w="med" len="med"/>
            </a:ln>
          </p:spPr>
        </p:cxnSp>
        <p:cxnSp>
          <p:nvCxnSpPr>
            <p:cNvPr id="101403" name="AutoShape 21"/>
            <p:cNvCxnSpPr>
              <a:stCxn id="853008" idx="2"/>
              <a:endCxn id="101401" idx="0"/>
            </p:cNvCxnSpPr>
            <p:nvPr/>
          </p:nvCxnSpPr>
          <p:spPr>
            <a:xfrm>
              <a:off x="2808" y="2844"/>
              <a:ext cx="0" cy="204"/>
            </a:xfrm>
            <a:prstGeom prst="straightConnector1">
              <a:avLst/>
            </a:prstGeom>
            <a:ln w="28575" cap="flat" cmpd="sng">
              <a:solidFill>
                <a:schemeClr val="tx1"/>
              </a:solidFill>
              <a:prstDash val="solid"/>
              <a:headEnd type="none" w="med" len="med"/>
              <a:tailEnd type="triangle" w="med" len="med"/>
            </a:ln>
          </p:spPr>
        </p:cxnSp>
        <p:cxnSp>
          <p:nvCxnSpPr>
            <p:cNvPr id="101404" name="AutoShape 22"/>
            <p:cNvCxnSpPr>
              <a:stCxn id="101401" idx="2"/>
              <a:endCxn id="853010" idx="0"/>
            </p:cNvCxnSpPr>
            <p:nvPr/>
          </p:nvCxnSpPr>
          <p:spPr>
            <a:xfrm>
              <a:off x="2808" y="3240"/>
              <a:ext cx="0" cy="204"/>
            </a:xfrm>
            <a:prstGeom prst="straightConnector1">
              <a:avLst/>
            </a:prstGeom>
            <a:ln w="28575" cap="flat" cmpd="sng">
              <a:solidFill>
                <a:schemeClr val="tx1"/>
              </a:solidFill>
              <a:prstDash val="solid"/>
              <a:headEnd type="none" w="med" len="med"/>
              <a:tailEnd type="triangle" w="med" len="med"/>
            </a:ln>
          </p:spPr>
        </p:cxnSp>
        <p:sp>
          <p:nvSpPr>
            <p:cNvPr id="853015" name="AutoShape 23"/>
            <p:cNvSpPr>
              <a:spLocks noChangeArrowheads="1"/>
            </p:cNvSpPr>
            <p:nvPr/>
          </p:nvSpPr>
          <p:spPr bwMode="auto">
            <a:xfrm>
              <a:off x="2208" y="1728"/>
              <a:ext cx="1200" cy="48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3399FF"/>
            </a:solidFill>
            <a:ln w="12700">
              <a:solidFill>
                <a:srgbClr val="3399FF"/>
              </a:solidFill>
              <a:miter lim="800000"/>
              <a:headEnd type="none" w="sm" len="sm"/>
              <a:tailEnd type="none" w="sm" len="sm"/>
            </a:ln>
            <a:effectLst>
              <a:outerShdw dist="107763" dir="2700000" algn="ctr" rotWithShape="0">
                <a:schemeClr val="bg2"/>
              </a:outerShdw>
            </a:effectLst>
          </p:spPr>
          <p:txBody>
            <a:bodyPr wrap="none" anchor="ctr"/>
            <a:lstStyle>
              <a:lvl1pPr algn="l" defTabSz="762000">
                <a:defRPr>
                  <a:solidFill>
                    <a:schemeClr val="tx1"/>
                  </a:solidFill>
                  <a:latin typeface="Arial" panose="020B0604020202020204" pitchFamily="34" charset="0"/>
                  <a:ea typeface="宋体" panose="02010600030101010101" pitchFamily="2" charset="-122"/>
                </a:defRPr>
              </a:lvl1pPr>
              <a:lvl2pPr marL="571500" algn="l" defTabSz="762000">
                <a:defRPr>
                  <a:solidFill>
                    <a:schemeClr val="tx1"/>
                  </a:solidFill>
                  <a:latin typeface="Arial" panose="020B0604020202020204" pitchFamily="34" charset="0"/>
                  <a:ea typeface="宋体" panose="02010600030101010101" pitchFamily="2" charset="-122"/>
                </a:defRPr>
              </a:lvl2pPr>
              <a:lvl3pPr marL="1143000" algn="l" defTabSz="762000">
                <a:defRPr>
                  <a:solidFill>
                    <a:schemeClr val="tx1"/>
                  </a:solidFill>
                  <a:latin typeface="Arial" panose="020B0604020202020204" pitchFamily="34" charset="0"/>
                  <a:ea typeface="宋体" panose="02010600030101010101" pitchFamily="2" charset="-122"/>
                </a:defRPr>
              </a:lvl3pPr>
              <a:lvl4pPr marL="1714500" algn="l" defTabSz="762000">
                <a:defRPr>
                  <a:solidFill>
                    <a:schemeClr val="tx1"/>
                  </a:solidFill>
                  <a:latin typeface="Arial" panose="020B0604020202020204" pitchFamily="34" charset="0"/>
                  <a:ea typeface="宋体" panose="02010600030101010101" pitchFamily="2" charset="-122"/>
                </a:defRPr>
              </a:lvl4pPr>
              <a:lvl5pPr marL="2286000" algn="l"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762000" rtl="0" eaLnBrk="0" fontAlgn="base" latinLnBrk="0" hangingPunct="0">
                <a:lnSpc>
                  <a:spcPct val="100000"/>
                </a:lnSpc>
                <a:spcBef>
                  <a:spcPct val="0"/>
                </a:spcBef>
                <a:spcAft>
                  <a:spcPct val="0"/>
                </a:spcAft>
                <a:buClrTx/>
                <a:buSzTx/>
                <a:buFontTx/>
                <a:buNone/>
                <a:defRPr/>
              </a:pPr>
              <a:r>
                <a:rPr kumimoji="0" lang="en-US" altLang="zh-CN" sz="129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Wait for</a:t>
              </a:r>
              <a:br>
                <a:rPr kumimoji="0" lang="en-US" altLang="zh-CN" sz="129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br>
              <a:r>
                <a:rPr kumimoji="0" lang="en-US" altLang="zh-CN" sz="129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Event</a:t>
              </a:r>
              <a:endParaRPr kumimoji="0" lang="en-US" altLang="zh-CN" sz="1290" b="1" i="0" u="none" strike="noStrike" kern="1200" cap="none" spc="0" normalizeH="0" baseline="0" noProof="0" smtClean="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cxnSp>
          <p:nvCxnSpPr>
            <p:cNvPr id="101406" name="AutoShape 24"/>
            <p:cNvCxnSpPr>
              <a:stCxn id="101401" idx="3"/>
              <a:endCxn id="853015" idx="0"/>
            </p:cNvCxnSpPr>
            <p:nvPr/>
          </p:nvCxnSpPr>
          <p:spPr>
            <a:xfrm flipV="1">
              <a:off x="2904" y="1968"/>
              <a:ext cx="354" cy="1176"/>
            </a:xfrm>
            <a:prstGeom prst="bentConnector3">
              <a:avLst>
                <a:gd name="adj1" fmla="val 231069"/>
              </a:avLst>
            </a:prstGeom>
            <a:ln w="28575" cap="flat" cmpd="sng">
              <a:solidFill>
                <a:schemeClr val="tx1"/>
              </a:solidFill>
              <a:prstDash val="solid"/>
              <a:miter/>
              <a:headEnd type="none" w="med" len="med"/>
              <a:tailEnd type="triangle" w="med" len="med"/>
            </a:ln>
          </p:spPr>
        </p:cxnSp>
        <p:cxnSp>
          <p:nvCxnSpPr>
            <p:cNvPr id="101407" name="AutoShape 25"/>
            <p:cNvCxnSpPr>
              <a:stCxn id="853015" idx="1"/>
              <a:endCxn id="853008" idx="0"/>
            </p:cNvCxnSpPr>
            <p:nvPr/>
          </p:nvCxnSpPr>
          <p:spPr>
            <a:xfrm>
              <a:off x="2808" y="2208"/>
              <a:ext cx="0" cy="204"/>
            </a:xfrm>
            <a:prstGeom prst="straightConnector1">
              <a:avLst/>
            </a:prstGeom>
            <a:ln w="28575" cap="flat" cmpd="sng">
              <a:solidFill>
                <a:schemeClr val="tx1"/>
              </a:solidFill>
              <a:prstDash val="solid"/>
              <a:headEnd type="none" w="med" len="med"/>
              <a:tailEnd type="triangle" w="med" len="med"/>
            </a:ln>
          </p:spPr>
        </p:cxnSp>
      </p:grpSp>
      <p:grpSp>
        <p:nvGrpSpPr>
          <p:cNvPr id="853018" name="Group 26"/>
          <p:cNvGrpSpPr/>
          <p:nvPr/>
        </p:nvGrpSpPr>
        <p:grpSpPr>
          <a:xfrm>
            <a:off x="3171092" y="3077308"/>
            <a:ext cx="4157172" cy="1937238"/>
            <a:chOff x="2160" y="2256"/>
            <a:chExt cx="2619" cy="1322"/>
          </a:xfrm>
        </p:grpSpPr>
        <p:sp>
          <p:nvSpPr>
            <p:cNvPr id="101395" name="Text Box 27"/>
            <p:cNvSpPr txBox="1"/>
            <p:nvPr/>
          </p:nvSpPr>
          <p:spPr>
            <a:xfrm>
              <a:off x="3168" y="2256"/>
              <a:ext cx="1611" cy="218"/>
            </a:xfrm>
            <a:prstGeom prst="rect">
              <a:avLst/>
            </a:prstGeom>
            <a:noFill/>
            <a:ln w="12700">
              <a:noFill/>
            </a:ln>
          </p:spPr>
          <p:txBody>
            <a:bodyPr wrap="none">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defTabSz="762000">
                <a:spcBef>
                  <a:spcPct val="0"/>
                </a:spcBef>
                <a:buNone/>
              </a:pPr>
              <a:r>
                <a:rPr lang="en-US" altLang="zh-CN" sz="1475" dirty="0">
                  <a:latin typeface="Courier" pitchFamily="49" charset="0"/>
                </a:rPr>
                <a:t>start/^master.ready()</a:t>
              </a:r>
              <a:endParaRPr lang="en-US" altLang="zh-CN" sz="2215" b="0" dirty="0">
                <a:latin typeface="Times New Roman" panose="02020603050405020304" pitchFamily="18" charset="0"/>
              </a:endParaRPr>
            </a:p>
          </p:txBody>
        </p:sp>
        <p:sp>
          <p:nvSpPr>
            <p:cNvPr id="101396" name="Text Box 28"/>
            <p:cNvSpPr txBox="1"/>
            <p:nvPr/>
          </p:nvSpPr>
          <p:spPr>
            <a:xfrm>
              <a:off x="2160" y="3360"/>
              <a:ext cx="1397" cy="218"/>
            </a:xfrm>
            <a:prstGeom prst="rect">
              <a:avLst/>
            </a:prstGeom>
            <a:noFill/>
            <a:ln w="12700">
              <a:noFill/>
            </a:ln>
          </p:spPr>
          <p:txBody>
            <a:bodyPr wrap="none">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defTabSz="762000">
                <a:spcBef>
                  <a:spcPct val="0"/>
                </a:spcBef>
                <a:buNone/>
              </a:pPr>
              <a:r>
                <a:rPr lang="en-US" altLang="zh-CN" sz="1475" dirty="0">
                  <a:latin typeface="Courier" pitchFamily="49" charset="0"/>
                </a:rPr>
                <a:t>poll/^master.ack()</a:t>
              </a:r>
              <a:endParaRPr lang="en-US" altLang="zh-CN" sz="2215" b="0" dirty="0">
                <a:latin typeface="Times New Roman" panose="02020603050405020304" pitchFamily="18" charset="0"/>
              </a:endParaRPr>
            </a:p>
          </p:txBody>
        </p:sp>
        <p:sp>
          <p:nvSpPr>
            <p:cNvPr id="101397" name="Text Box 29"/>
            <p:cNvSpPr txBox="1"/>
            <p:nvPr/>
          </p:nvSpPr>
          <p:spPr>
            <a:xfrm>
              <a:off x="3888" y="2880"/>
              <a:ext cx="471" cy="218"/>
            </a:xfrm>
            <a:prstGeom prst="rect">
              <a:avLst/>
            </a:prstGeom>
            <a:noFill/>
            <a:ln w="12700">
              <a:noFill/>
            </a:ln>
          </p:spPr>
          <p:txBody>
            <a:bodyPr wrap="none">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defTabSz="762000">
                <a:spcBef>
                  <a:spcPct val="0"/>
                </a:spcBef>
                <a:buNone/>
              </a:pPr>
              <a:r>
                <a:rPr lang="en-US" altLang="zh-CN" sz="1475" dirty="0">
                  <a:latin typeface="Courier" pitchFamily="49" charset="0"/>
                </a:rPr>
                <a:t>stop/</a:t>
              </a:r>
              <a:endParaRPr lang="en-US" altLang="zh-CN" sz="2215" b="0" dirty="0">
                <a:latin typeface="Times New Roman" panose="02020603050405020304" pitchFamily="18" charset="0"/>
              </a:endParaRPr>
            </a:p>
          </p:txBody>
        </p:sp>
      </p:grpSp>
      <p:sp>
        <p:nvSpPr>
          <p:cNvPr id="853022" name="AutoShape 30"/>
          <p:cNvSpPr/>
          <p:nvPr/>
        </p:nvSpPr>
        <p:spPr>
          <a:xfrm>
            <a:off x="4186604" y="1440474"/>
            <a:ext cx="1346688" cy="346074"/>
          </a:xfrm>
          <a:prstGeom prst="accentCallout2">
            <a:avLst>
              <a:gd name="adj1" fmla="val 28917"/>
              <a:gd name="adj2" fmla="val -5662"/>
              <a:gd name="adj3" fmla="val 28917"/>
              <a:gd name="adj4" fmla="val -26417"/>
              <a:gd name="adj5" fmla="val 231727"/>
              <a:gd name="adj6" fmla="val -48231"/>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初始状态</a:t>
            </a:r>
            <a:endParaRPr lang="zh-CN" altLang="en-US" sz="1660" b="0" dirty="0"/>
          </a:p>
        </p:txBody>
      </p:sp>
      <p:sp>
        <p:nvSpPr>
          <p:cNvPr id="853023" name="AutoShape 31"/>
          <p:cNvSpPr/>
          <p:nvPr/>
        </p:nvSpPr>
        <p:spPr>
          <a:xfrm>
            <a:off x="7285892" y="4554415"/>
            <a:ext cx="1194289" cy="346074"/>
          </a:xfrm>
          <a:prstGeom prst="accentCallout2">
            <a:avLst>
              <a:gd name="adj1" fmla="val 28917"/>
              <a:gd name="adj2" fmla="val -6384"/>
              <a:gd name="adj3" fmla="val 28917"/>
              <a:gd name="adj4" fmla="val -60773"/>
              <a:gd name="adj5" fmla="val 67870"/>
              <a:gd name="adj6" fmla="val -96278"/>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结束状态</a:t>
            </a:r>
            <a:endParaRPr lang="zh-CN" altLang="en-US" sz="1660" b="0" dirty="0"/>
          </a:p>
        </p:txBody>
      </p:sp>
      <p:sp>
        <p:nvSpPr>
          <p:cNvPr id="853024" name="AutoShape 32"/>
          <p:cNvSpPr/>
          <p:nvPr/>
        </p:nvSpPr>
        <p:spPr>
          <a:xfrm>
            <a:off x="6828692" y="1389185"/>
            <a:ext cx="1219200" cy="346074"/>
          </a:xfrm>
          <a:prstGeom prst="accentCallout2">
            <a:avLst>
              <a:gd name="adj1" fmla="val 28917"/>
              <a:gd name="adj2" fmla="val -6250"/>
              <a:gd name="adj3" fmla="val 28917"/>
              <a:gd name="adj4" fmla="val -18097"/>
              <a:gd name="adj5" fmla="val 157028"/>
              <a:gd name="adj6" fmla="val -30338"/>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状态机</a:t>
            </a:r>
            <a:endParaRPr lang="zh-CN" altLang="en-US" sz="1660" b="0" dirty="0"/>
          </a:p>
        </p:txBody>
      </p:sp>
      <p:sp>
        <p:nvSpPr>
          <p:cNvPr id="853025" name="AutoShape 33"/>
          <p:cNvSpPr/>
          <p:nvPr/>
        </p:nvSpPr>
        <p:spPr>
          <a:xfrm>
            <a:off x="7362092" y="2092569"/>
            <a:ext cx="813289" cy="346074"/>
          </a:xfrm>
          <a:prstGeom prst="accentCallout2">
            <a:avLst>
              <a:gd name="adj1" fmla="val 28917"/>
              <a:gd name="adj2" fmla="val -9375"/>
              <a:gd name="adj3" fmla="val 28917"/>
              <a:gd name="adj4" fmla="val -184375"/>
              <a:gd name="adj5" fmla="val 94778"/>
              <a:gd name="adj6" fmla="val -272657"/>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状态</a:t>
            </a:r>
            <a:endParaRPr lang="zh-CN" altLang="en-US" sz="1660" b="0" dirty="0"/>
          </a:p>
        </p:txBody>
      </p:sp>
      <p:sp>
        <p:nvSpPr>
          <p:cNvPr id="853026" name="AutoShape 34"/>
          <p:cNvSpPr/>
          <p:nvPr/>
        </p:nvSpPr>
        <p:spPr>
          <a:xfrm>
            <a:off x="7362092" y="2655277"/>
            <a:ext cx="1143000" cy="346074"/>
          </a:xfrm>
          <a:prstGeom prst="accentCallout2">
            <a:avLst>
              <a:gd name="adj1" fmla="val 17060"/>
              <a:gd name="adj2" fmla="val -6667"/>
              <a:gd name="adj3" fmla="val 17060"/>
              <a:gd name="adj4" fmla="val -117778"/>
              <a:gd name="adj5" fmla="val 135310"/>
              <a:gd name="adj6" fmla="val -173889"/>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触发事件</a:t>
            </a:r>
            <a:endParaRPr lang="zh-CN" altLang="en-US" sz="1660" b="0" dirty="0"/>
          </a:p>
        </p:txBody>
      </p:sp>
      <p:sp>
        <p:nvSpPr>
          <p:cNvPr id="853027" name="AutoShape 35"/>
          <p:cNvSpPr/>
          <p:nvPr/>
        </p:nvSpPr>
        <p:spPr>
          <a:xfrm>
            <a:off x="7285892" y="3618035"/>
            <a:ext cx="1371600" cy="346074"/>
          </a:xfrm>
          <a:prstGeom prst="accentCallout2">
            <a:avLst>
              <a:gd name="adj1" fmla="val 17060"/>
              <a:gd name="adj2" fmla="val -5556"/>
              <a:gd name="adj3" fmla="val 17060"/>
              <a:gd name="adj4" fmla="val -61574"/>
              <a:gd name="adj5" fmla="val -45495"/>
              <a:gd name="adj6" fmla="val -85764"/>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动作表达式</a:t>
            </a:r>
            <a:endParaRPr lang="zh-CN" altLang="en-US" sz="1660" b="0" dirty="0"/>
          </a:p>
        </p:txBody>
      </p:sp>
      <p:sp>
        <p:nvSpPr>
          <p:cNvPr id="853028" name="AutoShape 36"/>
          <p:cNvSpPr/>
          <p:nvPr/>
        </p:nvSpPr>
        <p:spPr>
          <a:xfrm>
            <a:off x="5152292" y="5398477"/>
            <a:ext cx="1143000" cy="346074"/>
          </a:xfrm>
          <a:prstGeom prst="accentCallout2">
            <a:avLst>
              <a:gd name="adj1" fmla="val 28917"/>
              <a:gd name="adj2" fmla="val -6667"/>
              <a:gd name="adj3" fmla="val 28917"/>
              <a:gd name="adj4" fmla="val -23611"/>
              <a:gd name="adj5" fmla="val -241366"/>
              <a:gd name="adj6" fmla="val -46667"/>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跃迁</a:t>
            </a:r>
            <a:endParaRPr lang="zh-CN" altLang="en-US" sz="1660" b="0" dirty="0"/>
          </a:p>
        </p:txBody>
      </p:sp>
      <p:grpSp>
        <p:nvGrpSpPr>
          <p:cNvPr id="853029" name="Group 37"/>
          <p:cNvGrpSpPr/>
          <p:nvPr/>
        </p:nvGrpSpPr>
        <p:grpSpPr>
          <a:xfrm>
            <a:off x="1647092" y="2725615"/>
            <a:ext cx="2514600" cy="844062"/>
            <a:chOff x="1200" y="2016"/>
            <a:chExt cx="1584" cy="576"/>
          </a:xfrm>
        </p:grpSpPr>
        <p:sp>
          <p:nvSpPr>
            <p:cNvPr id="101393" name="Line 38"/>
            <p:cNvSpPr/>
            <p:nvPr/>
          </p:nvSpPr>
          <p:spPr>
            <a:xfrm flipV="1">
              <a:off x="1248" y="2016"/>
              <a:ext cx="1536" cy="144"/>
            </a:xfrm>
            <a:prstGeom prst="line">
              <a:avLst/>
            </a:prstGeom>
            <a:ln w="12700" cap="flat" cmpd="sng">
              <a:solidFill>
                <a:schemeClr val="tx1"/>
              </a:solidFill>
              <a:prstDash val="dash"/>
              <a:headEnd type="none" w="sm" len="sm"/>
              <a:tailEnd type="triangle" w="med" len="med"/>
            </a:ln>
          </p:spPr>
        </p:sp>
        <p:sp>
          <p:nvSpPr>
            <p:cNvPr id="101394" name="Line 39"/>
            <p:cNvSpPr/>
            <p:nvPr/>
          </p:nvSpPr>
          <p:spPr>
            <a:xfrm>
              <a:off x="1200" y="2304"/>
              <a:ext cx="1584" cy="288"/>
            </a:xfrm>
            <a:prstGeom prst="line">
              <a:avLst/>
            </a:prstGeom>
            <a:ln w="12700" cap="flat" cmpd="sng">
              <a:solidFill>
                <a:schemeClr val="tx1"/>
              </a:solidFill>
              <a:prstDash val="dash"/>
              <a:headEnd type="none" w="sm" len="sm"/>
              <a:tailEnd type="triangle" w="med" len="med"/>
            </a:ln>
          </p:spPr>
        </p:sp>
      </p:grpSp>
      <p:sp>
        <p:nvSpPr>
          <p:cNvPr id="853032" name="Line 40"/>
          <p:cNvSpPr/>
          <p:nvPr/>
        </p:nvSpPr>
        <p:spPr>
          <a:xfrm>
            <a:off x="1723292" y="3851031"/>
            <a:ext cx="2133600" cy="914400"/>
          </a:xfrm>
          <a:prstGeom prst="line">
            <a:avLst/>
          </a:prstGeom>
          <a:ln w="12700" cap="flat" cmpd="sng">
            <a:solidFill>
              <a:schemeClr val="tx1"/>
            </a:solidFill>
            <a:prstDash val="dash"/>
            <a:headEnd type="none" w="sm" len="sm"/>
            <a:tailEnd type="triangle" w="med" len="med"/>
          </a:ln>
        </p:spPr>
      </p:sp>
      <p:sp>
        <p:nvSpPr>
          <p:cNvPr id="853033" name="Freeform 41"/>
          <p:cNvSpPr/>
          <p:nvPr/>
        </p:nvSpPr>
        <p:spPr>
          <a:xfrm>
            <a:off x="1799492" y="4343400"/>
            <a:ext cx="4267200" cy="1230923"/>
          </a:xfrm>
          <a:custGeom>
            <a:avLst/>
            <a:gdLst/>
            <a:ahLst/>
            <a:cxnLst>
              <a:cxn ang="0">
                <a:pos x="0" y="838200"/>
              </a:cxn>
              <a:cxn ang="0">
                <a:pos x="990600" y="1143000"/>
              </a:cxn>
              <a:cxn ang="0">
                <a:pos x="3054350" y="1143000"/>
              </a:cxn>
              <a:cxn ang="0">
                <a:pos x="4622800" y="0"/>
              </a:cxn>
            </a:cxnLst>
            <a:pathLst>
              <a:path w="2688" h="840">
                <a:moveTo>
                  <a:pt x="0" y="528"/>
                </a:moveTo>
                <a:cubicBezTo>
                  <a:pt x="140" y="608"/>
                  <a:pt x="280" y="688"/>
                  <a:pt x="576" y="720"/>
                </a:cubicBezTo>
                <a:cubicBezTo>
                  <a:pt x="872" y="752"/>
                  <a:pt x="1424" y="840"/>
                  <a:pt x="1776" y="720"/>
                </a:cubicBezTo>
                <a:cubicBezTo>
                  <a:pt x="2128" y="600"/>
                  <a:pt x="2408" y="300"/>
                  <a:pt x="2688" y="0"/>
                </a:cubicBezTo>
              </a:path>
            </a:pathLst>
          </a:custGeom>
          <a:noFill/>
          <a:ln w="12700" cap="flat" cmpd="sng">
            <a:solidFill>
              <a:schemeClr val="tx1">
                <a:alpha val="100000"/>
              </a:schemeClr>
            </a:solidFill>
            <a:prstDash val="dash"/>
            <a:round/>
            <a:headEnd type="none" w="sm" len="sm"/>
            <a:tailEnd type="triangle" w="med" len="med"/>
          </a:ln>
        </p:spPr>
        <p:txBody>
          <a:bodyPr/>
          <a:p>
            <a:endParaRPr lang="zh-CN" altLang="en-US" sz="100"/>
          </a:p>
        </p:txBody>
      </p:sp>
      <p:sp>
        <p:nvSpPr>
          <p:cNvPr id="853034" name="Freeform 42"/>
          <p:cNvSpPr/>
          <p:nvPr/>
        </p:nvSpPr>
        <p:spPr>
          <a:xfrm>
            <a:off x="1799492" y="2373923"/>
            <a:ext cx="2057400" cy="328246"/>
          </a:xfrm>
          <a:custGeom>
            <a:avLst/>
            <a:gdLst/>
            <a:ahLst/>
            <a:cxnLst>
              <a:cxn ang="0">
                <a:pos x="0" y="76200"/>
              </a:cxn>
              <a:cxn ang="0">
                <a:pos x="1155700" y="304800"/>
              </a:cxn>
              <a:cxn ang="0">
                <a:pos x="1733550" y="304800"/>
              </a:cxn>
              <a:cxn ang="0">
                <a:pos x="2228850" y="0"/>
              </a:cxn>
            </a:cxnLst>
            <a:pathLst>
              <a:path w="1296" h="224">
                <a:moveTo>
                  <a:pt x="0" y="48"/>
                </a:moveTo>
                <a:cubicBezTo>
                  <a:pt x="252" y="108"/>
                  <a:pt x="504" y="168"/>
                  <a:pt x="672" y="192"/>
                </a:cubicBezTo>
                <a:cubicBezTo>
                  <a:pt x="840" y="216"/>
                  <a:pt x="904" y="224"/>
                  <a:pt x="1008" y="192"/>
                </a:cubicBezTo>
                <a:cubicBezTo>
                  <a:pt x="1112" y="160"/>
                  <a:pt x="1204" y="80"/>
                  <a:pt x="1296" y="0"/>
                </a:cubicBezTo>
              </a:path>
            </a:pathLst>
          </a:custGeom>
          <a:noFill/>
          <a:ln w="12700" cap="flat" cmpd="sng">
            <a:solidFill>
              <a:schemeClr val="tx1">
                <a:alpha val="100000"/>
              </a:schemeClr>
            </a:solidFill>
            <a:prstDash val="dash"/>
            <a:round/>
            <a:headEnd type="none" w="sm" len="sm"/>
            <a:tailEnd type="triangle" w="med" len="med"/>
          </a:ln>
        </p:spPr>
        <p:txBody>
          <a:bodyPr/>
          <a:p>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852995"/>
                                        </p:tgtEl>
                                        <p:attrNameLst>
                                          <p:attrName>style.visibility</p:attrName>
                                        </p:attrNameLst>
                                      </p:cBhvr>
                                      <p:to>
                                        <p:strVal val="visible"/>
                                      </p:to>
                                    </p:set>
                                    <p:anim calcmode="lin" valueType="num">
                                      <p:cBhvr>
                                        <p:cTn id="7" dur="500" fill="hold"/>
                                        <p:tgtEl>
                                          <p:spTgt spid="852995"/>
                                        </p:tgtEl>
                                        <p:attrNameLst>
                                          <p:attrName>ppt_w</p:attrName>
                                        </p:attrNameLst>
                                      </p:cBhvr>
                                      <p:tavLst>
                                        <p:tav tm="0">
                                          <p:val>
                                            <p:fltVal val="0.000000"/>
                                          </p:val>
                                        </p:tav>
                                        <p:tav tm="100000">
                                          <p:val>
                                            <p:strVal val="#ppt_w"/>
                                          </p:val>
                                        </p:tav>
                                      </p:tavLst>
                                    </p:anim>
                                    <p:anim calcmode="lin" valueType="num">
                                      <p:cBhvr>
                                        <p:cTn id="8" dur="500" fill="hold"/>
                                        <p:tgtEl>
                                          <p:spTgt spid="852995"/>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3" fill="hold" grpId="0" nodeType="clickEffect">
                                  <p:stCondLst>
                                    <p:cond delay="0"/>
                                  </p:stCondLst>
                                  <p:childTnLst>
                                    <p:set>
                                      <p:cBhvr>
                                        <p:cTn id="12" dur="1" fill="hold">
                                          <p:stCondLst>
                                            <p:cond delay="0"/>
                                          </p:stCondLst>
                                        </p:cTn>
                                        <p:tgtEl>
                                          <p:spTgt spid="853024"/>
                                        </p:tgtEl>
                                        <p:attrNameLst>
                                          <p:attrName>style.visibility</p:attrName>
                                        </p:attrNameLst>
                                      </p:cBhvr>
                                      <p:to>
                                        <p:strVal val="visible"/>
                                      </p:to>
                                    </p:set>
                                    <p:animEffect transition="in" filter="strips(upRight)">
                                      <p:cBhvr>
                                        <p:cTn id="13" dur="500"/>
                                        <p:tgtEl>
                                          <p:spTgt spid="853024"/>
                                        </p:tgtEl>
                                      </p:cBhvr>
                                    </p:animEffect>
                                  </p:childTnLst>
                                  <p:subTnLst>
                                    <p:set>
                                      <p:cBhvr override="childStyle">
                                        <p:cTn dur="1" fill="hold" display="0" masterRel="nextClick" afterEffect="1"/>
                                        <p:tgtEl>
                                          <p:spTgt spid="853024"/>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8" presetClass="entr" presetSubtype="3" fill="hold" grpId="0" nodeType="clickEffect">
                                  <p:stCondLst>
                                    <p:cond delay="0"/>
                                  </p:stCondLst>
                                  <p:childTnLst>
                                    <p:set>
                                      <p:cBhvr>
                                        <p:cTn id="17" dur="1" fill="hold">
                                          <p:stCondLst>
                                            <p:cond delay="0"/>
                                          </p:stCondLst>
                                        </p:cTn>
                                        <p:tgtEl>
                                          <p:spTgt spid="853025"/>
                                        </p:tgtEl>
                                        <p:attrNameLst>
                                          <p:attrName>style.visibility</p:attrName>
                                        </p:attrNameLst>
                                      </p:cBhvr>
                                      <p:to>
                                        <p:strVal val="visible"/>
                                      </p:to>
                                    </p:set>
                                    <p:animEffect transition="in" filter="strips(upRight)">
                                      <p:cBhvr>
                                        <p:cTn id="18" dur="500"/>
                                        <p:tgtEl>
                                          <p:spTgt spid="853025"/>
                                        </p:tgtEl>
                                      </p:cBhvr>
                                    </p:animEffect>
                                  </p:childTnLst>
                                  <p:subTnLst>
                                    <p:set>
                                      <p:cBhvr override="childStyle">
                                        <p:cTn dur="1" fill="hold" display="0" masterRel="nextClick" afterEffect="1"/>
                                        <p:tgtEl>
                                          <p:spTgt spid="85302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8" presetClass="entr" presetSubtype="3" fill="hold" grpId="0" nodeType="clickEffect">
                                  <p:stCondLst>
                                    <p:cond delay="0"/>
                                  </p:stCondLst>
                                  <p:childTnLst>
                                    <p:set>
                                      <p:cBhvr>
                                        <p:cTn id="22" dur="1" fill="hold">
                                          <p:stCondLst>
                                            <p:cond delay="0"/>
                                          </p:stCondLst>
                                        </p:cTn>
                                        <p:tgtEl>
                                          <p:spTgt spid="853022"/>
                                        </p:tgtEl>
                                        <p:attrNameLst>
                                          <p:attrName>style.visibility</p:attrName>
                                        </p:attrNameLst>
                                      </p:cBhvr>
                                      <p:to>
                                        <p:strVal val="visible"/>
                                      </p:to>
                                    </p:set>
                                    <p:animEffect transition="in" filter="strips(upRight)">
                                      <p:cBhvr>
                                        <p:cTn id="23" dur="500"/>
                                        <p:tgtEl>
                                          <p:spTgt spid="853022"/>
                                        </p:tgtEl>
                                      </p:cBhvr>
                                    </p:animEffect>
                                  </p:childTnLst>
                                  <p:subTnLst>
                                    <p:set>
                                      <p:cBhvr override="childStyle">
                                        <p:cTn dur="1" fill="hold" display="0" masterRel="nextClick" afterEffect="1"/>
                                        <p:tgtEl>
                                          <p:spTgt spid="853022"/>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53023"/>
                                        </p:tgtEl>
                                        <p:attrNameLst>
                                          <p:attrName>style.visibility</p:attrName>
                                        </p:attrNameLst>
                                      </p:cBhvr>
                                      <p:to>
                                        <p:strVal val="visible"/>
                                      </p:to>
                                    </p:set>
                                    <p:animEffect transition="in" filter="wipe(left)">
                                      <p:cBhvr>
                                        <p:cTn id="28" dur="500"/>
                                        <p:tgtEl>
                                          <p:spTgt spid="853023"/>
                                        </p:tgtEl>
                                      </p:cBhvr>
                                    </p:animEffect>
                                  </p:childTnLst>
                                  <p:subTnLst>
                                    <p:set>
                                      <p:cBhvr override="childStyle">
                                        <p:cTn dur="1" fill="hold" display="0" masterRel="nextClick" afterEffect="1"/>
                                        <p:tgtEl>
                                          <p:spTgt spid="853023"/>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853028"/>
                                        </p:tgtEl>
                                        <p:attrNameLst>
                                          <p:attrName>style.visibility</p:attrName>
                                        </p:attrNameLst>
                                      </p:cBhvr>
                                      <p:to>
                                        <p:strVal val="visible"/>
                                      </p:to>
                                    </p:set>
                                    <p:animEffect transition="in" filter="strips(downRight)">
                                      <p:cBhvr>
                                        <p:cTn id="33" dur="500"/>
                                        <p:tgtEl>
                                          <p:spTgt spid="853028"/>
                                        </p:tgtEl>
                                      </p:cBhvr>
                                    </p:animEffect>
                                  </p:childTnLst>
                                  <p:subTnLst>
                                    <p:set>
                                      <p:cBhvr override="childStyle">
                                        <p:cTn dur="1" fill="hold" display="0" masterRel="nextClick" afterEffect="1"/>
                                        <p:tgtEl>
                                          <p:spTgt spid="853028"/>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499"/>
                                          </p:stCondLst>
                                        </p:cTn>
                                        <p:tgtEl>
                                          <p:spTgt spid="85301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grpId="0" nodeType="clickEffect">
                                  <p:stCondLst>
                                    <p:cond delay="0"/>
                                  </p:stCondLst>
                                  <p:childTnLst>
                                    <p:set>
                                      <p:cBhvr>
                                        <p:cTn id="41" dur="1" fill="hold">
                                          <p:stCondLst>
                                            <p:cond delay="0"/>
                                          </p:stCondLst>
                                        </p:cTn>
                                        <p:tgtEl>
                                          <p:spTgt spid="853026"/>
                                        </p:tgtEl>
                                        <p:attrNameLst>
                                          <p:attrName>style.visibility</p:attrName>
                                        </p:attrNameLst>
                                      </p:cBhvr>
                                      <p:to>
                                        <p:strVal val="visible"/>
                                      </p:to>
                                    </p:set>
                                    <p:animEffect transition="in" filter="strips(upRight)">
                                      <p:cBhvr>
                                        <p:cTn id="42" dur="500"/>
                                        <p:tgtEl>
                                          <p:spTgt spid="853026"/>
                                        </p:tgtEl>
                                      </p:cBhvr>
                                    </p:animEffect>
                                  </p:childTnLst>
                                  <p:subTnLst>
                                    <p:set>
                                      <p:cBhvr override="childStyle">
                                        <p:cTn dur="1" fill="hold" display="0" masterRel="nextClick" afterEffect="1"/>
                                        <p:tgtEl>
                                          <p:spTgt spid="853026"/>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853027"/>
                                        </p:tgtEl>
                                        <p:attrNameLst>
                                          <p:attrName>style.visibility</p:attrName>
                                        </p:attrNameLst>
                                      </p:cBhvr>
                                      <p:to>
                                        <p:strVal val="visible"/>
                                      </p:to>
                                    </p:set>
                                    <p:animEffect transition="in" filter="strips(downRight)">
                                      <p:cBhvr>
                                        <p:cTn id="47" dur="500"/>
                                        <p:tgtEl>
                                          <p:spTgt spid="853027"/>
                                        </p:tgtEl>
                                      </p:cBhvr>
                                    </p:animEffect>
                                  </p:childTnLst>
                                  <p:subTnLst>
                                    <p:set>
                                      <p:cBhvr override="childStyle">
                                        <p:cTn dur="1" fill="hold" display="0" masterRel="nextClick" afterEffect="1"/>
                                        <p:tgtEl>
                                          <p:spTgt spid="853027"/>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23" presetClass="entr" presetSubtype="16" fill="hold" nodeType="clickEffect">
                                  <p:stCondLst>
                                    <p:cond delay="0"/>
                                  </p:stCondLst>
                                  <p:childTnLst>
                                    <p:set>
                                      <p:cBhvr>
                                        <p:cTn id="51" dur="1" fill="hold">
                                          <p:stCondLst>
                                            <p:cond delay="0"/>
                                          </p:stCondLst>
                                        </p:cTn>
                                        <p:tgtEl>
                                          <p:spTgt spid="853007"/>
                                        </p:tgtEl>
                                        <p:attrNameLst>
                                          <p:attrName>style.visibility</p:attrName>
                                        </p:attrNameLst>
                                      </p:cBhvr>
                                      <p:to>
                                        <p:strVal val="visible"/>
                                      </p:to>
                                    </p:set>
                                    <p:anim calcmode="lin" valueType="num">
                                      <p:cBhvr>
                                        <p:cTn id="52" dur="500" fill="hold"/>
                                        <p:tgtEl>
                                          <p:spTgt spid="853007"/>
                                        </p:tgtEl>
                                        <p:attrNameLst>
                                          <p:attrName>ppt_w</p:attrName>
                                        </p:attrNameLst>
                                      </p:cBhvr>
                                      <p:tavLst>
                                        <p:tav tm="0">
                                          <p:val>
                                            <p:fltVal val="0.000000"/>
                                          </p:val>
                                        </p:tav>
                                        <p:tav tm="100000">
                                          <p:val>
                                            <p:strVal val="#ppt_w"/>
                                          </p:val>
                                        </p:tav>
                                      </p:tavLst>
                                    </p:anim>
                                    <p:anim calcmode="lin" valueType="num">
                                      <p:cBhvr>
                                        <p:cTn id="53" dur="500" fill="hold"/>
                                        <p:tgtEl>
                                          <p:spTgt spid="853007"/>
                                        </p:tgtEl>
                                        <p:attrNameLst>
                                          <p:attrName>ppt_h</p:attrName>
                                        </p:attrNameLst>
                                      </p:cBhvr>
                                      <p:tavLst>
                                        <p:tav tm="0">
                                          <p:val>
                                            <p:fltVal val="0.000000"/>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853034"/>
                                        </p:tgtEl>
                                        <p:attrNameLst>
                                          <p:attrName>style.visibility</p:attrName>
                                        </p:attrNameLst>
                                      </p:cBhvr>
                                      <p:to>
                                        <p:strVal val="visible"/>
                                      </p:to>
                                    </p:set>
                                    <p:animEffect transition="in" filter="wipe(left)">
                                      <p:cBhvr>
                                        <p:cTn id="58" dur="500"/>
                                        <p:tgtEl>
                                          <p:spTgt spid="853034"/>
                                        </p:tgtEl>
                                      </p:cBhvr>
                                    </p:animEffect>
                                  </p:childTnLst>
                                  <p:subTnLst>
                                    <p:set>
                                      <p:cBhvr override="childStyle">
                                        <p:cTn dur="1" fill="hold" display="0" masterRel="nextClick" afterEffect="1"/>
                                        <p:tgtEl>
                                          <p:spTgt spid="853034"/>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853029"/>
                                        </p:tgtEl>
                                        <p:attrNameLst>
                                          <p:attrName>style.visibility</p:attrName>
                                        </p:attrNameLst>
                                      </p:cBhvr>
                                      <p:to>
                                        <p:strVal val="visible"/>
                                      </p:to>
                                    </p:set>
                                    <p:animEffect transition="in" filter="wipe(left)">
                                      <p:cBhvr>
                                        <p:cTn id="63" dur="500"/>
                                        <p:tgtEl>
                                          <p:spTgt spid="853029"/>
                                        </p:tgtEl>
                                      </p:cBhvr>
                                    </p:animEffect>
                                  </p:childTnLst>
                                  <p:subTnLst>
                                    <p:set>
                                      <p:cBhvr override="childStyle">
                                        <p:cTn dur="1" fill="hold" display="0" masterRel="nextClick" afterEffect="1"/>
                                        <p:tgtEl>
                                          <p:spTgt spid="853029"/>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853032"/>
                                        </p:tgtEl>
                                        <p:attrNameLst>
                                          <p:attrName>style.visibility</p:attrName>
                                        </p:attrNameLst>
                                      </p:cBhvr>
                                      <p:to>
                                        <p:strVal val="visible"/>
                                      </p:to>
                                    </p:set>
                                    <p:animEffect transition="in" filter="wipe(left)">
                                      <p:cBhvr>
                                        <p:cTn id="68" dur="500"/>
                                        <p:tgtEl>
                                          <p:spTgt spid="853032"/>
                                        </p:tgtEl>
                                      </p:cBhvr>
                                    </p:animEffect>
                                  </p:childTnLst>
                                  <p:subTnLst>
                                    <p:set>
                                      <p:cBhvr override="childStyle">
                                        <p:cTn dur="1" fill="hold" display="0" masterRel="nextClick" afterEffect="1"/>
                                        <p:tgtEl>
                                          <p:spTgt spid="853032"/>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853033"/>
                                        </p:tgtEl>
                                        <p:attrNameLst>
                                          <p:attrName>style.visibility</p:attrName>
                                        </p:attrNameLst>
                                      </p:cBhvr>
                                      <p:to>
                                        <p:strVal val="visible"/>
                                      </p:to>
                                    </p:set>
                                    <p:animEffect transition="in" filter="wipe(left)">
                                      <p:cBhvr>
                                        <p:cTn id="73" dur="500"/>
                                        <p:tgtEl>
                                          <p:spTgt spid="853033"/>
                                        </p:tgtEl>
                                      </p:cBhvr>
                                    </p:animEffect>
                                  </p:childTnLst>
                                  <p:subTnLst>
                                    <p:set>
                                      <p:cBhvr override="childStyle">
                                        <p:cTn dur="1" fill="hold" display="0" masterRel="nextClick" afterEffect="1"/>
                                        <p:tgtEl>
                                          <p:spTgt spid="85303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3022" grpId="0" bldLvl="0" animBg="1"/>
      <p:bldP spid="853023" grpId="0" bldLvl="0" animBg="1"/>
      <p:bldP spid="853024" grpId="0" bldLvl="0" animBg="1"/>
      <p:bldP spid="853025" grpId="0" bldLvl="0" animBg="1"/>
      <p:bldP spid="853026" grpId="0" bldLvl="0" animBg="1"/>
      <p:bldP spid="853027" grpId="0" bldLvl="0" animBg="1"/>
      <p:bldP spid="853028" grpId="0" bldLvl="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02403" name="Rectangle 3"/>
          <p:cNvSpPr>
            <a:spLocks noGrp="1"/>
          </p:cNvSpPr>
          <p:nvPr>
            <p:ph idx="1"/>
          </p:nvPr>
        </p:nvSpPr>
        <p:spPr>
          <a:xfrm>
            <a:off x="562708" y="1389185"/>
            <a:ext cx="8228135" cy="4431323"/>
          </a:xfrm>
        </p:spPr>
        <p:txBody>
          <a:bodyPr vert="horz" wrap="square" lIns="89030" tIns="44515" rIns="89030" bIns="44515" anchor="t"/>
          <a:p>
            <a:pPr marL="342900" indent="-342900" defTabSz="914400" eaLnBrk="1" hangingPunct="1">
              <a:lnSpc>
                <a:spcPct val="90000"/>
              </a:lnSpc>
            </a:pPr>
            <a:r>
              <a:rPr lang="zh-CN" altLang="en-US" sz="2770" dirty="0">
                <a:solidFill>
                  <a:srgbClr val="452DF5"/>
                </a:solidFill>
              </a:rPr>
              <a:t>用例图</a:t>
            </a:r>
            <a:r>
              <a:rPr lang="zh-CN" altLang="en-US" sz="2770" dirty="0"/>
              <a:t>描述各个执行者在各个用例中的参与情况，描述系统为用户所感知的外部视图。</a:t>
            </a:r>
            <a:endParaRPr lang="zh-CN" altLang="en-US" sz="2770" dirty="0"/>
          </a:p>
          <a:p>
            <a:pPr marL="342900" indent="-342900" defTabSz="914400" eaLnBrk="1" hangingPunct="1">
              <a:lnSpc>
                <a:spcPct val="90000"/>
              </a:lnSpc>
            </a:pPr>
            <a:r>
              <a:rPr lang="zh-CN" altLang="en-US" sz="2770" dirty="0"/>
              <a:t>用例图的功能：</a:t>
            </a:r>
            <a:endParaRPr lang="zh-CN" altLang="en-US" sz="2770" dirty="0"/>
          </a:p>
          <a:p>
            <a:pPr marL="742950" lvl="1" indent="-285750" defTabSz="914400" eaLnBrk="1" hangingPunct="1">
              <a:lnSpc>
                <a:spcPct val="90000"/>
              </a:lnSpc>
            </a:pPr>
            <a:r>
              <a:rPr lang="zh-CN" altLang="en-US" sz="2400" dirty="0"/>
              <a:t>捕获系统用户需求</a:t>
            </a:r>
            <a:endParaRPr lang="zh-CN" altLang="en-US" sz="2400" dirty="0"/>
          </a:p>
          <a:p>
            <a:pPr marL="742950" lvl="1" indent="-285750" defTabSz="914400" eaLnBrk="1" hangingPunct="1">
              <a:lnSpc>
                <a:spcPct val="90000"/>
              </a:lnSpc>
            </a:pPr>
            <a:r>
              <a:rPr lang="zh-CN" altLang="en-US" sz="2400" dirty="0"/>
              <a:t>描述系统边界</a:t>
            </a:r>
            <a:endParaRPr lang="zh-CN" altLang="en-US" sz="2400" dirty="0"/>
          </a:p>
          <a:p>
            <a:pPr marL="742950" lvl="1" indent="-285750" defTabSz="914400" eaLnBrk="1" hangingPunct="1">
              <a:lnSpc>
                <a:spcPct val="90000"/>
              </a:lnSpc>
            </a:pPr>
            <a:r>
              <a:rPr lang="zh-CN" altLang="en-US" sz="2400" dirty="0"/>
              <a:t>指明系统外部行为</a:t>
            </a:r>
            <a:endParaRPr lang="zh-CN" altLang="en-US" sz="2400" dirty="0"/>
          </a:p>
          <a:p>
            <a:pPr marL="742950" lvl="1" indent="-285750" defTabSz="914400" eaLnBrk="1" hangingPunct="1">
              <a:lnSpc>
                <a:spcPct val="90000"/>
              </a:lnSpc>
            </a:pPr>
            <a:r>
              <a:rPr lang="zh-CN" altLang="en-US" sz="2400" dirty="0"/>
              <a:t>指导系统开发者的功能开发</a:t>
            </a:r>
            <a:endParaRPr lang="zh-CN" altLang="en-US" sz="2400" dirty="0"/>
          </a:p>
          <a:p>
            <a:pPr marL="742950" lvl="1" indent="-285750" defTabSz="914400" eaLnBrk="1" hangingPunct="1">
              <a:lnSpc>
                <a:spcPct val="90000"/>
              </a:lnSpc>
            </a:pPr>
            <a:r>
              <a:rPr lang="zh-CN" altLang="en-US" sz="2400" dirty="0"/>
              <a:t>系统建模的起点，指导所有的类图和交互图的设计</a:t>
            </a:r>
            <a:endParaRPr lang="zh-CN" altLang="en-US" sz="2400" dirty="0"/>
          </a:p>
          <a:p>
            <a:pPr marL="742950" lvl="1" indent="-285750" defTabSz="914400" eaLnBrk="1" hangingPunct="1">
              <a:lnSpc>
                <a:spcPct val="90000"/>
              </a:lnSpc>
            </a:pPr>
            <a:r>
              <a:rPr lang="zh-CN" altLang="en-US" sz="2400" dirty="0"/>
              <a:t>产生测试用例，用户文档</a:t>
            </a:r>
            <a:endParaRPr lang="zh-CN" altLang="en-US" sz="2400" dirty="0"/>
          </a:p>
          <a:p>
            <a:pPr marL="742950" lvl="1" indent="-285750" defTabSz="914400" eaLnBrk="1" hangingPunct="1">
              <a:lnSpc>
                <a:spcPct val="90000"/>
              </a:lnSpc>
            </a:pPr>
            <a:r>
              <a:rPr lang="zh-CN" altLang="en-US" sz="2400" dirty="0"/>
              <a:t>估计项目大小和进度。</a:t>
            </a:r>
            <a:endParaRPr lang="zh-CN" altLang="en-US" sz="2400" dirty="0"/>
          </a:p>
        </p:txBody>
      </p:sp>
      <p:sp>
        <p:nvSpPr>
          <p:cNvPr id="102404" name="Rectangle 4"/>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solidFill>
                  <a:schemeClr val="tx2"/>
                </a:solidFill>
              </a:rPr>
              <a:t>动态建模</a:t>
            </a:r>
            <a:r>
              <a:rPr lang="en-US" altLang="zh-CN" sz="3325" dirty="0">
                <a:solidFill>
                  <a:schemeClr val="tx2"/>
                </a:solidFill>
              </a:rPr>
              <a:t>-</a:t>
            </a:r>
            <a:r>
              <a:rPr lang="zh-CN" altLang="en-US" sz="3325" dirty="0">
                <a:solidFill>
                  <a:schemeClr val="tx2"/>
                </a:solidFill>
              </a:rPr>
              <a:t>用例图</a:t>
            </a:r>
            <a:endParaRPr lang="zh-CN" altLang="en-US" sz="3325" dirty="0">
              <a:solidFill>
                <a:schemeClr val="tx2"/>
              </a:solidFill>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grpSp>
        <p:nvGrpSpPr>
          <p:cNvPr id="103427" name="Group 4"/>
          <p:cNvGrpSpPr/>
          <p:nvPr/>
        </p:nvGrpSpPr>
        <p:grpSpPr>
          <a:xfrm>
            <a:off x="2315308" y="2373923"/>
            <a:ext cx="379535" cy="775189"/>
            <a:chOff x="515" y="1775"/>
            <a:chExt cx="239" cy="529"/>
          </a:xfrm>
        </p:grpSpPr>
        <p:sp>
          <p:nvSpPr>
            <p:cNvPr id="103471" name="Oval 5"/>
            <p:cNvSpPr/>
            <p:nvPr/>
          </p:nvSpPr>
          <p:spPr>
            <a:xfrm>
              <a:off x="534" y="1775"/>
              <a:ext cx="200" cy="197"/>
            </a:xfrm>
            <a:prstGeom prst="ellipse">
              <a:avLst/>
            </a:prstGeom>
            <a:noFill/>
            <a:ln w="25400" cap="flat" cmpd="sng">
              <a:solidFill>
                <a:schemeClr val="tx1"/>
              </a:solidFill>
              <a:prstDash val="solid"/>
              <a:headEnd type="none" w="med" len="med"/>
              <a:tailEnd type="none" w="med" len="med"/>
            </a:ln>
          </p:spPr>
          <p:txBody>
            <a:bodyPr wrap="none" anchor="ctr"/>
            <a:p>
              <a:endParaRPr lang="zh-CN" altLang="en-US" sz="100" dirty="0">
                <a:latin typeface="Arial" panose="020B0604020202020204" pitchFamily="34" charset="0"/>
              </a:endParaRPr>
            </a:p>
          </p:txBody>
        </p:sp>
        <p:grpSp>
          <p:nvGrpSpPr>
            <p:cNvPr id="103472" name="Group 6"/>
            <p:cNvGrpSpPr/>
            <p:nvPr/>
          </p:nvGrpSpPr>
          <p:grpSpPr>
            <a:xfrm>
              <a:off x="515" y="2146"/>
              <a:ext cx="239" cy="158"/>
              <a:chOff x="515" y="2146"/>
              <a:chExt cx="239" cy="158"/>
            </a:xfrm>
          </p:grpSpPr>
          <p:sp>
            <p:nvSpPr>
              <p:cNvPr id="103476" name="Line 7"/>
              <p:cNvSpPr/>
              <p:nvPr/>
            </p:nvSpPr>
            <p:spPr>
              <a:xfrm flipH="1">
                <a:off x="515" y="2146"/>
                <a:ext cx="120" cy="158"/>
              </a:xfrm>
              <a:prstGeom prst="line">
                <a:avLst/>
              </a:prstGeom>
              <a:ln w="25400" cap="flat" cmpd="sng">
                <a:solidFill>
                  <a:schemeClr val="tx1"/>
                </a:solidFill>
                <a:prstDash val="solid"/>
                <a:headEnd type="none" w="med" len="med"/>
                <a:tailEnd type="none" w="med" len="med"/>
              </a:ln>
            </p:spPr>
          </p:sp>
          <p:sp>
            <p:nvSpPr>
              <p:cNvPr id="103477" name="Line 8"/>
              <p:cNvSpPr/>
              <p:nvPr/>
            </p:nvSpPr>
            <p:spPr>
              <a:xfrm>
                <a:off x="634" y="2146"/>
                <a:ext cx="120" cy="158"/>
              </a:xfrm>
              <a:prstGeom prst="line">
                <a:avLst/>
              </a:prstGeom>
              <a:ln w="25400" cap="flat" cmpd="sng">
                <a:solidFill>
                  <a:schemeClr val="tx1"/>
                </a:solidFill>
                <a:prstDash val="solid"/>
                <a:headEnd type="none" w="med" len="med"/>
                <a:tailEnd type="none" w="med" len="med"/>
              </a:ln>
            </p:spPr>
          </p:sp>
        </p:grpSp>
        <p:grpSp>
          <p:nvGrpSpPr>
            <p:cNvPr id="103473" name="Group 9"/>
            <p:cNvGrpSpPr/>
            <p:nvPr/>
          </p:nvGrpSpPr>
          <p:grpSpPr>
            <a:xfrm>
              <a:off x="516" y="1980"/>
              <a:ext cx="237" cy="162"/>
              <a:chOff x="516" y="1980"/>
              <a:chExt cx="237" cy="162"/>
            </a:xfrm>
          </p:grpSpPr>
          <p:sp>
            <p:nvSpPr>
              <p:cNvPr id="103474" name="Line 10"/>
              <p:cNvSpPr/>
              <p:nvPr/>
            </p:nvSpPr>
            <p:spPr>
              <a:xfrm>
                <a:off x="634" y="1980"/>
                <a:ext cx="0" cy="162"/>
              </a:xfrm>
              <a:prstGeom prst="line">
                <a:avLst/>
              </a:prstGeom>
              <a:ln w="25400" cap="flat" cmpd="sng">
                <a:solidFill>
                  <a:schemeClr val="tx1"/>
                </a:solidFill>
                <a:prstDash val="solid"/>
                <a:headEnd type="none" w="med" len="med"/>
                <a:tailEnd type="none" w="med" len="med"/>
              </a:ln>
            </p:spPr>
          </p:sp>
          <p:sp>
            <p:nvSpPr>
              <p:cNvPr id="103475" name="Line 11"/>
              <p:cNvSpPr/>
              <p:nvPr/>
            </p:nvSpPr>
            <p:spPr>
              <a:xfrm>
                <a:off x="516" y="2040"/>
                <a:ext cx="237" cy="0"/>
              </a:xfrm>
              <a:prstGeom prst="line">
                <a:avLst/>
              </a:prstGeom>
              <a:ln w="25400" cap="flat" cmpd="sng">
                <a:solidFill>
                  <a:schemeClr val="tx1"/>
                </a:solidFill>
                <a:prstDash val="solid"/>
                <a:headEnd type="none" w="med" len="med"/>
                <a:tailEnd type="none" w="med" len="med"/>
              </a:ln>
            </p:spPr>
          </p:sp>
        </p:grpSp>
      </p:grpSp>
      <p:sp>
        <p:nvSpPr>
          <p:cNvPr id="103428" name="Rectangle 12"/>
          <p:cNvSpPr/>
          <p:nvPr/>
        </p:nvSpPr>
        <p:spPr>
          <a:xfrm>
            <a:off x="2069123" y="3220427"/>
            <a:ext cx="875665" cy="279400"/>
          </a:xfrm>
          <a:prstGeom prst="rect">
            <a:avLst/>
          </a:prstGeom>
          <a:noFill/>
          <a:ln w="12700">
            <a:noFill/>
          </a:ln>
        </p:spPr>
        <p:txBody>
          <a:bodyPr wrap="none" lIns="83527" tIns="41030" rIns="83527" bIns="41030" anchor="ctr">
            <a:spAutoFit/>
          </a:bodyPr>
          <a:p>
            <a:r>
              <a:rPr lang="en-US" altLang="zh-CN" sz="1290" dirty="0">
                <a:latin typeface="Arial" panose="020B0604020202020204" pitchFamily="34" charset="0"/>
              </a:rPr>
              <a:t>Customer</a:t>
            </a:r>
            <a:endParaRPr lang="en-US" altLang="zh-CN" sz="1290" dirty="0">
              <a:latin typeface="Arial" panose="020B0604020202020204" pitchFamily="34" charset="0"/>
            </a:endParaRPr>
          </a:p>
        </p:txBody>
      </p:sp>
      <p:grpSp>
        <p:nvGrpSpPr>
          <p:cNvPr id="103429" name="Group 13"/>
          <p:cNvGrpSpPr/>
          <p:nvPr/>
        </p:nvGrpSpPr>
        <p:grpSpPr>
          <a:xfrm>
            <a:off x="7025054" y="1670538"/>
            <a:ext cx="379535" cy="775189"/>
            <a:chOff x="515" y="1775"/>
            <a:chExt cx="239" cy="529"/>
          </a:xfrm>
        </p:grpSpPr>
        <p:sp>
          <p:nvSpPr>
            <p:cNvPr id="103464" name="Oval 14"/>
            <p:cNvSpPr/>
            <p:nvPr/>
          </p:nvSpPr>
          <p:spPr>
            <a:xfrm>
              <a:off x="534" y="1775"/>
              <a:ext cx="200" cy="197"/>
            </a:xfrm>
            <a:prstGeom prst="ellipse">
              <a:avLst/>
            </a:prstGeom>
            <a:noFill/>
            <a:ln w="25400" cap="flat" cmpd="sng">
              <a:solidFill>
                <a:schemeClr val="tx1"/>
              </a:solidFill>
              <a:prstDash val="solid"/>
              <a:headEnd type="none" w="med" len="med"/>
              <a:tailEnd type="none" w="med" len="med"/>
            </a:ln>
          </p:spPr>
          <p:txBody>
            <a:bodyPr wrap="none" anchor="ctr"/>
            <a:p>
              <a:endParaRPr lang="zh-CN" altLang="en-US" sz="100" dirty="0">
                <a:latin typeface="Arial" panose="020B0604020202020204" pitchFamily="34" charset="0"/>
              </a:endParaRPr>
            </a:p>
          </p:txBody>
        </p:sp>
        <p:grpSp>
          <p:nvGrpSpPr>
            <p:cNvPr id="103465" name="Group 15"/>
            <p:cNvGrpSpPr/>
            <p:nvPr/>
          </p:nvGrpSpPr>
          <p:grpSpPr>
            <a:xfrm>
              <a:off x="515" y="2146"/>
              <a:ext cx="239" cy="158"/>
              <a:chOff x="515" y="2146"/>
              <a:chExt cx="239" cy="158"/>
            </a:xfrm>
          </p:grpSpPr>
          <p:sp>
            <p:nvSpPr>
              <p:cNvPr id="103469" name="Line 16"/>
              <p:cNvSpPr/>
              <p:nvPr/>
            </p:nvSpPr>
            <p:spPr>
              <a:xfrm flipH="1">
                <a:off x="515" y="2146"/>
                <a:ext cx="120" cy="158"/>
              </a:xfrm>
              <a:prstGeom prst="line">
                <a:avLst/>
              </a:prstGeom>
              <a:ln w="25400" cap="flat" cmpd="sng">
                <a:solidFill>
                  <a:schemeClr val="tx1"/>
                </a:solidFill>
                <a:prstDash val="solid"/>
                <a:headEnd type="none" w="med" len="med"/>
                <a:tailEnd type="none" w="med" len="med"/>
              </a:ln>
            </p:spPr>
          </p:sp>
          <p:sp>
            <p:nvSpPr>
              <p:cNvPr id="103470" name="Line 17"/>
              <p:cNvSpPr/>
              <p:nvPr/>
            </p:nvSpPr>
            <p:spPr>
              <a:xfrm>
                <a:off x="634" y="2146"/>
                <a:ext cx="120" cy="158"/>
              </a:xfrm>
              <a:prstGeom prst="line">
                <a:avLst/>
              </a:prstGeom>
              <a:ln w="25400" cap="flat" cmpd="sng">
                <a:solidFill>
                  <a:schemeClr val="tx1"/>
                </a:solidFill>
                <a:prstDash val="solid"/>
                <a:headEnd type="none" w="med" len="med"/>
                <a:tailEnd type="none" w="med" len="med"/>
              </a:ln>
            </p:spPr>
          </p:sp>
        </p:grpSp>
        <p:grpSp>
          <p:nvGrpSpPr>
            <p:cNvPr id="103466" name="Group 18"/>
            <p:cNvGrpSpPr/>
            <p:nvPr/>
          </p:nvGrpSpPr>
          <p:grpSpPr>
            <a:xfrm>
              <a:off x="516" y="1980"/>
              <a:ext cx="237" cy="162"/>
              <a:chOff x="516" y="1980"/>
              <a:chExt cx="237" cy="162"/>
            </a:xfrm>
          </p:grpSpPr>
          <p:sp>
            <p:nvSpPr>
              <p:cNvPr id="103467" name="Line 19"/>
              <p:cNvSpPr/>
              <p:nvPr/>
            </p:nvSpPr>
            <p:spPr>
              <a:xfrm>
                <a:off x="634" y="1980"/>
                <a:ext cx="0" cy="162"/>
              </a:xfrm>
              <a:prstGeom prst="line">
                <a:avLst/>
              </a:prstGeom>
              <a:ln w="25400" cap="flat" cmpd="sng">
                <a:solidFill>
                  <a:schemeClr val="tx1"/>
                </a:solidFill>
                <a:prstDash val="solid"/>
                <a:headEnd type="none" w="med" len="med"/>
                <a:tailEnd type="none" w="med" len="med"/>
              </a:ln>
            </p:spPr>
          </p:sp>
          <p:sp>
            <p:nvSpPr>
              <p:cNvPr id="103468" name="Line 20"/>
              <p:cNvSpPr/>
              <p:nvPr/>
            </p:nvSpPr>
            <p:spPr>
              <a:xfrm>
                <a:off x="516" y="2040"/>
                <a:ext cx="237" cy="0"/>
              </a:xfrm>
              <a:prstGeom prst="line">
                <a:avLst/>
              </a:prstGeom>
              <a:ln w="25400" cap="flat" cmpd="sng">
                <a:solidFill>
                  <a:schemeClr val="tx1"/>
                </a:solidFill>
                <a:prstDash val="solid"/>
                <a:headEnd type="none" w="med" len="med"/>
                <a:tailEnd type="none" w="med" len="med"/>
              </a:ln>
            </p:spPr>
          </p:sp>
        </p:grpSp>
      </p:grpSp>
      <p:sp>
        <p:nvSpPr>
          <p:cNvPr id="103430" name="Rectangle 21"/>
          <p:cNvSpPr/>
          <p:nvPr/>
        </p:nvSpPr>
        <p:spPr>
          <a:xfrm>
            <a:off x="6771543" y="2517042"/>
            <a:ext cx="893445" cy="279400"/>
          </a:xfrm>
          <a:prstGeom prst="rect">
            <a:avLst/>
          </a:prstGeom>
          <a:noFill/>
          <a:ln w="12700">
            <a:noFill/>
          </a:ln>
        </p:spPr>
        <p:txBody>
          <a:bodyPr wrap="none" lIns="83527" tIns="41030" rIns="83527" bIns="41030" anchor="ctr">
            <a:spAutoFit/>
          </a:bodyPr>
          <a:p>
            <a:r>
              <a:rPr lang="en-US" altLang="zh-CN" sz="1290" dirty="0">
                <a:latin typeface="Arial" panose="020B0604020202020204" pitchFamily="34" charset="0"/>
              </a:rPr>
              <a:t>Salesman</a:t>
            </a:r>
            <a:endParaRPr lang="en-US" altLang="zh-CN" sz="1290" dirty="0">
              <a:latin typeface="Arial" panose="020B0604020202020204" pitchFamily="34" charset="0"/>
            </a:endParaRPr>
          </a:p>
        </p:txBody>
      </p:sp>
      <p:sp>
        <p:nvSpPr>
          <p:cNvPr id="103431" name="Rectangle 22"/>
          <p:cNvSpPr/>
          <p:nvPr/>
        </p:nvSpPr>
        <p:spPr>
          <a:xfrm>
            <a:off x="3382108" y="1881554"/>
            <a:ext cx="2895600" cy="3376246"/>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grpSp>
        <p:nvGrpSpPr>
          <p:cNvPr id="103432" name="Group 23"/>
          <p:cNvGrpSpPr/>
          <p:nvPr/>
        </p:nvGrpSpPr>
        <p:grpSpPr>
          <a:xfrm>
            <a:off x="7052897" y="4271597"/>
            <a:ext cx="378069" cy="775188"/>
            <a:chOff x="515" y="1775"/>
            <a:chExt cx="239" cy="529"/>
          </a:xfrm>
        </p:grpSpPr>
        <p:sp>
          <p:nvSpPr>
            <p:cNvPr id="103457" name="Oval 24"/>
            <p:cNvSpPr/>
            <p:nvPr/>
          </p:nvSpPr>
          <p:spPr>
            <a:xfrm>
              <a:off x="534" y="1775"/>
              <a:ext cx="200" cy="197"/>
            </a:xfrm>
            <a:prstGeom prst="ellipse">
              <a:avLst/>
            </a:prstGeom>
            <a:noFill/>
            <a:ln w="25400" cap="flat" cmpd="sng">
              <a:solidFill>
                <a:schemeClr val="tx1"/>
              </a:solidFill>
              <a:prstDash val="solid"/>
              <a:headEnd type="none" w="med" len="med"/>
              <a:tailEnd type="none" w="med" len="med"/>
            </a:ln>
          </p:spPr>
          <p:txBody>
            <a:bodyPr wrap="none" anchor="ctr"/>
            <a:p>
              <a:endParaRPr lang="zh-CN" altLang="en-US" sz="100" dirty="0">
                <a:latin typeface="Arial" panose="020B0604020202020204" pitchFamily="34" charset="0"/>
              </a:endParaRPr>
            </a:p>
          </p:txBody>
        </p:sp>
        <p:grpSp>
          <p:nvGrpSpPr>
            <p:cNvPr id="103458" name="Group 25"/>
            <p:cNvGrpSpPr/>
            <p:nvPr/>
          </p:nvGrpSpPr>
          <p:grpSpPr>
            <a:xfrm>
              <a:off x="515" y="2146"/>
              <a:ext cx="239" cy="158"/>
              <a:chOff x="515" y="2146"/>
              <a:chExt cx="239" cy="158"/>
            </a:xfrm>
          </p:grpSpPr>
          <p:sp>
            <p:nvSpPr>
              <p:cNvPr id="103462" name="Line 26"/>
              <p:cNvSpPr/>
              <p:nvPr/>
            </p:nvSpPr>
            <p:spPr>
              <a:xfrm flipH="1">
                <a:off x="515" y="2146"/>
                <a:ext cx="120" cy="158"/>
              </a:xfrm>
              <a:prstGeom prst="line">
                <a:avLst/>
              </a:prstGeom>
              <a:ln w="25400" cap="flat" cmpd="sng">
                <a:solidFill>
                  <a:schemeClr val="tx1"/>
                </a:solidFill>
                <a:prstDash val="solid"/>
                <a:headEnd type="none" w="med" len="med"/>
                <a:tailEnd type="none" w="med" len="med"/>
              </a:ln>
            </p:spPr>
          </p:sp>
          <p:sp>
            <p:nvSpPr>
              <p:cNvPr id="103463" name="Line 27"/>
              <p:cNvSpPr/>
              <p:nvPr/>
            </p:nvSpPr>
            <p:spPr>
              <a:xfrm>
                <a:off x="634" y="2146"/>
                <a:ext cx="120" cy="158"/>
              </a:xfrm>
              <a:prstGeom prst="line">
                <a:avLst/>
              </a:prstGeom>
              <a:ln w="25400" cap="flat" cmpd="sng">
                <a:solidFill>
                  <a:schemeClr val="tx1"/>
                </a:solidFill>
                <a:prstDash val="solid"/>
                <a:headEnd type="none" w="med" len="med"/>
                <a:tailEnd type="none" w="med" len="med"/>
              </a:ln>
            </p:spPr>
          </p:sp>
        </p:grpSp>
        <p:grpSp>
          <p:nvGrpSpPr>
            <p:cNvPr id="103459" name="Group 28"/>
            <p:cNvGrpSpPr/>
            <p:nvPr/>
          </p:nvGrpSpPr>
          <p:grpSpPr>
            <a:xfrm>
              <a:off x="516" y="1980"/>
              <a:ext cx="237" cy="162"/>
              <a:chOff x="516" y="1980"/>
              <a:chExt cx="237" cy="162"/>
            </a:xfrm>
          </p:grpSpPr>
          <p:sp>
            <p:nvSpPr>
              <p:cNvPr id="103460" name="Line 29"/>
              <p:cNvSpPr/>
              <p:nvPr/>
            </p:nvSpPr>
            <p:spPr>
              <a:xfrm>
                <a:off x="634" y="1980"/>
                <a:ext cx="0" cy="162"/>
              </a:xfrm>
              <a:prstGeom prst="line">
                <a:avLst/>
              </a:prstGeom>
              <a:ln w="25400" cap="flat" cmpd="sng">
                <a:solidFill>
                  <a:schemeClr val="tx1"/>
                </a:solidFill>
                <a:prstDash val="solid"/>
                <a:headEnd type="none" w="med" len="med"/>
                <a:tailEnd type="none" w="med" len="med"/>
              </a:ln>
            </p:spPr>
          </p:sp>
          <p:sp>
            <p:nvSpPr>
              <p:cNvPr id="103461" name="Line 30"/>
              <p:cNvSpPr/>
              <p:nvPr/>
            </p:nvSpPr>
            <p:spPr>
              <a:xfrm>
                <a:off x="516" y="2040"/>
                <a:ext cx="237" cy="0"/>
              </a:xfrm>
              <a:prstGeom prst="line">
                <a:avLst/>
              </a:prstGeom>
              <a:ln w="25400" cap="flat" cmpd="sng">
                <a:solidFill>
                  <a:schemeClr val="tx1"/>
                </a:solidFill>
                <a:prstDash val="solid"/>
                <a:headEnd type="none" w="med" len="med"/>
                <a:tailEnd type="none" w="med" len="med"/>
              </a:ln>
            </p:spPr>
          </p:sp>
        </p:grpSp>
      </p:grpSp>
      <p:sp>
        <p:nvSpPr>
          <p:cNvPr id="103433" name="Rectangle 31"/>
          <p:cNvSpPr/>
          <p:nvPr/>
        </p:nvSpPr>
        <p:spPr>
          <a:xfrm>
            <a:off x="6822831" y="5046296"/>
            <a:ext cx="765810" cy="279400"/>
          </a:xfrm>
          <a:prstGeom prst="rect">
            <a:avLst/>
          </a:prstGeom>
          <a:noFill/>
          <a:ln w="12700">
            <a:noFill/>
          </a:ln>
        </p:spPr>
        <p:txBody>
          <a:bodyPr wrap="none" lIns="83527" tIns="41030" rIns="83527" bIns="41030" anchor="ctr">
            <a:spAutoFit/>
          </a:bodyPr>
          <a:p>
            <a:r>
              <a:rPr lang="en-US" altLang="zh-CN" sz="1290" dirty="0">
                <a:latin typeface="Arial" panose="020B0604020202020204" pitchFamily="34" charset="0"/>
              </a:rPr>
              <a:t>Supplier</a:t>
            </a:r>
            <a:endParaRPr lang="en-US" altLang="zh-CN" sz="1290" dirty="0">
              <a:latin typeface="Arial" panose="020B0604020202020204" pitchFamily="34" charset="0"/>
            </a:endParaRPr>
          </a:p>
        </p:txBody>
      </p:sp>
      <p:grpSp>
        <p:nvGrpSpPr>
          <p:cNvPr id="103434" name="Group 32"/>
          <p:cNvGrpSpPr/>
          <p:nvPr/>
        </p:nvGrpSpPr>
        <p:grpSpPr>
          <a:xfrm>
            <a:off x="7025054" y="2936631"/>
            <a:ext cx="379535" cy="775189"/>
            <a:chOff x="515" y="1775"/>
            <a:chExt cx="239" cy="529"/>
          </a:xfrm>
        </p:grpSpPr>
        <p:sp>
          <p:nvSpPr>
            <p:cNvPr id="103450" name="Oval 33"/>
            <p:cNvSpPr/>
            <p:nvPr/>
          </p:nvSpPr>
          <p:spPr>
            <a:xfrm>
              <a:off x="534" y="1775"/>
              <a:ext cx="200" cy="197"/>
            </a:xfrm>
            <a:prstGeom prst="ellipse">
              <a:avLst/>
            </a:prstGeom>
            <a:noFill/>
            <a:ln w="25400" cap="flat" cmpd="sng">
              <a:solidFill>
                <a:schemeClr val="tx1"/>
              </a:solidFill>
              <a:prstDash val="solid"/>
              <a:headEnd type="none" w="med" len="med"/>
              <a:tailEnd type="none" w="med" len="med"/>
            </a:ln>
          </p:spPr>
          <p:txBody>
            <a:bodyPr wrap="none" anchor="ctr"/>
            <a:p>
              <a:endParaRPr lang="zh-CN" altLang="en-US" sz="100" dirty="0">
                <a:latin typeface="Arial" panose="020B0604020202020204" pitchFamily="34" charset="0"/>
              </a:endParaRPr>
            </a:p>
          </p:txBody>
        </p:sp>
        <p:grpSp>
          <p:nvGrpSpPr>
            <p:cNvPr id="103451" name="Group 34"/>
            <p:cNvGrpSpPr/>
            <p:nvPr/>
          </p:nvGrpSpPr>
          <p:grpSpPr>
            <a:xfrm>
              <a:off x="515" y="2146"/>
              <a:ext cx="239" cy="158"/>
              <a:chOff x="515" y="2146"/>
              <a:chExt cx="239" cy="158"/>
            </a:xfrm>
          </p:grpSpPr>
          <p:sp>
            <p:nvSpPr>
              <p:cNvPr id="103455" name="Line 35"/>
              <p:cNvSpPr/>
              <p:nvPr/>
            </p:nvSpPr>
            <p:spPr>
              <a:xfrm flipH="1">
                <a:off x="515" y="2146"/>
                <a:ext cx="120" cy="158"/>
              </a:xfrm>
              <a:prstGeom prst="line">
                <a:avLst/>
              </a:prstGeom>
              <a:ln w="25400" cap="flat" cmpd="sng">
                <a:solidFill>
                  <a:schemeClr val="tx1"/>
                </a:solidFill>
                <a:prstDash val="solid"/>
                <a:headEnd type="none" w="med" len="med"/>
                <a:tailEnd type="none" w="med" len="med"/>
              </a:ln>
            </p:spPr>
          </p:sp>
          <p:sp>
            <p:nvSpPr>
              <p:cNvPr id="103456" name="Line 36"/>
              <p:cNvSpPr/>
              <p:nvPr/>
            </p:nvSpPr>
            <p:spPr>
              <a:xfrm>
                <a:off x="634" y="2146"/>
                <a:ext cx="120" cy="158"/>
              </a:xfrm>
              <a:prstGeom prst="line">
                <a:avLst/>
              </a:prstGeom>
              <a:ln w="25400" cap="flat" cmpd="sng">
                <a:solidFill>
                  <a:schemeClr val="tx1"/>
                </a:solidFill>
                <a:prstDash val="solid"/>
                <a:headEnd type="none" w="med" len="med"/>
                <a:tailEnd type="none" w="med" len="med"/>
              </a:ln>
            </p:spPr>
          </p:sp>
        </p:grpSp>
        <p:grpSp>
          <p:nvGrpSpPr>
            <p:cNvPr id="103452" name="Group 37"/>
            <p:cNvGrpSpPr/>
            <p:nvPr/>
          </p:nvGrpSpPr>
          <p:grpSpPr>
            <a:xfrm>
              <a:off x="516" y="1980"/>
              <a:ext cx="237" cy="162"/>
              <a:chOff x="516" y="1980"/>
              <a:chExt cx="237" cy="162"/>
            </a:xfrm>
          </p:grpSpPr>
          <p:sp>
            <p:nvSpPr>
              <p:cNvPr id="103453" name="Line 38"/>
              <p:cNvSpPr/>
              <p:nvPr/>
            </p:nvSpPr>
            <p:spPr>
              <a:xfrm>
                <a:off x="634" y="1980"/>
                <a:ext cx="0" cy="162"/>
              </a:xfrm>
              <a:prstGeom prst="line">
                <a:avLst/>
              </a:prstGeom>
              <a:ln w="25400" cap="flat" cmpd="sng">
                <a:solidFill>
                  <a:schemeClr val="tx1"/>
                </a:solidFill>
                <a:prstDash val="solid"/>
                <a:headEnd type="none" w="med" len="med"/>
                <a:tailEnd type="none" w="med" len="med"/>
              </a:ln>
            </p:spPr>
          </p:sp>
          <p:sp>
            <p:nvSpPr>
              <p:cNvPr id="103454" name="Line 39"/>
              <p:cNvSpPr/>
              <p:nvPr/>
            </p:nvSpPr>
            <p:spPr>
              <a:xfrm>
                <a:off x="516" y="2040"/>
                <a:ext cx="237" cy="0"/>
              </a:xfrm>
              <a:prstGeom prst="line">
                <a:avLst/>
              </a:prstGeom>
              <a:ln w="25400" cap="flat" cmpd="sng">
                <a:solidFill>
                  <a:schemeClr val="tx1"/>
                </a:solidFill>
                <a:prstDash val="solid"/>
                <a:headEnd type="none" w="med" len="med"/>
                <a:tailEnd type="none" w="med" len="med"/>
              </a:ln>
            </p:spPr>
          </p:sp>
        </p:grpSp>
      </p:grpSp>
      <p:sp>
        <p:nvSpPr>
          <p:cNvPr id="103435" name="Rectangle 40"/>
          <p:cNvSpPr/>
          <p:nvPr/>
        </p:nvSpPr>
        <p:spPr>
          <a:xfrm>
            <a:off x="6749562" y="3783135"/>
            <a:ext cx="948055" cy="279400"/>
          </a:xfrm>
          <a:prstGeom prst="rect">
            <a:avLst/>
          </a:prstGeom>
          <a:noFill/>
          <a:ln w="12700">
            <a:noFill/>
          </a:ln>
        </p:spPr>
        <p:txBody>
          <a:bodyPr wrap="none" lIns="83527" tIns="41030" rIns="83527" bIns="41030" anchor="ctr">
            <a:spAutoFit/>
          </a:bodyPr>
          <a:p>
            <a:r>
              <a:rPr lang="en-US" altLang="zh-CN" sz="1290" dirty="0">
                <a:latin typeface="Arial" panose="020B0604020202020204" pitchFamily="34" charset="0"/>
              </a:rPr>
              <a:t>Supervisor</a:t>
            </a:r>
            <a:endParaRPr lang="en-US" altLang="zh-CN" sz="1290" dirty="0">
              <a:latin typeface="Arial" panose="020B0604020202020204" pitchFamily="34" charset="0"/>
            </a:endParaRPr>
          </a:p>
        </p:txBody>
      </p:sp>
      <p:sp>
        <p:nvSpPr>
          <p:cNvPr id="103436" name="Oval 41"/>
          <p:cNvSpPr/>
          <p:nvPr/>
        </p:nvSpPr>
        <p:spPr>
          <a:xfrm>
            <a:off x="4372708" y="1951892"/>
            <a:ext cx="838200" cy="422031"/>
          </a:xfrm>
          <a:prstGeom prst="ellipse">
            <a:avLst/>
          </a:prstGeom>
          <a:no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03437" name="Text Box 42"/>
          <p:cNvSpPr txBox="1"/>
          <p:nvPr/>
        </p:nvSpPr>
        <p:spPr>
          <a:xfrm>
            <a:off x="4264269" y="2373923"/>
            <a:ext cx="1082920" cy="289560"/>
          </a:xfrm>
          <a:prstGeom prst="rect">
            <a:avLst/>
          </a:prstGeom>
          <a:noFill/>
          <a:ln w="9525">
            <a:noFill/>
          </a:ln>
        </p:spPr>
        <p:txBody>
          <a:bodyPr>
            <a:spAutoFit/>
          </a:bodyPr>
          <a:p>
            <a:r>
              <a:rPr lang="en-US" altLang="zh-CN" sz="1290" dirty="0">
                <a:latin typeface="Arial" panose="020B0604020202020204" pitchFamily="34" charset="0"/>
              </a:rPr>
              <a:t>Sale</a:t>
            </a:r>
            <a:endParaRPr lang="en-US" altLang="zh-CN" sz="1290" dirty="0">
              <a:latin typeface="Arial" panose="020B0604020202020204" pitchFamily="34" charset="0"/>
            </a:endParaRPr>
          </a:p>
        </p:txBody>
      </p:sp>
      <p:sp>
        <p:nvSpPr>
          <p:cNvPr id="103438" name="Oval 43"/>
          <p:cNvSpPr/>
          <p:nvPr/>
        </p:nvSpPr>
        <p:spPr>
          <a:xfrm>
            <a:off x="4372708" y="3006969"/>
            <a:ext cx="838200" cy="422031"/>
          </a:xfrm>
          <a:prstGeom prst="ellipse">
            <a:avLst/>
          </a:prstGeom>
          <a:no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03439" name="Text Box 44"/>
          <p:cNvSpPr txBox="1"/>
          <p:nvPr/>
        </p:nvSpPr>
        <p:spPr>
          <a:xfrm>
            <a:off x="4220308" y="3429000"/>
            <a:ext cx="1219200" cy="289560"/>
          </a:xfrm>
          <a:prstGeom prst="rect">
            <a:avLst/>
          </a:prstGeom>
          <a:noFill/>
          <a:ln w="9525">
            <a:noFill/>
          </a:ln>
        </p:spPr>
        <p:txBody>
          <a:bodyPr>
            <a:spAutoFit/>
          </a:bodyPr>
          <a:p>
            <a:r>
              <a:rPr lang="en-US" altLang="zh-CN" sz="1290" dirty="0">
                <a:latin typeface="Arial" panose="020B0604020202020204" pitchFamily="34" charset="0"/>
              </a:rPr>
              <a:t>Management</a:t>
            </a:r>
            <a:endParaRPr lang="en-US" altLang="zh-CN" sz="1290" dirty="0">
              <a:latin typeface="Arial" panose="020B0604020202020204" pitchFamily="34" charset="0"/>
            </a:endParaRPr>
          </a:p>
        </p:txBody>
      </p:sp>
      <p:sp>
        <p:nvSpPr>
          <p:cNvPr id="103440" name="Oval 45"/>
          <p:cNvSpPr/>
          <p:nvPr/>
        </p:nvSpPr>
        <p:spPr>
          <a:xfrm>
            <a:off x="4372708" y="4062046"/>
            <a:ext cx="838200" cy="422031"/>
          </a:xfrm>
          <a:prstGeom prst="ellipse">
            <a:avLst/>
          </a:prstGeom>
          <a:no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03441" name="Text Box 46"/>
          <p:cNvSpPr txBox="1"/>
          <p:nvPr/>
        </p:nvSpPr>
        <p:spPr>
          <a:xfrm>
            <a:off x="4220308" y="4484077"/>
            <a:ext cx="1219200" cy="289560"/>
          </a:xfrm>
          <a:prstGeom prst="rect">
            <a:avLst/>
          </a:prstGeom>
          <a:noFill/>
          <a:ln w="9525">
            <a:noFill/>
          </a:ln>
        </p:spPr>
        <p:txBody>
          <a:bodyPr>
            <a:spAutoFit/>
          </a:bodyPr>
          <a:p>
            <a:r>
              <a:rPr lang="en-US" altLang="zh-CN" sz="1290" dirty="0">
                <a:latin typeface="Arial" panose="020B0604020202020204" pitchFamily="34" charset="0"/>
              </a:rPr>
              <a:t>Supply</a:t>
            </a:r>
            <a:endParaRPr lang="en-US" altLang="zh-CN" sz="1290" dirty="0">
              <a:latin typeface="Arial" panose="020B0604020202020204" pitchFamily="34" charset="0"/>
            </a:endParaRPr>
          </a:p>
        </p:txBody>
      </p:sp>
      <p:cxnSp>
        <p:nvCxnSpPr>
          <p:cNvPr id="103442" name="AutoShape 47"/>
          <p:cNvCxnSpPr>
            <a:stCxn id="103475" idx="1"/>
            <a:endCxn id="103436" idx="2"/>
          </p:cNvCxnSpPr>
          <p:nvPr/>
        </p:nvCxnSpPr>
        <p:spPr>
          <a:xfrm flipV="1">
            <a:off x="2693377" y="2162908"/>
            <a:ext cx="1679331" cy="611066"/>
          </a:xfrm>
          <a:prstGeom prst="straightConnector1">
            <a:avLst/>
          </a:prstGeom>
          <a:ln w="9525" cap="flat" cmpd="sng">
            <a:solidFill>
              <a:schemeClr val="tx1"/>
            </a:solidFill>
            <a:prstDash val="solid"/>
            <a:miter/>
            <a:headEnd type="none" w="med" len="med"/>
            <a:tailEnd type="none" w="med" len="med"/>
          </a:ln>
        </p:spPr>
      </p:cxnSp>
      <p:cxnSp>
        <p:nvCxnSpPr>
          <p:cNvPr id="103443" name="AutoShape 48"/>
          <p:cNvCxnSpPr>
            <a:stCxn id="103436" idx="6"/>
            <a:endCxn id="103468" idx="0"/>
          </p:cNvCxnSpPr>
          <p:nvPr/>
        </p:nvCxnSpPr>
        <p:spPr>
          <a:xfrm flipV="1">
            <a:off x="5210908" y="2047143"/>
            <a:ext cx="1815612" cy="115765"/>
          </a:xfrm>
          <a:prstGeom prst="straightConnector1">
            <a:avLst/>
          </a:prstGeom>
          <a:ln w="9525" cap="flat" cmpd="sng">
            <a:solidFill>
              <a:schemeClr val="tx1"/>
            </a:solidFill>
            <a:prstDash val="solid"/>
            <a:miter/>
            <a:headEnd type="none" w="med" len="med"/>
            <a:tailEnd type="none" w="med" len="med"/>
          </a:ln>
        </p:spPr>
      </p:cxnSp>
      <p:cxnSp>
        <p:nvCxnSpPr>
          <p:cNvPr id="103444" name="AutoShape 49"/>
          <p:cNvCxnSpPr>
            <a:stCxn id="103438" idx="6"/>
            <a:endCxn id="103454" idx="0"/>
          </p:cNvCxnSpPr>
          <p:nvPr/>
        </p:nvCxnSpPr>
        <p:spPr>
          <a:xfrm>
            <a:off x="5210908" y="3217985"/>
            <a:ext cx="1815612" cy="95250"/>
          </a:xfrm>
          <a:prstGeom prst="straightConnector1">
            <a:avLst/>
          </a:prstGeom>
          <a:ln w="9525" cap="flat" cmpd="sng">
            <a:solidFill>
              <a:schemeClr val="tx1"/>
            </a:solidFill>
            <a:prstDash val="solid"/>
            <a:miter/>
            <a:headEnd type="none" w="med" len="med"/>
            <a:tailEnd type="none" w="med" len="med"/>
          </a:ln>
        </p:spPr>
      </p:cxnSp>
      <p:cxnSp>
        <p:nvCxnSpPr>
          <p:cNvPr id="103445" name="AutoShape 50"/>
          <p:cNvCxnSpPr>
            <a:stCxn id="103440" idx="6"/>
            <a:endCxn id="103461" idx="0"/>
          </p:cNvCxnSpPr>
          <p:nvPr/>
        </p:nvCxnSpPr>
        <p:spPr>
          <a:xfrm>
            <a:off x="5210908" y="4273062"/>
            <a:ext cx="1843454" cy="375138"/>
          </a:xfrm>
          <a:prstGeom prst="straightConnector1">
            <a:avLst/>
          </a:prstGeom>
          <a:ln w="9525" cap="flat" cmpd="sng">
            <a:solidFill>
              <a:schemeClr val="tx1"/>
            </a:solidFill>
            <a:prstDash val="solid"/>
            <a:miter/>
            <a:headEnd type="none" w="med" len="med"/>
            <a:tailEnd type="none" w="med" len="med"/>
          </a:ln>
        </p:spPr>
      </p:cxnSp>
      <p:sp>
        <p:nvSpPr>
          <p:cNvPr id="855091" name="AutoShape 51"/>
          <p:cNvSpPr/>
          <p:nvPr/>
        </p:nvSpPr>
        <p:spPr>
          <a:xfrm>
            <a:off x="400050" y="2074985"/>
            <a:ext cx="1143000" cy="346074"/>
          </a:xfrm>
          <a:prstGeom prst="accentCallout2">
            <a:avLst>
              <a:gd name="adj1" fmla="val 28917"/>
              <a:gd name="adj2" fmla="val 106153"/>
              <a:gd name="adj3" fmla="val 28917"/>
              <a:gd name="adj4" fmla="val 129361"/>
              <a:gd name="adj5" fmla="val 181528"/>
              <a:gd name="adj6" fmla="val 160898"/>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执行者</a:t>
            </a:r>
            <a:endParaRPr lang="zh-CN" altLang="en-US" sz="1660" b="0" dirty="0"/>
          </a:p>
        </p:txBody>
      </p:sp>
      <p:sp>
        <p:nvSpPr>
          <p:cNvPr id="855092" name="AutoShape 52"/>
          <p:cNvSpPr/>
          <p:nvPr/>
        </p:nvSpPr>
        <p:spPr>
          <a:xfrm>
            <a:off x="1266092" y="3921369"/>
            <a:ext cx="1143000" cy="346074"/>
          </a:xfrm>
          <a:prstGeom prst="accentCallout2">
            <a:avLst>
              <a:gd name="adj1" fmla="val 28917"/>
              <a:gd name="adj2" fmla="val 106153"/>
              <a:gd name="adj3" fmla="val 28917"/>
              <a:gd name="adj4" fmla="val 175130"/>
              <a:gd name="adj5" fmla="val -157028"/>
              <a:gd name="adj6" fmla="val 269102"/>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用例</a:t>
            </a:r>
            <a:endParaRPr lang="zh-CN" altLang="en-US" sz="1660" b="0" dirty="0"/>
          </a:p>
        </p:txBody>
      </p:sp>
      <p:sp>
        <p:nvSpPr>
          <p:cNvPr id="855093" name="AutoShape 53"/>
          <p:cNvSpPr/>
          <p:nvPr/>
        </p:nvSpPr>
        <p:spPr>
          <a:xfrm>
            <a:off x="835269" y="4835769"/>
            <a:ext cx="1143000" cy="346074"/>
          </a:xfrm>
          <a:prstGeom prst="accentCallout2">
            <a:avLst>
              <a:gd name="adj1" fmla="val 28917"/>
              <a:gd name="adj2" fmla="val 106153"/>
              <a:gd name="adj3" fmla="val 28917"/>
              <a:gd name="adj4" fmla="val 153972"/>
              <a:gd name="adj5" fmla="val 84741"/>
              <a:gd name="adj6" fmla="val 219231"/>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系统边界</a:t>
            </a:r>
            <a:endParaRPr lang="zh-CN" altLang="en-US" sz="1660" b="0" dirty="0"/>
          </a:p>
        </p:txBody>
      </p:sp>
      <p:cxnSp>
        <p:nvCxnSpPr>
          <p:cNvPr id="103449" name="AutoShape 54"/>
          <p:cNvCxnSpPr>
            <a:stCxn id="103454" idx="0"/>
            <a:endCxn id="103440" idx="7"/>
          </p:cNvCxnSpPr>
          <p:nvPr/>
        </p:nvCxnSpPr>
        <p:spPr>
          <a:xfrm flipH="1">
            <a:off x="5087815" y="3313235"/>
            <a:ext cx="1938704" cy="810357"/>
          </a:xfrm>
          <a:prstGeom prst="straightConnector1">
            <a:avLst/>
          </a:prstGeom>
          <a:ln w="9525" cap="flat" cmpd="sng">
            <a:solidFill>
              <a:schemeClr val="tx1"/>
            </a:solidFill>
            <a:prstDash val="solid"/>
            <a:miter/>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55091"/>
                                        </p:tgtEl>
                                        <p:attrNameLst>
                                          <p:attrName>style.visibility</p:attrName>
                                        </p:attrNameLst>
                                      </p:cBhvr>
                                      <p:to>
                                        <p:strVal val="visible"/>
                                      </p:to>
                                    </p:set>
                                    <p:animEffect transition="in" filter="strips(downRight)">
                                      <p:cBhvr>
                                        <p:cTn id="7" dur="500"/>
                                        <p:tgtEl>
                                          <p:spTgt spid="855091"/>
                                        </p:tgtEl>
                                      </p:cBhvr>
                                    </p:animEffect>
                                  </p:childTnLst>
                                  <p:subTnLst>
                                    <p:set>
                                      <p:cBhvr override="childStyle">
                                        <p:cTn dur="1" fill="hold" display="0" masterRel="nextClick" afterEffect="1"/>
                                        <p:tgtEl>
                                          <p:spTgt spid="85509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55092"/>
                                        </p:tgtEl>
                                        <p:attrNameLst>
                                          <p:attrName>style.visibility</p:attrName>
                                        </p:attrNameLst>
                                      </p:cBhvr>
                                      <p:to>
                                        <p:strVal val="visible"/>
                                      </p:to>
                                    </p:set>
                                    <p:animEffect transition="in" filter="strips(downRight)">
                                      <p:cBhvr>
                                        <p:cTn id="12" dur="500"/>
                                        <p:tgtEl>
                                          <p:spTgt spid="855092"/>
                                        </p:tgtEl>
                                      </p:cBhvr>
                                    </p:animEffect>
                                  </p:childTnLst>
                                  <p:subTnLst>
                                    <p:set>
                                      <p:cBhvr override="childStyle">
                                        <p:cTn dur="1" fill="hold" display="0" masterRel="nextClick" afterEffect="1"/>
                                        <p:tgtEl>
                                          <p:spTgt spid="85509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55093"/>
                                        </p:tgtEl>
                                        <p:attrNameLst>
                                          <p:attrName>style.visibility</p:attrName>
                                        </p:attrNameLst>
                                      </p:cBhvr>
                                      <p:to>
                                        <p:strVal val="visible"/>
                                      </p:to>
                                    </p:set>
                                    <p:animEffect transition="in" filter="strips(downRight)">
                                      <p:cBhvr>
                                        <p:cTn id="17" dur="500"/>
                                        <p:tgtEl>
                                          <p:spTgt spid="855093"/>
                                        </p:tgtEl>
                                      </p:cBhvr>
                                    </p:animEffect>
                                  </p:childTnLst>
                                  <p:subTnLst>
                                    <p:set>
                                      <p:cBhvr override="childStyle">
                                        <p:cTn dur="1" fill="hold" display="0" masterRel="nextClick" afterEffect="1"/>
                                        <p:tgtEl>
                                          <p:spTgt spid="85509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91" grpId="0" bldLvl="0" animBg="1"/>
      <p:bldP spid="855092" grpId="0" bldLvl="0" animBg="1"/>
      <p:bldP spid="855093" grpId="0" bldLvl="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04451" name="Rectangle 3"/>
          <p:cNvSpPr>
            <a:spLocks noGrp="1"/>
          </p:cNvSpPr>
          <p:nvPr>
            <p:ph idx="1"/>
          </p:nvPr>
        </p:nvSpPr>
        <p:spPr>
          <a:xfrm>
            <a:off x="422031" y="1248508"/>
            <a:ext cx="8440615" cy="4712677"/>
          </a:xfrm>
        </p:spPr>
        <p:txBody>
          <a:bodyPr vert="horz" wrap="square" lIns="89030" tIns="44515" rIns="89030" bIns="44515" anchor="t"/>
          <a:p>
            <a:pPr marL="342900" indent="-342900" defTabSz="914400" eaLnBrk="1" hangingPunct="1">
              <a:lnSpc>
                <a:spcPct val="90000"/>
              </a:lnSpc>
            </a:pPr>
            <a:r>
              <a:rPr lang="zh-CN" altLang="en-US" sz="2770" dirty="0">
                <a:solidFill>
                  <a:srgbClr val="452DF5"/>
                </a:solidFill>
              </a:rPr>
              <a:t>活动图</a:t>
            </a:r>
            <a:r>
              <a:rPr lang="zh-CN" altLang="en-US" sz="2770" dirty="0"/>
              <a:t>是用状态机对工作流进行建模的特殊形式，它和流程图很类似，不过它支持并发控制。</a:t>
            </a:r>
            <a:endParaRPr lang="zh-CN" altLang="en-US" sz="2770" dirty="0"/>
          </a:p>
          <a:p>
            <a:pPr marL="342900" indent="-342900" defTabSz="914400" eaLnBrk="1" hangingPunct="1">
              <a:lnSpc>
                <a:spcPct val="90000"/>
              </a:lnSpc>
            </a:pPr>
            <a:r>
              <a:rPr lang="zh-CN" altLang="en-US" sz="2770" dirty="0"/>
              <a:t>活动图一般不描述所有的运算细节，它显示活动的流，但不显示执行活动的对象。</a:t>
            </a:r>
            <a:endParaRPr lang="zh-CN" altLang="en-US" sz="2770" dirty="0"/>
          </a:p>
          <a:p>
            <a:pPr marL="342900" indent="-342900" defTabSz="914400" eaLnBrk="1" hangingPunct="1">
              <a:lnSpc>
                <a:spcPct val="90000"/>
              </a:lnSpc>
            </a:pPr>
            <a:r>
              <a:rPr lang="zh-CN" altLang="en-US" sz="2770" dirty="0"/>
              <a:t>活动图处于系统的外部和内部视图之间，所以它可以作为设计的起点，为了完成设计，每个活动必须扩展成一个和多个操作，每个操作被指派给特定的对象来实现。</a:t>
            </a:r>
            <a:endParaRPr lang="zh-CN" altLang="en-US" sz="2770" dirty="0"/>
          </a:p>
          <a:p>
            <a:pPr marL="342900" indent="-342900" defTabSz="914400" eaLnBrk="1" hangingPunct="1">
              <a:lnSpc>
                <a:spcPct val="90000"/>
              </a:lnSpc>
            </a:pPr>
            <a:r>
              <a:rPr lang="zh-CN" altLang="en-US" sz="2770" dirty="0"/>
              <a:t>将商业组织控制的活动划分在一起，这类划分可以通过分隔的区域来表达，由于它们的外观，每个区域称为</a:t>
            </a:r>
            <a:r>
              <a:rPr lang="zh-CN" altLang="en-US" sz="2770" u="sng" dirty="0">
                <a:solidFill>
                  <a:srgbClr val="FF0066"/>
                </a:solidFill>
              </a:rPr>
              <a:t>泳道</a:t>
            </a:r>
            <a:r>
              <a:rPr lang="zh-CN" altLang="en-US" sz="2770" dirty="0"/>
              <a:t>（</a:t>
            </a:r>
            <a:r>
              <a:rPr lang="en-US" altLang="zh-CN" sz="2770" dirty="0"/>
              <a:t>swimlane</a:t>
            </a:r>
            <a:r>
              <a:rPr lang="zh-CN" altLang="en-US" sz="2770" dirty="0"/>
              <a:t>）。</a:t>
            </a:r>
            <a:endParaRPr lang="zh-CN" altLang="en-US" sz="2770" dirty="0"/>
          </a:p>
        </p:txBody>
      </p:sp>
      <p:sp>
        <p:nvSpPr>
          <p:cNvPr id="104452" name="Rectangle 4"/>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solidFill>
                  <a:schemeClr val="tx2"/>
                </a:solidFill>
              </a:rPr>
              <a:t>动态建模</a:t>
            </a:r>
            <a:r>
              <a:rPr lang="en-US" altLang="zh-CN" sz="3325" dirty="0">
                <a:solidFill>
                  <a:schemeClr val="tx2"/>
                </a:solidFill>
              </a:rPr>
              <a:t>-</a:t>
            </a:r>
            <a:r>
              <a:rPr lang="zh-CN" altLang="en-US" sz="3325" dirty="0">
                <a:solidFill>
                  <a:schemeClr val="tx2"/>
                </a:solidFill>
              </a:rPr>
              <a:t>活动图</a:t>
            </a:r>
            <a:endParaRPr lang="zh-CN" altLang="en-US" sz="3325" dirty="0">
              <a:solidFill>
                <a:schemeClr val="tx2"/>
              </a:solidFill>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05475" name="Rectangle 3"/>
          <p:cNvSpPr/>
          <p:nvPr/>
        </p:nvSpPr>
        <p:spPr>
          <a:xfrm>
            <a:off x="1875692" y="1459523"/>
            <a:ext cx="6096000" cy="4360985"/>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05476" name="Line 4"/>
          <p:cNvSpPr/>
          <p:nvPr/>
        </p:nvSpPr>
        <p:spPr>
          <a:xfrm>
            <a:off x="3933092" y="1459523"/>
            <a:ext cx="0" cy="4360985"/>
          </a:xfrm>
          <a:prstGeom prst="line">
            <a:avLst/>
          </a:prstGeom>
          <a:ln w="9525" cap="flat" cmpd="sng">
            <a:solidFill>
              <a:schemeClr val="tx1"/>
            </a:solidFill>
            <a:prstDash val="solid"/>
            <a:miter/>
            <a:headEnd type="none" w="med" len="med"/>
            <a:tailEnd type="none" w="med" len="med"/>
          </a:ln>
        </p:spPr>
      </p:sp>
      <p:sp>
        <p:nvSpPr>
          <p:cNvPr id="105477" name="Line 5"/>
          <p:cNvSpPr/>
          <p:nvPr/>
        </p:nvSpPr>
        <p:spPr>
          <a:xfrm>
            <a:off x="6066692" y="1459523"/>
            <a:ext cx="0" cy="4360985"/>
          </a:xfrm>
          <a:prstGeom prst="line">
            <a:avLst/>
          </a:prstGeom>
          <a:ln w="9525" cap="flat" cmpd="sng">
            <a:solidFill>
              <a:schemeClr val="tx1"/>
            </a:solidFill>
            <a:prstDash val="solid"/>
            <a:miter/>
            <a:headEnd type="none" w="med" len="med"/>
            <a:tailEnd type="none" w="med" len="med"/>
          </a:ln>
        </p:spPr>
      </p:sp>
      <p:sp>
        <p:nvSpPr>
          <p:cNvPr id="105478" name="Text Box 6"/>
          <p:cNvSpPr txBox="1"/>
          <p:nvPr/>
        </p:nvSpPr>
        <p:spPr>
          <a:xfrm>
            <a:off x="2104292" y="1459523"/>
            <a:ext cx="1676400" cy="432435"/>
          </a:xfrm>
          <a:prstGeom prst="rect">
            <a:avLst/>
          </a:prstGeom>
          <a:noFill/>
          <a:ln w="9525">
            <a:noFill/>
          </a:ln>
        </p:spPr>
        <p:txBody>
          <a:bodyPr>
            <a:spAutoFit/>
          </a:bodyPr>
          <a:p>
            <a:pPr algn="l" eaLnBrk="1" hangingPunct="1">
              <a:spcBef>
                <a:spcPct val="50000"/>
              </a:spcBef>
            </a:pPr>
            <a:r>
              <a:rPr lang="en-US" altLang="zh-CN" sz="2215" dirty="0">
                <a:solidFill>
                  <a:srgbClr val="452DF5"/>
                </a:solidFill>
                <a:latin typeface="Verdana" panose="020B0604030504040204" pitchFamily="34" charset="0"/>
              </a:rPr>
              <a:t>Customer</a:t>
            </a:r>
            <a:endParaRPr lang="en-US" altLang="zh-CN" sz="2215" dirty="0">
              <a:solidFill>
                <a:srgbClr val="452DF5"/>
              </a:solidFill>
              <a:latin typeface="Verdana" panose="020B0604030504040204" pitchFamily="34" charset="0"/>
            </a:endParaRPr>
          </a:p>
        </p:txBody>
      </p:sp>
      <p:sp>
        <p:nvSpPr>
          <p:cNvPr id="105479" name="Text Box 7"/>
          <p:cNvSpPr txBox="1"/>
          <p:nvPr/>
        </p:nvSpPr>
        <p:spPr>
          <a:xfrm>
            <a:off x="4390292" y="1459523"/>
            <a:ext cx="1524000" cy="432435"/>
          </a:xfrm>
          <a:prstGeom prst="rect">
            <a:avLst/>
          </a:prstGeom>
          <a:noFill/>
          <a:ln w="9525">
            <a:noFill/>
          </a:ln>
        </p:spPr>
        <p:txBody>
          <a:bodyPr>
            <a:spAutoFit/>
          </a:bodyPr>
          <a:p>
            <a:pPr algn="l" eaLnBrk="1" hangingPunct="1">
              <a:spcBef>
                <a:spcPct val="50000"/>
              </a:spcBef>
            </a:pPr>
            <a:r>
              <a:rPr lang="en-US" altLang="zh-CN" sz="2215" dirty="0">
                <a:solidFill>
                  <a:srgbClr val="452DF5"/>
                </a:solidFill>
                <a:latin typeface="Verdana" panose="020B0604030504040204" pitchFamily="34" charset="0"/>
              </a:rPr>
              <a:t>Sales</a:t>
            </a:r>
            <a:endParaRPr lang="en-US" altLang="zh-CN" sz="2215" dirty="0">
              <a:solidFill>
                <a:srgbClr val="452DF5"/>
              </a:solidFill>
              <a:latin typeface="Verdana" panose="020B0604030504040204" pitchFamily="34" charset="0"/>
            </a:endParaRPr>
          </a:p>
        </p:txBody>
      </p:sp>
      <p:sp>
        <p:nvSpPr>
          <p:cNvPr id="105480" name="Text Box 8"/>
          <p:cNvSpPr txBox="1"/>
          <p:nvPr/>
        </p:nvSpPr>
        <p:spPr>
          <a:xfrm>
            <a:off x="6142892" y="1459523"/>
            <a:ext cx="1905000" cy="432435"/>
          </a:xfrm>
          <a:prstGeom prst="rect">
            <a:avLst/>
          </a:prstGeom>
          <a:noFill/>
          <a:ln w="9525">
            <a:noFill/>
          </a:ln>
        </p:spPr>
        <p:txBody>
          <a:bodyPr>
            <a:spAutoFit/>
          </a:bodyPr>
          <a:p>
            <a:pPr algn="l" eaLnBrk="1" hangingPunct="1">
              <a:spcBef>
                <a:spcPct val="50000"/>
              </a:spcBef>
            </a:pPr>
            <a:r>
              <a:rPr lang="en-US" altLang="zh-CN" sz="2215" dirty="0">
                <a:solidFill>
                  <a:srgbClr val="452DF5"/>
                </a:solidFill>
                <a:latin typeface="Verdana" panose="020B0604030504040204" pitchFamily="34" charset="0"/>
              </a:rPr>
              <a:t>Stockroom</a:t>
            </a:r>
            <a:endParaRPr lang="en-US" altLang="zh-CN" sz="2215" dirty="0">
              <a:solidFill>
                <a:srgbClr val="452DF5"/>
              </a:solidFill>
              <a:latin typeface="Verdana" panose="020B0604030504040204" pitchFamily="34" charset="0"/>
            </a:endParaRPr>
          </a:p>
        </p:txBody>
      </p:sp>
      <p:sp>
        <p:nvSpPr>
          <p:cNvPr id="105481" name="Oval 9"/>
          <p:cNvSpPr/>
          <p:nvPr/>
        </p:nvSpPr>
        <p:spPr>
          <a:xfrm>
            <a:off x="2713892" y="1881554"/>
            <a:ext cx="152400" cy="140677"/>
          </a:xfrm>
          <a:prstGeom prst="ellipse">
            <a:avLst/>
          </a:prstGeom>
          <a:solidFill>
            <a:schemeClr val="tx1"/>
          </a:solid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05482" name="AutoShape 10"/>
          <p:cNvSpPr/>
          <p:nvPr/>
        </p:nvSpPr>
        <p:spPr>
          <a:xfrm>
            <a:off x="2180492" y="2233246"/>
            <a:ext cx="1371600" cy="492369"/>
          </a:xfrm>
          <a:prstGeom prst="roundRect">
            <a:avLst>
              <a:gd name="adj" fmla="val 16667"/>
            </a:avLst>
          </a:prstGeom>
          <a:noFill/>
          <a:ln w="9525" cap="flat" cmpd="sng">
            <a:solidFill>
              <a:schemeClr val="tx1"/>
            </a:solidFill>
            <a:prstDash val="solid"/>
            <a:miter/>
            <a:headEnd type="none" w="med" len="med"/>
            <a:tailEnd type="none" w="med" len="med"/>
          </a:ln>
        </p:spPr>
        <p:txBody>
          <a:bodyPr wrap="none" anchor="ctr"/>
          <a:p>
            <a:pPr eaLnBrk="1" hangingPunct="1"/>
            <a:r>
              <a:rPr lang="en-US" altLang="zh-CN" sz="1660" dirty="0">
                <a:latin typeface="Arial" panose="020B0604020202020204" pitchFamily="34" charset="0"/>
              </a:rPr>
              <a:t>Request</a:t>
            </a:r>
            <a:endParaRPr lang="en-US" altLang="zh-CN" sz="1660" dirty="0">
              <a:latin typeface="Arial" panose="020B0604020202020204" pitchFamily="34" charset="0"/>
            </a:endParaRPr>
          </a:p>
          <a:p>
            <a:pPr eaLnBrk="1" hangingPunct="1"/>
            <a:r>
              <a:rPr lang="en-US" altLang="zh-CN" sz="1660" dirty="0">
                <a:latin typeface="Arial" panose="020B0604020202020204" pitchFamily="34" charset="0"/>
              </a:rPr>
              <a:t>Service</a:t>
            </a:r>
            <a:endParaRPr lang="en-US" altLang="zh-CN" sz="1660" dirty="0">
              <a:latin typeface="Arial" panose="020B0604020202020204" pitchFamily="34" charset="0"/>
            </a:endParaRPr>
          </a:p>
        </p:txBody>
      </p:sp>
      <p:sp>
        <p:nvSpPr>
          <p:cNvPr id="105483" name="Line 11"/>
          <p:cNvSpPr/>
          <p:nvPr/>
        </p:nvSpPr>
        <p:spPr>
          <a:xfrm>
            <a:off x="2790092" y="2022231"/>
            <a:ext cx="0" cy="211015"/>
          </a:xfrm>
          <a:prstGeom prst="line">
            <a:avLst/>
          </a:prstGeom>
          <a:ln w="9525" cap="flat" cmpd="sng">
            <a:solidFill>
              <a:schemeClr val="tx1"/>
            </a:solidFill>
            <a:prstDash val="solid"/>
            <a:miter/>
            <a:headEnd type="none" w="med" len="med"/>
            <a:tailEnd type="arrow" w="med" len="med"/>
          </a:ln>
        </p:spPr>
      </p:sp>
      <p:sp>
        <p:nvSpPr>
          <p:cNvPr id="105484" name="Line 12"/>
          <p:cNvSpPr/>
          <p:nvPr/>
        </p:nvSpPr>
        <p:spPr>
          <a:xfrm>
            <a:off x="2409092" y="3077308"/>
            <a:ext cx="762000" cy="0"/>
          </a:xfrm>
          <a:prstGeom prst="line">
            <a:avLst/>
          </a:prstGeom>
          <a:ln w="9525" cap="flat" cmpd="sng">
            <a:solidFill>
              <a:schemeClr val="tx1"/>
            </a:solidFill>
            <a:prstDash val="solid"/>
            <a:miter/>
            <a:headEnd type="none" w="med" len="med"/>
            <a:tailEnd type="none" w="med" len="med"/>
          </a:ln>
        </p:spPr>
      </p:sp>
      <p:sp>
        <p:nvSpPr>
          <p:cNvPr id="105485" name="Line 13"/>
          <p:cNvSpPr/>
          <p:nvPr/>
        </p:nvSpPr>
        <p:spPr>
          <a:xfrm>
            <a:off x="2790092" y="2725615"/>
            <a:ext cx="0" cy="351692"/>
          </a:xfrm>
          <a:prstGeom prst="line">
            <a:avLst/>
          </a:prstGeom>
          <a:ln w="9525" cap="flat" cmpd="sng">
            <a:solidFill>
              <a:schemeClr val="tx1"/>
            </a:solidFill>
            <a:prstDash val="solid"/>
            <a:miter/>
            <a:headEnd type="none" w="med" len="med"/>
            <a:tailEnd type="arrow" w="med" len="med"/>
          </a:ln>
        </p:spPr>
      </p:sp>
      <p:sp>
        <p:nvSpPr>
          <p:cNvPr id="105486" name="AutoShape 14"/>
          <p:cNvSpPr/>
          <p:nvPr/>
        </p:nvSpPr>
        <p:spPr>
          <a:xfrm>
            <a:off x="2180492" y="3429000"/>
            <a:ext cx="1371600" cy="492369"/>
          </a:xfrm>
          <a:prstGeom prst="roundRect">
            <a:avLst>
              <a:gd name="adj" fmla="val 16667"/>
            </a:avLst>
          </a:prstGeom>
          <a:noFill/>
          <a:ln w="9525" cap="flat" cmpd="sng">
            <a:solidFill>
              <a:schemeClr val="tx1"/>
            </a:solidFill>
            <a:prstDash val="solid"/>
            <a:miter/>
            <a:headEnd type="none" w="med" len="med"/>
            <a:tailEnd type="none" w="med" len="med"/>
          </a:ln>
        </p:spPr>
        <p:txBody>
          <a:bodyPr wrap="none" anchor="ctr"/>
          <a:p>
            <a:pPr eaLnBrk="1" hangingPunct="1"/>
            <a:r>
              <a:rPr lang="en-US" altLang="zh-CN" sz="1660" dirty="0">
                <a:latin typeface="Arial" panose="020B0604020202020204" pitchFamily="34" charset="0"/>
              </a:rPr>
              <a:t>Pay</a:t>
            </a:r>
            <a:endParaRPr lang="en-US" altLang="zh-CN" sz="1660" dirty="0">
              <a:latin typeface="Arial" panose="020B0604020202020204" pitchFamily="34" charset="0"/>
            </a:endParaRPr>
          </a:p>
        </p:txBody>
      </p:sp>
      <p:sp>
        <p:nvSpPr>
          <p:cNvPr id="105487" name="Line 15"/>
          <p:cNvSpPr/>
          <p:nvPr/>
        </p:nvSpPr>
        <p:spPr>
          <a:xfrm>
            <a:off x="2790092" y="3077308"/>
            <a:ext cx="0" cy="351692"/>
          </a:xfrm>
          <a:prstGeom prst="line">
            <a:avLst/>
          </a:prstGeom>
          <a:ln w="9525" cap="flat" cmpd="sng">
            <a:solidFill>
              <a:schemeClr val="tx1"/>
            </a:solidFill>
            <a:prstDash val="solid"/>
            <a:miter/>
            <a:headEnd type="none" w="med" len="med"/>
            <a:tailEnd type="arrow" w="med" len="med"/>
          </a:ln>
        </p:spPr>
      </p:sp>
      <p:sp>
        <p:nvSpPr>
          <p:cNvPr id="105488" name="AutoShape 16"/>
          <p:cNvSpPr/>
          <p:nvPr/>
        </p:nvSpPr>
        <p:spPr>
          <a:xfrm>
            <a:off x="4314092" y="3358662"/>
            <a:ext cx="1371600" cy="492369"/>
          </a:xfrm>
          <a:prstGeom prst="roundRect">
            <a:avLst>
              <a:gd name="adj" fmla="val 16667"/>
            </a:avLst>
          </a:prstGeom>
          <a:noFill/>
          <a:ln w="9525" cap="flat" cmpd="sng">
            <a:solidFill>
              <a:schemeClr val="tx1"/>
            </a:solidFill>
            <a:prstDash val="solid"/>
            <a:miter/>
            <a:headEnd type="none" w="med" len="med"/>
            <a:tailEnd type="none" w="med" len="med"/>
          </a:ln>
        </p:spPr>
        <p:txBody>
          <a:bodyPr wrap="none" anchor="ctr"/>
          <a:p>
            <a:pPr eaLnBrk="1" hangingPunct="1"/>
            <a:r>
              <a:rPr lang="en-US" altLang="zh-CN" sz="1660" dirty="0">
                <a:latin typeface="Arial" panose="020B0604020202020204" pitchFamily="34" charset="0"/>
              </a:rPr>
              <a:t>Take Order</a:t>
            </a:r>
            <a:endParaRPr lang="en-US" altLang="zh-CN" sz="1660" dirty="0">
              <a:latin typeface="Arial" panose="020B0604020202020204" pitchFamily="34" charset="0"/>
            </a:endParaRPr>
          </a:p>
        </p:txBody>
      </p:sp>
      <p:sp>
        <p:nvSpPr>
          <p:cNvPr id="105489" name="Line 17"/>
          <p:cNvSpPr/>
          <p:nvPr/>
        </p:nvSpPr>
        <p:spPr>
          <a:xfrm>
            <a:off x="2790092" y="3077308"/>
            <a:ext cx="1524000" cy="351692"/>
          </a:xfrm>
          <a:prstGeom prst="line">
            <a:avLst/>
          </a:prstGeom>
          <a:ln w="9525" cap="flat" cmpd="sng">
            <a:solidFill>
              <a:schemeClr val="tx1"/>
            </a:solidFill>
            <a:prstDash val="solid"/>
            <a:miter/>
            <a:headEnd type="none" w="med" len="med"/>
            <a:tailEnd type="arrow" w="med" len="med"/>
          </a:ln>
        </p:spPr>
      </p:sp>
      <p:sp>
        <p:nvSpPr>
          <p:cNvPr id="105490" name="AutoShape 18"/>
          <p:cNvSpPr/>
          <p:nvPr/>
        </p:nvSpPr>
        <p:spPr>
          <a:xfrm>
            <a:off x="6295292" y="3640015"/>
            <a:ext cx="1371600" cy="492369"/>
          </a:xfrm>
          <a:prstGeom prst="roundRect">
            <a:avLst>
              <a:gd name="adj" fmla="val 16667"/>
            </a:avLst>
          </a:prstGeom>
          <a:noFill/>
          <a:ln w="9525" cap="flat" cmpd="sng">
            <a:solidFill>
              <a:schemeClr val="tx1"/>
            </a:solidFill>
            <a:prstDash val="solid"/>
            <a:miter/>
            <a:headEnd type="none" w="med" len="med"/>
            <a:tailEnd type="none" w="med" len="med"/>
          </a:ln>
        </p:spPr>
        <p:txBody>
          <a:bodyPr wrap="none" anchor="ctr"/>
          <a:p>
            <a:pPr eaLnBrk="1" hangingPunct="1"/>
            <a:r>
              <a:rPr lang="en-US" altLang="zh-CN" sz="1660" dirty="0">
                <a:latin typeface="Arial" panose="020B0604020202020204" pitchFamily="34" charset="0"/>
              </a:rPr>
              <a:t>Fill Order</a:t>
            </a:r>
            <a:endParaRPr lang="en-US" altLang="zh-CN" sz="1660" dirty="0">
              <a:latin typeface="Arial" panose="020B0604020202020204" pitchFamily="34" charset="0"/>
            </a:endParaRPr>
          </a:p>
        </p:txBody>
      </p:sp>
      <p:sp>
        <p:nvSpPr>
          <p:cNvPr id="105491" name="Line 19"/>
          <p:cNvSpPr/>
          <p:nvPr/>
        </p:nvSpPr>
        <p:spPr>
          <a:xfrm>
            <a:off x="5685692" y="3710354"/>
            <a:ext cx="609600" cy="140677"/>
          </a:xfrm>
          <a:prstGeom prst="line">
            <a:avLst/>
          </a:prstGeom>
          <a:ln w="9525" cap="flat" cmpd="sng">
            <a:solidFill>
              <a:schemeClr val="tx1"/>
            </a:solidFill>
            <a:prstDash val="solid"/>
            <a:miter/>
            <a:headEnd type="none" w="med" len="med"/>
            <a:tailEnd type="arrow" w="med" len="med"/>
          </a:ln>
        </p:spPr>
      </p:sp>
      <p:sp>
        <p:nvSpPr>
          <p:cNvPr id="105492" name="Line 20"/>
          <p:cNvSpPr/>
          <p:nvPr/>
        </p:nvSpPr>
        <p:spPr>
          <a:xfrm>
            <a:off x="3475892" y="4413738"/>
            <a:ext cx="1143000" cy="0"/>
          </a:xfrm>
          <a:prstGeom prst="line">
            <a:avLst/>
          </a:prstGeom>
          <a:ln w="9525" cap="flat" cmpd="sng">
            <a:solidFill>
              <a:schemeClr val="tx1"/>
            </a:solidFill>
            <a:prstDash val="solid"/>
            <a:miter/>
            <a:headEnd type="none" w="med" len="med"/>
            <a:tailEnd type="none" w="med" len="med"/>
          </a:ln>
        </p:spPr>
      </p:sp>
      <p:sp>
        <p:nvSpPr>
          <p:cNvPr id="105493" name="Line 21"/>
          <p:cNvSpPr/>
          <p:nvPr/>
        </p:nvSpPr>
        <p:spPr>
          <a:xfrm>
            <a:off x="2790092" y="3921369"/>
            <a:ext cx="990600" cy="422031"/>
          </a:xfrm>
          <a:prstGeom prst="line">
            <a:avLst/>
          </a:prstGeom>
          <a:ln w="9525" cap="flat" cmpd="sng">
            <a:solidFill>
              <a:schemeClr val="tx1"/>
            </a:solidFill>
            <a:prstDash val="solid"/>
            <a:miter/>
            <a:headEnd type="none" w="med" len="med"/>
            <a:tailEnd type="arrow" w="med" len="med"/>
          </a:ln>
        </p:spPr>
      </p:sp>
      <p:sp>
        <p:nvSpPr>
          <p:cNvPr id="105494" name="Line 22"/>
          <p:cNvSpPr/>
          <p:nvPr/>
        </p:nvSpPr>
        <p:spPr>
          <a:xfrm flipH="1">
            <a:off x="4314092" y="3921369"/>
            <a:ext cx="1981200" cy="422031"/>
          </a:xfrm>
          <a:prstGeom prst="line">
            <a:avLst/>
          </a:prstGeom>
          <a:ln w="9525" cap="flat" cmpd="sng">
            <a:solidFill>
              <a:schemeClr val="tx1"/>
            </a:solidFill>
            <a:prstDash val="solid"/>
            <a:miter/>
            <a:headEnd type="none" w="med" len="med"/>
            <a:tailEnd type="arrow" w="med" len="med"/>
          </a:ln>
        </p:spPr>
      </p:sp>
      <p:sp>
        <p:nvSpPr>
          <p:cNvPr id="105495" name="AutoShape 23"/>
          <p:cNvSpPr/>
          <p:nvPr/>
        </p:nvSpPr>
        <p:spPr>
          <a:xfrm>
            <a:off x="4237892" y="4624754"/>
            <a:ext cx="1600200" cy="492369"/>
          </a:xfrm>
          <a:prstGeom prst="roundRect">
            <a:avLst>
              <a:gd name="adj" fmla="val 16667"/>
            </a:avLst>
          </a:prstGeom>
          <a:noFill/>
          <a:ln w="9525" cap="flat" cmpd="sng">
            <a:solidFill>
              <a:schemeClr val="tx1"/>
            </a:solidFill>
            <a:prstDash val="solid"/>
            <a:miter/>
            <a:headEnd type="none" w="med" len="med"/>
            <a:tailEnd type="none" w="med" len="med"/>
          </a:ln>
        </p:spPr>
        <p:txBody>
          <a:bodyPr wrap="none" anchor="ctr"/>
          <a:p>
            <a:pPr eaLnBrk="1" hangingPunct="1"/>
            <a:r>
              <a:rPr lang="en-US" altLang="zh-CN" sz="1660" dirty="0">
                <a:latin typeface="Arial" panose="020B0604020202020204" pitchFamily="34" charset="0"/>
              </a:rPr>
              <a:t>Deliver Order</a:t>
            </a:r>
            <a:endParaRPr lang="en-US" altLang="zh-CN" sz="1660" dirty="0">
              <a:latin typeface="Arial" panose="020B0604020202020204" pitchFamily="34" charset="0"/>
            </a:endParaRPr>
          </a:p>
        </p:txBody>
      </p:sp>
      <p:sp>
        <p:nvSpPr>
          <p:cNvPr id="105496" name="AutoShape 24"/>
          <p:cNvSpPr/>
          <p:nvPr/>
        </p:nvSpPr>
        <p:spPr>
          <a:xfrm>
            <a:off x="2180492" y="4835769"/>
            <a:ext cx="1447800" cy="492369"/>
          </a:xfrm>
          <a:prstGeom prst="roundRect">
            <a:avLst>
              <a:gd name="adj" fmla="val 16667"/>
            </a:avLst>
          </a:prstGeom>
          <a:noFill/>
          <a:ln w="9525" cap="flat" cmpd="sng">
            <a:solidFill>
              <a:schemeClr val="tx1"/>
            </a:solidFill>
            <a:prstDash val="solid"/>
            <a:miter/>
            <a:headEnd type="none" w="med" len="med"/>
            <a:tailEnd type="none" w="med" len="med"/>
          </a:ln>
        </p:spPr>
        <p:txBody>
          <a:bodyPr wrap="none" anchor="ctr"/>
          <a:p>
            <a:pPr eaLnBrk="1" hangingPunct="1"/>
            <a:r>
              <a:rPr lang="en-US" altLang="zh-CN" sz="1660" dirty="0">
                <a:latin typeface="Arial" panose="020B0604020202020204" pitchFamily="34" charset="0"/>
              </a:rPr>
              <a:t>Collect Order</a:t>
            </a:r>
            <a:endParaRPr lang="en-US" altLang="zh-CN" sz="1660" dirty="0">
              <a:latin typeface="Arial" panose="020B0604020202020204" pitchFamily="34" charset="0"/>
            </a:endParaRPr>
          </a:p>
        </p:txBody>
      </p:sp>
      <p:sp>
        <p:nvSpPr>
          <p:cNvPr id="105497" name="Line 25"/>
          <p:cNvSpPr/>
          <p:nvPr/>
        </p:nvSpPr>
        <p:spPr>
          <a:xfrm>
            <a:off x="4085492" y="4413738"/>
            <a:ext cx="152400" cy="211015"/>
          </a:xfrm>
          <a:prstGeom prst="line">
            <a:avLst/>
          </a:prstGeom>
          <a:ln w="9525" cap="flat" cmpd="sng">
            <a:solidFill>
              <a:schemeClr val="tx1"/>
            </a:solidFill>
            <a:prstDash val="solid"/>
            <a:miter/>
            <a:headEnd type="none" w="med" len="med"/>
            <a:tailEnd type="arrow" w="med" len="med"/>
          </a:ln>
        </p:spPr>
      </p:sp>
      <p:sp>
        <p:nvSpPr>
          <p:cNvPr id="105498" name="Line 26"/>
          <p:cNvSpPr/>
          <p:nvPr/>
        </p:nvSpPr>
        <p:spPr>
          <a:xfrm flipH="1">
            <a:off x="3628292" y="4835769"/>
            <a:ext cx="609600" cy="140677"/>
          </a:xfrm>
          <a:prstGeom prst="line">
            <a:avLst/>
          </a:prstGeom>
          <a:ln w="9525" cap="flat" cmpd="sng">
            <a:solidFill>
              <a:schemeClr val="tx1"/>
            </a:solidFill>
            <a:prstDash val="solid"/>
            <a:miter/>
            <a:headEnd type="none" w="med" len="med"/>
            <a:tailEnd type="arrow" w="med" len="med"/>
          </a:ln>
        </p:spPr>
      </p:sp>
      <p:grpSp>
        <p:nvGrpSpPr>
          <p:cNvPr id="105499" name="Group 27"/>
          <p:cNvGrpSpPr/>
          <p:nvPr/>
        </p:nvGrpSpPr>
        <p:grpSpPr>
          <a:xfrm>
            <a:off x="2713892" y="5539154"/>
            <a:ext cx="304800" cy="281354"/>
            <a:chOff x="1536" y="3984"/>
            <a:chExt cx="192" cy="192"/>
          </a:xfrm>
        </p:grpSpPr>
        <p:sp>
          <p:nvSpPr>
            <p:cNvPr id="105502" name="Oval 28"/>
            <p:cNvSpPr/>
            <p:nvPr/>
          </p:nvSpPr>
          <p:spPr>
            <a:xfrm>
              <a:off x="1536" y="3984"/>
              <a:ext cx="192" cy="192"/>
            </a:xfrm>
            <a:prstGeom prst="ellipse">
              <a:avLst/>
            </a:prstGeom>
            <a:no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05503" name="Oval 29"/>
            <p:cNvSpPr/>
            <p:nvPr/>
          </p:nvSpPr>
          <p:spPr>
            <a:xfrm>
              <a:off x="1584" y="4032"/>
              <a:ext cx="96" cy="96"/>
            </a:xfrm>
            <a:prstGeom prst="ellipse">
              <a:avLst/>
            </a:prstGeom>
            <a:solidFill>
              <a:schemeClr val="tx1"/>
            </a:solid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grpSp>
      <p:sp>
        <p:nvSpPr>
          <p:cNvPr id="105500" name="Line 30"/>
          <p:cNvSpPr/>
          <p:nvPr/>
        </p:nvSpPr>
        <p:spPr>
          <a:xfrm>
            <a:off x="2866292" y="5328138"/>
            <a:ext cx="0" cy="211015"/>
          </a:xfrm>
          <a:prstGeom prst="line">
            <a:avLst/>
          </a:prstGeom>
          <a:ln w="9525" cap="flat" cmpd="sng">
            <a:solidFill>
              <a:schemeClr val="tx1"/>
            </a:solidFill>
            <a:prstDash val="solid"/>
            <a:miter/>
            <a:headEnd type="none" w="med" len="med"/>
            <a:tailEnd type="arrow" w="med" len="med"/>
          </a:ln>
        </p:spPr>
      </p:sp>
      <p:sp>
        <p:nvSpPr>
          <p:cNvPr id="857119" name="AutoShape 31"/>
          <p:cNvSpPr/>
          <p:nvPr/>
        </p:nvSpPr>
        <p:spPr>
          <a:xfrm>
            <a:off x="662354" y="1740877"/>
            <a:ext cx="762000" cy="346074"/>
          </a:xfrm>
          <a:prstGeom prst="accentCallout2">
            <a:avLst>
              <a:gd name="adj1" fmla="val 28917"/>
              <a:gd name="adj2" fmla="val 109231"/>
              <a:gd name="adj3" fmla="val 28917"/>
              <a:gd name="adj4" fmla="val 128847"/>
              <a:gd name="adj5" fmla="val 324500"/>
              <a:gd name="adj6" fmla="val 156921"/>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泳道</a:t>
            </a:r>
            <a:endParaRPr lang="zh-CN" altLang="en-US" sz="166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57119"/>
                                        </p:tgtEl>
                                        <p:attrNameLst>
                                          <p:attrName>style.visibility</p:attrName>
                                        </p:attrNameLst>
                                      </p:cBhvr>
                                      <p:to>
                                        <p:strVal val="visible"/>
                                      </p:to>
                                    </p:set>
                                    <p:animEffect transition="in" filter="strips(downRight)">
                                      <p:cBhvr>
                                        <p:cTn id="7" dur="500"/>
                                        <p:tgtEl>
                                          <p:spTgt spid="857119"/>
                                        </p:tgtEl>
                                      </p:cBhvr>
                                    </p:animEffect>
                                  </p:childTnLst>
                                  <p:subTnLst>
                                    <p:set>
                                      <p:cBhvr override="childStyle">
                                        <p:cTn dur="1" fill="hold" display="0" masterRel="nextClick" afterEffect="1"/>
                                        <p:tgtEl>
                                          <p:spTgt spid="8571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119" grpId="0" bldLvl="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06499" name="Rectangle 2"/>
          <p:cNvSpPr>
            <a:spLocks noGrp="1"/>
          </p:cNvSpPr>
          <p:nvPr>
            <p:ph type="title"/>
          </p:nvPr>
        </p:nvSpPr>
        <p:spPr>
          <a:xfrm>
            <a:off x="351692" y="1037492"/>
            <a:ext cx="8163658" cy="647700"/>
          </a:xfrm>
        </p:spPr>
        <p:txBody>
          <a:bodyPr vert="horz" wrap="square" lIns="89030" tIns="44515" rIns="89030" bIns="44515" anchor="ctr"/>
          <a:p>
            <a:pPr eaLnBrk="1" hangingPunct="1"/>
            <a:r>
              <a:rPr lang="zh-CN" altLang="en-US" sz="2955" dirty="0"/>
              <a:t>带有对象流的活动图</a:t>
            </a:r>
            <a:endParaRPr lang="zh-CN" altLang="en-US" sz="2955" dirty="0"/>
          </a:p>
        </p:txBody>
      </p:sp>
      <p:sp>
        <p:nvSpPr>
          <p:cNvPr id="106500" name="Rectangle 3"/>
          <p:cNvSpPr/>
          <p:nvPr/>
        </p:nvSpPr>
        <p:spPr>
          <a:xfrm>
            <a:off x="2039815" y="1740877"/>
            <a:ext cx="6019800" cy="4431323"/>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06501" name="Line 4"/>
          <p:cNvSpPr/>
          <p:nvPr/>
        </p:nvSpPr>
        <p:spPr>
          <a:xfrm>
            <a:off x="3979985" y="1740877"/>
            <a:ext cx="0" cy="4360985"/>
          </a:xfrm>
          <a:prstGeom prst="line">
            <a:avLst/>
          </a:prstGeom>
          <a:ln w="9525" cap="flat" cmpd="sng">
            <a:solidFill>
              <a:schemeClr val="tx1"/>
            </a:solidFill>
            <a:prstDash val="solid"/>
            <a:miter/>
            <a:headEnd type="none" w="med" len="med"/>
            <a:tailEnd type="none" w="med" len="med"/>
          </a:ln>
        </p:spPr>
      </p:sp>
      <p:sp>
        <p:nvSpPr>
          <p:cNvPr id="106502" name="Line 5"/>
          <p:cNvSpPr/>
          <p:nvPr/>
        </p:nvSpPr>
        <p:spPr>
          <a:xfrm>
            <a:off x="6113585" y="1740877"/>
            <a:ext cx="0" cy="4360985"/>
          </a:xfrm>
          <a:prstGeom prst="line">
            <a:avLst/>
          </a:prstGeom>
          <a:ln w="9525" cap="flat" cmpd="sng">
            <a:solidFill>
              <a:schemeClr val="tx1"/>
            </a:solidFill>
            <a:prstDash val="solid"/>
            <a:miter/>
            <a:headEnd type="none" w="med" len="med"/>
            <a:tailEnd type="none" w="med" len="med"/>
          </a:ln>
        </p:spPr>
      </p:sp>
      <p:sp>
        <p:nvSpPr>
          <p:cNvPr id="106503" name="Text Box 6"/>
          <p:cNvSpPr txBox="1"/>
          <p:nvPr/>
        </p:nvSpPr>
        <p:spPr>
          <a:xfrm>
            <a:off x="2151185" y="1740877"/>
            <a:ext cx="1676400" cy="432435"/>
          </a:xfrm>
          <a:prstGeom prst="rect">
            <a:avLst/>
          </a:prstGeom>
          <a:noFill/>
          <a:ln w="9525">
            <a:noFill/>
          </a:ln>
        </p:spPr>
        <p:txBody>
          <a:bodyPr>
            <a:spAutoFit/>
          </a:bodyPr>
          <a:p>
            <a:pPr algn="l" eaLnBrk="1" hangingPunct="1">
              <a:spcBef>
                <a:spcPct val="50000"/>
              </a:spcBef>
            </a:pPr>
            <a:r>
              <a:rPr lang="en-US" altLang="zh-CN" sz="2215" dirty="0">
                <a:solidFill>
                  <a:srgbClr val="452DF5"/>
                </a:solidFill>
                <a:latin typeface="Verdana" panose="020B0604030504040204" pitchFamily="34" charset="0"/>
              </a:rPr>
              <a:t>Customer</a:t>
            </a:r>
            <a:endParaRPr lang="en-US" altLang="zh-CN" sz="2215" dirty="0">
              <a:solidFill>
                <a:srgbClr val="452DF5"/>
              </a:solidFill>
              <a:latin typeface="Verdana" panose="020B0604030504040204" pitchFamily="34" charset="0"/>
            </a:endParaRPr>
          </a:p>
        </p:txBody>
      </p:sp>
      <p:sp>
        <p:nvSpPr>
          <p:cNvPr id="106504" name="Text Box 7"/>
          <p:cNvSpPr txBox="1"/>
          <p:nvPr/>
        </p:nvSpPr>
        <p:spPr>
          <a:xfrm>
            <a:off x="4437185" y="1740877"/>
            <a:ext cx="1524000" cy="432435"/>
          </a:xfrm>
          <a:prstGeom prst="rect">
            <a:avLst/>
          </a:prstGeom>
          <a:noFill/>
          <a:ln w="9525">
            <a:noFill/>
          </a:ln>
        </p:spPr>
        <p:txBody>
          <a:bodyPr>
            <a:spAutoFit/>
          </a:bodyPr>
          <a:p>
            <a:pPr algn="l" eaLnBrk="1" hangingPunct="1">
              <a:spcBef>
                <a:spcPct val="50000"/>
              </a:spcBef>
            </a:pPr>
            <a:r>
              <a:rPr lang="en-US" altLang="zh-CN" sz="2215" dirty="0">
                <a:solidFill>
                  <a:srgbClr val="452DF5"/>
                </a:solidFill>
                <a:latin typeface="Verdana" panose="020B0604030504040204" pitchFamily="34" charset="0"/>
              </a:rPr>
              <a:t>Sales</a:t>
            </a:r>
            <a:endParaRPr lang="en-US" altLang="zh-CN" sz="2215" dirty="0">
              <a:solidFill>
                <a:srgbClr val="452DF5"/>
              </a:solidFill>
              <a:latin typeface="Verdana" panose="020B0604030504040204" pitchFamily="34" charset="0"/>
            </a:endParaRPr>
          </a:p>
        </p:txBody>
      </p:sp>
      <p:sp>
        <p:nvSpPr>
          <p:cNvPr id="106505" name="Text Box 8"/>
          <p:cNvSpPr txBox="1"/>
          <p:nvPr/>
        </p:nvSpPr>
        <p:spPr>
          <a:xfrm>
            <a:off x="6189785" y="1740877"/>
            <a:ext cx="1905000" cy="432435"/>
          </a:xfrm>
          <a:prstGeom prst="rect">
            <a:avLst/>
          </a:prstGeom>
          <a:noFill/>
          <a:ln w="9525">
            <a:noFill/>
          </a:ln>
        </p:spPr>
        <p:txBody>
          <a:bodyPr>
            <a:spAutoFit/>
          </a:bodyPr>
          <a:p>
            <a:pPr algn="l" eaLnBrk="1" hangingPunct="1">
              <a:spcBef>
                <a:spcPct val="50000"/>
              </a:spcBef>
            </a:pPr>
            <a:r>
              <a:rPr lang="en-US" altLang="zh-CN" sz="2215" dirty="0">
                <a:solidFill>
                  <a:srgbClr val="452DF5"/>
                </a:solidFill>
                <a:latin typeface="Verdana" panose="020B0604030504040204" pitchFamily="34" charset="0"/>
              </a:rPr>
              <a:t>Stockroom</a:t>
            </a:r>
            <a:endParaRPr lang="en-US" altLang="zh-CN" sz="2215" dirty="0">
              <a:solidFill>
                <a:srgbClr val="452DF5"/>
              </a:solidFill>
              <a:latin typeface="Verdana" panose="020B0604030504040204" pitchFamily="34" charset="0"/>
            </a:endParaRPr>
          </a:p>
        </p:txBody>
      </p:sp>
      <p:sp>
        <p:nvSpPr>
          <p:cNvPr id="106506" name="Oval 9"/>
          <p:cNvSpPr/>
          <p:nvPr/>
        </p:nvSpPr>
        <p:spPr>
          <a:xfrm>
            <a:off x="2760785" y="2162908"/>
            <a:ext cx="152400" cy="140677"/>
          </a:xfrm>
          <a:prstGeom prst="ellipse">
            <a:avLst/>
          </a:prstGeom>
          <a:solidFill>
            <a:schemeClr val="tx1"/>
          </a:solid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06507" name="AutoShape 10"/>
          <p:cNvSpPr/>
          <p:nvPr/>
        </p:nvSpPr>
        <p:spPr>
          <a:xfrm>
            <a:off x="2227385" y="2514600"/>
            <a:ext cx="1371600" cy="492369"/>
          </a:xfrm>
          <a:prstGeom prst="roundRect">
            <a:avLst>
              <a:gd name="adj" fmla="val 16667"/>
            </a:avLst>
          </a:prstGeom>
          <a:noFill/>
          <a:ln w="9525" cap="flat" cmpd="sng">
            <a:solidFill>
              <a:schemeClr val="tx1"/>
            </a:solidFill>
            <a:prstDash val="solid"/>
            <a:miter/>
            <a:headEnd type="none" w="med" len="med"/>
            <a:tailEnd type="none" w="med" len="med"/>
          </a:ln>
        </p:spPr>
        <p:txBody>
          <a:bodyPr wrap="none" anchor="ctr"/>
          <a:p>
            <a:pPr eaLnBrk="1" hangingPunct="1"/>
            <a:r>
              <a:rPr lang="en-US" altLang="zh-CN" sz="1660" dirty="0">
                <a:latin typeface="Arial" panose="020B0604020202020204" pitchFamily="34" charset="0"/>
              </a:rPr>
              <a:t>Request</a:t>
            </a:r>
            <a:endParaRPr lang="en-US" altLang="zh-CN" sz="1660" dirty="0">
              <a:latin typeface="Arial" panose="020B0604020202020204" pitchFamily="34" charset="0"/>
            </a:endParaRPr>
          </a:p>
          <a:p>
            <a:pPr eaLnBrk="1" hangingPunct="1"/>
            <a:r>
              <a:rPr lang="en-US" altLang="zh-CN" sz="1660" dirty="0">
                <a:latin typeface="Arial" panose="020B0604020202020204" pitchFamily="34" charset="0"/>
              </a:rPr>
              <a:t>Service</a:t>
            </a:r>
            <a:endParaRPr lang="en-US" altLang="zh-CN" sz="1660" dirty="0">
              <a:latin typeface="Arial" panose="020B0604020202020204" pitchFamily="34" charset="0"/>
            </a:endParaRPr>
          </a:p>
        </p:txBody>
      </p:sp>
      <p:sp>
        <p:nvSpPr>
          <p:cNvPr id="106508" name="Line 11"/>
          <p:cNvSpPr/>
          <p:nvPr/>
        </p:nvSpPr>
        <p:spPr>
          <a:xfrm>
            <a:off x="2836985" y="2303585"/>
            <a:ext cx="0" cy="211015"/>
          </a:xfrm>
          <a:prstGeom prst="line">
            <a:avLst/>
          </a:prstGeom>
          <a:ln w="9525" cap="flat" cmpd="sng">
            <a:solidFill>
              <a:schemeClr val="tx1"/>
            </a:solidFill>
            <a:prstDash val="solid"/>
            <a:miter/>
            <a:headEnd type="none" w="med" len="med"/>
            <a:tailEnd type="arrow" w="med" len="med"/>
          </a:ln>
        </p:spPr>
      </p:sp>
      <p:sp>
        <p:nvSpPr>
          <p:cNvPr id="106509" name="Line 12"/>
          <p:cNvSpPr/>
          <p:nvPr/>
        </p:nvSpPr>
        <p:spPr>
          <a:xfrm>
            <a:off x="2455985" y="3288323"/>
            <a:ext cx="762000" cy="0"/>
          </a:xfrm>
          <a:prstGeom prst="line">
            <a:avLst/>
          </a:prstGeom>
          <a:ln w="9525" cap="flat" cmpd="sng">
            <a:solidFill>
              <a:schemeClr val="tx1"/>
            </a:solidFill>
            <a:prstDash val="solid"/>
            <a:miter/>
            <a:headEnd type="none" w="med" len="med"/>
            <a:tailEnd type="none" w="med" len="med"/>
          </a:ln>
        </p:spPr>
      </p:sp>
      <p:sp>
        <p:nvSpPr>
          <p:cNvPr id="106510" name="Line 13"/>
          <p:cNvSpPr/>
          <p:nvPr/>
        </p:nvSpPr>
        <p:spPr>
          <a:xfrm>
            <a:off x="2836985" y="3006969"/>
            <a:ext cx="0" cy="281354"/>
          </a:xfrm>
          <a:prstGeom prst="line">
            <a:avLst/>
          </a:prstGeom>
          <a:ln w="9525" cap="flat" cmpd="sng">
            <a:solidFill>
              <a:schemeClr val="tx1"/>
            </a:solidFill>
            <a:prstDash val="solid"/>
            <a:miter/>
            <a:headEnd type="none" w="med" len="med"/>
            <a:tailEnd type="arrow" w="med" len="med"/>
          </a:ln>
        </p:spPr>
      </p:sp>
      <p:sp>
        <p:nvSpPr>
          <p:cNvPr id="106511" name="AutoShape 14"/>
          <p:cNvSpPr/>
          <p:nvPr/>
        </p:nvSpPr>
        <p:spPr>
          <a:xfrm>
            <a:off x="2227385" y="3780692"/>
            <a:ext cx="1371600" cy="492369"/>
          </a:xfrm>
          <a:prstGeom prst="roundRect">
            <a:avLst>
              <a:gd name="adj" fmla="val 16667"/>
            </a:avLst>
          </a:prstGeom>
          <a:noFill/>
          <a:ln w="9525" cap="flat" cmpd="sng">
            <a:solidFill>
              <a:schemeClr val="tx1"/>
            </a:solidFill>
            <a:prstDash val="solid"/>
            <a:miter/>
            <a:headEnd type="none" w="med" len="med"/>
            <a:tailEnd type="none" w="med" len="med"/>
          </a:ln>
        </p:spPr>
        <p:txBody>
          <a:bodyPr wrap="none" anchor="ctr"/>
          <a:p>
            <a:pPr eaLnBrk="1" hangingPunct="1"/>
            <a:r>
              <a:rPr lang="en-US" altLang="zh-CN" sz="1660" dirty="0">
                <a:latin typeface="Arial" panose="020B0604020202020204" pitchFamily="34" charset="0"/>
              </a:rPr>
              <a:t>Pay</a:t>
            </a:r>
            <a:endParaRPr lang="en-US" altLang="zh-CN" sz="1660" dirty="0">
              <a:latin typeface="Arial" panose="020B0604020202020204" pitchFamily="34" charset="0"/>
            </a:endParaRPr>
          </a:p>
        </p:txBody>
      </p:sp>
      <p:sp>
        <p:nvSpPr>
          <p:cNvPr id="106512" name="Line 15"/>
          <p:cNvSpPr/>
          <p:nvPr/>
        </p:nvSpPr>
        <p:spPr>
          <a:xfrm>
            <a:off x="2836985" y="3288323"/>
            <a:ext cx="0" cy="492369"/>
          </a:xfrm>
          <a:prstGeom prst="line">
            <a:avLst/>
          </a:prstGeom>
          <a:ln w="9525" cap="flat" cmpd="sng">
            <a:solidFill>
              <a:schemeClr val="tx1"/>
            </a:solidFill>
            <a:prstDash val="solid"/>
            <a:miter/>
            <a:headEnd type="none" w="med" len="med"/>
            <a:tailEnd type="arrow" w="med" len="med"/>
          </a:ln>
        </p:spPr>
      </p:sp>
      <p:sp>
        <p:nvSpPr>
          <p:cNvPr id="106513" name="AutoShape 16"/>
          <p:cNvSpPr/>
          <p:nvPr/>
        </p:nvSpPr>
        <p:spPr>
          <a:xfrm>
            <a:off x="4360985" y="3569677"/>
            <a:ext cx="1371600" cy="492369"/>
          </a:xfrm>
          <a:prstGeom prst="roundRect">
            <a:avLst>
              <a:gd name="adj" fmla="val 16667"/>
            </a:avLst>
          </a:prstGeom>
          <a:noFill/>
          <a:ln w="9525" cap="flat" cmpd="sng">
            <a:solidFill>
              <a:schemeClr val="tx1"/>
            </a:solidFill>
            <a:prstDash val="solid"/>
            <a:miter/>
            <a:headEnd type="none" w="med" len="med"/>
            <a:tailEnd type="none" w="med" len="med"/>
          </a:ln>
        </p:spPr>
        <p:txBody>
          <a:bodyPr wrap="none" anchor="ctr"/>
          <a:p>
            <a:pPr eaLnBrk="1" hangingPunct="1"/>
            <a:r>
              <a:rPr lang="en-US" altLang="zh-CN" sz="1660" dirty="0">
                <a:latin typeface="Arial" panose="020B0604020202020204" pitchFamily="34" charset="0"/>
              </a:rPr>
              <a:t>Take Order</a:t>
            </a:r>
            <a:endParaRPr lang="en-US" altLang="zh-CN" sz="1660" dirty="0">
              <a:latin typeface="Arial" panose="020B0604020202020204" pitchFamily="34" charset="0"/>
            </a:endParaRPr>
          </a:p>
        </p:txBody>
      </p:sp>
      <p:sp>
        <p:nvSpPr>
          <p:cNvPr id="106514" name="AutoShape 17"/>
          <p:cNvSpPr/>
          <p:nvPr/>
        </p:nvSpPr>
        <p:spPr>
          <a:xfrm>
            <a:off x="6265985" y="4202723"/>
            <a:ext cx="1371600" cy="492369"/>
          </a:xfrm>
          <a:prstGeom prst="roundRect">
            <a:avLst>
              <a:gd name="adj" fmla="val 16667"/>
            </a:avLst>
          </a:prstGeom>
          <a:noFill/>
          <a:ln w="9525" cap="flat" cmpd="sng">
            <a:solidFill>
              <a:schemeClr val="tx1"/>
            </a:solidFill>
            <a:prstDash val="solid"/>
            <a:miter/>
            <a:headEnd type="none" w="med" len="med"/>
            <a:tailEnd type="none" w="med" len="med"/>
          </a:ln>
        </p:spPr>
        <p:txBody>
          <a:bodyPr wrap="none" anchor="ctr"/>
          <a:p>
            <a:pPr eaLnBrk="1" hangingPunct="1"/>
            <a:r>
              <a:rPr lang="en-US" altLang="zh-CN" sz="1660" dirty="0">
                <a:latin typeface="Arial" panose="020B0604020202020204" pitchFamily="34" charset="0"/>
              </a:rPr>
              <a:t>Fill Order</a:t>
            </a:r>
            <a:endParaRPr lang="en-US" altLang="zh-CN" sz="1660" dirty="0">
              <a:latin typeface="Arial" panose="020B0604020202020204" pitchFamily="34" charset="0"/>
            </a:endParaRPr>
          </a:p>
        </p:txBody>
      </p:sp>
      <p:sp>
        <p:nvSpPr>
          <p:cNvPr id="106515" name="Line 18"/>
          <p:cNvSpPr/>
          <p:nvPr/>
        </p:nvSpPr>
        <p:spPr>
          <a:xfrm>
            <a:off x="3522785" y="4695092"/>
            <a:ext cx="1143000" cy="0"/>
          </a:xfrm>
          <a:prstGeom prst="line">
            <a:avLst/>
          </a:prstGeom>
          <a:ln w="9525" cap="flat" cmpd="sng">
            <a:solidFill>
              <a:schemeClr val="tx1"/>
            </a:solidFill>
            <a:prstDash val="solid"/>
            <a:miter/>
            <a:headEnd type="none" w="med" len="med"/>
            <a:tailEnd type="none" w="med" len="med"/>
          </a:ln>
        </p:spPr>
      </p:sp>
      <p:sp>
        <p:nvSpPr>
          <p:cNvPr id="106516" name="Line 19"/>
          <p:cNvSpPr/>
          <p:nvPr/>
        </p:nvSpPr>
        <p:spPr>
          <a:xfrm>
            <a:off x="2836985" y="4273062"/>
            <a:ext cx="990600" cy="351692"/>
          </a:xfrm>
          <a:prstGeom prst="line">
            <a:avLst/>
          </a:prstGeom>
          <a:ln w="9525" cap="flat" cmpd="sng">
            <a:solidFill>
              <a:schemeClr val="tx1"/>
            </a:solidFill>
            <a:prstDash val="solid"/>
            <a:miter/>
            <a:headEnd type="none" w="med" len="med"/>
            <a:tailEnd type="arrow" w="med" len="med"/>
          </a:ln>
        </p:spPr>
      </p:sp>
      <p:sp>
        <p:nvSpPr>
          <p:cNvPr id="106517" name="Line 20"/>
          <p:cNvSpPr/>
          <p:nvPr/>
        </p:nvSpPr>
        <p:spPr>
          <a:xfrm flipH="1">
            <a:off x="5503985" y="4343400"/>
            <a:ext cx="762000" cy="140677"/>
          </a:xfrm>
          <a:prstGeom prst="line">
            <a:avLst/>
          </a:prstGeom>
          <a:ln w="9525" cap="flat" cmpd="sng">
            <a:solidFill>
              <a:schemeClr val="tx1"/>
            </a:solidFill>
            <a:prstDash val="dash"/>
            <a:miter/>
            <a:headEnd type="none" w="med" len="med"/>
            <a:tailEnd type="arrow" w="med" len="med"/>
          </a:ln>
        </p:spPr>
      </p:sp>
      <p:sp>
        <p:nvSpPr>
          <p:cNvPr id="106518" name="AutoShape 21"/>
          <p:cNvSpPr/>
          <p:nvPr/>
        </p:nvSpPr>
        <p:spPr>
          <a:xfrm>
            <a:off x="4208585" y="4835769"/>
            <a:ext cx="1600200" cy="492369"/>
          </a:xfrm>
          <a:prstGeom prst="roundRect">
            <a:avLst>
              <a:gd name="adj" fmla="val 16667"/>
            </a:avLst>
          </a:prstGeom>
          <a:noFill/>
          <a:ln w="9525" cap="flat" cmpd="sng">
            <a:solidFill>
              <a:schemeClr val="tx1"/>
            </a:solidFill>
            <a:prstDash val="solid"/>
            <a:miter/>
            <a:headEnd type="none" w="med" len="med"/>
            <a:tailEnd type="none" w="med" len="med"/>
          </a:ln>
        </p:spPr>
        <p:txBody>
          <a:bodyPr wrap="none" anchor="ctr"/>
          <a:p>
            <a:pPr eaLnBrk="1" hangingPunct="1"/>
            <a:r>
              <a:rPr lang="en-US" altLang="zh-CN" sz="1660" dirty="0">
                <a:latin typeface="Arial" panose="020B0604020202020204" pitchFamily="34" charset="0"/>
              </a:rPr>
              <a:t>Deliver Order</a:t>
            </a:r>
            <a:endParaRPr lang="en-US" altLang="zh-CN" sz="1660" dirty="0">
              <a:latin typeface="Arial" panose="020B0604020202020204" pitchFamily="34" charset="0"/>
            </a:endParaRPr>
          </a:p>
        </p:txBody>
      </p:sp>
      <p:sp>
        <p:nvSpPr>
          <p:cNvPr id="106519" name="AutoShape 22"/>
          <p:cNvSpPr/>
          <p:nvPr/>
        </p:nvSpPr>
        <p:spPr>
          <a:xfrm>
            <a:off x="2227385" y="5328138"/>
            <a:ext cx="1447800" cy="492369"/>
          </a:xfrm>
          <a:prstGeom prst="roundRect">
            <a:avLst>
              <a:gd name="adj" fmla="val 16667"/>
            </a:avLst>
          </a:prstGeom>
          <a:noFill/>
          <a:ln w="9525" cap="flat" cmpd="sng">
            <a:solidFill>
              <a:schemeClr val="tx1"/>
            </a:solidFill>
            <a:prstDash val="solid"/>
            <a:miter/>
            <a:headEnd type="none" w="med" len="med"/>
            <a:tailEnd type="none" w="med" len="med"/>
          </a:ln>
        </p:spPr>
        <p:txBody>
          <a:bodyPr wrap="none" anchor="ctr"/>
          <a:p>
            <a:pPr eaLnBrk="1" hangingPunct="1"/>
            <a:r>
              <a:rPr lang="en-US" altLang="zh-CN" sz="1660" dirty="0">
                <a:latin typeface="Arial" panose="020B0604020202020204" pitchFamily="34" charset="0"/>
              </a:rPr>
              <a:t>Collect Order</a:t>
            </a:r>
            <a:endParaRPr lang="en-US" altLang="zh-CN" sz="1660" dirty="0">
              <a:latin typeface="Arial" panose="020B0604020202020204" pitchFamily="34" charset="0"/>
            </a:endParaRPr>
          </a:p>
        </p:txBody>
      </p:sp>
      <p:sp>
        <p:nvSpPr>
          <p:cNvPr id="106520" name="Line 23"/>
          <p:cNvSpPr/>
          <p:nvPr/>
        </p:nvSpPr>
        <p:spPr>
          <a:xfrm>
            <a:off x="4132385" y="4695092"/>
            <a:ext cx="152400" cy="140677"/>
          </a:xfrm>
          <a:prstGeom prst="line">
            <a:avLst/>
          </a:prstGeom>
          <a:ln w="9525" cap="flat" cmpd="sng">
            <a:solidFill>
              <a:schemeClr val="tx1"/>
            </a:solidFill>
            <a:prstDash val="solid"/>
            <a:miter/>
            <a:headEnd type="none" w="med" len="med"/>
            <a:tailEnd type="arrow" w="med" len="med"/>
          </a:ln>
        </p:spPr>
      </p:sp>
      <p:sp>
        <p:nvSpPr>
          <p:cNvPr id="106521" name="Line 24"/>
          <p:cNvSpPr/>
          <p:nvPr/>
        </p:nvSpPr>
        <p:spPr>
          <a:xfrm flipH="1">
            <a:off x="3370385" y="4976446"/>
            <a:ext cx="838200" cy="70338"/>
          </a:xfrm>
          <a:prstGeom prst="line">
            <a:avLst/>
          </a:prstGeom>
          <a:ln w="9525" cap="flat" cmpd="sng">
            <a:solidFill>
              <a:schemeClr val="tx1"/>
            </a:solidFill>
            <a:prstDash val="dash"/>
            <a:miter/>
            <a:headEnd type="none" w="med" len="med"/>
            <a:tailEnd type="arrow" w="med" len="med"/>
          </a:ln>
        </p:spPr>
      </p:sp>
      <p:grpSp>
        <p:nvGrpSpPr>
          <p:cNvPr id="106522" name="Group 25"/>
          <p:cNvGrpSpPr/>
          <p:nvPr/>
        </p:nvGrpSpPr>
        <p:grpSpPr>
          <a:xfrm>
            <a:off x="2836985" y="5961185"/>
            <a:ext cx="228600" cy="211015"/>
            <a:chOff x="1536" y="3984"/>
            <a:chExt cx="192" cy="192"/>
          </a:xfrm>
        </p:grpSpPr>
        <p:sp>
          <p:nvSpPr>
            <p:cNvPr id="106536" name="Oval 26"/>
            <p:cNvSpPr/>
            <p:nvPr/>
          </p:nvSpPr>
          <p:spPr>
            <a:xfrm>
              <a:off x="1536" y="3984"/>
              <a:ext cx="192" cy="192"/>
            </a:xfrm>
            <a:prstGeom prst="ellipse">
              <a:avLst/>
            </a:prstGeom>
            <a:no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06537" name="Oval 27"/>
            <p:cNvSpPr/>
            <p:nvPr/>
          </p:nvSpPr>
          <p:spPr>
            <a:xfrm>
              <a:off x="1584" y="4032"/>
              <a:ext cx="96" cy="96"/>
            </a:xfrm>
            <a:prstGeom prst="ellipse">
              <a:avLst/>
            </a:prstGeom>
            <a:solidFill>
              <a:schemeClr val="tx1"/>
            </a:solid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grpSp>
      <p:sp>
        <p:nvSpPr>
          <p:cNvPr id="106523" name="Line 28"/>
          <p:cNvSpPr/>
          <p:nvPr/>
        </p:nvSpPr>
        <p:spPr>
          <a:xfrm>
            <a:off x="2913185" y="5820508"/>
            <a:ext cx="0" cy="140677"/>
          </a:xfrm>
          <a:prstGeom prst="line">
            <a:avLst/>
          </a:prstGeom>
          <a:ln w="9525" cap="flat" cmpd="sng">
            <a:solidFill>
              <a:schemeClr val="tx1"/>
            </a:solidFill>
            <a:prstDash val="solid"/>
            <a:miter/>
            <a:headEnd type="none" w="med" len="med"/>
            <a:tailEnd type="arrow" w="med" len="med"/>
          </a:ln>
        </p:spPr>
      </p:sp>
      <p:sp>
        <p:nvSpPr>
          <p:cNvPr id="858141" name="AutoShape 29"/>
          <p:cNvSpPr/>
          <p:nvPr/>
        </p:nvSpPr>
        <p:spPr>
          <a:xfrm>
            <a:off x="984738" y="2092569"/>
            <a:ext cx="762000" cy="346074"/>
          </a:xfrm>
          <a:prstGeom prst="accentCallout2">
            <a:avLst>
              <a:gd name="adj1" fmla="val 28917"/>
              <a:gd name="adj2" fmla="val 109231"/>
              <a:gd name="adj3" fmla="val 28917"/>
              <a:gd name="adj4" fmla="val 121921"/>
              <a:gd name="adj5" fmla="val 224898"/>
              <a:gd name="adj6" fmla="val 139231"/>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泳道</a:t>
            </a:r>
            <a:endParaRPr lang="zh-CN" altLang="en-US" sz="1660" b="0" dirty="0"/>
          </a:p>
        </p:txBody>
      </p:sp>
      <p:sp>
        <p:nvSpPr>
          <p:cNvPr id="106525" name="Text Box 30"/>
          <p:cNvSpPr txBox="1"/>
          <p:nvPr/>
        </p:nvSpPr>
        <p:spPr>
          <a:xfrm>
            <a:off x="3370385" y="3194538"/>
            <a:ext cx="838200" cy="517525"/>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p>
            <a:pPr algn="l" eaLnBrk="1" hangingPunct="1">
              <a:spcBef>
                <a:spcPct val="50000"/>
              </a:spcBef>
            </a:pPr>
            <a:r>
              <a:rPr lang="en-US" altLang="zh-CN" sz="1110" dirty="0">
                <a:latin typeface="Arial" panose="020B0604020202020204" pitchFamily="34" charset="0"/>
              </a:rPr>
              <a:t>Order</a:t>
            </a:r>
            <a:endParaRPr lang="en-US" altLang="zh-CN" sz="1110" dirty="0">
              <a:latin typeface="Arial" panose="020B0604020202020204" pitchFamily="34" charset="0"/>
            </a:endParaRPr>
          </a:p>
          <a:p>
            <a:pPr algn="l" eaLnBrk="1" hangingPunct="1">
              <a:spcBef>
                <a:spcPct val="50000"/>
              </a:spcBef>
            </a:pPr>
            <a:r>
              <a:rPr lang="en-US" altLang="zh-CN" sz="1110" dirty="0">
                <a:latin typeface="Arial" panose="020B0604020202020204" pitchFamily="34" charset="0"/>
              </a:rPr>
              <a:t>[Placed]</a:t>
            </a:r>
            <a:endParaRPr lang="en-US" altLang="zh-CN" sz="1110" dirty="0">
              <a:latin typeface="Arial" panose="020B0604020202020204" pitchFamily="34" charset="0"/>
            </a:endParaRPr>
          </a:p>
        </p:txBody>
      </p:sp>
      <p:sp>
        <p:nvSpPr>
          <p:cNvPr id="106526" name="Line 31"/>
          <p:cNvSpPr/>
          <p:nvPr/>
        </p:nvSpPr>
        <p:spPr>
          <a:xfrm>
            <a:off x="2836985" y="3288323"/>
            <a:ext cx="533400" cy="140677"/>
          </a:xfrm>
          <a:prstGeom prst="line">
            <a:avLst/>
          </a:prstGeom>
          <a:ln w="9525" cap="flat" cmpd="sng">
            <a:solidFill>
              <a:schemeClr val="tx1"/>
            </a:solidFill>
            <a:prstDash val="dash"/>
            <a:miter/>
            <a:headEnd type="none" w="med" len="med"/>
            <a:tailEnd type="arrow" w="med" len="med"/>
          </a:ln>
        </p:spPr>
      </p:sp>
      <p:sp>
        <p:nvSpPr>
          <p:cNvPr id="106527" name="Line 32"/>
          <p:cNvSpPr/>
          <p:nvPr/>
        </p:nvSpPr>
        <p:spPr>
          <a:xfrm>
            <a:off x="4208585" y="3358662"/>
            <a:ext cx="228600" cy="211015"/>
          </a:xfrm>
          <a:prstGeom prst="line">
            <a:avLst/>
          </a:prstGeom>
          <a:ln w="9525" cap="flat" cmpd="sng">
            <a:solidFill>
              <a:schemeClr val="tx1"/>
            </a:solidFill>
            <a:prstDash val="dash"/>
            <a:miter/>
            <a:headEnd type="none" w="med" len="med"/>
            <a:tailEnd type="arrow" w="med" len="med"/>
          </a:ln>
        </p:spPr>
      </p:sp>
      <p:sp>
        <p:nvSpPr>
          <p:cNvPr id="106528" name="Line 33"/>
          <p:cNvSpPr/>
          <p:nvPr/>
        </p:nvSpPr>
        <p:spPr>
          <a:xfrm>
            <a:off x="5732585" y="3780692"/>
            <a:ext cx="533400" cy="70338"/>
          </a:xfrm>
          <a:prstGeom prst="line">
            <a:avLst/>
          </a:prstGeom>
          <a:ln w="9525" cap="flat" cmpd="sng">
            <a:solidFill>
              <a:schemeClr val="tx1"/>
            </a:solidFill>
            <a:prstDash val="dash"/>
            <a:miter/>
            <a:headEnd type="none" w="med" len="med"/>
            <a:tailEnd type="arrow" w="med" len="med"/>
          </a:ln>
        </p:spPr>
      </p:sp>
      <p:sp>
        <p:nvSpPr>
          <p:cNvPr id="106529" name="Line 34"/>
          <p:cNvSpPr/>
          <p:nvPr/>
        </p:nvSpPr>
        <p:spPr>
          <a:xfrm>
            <a:off x="7180385" y="3921369"/>
            <a:ext cx="228600" cy="281354"/>
          </a:xfrm>
          <a:prstGeom prst="line">
            <a:avLst/>
          </a:prstGeom>
          <a:ln w="9525" cap="flat" cmpd="sng">
            <a:solidFill>
              <a:schemeClr val="tx1"/>
            </a:solidFill>
            <a:prstDash val="dash"/>
            <a:miter/>
            <a:headEnd type="none" w="med" len="med"/>
            <a:tailEnd type="arrow" w="med" len="med"/>
          </a:ln>
        </p:spPr>
      </p:sp>
      <p:sp>
        <p:nvSpPr>
          <p:cNvPr id="106530" name="Text Box 35"/>
          <p:cNvSpPr txBox="1"/>
          <p:nvPr/>
        </p:nvSpPr>
        <p:spPr>
          <a:xfrm>
            <a:off x="6265985" y="3569677"/>
            <a:ext cx="914400" cy="517525"/>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p>
            <a:pPr algn="l" eaLnBrk="1" hangingPunct="1">
              <a:spcBef>
                <a:spcPct val="50000"/>
              </a:spcBef>
            </a:pPr>
            <a:r>
              <a:rPr lang="en-US" altLang="zh-CN" sz="1110" dirty="0">
                <a:latin typeface="Arial" panose="020B0604020202020204" pitchFamily="34" charset="0"/>
              </a:rPr>
              <a:t>Order</a:t>
            </a:r>
            <a:endParaRPr lang="en-US" altLang="zh-CN" sz="1110" dirty="0">
              <a:latin typeface="Arial" panose="020B0604020202020204" pitchFamily="34" charset="0"/>
            </a:endParaRPr>
          </a:p>
          <a:p>
            <a:pPr algn="l" eaLnBrk="1" hangingPunct="1">
              <a:spcBef>
                <a:spcPct val="50000"/>
              </a:spcBef>
            </a:pPr>
            <a:r>
              <a:rPr lang="en-US" altLang="zh-CN" sz="1110" dirty="0">
                <a:latin typeface="Arial" panose="020B0604020202020204" pitchFamily="34" charset="0"/>
              </a:rPr>
              <a:t>[Entered]</a:t>
            </a:r>
            <a:endParaRPr lang="en-US" altLang="zh-CN" sz="1110" dirty="0">
              <a:latin typeface="Arial" panose="020B0604020202020204" pitchFamily="34" charset="0"/>
            </a:endParaRPr>
          </a:p>
        </p:txBody>
      </p:sp>
      <p:sp>
        <p:nvSpPr>
          <p:cNvPr id="106531" name="Text Box 36"/>
          <p:cNvSpPr txBox="1"/>
          <p:nvPr/>
        </p:nvSpPr>
        <p:spPr>
          <a:xfrm>
            <a:off x="4818185" y="4132385"/>
            <a:ext cx="685800" cy="517525"/>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p>
            <a:pPr algn="l" eaLnBrk="1" hangingPunct="1">
              <a:spcBef>
                <a:spcPct val="50000"/>
              </a:spcBef>
            </a:pPr>
            <a:r>
              <a:rPr lang="en-US" altLang="zh-CN" sz="1110" dirty="0">
                <a:latin typeface="Arial" panose="020B0604020202020204" pitchFamily="34" charset="0"/>
              </a:rPr>
              <a:t>Order</a:t>
            </a:r>
            <a:endParaRPr lang="en-US" altLang="zh-CN" sz="1110" dirty="0">
              <a:latin typeface="Arial" panose="020B0604020202020204" pitchFamily="34" charset="0"/>
            </a:endParaRPr>
          </a:p>
          <a:p>
            <a:pPr algn="l" eaLnBrk="1" hangingPunct="1">
              <a:spcBef>
                <a:spcPct val="50000"/>
              </a:spcBef>
            </a:pPr>
            <a:r>
              <a:rPr lang="en-US" altLang="zh-CN" sz="1110" dirty="0">
                <a:latin typeface="Arial" panose="020B0604020202020204" pitchFamily="34" charset="0"/>
              </a:rPr>
              <a:t>[Filled]</a:t>
            </a:r>
            <a:endParaRPr lang="en-US" altLang="zh-CN" sz="1110" dirty="0">
              <a:latin typeface="Arial" panose="020B0604020202020204" pitchFamily="34" charset="0"/>
            </a:endParaRPr>
          </a:p>
        </p:txBody>
      </p:sp>
      <p:sp>
        <p:nvSpPr>
          <p:cNvPr id="106532" name="Line 37"/>
          <p:cNvSpPr/>
          <p:nvPr/>
        </p:nvSpPr>
        <p:spPr>
          <a:xfrm flipH="1">
            <a:off x="4284785" y="4413738"/>
            <a:ext cx="533400" cy="211015"/>
          </a:xfrm>
          <a:prstGeom prst="line">
            <a:avLst/>
          </a:prstGeom>
          <a:ln w="9525" cap="flat" cmpd="sng">
            <a:solidFill>
              <a:schemeClr val="tx1"/>
            </a:solidFill>
            <a:prstDash val="dash"/>
            <a:miter/>
            <a:headEnd type="none" w="med" len="med"/>
            <a:tailEnd type="arrow" w="med" len="med"/>
          </a:ln>
        </p:spPr>
      </p:sp>
      <p:sp>
        <p:nvSpPr>
          <p:cNvPr id="106533" name="Text Box 38"/>
          <p:cNvSpPr txBox="1"/>
          <p:nvPr/>
        </p:nvSpPr>
        <p:spPr>
          <a:xfrm>
            <a:off x="2455985" y="4671646"/>
            <a:ext cx="914400" cy="517525"/>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p>
            <a:pPr algn="l" eaLnBrk="1" hangingPunct="1">
              <a:spcBef>
                <a:spcPct val="50000"/>
              </a:spcBef>
            </a:pPr>
            <a:r>
              <a:rPr lang="en-US" altLang="zh-CN" sz="1110" dirty="0">
                <a:latin typeface="Arial" panose="020B0604020202020204" pitchFamily="34" charset="0"/>
              </a:rPr>
              <a:t>Order</a:t>
            </a:r>
            <a:endParaRPr lang="en-US" altLang="zh-CN" sz="1110" dirty="0">
              <a:latin typeface="Arial" panose="020B0604020202020204" pitchFamily="34" charset="0"/>
            </a:endParaRPr>
          </a:p>
          <a:p>
            <a:pPr algn="l" eaLnBrk="1" hangingPunct="1">
              <a:spcBef>
                <a:spcPct val="50000"/>
              </a:spcBef>
            </a:pPr>
            <a:r>
              <a:rPr lang="en-US" altLang="zh-CN" sz="1110" dirty="0">
                <a:latin typeface="Arial" panose="020B0604020202020204" pitchFamily="34" charset="0"/>
              </a:rPr>
              <a:t>[Delivered]</a:t>
            </a:r>
            <a:endParaRPr lang="en-US" altLang="zh-CN" sz="1110" dirty="0">
              <a:latin typeface="Arial" panose="020B0604020202020204" pitchFamily="34" charset="0"/>
            </a:endParaRPr>
          </a:p>
        </p:txBody>
      </p:sp>
      <p:sp>
        <p:nvSpPr>
          <p:cNvPr id="106534" name="Line 39"/>
          <p:cNvSpPr/>
          <p:nvPr/>
        </p:nvSpPr>
        <p:spPr>
          <a:xfrm>
            <a:off x="2913185" y="5187462"/>
            <a:ext cx="0" cy="140677"/>
          </a:xfrm>
          <a:prstGeom prst="line">
            <a:avLst/>
          </a:prstGeom>
          <a:ln w="9525" cap="flat" cmpd="sng">
            <a:solidFill>
              <a:schemeClr val="tx1"/>
            </a:solidFill>
            <a:prstDash val="dash"/>
            <a:miter/>
            <a:headEnd type="none" w="med" len="med"/>
            <a:tailEnd type="arrow" w="med" len="med"/>
          </a:ln>
        </p:spPr>
      </p:sp>
      <p:sp>
        <p:nvSpPr>
          <p:cNvPr id="858152" name="AutoShape 40"/>
          <p:cNvSpPr/>
          <p:nvPr/>
        </p:nvSpPr>
        <p:spPr>
          <a:xfrm>
            <a:off x="785446" y="3908181"/>
            <a:ext cx="762000" cy="346074"/>
          </a:xfrm>
          <a:prstGeom prst="accentCallout2">
            <a:avLst>
              <a:gd name="adj1" fmla="val 28917"/>
              <a:gd name="adj2" fmla="val 109231"/>
              <a:gd name="adj3" fmla="val 28917"/>
              <a:gd name="adj4" fmla="val 155194"/>
              <a:gd name="adj5" fmla="val 272690"/>
              <a:gd name="adj6" fmla="val 217884"/>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对象</a:t>
            </a:r>
            <a:endParaRPr lang="zh-CN" altLang="en-US" sz="166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58141"/>
                                        </p:tgtEl>
                                        <p:attrNameLst>
                                          <p:attrName>style.visibility</p:attrName>
                                        </p:attrNameLst>
                                      </p:cBhvr>
                                      <p:to>
                                        <p:strVal val="visible"/>
                                      </p:to>
                                    </p:set>
                                    <p:animEffect transition="in" filter="strips(downRight)">
                                      <p:cBhvr>
                                        <p:cTn id="7" dur="500"/>
                                        <p:tgtEl>
                                          <p:spTgt spid="858141"/>
                                        </p:tgtEl>
                                      </p:cBhvr>
                                    </p:animEffect>
                                  </p:childTnLst>
                                  <p:subTnLst>
                                    <p:set>
                                      <p:cBhvr override="childStyle">
                                        <p:cTn dur="1" fill="hold" display="0" masterRel="nextClick" afterEffect="1"/>
                                        <p:tgtEl>
                                          <p:spTgt spid="85814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58152"/>
                                        </p:tgtEl>
                                        <p:attrNameLst>
                                          <p:attrName>style.visibility</p:attrName>
                                        </p:attrNameLst>
                                      </p:cBhvr>
                                      <p:to>
                                        <p:strVal val="visible"/>
                                      </p:to>
                                    </p:set>
                                    <p:animEffect transition="in" filter="strips(downRight)">
                                      <p:cBhvr>
                                        <p:cTn id="12" dur="500"/>
                                        <p:tgtEl>
                                          <p:spTgt spid="858152"/>
                                        </p:tgtEl>
                                      </p:cBhvr>
                                    </p:animEffect>
                                  </p:childTnLst>
                                  <p:subTnLst>
                                    <p:set>
                                      <p:cBhvr override="childStyle">
                                        <p:cTn dur="1" fill="hold" display="0" masterRel="nextClick" afterEffect="1"/>
                                        <p:tgtEl>
                                          <p:spTgt spid="85815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8141" grpId="0" bldLvl="0" animBg="1"/>
      <p:bldP spid="85815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47107" name="Rectangle 3"/>
          <p:cNvSpPr>
            <a:spLocks noGrp="1"/>
          </p:cNvSpPr>
          <p:nvPr>
            <p:ph type="title"/>
          </p:nvPr>
        </p:nvSpPr>
        <p:spPr>
          <a:xfrm>
            <a:off x="3626827" y="422031"/>
            <a:ext cx="5416062" cy="530469"/>
          </a:xfrm>
        </p:spPr>
        <p:txBody>
          <a:bodyPr vert="horz" wrap="square" lIns="89030" tIns="44515" rIns="89030" bIns="44515" anchor="ctr"/>
          <a:p>
            <a:pPr algn="r" eaLnBrk="1" hangingPunct="1"/>
            <a:r>
              <a:rPr lang="zh-CN" altLang="en-US" dirty="0">
                <a:solidFill>
                  <a:schemeClr val="tx1"/>
                </a:solidFill>
                <a:latin typeface="宋体" panose="02010600030101010101" pitchFamily="2" charset="-122"/>
              </a:rPr>
              <a:t>建立对象模型</a:t>
            </a:r>
            <a:endParaRPr lang="zh-CN" altLang="en-US" dirty="0">
              <a:solidFill>
                <a:schemeClr val="tx1"/>
              </a:solidFill>
              <a:latin typeface="宋体" panose="02010600030101010101" pitchFamily="2" charset="-122"/>
            </a:endParaRPr>
          </a:p>
        </p:txBody>
      </p:sp>
      <p:sp>
        <p:nvSpPr>
          <p:cNvPr id="47108" name="Text Box 4"/>
          <p:cNvSpPr txBox="1"/>
          <p:nvPr/>
        </p:nvSpPr>
        <p:spPr>
          <a:xfrm>
            <a:off x="492369" y="1248508"/>
            <a:ext cx="7526215" cy="487045"/>
          </a:xfrm>
          <a:prstGeom prst="rect">
            <a:avLst/>
          </a:prstGeom>
          <a:noFill/>
          <a:ln w="9525">
            <a:noFill/>
          </a:ln>
        </p:spPr>
        <p:txBody>
          <a:bodyPr lIns="89030" tIns="44515" rIns="89030" bIns="44515">
            <a:spAutoFit/>
          </a:bodyPr>
          <a:p>
            <a:r>
              <a:rPr lang="zh-CN" altLang="en-US" sz="2585" dirty="0">
                <a:latin typeface="Arial" panose="020B0604020202020204" pitchFamily="34" charset="0"/>
              </a:rPr>
              <a:t>对象模型是从系统的静态结构上描述系统的需求。</a:t>
            </a:r>
            <a:endParaRPr lang="zh-CN" altLang="en-US" sz="2585" dirty="0">
              <a:latin typeface="Arial" panose="020B0604020202020204" pitchFamily="34" charset="0"/>
            </a:endParaRPr>
          </a:p>
        </p:txBody>
      </p:sp>
      <p:sp>
        <p:nvSpPr>
          <p:cNvPr id="47109" name="Text Box 5"/>
          <p:cNvSpPr txBox="1"/>
          <p:nvPr/>
        </p:nvSpPr>
        <p:spPr>
          <a:xfrm>
            <a:off x="492369" y="2233246"/>
            <a:ext cx="8088923" cy="3672205"/>
          </a:xfrm>
          <a:prstGeom prst="rect">
            <a:avLst/>
          </a:prstGeom>
          <a:noFill/>
          <a:ln w="9525">
            <a:noFill/>
          </a:ln>
        </p:spPr>
        <p:txBody>
          <a:bodyPr lIns="89030" tIns="44515" rIns="89030" bIns="44515">
            <a:spAutoFit/>
          </a:bodyPr>
          <a:p>
            <a:pPr algn="l"/>
            <a:r>
              <a:rPr lang="zh-CN" altLang="en-US" sz="2585" dirty="0">
                <a:latin typeface="Arial" panose="020B0604020202020204" pitchFamily="34" charset="0"/>
              </a:rPr>
              <a:t>建立对象模型的参考步骤：</a:t>
            </a:r>
            <a:endParaRPr lang="zh-CN" altLang="en-US" sz="2585" dirty="0">
              <a:latin typeface="Arial" panose="020B0604020202020204" pitchFamily="34" charset="0"/>
            </a:endParaRPr>
          </a:p>
          <a:p>
            <a:pPr algn="l"/>
            <a:r>
              <a:rPr lang="en-US" altLang="zh-CN" sz="2585" dirty="0">
                <a:latin typeface="Arial" panose="020B0604020202020204" pitchFamily="34" charset="0"/>
              </a:rPr>
              <a:t>1.</a:t>
            </a:r>
            <a:r>
              <a:rPr lang="zh-CN" altLang="en-US" sz="2585" dirty="0">
                <a:latin typeface="Arial" panose="020B0604020202020204" pitchFamily="34" charset="0"/>
              </a:rPr>
              <a:t>对于大型系统首先划分出若干个主题，有一些小系统就可以直接确定对象类和关联。</a:t>
            </a:r>
            <a:endParaRPr lang="zh-CN" altLang="en-US" sz="2585" dirty="0">
              <a:latin typeface="Arial" panose="020B0604020202020204" pitchFamily="34" charset="0"/>
            </a:endParaRPr>
          </a:p>
          <a:p>
            <a:pPr algn="l"/>
            <a:r>
              <a:rPr lang="en-US" altLang="zh-CN" sz="2585" dirty="0">
                <a:latin typeface="Arial" panose="020B0604020202020204" pitchFamily="34" charset="0"/>
              </a:rPr>
              <a:t>2.</a:t>
            </a:r>
            <a:r>
              <a:rPr lang="zh-CN" altLang="en-US" sz="2585" dirty="0">
                <a:latin typeface="Arial" panose="020B0604020202020204" pitchFamily="34" charset="0"/>
              </a:rPr>
              <a:t>给每个对象类和关联增添属性，以进一步描述。</a:t>
            </a:r>
            <a:endParaRPr lang="zh-CN" altLang="en-US" sz="2585" dirty="0">
              <a:latin typeface="Arial" panose="020B0604020202020204" pitchFamily="34" charset="0"/>
            </a:endParaRPr>
          </a:p>
          <a:p>
            <a:pPr algn="l"/>
            <a:r>
              <a:rPr lang="en-US" altLang="zh-CN" sz="2585" dirty="0">
                <a:latin typeface="Arial" panose="020B0604020202020204" pitchFamily="34" charset="0"/>
              </a:rPr>
              <a:t>3.</a:t>
            </a:r>
            <a:r>
              <a:rPr lang="zh-CN" altLang="en-US" sz="2585" dirty="0">
                <a:latin typeface="Arial" panose="020B0604020202020204" pitchFamily="34" charset="0"/>
              </a:rPr>
              <a:t>对对象模型进行优化，利用适当的继承关系来合并和组织对象类。</a:t>
            </a:r>
            <a:endParaRPr lang="zh-CN" altLang="en-US" sz="2585" dirty="0">
              <a:latin typeface="Arial" panose="020B0604020202020204" pitchFamily="34" charset="0"/>
            </a:endParaRPr>
          </a:p>
          <a:p>
            <a:pPr algn="l"/>
            <a:r>
              <a:rPr lang="en-US" altLang="zh-CN" sz="2585" dirty="0">
                <a:latin typeface="Arial" panose="020B0604020202020204" pitchFamily="34" charset="0"/>
              </a:rPr>
              <a:t>4.</a:t>
            </a:r>
            <a:r>
              <a:rPr lang="zh-CN" altLang="en-US" sz="2585" dirty="0">
                <a:latin typeface="Arial" panose="020B0604020202020204" pitchFamily="34" charset="0"/>
              </a:rPr>
              <a:t>明确对象类中的部分服务。</a:t>
            </a:r>
            <a:endParaRPr lang="zh-CN" altLang="en-US" sz="2585" dirty="0">
              <a:latin typeface="Arial" panose="020B0604020202020204" pitchFamily="34" charset="0"/>
            </a:endParaRPr>
          </a:p>
          <a:p>
            <a:pPr algn="l"/>
            <a:r>
              <a:rPr lang="en-US" altLang="zh-CN" sz="2585" dirty="0">
                <a:latin typeface="Arial" panose="020B0604020202020204" pitchFamily="34" charset="0"/>
              </a:rPr>
              <a:t>5.</a:t>
            </a:r>
            <a:r>
              <a:rPr lang="zh-CN" altLang="en-US" sz="2585" dirty="0">
                <a:latin typeface="Arial" panose="020B0604020202020204" pitchFamily="34" charset="0"/>
              </a:rPr>
              <a:t>通过其他模型的建立来修改调整对象模型。</a:t>
            </a:r>
            <a:endParaRPr lang="zh-CN" altLang="en-US" sz="2585" dirty="0">
              <a:latin typeface="Arial" panose="020B0604020202020204" pitchFamily="34" charset="0"/>
            </a:endParaRPr>
          </a:p>
          <a:p>
            <a:pPr algn="l"/>
            <a:r>
              <a:rPr lang="en-US" altLang="zh-CN" sz="2585" dirty="0">
                <a:latin typeface="Arial" panose="020B0604020202020204" pitchFamily="34" charset="0"/>
              </a:rPr>
              <a:t>6.</a:t>
            </a:r>
            <a:r>
              <a:rPr lang="zh-CN" altLang="en-US" sz="2585" dirty="0">
                <a:latin typeface="Arial" panose="020B0604020202020204" pitchFamily="34" charset="0"/>
              </a:rPr>
              <a:t>更准确地描述对类中提供的服务的需求。</a:t>
            </a:r>
            <a:endParaRPr lang="zh-CN" altLang="en-US" sz="2585" dirty="0">
              <a:latin typeface="Arial" panose="020B0604020202020204" pitchFamily="34" charset="0"/>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07523" name="Rectangle 3"/>
          <p:cNvSpPr>
            <a:spLocks noGrp="1"/>
          </p:cNvSpPr>
          <p:nvPr>
            <p:ph idx="1"/>
          </p:nvPr>
        </p:nvSpPr>
        <p:spPr>
          <a:xfrm>
            <a:off x="773723" y="1459523"/>
            <a:ext cx="7772400" cy="3798277"/>
          </a:xfrm>
        </p:spPr>
        <p:txBody>
          <a:bodyPr vert="horz" wrap="square" lIns="89030" tIns="44515" rIns="89030" bIns="44515" anchor="t"/>
          <a:p>
            <a:pPr marL="342900" indent="-342900" defTabSz="914400" eaLnBrk="1" hangingPunct="1"/>
            <a:r>
              <a:rPr lang="zh-CN" altLang="en-US" sz="2770" dirty="0"/>
              <a:t>对象行为是通过交互来实现的，</a:t>
            </a:r>
            <a:r>
              <a:rPr lang="zh-CN" altLang="en-US" sz="2770" dirty="0">
                <a:solidFill>
                  <a:srgbClr val="452DF5"/>
                </a:solidFill>
              </a:rPr>
              <a:t>交互</a:t>
            </a:r>
            <a:r>
              <a:rPr lang="zh-CN" altLang="en-US" sz="2770" dirty="0"/>
              <a:t>是对象间为完成某一目的而进行的一系列</a:t>
            </a:r>
            <a:r>
              <a:rPr lang="zh-CN" altLang="en-US" sz="2770" u="sng" dirty="0">
                <a:solidFill>
                  <a:srgbClr val="FF0066"/>
                </a:solidFill>
              </a:rPr>
              <a:t>消息</a:t>
            </a:r>
            <a:r>
              <a:rPr lang="zh-CN" altLang="en-US" sz="2770" dirty="0"/>
              <a:t>交换。</a:t>
            </a:r>
            <a:endParaRPr lang="zh-CN" altLang="en-US" sz="2770" dirty="0"/>
          </a:p>
          <a:p>
            <a:pPr marL="342900" indent="-342900" defTabSz="914400" eaLnBrk="1" hangingPunct="1"/>
            <a:r>
              <a:rPr lang="zh-CN" altLang="en-US" sz="2770" dirty="0">
                <a:solidFill>
                  <a:srgbClr val="452DF5"/>
                </a:solidFill>
              </a:rPr>
              <a:t>消息</a:t>
            </a:r>
            <a:r>
              <a:rPr lang="zh-CN" altLang="en-US" sz="2770" dirty="0"/>
              <a:t>是对象间的单向通信，从发送者到接受者的携带信息的控制流。消息可能带有</a:t>
            </a:r>
            <a:r>
              <a:rPr lang="zh-CN" altLang="en-US" sz="2770" u="sng" dirty="0">
                <a:solidFill>
                  <a:srgbClr val="FF0066"/>
                </a:solidFill>
              </a:rPr>
              <a:t>值参</a:t>
            </a:r>
            <a:r>
              <a:rPr lang="zh-CN" altLang="en-US" sz="2770" dirty="0"/>
              <a:t>。</a:t>
            </a:r>
            <a:endParaRPr lang="zh-CN" altLang="en-US" sz="2770" dirty="0"/>
          </a:p>
          <a:p>
            <a:pPr marL="342900" indent="-342900" defTabSz="914400" eaLnBrk="1" hangingPunct="1"/>
            <a:r>
              <a:rPr lang="zh-CN" altLang="en-US" sz="2770" dirty="0"/>
              <a:t>消息序列可用两种图表示：</a:t>
            </a:r>
            <a:r>
              <a:rPr lang="zh-CN" altLang="en-US" sz="2770" u="sng" dirty="0">
                <a:solidFill>
                  <a:srgbClr val="FF0066"/>
                </a:solidFill>
              </a:rPr>
              <a:t>顺序图</a:t>
            </a:r>
            <a:r>
              <a:rPr lang="zh-CN" altLang="en-US" sz="2770" dirty="0"/>
              <a:t>（重点在消息的时间顺序）和</a:t>
            </a:r>
            <a:r>
              <a:rPr lang="zh-CN" altLang="en-US" sz="2770" u="sng" dirty="0">
                <a:solidFill>
                  <a:srgbClr val="FF0066"/>
                </a:solidFill>
              </a:rPr>
              <a:t>协作图</a:t>
            </a:r>
            <a:r>
              <a:rPr lang="zh-CN" altLang="en-US" sz="2770" dirty="0"/>
              <a:t>（重点在交换消息的对象间的关系）。对协作图来说，时间顺序可以从顺序号获得。</a:t>
            </a:r>
            <a:endParaRPr lang="zh-CN" altLang="en-US" sz="2770" dirty="0"/>
          </a:p>
        </p:txBody>
      </p:sp>
      <p:sp>
        <p:nvSpPr>
          <p:cNvPr id="107524" name="Rectangle 4"/>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solidFill>
                  <a:schemeClr val="tx2"/>
                </a:solidFill>
              </a:rPr>
              <a:t>动态建模</a:t>
            </a:r>
            <a:r>
              <a:rPr lang="en-US" altLang="zh-CN" sz="3325" dirty="0">
                <a:solidFill>
                  <a:schemeClr val="tx2"/>
                </a:solidFill>
              </a:rPr>
              <a:t>-</a:t>
            </a:r>
            <a:r>
              <a:rPr lang="zh-CN" altLang="en-US" sz="3325" dirty="0">
                <a:solidFill>
                  <a:schemeClr val="tx2"/>
                </a:solidFill>
              </a:rPr>
              <a:t>交互视图</a:t>
            </a:r>
            <a:endParaRPr lang="zh-CN" altLang="en-US" sz="3325" dirty="0">
              <a:solidFill>
                <a:schemeClr val="tx2"/>
              </a:solidFill>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08547" name="Rectangle 3"/>
          <p:cNvSpPr>
            <a:spLocks noGrp="1"/>
          </p:cNvSpPr>
          <p:nvPr>
            <p:ph idx="1"/>
          </p:nvPr>
        </p:nvSpPr>
        <p:spPr>
          <a:xfrm>
            <a:off x="602274" y="1600200"/>
            <a:ext cx="8018585" cy="3798277"/>
          </a:xfrm>
        </p:spPr>
        <p:txBody>
          <a:bodyPr vert="horz" wrap="square" lIns="89030" tIns="44515" rIns="89030" bIns="44515" anchor="t"/>
          <a:p>
            <a:pPr marL="342900" indent="-342900" defTabSz="914400" eaLnBrk="1" hangingPunct="1"/>
            <a:r>
              <a:rPr lang="zh-CN" altLang="en-US" sz="2770" dirty="0">
                <a:solidFill>
                  <a:srgbClr val="452DF5"/>
                </a:solidFill>
              </a:rPr>
              <a:t>顺序图</a:t>
            </a:r>
            <a:r>
              <a:rPr lang="zh-CN" altLang="en-US" sz="2770" dirty="0"/>
              <a:t>用二维表来表示交互，纵向是时间轴，横向是参与的角色以及它们交换的消息。</a:t>
            </a:r>
            <a:endParaRPr lang="zh-CN" altLang="en-US" sz="2770" dirty="0"/>
          </a:p>
          <a:p>
            <a:pPr marL="342900" indent="-342900" defTabSz="914400" eaLnBrk="1" hangingPunct="1"/>
            <a:r>
              <a:rPr lang="zh-CN" altLang="en-US" sz="2770" dirty="0"/>
              <a:t>角色的生命周期表现为</a:t>
            </a:r>
            <a:r>
              <a:rPr lang="zh-CN" altLang="en-US" sz="2770" dirty="0">
                <a:solidFill>
                  <a:srgbClr val="452DF5"/>
                </a:solidFill>
              </a:rPr>
              <a:t>生命线</a:t>
            </a:r>
            <a:r>
              <a:rPr lang="zh-CN" altLang="en-US" sz="2770" dirty="0"/>
              <a:t>，一条垂直的线，在激活的时间段里是双线，在状态保持的时间里是虚线。</a:t>
            </a:r>
            <a:endParaRPr lang="zh-CN" altLang="en-US" sz="2770" dirty="0"/>
          </a:p>
          <a:p>
            <a:pPr marL="342900" indent="-342900" defTabSz="914400" eaLnBrk="1" hangingPunct="1"/>
            <a:r>
              <a:rPr lang="zh-CN" altLang="en-US" sz="2770" dirty="0"/>
              <a:t>消息表示为从一条生命线出发到另一条生命线的有向线，从上而下，表示消息的时间顺序。</a:t>
            </a:r>
            <a:endParaRPr lang="zh-CN" altLang="en-US" sz="2770" dirty="0"/>
          </a:p>
        </p:txBody>
      </p:sp>
      <p:sp>
        <p:nvSpPr>
          <p:cNvPr id="108548" name="Rectangle 4"/>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solidFill>
                  <a:schemeClr val="tx2"/>
                </a:solidFill>
              </a:rPr>
              <a:t>动态建模</a:t>
            </a:r>
            <a:r>
              <a:rPr lang="en-US" altLang="zh-CN" sz="3325" dirty="0">
                <a:solidFill>
                  <a:schemeClr val="tx2"/>
                </a:solidFill>
              </a:rPr>
              <a:t>-</a:t>
            </a:r>
            <a:r>
              <a:rPr lang="zh-CN" altLang="en-US" sz="3325" dirty="0">
                <a:solidFill>
                  <a:schemeClr val="tx2"/>
                </a:solidFill>
              </a:rPr>
              <a:t>顺序图</a:t>
            </a:r>
            <a:endParaRPr lang="zh-CN" altLang="en-US" sz="3325" dirty="0">
              <a:solidFill>
                <a:schemeClr val="tx2"/>
              </a:solidFill>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09571" name="Rectangle 3"/>
          <p:cNvSpPr/>
          <p:nvPr/>
        </p:nvSpPr>
        <p:spPr>
          <a:xfrm>
            <a:off x="1096108" y="1740877"/>
            <a:ext cx="6400800" cy="3798277"/>
          </a:xfrm>
          <a:prstGeom prst="rect">
            <a:avLst/>
          </a:prstGeom>
          <a:noFill/>
          <a:ln w="12700" cap="flat" cmpd="sng">
            <a:solidFill>
              <a:schemeClr val="tx1"/>
            </a:solidFill>
            <a:prstDash val="solid"/>
            <a:miter/>
            <a:headEnd type="none" w="sm" len="sm"/>
            <a:tailEnd type="none" w="sm" len="sm"/>
          </a:ln>
        </p:spPr>
        <p:txBody>
          <a:bodyPr wrap="none" anchor="ctr"/>
          <a:p>
            <a:endParaRPr lang="zh-CN" altLang="en-US" sz="100" dirty="0">
              <a:latin typeface="Arial" panose="020B0604020202020204" pitchFamily="34" charset="0"/>
            </a:endParaRPr>
          </a:p>
        </p:txBody>
      </p:sp>
      <p:sp>
        <p:nvSpPr>
          <p:cNvPr id="861188" name="Rectangle 4"/>
          <p:cNvSpPr/>
          <p:nvPr/>
        </p:nvSpPr>
        <p:spPr>
          <a:xfrm>
            <a:off x="1324708" y="1951892"/>
            <a:ext cx="1143000" cy="281354"/>
          </a:xfrm>
          <a:prstGeom prst="rect">
            <a:avLst/>
          </a:prstGeom>
          <a:solidFill>
            <a:srgbClr val="180793"/>
          </a:solidFill>
          <a:ln w="12700">
            <a:noFill/>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475" dirty="0">
                <a:solidFill>
                  <a:schemeClr val="accent1"/>
                </a:solidFill>
              </a:rPr>
              <a:t>Caller</a:t>
            </a:r>
            <a:endParaRPr lang="en-US" altLang="zh-CN" sz="1475" dirty="0">
              <a:solidFill>
                <a:schemeClr val="accent1"/>
              </a:solidFill>
            </a:endParaRPr>
          </a:p>
        </p:txBody>
      </p:sp>
      <p:sp>
        <p:nvSpPr>
          <p:cNvPr id="861189" name="Rectangle 5"/>
          <p:cNvSpPr/>
          <p:nvPr/>
        </p:nvSpPr>
        <p:spPr>
          <a:xfrm>
            <a:off x="3763108" y="1951892"/>
            <a:ext cx="1143000" cy="281354"/>
          </a:xfrm>
          <a:prstGeom prst="rect">
            <a:avLst/>
          </a:prstGeom>
          <a:solidFill>
            <a:srgbClr val="180793"/>
          </a:solidFill>
          <a:ln w="12700">
            <a:noFill/>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475" dirty="0">
                <a:solidFill>
                  <a:schemeClr val="accent1"/>
                </a:solidFill>
              </a:rPr>
              <a:t>Operator</a:t>
            </a:r>
            <a:endParaRPr lang="en-US" altLang="zh-CN" sz="1475" dirty="0">
              <a:solidFill>
                <a:schemeClr val="accent1"/>
              </a:solidFill>
            </a:endParaRPr>
          </a:p>
        </p:txBody>
      </p:sp>
      <p:sp>
        <p:nvSpPr>
          <p:cNvPr id="861190" name="Rectangle 6"/>
          <p:cNvSpPr/>
          <p:nvPr/>
        </p:nvSpPr>
        <p:spPr>
          <a:xfrm>
            <a:off x="6201508" y="1951892"/>
            <a:ext cx="1143000" cy="281354"/>
          </a:xfrm>
          <a:prstGeom prst="rect">
            <a:avLst/>
          </a:prstGeom>
          <a:solidFill>
            <a:srgbClr val="180793"/>
          </a:solidFill>
          <a:ln w="12700">
            <a:noFill/>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475" dirty="0">
                <a:solidFill>
                  <a:schemeClr val="accent1"/>
                </a:solidFill>
              </a:rPr>
              <a:t>Callee</a:t>
            </a:r>
            <a:endParaRPr lang="en-US" altLang="zh-CN" sz="1475" dirty="0">
              <a:solidFill>
                <a:schemeClr val="accent1"/>
              </a:solidFill>
            </a:endParaRPr>
          </a:p>
        </p:txBody>
      </p:sp>
      <p:sp>
        <p:nvSpPr>
          <p:cNvPr id="109575" name="Line 7"/>
          <p:cNvSpPr/>
          <p:nvPr/>
        </p:nvSpPr>
        <p:spPr>
          <a:xfrm>
            <a:off x="1934308" y="2233246"/>
            <a:ext cx="1466" cy="3094892"/>
          </a:xfrm>
          <a:prstGeom prst="line">
            <a:avLst/>
          </a:prstGeom>
          <a:ln w="38100" cap="flat" cmpd="sng">
            <a:solidFill>
              <a:srgbClr val="FF9933"/>
            </a:solidFill>
            <a:prstDash val="solid"/>
            <a:headEnd type="none" w="sm" len="sm"/>
            <a:tailEnd type="none" w="sm" len="sm"/>
          </a:ln>
        </p:spPr>
      </p:sp>
      <p:sp>
        <p:nvSpPr>
          <p:cNvPr id="109576" name="Line 8"/>
          <p:cNvSpPr/>
          <p:nvPr/>
        </p:nvSpPr>
        <p:spPr>
          <a:xfrm>
            <a:off x="4296508" y="2233246"/>
            <a:ext cx="1466" cy="3094892"/>
          </a:xfrm>
          <a:prstGeom prst="line">
            <a:avLst/>
          </a:prstGeom>
          <a:ln w="38100" cap="flat" cmpd="sng">
            <a:solidFill>
              <a:srgbClr val="FF9933"/>
            </a:solidFill>
            <a:prstDash val="solid"/>
            <a:headEnd type="none" w="sm" len="sm"/>
            <a:tailEnd type="none" w="sm" len="sm"/>
          </a:ln>
        </p:spPr>
      </p:sp>
      <p:sp>
        <p:nvSpPr>
          <p:cNvPr id="109577" name="Line 9"/>
          <p:cNvSpPr/>
          <p:nvPr/>
        </p:nvSpPr>
        <p:spPr>
          <a:xfrm>
            <a:off x="6734908" y="2233246"/>
            <a:ext cx="1466" cy="3094892"/>
          </a:xfrm>
          <a:prstGeom prst="line">
            <a:avLst/>
          </a:prstGeom>
          <a:ln w="38100" cap="flat" cmpd="sng">
            <a:solidFill>
              <a:srgbClr val="FF9933"/>
            </a:solidFill>
            <a:prstDash val="solid"/>
            <a:headEnd type="none" w="sm" len="sm"/>
            <a:tailEnd type="none" w="sm" len="sm"/>
          </a:ln>
        </p:spPr>
      </p:sp>
      <p:sp>
        <p:nvSpPr>
          <p:cNvPr id="109578" name="Line 10"/>
          <p:cNvSpPr/>
          <p:nvPr/>
        </p:nvSpPr>
        <p:spPr>
          <a:xfrm>
            <a:off x="791308" y="2162908"/>
            <a:ext cx="1466" cy="3094892"/>
          </a:xfrm>
          <a:prstGeom prst="line">
            <a:avLst/>
          </a:prstGeom>
          <a:ln w="12700" cap="flat" cmpd="sng">
            <a:solidFill>
              <a:srgbClr val="0000FF"/>
            </a:solidFill>
            <a:prstDash val="solid"/>
            <a:headEnd type="none" w="sm" len="sm"/>
            <a:tailEnd type="triangle" w="med" len="med"/>
          </a:ln>
        </p:spPr>
      </p:sp>
      <p:sp>
        <p:nvSpPr>
          <p:cNvPr id="109579" name="Text Box 11"/>
          <p:cNvSpPr txBox="1"/>
          <p:nvPr/>
        </p:nvSpPr>
        <p:spPr>
          <a:xfrm>
            <a:off x="334108" y="5369169"/>
            <a:ext cx="914400" cy="318770"/>
          </a:xfrm>
          <a:prstGeom prst="rect">
            <a:avLst/>
          </a:prstGeom>
          <a:noFill/>
          <a:ln w="12700">
            <a:noFill/>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defTabSz="762000">
              <a:spcBef>
                <a:spcPct val="0"/>
              </a:spcBef>
              <a:buNone/>
            </a:pPr>
            <a:r>
              <a:rPr lang="zh-CN" altLang="en-US" sz="1475" dirty="0">
                <a:solidFill>
                  <a:srgbClr val="452DF5"/>
                </a:solidFill>
              </a:rPr>
              <a:t>时间轴</a:t>
            </a:r>
            <a:endParaRPr lang="zh-CN" altLang="en-US" sz="1475" b="0" dirty="0">
              <a:solidFill>
                <a:srgbClr val="452DF5"/>
              </a:solidFill>
            </a:endParaRPr>
          </a:p>
        </p:txBody>
      </p:sp>
      <p:sp>
        <p:nvSpPr>
          <p:cNvPr id="861196" name="Rectangle 12"/>
          <p:cNvSpPr/>
          <p:nvPr/>
        </p:nvSpPr>
        <p:spPr>
          <a:xfrm>
            <a:off x="1858108" y="2233246"/>
            <a:ext cx="152400" cy="281354"/>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p>
            <a:endParaRPr lang="zh-CN" altLang="en-US" sz="100" dirty="0">
              <a:latin typeface="Arial" panose="020B0604020202020204" pitchFamily="34" charset="0"/>
            </a:endParaRPr>
          </a:p>
        </p:txBody>
      </p:sp>
      <p:sp>
        <p:nvSpPr>
          <p:cNvPr id="861197" name="Rectangle 13"/>
          <p:cNvSpPr/>
          <p:nvPr/>
        </p:nvSpPr>
        <p:spPr>
          <a:xfrm>
            <a:off x="4220308" y="2514600"/>
            <a:ext cx="152400" cy="422031"/>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p>
            <a:endParaRPr lang="zh-CN" altLang="en-US" sz="100" dirty="0">
              <a:latin typeface="Arial" panose="020B0604020202020204" pitchFamily="34" charset="0"/>
            </a:endParaRPr>
          </a:p>
        </p:txBody>
      </p:sp>
      <p:sp>
        <p:nvSpPr>
          <p:cNvPr id="861198" name="Rectangle 14"/>
          <p:cNvSpPr/>
          <p:nvPr/>
        </p:nvSpPr>
        <p:spPr>
          <a:xfrm>
            <a:off x="1858108" y="2936631"/>
            <a:ext cx="152400" cy="422031"/>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p>
            <a:endParaRPr lang="zh-CN" altLang="en-US" sz="100" dirty="0">
              <a:latin typeface="Arial" panose="020B0604020202020204" pitchFamily="34" charset="0"/>
            </a:endParaRPr>
          </a:p>
        </p:txBody>
      </p:sp>
      <p:sp>
        <p:nvSpPr>
          <p:cNvPr id="861199" name="Rectangle 15"/>
          <p:cNvSpPr/>
          <p:nvPr/>
        </p:nvSpPr>
        <p:spPr>
          <a:xfrm>
            <a:off x="4220308" y="3358662"/>
            <a:ext cx="152400" cy="351692"/>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p>
            <a:endParaRPr lang="zh-CN" altLang="en-US" sz="100" dirty="0">
              <a:latin typeface="Arial" panose="020B0604020202020204" pitchFamily="34" charset="0"/>
            </a:endParaRPr>
          </a:p>
        </p:txBody>
      </p:sp>
      <p:sp>
        <p:nvSpPr>
          <p:cNvPr id="861200" name="Rectangle 16"/>
          <p:cNvSpPr/>
          <p:nvPr/>
        </p:nvSpPr>
        <p:spPr>
          <a:xfrm>
            <a:off x="6658708" y="3710354"/>
            <a:ext cx="152400" cy="422031"/>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p>
            <a:endParaRPr lang="zh-CN" altLang="en-US" sz="100" dirty="0">
              <a:latin typeface="Arial" panose="020B0604020202020204" pitchFamily="34" charset="0"/>
            </a:endParaRPr>
          </a:p>
        </p:txBody>
      </p:sp>
      <p:sp>
        <p:nvSpPr>
          <p:cNvPr id="861201" name="Rectangle 17"/>
          <p:cNvSpPr/>
          <p:nvPr/>
        </p:nvSpPr>
        <p:spPr>
          <a:xfrm>
            <a:off x="4220308" y="4132385"/>
            <a:ext cx="152400" cy="351692"/>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p>
            <a:endParaRPr lang="zh-CN" altLang="en-US" sz="100" dirty="0">
              <a:latin typeface="Arial" panose="020B0604020202020204" pitchFamily="34" charset="0"/>
            </a:endParaRPr>
          </a:p>
        </p:txBody>
      </p:sp>
      <p:sp>
        <p:nvSpPr>
          <p:cNvPr id="861202" name="Rectangle 18"/>
          <p:cNvSpPr/>
          <p:nvPr/>
        </p:nvSpPr>
        <p:spPr>
          <a:xfrm>
            <a:off x="1858108" y="4484077"/>
            <a:ext cx="152400" cy="844062"/>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p>
            <a:endParaRPr lang="zh-CN" altLang="en-US" sz="100" dirty="0">
              <a:latin typeface="Arial" panose="020B0604020202020204" pitchFamily="34" charset="0"/>
            </a:endParaRPr>
          </a:p>
        </p:txBody>
      </p:sp>
      <p:sp>
        <p:nvSpPr>
          <p:cNvPr id="861203" name="Rectangle 19"/>
          <p:cNvSpPr/>
          <p:nvPr/>
        </p:nvSpPr>
        <p:spPr>
          <a:xfrm>
            <a:off x="6658708" y="4906108"/>
            <a:ext cx="152400" cy="422031"/>
          </a:xfrm>
          <a:prstGeom prst="rect">
            <a:avLst/>
          </a:prstGeom>
          <a:solidFill>
            <a:schemeClr val="accent1"/>
          </a:solidFill>
          <a:ln w="12700" cap="flat" cmpd="sng">
            <a:solidFill>
              <a:schemeClr val="tx1"/>
            </a:solidFill>
            <a:prstDash val="solid"/>
            <a:miter/>
            <a:headEnd type="none" w="sm" len="sm"/>
            <a:tailEnd type="none" w="sm" len="sm"/>
          </a:ln>
        </p:spPr>
        <p:txBody>
          <a:bodyPr wrap="none" anchor="ctr"/>
          <a:p>
            <a:endParaRPr lang="zh-CN" altLang="en-US" sz="100" dirty="0">
              <a:latin typeface="Arial" panose="020B0604020202020204" pitchFamily="34" charset="0"/>
            </a:endParaRPr>
          </a:p>
        </p:txBody>
      </p:sp>
      <p:grpSp>
        <p:nvGrpSpPr>
          <p:cNvPr id="861204" name="Group 20"/>
          <p:cNvGrpSpPr/>
          <p:nvPr/>
        </p:nvGrpSpPr>
        <p:grpSpPr>
          <a:xfrm>
            <a:off x="1934308" y="2218592"/>
            <a:ext cx="2362200" cy="319454"/>
            <a:chOff x="1392" y="1574"/>
            <a:chExt cx="1488" cy="218"/>
          </a:xfrm>
        </p:grpSpPr>
        <p:sp>
          <p:nvSpPr>
            <p:cNvPr id="109612" name="Line 21"/>
            <p:cNvSpPr/>
            <p:nvPr/>
          </p:nvSpPr>
          <p:spPr>
            <a:xfrm>
              <a:off x="1392" y="1776"/>
              <a:ext cx="1488" cy="0"/>
            </a:xfrm>
            <a:prstGeom prst="line">
              <a:avLst/>
            </a:prstGeom>
            <a:ln w="12700" cap="flat" cmpd="sng">
              <a:solidFill>
                <a:schemeClr val="tx1"/>
              </a:solidFill>
              <a:prstDash val="solid"/>
              <a:headEnd type="none" w="sm" len="sm"/>
              <a:tailEnd type="arrow" w="med" len="med"/>
            </a:ln>
          </p:spPr>
        </p:sp>
        <p:sp>
          <p:nvSpPr>
            <p:cNvPr id="109613" name="Text Box 22"/>
            <p:cNvSpPr txBox="1"/>
            <p:nvPr/>
          </p:nvSpPr>
          <p:spPr>
            <a:xfrm>
              <a:off x="1960" y="1574"/>
              <a:ext cx="281" cy="218"/>
            </a:xfrm>
            <a:prstGeom prst="rect">
              <a:avLst/>
            </a:prstGeom>
            <a:noFill/>
            <a:ln w="12700">
              <a:noFill/>
            </a:ln>
          </p:spPr>
          <p:txBody>
            <a:bodyPr wrap="none">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defTabSz="762000">
                <a:spcBef>
                  <a:spcPct val="0"/>
                </a:spcBef>
                <a:buNone/>
              </a:pPr>
              <a:r>
                <a:rPr lang="en-US" altLang="zh-CN" sz="1475" dirty="0"/>
                <a:t>call</a:t>
              </a:r>
              <a:endParaRPr lang="en-US" altLang="zh-CN" sz="1475" b="0" dirty="0"/>
            </a:p>
          </p:txBody>
        </p:sp>
      </p:grpSp>
      <p:grpSp>
        <p:nvGrpSpPr>
          <p:cNvPr id="861207" name="Group 23"/>
          <p:cNvGrpSpPr/>
          <p:nvPr/>
        </p:nvGrpSpPr>
        <p:grpSpPr>
          <a:xfrm>
            <a:off x="1934308" y="2655277"/>
            <a:ext cx="2362200" cy="319454"/>
            <a:chOff x="1392" y="1872"/>
            <a:chExt cx="1488" cy="218"/>
          </a:xfrm>
        </p:grpSpPr>
        <p:sp>
          <p:nvSpPr>
            <p:cNvPr id="109610" name="Line 24"/>
            <p:cNvSpPr/>
            <p:nvPr/>
          </p:nvSpPr>
          <p:spPr>
            <a:xfrm flipH="1">
              <a:off x="1392" y="2064"/>
              <a:ext cx="1488" cy="0"/>
            </a:xfrm>
            <a:prstGeom prst="line">
              <a:avLst/>
            </a:prstGeom>
            <a:ln w="12700" cap="flat" cmpd="sng">
              <a:solidFill>
                <a:schemeClr val="tx1"/>
              </a:solidFill>
              <a:prstDash val="solid"/>
              <a:headEnd type="none" w="sm" len="sm"/>
              <a:tailEnd type="arrow" w="med" len="med"/>
            </a:ln>
          </p:spPr>
        </p:sp>
        <p:sp>
          <p:nvSpPr>
            <p:cNvPr id="109611" name="Text Box 25"/>
            <p:cNvSpPr txBox="1"/>
            <p:nvPr/>
          </p:nvSpPr>
          <p:spPr>
            <a:xfrm>
              <a:off x="1968" y="1872"/>
              <a:ext cx="280" cy="218"/>
            </a:xfrm>
            <a:prstGeom prst="rect">
              <a:avLst/>
            </a:prstGeom>
            <a:noFill/>
            <a:ln w="12700">
              <a:noFill/>
            </a:ln>
          </p:spPr>
          <p:txBody>
            <a:bodyPr wrap="none">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defTabSz="762000">
                <a:spcBef>
                  <a:spcPct val="0"/>
                </a:spcBef>
                <a:buNone/>
              </a:pPr>
              <a:r>
                <a:rPr lang="en-US" altLang="zh-CN" sz="1475" dirty="0"/>
                <a:t>ack</a:t>
              </a:r>
              <a:endParaRPr lang="en-US" altLang="zh-CN" sz="1475" b="0" dirty="0"/>
            </a:p>
          </p:txBody>
        </p:sp>
      </p:grpSp>
      <p:grpSp>
        <p:nvGrpSpPr>
          <p:cNvPr id="861210" name="Group 26"/>
          <p:cNvGrpSpPr/>
          <p:nvPr/>
        </p:nvGrpSpPr>
        <p:grpSpPr>
          <a:xfrm>
            <a:off x="1934308" y="3077308"/>
            <a:ext cx="2362200" cy="319454"/>
            <a:chOff x="1392" y="1574"/>
            <a:chExt cx="1488" cy="218"/>
          </a:xfrm>
        </p:grpSpPr>
        <p:sp>
          <p:nvSpPr>
            <p:cNvPr id="109608" name="Line 27"/>
            <p:cNvSpPr/>
            <p:nvPr/>
          </p:nvSpPr>
          <p:spPr>
            <a:xfrm>
              <a:off x="1392" y="1776"/>
              <a:ext cx="1488" cy="0"/>
            </a:xfrm>
            <a:prstGeom prst="line">
              <a:avLst/>
            </a:prstGeom>
            <a:ln w="12700" cap="flat" cmpd="sng">
              <a:solidFill>
                <a:schemeClr val="tx1"/>
              </a:solidFill>
              <a:prstDash val="solid"/>
              <a:headEnd type="none" w="sm" len="sm"/>
              <a:tailEnd type="arrow" w="med" len="med"/>
            </a:ln>
          </p:spPr>
        </p:sp>
        <p:sp>
          <p:nvSpPr>
            <p:cNvPr id="109609" name="Text Box 28"/>
            <p:cNvSpPr txBox="1"/>
            <p:nvPr/>
          </p:nvSpPr>
          <p:spPr>
            <a:xfrm>
              <a:off x="1960" y="1574"/>
              <a:ext cx="504" cy="218"/>
            </a:xfrm>
            <a:prstGeom prst="rect">
              <a:avLst/>
            </a:prstGeom>
            <a:noFill/>
            <a:ln w="12700">
              <a:noFill/>
            </a:ln>
          </p:spPr>
          <p:txBody>
            <a:bodyPr wrap="none">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defTabSz="762000">
                <a:spcBef>
                  <a:spcPct val="0"/>
                </a:spcBef>
                <a:buNone/>
              </a:pPr>
              <a:r>
                <a:rPr lang="en-US" altLang="zh-CN" sz="1475" dirty="0"/>
                <a:t>number</a:t>
              </a:r>
              <a:endParaRPr lang="en-US" altLang="zh-CN" sz="1475" b="0" dirty="0"/>
            </a:p>
          </p:txBody>
        </p:sp>
      </p:grpSp>
      <p:grpSp>
        <p:nvGrpSpPr>
          <p:cNvPr id="861213" name="Group 29"/>
          <p:cNvGrpSpPr/>
          <p:nvPr/>
        </p:nvGrpSpPr>
        <p:grpSpPr>
          <a:xfrm>
            <a:off x="4296508" y="3429000"/>
            <a:ext cx="2438400" cy="319454"/>
            <a:chOff x="1392" y="1574"/>
            <a:chExt cx="1488" cy="218"/>
          </a:xfrm>
        </p:grpSpPr>
        <p:sp>
          <p:nvSpPr>
            <p:cNvPr id="109606" name="Line 30"/>
            <p:cNvSpPr/>
            <p:nvPr/>
          </p:nvSpPr>
          <p:spPr>
            <a:xfrm>
              <a:off x="1392" y="1776"/>
              <a:ext cx="1488" cy="0"/>
            </a:xfrm>
            <a:prstGeom prst="line">
              <a:avLst/>
            </a:prstGeom>
            <a:ln w="12700" cap="flat" cmpd="sng">
              <a:solidFill>
                <a:schemeClr val="tx1"/>
              </a:solidFill>
              <a:prstDash val="solid"/>
              <a:headEnd type="none" w="sm" len="sm"/>
              <a:tailEnd type="arrow" w="med" len="med"/>
            </a:ln>
          </p:spPr>
        </p:sp>
        <p:sp>
          <p:nvSpPr>
            <p:cNvPr id="109607" name="Text Box 31"/>
            <p:cNvSpPr txBox="1"/>
            <p:nvPr/>
          </p:nvSpPr>
          <p:spPr>
            <a:xfrm>
              <a:off x="1960" y="1574"/>
              <a:ext cx="272" cy="218"/>
            </a:xfrm>
            <a:prstGeom prst="rect">
              <a:avLst/>
            </a:prstGeom>
            <a:noFill/>
            <a:ln w="12700">
              <a:noFill/>
            </a:ln>
          </p:spPr>
          <p:txBody>
            <a:bodyPr wrap="none">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defTabSz="762000">
                <a:spcBef>
                  <a:spcPct val="0"/>
                </a:spcBef>
                <a:buNone/>
              </a:pPr>
              <a:r>
                <a:rPr lang="en-US" altLang="zh-CN" sz="1475" dirty="0"/>
                <a:t>call</a:t>
              </a:r>
              <a:endParaRPr lang="en-US" altLang="zh-CN" sz="1475" b="0" dirty="0"/>
            </a:p>
          </p:txBody>
        </p:sp>
      </p:grpSp>
      <p:grpSp>
        <p:nvGrpSpPr>
          <p:cNvPr id="861216" name="Group 32"/>
          <p:cNvGrpSpPr/>
          <p:nvPr/>
        </p:nvGrpSpPr>
        <p:grpSpPr>
          <a:xfrm>
            <a:off x="4296508" y="3851031"/>
            <a:ext cx="2438400" cy="319454"/>
            <a:chOff x="1392" y="1872"/>
            <a:chExt cx="1488" cy="218"/>
          </a:xfrm>
        </p:grpSpPr>
        <p:sp>
          <p:nvSpPr>
            <p:cNvPr id="109604" name="Line 33"/>
            <p:cNvSpPr/>
            <p:nvPr/>
          </p:nvSpPr>
          <p:spPr>
            <a:xfrm flipH="1">
              <a:off x="1392" y="2064"/>
              <a:ext cx="1488" cy="0"/>
            </a:xfrm>
            <a:prstGeom prst="line">
              <a:avLst/>
            </a:prstGeom>
            <a:ln w="12700" cap="flat" cmpd="sng">
              <a:solidFill>
                <a:schemeClr val="tx1"/>
              </a:solidFill>
              <a:prstDash val="solid"/>
              <a:headEnd type="none" w="sm" len="sm"/>
              <a:tailEnd type="arrow" w="med" len="med"/>
            </a:ln>
          </p:spPr>
        </p:sp>
        <p:sp>
          <p:nvSpPr>
            <p:cNvPr id="109605" name="Text Box 34"/>
            <p:cNvSpPr txBox="1"/>
            <p:nvPr/>
          </p:nvSpPr>
          <p:spPr>
            <a:xfrm>
              <a:off x="1968" y="1872"/>
              <a:ext cx="271" cy="218"/>
            </a:xfrm>
            <a:prstGeom prst="rect">
              <a:avLst/>
            </a:prstGeom>
            <a:noFill/>
            <a:ln w="12700">
              <a:noFill/>
            </a:ln>
          </p:spPr>
          <p:txBody>
            <a:bodyPr wrap="none">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defTabSz="762000">
                <a:spcBef>
                  <a:spcPct val="0"/>
                </a:spcBef>
                <a:buNone/>
              </a:pPr>
              <a:r>
                <a:rPr lang="en-US" altLang="zh-CN" sz="1475" dirty="0"/>
                <a:t>ack</a:t>
              </a:r>
              <a:endParaRPr lang="en-US" altLang="zh-CN" sz="1475" b="0" dirty="0"/>
            </a:p>
          </p:txBody>
        </p:sp>
      </p:grpSp>
      <p:grpSp>
        <p:nvGrpSpPr>
          <p:cNvPr id="861219" name="Group 35"/>
          <p:cNvGrpSpPr/>
          <p:nvPr/>
        </p:nvGrpSpPr>
        <p:grpSpPr>
          <a:xfrm>
            <a:off x="1934308" y="4554415"/>
            <a:ext cx="4800600" cy="366346"/>
            <a:chOff x="1392" y="3168"/>
            <a:chExt cx="3024" cy="250"/>
          </a:xfrm>
        </p:grpSpPr>
        <p:sp>
          <p:nvSpPr>
            <p:cNvPr id="109602" name="Line 36"/>
            <p:cNvSpPr/>
            <p:nvPr/>
          </p:nvSpPr>
          <p:spPr>
            <a:xfrm>
              <a:off x="1392" y="3418"/>
              <a:ext cx="3024" cy="0"/>
            </a:xfrm>
            <a:prstGeom prst="line">
              <a:avLst/>
            </a:prstGeom>
            <a:ln w="12700" cap="flat" cmpd="sng">
              <a:solidFill>
                <a:schemeClr val="tx1"/>
              </a:solidFill>
              <a:prstDash val="solid"/>
              <a:headEnd type="none" w="sm" len="sm"/>
              <a:tailEnd type="arrow" w="med" len="med"/>
            </a:ln>
          </p:spPr>
        </p:sp>
        <p:sp>
          <p:nvSpPr>
            <p:cNvPr id="109603" name="Text Box 37"/>
            <p:cNvSpPr txBox="1"/>
            <p:nvPr/>
          </p:nvSpPr>
          <p:spPr>
            <a:xfrm>
              <a:off x="3264" y="3168"/>
              <a:ext cx="300" cy="218"/>
            </a:xfrm>
            <a:prstGeom prst="rect">
              <a:avLst/>
            </a:prstGeom>
            <a:noFill/>
            <a:ln w="12700">
              <a:noFill/>
            </a:ln>
          </p:spPr>
          <p:txBody>
            <a:bodyPr wrap="none">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defTabSz="762000">
                <a:spcBef>
                  <a:spcPct val="0"/>
                </a:spcBef>
                <a:buNone/>
              </a:pPr>
              <a:r>
                <a:rPr lang="en-US" altLang="zh-CN" sz="1475" dirty="0"/>
                <a:t>talk</a:t>
              </a:r>
              <a:endParaRPr lang="en-US" altLang="zh-CN" sz="1475" b="0" dirty="0"/>
            </a:p>
          </p:txBody>
        </p:sp>
      </p:grpSp>
      <p:grpSp>
        <p:nvGrpSpPr>
          <p:cNvPr id="861222" name="Group 38"/>
          <p:cNvGrpSpPr/>
          <p:nvPr/>
        </p:nvGrpSpPr>
        <p:grpSpPr>
          <a:xfrm>
            <a:off x="1934308" y="4202723"/>
            <a:ext cx="2362200" cy="319454"/>
            <a:chOff x="1392" y="1872"/>
            <a:chExt cx="1488" cy="218"/>
          </a:xfrm>
        </p:grpSpPr>
        <p:sp>
          <p:nvSpPr>
            <p:cNvPr id="109600" name="Line 39"/>
            <p:cNvSpPr/>
            <p:nvPr/>
          </p:nvSpPr>
          <p:spPr>
            <a:xfrm flipH="1">
              <a:off x="1392" y="2064"/>
              <a:ext cx="1488" cy="0"/>
            </a:xfrm>
            <a:prstGeom prst="line">
              <a:avLst/>
            </a:prstGeom>
            <a:ln w="12700" cap="flat" cmpd="sng">
              <a:solidFill>
                <a:schemeClr val="tx1"/>
              </a:solidFill>
              <a:prstDash val="solid"/>
              <a:headEnd type="none" w="sm" len="sm"/>
              <a:tailEnd type="arrow" w="med" len="med"/>
            </a:ln>
          </p:spPr>
        </p:sp>
        <p:sp>
          <p:nvSpPr>
            <p:cNvPr id="109601" name="Text Box 40"/>
            <p:cNvSpPr txBox="1"/>
            <p:nvPr/>
          </p:nvSpPr>
          <p:spPr>
            <a:xfrm>
              <a:off x="1968" y="1872"/>
              <a:ext cx="500" cy="218"/>
            </a:xfrm>
            <a:prstGeom prst="rect">
              <a:avLst/>
            </a:prstGeom>
            <a:noFill/>
            <a:ln w="12700">
              <a:noFill/>
            </a:ln>
          </p:spPr>
          <p:txBody>
            <a:bodyPr wrap="none">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defTabSz="762000">
                <a:spcBef>
                  <a:spcPct val="0"/>
                </a:spcBef>
                <a:buNone/>
              </a:pPr>
              <a:r>
                <a:rPr lang="en-US" altLang="zh-CN" sz="1475" dirty="0"/>
                <a:t>transfer</a:t>
              </a:r>
              <a:endParaRPr lang="en-US" altLang="zh-CN" sz="1475" b="0" dirty="0"/>
            </a:p>
          </p:txBody>
        </p:sp>
      </p:grpSp>
      <p:sp>
        <p:nvSpPr>
          <p:cNvPr id="861225" name="AutoShape 41"/>
          <p:cNvSpPr/>
          <p:nvPr/>
        </p:nvSpPr>
        <p:spPr>
          <a:xfrm>
            <a:off x="7573108" y="1318846"/>
            <a:ext cx="1066800" cy="346074"/>
          </a:xfrm>
          <a:prstGeom prst="accentCallout2">
            <a:avLst>
              <a:gd name="adj1" fmla="val 28917"/>
              <a:gd name="adj2" fmla="val -7144"/>
              <a:gd name="adj3" fmla="val 28917"/>
              <a:gd name="adj4" fmla="val -75148"/>
              <a:gd name="adj5" fmla="val 114458"/>
              <a:gd name="adj6" fmla="val -103722"/>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defTabSz="762000">
              <a:spcBef>
                <a:spcPct val="0"/>
              </a:spcBef>
              <a:buNone/>
            </a:pPr>
            <a:r>
              <a:rPr lang="zh-CN" altLang="en-US" sz="1660" b="0" dirty="0"/>
              <a:t>顺序图</a:t>
            </a:r>
            <a:endParaRPr lang="zh-CN" altLang="en-US" sz="1660" b="0" dirty="0"/>
          </a:p>
        </p:txBody>
      </p:sp>
      <p:sp>
        <p:nvSpPr>
          <p:cNvPr id="861226" name="AutoShape 42"/>
          <p:cNvSpPr/>
          <p:nvPr/>
        </p:nvSpPr>
        <p:spPr>
          <a:xfrm>
            <a:off x="7788520" y="2662604"/>
            <a:ext cx="1066800" cy="346074"/>
          </a:xfrm>
          <a:prstGeom prst="accentCallout2">
            <a:avLst>
              <a:gd name="adj1" fmla="val 28917"/>
              <a:gd name="adj2" fmla="val -7144"/>
              <a:gd name="adj3" fmla="val 28917"/>
              <a:gd name="adj4" fmla="val -70833"/>
              <a:gd name="adj5" fmla="val -53815"/>
              <a:gd name="adj6" fmla="val -97472"/>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生命线</a:t>
            </a:r>
            <a:endParaRPr lang="zh-CN" altLang="en-US" sz="1660" b="0" dirty="0"/>
          </a:p>
        </p:txBody>
      </p:sp>
      <p:sp>
        <p:nvSpPr>
          <p:cNvPr id="861227" name="AutoShape 43"/>
          <p:cNvSpPr/>
          <p:nvPr/>
        </p:nvSpPr>
        <p:spPr>
          <a:xfrm>
            <a:off x="7753350" y="3386504"/>
            <a:ext cx="1066800" cy="346074"/>
          </a:xfrm>
          <a:prstGeom prst="accentCallout2">
            <a:avLst>
              <a:gd name="adj1" fmla="val 28917"/>
              <a:gd name="adj2" fmla="val -6593"/>
              <a:gd name="adj3" fmla="val 28917"/>
              <a:gd name="adj4" fmla="val -57829"/>
              <a:gd name="adj5" fmla="val 82731"/>
              <a:gd name="adj6" fmla="val -90523"/>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激活</a:t>
            </a:r>
            <a:endParaRPr lang="zh-CN" altLang="en-US" sz="1660" b="0" dirty="0"/>
          </a:p>
        </p:txBody>
      </p:sp>
      <p:sp>
        <p:nvSpPr>
          <p:cNvPr id="861228" name="AutoShape 44"/>
          <p:cNvSpPr/>
          <p:nvPr/>
        </p:nvSpPr>
        <p:spPr>
          <a:xfrm>
            <a:off x="7803174" y="3981450"/>
            <a:ext cx="791308" cy="601344"/>
          </a:xfrm>
          <a:prstGeom prst="accentCallout2">
            <a:avLst>
              <a:gd name="adj1" fmla="val 17060"/>
              <a:gd name="adj2" fmla="val -8889"/>
              <a:gd name="adj3" fmla="val 17060"/>
              <a:gd name="adj4" fmla="val -83333"/>
              <a:gd name="adj5" fmla="val -713"/>
              <a:gd name="adj6" fmla="val -123333"/>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状态保持</a:t>
            </a:r>
            <a:endParaRPr lang="zh-CN" altLang="en-US" sz="1660" b="0" dirty="0"/>
          </a:p>
        </p:txBody>
      </p:sp>
      <p:sp>
        <p:nvSpPr>
          <p:cNvPr id="861229" name="AutoShape 45"/>
          <p:cNvSpPr/>
          <p:nvPr/>
        </p:nvSpPr>
        <p:spPr>
          <a:xfrm>
            <a:off x="7892562" y="1865435"/>
            <a:ext cx="923192" cy="346074"/>
          </a:xfrm>
          <a:prstGeom prst="accentCallout2">
            <a:avLst>
              <a:gd name="adj1" fmla="val 28917"/>
              <a:gd name="adj2" fmla="val -8245"/>
              <a:gd name="adj3" fmla="val 28917"/>
              <a:gd name="adj4" fmla="val -44500"/>
              <a:gd name="adj5" fmla="val 53014"/>
              <a:gd name="adj6" fmla="val -60653"/>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角色</a:t>
            </a:r>
            <a:endParaRPr lang="zh-CN" altLang="en-US" sz="166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861188"/>
                                        </p:tgtEl>
                                        <p:attrNameLst>
                                          <p:attrName>style.visibility</p:attrName>
                                        </p:attrNameLst>
                                      </p:cBhvr>
                                      <p:to>
                                        <p:strVal val="visible"/>
                                      </p:to>
                                    </p:set>
                                    <p:anim calcmode="lin" valueType="num">
                                      <p:cBhvr additive="base">
                                        <p:cTn id="7" dur="500"/>
                                        <p:tgtEl>
                                          <p:spTgt spid="861188"/>
                                        </p:tgtEl>
                                        <p:attrNameLst>
                                          <p:attrName>ppt_y</p:attrName>
                                        </p:attrNameLst>
                                      </p:cBhvr>
                                      <p:tavLst>
                                        <p:tav tm="0">
                                          <p:val>
                                            <p:strVal val="#ppt_y-#ppt_h*1.125000"/>
                                          </p:val>
                                        </p:tav>
                                        <p:tav tm="100000">
                                          <p:val>
                                            <p:strVal val="#ppt_y"/>
                                          </p:val>
                                        </p:tav>
                                      </p:tavLst>
                                    </p:anim>
                                    <p:animEffect transition="in" filter="wipe(down)">
                                      <p:cBhvr>
                                        <p:cTn id="8" dur="500"/>
                                        <p:tgtEl>
                                          <p:spTgt spid="861188"/>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861189"/>
                                        </p:tgtEl>
                                        <p:attrNameLst>
                                          <p:attrName>style.visibility</p:attrName>
                                        </p:attrNameLst>
                                      </p:cBhvr>
                                      <p:to>
                                        <p:strVal val="visible"/>
                                      </p:to>
                                    </p:set>
                                    <p:anim calcmode="lin" valueType="num">
                                      <p:cBhvr additive="base">
                                        <p:cTn id="12" dur="500"/>
                                        <p:tgtEl>
                                          <p:spTgt spid="861189"/>
                                        </p:tgtEl>
                                        <p:attrNameLst>
                                          <p:attrName>ppt_y</p:attrName>
                                        </p:attrNameLst>
                                      </p:cBhvr>
                                      <p:tavLst>
                                        <p:tav tm="0">
                                          <p:val>
                                            <p:strVal val="#ppt_y-#ppt_h*1.125000"/>
                                          </p:val>
                                        </p:tav>
                                        <p:tav tm="100000">
                                          <p:val>
                                            <p:strVal val="#ppt_y"/>
                                          </p:val>
                                        </p:tav>
                                      </p:tavLst>
                                    </p:anim>
                                    <p:animEffect transition="in" filter="wipe(down)">
                                      <p:cBhvr>
                                        <p:cTn id="13" dur="500"/>
                                        <p:tgtEl>
                                          <p:spTgt spid="861189"/>
                                        </p:tgtEl>
                                      </p:cBhvr>
                                    </p:animEffect>
                                  </p:childTnLst>
                                </p:cTn>
                              </p:par>
                            </p:childTnLst>
                          </p:cTn>
                        </p:par>
                        <p:par>
                          <p:cTn id="14" fill="hold">
                            <p:stCondLst>
                              <p:cond delay="1000"/>
                            </p:stCondLst>
                            <p:childTnLst>
                              <p:par>
                                <p:cTn id="15" presetID="12" presetClass="entr" presetSubtype="1" fill="hold" grpId="0" nodeType="afterEffect">
                                  <p:stCondLst>
                                    <p:cond delay="0"/>
                                  </p:stCondLst>
                                  <p:childTnLst>
                                    <p:set>
                                      <p:cBhvr>
                                        <p:cTn id="16" dur="1" fill="hold">
                                          <p:stCondLst>
                                            <p:cond delay="0"/>
                                          </p:stCondLst>
                                        </p:cTn>
                                        <p:tgtEl>
                                          <p:spTgt spid="861190"/>
                                        </p:tgtEl>
                                        <p:attrNameLst>
                                          <p:attrName>style.visibility</p:attrName>
                                        </p:attrNameLst>
                                      </p:cBhvr>
                                      <p:to>
                                        <p:strVal val="visible"/>
                                      </p:to>
                                    </p:set>
                                    <p:anim calcmode="lin" valueType="num">
                                      <p:cBhvr additive="base">
                                        <p:cTn id="17" dur="500"/>
                                        <p:tgtEl>
                                          <p:spTgt spid="861190"/>
                                        </p:tgtEl>
                                        <p:attrNameLst>
                                          <p:attrName>ppt_y</p:attrName>
                                        </p:attrNameLst>
                                      </p:cBhvr>
                                      <p:tavLst>
                                        <p:tav tm="0">
                                          <p:val>
                                            <p:strVal val="#ppt_y-#ppt_h*1.125000"/>
                                          </p:val>
                                        </p:tav>
                                        <p:tav tm="100000">
                                          <p:val>
                                            <p:strVal val="#ppt_y"/>
                                          </p:val>
                                        </p:tav>
                                      </p:tavLst>
                                    </p:anim>
                                    <p:animEffect transition="in" filter="wipe(down)">
                                      <p:cBhvr>
                                        <p:cTn id="18" dur="500"/>
                                        <p:tgtEl>
                                          <p:spTgt spid="861190"/>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grpId="0" nodeType="clickEffect">
                                  <p:stCondLst>
                                    <p:cond delay="0"/>
                                  </p:stCondLst>
                                  <p:childTnLst>
                                    <p:set>
                                      <p:cBhvr>
                                        <p:cTn id="22" dur="1" fill="hold">
                                          <p:stCondLst>
                                            <p:cond delay="0"/>
                                          </p:stCondLst>
                                        </p:cTn>
                                        <p:tgtEl>
                                          <p:spTgt spid="861229"/>
                                        </p:tgtEl>
                                        <p:attrNameLst>
                                          <p:attrName>style.visibility</p:attrName>
                                        </p:attrNameLst>
                                      </p:cBhvr>
                                      <p:to>
                                        <p:strVal val="visible"/>
                                      </p:to>
                                    </p:set>
                                    <p:animEffect transition="in" filter="strips(upRight)">
                                      <p:cBhvr>
                                        <p:cTn id="23" dur="500"/>
                                        <p:tgtEl>
                                          <p:spTgt spid="861229"/>
                                        </p:tgtEl>
                                      </p:cBhvr>
                                    </p:animEffect>
                                  </p:childTnLst>
                                  <p:subTnLst>
                                    <p:set>
                                      <p:cBhvr override="childStyle">
                                        <p:cTn dur="1" fill="hold" display="0" masterRel="nextClick" afterEffect="1"/>
                                        <p:tgtEl>
                                          <p:spTgt spid="861229"/>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8" presetClass="entr" presetSubtype="3" fill="hold" grpId="0" nodeType="clickEffect">
                                  <p:stCondLst>
                                    <p:cond delay="0"/>
                                  </p:stCondLst>
                                  <p:childTnLst>
                                    <p:set>
                                      <p:cBhvr>
                                        <p:cTn id="27" dur="1" fill="hold">
                                          <p:stCondLst>
                                            <p:cond delay="0"/>
                                          </p:stCondLst>
                                        </p:cTn>
                                        <p:tgtEl>
                                          <p:spTgt spid="861226"/>
                                        </p:tgtEl>
                                        <p:attrNameLst>
                                          <p:attrName>style.visibility</p:attrName>
                                        </p:attrNameLst>
                                      </p:cBhvr>
                                      <p:to>
                                        <p:strVal val="visible"/>
                                      </p:to>
                                    </p:set>
                                    <p:animEffect transition="in" filter="strips(upRight)">
                                      <p:cBhvr>
                                        <p:cTn id="28" dur="500"/>
                                        <p:tgtEl>
                                          <p:spTgt spid="861226"/>
                                        </p:tgtEl>
                                      </p:cBhvr>
                                    </p:animEffect>
                                  </p:childTnLst>
                                  <p:subTnLst>
                                    <p:set>
                                      <p:cBhvr override="childStyle">
                                        <p:cTn dur="1" fill="hold" display="0" masterRel="nextClick" afterEffect="1"/>
                                        <p:tgtEl>
                                          <p:spTgt spid="861226"/>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861196"/>
                                        </p:tgtEl>
                                        <p:attrNameLst>
                                          <p:attrName>style.visibility</p:attrName>
                                        </p:attrNameLst>
                                      </p:cBhvr>
                                      <p:to>
                                        <p:strVal val="visible"/>
                                      </p:to>
                                    </p:set>
                                    <p:animEffect transition="in" filter="wipe(up)">
                                      <p:cBhvr>
                                        <p:cTn id="33" dur="500"/>
                                        <p:tgtEl>
                                          <p:spTgt spid="861196"/>
                                        </p:tgtEl>
                                      </p:cBhvr>
                                    </p:animEffect>
                                  </p:childTnLst>
                                </p:cTn>
                              </p:par>
                            </p:childTnLst>
                          </p:cTn>
                        </p:par>
                        <p:par>
                          <p:cTn id="34" fill="hold">
                            <p:stCondLst>
                              <p:cond delay="500"/>
                            </p:stCondLst>
                            <p:childTnLst>
                              <p:par>
                                <p:cTn id="35" presetID="17" presetClass="entr" presetSubtype="8" fill="hold" nodeType="afterEffect">
                                  <p:stCondLst>
                                    <p:cond delay="0"/>
                                  </p:stCondLst>
                                  <p:childTnLst>
                                    <p:set>
                                      <p:cBhvr>
                                        <p:cTn id="36" dur="1" fill="hold">
                                          <p:stCondLst>
                                            <p:cond delay="0"/>
                                          </p:stCondLst>
                                        </p:cTn>
                                        <p:tgtEl>
                                          <p:spTgt spid="861204"/>
                                        </p:tgtEl>
                                        <p:attrNameLst>
                                          <p:attrName>style.visibility</p:attrName>
                                        </p:attrNameLst>
                                      </p:cBhvr>
                                      <p:to>
                                        <p:strVal val="visible"/>
                                      </p:to>
                                    </p:set>
                                    <p:anim calcmode="lin" valueType="num">
                                      <p:cBhvr>
                                        <p:cTn id="37" dur="500" fill="hold"/>
                                        <p:tgtEl>
                                          <p:spTgt spid="861204"/>
                                        </p:tgtEl>
                                        <p:attrNameLst>
                                          <p:attrName>ppt_x</p:attrName>
                                        </p:attrNameLst>
                                      </p:cBhvr>
                                      <p:tavLst>
                                        <p:tav tm="0">
                                          <p:val>
                                            <p:strVal val="#ppt_x-#ppt_w/2"/>
                                          </p:val>
                                        </p:tav>
                                        <p:tav tm="100000">
                                          <p:val>
                                            <p:strVal val="#ppt_x"/>
                                          </p:val>
                                        </p:tav>
                                      </p:tavLst>
                                    </p:anim>
                                    <p:anim calcmode="lin" valueType="num">
                                      <p:cBhvr>
                                        <p:cTn id="38" dur="500" fill="hold"/>
                                        <p:tgtEl>
                                          <p:spTgt spid="861204"/>
                                        </p:tgtEl>
                                        <p:attrNameLst>
                                          <p:attrName>ppt_y</p:attrName>
                                        </p:attrNameLst>
                                      </p:cBhvr>
                                      <p:tavLst>
                                        <p:tav tm="0">
                                          <p:val>
                                            <p:strVal val="#ppt_y"/>
                                          </p:val>
                                        </p:tav>
                                        <p:tav tm="100000">
                                          <p:val>
                                            <p:strVal val="#ppt_y"/>
                                          </p:val>
                                        </p:tav>
                                      </p:tavLst>
                                    </p:anim>
                                    <p:anim calcmode="lin" valueType="num">
                                      <p:cBhvr>
                                        <p:cTn id="39" dur="500" fill="hold"/>
                                        <p:tgtEl>
                                          <p:spTgt spid="861204"/>
                                        </p:tgtEl>
                                        <p:attrNameLst>
                                          <p:attrName>ppt_w</p:attrName>
                                        </p:attrNameLst>
                                      </p:cBhvr>
                                      <p:tavLst>
                                        <p:tav tm="0">
                                          <p:val>
                                            <p:fltVal val="0.000000"/>
                                          </p:val>
                                        </p:tav>
                                        <p:tav tm="100000">
                                          <p:val>
                                            <p:strVal val="#ppt_w"/>
                                          </p:val>
                                        </p:tav>
                                      </p:tavLst>
                                    </p:anim>
                                    <p:anim calcmode="lin" valueType="num">
                                      <p:cBhvr>
                                        <p:cTn id="40" dur="500" fill="hold"/>
                                        <p:tgtEl>
                                          <p:spTgt spid="861204"/>
                                        </p:tgtEl>
                                        <p:attrNameLst>
                                          <p:attrName>ppt_h</p:attrName>
                                        </p:attrNameLst>
                                      </p:cBhvr>
                                      <p:tavLst>
                                        <p:tav tm="0">
                                          <p:val>
                                            <p:strVal val="#ppt_h"/>
                                          </p:val>
                                        </p:tav>
                                        <p:tav tm="100000">
                                          <p:val>
                                            <p:strVal val="#ppt_h"/>
                                          </p:val>
                                        </p:tav>
                                      </p:tavLst>
                                    </p:anim>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861197"/>
                                        </p:tgtEl>
                                        <p:attrNameLst>
                                          <p:attrName>style.visibility</p:attrName>
                                        </p:attrNameLst>
                                      </p:cBhvr>
                                      <p:to>
                                        <p:strVal val="visible"/>
                                      </p:to>
                                    </p:set>
                                    <p:animEffect transition="in" filter="wipe(up)">
                                      <p:cBhvr>
                                        <p:cTn id="44" dur="500"/>
                                        <p:tgtEl>
                                          <p:spTgt spid="861197"/>
                                        </p:tgtEl>
                                      </p:cBhvr>
                                    </p:animEffect>
                                  </p:childTnLst>
                                </p:cTn>
                              </p:par>
                            </p:childTnLst>
                          </p:cTn>
                        </p:par>
                        <p:par>
                          <p:cTn id="45" fill="hold">
                            <p:stCondLst>
                              <p:cond delay="1500"/>
                            </p:stCondLst>
                            <p:childTnLst>
                              <p:par>
                                <p:cTn id="46" presetID="17" presetClass="entr" presetSubtype="2" fill="hold" nodeType="afterEffect">
                                  <p:stCondLst>
                                    <p:cond delay="0"/>
                                  </p:stCondLst>
                                  <p:childTnLst>
                                    <p:set>
                                      <p:cBhvr>
                                        <p:cTn id="47" dur="1" fill="hold">
                                          <p:stCondLst>
                                            <p:cond delay="0"/>
                                          </p:stCondLst>
                                        </p:cTn>
                                        <p:tgtEl>
                                          <p:spTgt spid="861207"/>
                                        </p:tgtEl>
                                        <p:attrNameLst>
                                          <p:attrName>style.visibility</p:attrName>
                                        </p:attrNameLst>
                                      </p:cBhvr>
                                      <p:to>
                                        <p:strVal val="visible"/>
                                      </p:to>
                                    </p:set>
                                    <p:anim calcmode="lin" valueType="num">
                                      <p:cBhvr>
                                        <p:cTn id="48" dur="500" fill="hold"/>
                                        <p:tgtEl>
                                          <p:spTgt spid="861207"/>
                                        </p:tgtEl>
                                        <p:attrNameLst>
                                          <p:attrName>ppt_x</p:attrName>
                                        </p:attrNameLst>
                                      </p:cBhvr>
                                      <p:tavLst>
                                        <p:tav tm="0">
                                          <p:val>
                                            <p:strVal val="#ppt_x+#ppt_w/2"/>
                                          </p:val>
                                        </p:tav>
                                        <p:tav tm="100000">
                                          <p:val>
                                            <p:strVal val="#ppt_x"/>
                                          </p:val>
                                        </p:tav>
                                      </p:tavLst>
                                    </p:anim>
                                    <p:anim calcmode="lin" valueType="num">
                                      <p:cBhvr>
                                        <p:cTn id="49" dur="500" fill="hold"/>
                                        <p:tgtEl>
                                          <p:spTgt spid="861207"/>
                                        </p:tgtEl>
                                        <p:attrNameLst>
                                          <p:attrName>ppt_y</p:attrName>
                                        </p:attrNameLst>
                                      </p:cBhvr>
                                      <p:tavLst>
                                        <p:tav tm="0">
                                          <p:val>
                                            <p:strVal val="#ppt_y"/>
                                          </p:val>
                                        </p:tav>
                                        <p:tav tm="100000">
                                          <p:val>
                                            <p:strVal val="#ppt_y"/>
                                          </p:val>
                                        </p:tav>
                                      </p:tavLst>
                                    </p:anim>
                                    <p:anim calcmode="lin" valueType="num">
                                      <p:cBhvr>
                                        <p:cTn id="50" dur="500" fill="hold"/>
                                        <p:tgtEl>
                                          <p:spTgt spid="861207"/>
                                        </p:tgtEl>
                                        <p:attrNameLst>
                                          <p:attrName>ppt_w</p:attrName>
                                        </p:attrNameLst>
                                      </p:cBhvr>
                                      <p:tavLst>
                                        <p:tav tm="0">
                                          <p:val>
                                            <p:fltVal val="0.000000"/>
                                          </p:val>
                                        </p:tav>
                                        <p:tav tm="100000">
                                          <p:val>
                                            <p:strVal val="#ppt_w"/>
                                          </p:val>
                                        </p:tav>
                                      </p:tavLst>
                                    </p:anim>
                                    <p:anim calcmode="lin" valueType="num">
                                      <p:cBhvr>
                                        <p:cTn id="51" dur="500" fill="hold"/>
                                        <p:tgtEl>
                                          <p:spTgt spid="861207"/>
                                        </p:tgtEl>
                                        <p:attrNameLst>
                                          <p:attrName>ppt_h</p:attrName>
                                        </p:attrNameLst>
                                      </p:cBhvr>
                                      <p:tavLst>
                                        <p:tav tm="0">
                                          <p:val>
                                            <p:strVal val="#ppt_h"/>
                                          </p:val>
                                        </p:tav>
                                        <p:tav tm="100000">
                                          <p:val>
                                            <p:strVal val="#ppt_h"/>
                                          </p:val>
                                        </p:tav>
                                      </p:tavLst>
                                    </p:anim>
                                  </p:childTnLst>
                                </p:cTn>
                              </p:par>
                            </p:childTnLst>
                          </p:cTn>
                        </p:par>
                        <p:par>
                          <p:cTn id="52" fill="hold">
                            <p:stCondLst>
                              <p:cond delay="2000"/>
                            </p:stCondLst>
                            <p:childTnLst>
                              <p:par>
                                <p:cTn id="53" presetID="22" presetClass="entr" presetSubtype="1" fill="hold" grpId="0" nodeType="afterEffect">
                                  <p:stCondLst>
                                    <p:cond delay="0"/>
                                  </p:stCondLst>
                                  <p:childTnLst>
                                    <p:set>
                                      <p:cBhvr>
                                        <p:cTn id="54" dur="1" fill="hold">
                                          <p:stCondLst>
                                            <p:cond delay="0"/>
                                          </p:stCondLst>
                                        </p:cTn>
                                        <p:tgtEl>
                                          <p:spTgt spid="861198"/>
                                        </p:tgtEl>
                                        <p:attrNameLst>
                                          <p:attrName>style.visibility</p:attrName>
                                        </p:attrNameLst>
                                      </p:cBhvr>
                                      <p:to>
                                        <p:strVal val="visible"/>
                                      </p:to>
                                    </p:set>
                                    <p:animEffect transition="in" filter="wipe(up)">
                                      <p:cBhvr>
                                        <p:cTn id="55" dur="500"/>
                                        <p:tgtEl>
                                          <p:spTgt spid="861198"/>
                                        </p:tgtEl>
                                      </p:cBhvr>
                                    </p:animEffect>
                                  </p:childTnLst>
                                </p:cTn>
                              </p:par>
                            </p:childTnLst>
                          </p:cTn>
                        </p:par>
                        <p:par>
                          <p:cTn id="56" fill="hold">
                            <p:stCondLst>
                              <p:cond delay="2500"/>
                            </p:stCondLst>
                            <p:childTnLst>
                              <p:par>
                                <p:cTn id="57" presetID="17" presetClass="entr" presetSubtype="8" fill="hold" nodeType="afterEffect">
                                  <p:stCondLst>
                                    <p:cond delay="0"/>
                                  </p:stCondLst>
                                  <p:childTnLst>
                                    <p:set>
                                      <p:cBhvr>
                                        <p:cTn id="58" dur="1" fill="hold">
                                          <p:stCondLst>
                                            <p:cond delay="0"/>
                                          </p:stCondLst>
                                        </p:cTn>
                                        <p:tgtEl>
                                          <p:spTgt spid="861210"/>
                                        </p:tgtEl>
                                        <p:attrNameLst>
                                          <p:attrName>style.visibility</p:attrName>
                                        </p:attrNameLst>
                                      </p:cBhvr>
                                      <p:to>
                                        <p:strVal val="visible"/>
                                      </p:to>
                                    </p:set>
                                    <p:anim calcmode="lin" valueType="num">
                                      <p:cBhvr>
                                        <p:cTn id="59" dur="500" fill="hold"/>
                                        <p:tgtEl>
                                          <p:spTgt spid="861210"/>
                                        </p:tgtEl>
                                        <p:attrNameLst>
                                          <p:attrName>ppt_x</p:attrName>
                                        </p:attrNameLst>
                                      </p:cBhvr>
                                      <p:tavLst>
                                        <p:tav tm="0">
                                          <p:val>
                                            <p:strVal val="#ppt_x-#ppt_w/2"/>
                                          </p:val>
                                        </p:tav>
                                        <p:tav tm="100000">
                                          <p:val>
                                            <p:strVal val="#ppt_x"/>
                                          </p:val>
                                        </p:tav>
                                      </p:tavLst>
                                    </p:anim>
                                    <p:anim calcmode="lin" valueType="num">
                                      <p:cBhvr>
                                        <p:cTn id="60" dur="500" fill="hold"/>
                                        <p:tgtEl>
                                          <p:spTgt spid="861210"/>
                                        </p:tgtEl>
                                        <p:attrNameLst>
                                          <p:attrName>ppt_y</p:attrName>
                                        </p:attrNameLst>
                                      </p:cBhvr>
                                      <p:tavLst>
                                        <p:tav tm="0">
                                          <p:val>
                                            <p:strVal val="#ppt_y"/>
                                          </p:val>
                                        </p:tav>
                                        <p:tav tm="100000">
                                          <p:val>
                                            <p:strVal val="#ppt_y"/>
                                          </p:val>
                                        </p:tav>
                                      </p:tavLst>
                                    </p:anim>
                                    <p:anim calcmode="lin" valueType="num">
                                      <p:cBhvr>
                                        <p:cTn id="61" dur="500" fill="hold"/>
                                        <p:tgtEl>
                                          <p:spTgt spid="861210"/>
                                        </p:tgtEl>
                                        <p:attrNameLst>
                                          <p:attrName>ppt_w</p:attrName>
                                        </p:attrNameLst>
                                      </p:cBhvr>
                                      <p:tavLst>
                                        <p:tav tm="0">
                                          <p:val>
                                            <p:fltVal val="0.000000"/>
                                          </p:val>
                                        </p:tav>
                                        <p:tav tm="100000">
                                          <p:val>
                                            <p:strVal val="#ppt_w"/>
                                          </p:val>
                                        </p:tav>
                                      </p:tavLst>
                                    </p:anim>
                                    <p:anim calcmode="lin" valueType="num">
                                      <p:cBhvr>
                                        <p:cTn id="62" dur="500" fill="hold"/>
                                        <p:tgtEl>
                                          <p:spTgt spid="861210"/>
                                        </p:tgtEl>
                                        <p:attrNameLst>
                                          <p:attrName>ppt_h</p:attrName>
                                        </p:attrNameLst>
                                      </p:cBhvr>
                                      <p:tavLst>
                                        <p:tav tm="0">
                                          <p:val>
                                            <p:strVal val="#ppt_h"/>
                                          </p:val>
                                        </p:tav>
                                        <p:tav tm="100000">
                                          <p:val>
                                            <p:strVal val="#ppt_h"/>
                                          </p:val>
                                        </p:tav>
                                      </p:tavLst>
                                    </p:anim>
                                  </p:childTnLst>
                                </p:cTn>
                              </p:par>
                            </p:childTnLst>
                          </p:cTn>
                        </p:par>
                        <p:par>
                          <p:cTn id="63" fill="hold">
                            <p:stCondLst>
                              <p:cond delay="3000"/>
                            </p:stCondLst>
                            <p:childTnLst>
                              <p:par>
                                <p:cTn id="64" presetID="22" presetClass="entr" presetSubtype="1" fill="hold" grpId="0" nodeType="afterEffect">
                                  <p:stCondLst>
                                    <p:cond delay="0"/>
                                  </p:stCondLst>
                                  <p:childTnLst>
                                    <p:set>
                                      <p:cBhvr>
                                        <p:cTn id="65" dur="1" fill="hold">
                                          <p:stCondLst>
                                            <p:cond delay="0"/>
                                          </p:stCondLst>
                                        </p:cTn>
                                        <p:tgtEl>
                                          <p:spTgt spid="861199"/>
                                        </p:tgtEl>
                                        <p:attrNameLst>
                                          <p:attrName>style.visibility</p:attrName>
                                        </p:attrNameLst>
                                      </p:cBhvr>
                                      <p:to>
                                        <p:strVal val="visible"/>
                                      </p:to>
                                    </p:set>
                                    <p:animEffect transition="in" filter="wipe(up)">
                                      <p:cBhvr>
                                        <p:cTn id="66" dur="500"/>
                                        <p:tgtEl>
                                          <p:spTgt spid="861199"/>
                                        </p:tgtEl>
                                      </p:cBhvr>
                                    </p:animEffect>
                                  </p:childTnLst>
                                </p:cTn>
                              </p:par>
                            </p:childTnLst>
                          </p:cTn>
                        </p:par>
                        <p:par>
                          <p:cTn id="67" fill="hold">
                            <p:stCondLst>
                              <p:cond delay="3500"/>
                            </p:stCondLst>
                            <p:childTnLst>
                              <p:par>
                                <p:cTn id="68" presetID="17" presetClass="entr" presetSubtype="8" fill="hold" nodeType="afterEffect">
                                  <p:stCondLst>
                                    <p:cond delay="0"/>
                                  </p:stCondLst>
                                  <p:childTnLst>
                                    <p:set>
                                      <p:cBhvr>
                                        <p:cTn id="69" dur="1" fill="hold">
                                          <p:stCondLst>
                                            <p:cond delay="0"/>
                                          </p:stCondLst>
                                        </p:cTn>
                                        <p:tgtEl>
                                          <p:spTgt spid="861213"/>
                                        </p:tgtEl>
                                        <p:attrNameLst>
                                          <p:attrName>style.visibility</p:attrName>
                                        </p:attrNameLst>
                                      </p:cBhvr>
                                      <p:to>
                                        <p:strVal val="visible"/>
                                      </p:to>
                                    </p:set>
                                    <p:anim calcmode="lin" valueType="num">
                                      <p:cBhvr>
                                        <p:cTn id="70" dur="500" fill="hold"/>
                                        <p:tgtEl>
                                          <p:spTgt spid="861213"/>
                                        </p:tgtEl>
                                        <p:attrNameLst>
                                          <p:attrName>ppt_x</p:attrName>
                                        </p:attrNameLst>
                                      </p:cBhvr>
                                      <p:tavLst>
                                        <p:tav tm="0">
                                          <p:val>
                                            <p:strVal val="#ppt_x-#ppt_w/2"/>
                                          </p:val>
                                        </p:tav>
                                        <p:tav tm="100000">
                                          <p:val>
                                            <p:strVal val="#ppt_x"/>
                                          </p:val>
                                        </p:tav>
                                      </p:tavLst>
                                    </p:anim>
                                    <p:anim calcmode="lin" valueType="num">
                                      <p:cBhvr>
                                        <p:cTn id="71" dur="500" fill="hold"/>
                                        <p:tgtEl>
                                          <p:spTgt spid="861213"/>
                                        </p:tgtEl>
                                        <p:attrNameLst>
                                          <p:attrName>ppt_y</p:attrName>
                                        </p:attrNameLst>
                                      </p:cBhvr>
                                      <p:tavLst>
                                        <p:tav tm="0">
                                          <p:val>
                                            <p:strVal val="#ppt_y"/>
                                          </p:val>
                                        </p:tav>
                                        <p:tav tm="100000">
                                          <p:val>
                                            <p:strVal val="#ppt_y"/>
                                          </p:val>
                                        </p:tav>
                                      </p:tavLst>
                                    </p:anim>
                                    <p:anim calcmode="lin" valueType="num">
                                      <p:cBhvr>
                                        <p:cTn id="72" dur="500" fill="hold"/>
                                        <p:tgtEl>
                                          <p:spTgt spid="861213"/>
                                        </p:tgtEl>
                                        <p:attrNameLst>
                                          <p:attrName>ppt_w</p:attrName>
                                        </p:attrNameLst>
                                      </p:cBhvr>
                                      <p:tavLst>
                                        <p:tav tm="0">
                                          <p:val>
                                            <p:fltVal val="0.000000"/>
                                          </p:val>
                                        </p:tav>
                                        <p:tav tm="100000">
                                          <p:val>
                                            <p:strVal val="#ppt_w"/>
                                          </p:val>
                                        </p:tav>
                                      </p:tavLst>
                                    </p:anim>
                                    <p:anim calcmode="lin" valueType="num">
                                      <p:cBhvr>
                                        <p:cTn id="73" dur="500" fill="hold"/>
                                        <p:tgtEl>
                                          <p:spTgt spid="861213"/>
                                        </p:tgtEl>
                                        <p:attrNameLst>
                                          <p:attrName>ppt_h</p:attrName>
                                        </p:attrNameLst>
                                      </p:cBhvr>
                                      <p:tavLst>
                                        <p:tav tm="0">
                                          <p:val>
                                            <p:strVal val="#ppt_h"/>
                                          </p:val>
                                        </p:tav>
                                        <p:tav tm="100000">
                                          <p:val>
                                            <p:strVal val="#ppt_h"/>
                                          </p:val>
                                        </p:tav>
                                      </p:tavLst>
                                    </p:anim>
                                  </p:childTnLst>
                                </p:cTn>
                              </p:par>
                            </p:childTnLst>
                          </p:cTn>
                        </p:par>
                        <p:par>
                          <p:cTn id="74" fill="hold">
                            <p:stCondLst>
                              <p:cond delay="4000"/>
                            </p:stCondLst>
                            <p:childTnLst>
                              <p:par>
                                <p:cTn id="75" presetID="22" presetClass="entr" presetSubtype="1" fill="hold" grpId="0" nodeType="afterEffect">
                                  <p:stCondLst>
                                    <p:cond delay="0"/>
                                  </p:stCondLst>
                                  <p:childTnLst>
                                    <p:set>
                                      <p:cBhvr>
                                        <p:cTn id="76" dur="1" fill="hold">
                                          <p:stCondLst>
                                            <p:cond delay="0"/>
                                          </p:stCondLst>
                                        </p:cTn>
                                        <p:tgtEl>
                                          <p:spTgt spid="861200"/>
                                        </p:tgtEl>
                                        <p:attrNameLst>
                                          <p:attrName>style.visibility</p:attrName>
                                        </p:attrNameLst>
                                      </p:cBhvr>
                                      <p:to>
                                        <p:strVal val="visible"/>
                                      </p:to>
                                    </p:set>
                                    <p:animEffect transition="in" filter="wipe(up)">
                                      <p:cBhvr>
                                        <p:cTn id="77" dur="500"/>
                                        <p:tgtEl>
                                          <p:spTgt spid="861200"/>
                                        </p:tgtEl>
                                      </p:cBhvr>
                                    </p:animEffect>
                                  </p:childTnLst>
                                </p:cTn>
                              </p:par>
                            </p:childTnLst>
                          </p:cTn>
                        </p:par>
                        <p:par>
                          <p:cTn id="78" fill="hold">
                            <p:stCondLst>
                              <p:cond delay="4500"/>
                            </p:stCondLst>
                            <p:childTnLst>
                              <p:par>
                                <p:cTn id="79" presetID="17" presetClass="entr" presetSubtype="2" fill="hold" nodeType="afterEffect">
                                  <p:stCondLst>
                                    <p:cond delay="0"/>
                                  </p:stCondLst>
                                  <p:childTnLst>
                                    <p:set>
                                      <p:cBhvr>
                                        <p:cTn id="80" dur="1" fill="hold">
                                          <p:stCondLst>
                                            <p:cond delay="0"/>
                                          </p:stCondLst>
                                        </p:cTn>
                                        <p:tgtEl>
                                          <p:spTgt spid="861216"/>
                                        </p:tgtEl>
                                        <p:attrNameLst>
                                          <p:attrName>style.visibility</p:attrName>
                                        </p:attrNameLst>
                                      </p:cBhvr>
                                      <p:to>
                                        <p:strVal val="visible"/>
                                      </p:to>
                                    </p:set>
                                    <p:anim calcmode="lin" valueType="num">
                                      <p:cBhvr>
                                        <p:cTn id="81" dur="500" fill="hold"/>
                                        <p:tgtEl>
                                          <p:spTgt spid="861216"/>
                                        </p:tgtEl>
                                        <p:attrNameLst>
                                          <p:attrName>ppt_x</p:attrName>
                                        </p:attrNameLst>
                                      </p:cBhvr>
                                      <p:tavLst>
                                        <p:tav tm="0">
                                          <p:val>
                                            <p:strVal val="#ppt_x+#ppt_w/2"/>
                                          </p:val>
                                        </p:tav>
                                        <p:tav tm="100000">
                                          <p:val>
                                            <p:strVal val="#ppt_x"/>
                                          </p:val>
                                        </p:tav>
                                      </p:tavLst>
                                    </p:anim>
                                    <p:anim calcmode="lin" valueType="num">
                                      <p:cBhvr>
                                        <p:cTn id="82" dur="500" fill="hold"/>
                                        <p:tgtEl>
                                          <p:spTgt spid="861216"/>
                                        </p:tgtEl>
                                        <p:attrNameLst>
                                          <p:attrName>ppt_y</p:attrName>
                                        </p:attrNameLst>
                                      </p:cBhvr>
                                      <p:tavLst>
                                        <p:tav tm="0">
                                          <p:val>
                                            <p:strVal val="#ppt_y"/>
                                          </p:val>
                                        </p:tav>
                                        <p:tav tm="100000">
                                          <p:val>
                                            <p:strVal val="#ppt_y"/>
                                          </p:val>
                                        </p:tav>
                                      </p:tavLst>
                                    </p:anim>
                                    <p:anim calcmode="lin" valueType="num">
                                      <p:cBhvr>
                                        <p:cTn id="83" dur="500" fill="hold"/>
                                        <p:tgtEl>
                                          <p:spTgt spid="861216"/>
                                        </p:tgtEl>
                                        <p:attrNameLst>
                                          <p:attrName>ppt_w</p:attrName>
                                        </p:attrNameLst>
                                      </p:cBhvr>
                                      <p:tavLst>
                                        <p:tav tm="0">
                                          <p:val>
                                            <p:fltVal val="0.000000"/>
                                          </p:val>
                                        </p:tav>
                                        <p:tav tm="100000">
                                          <p:val>
                                            <p:strVal val="#ppt_w"/>
                                          </p:val>
                                        </p:tav>
                                      </p:tavLst>
                                    </p:anim>
                                    <p:anim calcmode="lin" valueType="num">
                                      <p:cBhvr>
                                        <p:cTn id="84" dur="500" fill="hold"/>
                                        <p:tgtEl>
                                          <p:spTgt spid="861216"/>
                                        </p:tgtEl>
                                        <p:attrNameLst>
                                          <p:attrName>ppt_h</p:attrName>
                                        </p:attrNameLst>
                                      </p:cBhvr>
                                      <p:tavLst>
                                        <p:tav tm="0">
                                          <p:val>
                                            <p:strVal val="#ppt_h"/>
                                          </p:val>
                                        </p:tav>
                                        <p:tav tm="100000">
                                          <p:val>
                                            <p:strVal val="#ppt_h"/>
                                          </p:val>
                                        </p:tav>
                                      </p:tavLst>
                                    </p:anim>
                                  </p:childTnLst>
                                </p:cTn>
                              </p:par>
                            </p:childTnLst>
                          </p:cTn>
                        </p:par>
                        <p:par>
                          <p:cTn id="85" fill="hold">
                            <p:stCondLst>
                              <p:cond delay="5000"/>
                            </p:stCondLst>
                            <p:childTnLst>
                              <p:par>
                                <p:cTn id="86" presetID="22" presetClass="entr" presetSubtype="1" fill="hold" grpId="0" nodeType="afterEffect">
                                  <p:stCondLst>
                                    <p:cond delay="0"/>
                                  </p:stCondLst>
                                  <p:childTnLst>
                                    <p:set>
                                      <p:cBhvr>
                                        <p:cTn id="87" dur="1" fill="hold">
                                          <p:stCondLst>
                                            <p:cond delay="0"/>
                                          </p:stCondLst>
                                        </p:cTn>
                                        <p:tgtEl>
                                          <p:spTgt spid="861201"/>
                                        </p:tgtEl>
                                        <p:attrNameLst>
                                          <p:attrName>style.visibility</p:attrName>
                                        </p:attrNameLst>
                                      </p:cBhvr>
                                      <p:to>
                                        <p:strVal val="visible"/>
                                      </p:to>
                                    </p:set>
                                    <p:animEffect transition="in" filter="wipe(up)">
                                      <p:cBhvr>
                                        <p:cTn id="88" dur="500"/>
                                        <p:tgtEl>
                                          <p:spTgt spid="861201"/>
                                        </p:tgtEl>
                                      </p:cBhvr>
                                    </p:animEffect>
                                  </p:childTnLst>
                                </p:cTn>
                              </p:par>
                            </p:childTnLst>
                          </p:cTn>
                        </p:par>
                        <p:par>
                          <p:cTn id="89" fill="hold">
                            <p:stCondLst>
                              <p:cond delay="5500"/>
                            </p:stCondLst>
                            <p:childTnLst>
                              <p:par>
                                <p:cTn id="90" presetID="17" presetClass="entr" presetSubtype="2" fill="hold" nodeType="afterEffect">
                                  <p:stCondLst>
                                    <p:cond delay="0"/>
                                  </p:stCondLst>
                                  <p:childTnLst>
                                    <p:set>
                                      <p:cBhvr>
                                        <p:cTn id="91" dur="1" fill="hold">
                                          <p:stCondLst>
                                            <p:cond delay="0"/>
                                          </p:stCondLst>
                                        </p:cTn>
                                        <p:tgtEl>
                                          <p:spTgt spid="861222"/>
                                        </p:tgtEl>
                                        <p:attrNameLst>
                                          <p:attrName>style.visibility</p:attrName>
                                        </p:attrNameLst>
                                      </p:cBhvr>
                                      <p:to>
                                        <p:strVal val="visible"/>
                                      </p:to>
                                    </p:set>
                                    <p:anim calcmode="lin" valueType="num">
                                      <p:cBhvr>
                                        <p:cTn id="92" dur="500" fill="hold"/>
                                        <p:tgtEl>
                                          <p:spTgt spid="861222"/>
                                        </p:tgtEl>
                                        <p:attrNameLst>
                                          <p:attrName>ppt_x</p:attrName>
                                        </p:attrNameLst>
                                      </p:cBhvr>
                                      <p:tavLst>
                                        <p:tav tm="0">
                                          <p:val>
                                            <p:strVal val="#ppt_x+#ppt_w/2"/>
                                          </p:val>
                                        </p:tav>
                                        <p:tav tm="100000">
                                          <p:val>
                                            <p:strVal val="#ppt_x"/>
                                          </p:val>
                                        </p:tav>
                                      </p:tavLst>
                                    </p:anim>
                                    <p:anim calcmode="lin" valueType="num">
                                      <p:cBhvr>
                                        <p:cTn id="93" dur="500" fill="hold"/>
                                        <p:tgtEl>
                                          <p:spTgt spid="861222"/>
                                        </p:tgtEl>
                                        <p:attrNameLst>
                                          <p:attrName>ppt_y</p:attrName>
                                        </p:attrNameLst>
                                      </p:cBhvr>
                                      <p:tavLst>
                                        <p:tav tm="0">
                                          <p:val>
                                            <p:strVal val="#ppt_y"/>
                                          </p:val>
                                        </p:tav>
                                        <p:tav tm="100000">
                                          <p:val>
                                            <p:strVal val="#ppt_y"/>
                                          </p:val>
                                        </p:tav>
                                      </p:tavLst>
                                    </p:anim>
                                    <p:anim calcmode="lin" valueType="num">
                                      <p:cBhvr>
                                        <p:cTn id="94" dur="500" fill="hold"/>
                                        <p:tgtEl>
                                          <p:spTgt spid="861222"/>
                                        </p:tgtEl>
                                        <p:attrNameLst>
                                          <p:attrName>ppt_w</p:attrName>
                                        </p:attrNameLst>
                                      </p:cBhvr>
                                      <p:tavLst>
                                        <p:tav tm="0">
                                          <p:val>
                                            <p:fltVal val="0.000000"/>
                                          </p:val>
                                        </p:tav>
                                        <p:tav tm="100000">
                                          <p:val>
                                            <p:strVal val="#ppt_w"/>
                                          </p:val>
                                        </p:tav>
                                      </p:tavLst>
                                    </p:anim>
                                    <p:anim calcmode="lin" valueType="num">
                                      <p:cBhvr>
                                        <p:cTn id="95" dur="500" fill="hold"/>
                                        <p:tgtEl>
                                          <p:spTgt spid="861222"/>
                                        </p:tgtEl>
                                        <p:attrNameLst>
                                          <p:attrName>ppt_h</p:attrName>
                                        </p:attrNameLst>
                                      </p:cBhvr>
                                      <p:tavLst>
                                        <p:tav tm="0">
                                          <p:val>
                                            <p:strVal val="#ppt_h"/>
                                          </p:val>
                                        </p:tav>
                                        <p:tav tm="100000">
                                          <p:val>
                                            <p:strVal val="#ppt_h"/>
                                          </p:val>
                                        </p:tav>
                                      </p:tavLst>
                                    </p:anim>
                                  </p:childTnLst>
                                </p:cTn>
                              </p:par>
                            </p:childTnLst>
                          </p:cTn>
                        </p:par>
                        <p:par>
                          <p:cTn id="96" fill="hold">
                            <p:stCondLst>
                              <p:cond delay="6000"/>
                            </p:stCondLst>
                            <p:childTnLst>
                              <p:par>
                                <p:cTn id="97" presetID="22" presetClass="entr" presetSubtype="1" fill="hold" grpId="0" nodeType="afterEffect">
                                  <p:stCondLst>
                                    <p:cond delay="0"/>
                                  </p:stCondLst>
                                  <p:childTnLst>
                                    <p:set>
                                      <p:cBhvr>
                                        <p:cTn id="98" dur="1" fill="hold">
                                          <p:stCondLst>
                                            <p:cond delay="0"/>
                                          </p:stCondLst>
                                        </p:cTn>
                                        <p:tgtEl>
                                          <p:spTgt spid="861202"/>
                                        </p:tgtEl>
                                        <p:attrNameLst>
                                          <p:attrName>style.visibility</p:attrName>
                                        </p:attrNameLst>
                                      </p:cBhvr>
                                      <p:to>
                                        <p:strVal val="visible"/>
                                      </p:to>
                                    </p:set>
                                    <p:animEffect transition="in" filter="wipe(up)">
                                      <p:cBhvr>
                                        <p:cTn id="99" dur="500"/>
                                        <p:tgtEl>
                                          <p:spTgt spid="861202"/>
                                        </p:tgtEl>
                                      </p:cBhvr>
                                    </p:animEffect>
                                  </p:childTnLst>
                                </p:cTn>
                              </p:par>
                            </p:childTnLst>
                          </p:cTn>
                        </p:par>
                        <p:par>
                          <p:cTn id="100" fill="hold">
                            <p:stCondLst>
                              <p:cond delay="6500"/>
                            </p:stCondLst>
                            <p:childTnLst>
                              <p:par>
                                <p:cTn id="101" presetID="17" presetClass="entr" presetSubtype="8" fill="hold" nodeType="afterEffect">
                                  <p:stCondLst>
                                    <p:cond delay="0"/>
                                  </p:stCondLst>
                                  <p:childTnLst>
                                    <p:set>
                                      <p:cBhvr>
                                        <p:cTn id="102" dur="1" fill="hold">
                                          <p:stCondLst>
                                            <p:cond delay="0"/>
                                          </p:stCondLst>
                                        </p:cTn>
                                        <p:tgtEl>
                                          <p:spTgt spid="861219"/>
                                        </p:tgtEl>
                                        <p:attrNameLst>
                                          <p:attrName>style.visibility</p:attrName>
                                        </p:attrNameLst>
                                      </p:cBhvr>
                                      <p:to>
                                        <p:strVal val="visible"/>
                                      </p:to>
                                    </p:set>
                                    <p:anim calcmode="lin" valueType="num">
                                      <p:cBhvr>
                                        <p:cTn id="103" dur="500" fill="hold"/>
                                        <p:tgtEl>
                                          <p:spTgt spid="861219"/>
                                        </p:tgtEl>
                                        <p:attrNameLst>
                                          <p:attrName>ppt_x</p:attrName>
                                        </p:attrNameLst>
                                      </p:cBhvr>
                                      <p:tavLst>
                                        <p:tav tm="0">
                                          <p:val>
                                            <p:strVal val="#ppt_x-#ppt_w/2"/>
                                          </p:val>
                                        </p:tav>
                                        <p:tav tm="100000">
                                          <p:val>
                                            <p:strVal val="#ppt_x"/>
                                          </p:val>
                                        </p:tav>
                                      </p:tavLst>
                                    </p:anim>
                                    <p:anim calcmode="lin" valueType="num">
                                      <p:cBhvr>
                                        <p:cTn id="104" dur="500" fill="hold"/>
                                        <p:tgtEl>
                                          <p:spTgt spid="861219"/>
                                        </p:tgtEl>
                                        <p:attrNameLst>
                                          <p:attrName>ppt_y</p:attrName>
                                        </p:attrNameLst>
                                      </p:cBhvr>
                                      <p:tavLst>
                                        <p:tav tm="0">
                                          <p:val>
                                            <p:strVal val="#ppt_y"/>
                                          </p:val>
                                        </p:tav>
                                        <p:tav tm="100000">
                                          <p:val>
                                            <p:strVal val="#ppt_y"/>
                                          </p:val>
                                        </p:tav>
                                      </p:tavLst>
                                    </p:anim>
                                    <p:anim calcmode="lin" valueType="num">
                                      <p:cBhvr>
                                        <p:cTn id="105" dur="500" fill="hold"/>
                                        <p:tgtEl>
                                          <p:spTgt spid="861219"/>
                                        </p:tgtEl>
                                        <p:attrNameLst>
                                          <p:attrName>ppt_w</p:attrName>
                                        </p:attrNameLst>
                                      </p:cBhvr>
                                      <p:tavLst>
                                        <p:tav tm="0">
                                          <p:val>
                                            <p:fltVal val="0.000000"/>
                                          </p:val>
                                        </p:tav>
                                        <p:tav tm="100000">
                                          <p:val>
                                            <p:strVal val="#ppt_w"/>
                                          </p:val>
                                        </p:tav>
                                      </p:tavLst>
                                    </p:anim>
                                    <p:anim calcmode="lin" valueType="num">
                                      <p:cBhvr>
                                        <p:cTn id="106" dur="500" fill="hold"/>
                                        <p:tgtEl>
                                          <p:spTgt spid="861219"/>
                                        </p:tgtEl>
                                        <p:attrNameLst>
                                          <p:attrName>ppt_h</p:attrName>
                                        </p:attrNameLst>
                                      </p:cBhvr>
                                      <p:tavLst>
                                        <p:tav tm="0">
                                          <p:val>
                                            <p:strVal val="#ppt_h"/>
                                          </p:val>
                                        </p:tav>
                                        <p:tav tm="100000">
                                          <p:val>
                                            <p:strVal val="#ppt_h"/>
                                          </p:val>
                                        </p:tav>
                                      </p:tavLst>
                                    </p:anim>
                                  </p:childTnLst>
                                </p:cTn>
                              </p:par>
                            </p:childTnLst>
                          </p:cTn>
                        </p:par>
                        <p:par>
                          <p:cTn id="107" fill="hold">
                            <p:stCondLst>
                              <p:cond delay="7000"/>
                            </p:stCondLst>
                            <p:childTnLst>
                              <p:par>
                                <p:cTn id="108" presetID="22" presetClass="entr" presetSubtype="1" fill="hold" grpId="0" nodeType="afterEffect">
                                  <p:stCondLst>
                                    <p:cond delay="0"/>
                                  </p:stCondLst>
                                  <p:childTnLst>
                                    <p:set>
                                      <p:cBhvr>
                                        <p:cTn id="109" dur="1" fill="hold">
                                          <p:stCondLst>
                                            <p:cond delay="0"/>
                                          </p:stCondLst>
                                        </p:cTn>
                                        <p:tgtEl>
                                          <p:spTgt spid="861203"/>
                                        </p:tgtEl>
                                        <p:attrNameLst>
                                          <p:attrName>style.visibility</p:attrName>
                                        </p:attrNameLst>
                                      </p:cBhvr>
                                      <p:to>
                                        <p:strVal val="visible"/>
                                      </p:to>
                                    </p:set>
                                    <p:animEffect transition="in" filter="wipe(up)">
                                      <p:cBhvr>
                                        <p:cTn id="110" dur="500"/>
                                        <p:tgtEl>
                                          <p:spTgt spid="861203"/>
                                        </p:tgtEl>
                                      </p:cBhvr>
                                    </p:animEffect>
                                  </p:childTnLst>
                                </p:cTn>
                              </p:par>
                            </p:childTnLst>
                          </p:cTn>
                        </p:par>
                      </p:childTnLst>
                    </p:cTn>
                  </p:par>
                  <p:par>
                    <p:cTn id="111" fill="hold">
                      <p:stCondLst>
                        <p:cond delay="indefinite"/>
                      </p:stCondLst>
                      <p:childTnLst>
                        <p:par>
                          <p:cTn id="112" fill="hold">
                            <p:stCondLst>
                              <p:cond delay="0"/>
                            </p:stCondLst>
                            <p:childTnLst>
                              <p:par>
                                <p:cTn id="113" presetID="18" presetClass="entr" presetSubtype="3" fill="hold" grpId="0" nodeType="clickEffect">
                                  <p:stCondLst>
                                    <p:cond delay="0"/>
                                  </p:stCondLst>
                                  <p:childTnLst>
                                    <p:set>
                                      <p:cBhvr>
                                        <p:cTn id="114" dur="1" fill="hold">
                                          <p:stCondLst>
                                            <p:cond delay="0"/>
                                          </p:stCondLst>
                                        </p:cTn>
                                        <p:tgtEl>
                                          <p:spTgt spid="861227"/>
                                        </p:tgtEl>
                                        <p:attrNameLst>
                                          <p:attrName>style.visibility</p:attrName>
                                        </p:attrNameLst>
                                      </p:cBhvr>
                                      <p:to>
                                        <p:strVal val="visible"/>
                                      </p:to>
                                    </p:set>
                                    <p:animEffect transition="in" filter="strips(upRight)">
                                      <p:cBhvr>
                                        <p:cTn id="115" dur="500"/>
                                        <p:tgtEl>
                                          <p:spTgt spid="861227"/>
                                        </p:tgtEl>
                                      </p:cBhvr>
                                    </p:animEffect>
                                  </p:childTnLst>
                                  <p:subTnLst>
                                    <p:set>
                                      <p:cBhvr override="childStyle">
                                        <p:cTn dur="1" fill="hold" display="0" masterRel="nextClick" afterEffect="1"/>
                                        <p:tgtEl>
                                          <p:spTgt spid="861227"/>
                                        </p:tgtEl>
                                        <p:attrNameLst>
                                          <p:attrName>style.visibility</p:attrName>
                                        </p:attrNameLst>
                                      </p:cBhvr>
                                      <p:to>
                                        <p:strVal val="hidden"/>
                                      </p:to>
                                    </p:set>
                                  </p:subTnLst>
                                </p:cTn>
                              </p:par>
                            </p:childTnLst>
                          </p:cTn>
                        </p:par>
                      </p:childTnLst>
                    </p:cTn>
                  </p:par>
                  <p:par>
                    <p:cTn id="116" fill="hold">
                      <p:stCondLst>
                        <p:cond delay="indefinite"/>
                      </p:stCondLst>
                      <p:childTnLst>
                        <p:par>
                          <p:cTn id="117" fill="hold">
                            <p:stCondLst>
                              <p:cond delay="0"/>
                            </p:stCondLst>
                            <p:childTnLst>
                              <p:par>
                                <p:cTn id="118" presetID="18" presetClass="entr" presetSubtype="3" fill="hold" grpId="0" nodeType="clickEffect">
                                  <p:stCondLst>
                                    <p:cond delay="0"/>
                                  </p:stCondLst>
                                  <p:childTnLst>
                                    <p:set>
                                      <p:cBhvr>
                                        <p:cTn id="119" dur="1" fill="hold">
                                          <p:stCondLst>
                                            <p:cond delay="0"/>
                                          </p:stCondLst>
                                        </p:cTn>
                                        <p:tgtEl>
                                          <p:spTgt spid="861228"/>
                                        </p:tgtEl>
                                        <p:attrNameLst>
                                          <p:attrName>style.visibility</p:attrName>
                                        </p:attrNameLst>
                                      </p:cBhvr>
                                      <p:to>
                                        <p:strVal val="visible"/>
                                      </p:to>
                                    </p:set>
                                    <p:animEffect transition="in" filter="strips(upRight)">
                                      <p:cBhvr>
                                        <p:cTn id="120" dur="500"/>
                                        <p:tgtEl>
                                          <p:spTgt spid="861228"/>
                                        </p:tgtEl>
                                      </p:cBhvr>
                                    </p:animEffect>
                                  </p:childTnLst>
                                  <p:subTnLst>
                                    <p:set>
                                      <p:cBhvr override="childStyle">
                                        <p:cTn dur="1" fill="hold" display="0" masterRel="nextClick" afterEffect="1"/>
                                        <p:tgtEl>
                                          <p:spTgt spid="861228"/>
                                        </p:tgtEl>
                                        <p:attrNameLst>
                                          <p:attrName>style.visibility</p:attrName>
                                        </p:attrNameLst>
                                      </p:cBhvr>
                                      <p:to>
                                        <p:strVal val="hidden"/>
                                      </p:to>
                                    </p:set>
                                  </p:subTnLst>
                                </p:cTn>
                              </p:par>
                            </p:childTnLst>
                          </p:cTn>
                        </p:par>
                      </p:childTnLst>
                    </p:cTn>
                  </p:par>
                  <p:par>
                    <p:cTn id="121" fill="hold">
                      <p:stCondLst>
                        <p:cond delay="indefinite"/>
                      </p:stCondLst>
                      <p:childTnLst>
                        <p:par>
                          <p:cTn id="122" fill="hold">
                            <p:stCondLst>
                              <p:cond delay="0"/>
                            </p:stCondLst>
                            <p:childTnLst>
                              <p:par>
                                <p:cTn id="123" presetID="18" presetClass="entr" presetSubtype="3" fill="hold" grpId="0" nodeType="clickEffect">
                                  <p:stCondLst>
                                    <p:cond delay="0"/>
                                  </p:stCondLst>
                                  <p:childTnLst>
                                    <p:set>
                                      <p:cBhvr>
                                        <p:cTn id="124" dur="1" fill="hold">
                                          <p:stCondLst>
                                            <p:cond delay="0"/>
                                          </p:stCondLst>
                                        </p:cTn>
                                        <p:tgtEl>
                                          <p:spTgt spid="861225"/>
                                        </p:tgtEl>
                                        <p:attrNameLst>
                                          <p:attrName>style.visibility</p:attrName>
                                        </p:attrNameLst>
                                      </p:cBhvr>
                                      <p:to>
                                        <p:strVal val="visible"/>
                                      </p:to>
                                    </p:set>
                                    <p:animEffect transition="in" filter="strips(upRight)">
                                      <p:cBhvr>
                                        <p:cTn id="125" dur="500"/>
                                        <p:tgtEl>
                                          <p:spTgt spid="861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188" grpId="0" bldLvl="0" animBg="1"/>
      <p:bldP spid="861189" grpId="0" bldLvl="0" animBg="1"/>
      <p:bldP spid="861190" grpId="0" bldLvl="0" animBg="1"/>
      <p:bldP spid="861196" grpId="0" bldLvl="0" animBg="1"/>
      <p:bldP spid="861197" grpId="0" bldLvl="0" animBg="1"/>
      <p:bldP spid="861198" grpId="0" bldLvl="0" animBg="1"/>
      <p:bldP spid="861199" grpId="0" bldLvl="0" animBg="1"/>
      <p:bldP spid="861200" grpId="0" bldLvl="0" animBg="1"/>
      <p:bldP spid="861201" grpId="0" bldLvl="0" animBg="1"/>
      <p:bldP spid="861202" grpId="0" bldLvl="0" animBg="1"/>
      <p:bldP spid="861203" grpId="0" bldLvl="0" animBg="1"/>
      <p:bldP spid="861225" grpId="0" bldLvl="0" animBg="1"/>
      <p:bldP spid="861226" grpId="0" bldLvl="0" animBg="1"/>
      <p:bldP spid="861227" grpId="0" bldLvl="0" animBg="1"/>
      <p:bldP spid="861228" grpId="0" bldLvl="0" animBg="1"/>
      <p:bldP spid="861229" grpId="0" bldLvl="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10595" name="Rectangle 3"/>
          <p:cNvSpPr>
            <a:spLocks noGrp="1"/>
          </p:cNvSpPr>
          <p:nvPr>
            <p:ph idx="1"/>
          </p:nvPr>
        </p:nvSpPr>
        <p:spPr>
          <a:xfrm>
            <a:off x="492369" y="1600200"/>
            <a:ext cx="8159262" cy="3798277"/>
          </a:xfrm>
        </p:spPr>
        <p:txBody>
          <a:bodyPr vert="horz" wrap="square" lIns="89030" tIns="44515" rIns="89030" bIns="44515" anchor="t"/>
          <a:p>
            <a:pPr marL="342900" indent="-342900" defTabSz="914400" eaLnBrk="1" hangingPunct="1">
              <a:lnSpc>
                <a:spcPct val="90000"/>
              </a:lnSpc>
            </a:pPr>
            <a:r>
              <a:rPr lang="zh-CN" altLang="en-US" dirty="0">
                <a:solidFill>
                  <a:srgbClr val="452DF5"/>
                </a:solidFill>
              </a:rPr>
              <a:t>协作图</a:t>
            </a:r>
            <a:r>
              <a:rPr lang="zh-CN" altLang="en-US" dirty="0"/>
              <a:t>包含分类角色和关联角色，当它实例化时，对象被绑定到分类角色，链被绑定到关联角色</a:t>
            </a:r>
            <a:r>
              <a:rPr lang="en-US" altLang="zh-CN" dirty="0"/>
              <a:t>.</a:t>
            </a:r>
            <a:r>
              <a:rPr lang="zh-CN" altLang="en-US" dirty="0"/>
              <a:t>关联角色还可能被各种暂时性的链来充当，如过程参数和局部过程变量，链可以指定暂时性的原型：</a:t>
            </a:r>
            <a:r>
              <a:rPr lang="en-US" altLang="zh-CN" dirty="0"/>
              <a:t>&lt;&lt;parameter&gt;&gt;</a:t>
            </a:r>
            <a:r>
              <a:rPr lang="zh-CN" altLang="en-US" dirty="0"/>
              <a:t>、</a:t>
            </a:r>
            <a:r>
              <a:rPr lang="en-US" altLang="zh-CN" dirty="0"/>
              <a:t>&lt;&lt;local&gt;&gt;</a:t>
            </a:r>
            <a:r>
              <a:rPr lang="zh-CN" altLang="en-US" dirty="0"/>
              <a:t>或自身调用</a:t>
            </a:r>
            <a:r>
              <a:rPr lang="en-US" altLang="zh-CN" dirty="0"/>
              <a:t>&lt;&lt;self&gt;&gt;</a:t>
            </a:r>
            <a:r>
              <a:rPr lang="zh-CN" altLang="en-US" dirty="0"/>
              <a:t>。</a:t>
            </a:r>
            <a:endParaRPr lang="zh-CN" altLang="en-US" dirty="0"/>
          </a:p>
          <a:p>
            <a:pPr marL="342900" indent="-342900" defTabSz="914400" eaLnBrk="1" hangingPunct="1">
              <a:lnSpc>
                <a:spcPct val="90000"/>
              </a:lnSpc>
            </a:pPr>
            <a:r>
              <a:rPr lang="zh-CN" altLang="en-US" dirty="0"/>
              <a:t>协作图对实现协作的对象和链进行建模，而忽略其他对象。</a:t>
            </a:r>
            <a:endParaRPr lang="zh-CN" altLang="en-US" dirty="0"/>
          </a:p>
        </p:txBody>
      </p:sp>
      <p:sp>
        <p:nvSpPr>
          <p:cNvPr id="110596" name="Rectangle 4"/>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solidFill>
                  <a:schemeClr val="tx2"/>
                </a:solidFill>
              </a:rPr>
              <a:t>动态建模</a:t>
            </a:r>
            <a:r>
              <a:rPr lang="en-US" altLang="zh-CN" sz="3325" dirty="0">
                <a:solidFill>
                  <a:schemeClr val="tx2"/>
                </a:solidFill>
              </a:rPr>
              <a:t>-</a:t>
            </a:r>
            <a:r>
              <a:rPr lang="zh-CN" altLang="en-US" sz="3325" dirty="0">
                <a:solidFill>
                  <a:schemeClr val="tx2"/>
                </a:solidFill>
              </a:rPr>
              <a:t>协作图</a:t>
            </a:r>
            <a:endParaRPr lang="zh-CN" altLang="en-US" sz="3325" dirty="0">
              <a:solidFill>
                <a:schemeClr val="tx2"/>
              </a:solidFill>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11619" name="Text Box 3"/>
          <p:cNvSpPr txBox="1"/>
          <p:nvPr/>
        </p:nvSpPr>
        <p:spPr>
          <a:xfrm>
            <a:off x="1096108" y="3358662"/>
            <a:ext cx="990600" cy="432435"/>
          </a:xfrm>
          <a:prstGeom prst="rect">
            <a:avLst/>
          </a:prstGeom>
          <a:noFill/>
          <a:ln w="9525">
            <a:noFill/>
          </a:ln>
        </p:spPr>
        <p:txBody>
          <a:bodyPr>
            <a:spAutoFit/>
          </a:bodyPr>
          <a:p>
            <a:pPr algn="l" eaLnBrk="1" hangingPunct="1">
              <a:spcBef>
                <a:spcPct val="50000"/>
              </a:spcBef>
            </a:pPr>
            <a:endParaRPr lang="zh-CN" altLang="zh-CN" sz="2215" dirty="0">
              <a:latin typeface="Verdana" panose="020B0604030504040204" pitchFamily="34" charset="0"/>
            </a:endParaRPr>
          </a:p>
        </p:txBody>
      </p:sp>
      <p:grpSp>
        <p:nvGrpSpPr>
          <p:cNvPr id="111620" name="Group 4"/>
          <p:cNvGrpSpPr/>
          <p:nvPr/>
        </p:nvGrpSpPr>
        <p:grpSpPr>
          <a:xfrm>
            <a:off x="1400908" y="2514600"/>
            <a:ext cx="379535" cy="775189"/>
            <a:chOff x="515" y="1775"/>
            <a:chExt cx="239" cy="529"/>
          </a:xfrm>
        </p:grpSpPr>
        <p:sp>
          <p:nvSpPr>
            <p:cNvPr id="111637" name="Oval 5"/>
            <p:cNvSpPr/>
            <p:nvPr/>
          </p:nvSpPr>
          <p:spPr>
            <a:xfrm>
              <a:off x="534" y="1775"/>
              <a:ext cx="200" cy="197"/>
            </a:xfrm>
            <a:prstGeom prst="ellipse">
              <a:avLst/>
            </a:prstGeom>
            <a:noFill/>
            <a:ln w="25400" cap="flat" cmpd="sng">
              <a:solidFill>
                <a:schemeClr val="tx1"/>
              </a:solidFill>
              <a:prstDash val="solid"/>
              <a:headEnd type="none" w="med" len="med"/>
              <a:tailEnd type="none" w="med" len="med"/>
            </a:ln>
          </p:spPr>
          <p:txBody>
            <a:bodyPr wrap="none" anchor="ctr"/>
            <a:p>
              <a:endParaRPr lang="zh-CN" altLang="en-US" sz="100" dirty="0">
                <a:latin typeface="Arial" panose="020B0604020202020204" pitchFamily="34" charset="0"/>
              </a:endParaRPr>
            </a:p>
          </p:txBody>
        </p:sp>
        <p:grpSp>
          <p:nvGrpSpPr>
            <p:cNvPr id="111638" name="Group 6"/>
            <p:cNvGrpSpPr/>
            <p:nvPr/>
          </p:nvGrpSpPr>
          <p:grpSpPr>
            <a:xfrm>
              <a:off x="515" y="2146"/>
              <a:ext cx="239" cy="158"/>
              <a:chOff x="515" y="2146"/>
              <a:chExt cx="239" cy="158"/>
            </a:xfrm>
          </p:grpSpPr>
          <p:sp>
            <p:nvSpPr>
              <p:cNvPr id="111642" name="Line 7"/>
              <p:cNvSpPr/>
              <p:nvPr/>
            </p:nvSpPr>
            <p:spPr>
              <a:xfrm flipH="1">
                <a:off x="515" y="2146"/>
                <a:ext cx="120" cy="158"/>
              </a:xfrm>
              <a:prstGeom prst="line">
                <a:avLst/>
              </a:prstGeom>
              <a:ln w="25400" cap="flat" cmpd="sng">
                <a:solidFill>
                  <a:schemeClr val="tx1"/>
                </a:solidFill>
                <a:prstDash val="solid"/>
                <a:headEnd type="none" w="med" len="med"/>
                <a:tailEnd type="none" w="med" len="med"/>
              </a:ln>
            </p:spPr>
          </p:sp>
          <p:sp>
            <p:nvSpPr>
              <p:cNvPr id="111643" name="Line 8"/>
              <p:cNvSpPr/>
              <p:nvPr/>
            </p:nvSpPr>
            <p:spPr>
              <a:xfrm>
                <a:off x="634" y="2146"/>
                <a:ext cx="120" cy="158"/>
              </a:xfrm>
              <a:prstGeom prst="line">
                <a:avLst/>
              </a:prstGeom>
              <a:ln w="25400" cap="flat" cmpd="sng">
                <a:solidFill>
                  <a:schemeClr val="tx1"/>
                </a:solidFill>
                <a:prstDash val="solid"/>
                <a:headEnd type="none" w="med" len="med"/>
                <a:tailEnd type="none" w="med" len="med"/>
              </a:ln>
            </p:spPr>
          </p:sp>
        </p:grpSp>
        <p:grpSp>
          <p:nvGrpSpPr>
            <p:cNvPr id="111639" name="Group 9"/>
            <p:cNvGrpSpPr/>
            <p:nvPr/>
          </p:nvGrpSpPr>
          <p:grpSpPr>
            <a:xfrm>
              <a:off x="516" y="1980"/>
              <a:ext cx="237" cy="162"/>
              <a:chOff x="516" y="1980"/>
              <a:chExt cx="237" cy="162"/>
            </a:xfrm>
          </p:grpSpPr>
          <p:sp>
            <p:nvSpPr>
              <p:cNvPr id="111640" name="Line 10"/>
              <p:cNvSpPr/>
              <p:nvPr/>
            </p:nvSpPr>
            <p:spPr>
              <a:xfrm>
                <a:off x="634" y="1980"/>
                <a:ext cx="0" cy="162"/>
              </a:xfrm>
              <a:prstGeom prst="line">
                <a:avLst/>
              </a:prstGeom>
              <a:ln w="25400" cap="flat" cmpd="sng">
                <a:solidFill>
                  <a:schemeClr val="tx1"/>
                </a:solidFill>
                <a:prstDash val="solid"/>
                <a:headEnd type="none" w="med" len="med"/>
                <a:tailEnd type="none" w="med" len="med"/>
              </a:ln>
            </p:spPr>
          </p:sp>
          <p:sp>
            <p:nvSpPr>
              <p:cNvPr id="111641" name="Line 11"/>
              <p:cNvSpPr/>
              <p:nvPr/>
            </p:nvSpPr>
            <p:spPr>
              <a:xfrm>
                <a:off x="516" y="2040"/>
                <a:ext cx="237" cy="0"/>
              </a:xfrm>
              <a:prstGeom prst="line">
                <a:avLst/>
              </a:prstGeom>
              <a:ln w="25400" cap="flat" cmpd="sng">
                <a:solidFill>
                  <a:schemeClr val="tx1"/>
                </a:solidFill>
                <a:prstDash val="solid"/>
                <a:headEnd type="none" w="med" len="med"/>
                <a:tailEnd type="none" w="med" len="med"/>
              </a:ln>
            </p:spPr>
          </p:sp>
        </p:grpSp>
      </p:grpSp>
      <p:sp>
        <p:nvSpPr>
          <p:cNvPr id="111621" name="Rectangle 12"/>
          <p:cNvSpPr/>
          <p:nvPr/>
        </p:nvSpPr>
        <p:spPr>
          <a:xfrm>
            <a:off x="1227992" y="3361104"/>
            <a:ext cx="730250" cy="279400"/>
          </a:xfrm>
          <a:prstGeom prst="rect">
            <a:avLst/>
          </a:prstGeom>
          <a:noFill/>
          <a:ln w="12700">
            <a:noFill/>
          </a:ln>
        </p:spPr>
        <p:txBody>
          <a:bodyPr wrap="none" lIns="83527" tIns="41030" rIns="83527" bIns="41030" anchor="ctr">
            <a:spAutoFit/>
          </a:bodyPr>
          <a:p>
            <a:r>
              <a:rPr lang="en-US" altLang="zh-CN" sz="1290" dirty="0">
                <a:latin typeface="Arial" panose="020B0604020202020204" pitchFamily="34" charset="0"/>
              </a:rPr>
              <a:t>Student</a:t>
            </a:r>
            <a:endParaRPr lang="en-US" altLang="zh-CN" sz="1290" dirty="0">
              <a:latin typeface="Arial" panose="020B0604020202020204" pitchFamily="34" charset="0"/>
            </a:endParaRPr>
          </a:p>
        </p:txBody>
      </p:sp>
      <p:sp>
        <p:nvSpPr>
          <p:cNvPr id="111622" name="Rectangle 13"/>
          <p:cNvSpPr/>
          <p:nvPr/>
        </p:nvSpPr>
        <p:spPr>
          <a:xfrm>
            <a:off x="4220308" y="2022231"/>
            <a:ext cx="2590800" cy="492369"/>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845" b="0" dirty="0"/>
              <a:t>Registration Form</a:t>
            </a:r>
            <a:endParaRPr lang="en-US" altLang="zh-CN" sz="2215" b="0" dirty="0">
              <a:latin typeface="Times New Roman" panose="02020603050405020304" pitchFamily="18" charset="0"/>
            </a:endParaRPr>
          </a:p>
        </p:txBody>
      </p:sp>
      <p:cxnSp>
        <p:nvCxnSpPr>
          <p:cNvPr id="111623" name="AutoShape 14"/>
          <p:cNvCxnSpPr>
            <a:stCxn id="111641" idx="1"/>
            <a:endCxn id="111622" idx="1"/>
          </p:cNvCxnSpPr>
          <p:nvPr/>
        </p:nvCxnSpPr>
        <p:spPr>
          <a:xfrm flipV="1">
            <a:off x="1778977" y="2268415"/>
            <a:ext cx="2441331" cy="646235"/>
          </a:xfrm>
          <a:prstGeom prst="straightConnector1">
            <a:avLst/>
          </a:prstGeom>
          <a:ln w="9525" cap="flat" cmpd="sng">
            <a:solidFill>
              <a:schemeClr val="tx1"/>
            </a:solidFill>
            <a:prstDash val="solid"/>
            <a:miter/>
            <a:headEnd type="none" w="med" len="med"/>
            <a:tailEnd type="none" w="med" len="med"/>
          </a:ln>
        </p:spPr>
      </p:cxnSp>
      <p:sp>
        <p:nvSpPr>
          <p:cNvPr id="111624" name="Rectangle 15"/>
          <p:cNvSpPr/>
          <p:nvPr/>
        </p:nvSpPr>
        <p:spPr>
          <a:xfrm>
            <a:off x="4220308" y="3358662"/>
            <a:ext cx="2590800" cy="492369"/>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845" b="0" dirty="0"/>
              <a:t>Registration Manager</a:t>
            </a:r>
            <a:endParaRPr lang="en-US" altLang="zh-CN" sz="2215" b="0" dirty="0">
              <a:latin typeface="Times New Roman" panose="02020603050405020304" pitchFamily="18" charset="0"/>
            </a:endParaRPr>
          </a:p>
        </p:txBody>
      </p:sp>
      <p:cxnSp>
        <p:nvCxnSpPr>
          <p:cNvPr id="111625" name="AutoShape 16"/>
          <p:cNvCxnSpPr>
            <a:stCxn id="111622" idx="2"/>
            <a:endCxn id="111624" idx="0"/>
          </p:cNvCxnSpPr>
          <p:nvPr/>
        </p:nvCxnSpPr>
        <p:spPr>
          <a:xfrm>
            <a:off x="5058508" y="2514600"/>
            <a:ext cx="0" cy="844062"/>
          </a:xfrm>
          <a:prstGeom prst="straightConnector1">
            <a:avLst/>
          </a:prstGeom>
          <a:ln w="9525" cap="flat" cmpd="sng">
            <a:solidFill>
              <a:schemeClr val="tx1"/>
            </a:solidFill>
            <a:prstDash val="solid"/>
            <a:miter/>
            <a:headEnd type="none" w="med" len="med"/>
            <a:tailEnd type="none" w="med" len="med"/>
          </a:ln>
        </p:spPr>
      </p:cxnSp>
      <p:grpSp>
        <p:nvGrpSpPr>
          <p:cNvPr id="863249" name="Group 17"/>
          <p:cNvGrpSpPr/>
          <p:nvPr/>
        </p:nvGrpSpPr>
        <p:grpSpPr>
          <a:xfrm>
            <a:off x="1934308" y="1811215"/>
            <a:ext cx="1841989" cy="844062"/>
            <a:chOff x="1488" y="1392"/>
            <a:chExt cx="1160" cy="576"/>
          </a:xfrm>
        </p:grpSpPr>
        <p:sp>
          <p:nvSpPr>
            <p:cNvPr id="111635" name="Text Box 18"/>
            <p:cNvSpPr txBox="1"/>
            <p:nvPr/>
          </p:nvSpPr>
          <p:spPr>
            <a:xfrm>
              <a:off x="1728" y="1392"/>
              <a:ext cx="920" cy="548"/>
            </a:xfrm>
            <a:prstGeom prst="rect">
              <a:avLst/>
            </a:prstGeom>
            <a:noFill/>
            <a:ln w="9525">
              <a:noFill/>
            </a:ln>
          </p:spPr>
          <p:txBody>
            <a:bodyPr>
              <a:spAutoFit/>
            </a:bodyPr>
            <a:p>
              <a:pPr algn="l" eaLnBrk="1" hangingPunct="1">
                <a:spcBef>
                  <a:spcPct val="50000"/>
                </a:spcBef>
              </a:pPr>
              <a:r>
                <a:rPr lang="en-US" altLang="zh-CN" sz="1845" dirty="0">
                  <a:latin typeface="Arial" panose="020B0604020202020204" pitchFamily="34" charset="0"/>
                </a:rPr>
                <a:t>1: fill in info</a:t>
              </a:r>
              <a:endParaRPr lang="en-US" altLang="zh-CN" sz="1845" dirty="0">
                <a:latin typeface="Arial" panose="020B0604020202020204" pitchFamily="34" charset="0"/>
              </a:endParaRPr>
            </a:p>
            <a:p>
              <a:pPr algn="l" eaLnBrk="1" hangingPunct="1">
                <a:spcBef>
                  <a:spcPct val="50000"/>
                </a:spcBef>
              </a:pPr>
              <a:r>
                <a:rPr lang="en-US" altLang="zh-CN" sz="1845" dirty="0">
                  <a:latin typeface="Arial" panose="020B0604020202020204" pitchFamily="34" charset="0"/>
                </a:rPr>
                <a:t>2:submit</a:t>
              </a:r>
              <a:endParaRPr lang="en-US" altLang="zh-CN" sz="1845" dirty="0">
                <a:latin typeface="Arial" panose="020B0604020202020204" pitchFamily="34" charset="0"/>
              </a:endParaRPr>
            </a:p>
          </p:txBody>
        </p:sp>
        <p:sp>
          <p:nvSpPr>
            <p:cNvPr id="111636" name="Line 19"/>
            <p:cNvSpPr/>
            <p:nvPr/>
          </p:nvSpPr>
          <p:spPr>
            <a:xfrm flipV="1">
              <a:off x="1488" y="1872"/>
              <a:ext cx="240" cy="96"/>
            </a:xfrm>
            <a:prstGeom prst="line">
              <a:avLst/>
            </a:prstGeom>
            <a:ln w="9525" cap="flat" cmpd="sng">
              <a:solidFill>
                <a:schemeClr val="tx1"/>
              </a:solidFill>
              <a:prstDash val="solid"/>
              <a:miter/>
              <a:headEnd type="none" w="med" len="med"/>
              <a:tailEnd type="triangle" w="med" len="med"/>
            </a:ln>
          </p:spPr>
        </p:sp>
      </p:grpSp>
      <p:grpSp>
        <p:nvGrpSpPr>
          <p:cNvPr id="863252" name="Group 20"/>
          <p:cNvGrpSpPr/>
          <p:nvPr/>
        </p:nvGrpSpPr>
        <p:grpSpPr>
          <a:xfrm>
            <a:off x="5210908" y="2725615"/>
            <a:ext cx="2971800" cy="446942"/>
            <a:chOff x="3552" y="2016"/>
            <a:chExt cx="1872" cy="305"/>
          </a:xfrm>
        </p:grpSpPr>
        <p:sp>
          <p:nvSpPr>
            <p:cNvPr id="111633" name="Text Box 21"/>
            <p:cNvSpPr txBox="1"/>
            <p:nvPr/>
          </p:nvSpPr>
          <p:spPr>
            <a:xfrm>
              <a:off x="3792" y="2064"/>
              <a:ext cx="1632" cy="257"/>
            </a:xfrm>
            <a:prstGeom prst="rect">
              <a:avLst/>
            </a:prstGeom>
            <a:noFill/>
            <a:ln w="9525">
              <a:noFill/>
            </a:ln>
          </p:spPr>
          <p:txBody>
            <a:bodyPr>
              <a:spAutoFit/>
            </a:bodyPr>
            <a:p>
              <a:pPr algn="l" eaLnBrk="1" hangingPunct="1">
                <a:spcBef>
                  <a:spcPct val="50000"/>
                </a:spcBef>
              </a:pPr>
              <a:r>
                <a:rPr lang="en-US" altLang="zh-CN" sz="1845" dirty="0">
                  <a:latin typeface="Arial" panose="020B0604020202020204" pitchFamily="34" charset="0"/>
                </a:rPr>
                <a:t>3: add(smith, math)</a:t>
              </a:r>
              <a:endParaRPr lang="en-US" altLang="zh-CN" sz="1845" dirty="0">
                <a:latin typeface="Arial" panose="020B0604020202020204" pitchFamily="34" charset="0"/>
              </a:endParaRPr>
            </a:p>
          </p:txBody>
        </p:sp>
        <p:sp>
          <p:nvSpPr>
            <p:cNvPr id="111634" name="Line 22"/>
            <p:cNvSpPr/>
            <p:nvPr/>
          </p:nvSpPr>
          <p:spPr>
            <a:xfrm>
              <a:off x="3552" y="2016"/>
              <a:ext cx="0" cy="288"/>
            </a:xfrm>
            <a:prstGeom prst="line">
              <a:avLst/>
            </a:prstGeom>
            <a:ln w="9525" cap="flat" cmpd="sng">
              <a:solidFill>
                <a:schemeClr val="tx1"/>
              </a:solidFill>
              <a:prstDash val="solid"/>
              <a:miter/>
              <a:headEnd type="none" w="med" len="med"/>
              <a:tailEnd type="triangle" w="med" len="med"/>
            </a:ln>
          </p:spPr>
        </p:sp>
      </p:grpSp>
      <p:sp>
        <p:nvSpPr>
          <p:cNvPr id="111628" name="Rectangle 23"/>
          <p:cNvSpPr/>
          <p:nvPr/>
        </p:nvSpPr>
        <p:spPr>
          <a:xfrm>
            <a:off x="4220308" y="4695092"/>
            <a:ext cx="2590800" cy="492369"/>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845" b="0" dirty="0"/>
              <a:t>math</a:t>
            </a:r>
            <a:endParaRPr lang="en-US" altLang="zh-CN" sz="2215" b="0" dirty="0">
              <a:latin typeface="Times New Roman" panose="02020603050405020304" pitchFamily="18" charset="0"/>
            </a:endParaRPr>
          </a:p>
        </p:txBody>
      </p:sp>
      <p:cxnSp>
        <p:nvCxnSpPr>
          <p:cNvPr id="111629" name="AutoShape 24"/>
          <p:cNvCxnSpPr>
            <a:stCxn id="111624" idx="2"/>
            <a:endCxn id="111628" idx="0"/>
          </p:cNvCxnSpPr>
          <p:nvPr/>
        </p:nvCxnSpPr>
        <p:spPr>
          <a:xfrm>
            <a:off x="5058508" y="3851031"/>
            <a:ext cx="0" cy="844062"/>
          </a:xfrm>
          <a:prstGeom prst="straightConnector1">
            <a:avLst/>
          </a:prstGeom>
          <a:ln w="9525" cap="flat" cmpd="sng">
            <a:solidFill>
              <a:schemeClr val="tx1"/>
            </a:solidFill>
            <a:prstDash val="solid"/>
            <a:miter/>
            <a:headEnd type="none" w="med" len="med"/>
            <a:tailEnd type="none" w="med" len="med"/>
          </a:ln>
        </p:spPr>
      </p:cxnSp>
      <p:grpSp>
        <p:nvGrpSpPr>
          <p:cNvPr id="863257" name="Group 25"/>
          <p:cNvGrpSpPr/>
          <p:nvPr/>
        </p:nvGrpSpPr>
        <p:grpSpPr>
          <a:xfrm>
            <a:off x="5210908" y="4062046"/>
            <a:ext cx="2971800" cy="422031"/>
            <a:chOff x="3552" y="2928"/>
            <a:chExt cx="1872" cy="288"/>
          </a:xfrm>
        </p:grpSpPr>
        <p:sp>
          <p:nvSpPr>
            <p:cNvPr id="111631" name="Text Box 26"/>
            <p:cNvSpPr txBox="1"/>
            <p:nvPr/>
          </p:nvSpPr>
          <p:spPr>
            <a:xfrm>
              <a:off x="3792" y="2928"/>
              <a:ext cx="1632" cy="257"/>
            </a:xfrm>
            <a:prstGeom prst="rect">
              <a:avLst/>
            </a:prstGeom>
            <a:noFill/>
            <a:ln w="9525">
              <a:noFill/>
            </a:ln>
          </p:spPr>
          <p:txBody>
            <a:bodyPr>
              <a:spAutoFit/>
            </a:bodyPr>
            <a:p>
              <a:pPr algn="l" eaLnBrk="1" hangingPunct="1">
                <a:spcBef>
                  <a:spcPct val="50000"/>
                </a:spcBef>
              </a:pPr>
              <a:r>
                <a:rPr lang="en-US" altLang="zh-CN" sz="1845" dirty="0">
                  <a:latin typeface="Arial" panose="020B0604020202020204" pitchFamily="34" charset="0"/>
                </a:rPr>
                <a:t>4: add(smith)</a:t>
              </a:r>
              <a:endParaRPr lang="en-US" altLang="zh-CN" sz="1845" dirty="0">
                <a:latin typeface="Arial" panose="020B0604020202020204" pitchFamily="34" charset="0"/>
              </a:endParaRPr>
            </a:p>
          </p:txBody>
        </p:sp>
        <p:sp>
          <p:nvSpPr>
            <p:cNvPr id="111632" name="Line 27"/>
            <p:cNvSpPr/>
            <p:nvPr/>
          </p:nvSpPr>
          <p:spPr>
            <a:xfrm>
              <a:off x="3552" y="2928"/>
              <a:ext cx="0" cy="288"/>
            </a:xfrm>
            <a:prstGeom prst="line">
              <a:avLst/>
            </a:prstGeom>
            <a:ln w="9525" cap="flat" cmpd="sng">
              <a:solidFill>
                <a:schemeClr val="tx1"/>
              </a:solidFill>
              <a:prstDash val="solid"/>
              <a:miter/>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863249"/>
                                        </p:tgtEl>
                                        <p:attrNameLst>
                                          <p:attrName>style.visibility</p:attrName>
                                        </p:attrNameLst>
                                      </p:cBhvr>
                                      <p:to>
                                        <p:strVal val="visible"/>
                                      </p:to>
                                    </p:set>
                                    <p:animEffect transition="in" filter="barn(outHorizontal)">
                                      <p:cBhvr>
                                        <p:cTn id="7" dur="500"/>
                                        <p:tgtEl>
                                          <p:spTgt spid="86324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863252"/>
                                        </p:tgtEl>
                                        <p:attrNameLst>
                                          <p:attrName>style.visibility</p:attrName>
                                        </p:attrNameLst>
                                      </p:cBhvr>
                                      <p:to>
                                        <p:strVal val="visible"/>
                                      </p:to>
                                    </p:set>
                                    <p:animEffect transition="in" filter="barn(outHorizontal)">
                                      <p:cBhvr>
                                        <p:cTn id="12" dur="500"/>
                                        <p:tgtEl>
                                          <p:spTgt spid="86325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863257"/>
                                        </p:tgtEl>
                                        <p:attrNameLst>
                                          <p:attrName>style.visibility</p:attrName>
                                        </p:attrNameLst>
                                      </p:cBhvr>
                                      <p:to>
                                        <p:strVal val="visible"/>
                                      </p:to>
                                    </p:set>
                                    <p:animEffect transition="in" filter="barn(outHorizontal)">
                                      <p:cBhvr>
                                        <p:cTn id="17" dur="500"/>
                                        <p:tgtEl>
                                          <p:spTgt spid="863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12643" name="Rectangle 3"/>
          <p:cNvSpPr>
            <a:spLocks noGrp="1"/>
          </p:cNvSpPr>
          <p:nvPr>
            <p:ph idx="1"/>
          </p:nvPr>
        </p:nvSpPr>
        <p:spPr>
          <a:xfrm>
            <a:off x="351692" y="1178169"/>
            <a:ext cx="8510954" cy="1477108"/>
          </a:xfrm>
        </p:spPr>
        <p:txBody>
          <a:bodyPr vert="horz" wrap="square" lIns="89030" tIns="44515" rIns="89030" bIns="44515" anchor="t"/>
          <a:p>
            <a:pPr marL="342900" indent="-342900" defTabSz="914400" eaLnBrk="1" hangingPunct="1">
              <a:lnSpc>
                <a:spcPct val="90000"/>
              </a:lnSpc>
            </a:pPr>
            <a:r>
              <a:rPr lang="zh-CN" altLang="en-US" sz="2770" dirty="0"/>
              <a:t>通常在一个协作图中每个对象分配一个符号，然而有时不同状态的对象需要显式指出，</a:t>
            </a:r>
            <a:r>
              <a:rPr lang="zh-CN" altLang="en-US" sz="2770" dirty="0">
                <a:solidFill>
                  <a:srgbClr val="452DF5"/>
                </a:solidFill>
              </a:rPr>
              <a:t>流</a:t>
            </a:r>
            <a:r>
              <a:rPr lang="zh-CN" altLang="en-US" sz="2770" dirty="0"/>
              <a:t>将同一个对象的不同状态版本关系在一起，使用</a:t>
            </a:r>
            <a:r>
              <a:rPr lang="en-US" altLang="zh-CN" sz="2770" dirty="0"/>
              <a:t>&lt;&lt;become&gt;&gt;</a:t>
            </a:r>
            <a:r>
              <a:rPr lang="zh-CN" altLang="en-US" sz="2770" dirty="0"/>
              <a:t>原型。流的</a:t>
            </a:r>
            <a:r>
              <a:rPr lang="en-US" altLang="zh-CN" sz="2770" dirty="0"/>
              <a:t>&lt;&lt;copy&gt;&gt;</a:t>
            </a:r>
            <a:r>
              <a:rPr lang="zh-CN" altLang="en-US" sz="2770" dirty="0"/>
              <a:t>原型不太常用。</a:t>
            </a:r>
            <a:endParaRPr lang="zh-CN" altLang="en-US" sz="2770" dirty="0"/>
          </a:p>
        </p:txBody>
      </p:sp>
      <p:sp>
        <p:nvSpPr>
          <p:cNvPr id="112644" name="Rectangle 4"/>
          <p:cNvSpPr/>
          <p:nvPr/>
        </p:nvSpPr>
        <p:spPr>
          <a:xfrm>
            <a:off x="1354015" y="4202723"/>
            <a:ext cx="1371600" cy="492369"/>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845" b="0" dirty="0"/>
              <a:t>:Controller</a:t>
            </a:r>
            <a:endParaRPr lang="en-US" altLang="zh-CN" sz="2215" b="0" dirty="0">
              <a:latin typeface="Times New Roman" panose="02020603050405020304" pitchFamily="18" charset="0"/>
            </a:endParaRPr>
          </a:p>
        </p:txBody>
      </p:sp>
      <p:sp>
        <p:nvSpPr>
          <p:cNvPr id="112645" name="Rectangle 5"/>
          <p:cNvSpPr/>
          <p:nvPr/>
        </p:nvSpPr>
        <p:spPr>
          <a:xfrm>
            <a:off x="4783015" y="3499338"/>
            <a:ext cx="2438400" cy="492369"/>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845" b="0" dirty="0"/>
              <a:t>:Directory[closed]</a:t>
            </a:r>
            <a:endParaRPr lang="en-US" altLang="zh-CN" sz="2215" b="0" dirty="0">
              <a:latin typeface="Times New Roman" panose="02020603050405020304" pitchFamily="18" charset="0"/>
            </a:endParaRPr>
          </a:p>
        </p:txBody>
      </p:sp>
      <p:sp>
        <p:nvSpPr>
          <p:cNvPr id="112646" name="Rectangle 6"/>
          <p:cNvSpPr/>
          <p:nvPr/>
        </p:nvSpPr>
        <p:spPr>
          <a:xfrm>
            <a:off x="4783015" y="4906108"/>
            <a:ext cx="2438400" cy="492369"/>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845" b="0" dirty="0"/>
              <a:t>:Directory[open]</a:t>
            </a:r>
            <a:endParaRPr lang="en-US" altLang="zh-CN" sz="2215" b="0" dirty="0">
              <a:latin typeface="Times New Roman" panose="02020603050405020304" pitchFamily="18" charset="0"/>
            </a:endParaRPr>
          </a:p>
        </p:txBody>
      </p:sp>
      <p:cxnSp>
        <p:nvCxnSpPr>
          <p:cNvPr id="112647" name="AutoShape 7"/>
          <p:cNvCxnSpPr/>
          <p:nvPr/>
        </p:nvCxnSpPr>
        <p:spPr>
          <a:xfrm flipV="1">
            <a:off x="2816469" y="3710354"/>
            <a:ext cx="1899138" cy="703385"/>
          </a:xfrm>
          <a:prstGeom prst="straightConnector1">
            <a:avLst/>
          </a:prstGeom>
          <a:ln w="9525" cap="flat" cmpd="sng">
            <a:solidFill>
              <a:schemeClr val="tx1"/>
            </a:solidFill>
            <a:prstDash val="solid"/>
            <a:miter/>
            <a:headEnd type="none" w="med" len="med"/>
            <a:tailEnd type="none" w="med" len="med"/>
          </a:ln>
        </p:spPr>
      </p:cxnSp>
      <p:cxnSp>
        <p:nvCxnSpPr>
          <p:cNvPr id="112648" name="AutoShape 8"/>
          <p:cNvCxnSpPr/>
          <p:nvPr/>
        </p:nvCxnSpPr>
        <p:spPr>
          <a:xfrm>
            <a:off x="2829658" y="4409343"/>
            <a:ext cx="1899138" cy="703385"/>
          </a:xfrm>
          <a:prstGeom prst="straightConnector1">
            <a:avLst/>
          </a:prstGeom>
          <a:ln w="9525" cap="flat" cmpd="sng">
            <a:solidFill>
              <a:schemeClr val="tx1"/>
            </a:solidFill>
            <a:prstDash val="solid"/>
            <a:miter/>
            <a:headEnd type="none" w="med" len="med"/>
            <a:tailEnd type="none" w="med" len="med"/>
          </a:ln>
        </p:spPr>
      </p:cxnSp>
      <p:sp>
        <p:nvSpPr>
          <p:cNvPr id="112649" name="Text Box 9"/>
          <p:cNvSpPr txBox="1"/>
          <p:nvPr/>
        </p:nvSpPr>
        <p:spPr>
          <a:xfrm>
            <a:off x="2954215" y="3625362"/>
            <a:ext cx="1524000" cy="375920"/>
          </a:xfrm>
          <a:prstGeom prst="rect">
            <a:avLst/>
          </a:prstGeom>
          <a:noFill/>
          <a:ln w="9525">
            <a:noFill/>
          </a:ln>
        </p:spPr>
        <p:txBody>
          <a:bodyPr>
            <a:spAutoFit/>
          </a:bodyPr>
          <a:p>
            <a:pPr algn="l" eaLnBrk="1" hangingPunct="1">
              <a:spcBef>
                <a:spcPct val="50000"/>
              </a:spcBef>
            </a:pPr>
            <a:r>
              <a:rPr lang="en-US" altLang="zh-CN" sz="1845" dirty="0">
                <a:latin typeface="Arial" panose="020B0604020202020204" pitchFamily="34" charset="0"/>
              </a:rPr>
              <a:t>1:expand()</a:t>
            </a:r>
            <a:endParaRPr lang="en-US" altLang="zh-CN" sz="1845" dirty="0">
              <a:latin typeface="Arial" panose="020B0604020202020204" pitchFamily="34" charset="0"/>
            </a:endParaRPr>
          </a:p>
        </p:txBody>
      </p:sp>
      <p:sp>
        <p:nvSpPr>
          <p:cNvPr id="112650" name="Text Box 10"/>
          <p:cNvSpPr txBox="1"/>
          <p:nvPr/>
        </p:nvSpPr>
        <p:spPr>
          <a:xfrm>
            <a:off x="3036277" y="4765431"/>
            <a:ext cx="1524000" cy="375920"/>
          </a:xfrm>
          <a:prstGeom prst="rect">
            <a:avLst/>
          </a:prstGeom>
          <a:noFill/>
          <a:ln w="9525">
            <a:noFill/>
          </a:ln>
        </p:spPr>
        <p:txBody>
          <a:bodyPr>
            <a:spAutoFit/>
          </a:bodyPr>
          <a:p>
            <a:pPr algn="l" eaLnBrk="1" hangingPunct="1">
              <a:spcBef>
                <a:spcPct val="50000"/>
              </a:spcBef>
            </a:pPr>
            <a:r>
              <a:rPr lang="en-US" altLang="zh-CN" sz="1845" dirty="0">
                <a:latin typeface="Arial" panose="020B0604020202020204" pitchFamily="34" charset="0"/>
              </a:rPr>
              <a:t>2:sort()</a:t>
            </a:r>
            <a:endParaRPr lang="en-US" altLang="zh-CN" sz="1845" dirty="0">
              <a:latin typeface="Arial" panose="020B0604020202020204" pitchFamily="34" charset="0"/>
            </a:endParaRPr>
          </a:p>
        </p:txBody>
      </p:sp>
      <p:cxnSp>
        <p:nvCxnSpPr>
          <p:cNvPr id="112651" name="AutoShape 11"/>
          <p:cNvCxnSpPr>
            <a:stCxn id="112645" idx="2"/>
            <a:endCxn id="112646" idx="0"/>
          </p:cNvCxnSpPr>
          <p:nvPr/>
        </p:nvCxnSpPr>
        <p:spPr>
          <a:xfrm>
            <a:off x="5498123" y="3991708"/>
            <a:ext cx="0" cy="914400"/>
          </a:xfrm>
          <a:prstGeom prst="straightConnector1">
            <a:avLst/>
          </a:prstGeom>
          <a:ln w="9525" cap="flat" cmpd="sng">
            <a:solidFill>
              <a:schemeClr val="tx1"/>
            </a:solidFill>
            <a:prstDash val="dash"/>
            <a:miter/>
            <a:headEnd type="none" w="med" len="med"/>
            <a:tailEnd type="arrow" w="med" len="med"/>
          </a:ln>
        </p:spPr>
      </p:cxnSp>
      <p:sp>
        <p:nvSpPr>
          <p:cNvPr id="112652" name="Text Box 12"/>
          <p:cNvSpPr txBox="1"/>
          <p:nvPr/>
        </p:nvSpPr>
        <p:spPr>
          <a:xfrm>
            <a:off x="5627077" y="4202723"/>
            <a:ext cx="2209800" cy="375920"/>
          </a:xfrm>
          <a:prstGeom prst="rect">
            <a:avLst/>
          </a:prstGeom>
          <a:noFill/>
          <a:ln w="9525">
            <a:noFill/>
          </a:ln>
        </p:spPr>
        <p:txBody>
          <a:bodyPr>
            <a:spAutoFit/>
          </a:bodyPr>
          <a:p>
            <a:pPr algn="l" eaLnBrk="1" hangingPunct="1">
              <a:spcBef>
                <a:spcPct val="50000"/>
              </a:spcBef>
            </a:pPr>
            <a:r>
              <a:rPr lang="en-US" altLang="zh-CN" sz="1845" dirty="0">
                <a:latin typeface="Arial" panose="020B0604020202020204" pitchFamily="34" charset="0"/>
              </a:rPr>
              <a:t>1.1 &lt;&lt;become&gt;&gt;</a:t>
            </a:r>
            <a:endParaRPr lang="en-US" altLang="zh-CN" sz="1845" dirty="0">
              <a:latin typeface="Arial" panose="020B0604020202020204" pitchFamily="34" charset="0"/>
            </a:endParaRPr>
          </a:p>
        </p:txBody>
      </p:sp>
      <p:sp>
        <p:nvSpPr>
          <p:cNvPr id="864269" name="AutoShape 13"/>
          <p:cNvSpPr/>
          <p:nvPr/>
        </p:nvSpPr>
        <p:spPr>
          <a:xfrm>
            <a:off x="1293935" y="5698881"/>
            <a:ext cx="1066800" cy="346074"/>
          </a:xfrm>
          <a:prstGeom prst="accentCallout2">
            <a:avLst>
              <a:gd name="adj1" fmla="val 28917"/>
              <a:gd name="adj2" fmla="val 106593"/>
              <a:gd name="adj3" fmla="val 28917"/>
              <a:gd name="adj4" fmla="val 268542"/>
              <a:gd name="adj5" fmla="val -283532"/>
              <a:gd name="adj6" fmla="val 392171"/>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流</a:t>
            </a:r>
            <a:endParaRPr lang="zh-CN" altLang="en-US" sz="166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864269"/>
                                        </p:tgtEl>
                                        <p:attrNameLst>
                                          <p:attrName>style.visibility</p:attrName>
                                        </p:attrNameLst>
                                      </p:cBhvr>
                                      <p:to>
                                        <p:strVal val="visible"/>
                                      </p:to>
                                    </p:set>
                                    <p:animEffect transition="in" filter="strips(upRight)">
                                      <p:cBhvr>
                                        <p:cTn id="7" dur="500"/>
                                        <p:tgtEl>
                                          <p:spTgt spid="864269"/>
                                        </p:tgtEl>
                                      </p:cBhvr>
                                    </p:animEffect>
                                  </p:childTnLst>
                                  <p:subTnLst>
                                    <p:set>
                                      <p:cBhvr override="childStyle">
                                        <p:cTn dur="1" fill="hold" display="0" masterRel="nextClick" afterEffect="1"/>
                                        <p:tgtEl>
                                          <p:spTgt spid="86426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4269" grpId="0" bldLvl="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13667" name="Rectangle 4"/>
          <p:cNvSpPr/>
          <p:nvPr/>
        </p:nvSpPr>
        <p:spPr>
          <a:xfrm>
            <a:off x="3626827" y="422031"/>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solidFill>
                  <a:schemeClr val="tx2"/>
                </a:solidFill>
              </a:rPr>
              <a:t>物理架构</a:t>
            </a:r>
            <a:r>
              <a:rPr lang="en-US" altLang="zh-CN" sz="3325" dirty="0">
                <a:solidFill>
                  <a:schemeClr val="tx2"/>
                </a:solidFill>
              </a:rPr>
              <a:t>-</a:t>
            </a:r>
            <a:r>
              <a:rPr lang="zh-CN" altLang="en-US" sz="3140" dirty="0"/>
              <a:t>实现视图</a:t>
            </a:r>
            <a:endParaRPr lang="zh-CN" altLang="en-US" sz="3140" dirty="0"/>
          </a:p>
        </p:txBody>
      </p:sp>
      <p:sp>
        <p:nvSpPr>
          <p:cNvPr id="113668" name="Rectangle 7"/>
          <p:cNvSpPr>
            <a:spLocks noGrp="1"/>
          </p:cNvSpPr>
          <p:nvPr>
            <p:ph idx="1"/>
          </p:nvPr>
        </p:nvSpPr>
        <p:spPr>
          <a:xfrm>
            <a:off x="109904" y="1147397"/>
            <a:ext cx="8932985" cy="829408"/>
          </a:xfrm>
        </p:spPr>
        <p:txBody>
          <a:bodyPr vert="horz" wrap="square" lIns="89030" tIns="44515" rIns="89030" bIns="44515" anchor="t"/>
          <a:p>
            <a:pPr marL="342900" indent="-342900" defTabSz="914400" eaLnBrk="1" hangingPunct="1"/>
            <a:r>
              <a:rPr lang="zh-CN" altLang="en-US" sz="2770" dirty="0">
                <a:solidFill>
                  <a:srgbClr val="452DF5"/>
                </a:solidFill>
              </a:rPr>
              <a:t>实现视图</a:t>
            </a:r>
            <a:r>
              <a:rPr lang="zh-CN" altLang="en-US" sz="2770" dirty="0"/>
              <a:t>描述可重用的系统组件以及组件之间的依赖。</a:t>
            </a:r>
            <a:endParaRPr lang="zh-CN" altLang="en-US" sz="2770" dirty="0"/>
          </a:p>
        </p:txBody>
      </p:sp>
      <p:grpSp>
        <p:nvGrpSpPr>
          <p:cNvPr id="113669" name="Group 8"/>
          <p:cNvGrpSpPr/>
          <p:nvPr/>
        </p:nvGrpSpPr>
        <p:grpSpPr>
          <a:xfrm>
            <a:off x="1271954" y="5117123"/>
            <a:ext cx="1521069" cy="615462"/>
            <a:chOff x="960" y="2832"/>
            <a:chExt cx="958" cy="420"/>
          </a:xfrm>
        </p:grpSpPr>
        <p:sp>
          <p:nvSpPr>
            <p:cNvPr id="113722" name="Rectangle 9"/>
            <p:cNvSpPr/>
            <p:nvPr/>
          </p:nvSpPr>
          <p:spPr>
            <a:xfrm>
              <a:off x="1098" y="2832"/>
              <a:ext cx="820" cy="420"/>
            </a:xfrm>
            <a:prstGeom prst="rect">
              <a:avLst/>
            </a:prstGeom>
            <a:solidFill>
              <a:srgbClr val="FF9933"/>
            </a:solidFill>
            <a:ln w="12700" cap="flat" cmpd="sng">
              <a:solidFill>
                <a:srgbClr val="000000"/>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13723" name="Rectangle 10"/>
            <p:cNvSpPr/>
            <p:nvPr/>
          </p:nvSpPr>
          <p:spPr>
            <a:xfrm>
              <a:off x="960" y="2913"/>
              <a:ext cx="276" cy="97"/>
            </a:xfrm>
            <a:prstGeom prst="rect">
              <a:avLst/>
            </a:prstGeom>
            <a:solidFill>
              <a:srgbClr val="FF9933"/>
            </a:solidFill>
            <a:ln w="12700" cap="flat" cmpd="sng">
              <a:solidFill>
                <a:srgbClr val="000000"/>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13724" name="Rectangle 11"/>
            <p:cNvSpPr/>
            <p:nvPr/>
          </p:nvSpPr>
          <p:spPr>
            <a:xfrm>
              <a:off x="960" y="3082"/>
              <a:ext cx="276" cy="89"/>
            </a:xfrm>
            <a:prstGeom prst="rect">
              <a:avLst/>
            </a:prstGeom>
            <a:solidFill>
              <a:srgbClr val="FF9933"/>
            </a:solidFill>
            <a:ln w="12700" cap="flat" cmpd="sng">
              <a:solidFill>
                <a:srgbClr val="000000"/>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13725" name="Rectangle 12"/>
            <p:cNvSpPr/>
            <p:nvPr/>
          </p:nvSpPr>
          <p:spPr>
            <a:xfrm>
              <a:off x="1293" y="2856"/>
              <a:ext cx="332" cy="135"/>
            </a:xfrm>
            <a:prstGeom prst="rect">
              <a:avLst/>
            </a:prstGeom>
            <a:solidFill>
              <a:srgbClr val="FF9933"/>
            </a:solidFill>
            <a:ln w="12700">
              <a:noFill/>
            </a:ln>
          </p:spPr>
          <p:txBody>
            <a:bodyPr wrap="none" lIns="0" tIns="0" rIns="0" bIns="0">
              <a:spAutoFit/>
            </a:bodyPr>
            <a:p>
              <a:pPr algn="l"/>
              <a:r>
                <a:rPr lang="en-US" altLang="zh-CN" sz="1290" dirty="0">
                  <a:solidFill>
                    <a:srgbClr val="FFFFFF"/>
                  </a:solidFill>
                  <a:latin typeface="Arial" panose="020B0604020202020204" pitchFamily="34" charset="0"/>
                </a:rPr>
                <a:t>Course</a:t>
              </a:r>
              <a:endParaRPr lang="en-US" altLang="zh-CN" sz="1290" dirty="0">
                <a:solidFill>
                  <a:srgbClr val="FFFFFF"/>
                </a:solidFill>
                <a:latin typeface="Arial" panose="020B0604020202020204" pitchFamily="34" charset="0"/>
              </a:endParaRPr>
            </a:p>
          </p:txBody>
        </p:sp>
      </p:grpSp>
      <p:grpSp>
        <p:nvGrpSpPr>
          <p:cNvPr id="113670" name="Group 13"/>
          <p:cNvGrpSpPr/>
          <p:nvPr/>
        </p:nvGrpSpPr>
        <p:grpSpPr>
          <a:xfrm>
            <a:off x="3024554" y="5187462"/>
            <a:ext cx="1521069" cy="615462"/>
            <a:chOff x="2064" y="2880"/>
            <a:chExt cx="958" cy="420"/>
          </a:xfrm>
        </p:grpSpPr>
        <p:sp>
          <p:nvSpPr>
            <p:cNvPr id="113718" name="Rectangle 14"/>
            <p:cNvSpPr/>
            <p:nvPr/>
          </p:nvSpPr>
          <p:spPr>
            <a:xfrm>
              <a:off x="2202" y="2880"/>
              <a:ext cx="820" cy="420"/>
            </a:xfrm>
            <a:prstGeom prst="rect">
              <a:avLst/>
            </a:prstGeom>
            <a:solidFill>
              <a:srgbClr val="FF9933"/>
            </a:solidFill>
            <a:ln w="12700" cap="flat" cmpd="sng">
              <a:solidFill>
                <a:srgbClr val="000000"/>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13719" name="Rectangle 15"/>
            <p:cNvSpPr/>
            <p:nvPr/>
          </p:nvSpPr>
          <p:spPr>
            <a:xfrm>
              <a:off x="2064" y="2961"/>
              <a:ext cx="276" cy="97"/>
            </a:xfrm>
            <a:prstGeom prst="rect">
              <a:avLst/>
            </a:prstGeom>
            <a:solidFill>
              <a:srgbClr val="FF9933"/>
            </a:solidFill>
            <a:ln w="12700" cap="flat" cmpd="sng">
              <a:solidFill>
                <a:srgbClr val="000000"/>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13720" name="Rectangle 16"/>
            <p:cNvSpPr/>
            <p:nvPr/>
          </p:nvSpPr>
          <p:spPr>
            <a:xfrm>
              <a:off x="2064" y="3130"/>
              <a:ext cx="276" cy="89"/>
            </a:xfrm>
            <a:prstGeom prst="rect">
              <a:avLst/>
            </a:prstGeom>
            <a:solidFill>
              <a:srgbClr val="FF9933"/>
            </a:solidFill>
            <a:ln w="12700" cap="flat" cmpd="sng">
              <a:solidFill>
                <a:srgbClr val="000000"/>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13721" name="Rectangle 17"/>
            <p:cNvSpPr/>
            <p:nvPr/>
          </p:nvSpPr>
          <p:spPr>
            <a:xfrm>
              <a:off x="2397" y="2904"/>
              <a:ext cx="365" cy="270"/>
            </a:xfrm>
            <a:prstGeom prst="rect">
              <a:avLst/>
            </a:prstGeom>
            <a:solidFill>
              <a:srgbClr val="FF9933"/>
            </a:solidFill>
            <a:ln w="12700">
              <a:noFill/>
            </a:ln>
          </p:spPr>
          <p:txBody>
            <a:bodyPr wrap="none" lIns="0" tIns="0" rIns="0" bIns="0">
              <a:spAutoFit/>
            </a:bodyPr>
            <a:p>
              <a:pPr algn="l"/>
              <a:r>
                <a:rPr lang="en-US" altLang="zh-CN" sz="1290" dirty="0">
                  <a:solidFill>
                    <a:srgbClr val="FFFFFF"/>
                  </a:solidFill>
                  <a:latin typeface="Arial" panose="020B0604020202020204" pitchFamily="34" charset="0"/>
                </a:rPr>
                <a:t>Course</a:t>
              </a:r>
              <a:endParaRPr lang="en-US" altLang="zh-CN" sz="1110" dirty="0">
                <a:solidFill>
                  <a:srgbClr val="000000"/>
                </a:solidFill>
                <a:latin typeface="Arial" panose="020B0604020202020204" pitchFamily="34" charset="0"/>
              </a:endParaRPr>
            </a:p>
            <a:p>
              <a:pPr algn="l"/>
              <a:r>
                <a:rPr lang="en-US" altLang="zh-CN" sz="1290" dirty="0">
                  <a:solidFill>
                    <a:srgbClr val="FFFFFF"/>
                  </a:solidFill>
                  <a:latin typeface="Arial" panose="020B0604020202020204" pitchFamily="34" charset="0"/>
                </a:rPr>
                <a:t>Offering</a:t>
              </a:r>
              <a:endParaRPr lang="en-US" altLang="zh-CN" sz="1290" dirty="0">
                <a:solidFill>
                  <a:srgbClr val="FFFFFF"/>
                </a:solidFill>
                <a:latin typeface="Arial" panose="020B0604020202020204" pitchFamily="34" charset="0"/>
              </a:endParaRPr>
            </a:p>
          </p:txBody>
        </p:sp>
      </p:grpSp>
      <p:grpSp>
        <p:nvGrpSpPr>
          <p:cNvPr id="113671" name="Group 18"/>
          <p:cNvGrpSpPr/>
          <p:nvPr/>
        </p:nvGrpSpPr>
        <p:grpSpPr>
          <a:xfrm>
            <a:off x="4929554" y="4835769"/>
            <a:ext cx="1521069" cy="615462"/>
            <a:chOff x="3264" y="2640"/>
            <a:chExt cx="958" cy="420"/>
          </a:xfrm>
        </p:grpSpPr>
        <p:sp>
          <p:nvSpPr>
            <p:cNvPr id="113714" name="Rectangle 19"/>
            <p:cNvSpPr/>
            <p:nvPr/>
          </p:nvSpPr>
          <p:spPr>
            <a:xfrm>
              <a:off x="3402" y="2640"/>
              <a:ext cx="820" cy="420"/>
            </a:xfrm>
            <a:prstGeom prst="rect">
              <a:avLst/>
            </a:prstGeom>
            <a:solidFill>
              <a:srgbClr val="FF9933"/>
            </a:solidFill>
            <a:ln w="12700" cap="flat" cmpd="sng">
              <a:solidFill>
                <a:srgbClr val="000000"/>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13715" name="Rectangle 20"/>
            <p:cNvSpPr/>
            <p:nvPr/>
          </p:nvSpPr>
          <p:spPr>
            <a:xfrm>
              <a:off x="3264" y="2721"/>
              <a:ext cx="276" cy="97"/>
            </a:xfrm>
            <a:prstGeom prst="rect">
              <a:avLst/>
            </a:prstGeom>
            <a:solidFill>
              <a:srgbClr val="FF9933"/>
            </a:solidFill>
            <a:ln w="12700" cap="flat" cmpd="sng">
              <a:solidFill>
                <a:srgbClr val="000000"/>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13716" name="Rectangle 21"/>
            <p:cNvSpPr/>
            <p:nvPr/>
          </p:nvSpPr>
          <p:spPr>
            <a:xfrm>
              <a:off x="3264" y="2890"/>
              <a:ext cx="276" cy="89"/>
            </a:xfrm>
            <a:prstGeom prst="rect">
              <a:avLst/>
            </a:prstGeom>
            <a:solidFill>
              <a:srgbClr val="FF9933"/>
            </a:solidFill>
            <a:ln w="12700" cap="flat" cmpd="sng">
              <a:solidFill>
                <a:srgbClr val="000000"/>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13717" name="Rectangle 22"/>
            <p:cNvSpPr/>
            <p:nvPr/>
          </p:nvSpPr>
          <p:spPr>
            <a:xfrm>
              <a:off x="3597" y="2664"/>
              <a:ext cx="355" cy="135"/>
            </a:xfrm>
            <a:prstGeom prst="rect">
              <a:avLst/>
            </a:prstGeom>
            <a:solidFill>
              <a:srgbClr val="FF9933"/>
            </a:solidFill>
            <a:ln w="12700">
              <a:noFill/>
            </a:ln>
          </p:spPr>
          <p:txBody>
            <a:bodyPr wrap="none" lIns="0" tIns="0" rIns="0" bIns="0">
              <a:spAutoFit/>
            </a:bodyPr>
            <a:p>
              <a:pPr algn="l"/>
              <a:r>
                <a:rPr lang="en-US" altLang="zh-CN" sz="1290" dirty="0">
                  <a:solidFill>
                    <a:srgbClr val="FFFFFF"/>
                  </a:solidFill>
                  <a:latin typeface="Arial" panose="020B0604020202020204" pitchFamily="34" charset="0"/>
                </a:rPr>
                <a:t>Student</a:t>
              </a:r>
              <a:endParaRPr lang="en-US" altLang="zh-CN" sz="1290" dirty="0">
                <a:solidFill>
                  <a:srgbClr val="FFFFFF"/>
                </a:solidFill>
                <a:latin typeface="Arial" panose="020B0604020202020204" pitchFamily="34" charset="0"/>
              </a:endParaRPr>
            </a:p>
          </p:txBody>
        </p:sp>
      </p:grpSp>
      <p:grpSp>
        <p:nvGrpSpPr>
          <p:cNvPr id="113672" name="Group 23"/>
          <p:cNvGrpSpPr/>
          <p:nvPr/>
        </p:nvGrpSpPr>
        <p:grpSpPr>
          <a:xfrm>
            <a:off x="6605954" y="4765431"/>
            <a:ext cx="1521069" cy="615462"/>
            <a:chOff x="4320" y="2592"/>
            <a:chExt cx="958" cy="420"/>
          </a:xfrm>
        </p:grpSpPr>
        <p:sp>
          <p:nvSpPr>
            <p:cNvPr id="113710" name="Rectangle 24"/>
            <p:cNvSpPr/>
            <p:nvPr/>
          </p:nvSpPr>
          <p:spPr>
            <a:xfrm>
              <a:off x="4458" y="2592"/>
              <a:ext cx="820" cy="420"/>
            </a:xfrm>
            <a:prstGeom prst="rect">
              <a:avLst/>
            </a:prstGeom>
            <a:solidFill>
              <a:srgbClr val="FF9933"/>
            </a:solidFill>
            <a:ln w="12700" cap="flat" cmpd="sng">
              <a:solidFill>
                <a:srgbClr val="000000"/>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13711" name="Rectangle 25"/>
            <p:cNvSpPr/>
            <p:nvPr/>
          </p:nvSpPr>
          <p:spPr>
            <a:xfrm>
              <a:off x="4320" y="2673"/>
              <a:ext cx="276" cy="97"/>
            </a:xfrm>
            <a:prstGeom prst="rect">
              <a:avLst/>
            </a:prstGeom>
            <a:solidFill>
              <a:srgbClr val="FF9933"/>
            </a:solidFill>
            <a:ln w="12700" cap="flat" cmpd="sng">
              <a:solidFill>
                <a:srgbClr val="000000"/>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13712" name="Rectangle 26"/>
            <p:cNvSpPr/>
            <p:nvPr/>
          </p:nvSpPr>
          <p:spPr>
            <a:xfrm>
              <a:off x="4320" y="2842"/>
              <a:ext cx="276" cy="89"/>
            </a:xfrm>
            <a:prstGeom prst="rect">
              <a:avLst/>
            </a:prstGeom>
            <a:solidFill>
              <a:srgbClr val="FF9933"/>
            </a:solidFill>
            <a:ln w="12700" cap="flat" cmpd="sng">
              <a:solidFill>
                <a:srgbClr val="000000"/>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13713" name="Rectangle 27"/>
            <p:cNvSpPr/>
            <p:nvPr/>
          </p:nvSpPr>
          <p:spPr>
            <a:xfrm>
              <a:off x="4653" y="2616"/>
              <a:ext cx="441" cy="135"/>
            </a:xfrm>
            <a:prstGeom prst="rect">
              <a:avLst/>
            </a:prstGeom>
            <a:solidFill>
              <a:srgbClr val="FF9933"/>
            </a:solidFill>
            <a:ln w="12700">
              <a:noFill/>
            </a:ln>
          </p:spPr>
          <p:txBody>
            <a:bodyPr wrap="none" lIns="0" tIns="0" rIns="0" bIns="0">
              <a:spAutoFit/>
            </a:bodyPr>
            <a:p>
              <a:pPr algn="l"/>
              <a:r>
                <a:rPr lang="en-US" altLang="zh-CN" sz="1290" dirty="0">
                  <a:solidFill>
                    <a:srgbClr val="FFFFFF"/>
                  </a:solidFill>
                  <a:latin typeface="Arial" panose="020B0604020202020204" pitchFamily="34" charset="0"/>
                </a:rPr>
                <a:t>Professor</a:t>
              </a:r>
              <a:endParaRPr lang="en-US" altLang="zh-CN" sz="1290" dirty="0">
                <a:solidFill>
                  <a:srgbClr val="FFFFFF"/>
                </a:solidFill>
                <a:latin typeface="Arial" panose="020B0604020202020204" pitchFamily="34" charset="0"/>
              </a:endParaRPr>
            </a:p>
          </p:txBody>
        </p:sp>
      </p:grpSp>
      <p:grpSp>
        <p:nvGrpSpPr>
          <p:cNvPr id="113673" name="Group 28"/>
          <p:cNvGrpSpPr/>
          <p:nvPr/>
        </p:nvGrpSpPr>
        <p:grpSpPr>
          <a:xfrm>
            <a:off x="2948354" y="3780692"/>
            <a:ext cx="1521069" cy="615462"/>
            <a:chOff x="1920" y="2352"/>
            <a:chExt cx="958" cy="420"/>
          </a:xfrm>
        </p:grpSpPr>
        <p:sp>
          <p:nvSpPr>
            <p:cNvPr id="113706" name="Rectangle 29"/>
            <p:cNvSpPr/>
            <p:nvPr/>
          </p:nvSpPr>
          <p:spPr>
            <a:xfrm>
              <a:off x="2058" y="2352"/>
              <a:ext cx="820" cy="420"/>
            </a:xfrm>
            <a:prstGeom prst="rect">
              <a:avLst/>
            </a:prstGeom>
            <a:solidFill>
              <a:srgbClr val="00CC00"/>
            </a:solidFill>
            <a:ln w="12700"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13707" name="Rectangle 30"/>
            <p:cNvSpPr/>
            <p:nvPr/>
          </p:nvSpPr>
          <p:spPr>
            <a:xfrm>
              <a:off x="1920" y="2433"/>
              <a:ext cx="276" cy="97"/>
            </a:xfrm>
            <a:prstGeom prst="rect">
              <a:avLst/>
            </a:prstGeom>
            <a:solidFill>
              <a:srgbClr val="00CC00"/>
            </a:solidFill>
            <a:ln w="12700"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13708" name="Rectangle 31"/>
            <p:cNvSpPr/>
            <p:nvPr/>
          </p:nvSpPr>
          <p:spPr>
            <a:xfrm>
              <a:off x="1920" y="2602"/>
              <a:ext cx="276" cy="89"/>
            </a:xfrm>
            <a:prstGeom prst="rect">
              <a:avLst/>
            </a:prstGeom>
            <a:solidFill>
              <a:srgbClr val="00CC00"/>
            </a:solidFill>
            <a:ln w="12700"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13709" name="Rectangle 32"/>
            <p:cNvSpPr/>
            <p:nvPr/>
          </p:nvSpPr>
          <p:spPr>
            <a:xfrm>
              <a:off x="2253" y="2376"/>
              <a:ext cx="464" cy="135"/>
            </a:xfrm>
            <a:prstGeom prst="rect">
              <a:avLst/>
            </a:prstGeom>
            <a:solidFill>
              <a:srgbClr val="00CC00"/>
            </a:solidFill>
            <a:ln w="12700">
              <a:noFill/>
            </a:ln>
          </p:spPr>
          <p:txBody>
            <a:bodyPr wrap="none" lIns="0" tIns="0" rIns="0" bIns="0">
              <a:spAutoFit/>
            </a:bodyPr>
            <a:p>
              <a:pPr algn="l"/>
              <a:r>
                <a:rPr lang="en-US" altLang="zh-CN" sz="1290" dirty="0">
                  <a:solidFill>
                    <a:srgbClr val="FFFFFF"/>
                  </a:solidFill>
                  <a:latin typeface="Arial" panose="020B0604020202020204" pitchFamily="34" charset="0"/>
                </a:rPr>
                <a:t>Course.dll</a:t>
              </a:r>
              <a:endParaRPr lang="en-US" altLang="zh-CN" sz="1290" dirty="0">
                <a:solidFill>
                  <a:srgbClr val="FFFFFF"/>
                </a:solidFill>
                <a:latin typeface="Arial" panose="020B0604020202020204" pitchFamily="34" charset="0"/>
              </a:endParaRPr>
            </a:p>
          </p:txBody>
        </p:sp>
      </p:grpSp>
      <p:grpSp>
        <p:nvGrpSpPr>
          <p:cNvPr id="113674" name="Group 33"/>
          <p:cNvGrpSpPr/>
          <p:nvPr/>
        </p:nvGrpSpPr>
        <p:grpSpPr>
          <a:xfrm>
            <a:off x="5767754" y="3499338"/>
            <a:ext cx="1521069" cy="615462"/>
            <a:chOff x="3696" y="2160"/>
            <a:chExt cx="958" cy="420"/>
          </a:xfrm>
        </p:grpSpPr>
        <p:sp>
          <p:nvSpPr>
            <p:cNvPr id="113702" name="Rectangle 34"/>
            <p:cNvSpPr/>
            <p:nvPr/>
          </p:nvSpPr>
          <p:spPr>
            <a:xfrm>
              <a:off x="3834" y="2160"/>
              <a:ext cx="820" cy="420"/>
            </a:xfrm>
            <a:prstGeom prst="rect">
              <a:avLst/>
            </a:prstGeom>
            <a:solidFill>
              <a:srgbClr val="00CC00"/>
            </a:solidFill>
            <a:ln w="12700"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13703" name="Rectangle 35"/>
            <p:cNvSpPr/>
            <p:nvPr/>
          </p:nvSpPr>
          <p:spPr>
            <a:xfrm>
              <a:off x="3696" y="2241"/>
              <a:ext cx="276" cy="97"/>
            </a:xfrm>
            <a:prstGeom prst="rect">
              <a:avLst/>
            </a:prstGeom>
            <a:solidFill>
              <a:srgbClr val="00CC00"/>
            </a:solidFill>
            <a:ln w="12700"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13704" name="Rectangle 36"/>
            <p:cNvSpPr/>
            <p:nvPr/>
          </p:nvSpPr>
          <p:spPr>
            <a:xfrm>
              <a:off x="3696" y="2410"/>
              <a:ext cx="276" cy="89"/>
            </a:xfrm>
            <a:prstGeom prst="rect">
              <a:avLst/>
            </a:prstGeom>
            <a:solidFill>
              <a:srgbClr val="00CC00"/>
            </a:solidFill>
            <a:ln w="12700"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13705" name="Rectangle 37"/>
            <p:cNvSpPr/>
            <p:nvPr/>
          </p:nvSpPr>
          <p:spPr>
            <a:xfrm>
              <a:off x="4029" y="2184"/>
              <a:ext cx="452" cy="135"/>
            </a:xfrm>
            <a:prstGeom prst="rect">
              <a:avLst/>
            </a:prstGeom>
            <a:solidFill>
              <a:srgbClr val="00CC00"/>
            </a:solidFill>
            <a:ln w="12700">
              <a:noFill/>
            </a:ln>
          </p:spPr>
          <p:txBody>
            <a:bodyPr wrap="none" lIns="0" tIns="0" rIns="0" bIns="0">
              <a:spAutoFit/>
            </a:bodyPr>
            <a:p>
              <a:pPr algn="l"/>
              <a:r>
                <a:rPr lang="en-US" altLang="zh-CN" sz="1290" dirty="0">
                  <a:solidFill>
                    <a:srgbClr val="FFFFFF"/>
                  </a:solidFill>
                  <a:latin typeface="Arial" panose="020B0604020202020204" pitchFamily="34" charset="0"/>
                </a:rPr>
                <a:t>People.dll</a:t>
              </a:r>
              <a:endParaRPr lang="en-US" altLang="zh-CN" sz="1290" dirty="0">
                <a:solidFill>
                  <a:srgbClr val="FFFFFF"/>
                </a:solidFill>
                <a:latin typeface="Arial" panose="020B0604020202020204" pitchFamily="34" charset="0"/>
              </a:endParaRPr>
            </a:p>
          </p:txBody>
        </p:sp>
      </p:grpSp>
      <p:sp>
        <p:nvSpPr>
          <p:cNvPr id="113675" name="Line 38"/>
          <p:cNvSpPr/>
          <p:nvPr/>
        </p:nvSpPr>
        <p:spPr>
          <a:xfrm flipV="1">
            <a:off x="4473820" y="3922835"/>
            <a:ext cx="379534" cy="68873"/>
          </a:xfrm>
          <a:prstGeom prst="line">
            <a:avLst/>
          </a:prstGeom>
          <a:ln w="12700" cap="flat" cmpd="sng">
            <a:solidFill>
              <a:schemeClr val="tx1"/>
            </a:solidFill>
            <a:prstDash val="solid"/>
            <a:headEnd type="none" w="med" len="med"/>
            <a:tailEnd type="none" w="med" len="med"/>
          </a:ln>
        </p:spPr>
      </p:sp>
      <p:sp>
        <p:nvSpPr>
          <p:cNvPr id="113676" name="Rectangle 39"/>
          <p:cNvSpPr/>
          <p:nvPr/>
        </p:nvSpPr>
        <p:spPr>
          <a:xfrm>
            <a:off x="4722935" y="3990878"/>
            <a:ext cx="549910" cy="208280"/>
          </a:xfrm>
          <a:prstGeom prst="rect">
            <a:avLst/>
          </a:prstGeom>
          <a:noFill/>
          <a:ln w="12700">
            <a:noFill/>
          </a:ln>
        </p:spPr>
        <p:txBody>
          <a:bodyPr wrap="none" lIns="48358" tIns="19050" rIns="48358" bIns="19050" anchor="ctr">
            <a:spAutoFit/>
          </a:bodyPr>
          <a:p>
            <a:r>
              <a:rPr lang="en-US" altLang="zh-CN" sz="1110" dirty="0">
                <a:solidFill>
                  <a:srgbClr val="452DF5"/>
                </a:solidFill>
                <a:latin typeface="Arial" panose="020B0604020202020204" pitchFamily="34" charset="0"/>
              </a:rPr>
              <a:t>Course</a:t>
            </a:r>
            <a:endParaRPr lang="en-US" altLang="zh-CN" sz="1110" dirty="0">
              <a:solidFill>
                <a:srgbClr val="452DF5"/>
              </a:solidFill>
              <a:latin typeface="Arial" panose="020B0604020202020204" pitchFamily="34" charset="0"/>
            </a:endParaRPr>
          </a:p>
        </p:txBody>
      </p:sp>
      <p:sp>
        <p:nvSpPr>
          <p:cNvPr id="113677" name="Oval 40"/>
          <p:cNvSpPr/>
          <p:nvPr/>
        </p:nvSpPr>
        <p:spPr>
          <a:xfrm>
            <a:off x="4854820" y="3782158"/>
            <a:ext cx="225669" cy="208085"/>
          </a:xfrm>
          <a:prstGeom prst="ellipse">
            <a:avLst/>
          </a:prstGeom>
          <a:solidFill>
            <a:srgbClr val="00CC00"/>
          </a:solidFill>
          <a:ln w="12700" cap="flat" cmpd="sng">
            <a:solidFill>
              <a:schemeClr val="tx1"/>
            </a:solidFill>
            <a:prstDash val="solid"/>
            <a:headEnd type="none" w="med" len="med"/>
            <a:tailEnd type="none" w="med" len="med"/>
          </a:ln>
        </p:spPr>
        <p:txBody>
          <a:bodyPr wrap="none" anchor="ctr"/>
          <a:p>
            <a:endParaRPr lang="zh-CN" altLang="en-US" sz="100" dirty="0">
              <a:latin typeface="Arial" panose="020B0604020202020204" pitchFamily="34" charset="0"/>
            </a:endParaRPr>
          </a:p>
        </p:txBody>
      </p:sp>
      <p:sp>
        <p:nvSpPr>
          <p:cNvPr id="113678" name="Line 41"/>
          <p:cNvSpPr/>
          <p:nvPr/>
        </p:nvSpPr>
        <p:spPr>
          <a:xfrm flipV="1">
            <a:off x="7293220" y="3641481"/>
            <a:ext cx="379534" cy="68873"/>
          </a:xfrm>
          <a:prstGeom prst="line">
            <a:avLst/>
          </a:prstGeom>
          <a:ln w="12700" cap="flat" cmpd="sng">
            <a:solidFill>
              <a:schemeClr val="tx1"/>
            </a:solidFill>
            <a:prstDash val="solid"/>
            <a:headEnd type="none" w="med" len="med"/>
            <a:tailEnd type="none" w="med" len="med"/>
          </a:ln>
        </p:spPr>
      </p:sp>
      <p:sp>
        <p:nvSpPr>
          <p:cNvPr id="113679" name="Rectangle 42"/>
          <p:cNvSpPr/>
          <p:nvPr/>
        </p:nvSpPr>
        <p:spPr>
          <a:xfrm>
            <a:off x="7620000" y="3709524"/>
            <a:ext cx="393700" cy="208280"/>
          </a:xfrm>
          <a:prstGeom prst="rect">
            <a:avLst/>
          </a:prstGeom>
          <a:noFill/>
          <a:ln w="12700">
            <a:noFill/>
          </a:ln>
        </p:spPr>
        <p:txBody>
          <a:bodyPr wrap="none" lIns="48358" tIns="19050" rIns="48358" bIns="19050" anchor="ctr">
            <a:spAutoFit/>
          </a:bodyPr>
          <a:p>
            <a:r>
              <a:rPr lang="en-US" altLang="zh-CN" sz="1110" dirty="0">
                <a:solidFill>
                  <a:srgbClr val="452DF5"/>
                </a:solidFill>
                <a:latin typeface="Arial" panose="020B0604020202020204" pitchFamily="34" charset="0"/>
              </a:rPr>
              <a:t>User</a:t>
            </a:r>
            <a:endParaRPr lang="en-US" altLang="zh-CN" sz="1110" dirty="0">
              <a:solidFill>
                <a:srgbClr val="452DF5"/>
              </a:solidFill>
              <a:latin typeface="Arial" panose="020B0604020202020204" pitchFamily="34" charset="0"/>
            </a:endParaRPr>
          </a:p>
        </p:txBody>
      </p:sp>
      <p:sp>
        <p:nvSpPr>
          <p:cNvPr id="113680" name="Oval 43"/>
          <p:cNvSpPr/>
          <p:nvPr/>
        </p:nvSpPr>
        <p:spPr>
          <a:xfrm>
            <a:off x="7674220" y="3500804"/>
            <a:ext cx="225669" cy="208085"/>
          </a:xfrm>
          <a:prstGeom prst="ellipse">
            <a:avLst/>
          </a:prstGeom>
          <a:solidFill>
            <a:srgbClr val="00CC00"/>
          </a:solidFill>
          <a:ln w="12700" cap="flat" cmpd="sng">
            <a:solidFill>
              <a:schemeClr val="tx1"/>
            </a:solidFill>
            <a:prstDash val="solid"/>
            <a:headEnd type="none" w="med" len="med"/>
            <a:tailEnd type="none" w="med" len="med"/>
          </a:ln>
        </p:spPr>
        <p:txBody>
          <a:bodyPr wrap="none" anchor="ctr"/>
          <a:p>
            <a:endParaRPr lang="zh-CN" altLang="en-US" sz="100" dirty="0">
              <a:latin typeface="Arial" panose="020B0604020202020204" pitchFamily="34" charset="0"/>
            </a:endParaRPr>
          </a:p>
        </p:txBody>
      </p:sp>
      <p:sp>
        <p:nvSpPr>
          <p:cNvPr id="113681" name="Line 44"/>
          <p:cNvSpPr/>
          <p:nvPr/>
        </p:nvSpPr>
        <p:spPr>
          <a:xfrm flipV="1">
            <a:off x="3018692" y="2516066"/>
            <a:ext cx="379535" cy="68873"/>
          </a:xfrm>
          <a:prstGeom prst="line">
            <a:avLst/>
          </a:prstGeom>
          <a:ln w="12700" cap="flat" cmpd="sng">
            <a:solidFill>
              <a:schemeClr val="tx1"/>
            </a:solidFill>
            <a:prstDash val="solid"/>
            <a:headEnd type="none" w="med" len="med"/>
            <a:tailEnd type="none" w="med" len="med"/>
          </a:ln>
        </p:spPr>
      </p:sp>
      <p:grpSp>
        <p:nvGrpSpPr>
          <p:cNvPr id="113682" name="Group 45"/>
          <p:cNvGrpSpPr/>
          <p:nvPr/>
        </p:nvGrpSpPr>
        <p:grpSpPr>
          <a:xfrm>
            <a:off x="4700954" y="2233246"/>
            <a:ext cx="1521069" cy="615462"/>
            <a:chOff x="3024" y="1296"/>
            <a:chExt cx="958" cy="420"/>
          </a:xfrm>
        </p:grpSpPr>
        <p:sp>
          <p:nvSpPr>
            <p:cNvPr id="113698" name="Rectangle 46"/>
            <p:cNvSpPr/>
            <p:nvPr/>
          </p:nvSpPr>
          <p:spPr>
            <a:xfrm>
              <a:off x="3162" y="1296"/>
              <a:ext cx="820" cy="420"/>
            </a:xfrm>
            <a:prstGeom prst="rect">
              <a:avLst/>
            </a:prstGeom>
            <a:solidFill>
              <a:srgbClr val="99FF33"/>
            </a:solidFill>
            <a:ln w="12700"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13699" name="Rectangle 47"/>
            <p:cNvSpPr/>
            <p:nvPr/>
          </p:nvSpPr>
          <p:spPr>
            <a:xfrm>
              <a:off x="3024" y="1377"/>
              <a:ext cx="276" cy="97"/>
            </a:xfrm>
            <a:prstGeom prst="rect">
              <a:avLst/>
            </a:prstGeom>
            <a:solidFill>
              <a:srgbClr val="99FF33"/>
            </a:solidFill>
            <a:ln w="12700"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13700" name="Rectangle 48"/>
            <p:cNvSpPr/>
            <p:nvPr/>
          </p:nvSpPr>
          <p:spPr>
            <a:xfrm>
              <a:off x="3024" y="1546"/>
              <a:ext cx="276" cy="89"/>
            </a:xfrm>
            <a:prstGeom prst="rect">
              <a:avLst/>
            </a:prstGeom>
            <a:solidFill>
              <a:srgbClr val="99FF33"/>
            </a:solidFill>
            <a:ln w="12700"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13701" name="Rectangle 49"/>
            <p:cNvSpPr/>
            <p:nvPr/>
          </p:nvSpPr>
          <p:spPr>
            <a:xfrm>
              <a:off x="3357" y="1320"/>
              <a:ext cx="498" cy="116"/>
            </a:xfrm>
            <a:prstGeom prst="rect">
              <a:avLst/>
            </a:prstGeom>
            <a:solidFill>
              <a:srgbClr val="99FF33"/>
            </a:solidFill>
            <a:ln w="12700">
              <a:noFill/>
            </a:ln>
          </p:spPr>
          <p:txBody>
            <a:bodyPr wrap="none" lIns="0" tIns="0" rIns="0" bIns="0">
              <a:spAutoFit/>
            </a:bodyPr>
            <a:p>
              <a:pPr algn="l"/>
              <a:r>
                <a:rPr lang="en-US" altLang="zh-CN" sz="1110" dirty="0">
                  <a:solidFill>
                    <a:srgbClr val="000000"/>
                  </a:solidFill>
                  <a:latin typeface="Arial" panose="020B0604020202020204" pitchFamily="34" charset="0"/>
                </a:rPr>
                <a:t>Register.exe</a:t>
              </a:r>
              <a:endParaRPr lang="en-US" altLang="zh-CN" sz="1110" dirty="0">
                <a:solidFill>
                  <a:srgbClr val="000000"/>
                </a:solidFill>
                <a:latin typeface="Arial" panose="020B0604020202020204" pitchFamily="34" charset="0"/>
              </a:endParaRPr>
            </a:p>
          </p:txBody>
        </p:sp>
      </p:grpSp>
      <p:grpSp>
        <p:nvGrpSpPr>
          <p:cNvPr id="113683" name="Group 50"/>
          <p:cNvGrpSpPr/>
          <p:nvPr/>
        </p:nvGrpSpPr>
        <p:grpSpPr>
          <a:xfrm>
            <a:off x="1500554" y="2303585"/>
            <a:ext cx="1521069" cy="615462"/>
            <a:chOff x="1008" y="1344"/>
            <a:chExt cx="958" cy="420"/>
          </a:xfrm>
        </p:grpSpPr>
        <p:sp>
          <p:nvSpPr>
            <p:cNvPr id="113694" name="Rectangle 51"/>
            <p:cNvSpPr/>
            <p:nvPr/>
          </p:nvSpPr>
          <p:spPr>
            <a:xfrm>
              <a:off x="1146" y="1344"/>
              <a:ext cx="820" cy="420"/>
            </a:xfrm>
            <a:prstGeom prst="rect">
              <a:avLst/>
            </a:prstGeom>
            <a:solidFill>
              <a:srgbClr val="99FF33"/>
            </a:solidFill>
            <a:ln w="12700"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13695" name="Rectangle 52"/>
            <p:cNvSpPr/>
            <p:nvPr/>
          </p:nvSpPr>
          <p:spPr>
            <a:xfrm>
              <a:off x="1008" y="1425"/>
              <a:ext cx="276" cy="97"/>
            </a:xfrm>
            <a:prstGeom prst="rect">
              <a:avLst/>
            </a:prstGeom>
            <a:solidFill>
              <a:srgbClr val="99FF33"/>
            </a:solidFill>
            <a:ln w="12700"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13696" name="Rectangle 53"/>
            <p:cNvSpPr/>
            <p:nvPr/>
          </p:nvSpPr>
          <p:spPr>
            <a:xfrm>
              <a:off x="1008" y="1594"/>
              <a:ext cx="276" cy="89"/>
            </a:xfrm>
            <a:prstGeom prst="rect">
              <a:avLst/>
            </a:prstGeom>
            <a:solidFill>
              <a:srgbClr val="99FF33"/>
            </a:solidFill>
            <a:ln w="12700"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13697" name="Rectangle 54"/>
            <p:cNvSpPr/>
            <p:nvPr/>
          </p:nvSpPr>
          <p:spPr>
            <a:xfrm>
              <a:off x="1341" y="1368"/>
              <a:ext cx="404" cy="116"/>
            </a:xfrm>
            <a:prstGeom prst="rect">
              <a:avLst/>
            </a:prstGeom>
            <a:solidFill>
              <a:srgbClr val="99FF33"/>
            </a:solidFill>
            <a:ln w="12700">
              <a:noFill/>
            </a:ln>
          </p:spPr>
          <p:txBody>
            <a:bodyPr wrap="none" lIns="0" tIns="0" rIns="0" bIns="0">
              <a:spAutoFit/>
            </a:bodyPr>
            <a:p>
              <a:pPr algn="l"/>
              <a:r>
                <a:rPr lang="en-US" altLang="zh-CN" sz="1110" dirty="0">
                  <a:solidFill>
                    <a:srgbClr val="000000"/>
                  </a:solidFill>
                  <a:latin typeface="Arial" panose="020B0604020202020204" pitchFamily="34" charset="0"/>
                </a:rPr>
                <a:t>Billing.exe</a:t>
              </a:r>
              <a:endParaRPr lang="en-US" altLang="zh-CN" sz="1110" dirty="0">
                <a:solidFill>
                  <a:srgbClr val="000000"/>
                </a:solidFill>
                <a:latin typeface="Arial" panose="020B0604020202020204" pitchFamily="34" charset="0"/>
              </a:endParaRPr>
            </a:p>
          </p:txBody>
        </p:sp>
      </p:grpSp>
      <p:sp>
        <p:nvSpPr>
          <p:cNvPr id="113684" name="Rectangle 55"/>
          <p:cNvSpPr/>
          <p:nvPr/>
        </p:nvSpPr>
        <p:spPr>
          <a:xfrm>
            <a:off x="3276600" y="2582960"/>
            <a:ext cx="566420" cy="379095"/>
          </a:xfrm>
          <a:prstGeom prst="rect">
            <a:avLst/>
          </a:prstGeom>
          <a:noFill/>
          <a:ln w="12700">
            <a:noFill/>
          </a:ln>
        </p:spPr>
        <p:txBody>
          <a:bodyPr wrap="none" lIns="48358" tIns="19050" rIns="48358" bIns="19050" anchor="ctr">
            <a:spAutoFit/>
          </a:bodyPr>
          <a:p>
            <a:r>
              <a:rPr lang="en-US" altLang="zh-CN" sz="1110" dirty="0">
                <a:solidFill>
                  <a:srgbClr val="452DF5"/>
                </a:solidFill>
                <a:latin typeface="Arial" panose="020B0604020202020204" pitchFamily="34" charset="0"/>
              </a:rPr>
              <a:t>Billing</a:t>
            </a:r>
            <a:endParaRPr lang="en-US" altLang="zh-CN" sz="1110" dirty="0">
              <a:solidFill>
                <a:srgbClr val="452DF5"/>
              </a:solidFill>
              <a:latin typeface="Arial" panose="020B0604020202020204" pitchFamily="34" charset="0"/>
            </a:endParaRPr>
          </a:p>
          <a:p>
            <a:r>
              <a:rPr lang="en-US" altLang="zh-CN" sz="1110" dirty="0">
                <a:solidFill>
                  <a:srgbClr val="452DF5"/>
                </a:solidFill>
                <a:latin typeface="Arial" panose="020B0604020202020204" pitchFamily="34" charset="0"/>
              </a:rPr>
              <a:t>System</a:t>
            </a:r>
            <a:endParaRPr lang="en-US" altLang="zh-CN" sz="1110" dirty="0">
              <a:solidFill>
                <a:srgbClr val="452DF5"/>
              </a:solidFill>
              <a:latin typeface="Arial" panose="020B0604020202020204" pitchFamily="34" charset="0"/>
            </a:endParaRPr>
          </a:p>
        </p:txBody>
      </p:sp>
      <p:sp>
        <p:nvSpPr>
          <p:cNvPr id="113685" name="Oval 56"/>
          <p:cNvSpPr/>
          <p:nvPr/>
        </p:nvSpPr>
        <p:spPr>
          <a:xfrm>
            <a:off x="3398227" y="2373923"/>
            <a:ext cx="228600" cy="211015"/>
          </a:xfrm>
          <a:prstGeom prst="ellipse">
            <a:avLst/>
          </a:prstGeom>
          <a:solidFill>
            <a:srgbClr val="99FF33"/>
          </a:solidFill>
          <a:ln w="12700" cap="flat" cmpd="sng">
            <a:solidFill>
              <a:schemeClr val="tx1"/>
            </a:solidFill>
            <a:prstDash val="solid"/>
            <a:headEnd type="none" w="med" len="med"/>
            <a:tailEnd type="none" w="med" len="med"/>
          </a:ln>
        </p:spPr>
        <p:txBody>
          <a:bodyPr wrap="none" anchor="ctr"/>
          <a:p>
            <a:endParaRPr lang="zh-CN" altLang="en-US" sz="100" dirty="0">
              <a:latin typeface="Arial" panose="020B0604020202020204" pitchFamily="34" charset="0"/>
            </a:endParaRPr>
          </a:p>
        </p:txBody>
      </p:sp>
      <p:sp>
        <p:nvSpPr>
          <p:cNvPr id="113686" name="Line 57"/>
          <p:cNvSpPr/>
          <p:nvPr/>
        </p:nvSpPr>
        <p:spPr>
          <a:xfrm flipH="1">
            <a:off x="3635620" y="2444262"/>
            <a:ext cx="1065334" cy="0"/>
          </a:xfrm>
          <a:prstGeom prst="line">
            <a:avLst/>
          </a:prstGeom>
          <a:ln w="25400" cap="flat" cmpd="sng">
            <a:solidFill>
              <a:schemeClr val="tx1"/>
            </a:solidFill>
            <a:prstDash val="dash"/>
            <a:headEnd type="none" w="med" len="med"/>
            <a:tailEnd type="arrow" w="med" len="med"/>
          </a:ln>
        </p:spPr>
      </p:sp>
      <p:sp>
        <p:nvSpPr>
          <p:cNvPr id="113687" name="Line 58"/>
          <p:cNvSpPr/>
          <p:nvPr/>
        </p:nvSpPr>
        <p:spPr>
          <a:xfrm flipH="1">
            <a:off x="5007220" y="2867758"/>
            <a:ext cx="227134" cy="912934"/>
          </a:xfrm>
          <a:prstGeom prst="line">
            <a:avLst/>
          </a:prstGeom>
          <a:ln w="25400" cap="flat" cmpd="sng">
            <a:solidFill>
              <a:schemeClr val="tx1"/>
            </a:solidFill>
            <a:prstDash val="dash"/>
            <a:headEnd type="none" w="med" len="med"/>
            <a:tailEnd type="arrow" w="med" len="med"/>
          </a:ln>
        </p:spPr>
      </p:sp>
      <p:sp>
        <p:nvSpPr>
          <p:cNvPr id="113688" name="Line 59"/>
          <p:cNvSpPr/>
          <p:nvPr/>
        </p:nvSpPr>
        <p:spPr>
          <a:xfrm>
            <a:off x="6226420" y="2656743"/>
            <a:ext cx="1446334" cy="842596"/>
          </a:xfrm>
          <a:prstGeom prst="line">
            <a:avLst/>
          </a:prstGeom>
          <a:ln w="25400" cap="flat" cmpd="sng">
            <a:solidFill>
              <a:schemeClr val="tx1"/>
            </a:solidFill>
            <a:prstDash val="dash"/>
            <a:headEnd type="none" w="med" len="med"/>
            <a:tailEnd type="arrow" w="med" len="med"/>
          </a:ln>
        </p:spPr>
      </p:sp>
      <p:sp>
        <p:nvSpPr>
          <p:cNvPr id="113689" name="Line 60"/>
          <p:cNvSpPr/>
          <p:nvPr/>
        </p:nvSpPr>
        <p:spPr>
          <a:xfrm flipV="1">
            <a:off x="2568820" y="5062904"/>
            <a:ext cx="1465" cy="5862"/>
          </a:xfrm>
          <a:prstGeom prst="line">
            <a:avLst/>
          </a:prstGeom>
          <a:ln w="12700" cap="flat" cmpd="sng">
            <a:solidFill>
              <a:srgbClr val="000000"/>
            </a:solidFill>
            <a:prstDash val="solid"/>
            <a:headEnd type="none" w="med" len="med"/>
            <a:tailEnd type="none" w="med" len="med"/>
          </a:ln>
        </p:spPr>
      </p:sp>
      <p:sp>
        <p:nvSpPr>
          <p:cNvPr id="113690" name="Line 61"/>
          <p:cNvSpPr/>
          <p:nvPr/>
        </p:nvSpPr>
        <p:spPr>
          <a:xfrm flipH="1">
            <a:off x="2567354" y="4484077"/>
            <a:ext cx="685800" cy="562708"/>
          </a:xfrm>
          <a:prstGeom prst="line">
            <a:avLst/>
          </a:prstGeom>
          <a:ln w="28575" cap="flat" cmpd="sng">
            <a:solidFill>
              <a:schemeClr val="tx1"/>
            </a:solidFill>
            <a:prstDash val="dash"/>
            <a:miter/>
            <a:headEnd type="none" w="med" len="med"/>
            <a:tailEnd type="arrow" w="med" len="med"/>
          </a:ln>
        </p:spPr>
      </p:sp>
      <p:sp>
        <p:nvSpPr>
          <p:cNvPr id="113691" name="Line 62"/>
          <p:cNvSpPr/>
          <p:nvPr/>
        </p:nvSpPr>
        <p:spPr>
          <a:xfrm>
            <a:off x="3710354" y="4484077"/>
            <a:ext cx="304800" cy="562708"/>
          </a:xfrm>
          <a:prstGeom prst="line">
            <a:avLst/>
          </a:prstGeom>
          <a:ln w="28575" cap="flat" cmpd="sng">
            <a:solidFill>
              <a:schemeClr val="tx1"/>
            </a:solidFill>
            <a:prstDash val="dash"/>
            <a:miter/>
            <a:headEnd type="none" w="med" len="med"/>
            <a:tailEnd type="arrow" w="med" len="med"/>
          </a:ln>
        </p:spPr>
      </p:sp>
      <p:sp>
        <p:nvSpPr>
          <p:cNvPr id="113692" name="Line 63"/>
          <p:cNvSpPr/>
          <p:nvPr/>
        </p:nvSpPr>
        <p:spPr>
          <a:xfrm flipH="1">
            <a:off x="5920154" y="4132385"/>
            <a:ext cx="381000" cy="703385"/>
          </a:xfrm>
          <a:prstGeom prst="line">
            <a:avLst/>
          </a:prstGeom>
          <a:ln w="28575" cap="flat" cmpd="sng">
            <a:solidFill>
              <a:schemeClr val="tx1"/>
            </a:solidFill>
            <a:prstDash val="dash"/>
            <a:miter/>
            <a:headEnd type="none" w="med" len="med"/>
            <a:tailEnd type="arrow" w="med" len="med"/>
          </a:ln>
        </p:spPr>
      </p:sp>
      <p:sp>
        <p:nvSpPr>
          <p:cNvPr id="113693" name="Line 64"/>
          <p:cNvSpPr/>
          <p:nvPr/>
        </p:nvSpPr>
        <p:spPr>
          <a:xfrm>
            <a:off x="6758354" y="4202723"/>
            <a:ext cx="533400" cy="562708"/>
          </a:xfrm>
          <a:prstGeom prst="line">
            <a:avLst/>
          </a:prstGeom>
          <a:ln w="28575" cap="flat" cmpd="sng">
            <a:solidFill>
              <a:schemeClr val="tx1"/>
            </a:solidFill>
            <a:prstDash val="dash"/>
            <a:miter/>
            <a:headEnd type="none" w="med" len="med"/>
            <a:tailEnd type="arrow" w="med" len="med"/>
          </a:ln>
        </p:spPr>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14691" name="Rectangle 3"/>
          <p:cNvSpPr>
            <a:spLocks noGrp="1"/>
          </p:cNvSpPr>
          <p:nvPr>
            <p:ph idx="1"/>
          </p:nvPr>
        </p:nvSpPr>
        <p:spPr>
          <a:xfrm>
            <a:off x="351692" y="1248508"/>
            <a:ext cx="8510954" cy="829408"/>
          </a:xfrm>
        </p:spPr>
        <p:txBody>
          <a:bodyPr vert="horz" wrap="square" lIns="89030" tIns="44515" rIns="89030" bIns="44515" anchor="t"/>
          <a:p>
            <a:pPr marL="342900" indent="-342900" defTabSz="914400" eaLnBrk="1" hangingPunct="1">
              <a:lnSpc>
                <a:spcPct val="90000"/>
              </a:lnSpc>
            </a:pPr>
            <a:r>
              <a:rPr lang="zh-CN" altLang="en-US" sz="2770" dirty="0">
                <a:solidFill>
                  <a:srgbClr val="452DF5"/>
                </a:solidFill>
              </a:rPr>
              <a:t>部署视图</a:t>
            </a:r>
            <a:r>
              <a:rPr lang="zh-CN" altLang="en-US" sz="2770" dirty="0"/>
              <a:t>描述系统资源在运行时的物理分布，系统资源成为结点。</a:t>
            </a:r>
            <a:endParaRPr lang="zh-CN" altLang="en-US" sz="2770" dirty="0"/>
          </a:p>
        </p:txBody>
      </p:sp>
      <p:grpSp>
        <p:nvGrpSpPr>
          <p:cNvPr id="114692" name="Group 4"/>
          <p:cNvGrpSpPr/>
          <p:nvPr/>
        </p:nvGrpSpPr>
        <p:grpSpPr>
          <a:xfrm>
            <a:off x="3253154" y="2570285"/>
            <a:ext cx="1257300" cy="929054"/>
            <a:chOff x="2164" y="970"/>
            <a:chExt cx="792" cy="634"/>
          </a:xfrm>
        </p:grpSpPr>
        <p:sp>
          <p:nvSpPr>
            <p:cNvPr id="114720" name="Rectangle 5"/>
            <p:cNvSpPr/>
            <p:nvPr/>
          </p:nvSpPr>
          <p:spPr>
            <a:xfrm>
              <a:off x="2168" y="1031"/>
              <a:ext cx="662" cy="568"/>
            </a:xfrm>
            <a:prstGeom prst="rect">
              <a:avLst/>
            </a:prstGeom>
            <a:noFill/>
            <a:ln w="12700"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14721" name="Freeform 6"/>
            <p:cNvSpPr/>
            <p:nvPr/>
          </p:nvSpPr>
          <p:spPr>
            <a:xfrm>
              <a:off x="2164" y="970"/>
              <a:ext cx="792" cy="58"/>
            </a:xfrm>
            <a:custGeom>
              <a:avLst/>
              <a:gdLst/>
              <a:ahLst/>
              <a:cxnLst>
                <a:cxn ang="0">
                  <a:pos x="0" y="57"/>
                </a:cxn>
                <a:cxn ang="0">
                  <a:pos x="173" y="0"/>
                </a:cxn>
                <a:cxn ang="0">
                  <a:pos x="791" y="0"/>
                </a:cxn>
                <a:cxn ang="0">
                  <a:pos x="670" y="57"/>
                </a:cxn>
              </a:cxnLst>
              <a:pathLst>
                <a:path w="792" h="58">
                  <a:moveTo>
                    <a:pt x="0" y="57"/>
                  </a:moveTo>
                  <a:lnTo>
                    <a:pt x="173" y="0"/>
                  </a:lnTo>
                  <a:lnTo>
                    <a:pt x="791" y="0"/>
                  </a:lnTo>
                  <a:lnTo>
                    <a:pt x="670" y="57"/>
                  </a:lnTo>
                </a:path>
              </a:pathLst>
            </a:custGeom>
            <a:noFill/>
            <a:ln w="12700" cap="rnd" cmpd="sng">
              <a:solidFill>
                <a:schemeClr val="tx1">
                  <a:alpha val="100000"/>
                </a:schemeClr>
              </a:solidFill>
              <a:prstDash val="solid"/>
              <a:round/>
              <a:headEnd type="none" w="med" len="med"/>
              <a:tailEnd type="none" w="med" len="med"/>
            </a:ln>
          </p:spPr>
          <p:txBody>
            <a:bodyPr/>
            <a:p>
              <a:endParaRPr lang="zh-CN" altLang="en-US" sz="100"/>
            </a:p>
          </p:txBody>
        </p:sp>
        <p:sp>
          <p:nvSpPr>
            <p:cNvPr id="114722" name="Freeform 7"/>
            <p:cNvSpPr/>
            <p:nvPr/>
          </p:nvSpPr>
          <p:spPr>
            <a:xfrm>
              <a:off x="2834" y="970"/>
              <a:ext cx="122" cy="634"/>
            </a:xfrm>
            <a:custGeom>
              <a:avLst/>
              <a:gdLst/>
              <a:ahLst/>
              <a:cxnLst>
                <a:cxn ang="0">
                  <a:pos x="0" y="57"/>
                </a:cxn>
                <a:cxn ang="0">
                  <a:pos x="121" y="0"/>
                </a:cxn>
                <a:cxn ang="0">
                  <a:pos x="121" y="547"/>
                </a:cxn>
                <a:cxn ang="0">
                  <a:pos x="0" y="633"/>
                </a:cxn>
              </a:cxnLst>
              <a:pathLst>
                <a:path w="122" h="634">
                  <a:moveTo>
                    <a:pt x="0" y="57"/>
                  </a:moveTo>
                  <a:lnTo>
                    <a:pt x="121" y="0"/>
                  </a:lnTo>
                  <a:lnTo>
                    <a:pt x="121" y="547"/>
                  </a:lnTo>
                  <a:lnTo>
                    <a:pt x="0" y="633"/>
                  </a:lnTo>
                </a:path>
              </a:pathLst>
            </a:custGeom>
            <a:noFill/>
            <a:ln w="12700" cap="rnd" cmpd="sng">
              <a:solidFill>
                <a:schemeClr val="tx1">
                  <a:alpha val="100000"/>
                </a:schemeClr>
              </a:solidFill>
              <a:prstDash val="solid"/>
              <a:round/>
              <a:headEnd type="none" w="med" len="med"/>
              <a:tailEnd type="none" w="med" len="med"/>
            </a:ln>
          </p:spPr>
          <p:txBody>
            <a:bodyPr/>
            <a:p>
              <a:endParaRPr lang="zh-CN" altLang="en-US" sz="100"/>
            </a:p>
          </p:txBody>
        </p:sp>
        <p:sp>
          <p:nvSpPr>
            <p:cNvPr id="114723" name="Rectangle 8"/>
            <p:cNvSpPr/>
            <p:nvPr/>
          </p:nvSpPr>
          <p:spPr>
            <a:xfrm>
              <a:off x="2202" y="1035"/>
              <a:ext cx="550" cy="135"/>
            </a:xfrm>
            <a:prstGeom prst="rect">
              <a:avLst/>
            </a:prstGeom>
            <a:noFill/>
            <a:ln w="12700" cap="flat" cmpd="sng">
              <a:solidFill>
                <a:schemeClr val="tx1"/>
              </a:solidFill>
              <a:prstDash val="solid"/>
              <a:miter/>
              <a:headEnd type="none" w="med" len="med"/>
              <a:tailEnd type="none" w="med" len="med"/>
            </a:ln>
          </p:spPr>
          <p:txBody>
            <a:bodyPr wrap="none" lIns="0" tIns="0" rIns="0" bIns="0">
              <a:spAutoFit/>
            </a:bodyPr>
            <a:p>
              <a:pPr algn="l"/>
              <a:r>
                <a:rPr lang="en-US" altLang="zh-CN" sz="1290" dirty="0">
                  <a:latin typeface="Arial" panose="020B0604020202020204" pitchFamily="34" charset="0"/>
                </a:rPr>
                <a:t>Registration</a:t>
              </a:r>
              <a:endParaRPr lang="en-US" altLang="zh-CN" sz="1290" dirty="0">
                <a:latin typeface="Arial" panose="020B0604020202020204" pitchFamily="34" charset="0"/>
              </a:endParaRPr>
            </a:p>
          </p:txBody>
        </p:sp>
      </p:grpSp>
      <p:grpSp>
        <p:nvGrpSpPr>
          <p:cNvPr id="114693" name="Group 9"/>
          <p:cNvGrpSpPr/>
          <p:nvPr/>
        </p:nvGrpSpPr>
        <p:grpSpPr>
          <a:xfrm>
            <a:off x="5767754" y="2700704"/>
            <a:ext cx="1257300" cy="930519"/>
            <a:chOff x="3822" y="1000"/>
            <a:chExt cx="792" cy="635"/>
          </a:xfrm>
        </p:grpSpPr>
        <p:sp>
          <p:nvSpPr>
            <p:cNvPr id="114716" name="Rectangle 10"/>
            <p:cNvSpPr/>
            <p:nvPr/>
          </p:nvSpPr>
          <p:spPr>
            <a:xfrm>
              <a:off x="3826" y="1062"/>
              <a:ext cx="662" cy="568"/>
            </a:xfrm>
            <a:prstGeom prst="rect">
              <a:avLst/>
            </a:prstGeom>
            <a:noFill/>
            <a:ln w="12700"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14717" name="Freeform 11"/>
            <p:cNvSpPr/>
            <p:nvPr/>
          </p:nvSpPr>
          <p:spPr>
            <a:xfrm>
              <a:off x="3822" y="1000"/>
              <a:ext cx="792" cy="59"/>
            </a:xfrm>
            <a:custGeom>
              <a:avLst/>
              <a:gdLst/>
              <a:ahLst/>
              <a:cxnLst>
                <a:cxn ang="0">
                  <a:pos x="0" y="58"/>
                </a:cxn>
                <a:cxn ang="0">
                  <a:pos x="173" y="0"/>
                </a:cxn>
                <a:cxn ang="0">
                  <a:pos x="791" y="0"/>
                </a:cxn>
                <a:cxn ang="0">
                  <a:pos x="670" y="58"/>
                </a:cxn>
              </a:cxnLst>
              <a:pathLst>
                <a:path w="792" h="59">
                  <a:moveTo>
                    <a:pt x="0" y="58"/>
                  </a:moveTo>
                  <a:lnTo>
                    <a:pt x="173" y="0"/>
                  </a:lnTo>
                  <a:lnTo>
                    <a:pt x="791" y="0"/>
                  </a:lnTo>
                  <a:lnTo>
                    <a:pt x="670" y="58"/>
                  </a:lnTo>
                </a:path>
              </a:pathLst>
            </a:custGeom>
            <a:noFill/>
            <a:ln w="12700" cap="rnd" cmpd="sng">
              <a:solidFill>
                <a:schemeClr val="tx1">
                  <a:alpha val="100000"/>
                </a:schemeClr>
              </a:solidFill>
              <a:prstDash val="solid"/>
              <a:round/>
              <a:headEnd type="none" w="med" len="med"/>
              <a:tailEnd type="none" w="med" len="med"/>
            </a:ln>
          </p:spPr>
          <p:txBody>
            <a:bodyPr/>
            <a:p>
              <a:endParaRPr lang="zh-CN" altLang="en-US" sz="100"/>
            </a:p>
          </p:txBody>
        </p:sp>
        <p:sp>
          <p:nvSpPr>
            <p:cNvPr id="114718" name="Freeform 12"/>
            <p:cNvSpPr/>
            <p:nvPr/>
          </p:nvSpPr>
          <p:spPr>
            <a:xfrm>
              <a:off x="4492" y="1000"/>
              <a:ext cx="122" cy="635"/>
            </a:xfrm>
            <a:custGeom>
              <a:avLst/>
              <a:gdLst/>
              <a:ahLst/>
              <a:cxnLst>
                <a:cxn ang="0">
                  <a:pos x="0" y="58"/>
                </a:cxn>
                <a:cxn ang="0">
                  <a:pos x="121" y="0"/>
                </a:cxn>
                <a:cxn ang="0">
                  <a:pos x="121" y="548"/>
                </a:cxn>
                <a:cxn ang="0">
                  <a:pos x="0" y="634"/>
                </a:cxn>
              </a:cxnLst>
              <a:pathLst>
                <a:path w="122" h="635">
                  <a:moveTo>
                    <a:pt x="0" y="58"/>
                  </a:moveTo>
                  <a:lnTo>
                    <a:pt x="121" y="0"/>
                  </a:lnTo>
                  <a:lnTo>
                    <a:pt x="121" y="548"/>
                  </a:lnTo>
                  <a:lnTo>
                    <a:pt x="0" y="634"/>
                  </a:lnTo>
                </a:path>
              </a:pathLst>
            </a:custGeom>
            <a:noFill/>
            <a:ln w="12700" cap="rnd" cmpd="sng">
              <a:solidFill>
                <a:schemeClr val="tx1">
                  <a:alpha val="100000"/>
                </a:schemeClr>
              </a:solidFill>
              <a:prstDash val="solid"/>
              <a:round/>
              <a:headEnd type="none" w="med" len="med"/>
              <a:tailEnd type="none" w="med" len="med"/>
            </a:ln>
          </p:spPr>
          <p:txBody>
            <a:bodyPr/>
            <a:p>
              <a:endParaRPr lang="zh-CN" altLang="en-US" sz="100"/>
            </a:p>
          </p:txBody>
        </p:sp>
        <p:sp>
          <p:nvSpPr>
            <p:cNvPr id="114719" name="Rectangle 13"/>
            <p:cNvSpPr/>
            <p:nvPr/>
          </p:nvSpPr>
          <p:spPr>
            <a:xfrm>
              <a:off x="3917" y="1066"/>
              <a:ext cx="441" cy="135"/>
            </a:xfrm>
            <a:prstGeom prst="rect">
              <a:avLst/>
            </a:prstGeom>
            <a:noFill/>
            <a:ln w="12700" cap="flat" cmpd="sng">
              <a:solidFill>
                <a:schemeClr val="tx1"/>
              </a:solidFill>
              <a:prstDash val="solid"/>
              <a:miter/>
              <a:headEnd type="none" w="med" len="med"/>
              <a:tailEnd type="none" w="med" len="med"/>
            </a:ln>
          </p:spPr>
          <p:txBody>
            <a:bodyPr wrap="none" lIns="0" tIns="0" rIns="0" bIns="0">
              <a:spAutoFit/>
            </a:bodyPr>
            <a:p>
              <a:pPr algn="l"/>
              <a:r>
                <a:rPr lang="en-US" altLang="zh-CN" sz="1290" dirty="0">
                  <a:latin typeface="Arial" panose="020B0604020202020204" pitchFamily="34" charset="0"/>
                </a:rPr>
                <a:t>Database</a:t>
              </a:r>
              <a:endParaRPr lang="en-US" altLang="zh-CN" sz="1290" dirty="0">
                <a:latin typeface="Arial" panose="020B0604020202020204" pitchFamily="34" charset="0"/>
              </a:endParaRPr>
            </a:p>
          </p:txBody>
        </p:sp>
      </p:grpSp>
      <p:grpSp>
        <p:nvGrpSpPr>
          <p:cNvPr id="114694" name="Group 14"/>
          <p:cNvGrpSpPr/>
          <p:nvPr/>
        </p:nvGrpSpPr>
        <p:grpSpPr>
          <a:xfrm>
            <a:off x="1579685" y="4274527"/>
            <a:ext cx="1238250" cy="912934"/>
            <a:chOff x="1064" y="2296"/>
            <a:chExt cx="780" cy="623"/>
          </a:xfrm>
        </p:grpSpPr>
        <p:sp>
          <p:nvSpPr>
            <p:cNvPr id="114712" name="Rectangle 15"/>
            <p:cNvSpPr/>
            <p:nvPr/>
          </p:nvSpPr>
          <p:spPr>
            <a:xfrm>
              <a:off x="1068" y="2358"/>
              <a:ext cx="650" cy="556"/>
            </a:xfrm>
            <a:prstGeom prst="rect">
              <a:avLst/>
            </a:prstGeom>
            <a:noFill/>
            <a:ln w="12700"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14713" name="Freeform 16"/>
            <p:cNvSpPr/>
            <p:nvPr/>
          </p:nvSpPr>
          <p:spPr>
            <a:xfrm>
              <a:off x="1064" y="2296"/>
              <a:ext cx="780" cy="59"/>
            </a:xfrm>
            <a:custGeom>
              <a:avLst/>
              <a:gdLst/>
              <a:ahLst/>
              <a:cxnLst>
                <a:cxn ang="0">
                  <a:pos x="0" y="58"/>
                </a:cxn>
                <a:cxn ang="0">
                  <a:pos x="172" y="0"/>
                </a:cxn>
                <a:cxn ang="0">
                  <a:pos x="779" y="0"/>
                </a:cxn>
                <a:cxn ang="0">
                  <a:pos x="658" y="58"/>
                </a:cxn>
              </a:cxnLst>
              <a:pathLst>
                <a:path w="780" h="59">
                  <a:moveTo>
                    <a:pt x="0" y="58"/>
                  </a:moveTo>
                  <a:lnTo>
                    <a:pt x="172" y="0"/>
                  </a:lnTo>
                  <a:lnTo>
                    <a:pt x="779" y="0"/>
                  </a:lnTo>
                  <a:lnTo>
                    <a:pt x="658" y="58"/>
                  </a:lnTo>
                </a:path>
              </a:pathLst>
            </a:custGeom>
            <a:noFill/>
            <a:ln w="12700" cap="rnd" cmpd="sng">
              <a:solidFill>
                <a:schemeClr val="tx1">
                  <a:alpha val="100000"/>
                </a:schemeClr>
              </a:solidFill>
              <a:prstDash val="solid"/>
              <a:round/>
              <a:headEnd type="none" w="med" len="med"/>
              <a:tailEnd type="none" w="med" len="med"/>
            </a:ln>
          </p:spPr>
          <p:txBody>
            <a:bodyPr/>
            <a:p>
              <a:endParaRPr lang="zh-CN" altLang="en-US" sz="100"/>
            </a:p>
          </p:txBody>
        </p:sp>
        <p:sp>
          <p:nvSpPr>
            <p:cNvPr id="114714" name="Freeform 17"/>
            <p:cNvSpPr/>
            <p:nvPr/>
          </p:nvSpPr>
          <p:spPr>
            <a:xfrm>
              <a:off x="1722" y="2296"/>
              <a:ext cx="122" cy="623"/>
            </a:xfrm>
            <a:custGeom>
              <a:avLst/>
              <a:gdLst/>
              <a:ahLst/>
              <a:cxnLst>
                <a:cxn ang="0">
                  <a:pos x="0" y="58"/>
                </a:cxn>
                <a:cxn ang="0">
                  <a:pos x="121" y="0"/>
                </a:cxn>
                <a:cxn ang="0">
                  <a:pos x="121" y="536"/>
                </a:cxn>
                <a:cxn ang="0">
                  <a:pos x="0" y="622"/>
                </a:cxn>
              </a:cxnLst>
              <a:pathLst>
                <a:path w="122" h="623">
                  <a:moveTo>
                    <a:pt x="0" y="58"/>
                  </a:moveTo>
                  <a:lnTo>
                    <a:pt x="121" y="0"/>
                  </a:lnTo>
                  <a:lnTo>
                    <a:pt x="121" y="536"/>
                  </a:lnTo>
                  <a:lnTo>
                    <a:pt x="0" y="622"/>
                  </a:lnTo>
                </a:path>
              </a:pathLst>
            </a:custGeom>
            <a:noFill/>
            <a:ln w="12700" cap="rnd" cmpd="sng">
              <a:solidFill>
                <a:schemeClr val="tx1">
                  <a:alpha val="100000"/>
                </a:schemeClr>
              </a:solidFill>
              <a:prstDash val="solid"/>
              <a:round/>
              <a:headEnd type="none" w="med" len="med"/>
              <a:tailEnd type="none" w="med" len="med"/>
            </a:ln>
          </p:spPr>
          <p:txBody>
            <a:bodyPr/>
            <a:p>
              <a:endParaRPr lang="zh-CN" altLang="en-US" sz="100"/>
            </a:p>
          </p:txBody>
        </p:sp>
        <p:sp>
          <p:nvSpPr>
            <p:cNvPr id="114715" name="Rectangle 18"/>
            <p:cNvSpPr/>
            <p:nvPr/>
          </p:nvSpPr>
          <p:spPr>
            <a:xfrm>
              <a:off x="1219" y="2362"/>
              <a:ext cx="315" cy="135"/>
            </a:xfrm>
            <a:prstGeom prst="rect">
              <a:avLst/>
            </a:prstGeom>
            <a:noFill/>
            <a:ln w="12700" cap="flat" cmpd="sng">
              <a:solidFill>
                <a:schemeClr val="tx1"/>
              </a:solidFill>
              <a:prstDash val="solid"/>
              <a:miter/>
              <a:headEnd type="none" w="med" len="med"/>
              <a:tailEnd type="none" w="med" len="med"/>
            </a:ln>
          </p:spPr>
          <p:txBody>
            <a:bodyPr wrap="none" lIns="0" tIns="0" rIns="0" bIns="0">
              <a:spAutoFit/>
            </a:bodyPr>
            <a:p>
              <a:pPr algn="l"/>
              <a:r>
                <a:rPr lang="en-US" altLang="zh-CN" sz="1290" dirty="0">
                  <a:latin typeface="Arial" panose="020B0604020202020204" pitchFamily="34" charset="0"/>
                </a:rPr>
                <a:t>Library</a:t>
              </a:r>
              <a:endParaRPr lang="en-US" altLang="zh-CN" sz="1290" dirty="0">
                <a:latin typeface="Arial" panose="020B0604020202020204" pitchFamily="34" charset="0"/>
              </a:endParaRPr>
            </a:p>
          </p:txBody>
        </p:sp>
      </p:grpSp>
      <p:grpSp>
        <p:nvGrpSpPr>
          <p:cNvPr id="114695" name="Group 19"/>
          <p:cNvGrpSpPr/>
          <p:nvPr/>
        </p:nvGrpSpPr>
        <p:grpSpPr>
          <a:xfrm>
            <a:off x="3024554" y="4696558"/>
            <a:ext cx="1257300" cy="912934"/>
            <a:chOff x="1979" y="2726"/>
            <a:chExt cx="792" cy="623"/>
          </a:xfrm>
        </p:grpSpPr>
        <p:sp>
          <p:nvSpPr>
            <p:cNvPr id="114708" name="Rectangle 20"/>
            <p:cNvSpPr/>
            <p:nvPr/>
          </p:nvSpPr>
          <p:spPr>
            <a:xfrm>
              <a:off x="1983" y="2788"/>
              <a:ext cx="662" cy="556"/>
            </a:xfrm>
            <a:prstGeom prst="rect">
              <a:avLst/>
            </a:prstGeom>
            <a:noFill/>
            <a:ln w="12700"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14709" name="Freeform 21"/>
            <p:cNvSpPr/>
            <p:nvPr/>
          </p:nvSpPr>
          <p:spPr>
            <a:xfrm>
              <a:off x="1979" y="2726"/>
              <a:ext cx="792" cy="59"/>
            </a:xfrm>
            <a:custGeom>
              <a:avLst/>
              <a:gdLst/>
              <a:ahLst/>
              <a:cxnLst>
                <a:cxn ang="0">
                  <a:pos x="0" y="58"/>
                </a:cxn>
                <a:cxn ang="0">
                  <a:pos x="173" y="0"/>
                </a:cxn>
                <a:cxn ang="0">
                  <a:pos x="791" y="0"/>
                </a:cxn>
                <a:cxn ang="0">
                  <a:pos x="670" y="58"/>
                </a:cxn>
              </a:cxnLst>
              <a:pathLst>
                <a:path w="792" h="59">
                  <a:moveTo>
                    <a:pt x="0" y="58"/>
                  </a:moveTo>
                  <a:lnTo>
                    <a:pt x="173" y="0"/>
                  </a:lnTo>
                  <a:lnTo>
                    <a:pt x="791" y="0"/>
                  </a:lnTo>
                  <a:lnTo>
                    <a:pt x="670" y="58"/>
                  </a:lnTo>
                </a:path>
              </a:pathLst>
            </a:custGeom>
            <a:noFill/>
            <a:ln w="12700" cap="rnd" cmpd="sng">
              <a:solidFill>
                <a:schemeClr val="tx1">
                  <a:alpha val="100000"/>
                </a:schemeClr>
              </a:solidFill>
              <a:prstDash val="solid"/>
              <a:round/>
              <a:headEnd type="none" w="med" len="med"/>
              <a:tailEnd type="none" w="med" len="med"/>
            </a:ln>
          </p:spPr>
          <p:txBody>
            <a:bodyPr/>
            <a:p>
              <a:endParaRPr lang="zh-CN" altLang="en-US" sz="100"/>
            </a:p>
          </p:txBody>
        </p:sp>
        <p:sp>
          <p:nvSpPr>
            <p:cNvPr id="114710" name="Freeform 22"/>
            <p:cNvSpPr/>
            <p:nvPr/>
          </p:nvSpPr>
          <p:spPr>
            <a:xfrm>
              <a:off x="2649" y="2726"/>
              <a:ext cx="122" cy="623"/>
            </a:xfrm>
            <a:custGeom>
              <a:avLst/>
              <a:gdLst/>
              <a:ahLst/>
              <a:cxnLst>
                <a:cxn ang="0">
                  <a:pos x="0" y="58"/>
                </a:cxn>
                <a:cxn ang="0">
                  <a:pos x="121" y="0"/>
                </a:cxn>
                <a:cxn ang="0">
                  <a:pos x="121" y="536"/>
                </a:cxn>
                <a:cxn ang="0">
                  <a:pos x="0" y="622"/>
                </a:cxn>
              </a:cxnLst>
              <a:pathLst>
                <a:path w="122" h="623">
                  <a:moveTo>
                    <a:pt x="0" y="58"/>
                  </a:moveTo>
                  <a:lnTo>
                    <a:pt x="121" y="0"/>
                  </a:lnTo>
                  <a:lnTo>
                    <a:pt x="121" y="536"/>
                  </a:lnTo>
                  <a:lnTo>
                    <a:pt x="0" y="622"/>
                  </a:lnTo>
                </a:path>
              </a:pathLst>
            </a:custGeom>
            <a:noFill/>
            <a:ln w="12700" cap="rnd" cmpd="sng">
              <a:solidFill>
                <a:schemeClr val="tx1">
                  <a:alpha val="100000"/>
                </a:schemeClr>
              </a:solidFill>
              <a:prstDash val="solid"/>
              <a:round/>
              <a:headEnd type="none" w="med" len="med"/>
              <a:tailEnd type="none" w="med" len="med"/>
            </a:ln>
          </p:spPr>
          <p:txBody>
            <a:bodyPr/>
            <a:p>
              <a:endParaRPr lang="zh-CN" altLang="en-US" sz="100"/>
            </a:p>
          </p:txBody>
        </p:sp>
        <p:sp>
          <p:nvSpPr>
            <p:cNvPr id="114711" name="Rectangle 23"/>
            <p:cNvSpPr/>
            <p:nvPr/>
          </p:nvSpPr>
          <p:spPr>
            <a:xfrm>
              <a:off x="2177" y="2792"/>
              <a:ext cx="252" cy="135"/>
            </a:xfrm>
            <a:prstGeom prst="rect">
              <a:avLst/>
            </a:prstGeom>
            <a:noFill/>
            <a:ln w="12700" cap="flat" cmpd="sng">
              <a:solidFill>
                <a:schemeClr val="tx1"/>
              </a:solidFill>
              <a:prstDash val="solid"/>
              <a:miter/>
              <a:headEnd type="none" w="med" len="med"/>
              <a:tailEnd type="none" w="med" len="med"/>
            </a:ln>
          </p:spPr>
          <p:txBody>
            <a:bodyPr wrap="none" lIns="0" tIns="0" rIns="0" bIns="0">
              <a:spAutoFit/>
            </a:bodyPr>
            <a:p>
              <a:pPr algn="l"/>
              <a:r>
                <a:rPr lang="en-US" altLang="zh-CN" sz="1290" dirty="0">
                  <a:latin typeface="Arial" panose="020B0604020202020204" pitchFamily="34" charset="0"/>
                </a:rPr>
                <a:t>Dorm</a:t>
              </a:r>
              <a:endParaRPr lang="en-US" altLang="zh-CN" sz="1290" dirty="0">
                <a:latin typeface="Arial" panose="020B0604020202020204" pitchFamily="34" charset="0"/>
              </a:endParaRPr>
            </a:p>
          </p:txBody>
        </p:sp>
      </p:grpSp>
      <p:grpSp>
        <p:nvGrpSpPr>
          <p:cNvPr id="114696" name="Group 24"/>
          <p:cNvGrpSpPr/>
          <p:nvPr/>
        </p:nvGrpSpPr>
        <p:grpSpPr>
          <a:xfrm>
            <a:off x="4853354" y="4132385"/>
            <a:ext cx="1238250" cy="912935"/>
            <a:chOff x="3030" y="2173"/>
            <a:chExt cx="780" cy="623"/>
          </a:xfrm>
        </p:grpSpPr>
        <p:sp>
          <p:nvSpPr>
            <p:cNvPr id="114703" name="Rectangle 25"/>
            <p:cNvSpPr/>
            <p:nvPr/>
          </p:nvSpPr>
          <p:spPr>
            <a:xfrm>
              <a:off x="3034" y="2235"/>
              <a:ext cx="650" cy="556"/>
            </a:xfrm>
            <a:prstGeom prst="rect">
              <a:avLst/>
            </a:prstGeom>
            <a:noFill/>
            <a:ln w="12700"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114704" name="Freeform 26"/>
            <p:cNvSpPr/>
            <p:nvPr/>
          </p:nvSpPr>
          <p:spPr>
            <a:xfrm>
              <a:off x="3030" y="2173"/>
              <a:ext cx="780" cy="59"/>
            </a:xfrm>
            <a:custGeom>
              <a:avLst/>
              <a:gdLst/>
              <a:ahLst/>
              <a:cxnLst>
                <a:cxn ang="0">
                  <a:pos x="0" y="58"/>
                </a:cxn>
                <a:cxn ang="0">
                  <a:pos x="172" y="0"/>
                </a:cxn>
                <a:cxn ang="0">
                  <a:pos x="779" y="0"/>
                </a:cxn>
                <a:cxn ang="0">
                  <a:pos x="658" y="58"/>
                </a:cxn>
              </a:cxnLst>
              <a:pathLst>
                <a:path w="780" h="59">
                  <a:moveTo>
                    <a:pt x="0" y="58"/>
                  </a:moveTo>
                  <a:lnTo>
                    <a:pt x="172" y="0"/>
                  </a:lnTo>
                  <a:lnTo>
                    <a:pt x="779" y="0"/>
                  </a:lnTo>
                  <a:lnTo>
                    <a:pt x="658" y="58"/>
                  </a:lnTo>
                </a:path>
              </a:pathLst>
            </a:custGeom>
            <a:noFill/>
            <a:ln w="12700" cap="rnd" cmpd="sng">
              <a:solidFill>
                <a:schemeClr val="tx1">
                  <a:alpha val="100000"/>
                </a:schemeClr>
              </a:solidFill>
              <a:prstDash val="solid"/>
              <a:round/>
              <a:headEnd type="none" w="med" len="med"/>
              <a:tailEnd type="none" w="med" len="med"/>
            </a:ln>
          </p:spPr>
          <p:txBody>
            <a:bodyPr/>
            <a:p>
              <a:endParaRPr lang="zh-CN" altLang="en-US" sz="100"/>
            </a:p>
          </p:txBody>
        </p:sp>
        <p:sp>
          <p:nvSpPr>
            <p:cNvPr id="114705" name="Freeform 27"/>
            <p:cNvSpPr/>
            <p:nvPr/>
          </p:nvSpPr>
          <p:spPr>
            <a:xfrm>
              <a:off x="3688" y="2173"/>
              <a:ext cx="122" cy="623"/>
            </a:xfrm>
            <a:custGeom>
              <a:avLst/>
              <a:gdLst/>
              <a:ahLst/>
              <a:cxnLst>
                <a:cxn ang="0">
                  <a:pos x="0" y="58"/>
                </a:cxn>
                <a:cxn ang="0">
                  <a:pos x="121" y="0"/>
                </a:cxn>
                <a:cxn ang="0">
                  <a:pos x="121" y="536"/>
                </a:cxn>
                <a:cxn ang="0">
                  <a:pos x="0" y="622"/>
                </a:cxn>
              </a:cxnLst>
              <a:pathLst>
                <a:path w="122" h="623">
                  <a:moveTo>
                    <a:pt x="0" y="58"/>
                  </a:moveTo>
                  <a:lnTo>
                    <a:pt x="121" y="0"/>
                  </a:lnTo>
                  <a:lnTo>
                    <a:pt x="121" y="536"/>
                  </a:lnTo>
                  <a:lnTo>
                    <a:pt x="0" y="622"/>
                  </a:lnTo>
                </a:path>
              </a:pathLst>
            </a:custGeom>
            <a:noFill/>
            <a:ln w="12700" cap="rnd" cmpd="sng">
              <a:solidFill>
                <a:schemeClr val="tx1">
                  <a:alpha val="100000"/>
                </a:schemeClr>
              </a:solidFill>
              <a:prstDash val="solid"/>
              <a:round/>
              <a:headEnd type="none" w="med" len="med"/>
              <a:tailEnd type="none" w="med" len="med"/>
            </a:ln>
          </p:spPr>
          <p:txBody>
            <a:bodyPr/>
            <a:p>
              <a:endParaRPr lang="zh-CN" altLang="en-US" sz="100"/>
            </a:p>
          </p:txBody>
        </p:sp>
        <p:sp>
          <p:nvSpPr>
            <p:cNvPr id="114706" name="Rectangle 28"/>
            <p:cNvSpPr/>
            <p:nvPr/>
          </p:nvSpPr>
          <p:spPr>
            <a:xfrm>
              <a:off x="3218" y="2239"/>
              <a:ext cx="223" cy="135"/>
            </a:xfrm>
            <a:prstGeom prst="rect">
              <a:avLst/>
            </a:prstGeom>
            <a:noFill/>
            <a:ln w="12700" cap="flat" cmpd="sng">
              <a:solidFill>
                <a:schemeClr val="tx1"/>
              </a:solidFill>
              <a:prstDash val="solid"/>
              <a:miter/>
              <a:headEnd type="none" w="med" len="med"/>
              <a:tailEnd type="none" w="med" len="med"/>
            </a:ln>
          </p:spPr>
          <p:txBody>
            <a:bodyPr wrap="none" lIns="0" tIns="0" rIns="0" bIns="0">
              <a:spAutoFit/>
            </a:bodyPr>
            <a:p>
              <a:pPr algn="l"/>
              <a:r>
                <a:rPr lang="en-US" altLang="zh-CN" sz="1290" dirty="0">
                  <a:latin typeface="Arial" panose="020B0604020202020204" pitchFamily="34" charset="0"/>
                </a:rPr>
                <a:t>Main </a:t>
              </a:r>
              <a:endParaRPr lang="en-US" altLang="zh-CN" sz="1290" dirty="0">
                <a:latin typeface="Arial" panose="020B0604020202020204" pitchFamily="34" charset="0"/>
              </a:endParaRPr>
            </a:p>
          </p:txBody>
        </p:sp>
        <p:sp>
          <p:nvSpPr>
            <p:cNvPr id="114707" name="Rectangle 29"/>
            <p:cNvSpPr/>
            <p:nvPr/>
          </p:nvSpPr>
          <p:spPr>
            <a:xfrm>
              <a:off x="3158" y="2365"/>
              <a:ext cx="366" cy="135"/>
            </a:xfrm>
            <a:prstGeom prst="rect">
              <a:avLst/>
            </a:prstGeom>
            <a:noFill/>
            <a:ln w="12700" cap="flat" cmpd="sng">
              <a:solidFill>
                <a:schemeClr val="tx1"/>
              </a:solidFill>
              <a:prstDash val="solid"/>
              <a:miter/>
              <a:headEnd type="none" w="med" len="med"/>
              <a:tailEnd type="none" w="med" len="med"/>
            </a:ln>
          </p:spPr>
          <p:txBody>
            <a:bodyPr wrap="none" lIns="0" tIns="0" rIns="0" bIns="0">
              <a:spAutoFit/>
            </a:bodyPr>
            <a:p>
              <a:pPr algn="l"/>
              <a:r>
                <a:rPr lang="en-US" altLang="zh-CN" sz="1290" dirty="0">
                  <a:latin typeface="Arial" panose="020B0604020202020204" pitchFamily="34" charset="0"/>
                </a:rPr>
                <a:t>Building</a:t>
              </a:r>
              <a:endParaRPr lang="en-US" altLang="zh-CN" sz="1290" dirty="0">
                <a:latin typeface="Arial" panose="020B0604020202020204" pitchFamily="34" charset="0"/>
              </a:endParaRPr>
            </a:p>
          </p:txBody>
        </p:sp>
      </p:grpSp>
      <p:grpSp>
        <p:nvGrpSpPr>
          <p:cNvPr id="114697" name="Group 30"/>
          <p:cNvGrpSpPr/>
          <p:nvPr/>
        </p:nvGrpSpPr>
        <p:grpSpPr>
          <a:xfrm>
            <a:off x="2199543" y="3147646"/>
            <a:ext cx="3568211" cy="1619250"/>
            <a:chOff x="1454" y="1287"/>
            <a:chExt cx="2368" cy="1468"/>
          </a:xfrm>
        </p:grpSpPr>
        <p:sp>
          <p:nvSpPr>
            <p:cNvPr id="114699" name="Line 31"/>
            <p:cNvSpPr/>
            <p:nvPr/>
          </p:nvSpPr>
          <p:spPr>
            <a:xfrm flipH="1">
              <a:off x="1454" y="1604"/>
              <a:ext cx="1105" cy="721"/>
            </a:xfrm>
            <a:prstGeom prst="line">
              <a:avLst/>
            </a:prstGeom>
            <a:ln w="12700" cap="flat" cmpd="sng">
              <a:solidFill>
                <a:schemeClr val="tx1"/>
              </a:solidFill>
              <a:prstDash val="solid"/>
              <a:headEnd type="none" w="med" len="med"/>
              <a:tailEnd type="none" w="med" len="med"/>
            </a:ln>
          </p:spPr>
        </p:sp>
        <p:sp>
          <p:nvSpPr>
            <p:cNvPr id="114700" name="Line 32"/>
            <p:cNvSpPr/>
            <p:nvPr/>
          </p:nvSpPr>
          <p:spPr>
            <a:xfrm flipH="1">
              <a:off x="2376" y="1604"/>
              <a:ext cx="183" cy="1151"/>
            </a:xfrm>
            <a:prstGeom prst="line">
              <a:avLst/>
            </a:prstGeom>
            <a:ln w="12700" cap="flat" cmpd="sng">
              <a:solidFill>
                <a:schemeClr val="tx1"/>
              </a:solidFill>
              <a:prstDash val="solid"/>
              <a:headEnd type="none" w="med" len="med"/>
              <a:tailEnd type="none" w="med" len="med"/>
            </a:ln>
          </p:spPr>
        </p:sp>
        <p:sp>
          <p:nvSpPr>
            <p:cNvPr id="114701" name="Line 33"/>
            <p:cNvSpPr/>
            <p:nvPr/>
          </p:nvSpPr>
          <p:spPr>
            <a:xfrm>
              <a:off x="2560" y="1604"/>
              <a:ext cx="859" cy="598"/>
            </a:xfrm>
            <a:prstGeom prst="line">
              <a:avLst/>
            </a:prstGeom>
            <a:ln w="12700" cap="flat" cmpd="sng">
              <a:solidFill>
                <a:schemeClr val="tx1"/>
              </a:solidFill>
              <a:prstDash val="solid"/>
              <a:headEnd type="none" w="med" len="med"/>
              <a:tailEnd type="none" w="med" len="med"/>
            </a:ln>
          </p:spPr>
        </p:sp>
        <p:sp>
          <p:nvSpPr>
            <p:cNvPr id="114702" name="Line 34"/>
            <p:cNvSpPr/>
            <p:nvPr/>
          </p:nvSpPr>
          <p:spPr>
            <a:xfrm>
              <a:off x="2896" y="1287"/>
              <a:ext cx="926" cy="30"/>
            </a:xfrm>
            <a:prstGeom prst="line">
              <a:avLst/>
            </a:prstGeom>
            <a:ln w="12700" cap="flat" cmpd="sng">
              <a:solidFill>
                <a:schemeClr val="tx1"/>
              </a:solidFill>
              <a:prstDash val="solid"/>
              <a:headEnd type="none" w="med" len="med"/>
              <a:tailEnd type="none" w="med" len="med"/>
            </a:ln>
          </p:spPr>
        </p:sp>
      </p:grpSp>
      <p:sp>
        <p:nvSpPr>
          <p:cNvPr id="114698" name="Rectangle 36"/>
          <p:cNvSpPr/>
          <p:nvPr/>
        </p:nvSpPr>
        <p:spPr>
          <a:xfrm>
            <a:off x="3635620" y="369277"/>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solidFill>
                  <a:schemeClr val="tx2"/>
                </a:solidFill>
              </a:rPr>
              <a:t>物理架构</a:t>
            </a:r>
            <a:r>
              <a:rPr lang="en-US" altLang="zh-CN" sz="3325" dirty="0">
                <a:solidFill>
                  <a:schemeClr val="tx2"/>
                </a:solidFill>
              </a:rPr>
              <a:t>-</a:t>
            </a:r>
            <a:r>
              <a:rPr lang="zh-CN" altLang="en-US" sz="3325" dirty="0">
                <a:solidFill>
                  <a:schemeClr val="tx2"/>
                </a:solidFill>
              </a:rPr>
              <a:t>部署视图</a:t>
            </a:r>
            <a:endParaRPr lang="zh-CN" altLang="en-US" sz="3325" dirty="0">
              <a:solidFill>
                <a:schemeClr val="tx2"/>
              </a:solidFill>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15715" name="Rectangle 3"/>
          <p:cNvSpPr>
            <a:spLocks noGrp="1"/>
          </p:cNvSpPr>
          <p:nvPr>
            <p:ph idx="1"/>
          </p:nvPr>
        </p:nvSpPr>
        <p:spPr>
          <a:xfrm>
            <a:off x="422031" y="1529862"/>
            <a:ext cx="8261838" cy="4079631"/>
          </a:xfrm>
        </p:spPr>
        <p:txBody>
          <a:bodyPr vert="horz" wrap="square" lIns="89030" tIns="44515" rIns="89030" bIns="44515" anchor="t"/>
          <a:p>
            <a:pPr marL="342900" indent="-342900" defTabSz="914400" eaLnBrk="1" hangingPunct="1">
              <a:lnSpc>
                <a:spcPct val="90000"/>
              </a:lnSpc>
            </a:pPr>
            <a:r>
              <a:rPr lang="en-US" altLang="zh-CN" sz="2770" dirty="0"/>
              <a:t>ROSE</a:t>
            </a:r>
            <a:r>
              <a:rPr lang="zh-CN" altLang="en-US" sz="2770" dirty="0"/>
              <a:t>是美国</a:t>
            </a:r>
            <a:r>
              <a:rPr lang="en-US" altLang="zh-CN" sz="2770" dirty="0"/>
              <a:t>Rational</a:t>
            </a:r>
            <a:r>
              <a:rPr lang="zh-CN" altLang="en-US" sz="2770" dirty="0"/>
              <a:t>公司的面向对象建模工具，利用这个工具，我们可以建立用</a:t>
            </a:r>
            <a:r>
              <a:rPr lang="en-US" altLang="zh-CN" sz="2770" dirty="0"/>
              <a:t>UML</a:t>
            </a:r>
            <a:r>
              <a:rPr lang="zh-CN" altLang="en-US" sz="2770" dirty="0"/>
              <a:t>描述的软件系统的模型，而且可以自动生成和维护</a:t>
            </a:r>
            <a:r>
              <a:rPr lang="en-US" altLang="zh-CN" sz="2770" dirty="0"/>
              <a:t>C++</a:t>
            </a:r>
            <a:r>
              <a:rPr lang="zh-CN" altLang="en-US" sz="2770" dirty="0"/>
              <a:t>、</a:t>
            </a:r>
            <a:r>
              <a:rPr lang="en-US" altLang="zh-CN" sz="2770" dirty="0"/>
              <a:t>Java</a:t>
            </a:r>
            <a:r>
              <a:rPr lang="zh-CN" altLang="en-US" sz="2770" dirty="0"/>
              <a:t>、</a:t>
            </a:r>
            <a:r>
              <a:rPr lang="en-US" altLang="zh-CN" sz="2770" dirty="0"/>
              <a:t>VB</a:t>
            </a:r>
            <a:r>
              <a:rPr lang="zh-CN" altLang="en-US" sz="2770" dirty="0"/>
              <a:t>、</a:t>
            </a:r>
            <a:r>
              <a:rPr lang="en-US" altLang="zh-CN" sz="2770" dirty="0"/>
              <a:t>Oracle</a:t>
            </a:r>
            <a:r>
              <a:rPr lang="zh-CN" altLang="en-US" sz="2770" dirty="0"/>
              <a:t>等语言和系统的代码。</a:t>
            </a:r>
            <a:endParaRPr lang="zh-CN" altLang="en-US" sz="2770" dirty="0"/>
          </a:p>
          <a:p>
            <a:pPr marL="342900" indent="-342900" defTabSz="914400" eaLnBrk="1" hangingPunct="1">
              <a:lnSpc>
                <a:spcPct val="90000"/>
              </a:lnSpc>
            </a:pPr>
            <a:r>
              <a:rPr lang="en-US" altLang="zh-CN" sz="2770" dirty="0"/>
              <a:t>ROSE</a:t>
            </a:r>
            <a:r>
              <a:rPr lang="zh-CN" altLang="en-US" sz="2770" dirty="0"/>
              <a:t>的界面分为三个部分</a:t>
            </a:r>
            <a:r>
              <a:rPr lang="en-US" altLang="zh-CN" sz="2770" dirty="0"/>
              <a:t>——</a:t>
            </a:r>
            <a:r>
              <a:rPr lang="en-US" altLang="zh-CN" sz="2770" dirty="0">
                <a:solidFill>
                  <a:srgbClr val="452DF5"/>
                </a:solidFill>
              </a:rPr>
              <a:t>Browser</a:t>
            </a:r>
            <a:r>
              <a:rPr lang="zh-CN" altLang="en-US" sz="2770" dirty="0">
                <a:solidFill>
                  <a:srgbClr val="452DF5"/>
                </a:solidFill>
              </a:rPr>
              <a:t>窗口</a:t>
            </a:r>
            <a:r>
              <a:rPr lang="zh-CN" altLang="en-US" sz="2770" dirty="0"/>
              <a:t>、</a:t>
            </a:r>
            <a:r>
              <a:rPr lang="en-US" altLang="zh-CN" sz="2770" dirty="0">
                <a:solidFill>
                  <a:srgbClr val="452DF5"/>
                </a:solidFill>
              </a:rPr>
              <a:t>Diagram</a:t>
            </a:r>
            <a:r>
              <a:rPr lang="zh-CN" altLang="en-US" sz="2770" dirty="0">
                <a:solidFill>
                  <a:srgbClr val="452DF5"/>
                </a:solidFill>
              </a:rPr>
              <a:t>窗口</a:t>
            </a:r>
            <a:r>
              <a:rPr lang="zh-CN" altLang="en-US" sz="2770" dirty="0"/>
              <a:t>和</a:t>
            </a:r>
            <a:r>
              <a:rPr lang="en-US" altLang="zh-CN" sz="2770" dirty="0">
                <a:solidFill>
                  <a:srgbClr val="452DF5"/>
                </a:solidFill>
              </a:rPr>
              <a:t>Document</a:t>
            </a:r>
            <a:r>
              <a:rPr lang="zh-CN" altLang="en-US" sz="2770" dirty="0">
                <a:solidFill>
                  <a:srgbClr val="452DF5"/>
                </a:solidFill>
              </a:rPr>
              <a:t>窗口</a:t>
            </a:r>
            <a:r>
              <a:rPr lang="zh-CN" altLang="en-US" sz="2770" dirty="0"/>
              <a:t>。</a:t>
            </a:r>
            <a:r>
              <a:rPr lang="en-US" altLang="zh-CN" sz="2770" dirty="0"/>
              <a:t>Browser</a:t>
            </a:r>
            <a:r>
              <a:rPr lang="zh-CN" altLang="en-US" sz="2770" dirty="0"/>
              <a:t>窗口用来浏览、创建、删除和修改模型中的模型元素；</a:t>
            </a:r>
            <a:r>
              <a:rPr lang="en-US" altLang="zh-CN" sz="2770" dirty="0"/>
              <a:t>Diagram</a:t>
            </a:r>
            <a:r>
              <a:rPr lang="zh-CN" altLang="en-US" sz="2770" dirty="0"/>
              <a:t>窗口用来显示和创作模型的各种图；而</a:t>
            </a:r>
            <a:r>
              <a:rPr lang="en-US" altLang="zh-CN" sz="2770" dirty="0"/>
              <a:t>Document</a:t>
            </a:r>
            <a:r>
              <a:rPr lang="zh-CN" altLang="en-US" sz="2770" dirty="0"/>
              <a:t>窗口则是用来显示和书写各个模型元素的文档注释。</a:t>
            </a:r>
            <a:endParaRPr lang="zh-CN" altLang="en-US" dirty="0"/>
          </a:p>
        </p:txBody>
      </p:sp>
      <p:sp>
        <p:nvSpPr>
          <p:cNvPr id="115716" name="Rectangle 4"/>
          <p:cNvSpPr/>
          <p:nvPr/>
        </p:nvSpPr>
        <p:spPr>
          <a:xfrm>
            <a:off x="3867150" y="3187212"/>
            <a:ext cx="9144000" cy="106680"/>
          </a:xfrm>
          <a:prstGeom prst="rect">
            <a:avLst/>
          </a:prstGeom>
          <a:noFill/>
          <a:ln w="9525">
            <a:noFill/>
          </a:ln>
        </p:spPr>
        <p:txBody>
          <a:bodyPr>
            <a:spAutoFit/>
          </a:bodyPr>
          <a:p>
            <a:endParaRPr lang="zh-CN" altLang="en-US" sz="100" dirty="0">
              <a:latin typeface="Arial" panose="020B0604020202020204" pitchFamily="34" charset="0"/>
            </a:endParaRPr>
          </a:p>
        </p:txBody>
      </p:sp>
      <p:sp>
        <p:nvSpPr>
          <p:cNvPr id="115717" name="Rectangle 5"/>
          <p:cNvSpPr/>
          <p:nvPr/>
        </p:nvSpPr>
        <p:spPr>
          <a:xfrm>
            <a:off x="3235569" y="369277"/>
            <a:ext cx="581611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en-US" altLang="zh-CN" sz="3325" dirty="0">
                <a:solidFill>
                  <a:schemeClr val="tx2"/>
                </a:solidFill>
              </a:rPr>
              <a:t>Rose</a:t>
            </a:r>
            <a:r>
              <a:rPr lang="zh-CN" altLang="en-US" sz="3325" dirty="0">
                <a:solidFill>
                  <a:schemeClr val="tx2"/>
                </a:solidFill>
              </a:rPr>
              <a:t>的使用</a:t>
            </a:r>
            <a:endParaRPr lang="zh-CN" altLang="en-US" sz="3325" dirty="0">
              <a:solidFill>
                <a:schemeClr val="tx2"/>
              </a:solidFill>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16739" name="Rectangle 3"/>
          <p:cNvSpPr/>
          <p:nvPr/>
        </p:nvSpPr>
        <p:spPr>
          <a:xfrm>
            <a:off x="3128597" y="2483827"/>
            <a:ext cx="9144000" cy="106680"/>
          </a:xfrm>
          <a:prstGeom prst="rect">
            <a:avLst/>
          </a:prstGeom>
          <a:noFill/>
          <a:ln w="9525">
            <a:noFill/>
          </a:ln>
        </p:spPr>
        <p:txBody>
          <a:bodyPr>
            <a:spAutoFit/>
          </a:bodyPr>
          <a:p>
            <a:endParaRPr lang="zh-CN" altLang="en-US" sz="100" dirty="0">
              <a:latin typeface="Arial" panose="020B0604020202020204" pitchFamily="34" charset="0"/>
            </a:endParaRPr>
          </a:p>
        </p:txBody>
      </p:sp>
      <p:pic>
        <p:nvPicPr>
          <p:cNvPr id="116740" name="Picture 4" descr="bm1110"/>
          <p:cNvPicPr>
            <a:picLocks noChangeAspect="1"/>
          </p:cNvPicPr>
          <p:nvPr/>
        </p:nvPicPr>
        <p:blipFill>
          <a:blip r:embed="rId1"/>
          <a:stretch>
            <a:fillRect/>
          </a:stretch>
        </p:blipFill>
        <p:spPr>
          <a:xfrm>
            <a:off x="1758462" y="1951892"/>
            <a:ext cx="6705600" cy="4098681"/>
          </a:xfrm>
          <a:prstGeom prst="rect">
            <a:avLst/>
          </a:prstGeom>
          <a:noFill/>
          <a:ln w="9525">
            <a:noFill/>
          </a:ln>
        </p:spPr>
      </p:pic>
      <p:sp>
        <p:nvSpPr>
          <p:cNvPr id="877573" name="AutoShape 5"/>
          <p:cNvSpPr/>
          <p:nvPr/>
        </p:nvSpPr>
        <p:spPr>
          <a:xfrm>
            <a:off x="317989" y="2501412"/>
            <a:ext cx="1219200" cy="601344"/>
          </a:xfrm>
          <a:prstGeom prst="accentCallout2">
            <a:avLst>
              <a:gd name="adj1" fmla="val 17060"/>
              <a:gd name="adj2" fmla="val 106250"/>
              <a:gd name="adj3" fmla="val 17060"/>
              <a:gd name="adj4" fmla="val 143491"/>
              <a:gd name="adj5" fmla="val 103079"/>
              <a:gd name="adj6" fmla="val 163801"/>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660" b="0" dirty="0"/>
              <a:t>Browser</a:t>
            </a:r>
            <a:r>
              <a:rPr lang="zh-CN" altLang="en-US" sz="1660" b="0" dirty="0"/>
              <a:t>窗口</a:t>
            </a:r>
            <a:endParaRPr lang="zh-CN" altLang="en-US" sz="1660" b="0" dirty="0"/>
          </a:p>
        </p:txBody>
      </p:sp>
      <p:sp>
        <p:nvSpPr>
          <p:cNvPr id="877574" name="AutoShape 6"/>
          <p:cNvSpPr/>
          <p:nvPr/>
        </p:nvSpPr>
        <p:spPr>
          <a:xfrm>
            <a:off x="7363558" y="1277815"/>
            <a:ext cx="1219200" cy="601344"/>
          </a:xfrm>
          <a:prstGeom prst="accentCallout2">
            <a:avLst>
              <a:gd name="adj1" fmla="val 17060"/>
              <a:gd name="adj2" fmla="val -6250"/>
              <a:gd name="adj3" fmla="val 17060"/>
              <a:gd name="adj4" fmla="val -61718"/>
              <a:gd name="adj5" fmla="val 266116"/>
              <a:gd name="adj6" fmla="val -189324"/>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660" b="0" dirty="0"/>
              <a:t>Diagram</a:t>
            </a:r>
            <a:r>
              <a:rPr lang="zh-CN" altLang="en-US" sz="1660" b="0" dirty="0"/>
              <a:t>窗口</a:t>
            </a:r>
            <a:endParaRPr lang="zh-CN" altLang="en-US" sz="1660" b="0" dirty="0"/>
          </a:p>
        </p:txBody>
      </p:sp>
      <p:sp>
        <p:nvSpPr>
          <p:cNvPr id="877575" name="AutoShape 7"/>
          <p:cNvSpPr/>
          <p:nvPr/>
        </p:nvSpPr>
        <p:spPr>
          <a:xfrm>
            <a:off x="282820" y="4991100"/>
            <a:ext cx="1295400" cy="601344"/>
          </a:xfrm>
          <a:prstGeom prst="accentCallout2">
            <a:avLst>
              <a:gd name="adj1" fmla="val 17060"/>
              <a:gd name="adj2" fmla="val 105884"/>
              <a:gd name="adj3" fmla="val 17060"/>
              <a:gd name="adj4" fmla="val 114463"/>
              <a:gd name="adj5" fmla="val 87440"/>
              <a:gd name="adj6" fmla="val 139338"/>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660" b="0" dirty="0"/>
              <a:t>Document</a:t>
            </a:r>
            <a:r>
              <a:rPr lang="zh-CN" altLang="en-US" sz="1660" b="0" dirty="0"/>
              <a:t>窗口</a:t>
            </a:r>
            <a:endParaRPr lang="zh-CN" altLang="en-US" sz="1660" b="0" dirty="0"/>
          </a:p>
        </p:txBody>
      </p:sp>
      <p:sp>
        <p:nvSpPr>
          <p:cNvPr id="877576" name="AutoShape 8"/>
          <p:cNvSpPr/>
          <p:nvPr/>
        </p:nvSpPr>
        <p:spPr>
          <a:xfrm>
            <a:off x="7391400" y="3770435"/>
            <a:ext cx="1600200" cy="601344"/>
          </a:xfrm>
          <a:prstGeom prst="accentCallout2">
            <a:avLst>
              <a:gd name="adj1" fmla="val 17060"/>
              <a:gd name="adj2" fmla="val -4764"/>
              <a:gd name="adj3" fmla="val 17060"/>
              <a:gd name="adj4" fmla="val -46032"/>
              <a:gd name="adj5" fmla="val -78912"/>
              <a:gd name="adj6" fmla="val -74306"/>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660" b="0" dirty="0"/>
              <a:t>Specification</a:t>
            </a:r>
            <a:r>
              <a:rPr lang="zh-CN" altLang="en-US" sz="1660" b="0" dirty="0"/>
              <a:t>对话框</a:t>
            </a:r>
            <a:endParaRPr lang="zh-CN" altLang="en-US" sz="1660" b="0" dirty="0"/>
          </a:p>
        </p:txBody>
      </p:sp>
      <p:sp>
        <p:nvSpPr>
          <p:cNvPr id="877577" name="AutoShape 9"/>
          <p:cNvSpPr/>
          <p:nvPr/>
        </p:nvSpPr>
        <p:spPr>
          <a:xfrm>
            <a:off x="6515100" y="725366"/>
            <a:ext cx="1219200" cy="346074"/>
          </a:xfrm>
          <a:prstGeom prst="accentCallout2">
            <a:avLst>
              <a:gd name="adj1" fmla="val 28917"/>
              <a:gd name="adj2" fmla="val -6250"/>
              <a:gd name="adj3" fmla="val 28917"/>
              <a:gd name="adj4" fmla="val -62241"/>
              <a:gd name="adj5" fmla="val 429319"/>
              <a:gd name="adj6" fmla="val -157681"/>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工具栏</a:t>
            </a:r>
            <a:endParaRPr lang="zh-CN" altLang="en-US" sz="1660" b="0" dirty="0"/>
          </a:p>
        </p:txBody>
      </p:sp>
      <p:sp>
        <p:nvSpPr>
          <p:cNvPr id="877578" name="AutoShape 10"/>
          <p:cNvSpPr/>
          <p:nvPr/>
        </p:nvSpPr>
        <p:spPr>
          <a:xfrm>
            <a:off x="4425462" y="5460023"/>
            <a:ext cx="914400" cy="346074"/>
          </a:xfrm>
          <a:prstGeom prst="accentCallout2">
            <a:avLst>
              <a:gd name="adj1" fmla="val 28917"/>
              <a:gd name="adj2" fmla="val -8333"/>
              <a:gd name="adj3" fmla="val 28917"/>
              <a:gd name="adj4" fmla="val -31773"/>
              <a:gd name="adj5" fmla="val -378315"/>
              <a:gd name="adj6" fmla="val -47398"/>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工具箱</a:t>
            </a:r>
            <a:endParaRPr lang="zh-CN" altLang="en-US" sz="166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877573"/>
                                        </p:tgtEl>
                                        <p:attrNameLst>
                                          <p:attrName>style.visibility</p:attrName>
                                        </p:attrNameLst>
                                      </p:cBhvr>
                                      <p:to>
                                        <p:strVal val="visible"/>
                                      </p:to>
                                    </p:set>
                                    <p:animEffect transition="in" filter="strips(upRight)">
                                      <p:cBhvr>
                                        <p:cTn id="7" dur="500"/>
                                        <p:tgtEl>
                                          <p:spTgt spid="877573"/>
                                        </p:tgtEl>
                                      </p:cBhvr>
                                    </p:animEffect>
                                  </p:childTnLst>
                                  <p:subTnLst>
                                    <p:set>
                                      <p:cBhvr override="childStyle">
                                        <p:cTn dur="1" fill="hold" display="0" masterRel="nextClick" afterEffect="1"/>
                                        <p:tgtEl>
                                          <p:spTgt spid="87757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877574"/>
                                        </p:tgtEl>
                                        <p:attrNameLst>
                                          <p:attrName>style.visibility</p:attrName>
                                        </p:attrNameLst>
                                      </p:cBhvr>
                                      <p:to>
                                        <p:strVal val="visible"/>
                                      </p:to>
                                    </p:set>
                                    <p:animEffect transition="in" filter="strips(upRight)">
                                      <p:cBhvr>
                                        <p:cTn id="12" dur="500"/>
                                        <p:tgtEl>
                                          <p:spTgt spid="877574"/>
                                        </p:tgtEl>
                                      </p:cBhvr>
                                    </p:animEffect>
                                  </p:childTnLst>
                                  <p:subTnLst>
                                    <p:set>
                                      <p:cBhvr override="childStyle">
                                        <p:cTn dur="1" fill="hold" display="0" masterRel="nextClick" afterEffect="1"/>
                                        <p:tgtEl>
                                          <p:spTgt spid="87757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877575"/>
                                        </p:tgtEl>
                                        <p:attrNameLst>
                                          <p:attrName>style.visibility</p:attrName>
                                        </p:attrNameLst>
                                      </p:cBhvr>
                                      <p:to>
                                        <p:strVal val="visible"/>
                                      </p:to>
                                    </p:set>
                                    <p:animEffect transition="in" filter="strips(upRight)">
                                      <p:cBhvr>
                                        <p:cTn id="17" dur="500"/>
                                        <p:tgtEl>
                                          <p:spTgt spid="877575"/>
                                        </p:tgtEl>
                                      </p:cBhvr>
                                    </p:animEffect>
                                  </p:childTnLst>
                                  <p:subTnLst>
                                    <p:set>
                                      <p:cBhvr override="childStyle">
                                        <p:cTn dur="1" fill="hold" display="0" masterRel="nextClick" afterEffect="1"/>
                                        <p:tgtEl>
                                          <p:spTgt spid="877575"/>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877576"/>
                                        </p:tgtEl>
                                        <p:attrNameLst>
                                          <p:attrName>style.visibility</p:attrName>
                                        </p:attrNameLst>
                                      </p:cBhvr>
                                      <p:to>
                                        <p:strVal val="visible"/>
                                      </p:to>
                                    </p:set>
                                    <p:animEffect transition="in" filter="strips(upRight)">
                                      <p:cBhvr>
                                        <p:cTn id="22" dur="500"/>
                                        <p:tgtEl>
                                          <p:spTgt spid="877576"/>
                                        </p:tgtEl>
                                      </p:cBhvr>
                                    </p:animEffect>
                                  </p:childTnLst>
                                  <p:subTnLst>
                                    <p:set>
                                      <p:cBhvr override="childStyle">
                                        <p:cTn dur="1" fill="hold" display="0" masterRel="nextClick" afterEffect="1"/>
                                        <p:tgtEl>
                                          <p:spTgt spid="87757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877577"/>
                                        </p:tgtEl>
                                        <p:attrNameLst>
                                          <p:attrName>style.visibility</p:attrName>
                                        </p:attrNameLst>
                                      </p:cBhvr>
                                      <p:to>
                                        <p:strVal val="visible"/>
                                      </p:to>
                                    </p:set>
                                    <p:animEffect transition="in" filter="strips(upRight)">
                                      <p:cBhvr>
                                        <p:cTn id="27" dur="500"/>
                                        <p:tgtEl>
                                          <p:spTgt spid="877577"/>
                                        </p:tgtEl>
                                      </p:cBhvr>
                                    </p:animEffect>
                                  </p:childTnLst>
                                  <p:subTnLst>
                                    <p:set>
                                      <p:cBhvr override="childStyle">
                                        <p:cTn dur="1" fill="hold" display="0" masterRel="nextClick" afterEffect="1"/>
                                        <p:tgtEl>
                                          <p:spTgt spid="877577"/>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8" presetClass="entr" presetSubtype="3" fill="hold" grpId="0" nodeType="clickEffect">
                                  <p:stCondLst>
                                    <p:cond delay="0"/>
                                  </p:stCondLst>
                                  <p:childTnLst>
                                    <p:set>
                                      <p:cBhvr>
                                        <p:cTn id="31" dur="1" fill="hold">
                                          <p:stCondLst>
                                            <p:cond delay="0"/>
                                          </p:stCondLst>
                                        </p:cTn>
                                        <p:tgtEl>
                                          <p:spTgt spid="877578"/>
                                        </p:tgtEl>
                                        <p:attrNameLst>
                                          <p:attrName>style.visibility</p:attrName>
                                        </p:attrNameLst>
                                      </p:cBhvr>
                                      <p:to>
                                        <p:strVal val="visible"/>
                                      </p:to>
                                    </p:set>
                                    <p:animEffect transition="in" filter="strips(upRight)">
                                      <p:cBhvr>
                                        <p:cTn id="32" dur="500"/>
                                        <p:tgtEl>
                                          <p:spTgt spid="877578"/>
                                        </p:tgtEl>
                                      </p:cBhvr>
                                    </p:animEffect>
                                  </p:childTnLst>
                                  <p:subTnLst>
                                    <p:set>
                                      <p:cBhvr override="childStyle">
                                        <p:cTn dur="1" fill="hold" display="0" masterRel="nextClick" afterEffect="1"/>
                                        <p:tgtEl>
                                          <p:spTgt spid="87757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573" grpId="0" bldLvl="0" animBg="1"/>
      <p:bldP spid="877574" grpId="0" bldLvl="0" animBg="1"/>
      <p:bldP spid="877575" grpId="0" bldLvl="0" animBg="1"/>
      <p:bldP spid="877576" grpId="0" bldLvl="0" animBg="1"/>
      <p:bldP spid="877577" grpId="0" bldLvl="0" animBg="1"/>
      <p:bldP spid="877578"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48131" name="Rectangle 3"/>
          <p:cNvSpPr>
            <a:spLocks noGrp="1"/>
          </p:cNvSpPr>
          <p:nvPr>
            <p:ph type="title"/>
          </p:nvPr>
        </p:nvSpPr>
        <p:spPr>
          <a:xfrm>
            <a:off x="3626827" y="422031"/>
            <a:ext cx="5416062" cy="530469"/>
          </a:xfrm>
        </p:spPr>
        <p:txBody>
          <a:bodyPr vert="horz" wrap="square" lIns="89030" tIns="44515" rIns="89030" bIns="44515" anchor="ctr"/>
          <a:p>
            <a:pPr algn="r" eaLnBrk="1" hangingPunct="1"/>
            <a:r>
              <a:rPr lang="zh-CN" altLang="en-US" dirty="0">
                <a:solidFill>
                  <a:schemeClr val="tx1"/>
                </a:solidFill>
                <a:latin typeface="宋体" panose="02010600030101010101" pitchFamily="2" charset="-122"/>
              </a:rPr>
              <a:t>建立动态模型</a:t>
            </a:r>
            <a:endParaRPr lang="zh-CN" altLang="en-US" dirty="0">
              <a:solidFill>
                <a:schemeClr val="tx1"/>
              </a:solidFill>
              <a:latin typeface="宋体" panose="02010600030101010101" pitchFamily="2" charset="-122"/>
            </a:endParaRPr>
          </a:p>
        </p:txBody>
      </p:sp>
      <p:sp>
        <p:nvSpPr>
          <p:cNvPr id="48132" name="Text Box 4"/>
          <p:cNvSpPr txBox="1"/>
          <p:nvPr/>
        </p:nvSpPr>
        <p:spPr>
          <a:xfrm>
            <a:off x="492369" y="1248508"/>
            <a:ext cx="7526215" cy="487045"/>
          </a:xfrm>
          <a:prstGeom prst="rect">
            <a:avLst/>
          </a:prstGeom>
          <a:noFill/>
          <a:ln w="9525">
            <a:noFill/>
          </a:ln>
        </p:spPr>
        <p:txBody>
          <a:bodyPr lIns="89030" tIns="44515" rIns="89030" bIns="44515">
            <a:spAutoFit/>
          </a:bodyPr>
          <a:p>
            <a:pPr algn="l"/>
            <a:r>
              <a:rPr lang="zh-CN" altLang="en-US" sz="2585" dirty="0">
                <a:latin typeface="Arial" panose="020B0604020202020204" pitchFamily="34" charset="0"/>
              </a:rPr>
              <a:t>动态模型是描述系统的交互行为的需求。</a:t>
            </a:r>
            <a:endParaRPr lang="zh-CN" altLang="en-US" sz="2585" dirty="0">
              <a:latin typeface="Arial" panose="020B0604020202020204" pitchFamily="34" charset="0"/>
            </a:endParaRPr>
          </a:p>
        </p:txBody>
      </p:sp>
      <p:sp>
        <p:nvSpPr>
          <p:cNvPr id="48133" name="Text Box 5"/>
          <p:cNvSpPr txBox="1"/>
          <p:nvPr/>
        </p:nvSpPr>
        <p:spPr>
          <a:xfrm>
            <a:off x="492369" y="2373923"/>
            <a:ext cx="8088923" cy="3274060"/>
          </a:xfrm>
          <a:prstGeom prst="rect">
            <a:avLst/>
          </a:prstGeom>
          <a:noFill/>
          <a:ln w="9525">
            <a:noFill/>
          </a:ln>
        </p:spPr>
        <p:txBody>
          <a:bodyPr lIns="89030" tIns="44515" rIns="89030" bIns="44515">
            <a:spAutoFit/>
          </a:bodyPr>
          <a:p>
            <a:pPr algn="l"/>
            <a:r>
              <a:rPr lang="zh-CN" altLang="en-US" sz="2585" dirty="0">
                <a:latin typeface="Arial" panose="020B0604020202020204" pitchFamily="34" charset="0"/>
              </a:rPr>
              <a:t>动态模型的设计步骤：</a:t>
            </a:r>
            <a:endParaRPr lang="zh-CN" altLang="en-US" sz="2585" dirty="0">
              <a:latin typeface="Arial" panose="020B0604020202020204" pitchFamily="34" charset="0"/>
            </a:endParaRPr>
          </a:p>
          <a:p>
            <a:pPr algn="l"/>
            <a:r>
              <a:rPr lang="en-US" altLang="zh-CN" sz="2585" dirty="0">
                <a:latin typeface="Arial" panose="020B0604020202020204" pitchFamily="34" charset="0"/>
              </a:rPr>
              <a:t>1.</a:t>
            </a:r>
            <a:r>
              <a:rPr lang="zh-CN" altLang="en-US" sz="2585" dirty="0">
                <a:latin typeface="Arial" panose="020B0604020202020204" pitchFamily="34" charset="0"/>
              </a:rPr>
              <a:t>编写典型交互行为的脚本。</a:t>
            </a:r>
            <a:endParaRPr lang="zh-CN" altLang="en-US" sz="2585" dirty="0">
              <a:latin typeface="Arial" panose="020B0604020202020204" pitchFamily="34" charset="0"/>
            </a:endParaRPr>
          </a:p>
          <a:p>
            <a:pPr algn="l"/>
            <a:r>
              <a:rPr lang="en-US" altLang="zh-CN" sz="2585" dirty="0">
                <a:latin typeface="Arial" panose="020B0604020202020204" pitchFamily="34" charset="0"/>
              </a:rPr>
              <a:t>2.</a:t>
            </a:r>
            <a:r>
              <a:rPr lang="zh-CN" altLang="en-US" sz="2585" dirty="0">
                <a:latin typeface="Arial" panose="020B0604020202020204" pitchFamily="34" charset="0"/>
              </a:rPr>
              <a:t>从脚本中提取出事件，确定每个事件的动作对象以及接受事件的目标对象。</a:t>
            </a:r>
            <a:endParaRPr lang="zh-CN" altLang="en-US" sz="2585" dirty="0">
              <a:latin typeface="Arial" panose="020B0604020202020204" pitchFamily="34" charset="0"/>
            </a:endParaRPr>
          </a:p>
          <a:p>
            <a:pPr algn="l"/>
            <a:r>
              <a:rPr lang="en-US" altLang="zh-CN" sz="2585" dirty="0">
                <a:latin typeface="Arial" panose="020B0604020202020204" pitchFamily="34" charset="0"/>
              </a:rPr>
              <a:t>3.</a:t>
            </a:r>
            <a:r>
              <a:rPr lang="zh-CN" altLang="en-US" sz="2585" dirty="0">
                <a:latin typeface="Arial" panose="020B0604020202020204" pitchFamily="34" charset="0"/>
              </a:rPr>
              <a:t>排列事件发生的次序，确定每个对象可能有的状态及状态间的转换关系，并用状态图描述。</a:t>
            </a:r>
            <a:endParaRPr lang="zh-CN" altLang="en-US" sz="2585" dirty="0">
              <a:latin typeface="Arial" panose="020B0604020202020204" pitchFamily="34" charset="0"/>
            </a:endParaRPr>
          </a:p>
          <a:p>
            <a:pPr algn="l"/>
            <a:r>
              <a:rPr lang="en-US" altLang="zh-CN" sz="2585" dirty="0">
                <a:latin typeface="Arial" panose="020B0604020202020204" pitchFamily="34" charset="0"/>
              </a:rPr>
              <a:t>4.</a:t>
            </a:r>
            <a:r>
              <a:rPr lang="zh-CN" altLang="en-US" sz="2585" dirty="0">
                <a:latin typeface="Arial" panose="020B0604020202020204" pitchFamily="34" charset="0"/>
              </a:rPr>
              <a:t>最后，比较各个对象的状态图，检查他们之间的一致性，确保事件之间的匹配。</a:t>
            </a:r>
            <a:endParaRPr lang="zh-CN" altLang="en-US" sz="2585" dirty="0">
              <a:latin typeface="Arial" panose="020B0604020202020204" pitchFamily="34" charset="0"/>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17763" name="Rectangle 3"/>
          <p:cNvSpPr>
            <a:spLocks noGrp="1"/>
          </p:cNvSpPr>
          <p:nvPr>
            <p:ph idx="1"/>
          </p:nvPr>
        </p:nvSpPr>
        <p:spPr>
          <a:xfrm>
            <a:off x="492369" y="1600200"/>
            <a:ext cx="3582866" cy="4009292"/>
          </a:xfrm>
        </p:spPr>
        <p:txBody>
          <a:bodyPr vert="horz" wrap="square" lIns="89030" tIns="44515" rIns="89030" bIns="44515" anchor="t"/>
          <a:p>
            <a:pPr eaLnBrk="1" hangingPunct="1"/>
            <a:r>
              <a:rPr lang="en-US" altLang="zh-CN" dirty="0"/>
              <a:t>Browser</a:t>
            </a:r>
            <a:r>
              <a:rPr lang="zh-CN" altLang="en-US" dirty="0"/>
              <a:t>窗口有四个视图</a:t>
            </a:r>
            <a:r>
              <a:rPr lang="en-US" altLang="zh-CN" dirty="0"/>
              <a:t>:</a:t>
            </a:r>
            <a:endParaRPr lang="en-US" altLang="zh-CN" dirty="0"/>
          </a:p>
          <a:p>
            <a:pPr lvl="1" eaLnBrk="1" hangingPunct="1"/>
            <a:r>
              <a:rPr lang="en-US" altLang="zh-CN" dirty="0"/>
              <a:t>Use Case</a:t>
            </a:r>
            <a:endParaRPr lang="en-US" altLang="zh-CN" dirty="0"/>
          </a:p>
          <a:p>
            <a:pPr lvl="1" eaLnBrk="1" hangingPunct="1"/>
            <a:r>
              <a:rPr lang="en-US" altLang="zh-CN" dirty="0"/>
              <a:t>Logical</a:t>
            </a:r>
            <a:endParaRPr lang="en-US" altLang="zh-CN" dirty="0"/>
          </a:p>
          <a:p>
            <a:pPr lvl="1" eaLnBrk="1" hangingPunct="1"/>
            <a:r>
              <a:rPr lang="en-US" altLang="zh-CN" dirty="0"/>
              <a:t>Component</a:t>
            </a:r>
            <a:endParaRPr lang="en-US" altLang="zh-CN" dirty="0"/>
          </a:p>
          <a:p>
            <a:pPr lvl="1" eaLnBrk="1" hangingPunct="1"/>
            <a:r>
              <a:rPr lang="en-US" altLang="zh-CN" dirty="0"/>
              <a:t>Deployment</a:t>
            </a:r>
            <a:endParaRPr lang="en-US" altLang="zh-CN" dirty="0"/>
          </a:p>
        </p:txBody>
      </p:sp>
      <p:sp>
        <p:nvSpPr>
          <p:cNvPr id="117764" name="Rectangle 4"/>
          <p:cNvSpPr/>
          <p:nvPr/>
        </p:nvSpPr>
        <p:spPr>
          <a:xfrm>
            <a:off x="3877408" y="2980592"/>
            <a:ext cx="9144000" cy="106680"/>
          </a:xfrm>
          <a:prstGeom prst="rect">
            <a:avLst/>
          </a:prstGeom>
          <a:noFill/>
          <a:ln w="9525">
            <a:noFill/>
          </a:ln>
        </p:spPr>
        <p:txBody>
          <a:bodyPr>
            <a:spAutoFit/>
          </a:bodyPr>
          <a:p>
            <a:endParaRPr lang="zh-CN" altLang="en-US" sz="100" dirty="0">
              <a:latin typeface="Arial" panose="020B0604020202020204" pitchFamily="34" charset="0"/>
            </a:endParaRPr>
          </a:p>
        </p:txBody>
      </p:sp>
      <p:pic>
        <p:nvPicPr>
          <p:cNvPr id="117765" name="Picture 5" descr="bm940"/>
          <p:cNvPicPr>
            <a:picLocks noChangeAspect="1"/>
          </p:cNvPicPr>
          <p:nvPr/>
        </p:nvPicPr>
        <p:blipFill>
          <a:blip r:embed="rId1"/>
          <a:stretch>
            <a:fillRect/>
          </a:stretch>
        </p:blipFill>
        <p:spPr>
          <a:xfrm>
            <a:off x="4290646" y="1811215"/>
            <a:ext cx="4191000" cy="2813538"/>
          </a:xfrm>
          <a:prstGeom prst="rect">
            <a:avLst/>
          </a:prstGeom>
          <a:noFill/>
          <a:ln w="9525">
            <a:noFill/>
          </a:ln>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18787" name="Rectangle 3"/>
          <p:cNvSpPr>
            <a:spLocks noGrp="1"/>
          </p:cNvSpPr>
          <p:nvPr>
            <p:ph idx="1"/>
          </p:nvPr>
        </p:nvSpPr>
        <p:spPr>
          <a:xfrm>
            <a:off x="703385" y="1178169"/>
            <a:ext cx="7315200" cy="1036027"/>
          </a:xfrm>
        </p:spPr>
        <p:txBody>
          <a:bodyPr vert="horz" wrap="square" lIns="89030" tIns="44515" rIns="89030" bIns="44515" anchor="t"/>
          <a:p>
            <a:pPr eaLnBrk="1" hangingPunct="1">
              <a:lnSpc>
                <a:spcPct val="90000"/>
              </a:lnSpc>
            </a:pPr>
            <a:r>
              <a:rPr lang="zh-CN" altLang="en-US" dirty="0"/>
              <a:t>在</a:t>
            </a:r>
            <a:r>
              <a:rPr lang="en-US" altLang="zh-CN" dirty="0"/>
              <a:t>Use Case</a:t>
            </a:r>
            <a:r>
              <a:rPr lang="zh-CN" altLang="en-US" dirty="0"/>
              <a:t>视图的图的类型有：用例图、顺序图、协作图和活动图。</a:t>
            </a:r>
            <a:endParaRPr lang="zh-CN" altLang="en-US" dirty="0"/>
          </a:p>
        </p:txBody>
      </p:sp>
      <p:sp>
        <p:nvSpPr>
          <p:cNvPr id="118788" name="Rectangle 4"/>
          <p:cNvSpPr/>
          <p:nvPr/>
        </p:nvSpPr>
        <p:spPr>
          <a:xfrm>
            <a:off x="3181350" y="2795954"/>
            <a:ext cx="9144000" cy="106680"/>
          </a:xfrm>
          <a:prstGeom prst="rect">
            <a:avLst/>
          </a:prstGeom>
          <a:noFill/>
          <a:ln w="9525">
            <a:noFill/>
          </a:ln>
        </p:spPr>
        <p:txBody>
          <a:bodyPr>
            <a:spAutoFit/>
          </a:bodyPr>
          <a:p>
            <a:endParaRPr lang="zh-CN" altLang="en-US" sz="100" dirty="0">
              <a:latin typeface="Arial" panose="020B0604020202020204" pitchFamily="34" charset="0"/>
            </a:endParaRPr>
          </a:p>
        </p:txBody>
      </p:sp>
      <p:pic>
        <p:nvPicPr>
          <p:cNvPr id="118789" name="Picture 5" descr="bm950"/>
          <p:cNvPicPr>
            <a:picLocks noChangeAspect="1"/>
          </p:cNvPicPr>
          <p:nvPr/>
        </p:nvPicPr>
        <p:blipFill>
          <a:blip r:embed="rId1"/>
          <a:stretch>
            <a:fillRect/>
          </a:stretch>
        </p:blipFill>
        <p:spPr>
          <a:xfrm>
            <a:off x="1195754" y="2795954"/>
            <a:ext cx="6705600" cy="2943958"/>
          </a:xfrm>
          <a:prstGeom prst="rect">
            <a:avLst/>
          </a:prstGeom>
          <a:noFill/>
          <a:ln w="9525">
            <a:noFill/>
          </a:ln>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19811" name="Rectangle 3"/>
          <p:cNvSpPr>
            <a:spLocks noGrp="1"/>
          </p:cNvSpPr>
          <p:nvPr>
            <p:ph idx="1"/>
          </p:nvPr>
        </p:nvSpPr>
        <p:spPr>
          <a:xfrm>
            <a:off x="633046" y="1318846"/>
            <a:ext cx="7244862" cy="621323"/>
          </a:xfrm>
        </p:spPr>
        <p:txBody>
          <a:bodyPr vert="horz" wrap="square" lIns="89030" tIns="44515" rIns="89030" bIns="44515" anchor="t"/>
          <a:p>
            <a:pPr marL="342900" indent="-342900" defTabSz="914400" eaLnBrk="1" hangingPunct="1"/>
            <a:r>
              <a:rPr lang="zh-CN" altLang="en-US" sz="2770" dirty="0"/>
              <a:t>在</a:t>
            </a:r>
            <a:r>
              <a:rPr lang="en-US" altLang="zh-CN" sz="2770" dirty="0"/>
              <a:t>Logical</a:t>
            </a:r>
            <a:r>
              <a:rPr lang="zh-CN" altLang="en-US" sz="2770" dirty="0"/>
              <a:t>视图中的类型有：类图和状态图。</a:t>
            </a:r>
            <a:endParaRPr lang="zh-CN" altLang="en-US" sz="2770" dirty="0"/>
          </a:p>
        </p:txBody>
      </p:sp>
      <p:sp>
        <p:nvSpPr>
          <p:cNvPr id="119812" name="Rectangle 4"/>
          <p:cNvSpPr/>
          <p:nvPr/>
        </p:nvSpPr>
        <p:spPr>
          <a:xfrm>
            <a:off x="3414346" y="2971800"/>
            <a:ext cx="9144000" cy="106680"/>
          </a:xfrm>
          <a:prstGeom prst="rect">
            <a:avLst/>
          </a:prstGeom>
          <a:noFill/>
          <a:ln w="9525">
            <a:noFill/>
          </a:ln>
        </p:spPr>
        <p:txBody>
          <a:bodyPr>
            <a:spAutoFit/>
          </a:bodyPr>
          <a:p>
            <a:endParaRPr lang="zh-CN" altLang="en-US" sz="100" dirty="0">
              <a:latin typeface="Arial" panose="020B0604020202020204" pitchFamily="34" charset="0"/>
            </a:endParaRPr>
          </a:p>
        </p:txBody>
      </p:sp>
      <p:pic>
        <p:nvPicPr>
          <p:cNvPr id="119813" name="Picture 5" descr="bm960"/>
          <p:cNvPicPr>
            <a:picLocks noChangeAspect="1"/>
          </p:cNvPicPr>
          <p:nvPr/>
        </p:nvPicPr>
        <p:blipFill>
          <a:blip r:embed="rId1"/>
          <a:stretch>
            <a:fillRect/>
          </a:stretch>
        </p:blipFill>
        <p:spPr>
          <a:xfrm>
            <a:off x="984738" y="2514600"/>
            <a:ext cx="6872654" cy="2715358"/>
          </a:xfrm>
          <a:prstGeom prst="rect">
            <a:avLst/>
          </a:prstGeom>
          <a:noFill/>
          <a:ln w="9525">
            <a:noFill/>
          </a:ln>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20835" name="Rectangle 3"/>
          <p:cNvSpPr>
            <a:spLocks noGrp="1"/>
          </p:cNvSpPr>
          <p:nvPr>
            <p:ph idx="1"/>
          </p:nvPr>
        </p:nvSpPr>
        <p:spPr>
          <a:xfrm>
            <a:off x="562708" y="1318846"/>
            <a:ext cx="7455877" cy="552450"/>
          </a:xfrm>
        </p:spPr>
        <p:txBody>
          <a:bodyPr vert="horz" wrap="square" lIns="89030" tIns="44515" rIns="89030" bIns="44515" anchor="t"/>
          <a:p>
            <a:pPr marL="342900" indent="-342900" defTabSz="914400" eaLnBrk="1" hangingPunct="1"/>
            <a:r>
              <a:rPr lang="zh-CN" altLang="en-US" sz="2770" dirty="0"/>
              <a:t>在</a:t>
            </a:r>
            <a:r>
              <a:rPr lang="en-US" altLang="zh-CN" sz="2770" dirty="0"/>
              <a:t>Component</a:t>
            </a:r>
            <a:r>
              <a:rPr lang="zh-CN" altLang="en-US" sz="2770" dirty="0"/>
              <a:t>视图的图的类型有：组件图。</a:t>
            </a:r>
            <a:endParaRPr lang="zh-CN" altLang="en-US" sz="2770" dirty="0"/>
          </a:p>
        </p:txBody>
      </p:sp>
      <p:sp>
        <p:nvSpPr>
          <p:cNvPr id="120836" name="Rectangle 4"/>
          <p:cNvSpPr/>
          <p:nvPr/>
        </p:nvSpPr>
        <p:spPr>
          <a:xfrm>
            <a:off x="3295650" y="3160835"/>
            <a:ext cx="9144000" cy="106680"/>
          </a:xfrm>
          <a:prstGeom prst="rect">
            <a:avLst/>
          </a:prstGeom>
          <a:noFill/>
          <a:ln w="9525">
            <a:noFill/>
          </a:ln>
        </p:spPr>
        <p:txBody>
          <a:bodyPr>
            <a:spAutoFit/>
          </a:bodyPr>
          <a:p>
            <a:endParaRPr lang="zh-CN" altLang="en-US" sz="100" dirty="0">
              <a:latin typeface="Arial" panose="020B0604020202020204" pitchFamily="34" charset="0"/>
            </a:endParaRPr>
          </a:p>
        </p:txBody>
      </p:sp>
      <p:pic>
        <p:nvPicPr>
          <p:cNvPr id="120837" name="Picture 5" descr="bm970"/>
          <p:cNvPicPr>
            <a:picLocks noChangeAspect="1"/>
          </p:cNvPicPr>
          <p:nvPr/>
        </p:nvPicPr>
        <p:blipFill>
          <a:blip r:embed="rId1"/>
          <a:stretch>
            <a:fillRect/>
          </a:stretch>
        </p:blipFill>
        <p:spPr>
          <a:xfrm>
            <a:off x="773723" y="3006969"/>
            <a:ext cx="7385538" cy="1758462"/>
          </a:xfrm>
          <a:prstGeom prst="rect">
            <a:avLst/>
          </a:prstGeom>
          <a:noFill/>
          <a:ln w="9525">
            <a:noFill/>
          </a:ln>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21859" name="Rectangle 3"/>
          <p:cNvSpPr>
            <a:spLocks noGrp="1"/>
          </p:cNvSpPr>
          <p:nvPr>
            <p:ph idx="1"/>
          </p:nvPr>
        </p:nvSpPr>
        <p:spPr>
          <a:xfrm>
            <a:off x="562708" y="1318846"/>
            <a:ext cx="7526215" cy="483577"/>
          </a:xfrm>
        </p:spPr>
        <p:txBody>
          <a:bodyPr vert="horz" wrap="square" lIns="89030" tIns="44515" rIns="89030" bIns="44515" anchor="t"/>
          <a:p>
            <a:pPr marL="342900" indent="-342900" defTabSz="914400" eaLnBrk="1" hangingPunct="1">
              <a:lnSpc>
                <a:spcPct val="90000"/>
              </a:lnSpc>
            </a:pPr>
            <a:r>
              <a:rPr lang="zh-CN" altLang="en-US" sz="2770" dirty="0"/>
              <a:t>在</a:t>
            </a:r>
            <a:r>
              <a:rPr lang="en-US" altLang="zh-CN" sz="2770" dirty="0"/>
              <a:t>Deployment</a:t>
            </a:r>
            <a:r>
              <a:rPr lang="zh-CN" altLang="en-US" sz="2770" dirty="0"/>
              <a:t>视图的图的类型有：部署图。</a:t>
            </a:r>
            <a:endParaRPr lang="zh-CN" altLang="en-US" sz="2770" dirty="0"/>
          </a:p>
        </p:txBody>
      </p:sp>
      <p:sp>
        <p:nvSpPr>
          <p:cNvPr id="121860" name="Rectangle 4"/>
          <p:cNvSpPr/>
          <p:nvPr/>
        </p:nvSpPr>
        <p:spPr>
          <a:xfrm>
            <a:off x="3928697" y="2984989"/>
            <a:ext cx="9144000" cy="106680"/>
          </a:xfrm>
          <a:prstGeom prst="rect">
            <a:avLst/>
          </a:prstGeom>
          <a:noFill/>
          <a:ln w="9525">
            <a:noFill/>
          </a:ln>
        </p:spPr>
        <p:txBody>
          <a:bodyPr>
            <a:spAutoFit/>
          </a:bodyPr>
          <a:p>
            <a:endParaRPr lang="zh-CN" altLang="en-US" sz="100" dirty="0">
              <a:latin typeface="Arial" panose="020B0604020202020204" pitchFamily="34" charset="0"/>
            </a:endParaRPr>
          </a:p>
        </p:txBody>
      </p:sp>
      <p:pic>
        <p:nvPicPr>
          <p:cNvPr id="121861" name="Picture 5" descr="bm980"/>
          <p:cNvPicPr>
            <a:picLocks noChangeAspect="1"/>
          </p:cNvPicPr>
          <p:nvPr/>
        </p:nvPicPr>
        <p:blipFill>
          <a:blip r:embed="rId1"/>
          <a:stretch>
            <a:fillRect/>
          </a:stretch>
        </p:blipFill>
        <p:spPr>
          <a:xfrm>
            <a:off x="2250831" y="2444262"/>
            <a:ext cx="4191000" cy="2894135"/>
          </a:xfrm>
          <a:prstGeom prst="rect">
            <a:avLst/>
          </a:prstGeom>
          <a:noFill/>
          <a:ln w="9525">
            <a:noFill/>
          </a:ln>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灯片编号占位符 1"/>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pic>
        <p:nvPicPr>
          <p:cNvPr id="122883" name="Picture 2" descr="bm1010"/>
          <p:cNvPicPr>
            <a:picLocks noChangeAspect="1"/>
          </p:cNvPicPr>
          <p:nvPr/>
        </p:nvPicPr>
        <p:blipFill>
          <a:blip r:embed="rId1"/>
          <a:stretch>
            <a:fillRect/>
          </a:stretch>
        </p:blipFill>
        <p:spPr>
          <a:xfrm>
            <a:off x="2743200" y="1459523"/>
            <a:ext cx="5556738" cy="4079631"/>
          </a:xfrm>
          <a:prstGeom prst="rect">
            <a:avLst/>
          </a:prstGeom>
          <a:noFill/>
          <a:ln w="9525">
            <a:noFill/>
          </a:ln>
        </p:spPr>
      </p:pic>
      <p:sp>
        <p:nvSpPr>
          <p:cNvPr id="898051" name="AutoShape 3"/>
          <p:cNvSpPr/>
          <p:nvPr/>
        </p:nvSpPr>
        <p:spPr>
          <a:xfrm>
            <a:off x="533400" y="2387112"/>
            <a:ext cx="1125415" cy="346074"/>
          </a:xfrm>
          <a:prstGeom prst="accentCallout2">
            <a:avLst>
              <a:gd name="adj1" fmla="val 28917"/>
              <a:gd name="adj2" fmla="val 106250"/>
              <a:gd name="adj3" fmla="val 28917"/>
              <a:gd name="adj4" fmla="val 150782"/>
              <a:gd name="adj5" fmla="val 201606"/>
              <a:gd name="adj6" fmla="val 195444"/>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用例图</a:t>
            </a:r>
            <a:endParaRPr lang="zh-CN" altLang="en-US" sz="166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898051"/>
                                        </p:tgtEl>
                                        <p:attrNameLst>
                                          <p:attrName>style.visibility</p:attrName>
                                        </p:attrNameLst>
                                      </p:cBhvr>
                                      <p:to>
                                        <p:strVal val="visible"/>
                                      </p:to>
                                    </p:set>
                                    <p:animEffect transition="in" filter="strips(upRight)">
                                      <p:cBhvr>
                                        <p:cTn id="7" dur="500"/>
                                        <p:tgtEl>
                                          <p:spTgt spid="898051"/>
                                        </p:tgtEl>
                                      </p:cBhvr>
                                    </p:animEffect>
                                  </p:childTnLst>
                                  <p:subTnLst>
                                    <p:set>
                                      <p:cBhvr override="childStyle">
                                        <p:cTn dur="1" fill="hold" display="0" masterRel="nextClick" afterEffect="1"/>
                                        <p:tgtEl>
                                          <p:spTgt spid="89805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051" grpId="0" bldLvl="0"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灯片编号占位符 1"/>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pic>
        <p:nvPicPr>
          <p:cNvPr id="123907" name="Picture 2" descr="bm1020"/>
          <p:cNvPicPr>
            <a:picLocks noChangeAspect="1"/>
          </p:cNvPicPr>
          <p:nvPr/>
        </p:nvPicPr>
        <p:blipFill>
          <a:blip r:embed="rId1"/>
          <a:stretch>
            <a:fillRect/>
          </a:stretch>
        </p:blipFill>
        <p:spPr>
          <a:xfrm>
            <a:off x="492369" y="1529862"/>
            <a:ext cx="6330462" cy="4193931"/>
          </a:xfrm>
          <a:prstGeom prst="rect">
            <a:avLst/>
          </a:prstGeom>
          <a:noFill/>
          <a:ln w="9525">
            <a:noFill/>
          </a:ln>
        </p:spPr>
      </p:pic>
      <p:sp>
        <p:nvSpPr>
          <p:cNvPr id="899075" name="AutoShape 3"/>
          <p:cNvSpPr/>
          <p:nvPr/>
        </p:nvSpPr>
        <p:spPr>
          <a:xfrm>
            <a:off x="7596554" y="1951892"/>
            <a:ext cx="990600" cy="346074"/>
          </a:xfrm>
          <a:prstGeom prst="accentCallout2">
            <a:avLst>
              <a:gd name="adj1" fmla="val 28917"/>
              <a:gd name="adj2" fmla="val -7102"/>
              <a:gd name="adj3" fmla="val 28917"/>
              <a:gd name="adj4" fmla="val -46597"/>
              <a:gd name="adj5" fmla="val 405620"/>
              <a:gd name="adj6" fmla="val -76625"/>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顺序图</a:t>
            </a:r>
            <a:endParaRPr lang="zh-CN" altLang="en-US" sz="166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899075"/>
                                        </p:tgtEl>
                                        <p:attrNameLst>
                                          <p:attrName>style.visibility</p:attrName>
                                        </p:attrNameLst>
                                      </p:cBhvr>
                                      <p:to>
                                        <p:strVal val="visible"/>
                                      </p:to>
                                    </p:set>
                                    <p:animEffect transition="in" filter="strips(upRight)">
                                      <p:cBhvr>
                                        <p:cTn id="7" dur="500"/>
                                        <p:tgtEl>
                                          <p:spTgt spid="899075"/>
                                        </p:tgtEl>
                                      </p:cBhvr>
                                    </p:animEffect>
                                  </p:childTnLst>
                                  <p:subTnLst>
                                    <p:set>
                                      <p:cBhvr override="childStyle">
                                        <p:cTn dur="1" fill="hold" display="0" masterRel="nextClick" afterEffect="1"/>
                                        <p:tgtEl>
                                          <p:spTgt spid="89907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75" grpId="0" bldLvl="0" animBg="1"/>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灯片编号占位符 1"/>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pic>
        <p:nvPicPr>
          <p:cNvPr id="124931" name="Picture 2" descr="bm1030"/>
          <p:cNvPicPr>
            <a:picLocks noChangeAspect="1"/>
          </p:cNvPicPr>
          <p:nvPr/>
        </p:nvPicPr>
        <p:blipFill>
          <a:blip r:embed="rId1"/>
          <a:stretch>
            <a:fillRect/>
          </a:stretch>
        </p:blipFill>
        <p:spPr>
          <a:xfrm>
            <a:off x="2391508" y="1178169"/>
            <a:ext cx="6213231" cy="4295043"/>
          </a:xfrm>
          <a:prstGeom prst="rect">
            <a:avLst/>
          </a:prstGeom>
          <a:noFill/>
          <a:ln w="9525">
            <a:noFill/>
          </a:ln>
        </p:spPr>
      </p:pic>
      <p:sp>
        <p:nvSpPr>
          <p:cNvPr id="900099" name="AutoShape 3"/>
          <p:cNvSpPr/>
          <p:nvPr/>
        </p:nvSpPr>
        <p:spPr>
          <a:xfrm>
            <a:off x="351692" y="3217985"/>
            <a:ext cx="1003789" cy="346074"/>
          </a:xfrm>
          <a:prstGeom prst="accentCallout2">
            <a:avLst>
              <a:gd name="adj1" fmla="val 28917"/>
              <a:gd name="adj2" fmla="val 107009"/>
              <a:gd name="adj3" fmla="val 28917"/>
              <a:gd name="adj4" fmla="val 161750"/>
              <a:gd name="adj5" fmla="val 269477"/>
              <a:gd name="adj6" fmla="val 205546"/>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协作图</a:t>
            </a:r>
            <a:endParaRPr lang="zh-CN" altLang="en-US" sz="166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900099"/>
                                        </p:tgtEl>
                                        <p:attrNameLst>
                                          <p:attrName>style.visibility</p:attrName>
                                        </p:attrNameLst>
                                      </p:cBhvr>
                                      <p:to>
                                        <p:strVal val="visible"/>
                                      </p:to>
                                    </p:set>
                                    <p:animEffect transition="in" filter="strips(upRight)">
                                      <p:cBhvr>
                                        <p:cTn id="7" dur="500"/>
                                        <p:tgtEl>
                                          <p:spTgt spid="900099"/>
                                        </p:tgtEl>
                                      </p:cBhvr>
                                    </p:animEffect>
                                  </p:childTnLst>
                                  <p:subTnLst>
                                    <p:set>
                                      <p:cBhvr override="childStyle">
                                        <p:cTn dur="1" fill="hold" display="0" masterRel="nextClick" afterEffect="1"/>
                                        <p:tgtEl>
                                          <p:spTgt spid="90009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099" grpId="0" bldLvl="0"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25955" name="Rectangle 5"/>
          <p:cNvSpPr/>
          <p:nvPr/>
        </p:nvSpPr>
        <p:spPr>
          <a:xfrm>
            <a:off x="3414346" y="2628900"/>
            <a:ext cx="9144000" cy="106680"/>
          </a:xfrm>
          <a:prstGeom prst="rect">
            <a:avLst/>
          </a:prstGeom>
          <a:noFill/>
          <a:ln w="9525">
            <a:noFill/>
          </a:ln>
        </p:spPr>
        <p:txBody>
          <a:bodyPr>
            <a:spAutoFit/>
          </a:bodyPr>
          <a:p>
            <a:endParaRPr lang="zh-CN" altLang="en-US" sz="100" dirty="0">
              <a:latin typeface="Arial" panose="020B0604020202020204" pitchFamily="34" charset="0"/>
            </a:endParaRPr>
          </a:p>
        </p:txBody>
      </p:sp>
      <p:sp>
        <p:nvSpPr>
          <p:cNvPr id="125956" name="Rectangle 7"/>
          <p:cNvSpPr/>
          <p:nvPr/>
        </p:nvSpPr>
        <p:spPr>
          <a:xfrm>
            <a:off x="3352800" y="2426677"/>
            <a:ext cx="9144000" cy="106680"/>
          </a:xfrm>
          <a:prstGeom prst="rect">
            <a:avLst/>
          </a:prstGeom>
          <a:noFill/>
          <a:ln w="9525">
            <a:noFill/>
          </a:ln>
        </p:spPr>
        <p:txBody>
          <a:bodyPr>
            <a:spAutoFit/>
          </a:bodyPr>
          <a:p>
            <a:endParaRPr lang="zh-CN" altLang="en-US" sz="100" dirty="0">
              <a:latin typeface="Arial" panose="020B0604020202020204" pitchFamily="34" charset="0"/>
            </a:endParaRPr>
          </a:p>
        </p:txBody>
      </p:sp>
      <p:pic>
        <p:nvPicPr>
          <p:cNvPr id="125957" name="Picture 8" descr="bm1040"/>
          <p:cNvPicPr>
            <a:picLocks noChangeAspect="1"/>
          </p:cNvPicPr>
          <p:nvPr/>
        </p:nvPicPr>
        <p:blipFill>
          <a:blip r:embed="rId1"/>
          <a:stretch>
            <a:fillRect/>
          </a:stretch>
        </p:blipFill>
        <p:spPr>
          <a:xfrm>
            <a:off x="914400" y="1178169"/>
            <a:ext cx="5756031" cy="4733192"/>
          </a:xfrm>
          <a:prstGeom prst="rect">
            <a:avLst/>
          </a:prstGeom>
          <a:noFill/>
          <a:ln w="9525">
            <a:noFill/>
          </a:ln>
        </p:spPr>
      </p:pic>
      <p:sp>
        <p:nvSpPr>
          <p:cNvPr id="883724" name="AutoShape 12"/>
          <p:cNvSpPr/>
          <p:nvPr/>
        </p:nvSpPr>
        <p:spPr>
          <a:xfrm>
            <a:off x="7666892" y="2162908"/>
            <a:ext cx="1219200" cy="346074"/>
          </a:xfrm>
          <a:prstGeom prst="accentCallout2">
            <a:avLst>
              <a:gd name="adj1" fmla="val 28917"/>
              <a:gd name="adj2" fmla="val -5769"/>
              <a:gd name="adj3" fmla="val 28917"/>
              <a:gd name="adj4" fmla="val -61176"/>
              <a:gd name="adj5" fmla="val 614056"/>
              <a:gd name="adj6" fmla="val -85218"/>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活动图</a:t>
            </a:r>
            <a:endParaRPr lang="zh-CN" altLang="en-US" sz="166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883724"/>
                                        </p:tgtEl>
                                        <p:attrNameLst>
                                          <p:attrName>style.visibility</p:attrName>
                                        </p:attrNameLst>
                                      </p:cBhvr>
                                      <p:to>
                                        <p:strVal val="visible"/>
                                      </p:to>
                                    </p:set>
                                    <p:animEffect transition="in" filter="strips(upRight)">
                                      <p:cBhvr>
                                        <p:cTn id="7" dur="500"/>
                                        <p:tgtEl>
                                          <p:spTgt spid="883724"/>
                                        </p:tgtEl>
                                      </p:cBhvr>
                                    </p:animEffect>
                                  </p:childTnLst>
                                  <p:subTnLst>
                                    <p:set>
                                      <p:cBhvr override="childStyle">
                                        <p:cTn dur="1" fill="hold" display="0" masterRel="nextClick" afterEffect="1"/>
                                        <p:tgtEl>
                                          <p:spTgt spid="88372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3724" grpId="0" bldLvl="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灯片编号占位符 1"/>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pic>
        <p:nvPicPr>
          <p:cNvPr id="126979" name="Picture 2" descr="bm1000"/>
          <p:cNvPicPr>
            <a:picLocks noChangeAspect="1"/>
          </p:cNvPicPr>
          <p:nvPr/>
        </p:nvPicPr>
        <p:blipFill>
          <a:blip r:embed="rId1"/>
          <a:stretch>
            <a:fillRect/>
          </a:stretch>
        </p:blipFill>
        <p:spPr>
          <a:xfrm>
            <a:off x="844062" y="2092569"/>
            <a:ext cx="7666892" cy="3727938"/>
          </a:xfrm>
          <a:prstGeom prst="rect">
            <a:avLst/>
          </a:prstGeom>
          <a:noFill/>
          <a:ln w="9525">
            <a:noFill/>
          </a:ln>
        </p:spPr>
      </p:pic>
      <p:sp>
        <p:nvSpPr>
          <p:cNvPr id="902147" name="AutoShape 3"/>
          <p:cNvSpPr/>
          <p:nvPr/>
        </p:nvSpPr>
        <p:spPr>
          <a:xfrm>
            <a:off x="773723" y="1318846"/>
            <a:ext cx="1043354" cy="346074"/>
          </a:xfrm>
          <a:prstGeom prst="accentCallout2">
            <a:avLst>
              <a:gd name="adj1" fmla="val 28917"/>
              <a:gd name="adj2" fmla="val 106741"/>
              <a:gd name="adj3" fmla="val 28917"/>
              <a:gd name="adj4" fmla="val 202667"/>
              <a:gd name="adj5" fmla="val 211648"/>
              <a:gd name="adj6" fmla="val 253088"/>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类图</a:t>
            </a:r>
            <a:endParaRPr lang="zh-CN" altLang="en-US" sz="166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902147"/>
                                        </p:tgtEl>
                                        <p:attrNameLst>
                                          <p:attrName>style.visibility</p:attrName>
                                        </p:attrNameLst>
                                      </p:cBhvr>
                                      <p:to>
                                        <p:strVal val="visible"/>
                                      </p:to>
                                    </p:set>
                                    <p:animEffect transition="in" filter="strips(upRight)">
                                      <p:cBhvr>
                                        <p:cTn id="7" dur="500"/>
                                        <p:tgtEl>
                                          <p:spTgt spid="902147"/>
                                        </p:tgtEl>
                                      </p:cBhvr>
                                    </p:animEffect>
                                  </p:childTnLst>
                                  <p:subTnLst>
                                    <p:set>
                                      <p:cBhvr override="childStyle">
                                        <p:cTn dur="1" fill="hold" display="0" masterRel="nextClick" afterEffect="1"/>
                                        <p:tgtEl>
                                          <p:spTgt spid="90214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4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49155" name="Rectangle 3"/>
          <p:cNvSpPr>
            <a:spLocks noGrp="1"/>
          </p:cNvSpPr>
          <p:nvPr>
            <p:ph type="title"/>
          </p:nvPr>
        </p:nvSpPr>
        <p:spPr>
          <a:xfrm>
            <a:off x="3626827" y="422031"/>
            <a:ext cx="5416062" cy="530469"/>
          </a:xfrm>
        </p:spPr>
        <p:txBody>
          <a:bodyPr vert="horz" wrap="square" lIns="89030" tIns="44515" rIns="89030" bIns="44515" anchor="ctr"/>
          <a:p>
            <a:pPr algn="r" eaLnBrk="1" hangingPunct="1"/>
            <a:r>
              <a:rPr lang="zh-CN" altLang="en-US" dirty="0">
                <a:solidFill>
                  <a:schemeClr val="tx1"/>
                </a:solidFill>
                <a:latin typeface="宋体" panose="02010600030101010101" pitchFamily="2" charset="-122"/>
              </a:rPr>
              <a:t>建立功能模型</a:t>
            </a:r>
            <a:endParaRPr lang="zh-CN" altLang="en-US" dirty="0">
              <a:solidFill>
                <a:schemeClr val="tx1"/>
              </a:solidFill>
              <a:latin typeface="宋体" panose="02010600030101010101" pitchFamily="2" charset="-122"/>
            </a:endParaRPr>
          </a:p>
        </p:txBody>
      </p:sp>
      <p:sp>
        <p:nvSpPr>
          <p:cNvPr id="49156" name="Text Box 4"/>
          <p:cNvSpPr txBox="1"/>
          <p:nvPr/>
        </p:nvSpPr>
        <p:spPr>
          <a:xfrm>
            <a:off x="492369" y="1248508"/>
            <a:ext cx="7526215" cy="885190"/>
          </a:xfrm>
          <a:prstGeom prst="rect">
            <a:avLst/>
          </a:prstGeom>
          <a:noFill/>
          <a:ln w="9525">
            <a:noFill/>
          </a:ln>
        </p:spPr>
        <p:txBody>
          <a:bodyPr lIns="89030" tIns="44515" rIns="89030" bIns="44515">
            <a:spAutoFit/>
          </a:bodyPr>
          <a:p>
            <a:pPr algn="l"/>
            <a:r>
              <a:rPr lang="zh-CN" altLang="en-US" sz="2585" dirty="0">
                <a:latin typeface="Arial" panose="020B0604020202020204" pitchFamily="34" charset="0"/>
              </a:rPr>
              <a:t>功能模型表明的是系统中数据之间的依赖关系，以及有关的数据处理功能，一般采用数据流图描述。</a:t>
            </a:r>
            <a:endParaRPr lang="zh-CN" altLang="en-US" sz="2585" dirty="0">
              <a:latin typeface="Arial" panose="020B0604020202020204" pitchFamily="34" charset="0"/>
            </a:endParaRPr>
          </a:p>
        </p:txBody>
      </p:sp>
      <p:sp>
        <p:nvSpPr>
          <p:cNvPr id="49157" name="Text Box 5"/>
          <p:cNvSpPr txBox="1"/>
          <p:nvPr/>
        </p:nvSpPr>
        <p:spPr>
          <a:xfrm>
            <a:off x="492369" y="2795954"/>
            <a:ext cx="8088923" cy="1681480"/>
          </a:xfrm>
          <a:prstGeom prst="rect">
            <a:avLst/>
          </a:prstGeom>
          <a:noFill/>
          <a:ln w="9525">
            <a:noFill/>
          </a:ln>
        </p:spPr>
        <p:txBody>
          <a:bodyPr lIns="89030" tIns="44515" rIns="89030" bIns="44515">
            <a:spAutoFit/>
          </a:bodyPr>
          <a:p>
            <a:pPr algn="l"/>
            <a:r>
              <a:rPr lang="zh-CN" altLang="en-US" sz="2585" dirty="0">
                <a:latin typeface="Arial" panose="020B0604020202020204" pitchFamily="34" charset="0"/>
              </a:rPr>
              <a:t>功能模型的设计步骤：</a:t>
            </a:r>
            <a:endParaRPr lang="zh-CN" altLang="en-US" sz="2585" dirty="0">
              <a:latin typeface="Arial" panose="020B0604020202020204" pitchFamily="34" charset="0"/>
            </a:endParaRPr>
          </a:p>
          <a:p>
            <a:pPr algn="l"/>
            <a:r>
              <a:rPr lang="en-US" altLang="zh-CN" sz="2585" dirty="0">
                <a:latin typeface="Arial" panose="020B0604020202020204" pitchFamily="34" charset="0"/>
              </a:rPr>
              <a:t>1. </a:t>
            </a:r>
            <a:r>
              <a:rPr lang="zh-CN" altLang="en-US" sz="2585" dirty="0">
                <a:latin typeface="Arial" panose="020B0604020202020204" pitchFamily="34" charset="0"/>
              </a:rPr>
              <a:t>绘制基本系统模型图。</a:t>
            </a:r>
            <a:endParaRPr lang="zh-CN" altLang="en-US" sz="2585" dirty="0">
              <a:latin typeface="Arial" panose="020B0604020202020204" pitchFamily="34" charset="0"/>
            </a:endParaRPr>
          </a:p>
          <a:p>
            <a:pPr algn="l"/>
            <a:r>
              <a:rPr lang="en-US" altLang="zh-CN" sz="2585" dirty="0">
                <a:latin typeface="Arial" panose="020B0604020202020204" pitchFamily="34" charset="0"/>
              </a:rPr>
              <a:t>2. </a:t>
            </a:r>
            <a:r>
              <a:rPr lang="zh-CN" altLang="en-US" sz="2585" dirty="0">
                <a:latin typeface="Arial" panose="020B0604020202020204" pitchFamily="34" charset="0"/>
              </a:rPr>
              <a:t>绘制功能级数据流图。</a:t>
            </a:r>
            <a:endParaRPr lang="zh-CN" altLang="en-US" sz="2585" dirty="0">
              <a:latin typeface="Arial" panose="020B0604020202020204" pitchFamily="34" charset="0"/>
            </a:endParaRPr>
          </a:p>
          <a:p>
            <a:pPr algn="l"/>
            <a:r>
              <a:rPr lang="en-US" altLang="zh-CN" sz="2585" dirty="0">
                <a:latin typeface="Arial" panose="020B0604020202020204" pitchFamily="34" charset="0"/>
              </a:rPr>
              <a:t>3. </a:t>
            </a:r>
            <a:r>
              <a:rPr lang="zh-CN" altLang="en-US" sz="2585" dirty="0">
                <a:latin typeface="Arial" panose="020B0604020202020204" pitchFamily="34" charset="0"/>
              </a:rPr>
              <a:t>编写数据字典。</a:t>
            </a:r>
            <a:endParaRPr lang="zh-CN" altLang="en-US" sz="2585" dirty="0">
              <a:latin typeface="Arial" panose="020B0604020202020204" pitchFamily="34" charset="0"/>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28003" name="Rectangle 3"/>
          <p:cNvSpPr/>
          <p:nvPr/>
        </p:nvSpPr>
        <p:spPr>
          <a:xfrm>
            <a:off x="3528646" y="2699238"/>
            <a:ext cx="9144000" cy="106680"/>
          </a:xfrm>
          <a:prstGeom prst="rect">
            <a:avLst/>
          </a:prstGeom>
          <a:noFill/>
          <a:ln w="9525">
            <a:noFill/>
          </a:ln>
        </p:spPr>
        <p:txBody>
          <a:bodyPr>
            <a:spAutoFit/>
          </a:bodyPr>
          <a:p>
            <a:endParaRPr lang="zh-CN" altLang="en-US" sz="100" dirty="0">
              <a:latin typeface="Arial" panose="020B0604020202020204" pitchFamily="34" charset="0"/>
            </a:endParaRPr>
          </a:p>
        </p:txBody>
      </p:sp>
      <p:sp>
        <p:nvSpPr>
          <p:cNvPr id="128004" name="Rectangle 5"/>
          <p:cNvSpPr/>
          <p:nvPr/>
        </p:nvSpPr>
        <p:spPr>
          <a:xfrm>
            <a:off x="3185746" y="2162908"/>
            <a:ext cx="9144000" cy="106680"/>
          </a:xfrm>
          <a:prstGeom prst="rect">
            <a:avLst/>
          </a:prstGeom>
          <a:noFill/>
          <a:ln w="9525">
            <a:noFill/>
          </a:ln>
        </p:spPr>
        <p:txBody>
          <a:bodyPr>
            <a:spAutoFit/>
          </a:bodyPr>
          <a:p>
            <a:endParaRPr lang="zh-CN" altLang="en-US" sz="100" dirty="0">
              <a:latin typeface="Arial" panose="020B0604020202020204" pitchFamily="34" charset="0"/>
            </a:endParaRPr>
          </a:p>
        </p:txBody>
      </p:sp>
      <p:pic>
        <p:nvPicPr>
          <p:cNvPr id="128005" name="Picture 6" descr="bm1070"/>
          <p:cNvPicPr>
            <a:picLocks noChangeAspect="1"/>
          </p:cNvPicPr>
          <p:nvPr/>
        </p:nvPicPr>
        <p:blipFill>
          <a:blip r:embed="rId1"/>
          <a:stretch>
            <a:fillRect/>
          </a:stretch>
        </p:blipFill>
        <p:spPr>
          <a:xfrm>
            <a:off x="773723" y="2092569"/>
            <a:ext cx="7596554" cy="4009292"/>
          </a:xfrm>
          <a:prstGeom prst="rect">
            <a:avLst/>
          </a:prstGeom>
          <a:noFill/>
          <a:ln w="9525">
            <a:noFill/>
          </a:ln>
        </p:spPr>
      </p:pic>
      <p:sp>
        <p:nvSpPr>
          <p:cNvPr id="884744" name="AutoShape 8"/>
          <p:cNvSpPr/>
          <p:nvPr/>
        </p:nvSpPr>
        <p:spPr>
          <a:xfrm>
            <a:off x="1828800" y="1318846"/>
            <a:ext cx="1219200" cy="346074"/>
          </a:xfrm>
          <a:prstGeom prst="accentCallout2">
            <a:avLst>
              <a:gd name="adj1" fmla="val 28917"/>
              <a:gd name="adj2" fmla="val 105769"/>
              <a:gd name="adj3" fmla="val 28917"/>
              <a:gd name="adj4" fmla="val 181852"/>
              <a:gd name="adj5" fmla="val 210042"/>
              <a:gd name="adj6" fmla="val 223199"/>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状态图</a:t>
            </a:r>
            <a:endParaRPr lang="zh-CN" altLang="en-US" sz="166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884744"/>
                                        </p:tgtEl>
                                        <p:attrNameLst>
                                          <p:attrName>style.visibility</p:attrName>
                                        </p:attrNameLst>
                                      </p:cBhvr>
                                      <p:to>
                                        <p:strVal val="visible"/>
                                      </p:to>
                                    </p:set>
                                    <p:animEffect transition="in" filter="strips(upRight)">
                                      <p:cBhvr>
                                        <p:cTn id="7" dur="500"/>
                                        <p:tgtEl>
                                          <p:spTgt spid="884744"/>
                                        </p:tgtEl>
                                      </p:cBhvr>
                                    </p:animEffect>
                                  </p:childTnLst>
                                  <p:subTnLst>
                                    <p:set>
                                      <p:cBhvr override="childStyle">
                                        <p:cTn dur="1" fill="hold" display="0" masterRel="nextClick" afterEffect="1"/>
                                        <p:tgtEl>
                                          <p:spTgt spid="88474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4744" grpId="0" bldLvl="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灯片编号占位符 1"/>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pic>
        <p:nvPicPr>
          <p:cNvPr id="129027" name="Picture 2" descr="bm1050"/>
          <p:cNvPicPr>
            <a:picLocks noChangeAspect="1"/>
          </p:cNvPicPr>
          <p:nvPr/>
        </p:nvPicPr>
        <p:blipFill>
          <a:blip r:embed="rId1"/>
          <a:stretch>
            <a:fillRect/>
          </a:stretch>
        </p:blipFill>
        <p:spPr>
          <a:xfrm>
            <a:off x="556846" y="2022231"/>
            <a:ext cx="8024446" cy="4009292"/>
          </a:xfrm>
          <a:prstGeom prst="rect">
            <a:avLst/>
          </a:prstGeom>
          <a:noFill/>
          <a:ln w="9525">
            <a:noFill/>
          </a:ln>
        </p:spPr>
      </p:pic>
      <p:sp>
        <p:nvSpPr>
          <p:cNvPr id="903171" name="AutoShape 3"/>
          <p:cNvSpPr/>
          <p:nvPr/>
        </p:nvSpPr>
        <p:spPr>
          <a:xfrm>
            <a:off x="633046" y="1318846"/>
            <a:ext cx="1038958" cy="346074"/>
          </a:xfrm>
          <a:prstGeom prst="accentCallout2">
            <a:avLst>
              <a:gd name="adj1" fmla="val 28917"/>
              <a:gd name="adj2" fmla="val 106769"/>
              <a:gd name="adj3" fmla="val 28917"/>
              <a:gd name="adj4" fmla="val 166009"/>
              <a:gd name="adj5" fmla="val 195583"/>
              <a:gd name="adj6" fmla="val 197181"/>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组件图</a:t>
            </a:r>
            <a:endParaRPr lang="zh-CN" altLang="en-US" sz="166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903171"/>
                                        </p:tgtEl>
                                        <p:attrNameLst>
                                          <p:attrName>style.visibility</p:attrName>
                                        </p:attrNameLst>
                                      </p:cBhvr>
                                      <p:to>
                                        <p:strVal val="visible"/>
                                      </p:to>
                                    </p:set>
                                    <p:animEffect transition="in" filter="strips(upRight)">
                                      <p:cBhvr>
                                        <p:cTn id="7" dur="500"/>
                                        <p:tgtEl>
                                          <p:spTgt spid="903171"/>
                                        </p:tgtEl>
                                      </p:cBhvr>
                                    </p:animEffect>
                                  </p:childTnLst>
                                  <p:subTnLst>
                                    <p:set>
                                      <p:cBhvr override="childStyle">
                                        <p:cTn dur="1" fill="hold" display="0" masterRel="nextClick" afterEffect="1"/>
                                        <p:tgtEl>
                                          <p:spTgt spid="90317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1" grpId="0" bldLvl="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30051" name="Rectangle 3"/>
          <p:cNvSpPr/>
          <p:nvPr/>
        </p:nvSpPr>
        <p:spPr>
          <a:xfrm>
            <a:off x="3467100" y="2721220"/>
            <a:ext cx="9144000" cy="106680"/>
          </a:xfrm>
          <a:prstGeom prst="rect">
            <a:avLst/>
          </a:prstGeom>
          <a:noFill/>
          <a:ln w="9525">
            <a:noFill/>
          </a:ln>
        </p:spPr>
        <p:txBody>
          <a:bodyPr>
            <a:spAutoFit/>
          </a:bodyPr>
          <a:p>
            <a:endParaRPr lang="zh-CN" altLang="en-US" sz="100" dirty="0">
              <a:latin typeface="Arial" panose="020B0604020202020204" pitchFamily="34" charset="0"/>
            </a:endParaRPr>
          </a:p>
        </p:txBody>
      </p:sp>
      <p:pic>
        <p:nvPicPr>
          <p:cNvPr id="130052" name="Picture 5" descr="bm1060"/>
          <p:cNvPicPr>
            <a:picLocks noChangeAspect="1"/>
          </p:cNvPicPr>
          <p:nvPr/>
        </p:nvPicPr>
        <p:blipFill>
          <a:blip r:embed="rId1"/>
          <a:stretch>
            <a:fillRect/>
          </a:stretch>
        </p:blipFill>
        <p:spPr>
          <a:xfrm>
            <a:off x="703385" y="2233246"/>
            <a:ext cx="7877908" cy="3727938"/>
          </a:xfrm>
          <a:prstGeom prst="rect">
            <a:avLst/>
          </a:prstGeom>
          <a:noFill/>
          <a:ln w="9525">
            <a:noFill/>
          </a:ln>
        </p:spPr>
      </p:pic>
      <p:sp>
        <p:nvSpPr>
          <p:cNvPr id="885767" name="AutoShape 7"/>
          <p:cNvSpPr/>
          <p:nvPr/>
        </p:nvSpPr>
        <p:spPr>
          <a:xfrm>
            <a:off x="1899138" y="1811215"/>
            <a:ext cx="1038958" cy="346074"/>
          </a:xfrm>
          <a:prstGeom prst="accentCallout2">
            <a:avLst>
              <a:gd name="adj1" fmla="val 28917"/>
              <a:gd name="adj2" fmla="val 106769"/>
              <a:gd name="adj3" fmla="val 28917"/>
              <a:gd name="adj4" fmla="val 197463"/>
              <a:gd name="adj5" fmla="val 119278"/>
              <a:gd name="adj6" fmla="val 245417"/>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部署图</a:t>
            </a:r>
            <a:endParaRPr lang="zh-CN" altLang="en-US" sz="166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885767"/>
                                        </p:tgtEl>
                                        <p:attrNameLst>
                                          <p:attrName>style.visibility</p:attrName>
                                        </p:attrNameLst>
                                      </p:cBhvr>
                                      <p:to>
                                        <p:strVal val="visible"/>
                                      </p:to>
                                    </p:set>
                                    <p:animEffect transition="in" filter="strips(upRight)">
                                      <p:cBhvr>
                                        <p:cTn id="7" dur="500"/>
                                        <p:tgtEl>
                                          <p:spTgt spid="885767"/>
                                        </p:tgtEl>
                                      </p:cBhvr>
                                    </p:animEffect>
                                  </p:childTnLst>
                                  <p:subTnLst>
                                    <p:set>
                                      <p:cBhvr override="childStyle">
                                        <p:cTn dur="1" fill="hold" display="0" masterRel="nextClick" afterEffect="1"/>
                                        <p:tgtEl>
                                          <p:spTgt spid="88576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5767" grpId="0" bldLvl="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31075" name="Rectangle 3"/>
          <p:cNvSpPr>
            <a:spLocks noGrp="1"/>
          </p:cNvSpPr>
          <p:nvPr>
            <p:ph idx="1"/>
          </p:nvPr>
        </p:nvSpPr>
        <p:spPr>
          <a:xfrm>
            <a:off x="422031" y="1600200"/>
            <a:ext cx="8185638" cy="4360985"/>
          </a:xfrm>
        </p:spPr>
        <p:txBody>
          <a:bodyPr vert="horz" wrap="square" lIns="89030" tIns="44515" rIns="89030" bIns="44515" anchor="t"/>
          <a:p>
            <a:pPr marL="342900" indent="-342900" defTabSz="914400" eaLnBrk="1" hangingPunct="1">
              <a:lnSpc>
                <a:spcPct val="90000"/>
              </a:lnSpc>
            </a:pPr>
            <a:r>
              <a:rPr lang="zh-CN" altLang="en-US" sz="2770" dirty="0">
                <a:latin typeface="宋体" panose="02010600030101010101" pitchFamily="2" charset="-122"/>
              </a:rPr>
              <a:t>很多教科书上的第一个程序就是</a:t>
            </a:r>
            <a:r>
              <a:rPr lang="en-US" altLang="zh-CN" sz="2770" dirty="0"/>
              <a:t>Hello world</a:t>
            </a:r>
            <a:r>
              <a:rPr lang="zh-CN" altLang="en-US" sz="2770" dirty="0">
                <a:latin typeface="宋体" panose="02010600030101010101" pitchFamily="2" charset="-122"/>
              </a:rPr>
              <a:t>，一个在屏幕上简单地打印出</a:t>
            </a:r>
            <a:r>
              <a:rPr lang="zh-CN" altLang="en-US" sz="2770" dirty="0"/>
              <a:t>“</a:t>
            </a:r>
            <a:r>
              <a:rPr lang="en-US" altLang="zh-CN" sz="2770" dirty="0"/>
              <a:t>Hello world!”</a:t>
            </a:r>
            <a:r>
              <a:rPr lang="zh-CN" altLang="en-US" sz="2770" dirty="0">
                <a:latin typeface="宋体" panose="02010600030101010101" pitchFamily="2" charset="-122"/>
              </a:rPr>
              <a:t>语句的例子。</a:t>
            </a:r>
            <a:endParaRPr lang="zh-CN" altLang="en-US" sz="2770" dirty="0">
              <a:latin typeface="宋体" panose="02010600030101010101" pitchFamily="2" charset="-122"/>
            </a:endParaRPr>
          </a:p>
          <a:p>
            <a:pPr marL="342900" indent="-342900" algn="just" defTabSz="914400" eaLnBrk="1" hangingPunct="1">
              <a:lnSpc>
                <a:spcPct val="90000"/>
              </a:lnSpc>
            </a:pPr>
            <a:r>
              <a:rPr lang="zh-CN" altLang="en-US" sz="2770" dirty="0">
                <a:latin typeface="Times New Roman" panose="02020603050405020304" pitchFamily="18" charset="0"/>
              </a:rPr>
              <a:t>在</a:t>
            </a:r>
            <a:r>
              <a:rPr lang="en-US" altLang="zh-CN" sz="2770" dirty="0">
                <a:latin typeface="宋体" panose="02010600030101010101" pitchFamily="2" charset="-122"/>
              </a:rPr>
              <a:t>java</a:t>
            </a:r>
            <a:r>
              <a:rPr lang="zh-CN" altLang="en-US" sz="2770" dirty="0">
                <a:latin typeface="Times New Roman" panose="02020603050405020304" pitchFamily="18" charset="0"/>
              </a:rPr>
              <a:t>中一个在浏览器中显示</a:t>
            </a:r>
            <a:r>
              <a:rPr lang="zh-CN" altLang="en-US" sz="2770" dirty="0"/>
              <a:t>“</a:t>
            </a:r>
            <a:r>
              <a:rPr lang="en-US" altLang="zh-CN" sz="2770" dirty="0">
                <a:latin typeface="宋体" panose="02010600030101010101" pitchFamily="2" charset="-122"/>
              </a:rPr>
              <a:t>Hello World!</a:t>
            </a:r>
            <a:r>
              <a:rPr lang="en-US" altLang="zh-CN" sz="2770" dirty="0"/>
              <a:t>”</a:t>
            </a:r>
            <a:r>
              <a:rPr lang="zh-CN" altLang="en-US" sz="2770" dirty="0">
                <a:latin typeface="Times New Roman" panose="02020603050405020304" pitchFamily="18" charset="0"/>
              </a:rPr>
              <a:t>的</a:t>
            </a:r>
            <a:r>
              <a:rPr lang="en-US" altLang="zh-CN" sz="2770" dirty="0">
                <a:latin typeface="宋体" panose="02010600030101010101" pitchFamily="2" charset="-122"/>
              </a:rPr>
              <a:t>Applet</a:t>
            </a:r>
            <a:r>
              <a:rPr lang="zh-CN" altLang="en-US" sz="2770" dirty="0">
                <a:latin typeface="宋体" panose="02010600030101010101" pitchFamily="2" charset="-122"/>
              </a:rPr>
              <a:t>的</a:t>
            </a:r>
            <a:r>
              <a:rPr lang="zh-CN" altLang="en-US" sz="2770" dirty="0">
                <a:latin typeface="Times New Roman" panose="02020603050405020304" pitchFamily="18" charset="0"/>
              </a:rPr>
              <a:t>代码如下：</a:t>
            </a:r>
            <a:endParaRPr lang="zh-CN" altLang="en-US" sz="2400" dirty="0">
              <a:latin typeface="宋体" panose="02010600030101010101" pitchFamily="2" charset="-122"/>
            </a:endParaRPr>
          </a:p>
          <a:p>
            <a:pPr marL="342900" indent="-342900" algn="just" defTabSz="914400" eaLnBrk="1" hangingPunct="1">
              <a:lnSpc>
                <a:spcPct val="90000"/>
              </a:lnSpc>
              <a:buNone/>
            </a:pPr>
            <a:r>
              <a:rPr lang="zh-CN" altLang="en-US" sz="2400" dirty="0">
                <a:latin typeface="宋体" panose="02010600030101010101" pitchFamily="2" charset="-122"/>
              </a:rPr>
              <a:t>   </a:t>
            </a:r>
            <a:r>
              <a:rPr lang="en-US" altLang="zh-CN" sz="2400" dirty="0">
                <a:latin typeface="宋体" panose="02010600030101010101" pitchFamily="2" charset="-122"/>
              </a:rPr>
              <a:t>import  java.awt.Graphics;</a:t>
            </a:r>
            <a:endParaRPr lang="en-US" altLang="zh-CN" sz="2400" dirty="0">
              <a:latin typeface="宋体" panose="02010600030101010101" pitchFamily="2" charset="-122"/>
            </a:endParaRPr>
          </a:p>
          <a:p>
            <a:pPr marL="342900" indent="-342900" algn="just" defTabSz="914400" eaLnBrk="1" hangingPunct="1">
              <a:lnSpc>
                <a:spcPct val="90000"/>
              </a:lnSpc>
              <a:buNone/>
            </a:pPr>
            <a:r>
              <a:rPr lang="en-US" altLang="zh-CN" sz="2400" dirty="0">
                <a:latin typeface="宋体" panose="02010600030101010101" pitchFamily="2" charset="-122"/>
              </a:rPr>
              <a:t>   class  HelloWorld extends java.applet.Applet{</a:t>
            </a:r>
            <a:endParaRPr lang="en-US" altLang="zh-CN" sz="2400" dirty="0">
              <a:latin typeface="宋体" panose="02010600030101010101" pitchFamily="2" charset="-122"/>
            </a:endParaRPr>
          </a:p>
          <a:p>
            <a:pPr marL="342900" indent="-342900" algn="just" defTabSz="914400" eaLnBrk="1" hangingPunct="1">
              <a:lnSpc>
                <a:spcPct val="90000"/>
              </a:lnSpc>
              <a:buNone/>
            </a:pPr>
            <a:r>
              <a:rPr lang="en-US" altLang="zh-CN" sz="2400" dirty="0">
                <a:latin typeface="宋体" panose="02010600030101010101" pitchFamily="2" charset="-122"/>
              </a:rPr>
              <a:t>	     public  void paint( Graphics g ){</a:t>
            </a:r>
            <a:endParaRPr lang="en-US" altLang="zh-CN" sz="2400" dirty="0">
              <a:latin typeface="宋体" panose="02010600030101010101" pitchFamily="2" charset="-122"/>
            </a:endParaRPr>
          </a:p>
          <a:p>
            <a:pPr marL="342900" indent="-342900" algn="just" defTabSz="914400" eaLnBrk="1" hangingPunct="1">
              <a:lnSpc>
                <a:spcPct val="90000"/>
              </a:lnSpc>
              <a:buNone/>
            </a:pPr>
            <a:r>
              <a:rPr lang="en-US" altLang="zh-CN" sz="2400" dirty="0">
                <a:latin typeface="宋体" panose="02010600030101010101" pitchFamily="2" charset="-122"/>
              </a:rPr>
              <a:t>           g.drawString("Hello World!",10,10 );</a:t>
            </a:r>
            <a:endParaRPr lang="en-US" altLang="zh-CN" sz="2400" dirty="0">
              <a:latin typeface="宋体" panose="02010600030101010101" pitchFamily="2" charset="-122"/>
            </a:endParaRPr>
          </a:p>
          <a:p>
            <a:pPr marL="342900" indent="-342900" algn="just" defTabSz="914400" eaLnBrk="1" hangingPunct="1">
              <a:lnSpc>
                <a:spcPct val="90000"/>
              </a:lnSpc>
              <a:buNone/>
            </a:pPr>
            <a:r>
              <a:rPr lang="en-US" altLang="zh-CN" sz="2400" dirty="0">
                <a:latin typeface="宋体" panose="02010600030101010101" pitchFamily="2" charset="-122"/>
              </a:rPr>
              <a:t>	     }</a:t>
            </a:r>
            <a:endParaRPr lang="en-US" altLang="zh-CN" sz="2400" dirty="0">
              <a:latin typeface="宋体" panose="02010600030101010101" pitchFamily="2" charset="-122"/>
            </a:endParaRPr>
          </a:p>
          <a:p>
            <a:pPr marL="342900" indent="-342900" algn="just" defTabSz="914400" eaLnBrk="1" hangingPunct="1">
              <a:lnSpc>
                <a:spcPct val="90000"/>
              </a:lnSpc>
              <a:buNone/>
            </a:pPr>
            <a:r>
              <a:rPr lang="en-US" altLang="zh-CN" sz="2400" dirty="0">
                <a:latin typeface="宋体" panose="02010600030101010101" pitchFamily="2" charset="-122"/>
              </a:rPr>
              <a:t>   }</a:t>
            </a:r>
            <a:endParaRPr lang="en-US" altLang="zh-CN" sz="2770" dirty="0"/>
          </a:p>
        </p:txBody>
      </p:sp>
      <p:sp>
        <p:nvSpPr>
          <p:cNvPr id="131076" name="Rectangle 4"/>
          <p:cNvSpPr/>
          <p:nvPr/>
        </p:nvSpPr>
        <p:spPr>
          <a:xfrm>
            <a:off x="3235569" y="369277"/>
            <a:ext cx="581611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solidFill>
                  <a:schemeClr val="tx2"/>
                </a:solidFill>
              </a:rPr>
              <a:t>实例一</a:t>
            </a:r>
            <a:r>
              <a:rPr lang="zh-CN" altLang="en-US" sz="2955" dirty="0">
                <a:solidFill>
                  <a:schemeClr val="tx2"/>
                </a:solidFill>
              </a:rPr>
              <a:t>－</a:t>
            </a:r>
            <a:r>
              <a:rPr lang="en-US" altLang="zh-CN" sz="3325" dirty="0">
                <a:solidFill>
                  <a:schemeClr val="tx2"/>
                </a:solidFill>
              </a:rPr>
              <a:t>Hello World</a:t>
            </a:r>
            <a:endParaRPr lang="en-US" altLang="zh-CN" sz="3325" dirty="0">
              <a:solidFill>
                <a:schemeClr val="tx2"/>
              </a:solidFill>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32099" name="Rectangle 3"/>
          <p:cNvSpPr>
            <a:spLocks noGrp="1"/>
          </p:cNvSpPr>
          <p:nvPr>
            <p:ph idx="1"/>
          </p:nvPr>
        </p:nvSpPr>
        <p:spPr>
          <a:xfrm>
            <a:off x="1370135" y="1811215"/>
            <a:ext cx="6724650" cy="552450"/>
          </a:xfrm>
        </p:spPr>
        <p:txBody>
          <a:bodyPr vert="horz" wrap="square" lIns="89030" tIns="44515" rIns="89030" bIns="44515" anchor="t"/>
          <a:p>
            <a:pPr eaLnBrk="1" hangingPunct="1">
              <a:lnSpc>
                <a:spcPct val="90000"/>
              </a:lnSpc>
            </a:pPr>
            <a:r>
              <a:rPr lang="zh-CN" altLang="en-US" dirty="0"/>
              <a:t>用例图</a:t>
            </a:r>
            <a:endParaRPr lang="zh-CN" altLang="en-US" dirty="0"/>
          </a:p>
        </p:txBody>
      </p:sp>
      <p:grpSp>
        <p:nvGrpSpPr>
          <p:cNvPr id="132100" name="Group 4"/>
          <p:cNvGrpSpPr/>
          <p:nvPr/>
        </p:nvGrpSpPr>
        <p:grpSpPr>
          <a:xfrm>
            <a:off x="3430466" y="2936631"/>
            <a:ext cx="1997681" cy="1449266"/>
            <a:chOff x="2284" y="1872"/>
            <a:chExt cx="1258" cy="989"/>
          </a:xfrm>
        </p:grpSpPr>
        <p:sp>
          <p:nvSpPr>
            <p:cNvPr id="132101" name="Oval 5"/>
            <p:cNvSpPr/>
            <p:nvPr/>
          </p:nvSpPr>
          <p:spPr>
            <a:xfrm>
              <a:off x="2355" y="1872"/>
              <a:ext cx="1053" cy="580"/>
            </a:xfrm>
            <a:prstGeom prst="ellipse">
              <a:avLst/>
            </a:prstGeom>
            <a:noFill/>
            <a:ln w="25400" cap="flat" cmpd="sng">
              <a:solidFill>
                <a:schemeClr val="tx1"/>
              </a:solidFill>
              <a:prstDash val="solid"/>
              <a:headEnd type="none" w="med" len="med"/>
              <a:tailEnd type="none" w="med" len="med"/>
            </a:ln>
          </p:spPr>
          <p:txBody>
            <a:bodyPr wrap="none" anchor="ctr"/>
            <a:p>
              <a:endParaRPr lang="zh-CN" altLang="en-US" sz="100" dirty="0">
                <a:latin typeface="Arial" panose="020B0604020202020204" pitchFamily="34" charset="0"/>
              </a:endParaRPr>
            </a:p>
          </p:txBody>
        </p:sp>
        <p:sp>
          <p:nvSpPr>
            <p:cNvPr id="132102" name="Rectangle 6"/>
            <p:cNvSpPr/>
            <p:nvPr/>
          </p:nvSpPr>
          <p:spPr>
            <a:xfrm>
              <a:off x="2284" y="2495"/>
              <a:ext cx="1258" cy="366"/>
            </a:xfrm>
            <a:prstGeom prst="rect">
              <a:avLst/>
            </a:prstGeom>
            <a:noFill/>
            <a:ln w="12700" cap="flat" cmpd="sng">
              <a:solidFill>
                <a:schemeClr val="tx1"/>
              </a:solidFill>
              <a:prstDash val="solid"/>
              <a:miter/>
              <a:headEnd type="none" w="med" len="med"/>
              <a:tailEnd type="none" w="med" len="med"/>
            </a:ln>
          </p:spPr>
          <p:txBody>
            <a:bodyPr wrap="none" lIns="83527" tIns="41030" rIns="83527" bIns="41030" anchor="ctr">
              <a:spAutoFit/>
            </a:bodyPr>
            <a:p>
              <a:r>
                <a:rPr lang="en-US" altLang="zh-CN" sz="2955" dirty="0">
                  <a:latin typeface="Arial" panose="020B0604020202020204" pitchFamily="34" charset="0"/>
                </a:rPr>
                <a:t>HelloWorld</a:t>
              </a:r>
              <a:endParaRPr lang="en-US" altLang="zh-CN" sz="2955" dirty="0">
                <a:latin typeface="Arial" panose="020B0604020202020204" pitchFamily="34" charset="0"/>
              </a:endParaRPr>
            </a:p>
          </p:txBody>
        </p:sp>
      </p:gr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33123" name="Rectangle 3"/>
          <p:cNvSpPr>
            <a:spLocks noGrp="1"/>
          </p:cNvSpPr>
          <p:nvPr>
            <p:ph idx="1"/>
          </p:nvPr>
        </p:nvSpPr>
        <p:spPr>
          <a:xfrm>
            <a:off x="844062" y="1459523"/>
            <a:ext cx="6724650" cy="552450"/>
          </a:xfrm>
        </p:spPr>
        <p:txBody>
          <a:bodyPr vert="horz" wrap="square" lIns="89030" tIns="44515" rIns="89030" bIns="44515" anchor="t"/>
          <a:p>
            <a:pPr eaLnBrk="1" hangingPunct="1">
              <a:lnSpc>
                <a:spcPct val="90000"/>
              </a:lnSpc>
            </a:pPr>
            <a:r>
              <a:rPr lang="en-US" altLang="zh-CN" dirty="0"/>
              <a:t>HelloWorld</a:t>
            </a:r>
            <a:r>
              <a:rPr lang="zh-CN" altLang="en-US" dirty="0"/>
              <a:t>类</a:t>
            </a:r>
            <a:endParaRPr lang="zh-CN" altLang="en-US" dirty="0"/>
          </a:p>
        </p:txBody>
      </p:sp>
      <p:sp>
        <p:nvSpPr>
          <p:cNvPr id="133124" name="Rectangle 4"/>
          <p:cNvSpPr/>
          <p:nvPr/>
        </p:nvSpPr>
        <p:spPr>
          <a:xfrm>
            <a:off x="1412631" y="2655277"/>
            <a:ext cx="2514600" cy="492369"/>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845" b="0" dirty="0"/>
              <a:t>HelloWorld</a:t>
            </a:r>
            <a:endParaRPr lang="en-US" altLang="zh-CN" sz="2215" b="0" dirty="0">
              <a:latin typeface="Times New Roman" panose="02020603050405020304" pitchFamily="18" charset="0"/>
            </a:endParaRPr>
          </a:p>
        </p:txBody>
      </p:sp>
      <p:sp>
        <p:nvSpPr>
          <p:cNvPr id="133125" name="Rectangle 5"/>
          <p:cNvSpPr/>
          <p:nvPr/>
        </p:nvSpPr>
        <p:spPr>
          <a:xfrm>
            <a:off x="1412631" y="3147646"/>
            <a:ext cx="2514600" cy="211015"/>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defTabSz="762000">
              <a:spcBef>
                <a:spcPct val="0"/>
              </a:spcBef>
              <a:buNone/>
            </a:pPr>
            <a:endParaRPr lang="zh-CN" altLang="zh-CN" sz="1475" b="0" dirty="0"/>
          </a:p>
        </p:txBody>
      </p:sp>
      <p:sp>
        <p:nvSpPr>
          <p:cNvPr id="133126" name="Rectangle 6"/>
          <p:cNvSpPr/>
          <p:nvPr/>
        </p:nvSpPr>
        <p:spPr>
          <a:xfrm>
            <a:off x="1412631" y="3358662"/>
            <a:ext cx="2514600" cy="1055077"/>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pPr eaLnBrk="1" hangingPunct="1"/>
            <a:r>
              <a:rPr lang="en-US" altLang="zh-CN" sz="1845" dirty="0">
                <a:latin typeface="Arial" panose="020B0604020202020204" pitchFamily="34" charset="0"/>
              </a:rPr>
              <a:t>Paint()</a:t>
            </a:r>
            <a:endParaRPr lang="en-US" altLang="zh-CN" sz="1845" dirty="0">
              <a:latin typeface="Arial" panose="020B0604020202020204" pitchFamily="34" charset="0"/>
            </a:endParaRPr>
          </a:p>
        </p:txBody>
      </p:sp>
      <p:grpSp>
        <p:nvGrpSpPr>
          <p:cNvPr id="133127" name="Group 7"/>
          <p:cNvGrpSpPr/>
          <p:nvPr/>
        </p:nvGrpSpPr>
        <p:grpSpPr>
          <a:xfrm>
            <a:off x="5070231" y="3323492"/>
            <a:ext cx="2819400" cy="984738"/>
            <a:chOff x="3216" y="2112"/>
            <a:chExt cx="1990" cy="672"/>
          </a:xfrm>
        </p:grpSpPr>
        <p:sp>
          <p:nvSpPr>
            <p:cNvPr id="133131" name="Line 8"/>
            <p:cNvSpPr/>
            <p:nvPr/>
          </p:nvSpPr>
          <p:spPr>
            <a:xfrm>
              <a:off x="3216" y="2112"/>
              <a:ext cx="1741" cy="0"/>
            </a:xfrm>
            <a:prstGeom prst="line">
              <a:avLst/>
            </a:prstGeom>
            <a:ln w="9525" cap="flat" cmpd="sng">
              <a:solidFill>
                <a:srgbClr val="000000"/>
              </a:solidFill>
              <a:prstDash val="solid"/>
              <a:headEnd type="none" w="med" len="med"/>
              <a:tailEnd type="none" w="med" len="med"/>
            </a:ln>
          </p:spPr>
        </p:sp>
        <p:sp>
          <p:nvSpPr>
            <p:cNvPr id="133132" name="Line 9"/>
            <p:cNvSpPr/>
            <p:nvPr/>
          </p:nvSpPr>
          <p:spPr>
            <a:xfrm>
              <a:off x="3216" y="2112"/>
              <a:ext cx="0" cy="672"/>
            </a:xfrm>
            <a:prstGeom prst="line">
              <a:avLst/>
            </a:prstGeom>
            <a:ln w="9525" cap="flat" cmpd="sng">
              <a:solidFill>
                <a:srgbClr val="000000"/>
              </a:solidFill>
              <a:prstDash val="solid"/>
              <a:headEnd type="none" w="med" len="med"/>
              <a:tailEnd type="none" w="med" len="med"/>
            </a:ln>
          </p:spPr>
        </p:sp>
        <p:sp>
          <p:nvSpPr>
            <p:cNvPr id="133133" name="Line 10"/>
            <p:cNvSpPr/>
            <p:nvPr/>
          </p:nvSpPr>
          <p:spPr>
            <a:xfrm>
              <a:off x="3216" y="2784"/>
              <a:ext cx="1990" cy="0"/>
            </a:xfrm>
            <a:prstGeom prst="line">
              <a:avLst/>
            </a:prstGeom>
            <a:ln w="9525" cap="flat" cmpd="sng">
              <a:solidFill>
                <a:srgbClr val="000000"/>
              </a:solidFill>
              <a:prstDash val="solid"/>
              <a:headEnd type="none" w="med" len="med"/>
              <a:tailEnd type="none" w="med" len="med"/>
            </a:ln>
          </p:spPr>
        </p:sp>
        <p:sp>
          <p:nvSpPr>
            <p:cNvPr id="133134" name="Line 11"/>
            <p:cNvSpPr/>
            <p:nvPr/>
          </p:nvSpPr>
          <p:spPr>
            <a:xfrm flipV="1">
              <a:off x="5206" y="2261"/>
              <a:ext cx="0" cy="523"/>
            </a:xfrm>
            <a:prstGeom prst="line">
              <a:avLst/>
            </a:prstGeom>
            <a:ln w="9525" cap="flat" cmpd="sng">
              <a:solidFill>
                <a:srgbClr val="000000"/>
              </a:solidFill>
              <a:prstDash val="solid"/>
              <a:headEnd type="none" w="med" len="med"/>
              <a:tailEnd type="none" w="med" len="med"/>
            </a:ln>
          </p:spPr>
        </p:sp>
        <p:sp>
          <p:nvSpPr>
            <p:cNvPr id="133135" name="Line 12"/>
            <p:cNvSpPr/>
            <p:nvPr/>
          </p:nvSpPr>
          <p:spPr>
            <a:xfrm flipH="1" flipV="1">
              <a:off x="4957" y="2112"/>
              <a:ext cx="249" cy="149"/>
            </a:xfrm>
            <a:prstGeom prst="line">
              <a:avLst/>
            </a:prstGeom>
            <a:ln w="9525" cap="flat" cmpd="sng">
              <a:solidFill>
                <a:srgbClr val="000000"/>
              </a:solidFill>
              <a:prstDash val="solid"/>
              <a:headEnd type="none" w="med" len="med"/>
              <a:tailEnd type="none" w="med" len="med"/>
            </a:ln>
          </p:spPr>
        </p:sp>
        <p:sp>
          <p:nvSpPr>
            <p:cNvPr id="133136" name="Line 13"/>
            <p:cNvSpPr/>
            <p:nvPr/>
          </p:nvSpPr>
          <p:spPr>
            <a:xfrm>
              <a:off x="4957" y="2112"/>
              <a:ext cx="0" cy="149"/>
            </a:xfrm>
            <a:prstGeom prst="line">
              <a:avLst/>
            </a:prstGeom>
            <a:ln w="9525" cap="flat" cmpd="sng">
              <a:solidFill>
                <a:srgbClr val="000000"/>
              </a:solidFill>
              <a:prstDash val="solid"/>
              <a:headEnd type="none" w="med" len="med"/>
              <a:tailEnd type="none" w="med" len="med"/>
            </a:ln>
          </p:spPr>
        </p:sp>
        <p:sp>
          <p:nvSpPr>
            <p:cNvPr id="133137" name="Line 14"/>
            <p:cNvSpPr/>
            <p:nvPr/>
          </p:nvSpPr>
          <p:spPr>
            <a:xfrm>
              <a:off x="4957" y="2261"/>
              <a:ext cx="249" cy="0"/>
            </a:xfrm>
            <a:prstGeom prst="line">
              <a:avLst/>
            </a:prstGeom>
            <a:ln w="9525" cap="flat" cmpd="sng">
              <a:solidFill>
                <a:srgbClr val="000000"/>
              </a:solidFill>
              <a:prstDash val="solid"/>
              <a:headEnd type="none" w="med" len="med"/>
              <a:tailEnd type="none" w="med" len="med"/>
            </a:ln>
          </p:spPr>
        </p:sp>
      </p:grpSp>
      <p:sp>
        <p:nvSpPr>
          <p:cNvPr id="133128" name="Text Box 15"/>
          <p:cNvSpPr txBox="1"/>
          <p:nvPr/>
        </p:nvSpPr>
        <p:spPr>
          <a:xfrm>
            <a:off x="5298831" y="3499338"/>
            <a:ext cx="2667000" cy="660400"/>
          </a:xfrm>
          <a:prstGeom prst="rect">
            <a:avLst/>
          </a:prstGeom>
          <a:noFill/>
          <a:ln w="9525">
            <a:noFill/>
          </a:ln>
        </p:spPr>
        <p:txBody>
          <a:bodyPr>
            <a:spAutoFit/>
          </a:bodyPr>
          <a:p>
            <a:pPr algn="l" eaLnBrk="1" hangingPunct="1">
              <a:spcBef>
                <a:spcPct val="50000"/>
              </a:spcBef>
            </a:pPr>
            <a:r>
              <a:rPr lang="en-US" altLang="zh-CN" sz="1845" dirty="0">
                <a:latin typeface="Times New Roman" panose="02020603050405020304" pitchFamily="18" charset="0"/>
                <a:cs typeface="Times New Roman" panose="02020603050405020304" pitchFamily="18" charset="0"/>
              </a:rPr>
              <a:t>g.drawString("Hello World!",10,10)</a:t>
            </a:r>
            <a:r>
              <a:rPr lang="en-US" altLang="zh-CN" sz="1845" dirty="0">
                <a:latin typeface="Arial" panose="020B0604020202020204" pitchFamily="34" charset="0"/>
              </a:rPr>
              <a:t> </a:t>
            </a:r>
            <a:endParaRPr lang="en-US" altLang="zh-CN" sz="1845" dirty="0">
              <a:latin typeface="Arial" panose="020B0604020202020204" pitchFamily="34" charset="0"/>
            </a:endParaRPr>
          </a:p>
        </p:txBody>
      </p:sp>
      <p:sp>
        <p:nvSpPr>
          <p:cNvPr id="133129" name="Line 16"/>
          <p:cNvSpPr/>
          <p:nvPr/>
        </p:nvSpPr>
        <p:spPr>
          <a:xfrm>
            <a:off x="3089031" y="3921369"/>
            <a:ext cx="1981200" cy="0"/>
          </a:xfrm>
          <a:prstGeom prst="line">
            <a:avLst/>
          </a:prstGeom>
          <a:ln w="9525" cap="flat" cmpd="sng">
            <a:solidFill>
              <a:schemeClr val="tx1"/>
            </a:solidFill>
            <a:prstDash val="dash"/>
            <a:miter/>
            <a:headEnd type="none" w="med" len="med"/>
            <a:tailEnd type="none" w="med" len="med"/>
          </a:ln>
        </p:spPr>
      </p:sp>
      <p:sp>
        <p:nvSpPr>
          <p:cNvPr id="888849" name="AutoShape 17"/>
          <p:cNvSpPr/>
          <p:nvPr/>
        </p:nvSpPr>
        <p:spPr>
          <a:xfrm>
            <a:off x="3165231" y="4976446"/>
            <a:ext cx="1219200" cy="346074"/>
          </a:xfrm>
          <a:prstGeom prst="accentCallout2">
            <a:avLst>
              <a:gd name="adj1" fmla="val 28917"/>
              <a:gd name="adj2" fmla="val 106250"/>
              <a:gd name="adj3" fmla="val 28917"/>
              <a:gd name="adj4" fmla="val 135676"/>
              <a:gd name="adj5" fmla="val -186745"/>
              <a:gd name="adj6" fmla="val 185676"/>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注释</a:t>
            </a:r>
            <a:endParaRPr lang="zh-CN" altLang="en-US" sz="166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888849"/>
                                        </p:tgtEl>
                                        <p:attrNameLst>
                                          <p:attrName>style.visibility</p:attrName>
                                        </p:attrNameLst>
                                      </p:cBhvr>
                                      <p:to>
                                        <p:strVal val="visible"/>
                                      </p:to>
                                    </p:set>
                                    <p:animEffect transition="in" filter="strips(upRight)">
                                      <p:cBhvr>
                                        <p:cTn id="7" dur="500"/>
                                        <p:tgtEl>
                                          <p:spTgt spid="888849"/>
                                        </p:tgtEl>
                                      </p:cBhvr>
                                    </p:animEffect>
                                  </p:childTnLst>
                                  <p:subTnLst>
                                    <p:set>
                                      <p:cBhvr override="childStyle">
                                        <p:cTn dur="1" fill="hold" display="0" masterRel="nextClick" afterEffect="1"/>
                                        <p:tgtEl>
                                          <p:spTgt spid="88884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8849" grpId="0" bldLvl="0"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34147" name="Rectangle 3"/>
          <p:cNvSpPr>
            <a:spLocks noGrp="1"/>
          </p:cNvSpPr>
          <p:nvPr>
            <p:ph idx="1"/>
          </p:nvPr>
        </p:nvSpPr>
        <p:spPr>
          <a:xfrm>
            <a:off x="562708" y="1178169"/>
            <a:ext cx="6724650" cy="552450"/>
          </a:xfrm>
        </p:spPr>
        <p:txBody>
          <a:bodyPr vert="horz" wrap="square" lIns="89030" tIns="44515" rIns="89030" bIns="44515" anchor="t"/>
          <a:p>
            <a:pPr eaLnBrk="1" hangingPunct="1">
              <a:lnSpc>
                <a:spcPct val="90000"/>
              </a:lnSpc>
            </a:pPr>
            <a:r>
              <a:rPr lang="zh-CN" altLang="en-US" dirty="0"/>
              <a:t>类图</a:t>
            </a:r>
            <a:endParaRPr lang="zh-CN" altLang="en-US" dirty="0"/>
          </a:p>
        </p:txBody>
      </p:sp>
      <p:sp>
        <p:nvSpPr>
          <p:cNvPr id="134148" name="Rectangle 4"/>
          <p:cNvSpPr/>
          <p:nvPr/>
        </p:nvSpPr>
        <p:spPr>
          <a:xfrm>
            <a:off x="1512277" y="3780692"/>
            <a:ext cx="2514600" cy="492369"/>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845" b="0" dirty="0"/>
              <a:t>HelloWorld</a:t>
            </a:r>
            <a:endParaRPr lang="en-US" altLang="zh-CN" sz="2215" b="0" dirty="0">
              <a:latin typeface="Times New Roman" panose="02020603050405020304" pitchFamily="18" charset="0"/>
            </a:endParaRPr>
          </a:p>
        </p:txBody>
      </p:sp>
      <p:sp>
        <p:nvSpPr>
          <p:cNvPr id="134149" name="Rectangle 5"/>
          <p:cNvSpPr/>
          <p:nvPr/>
        </p:nvSpPr>
        <p:spPr>
          <a:xfrm>
            <a:off x="1512277" y="4273062"/>
            <a:ext cx="2514600" cy="211015"/>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defTabSz="762000">
              <a:spcBef>
                <a:spcPct val="0"/>
              </a:spcBef>
              <a:buNone/>
            </a:pPr>
            <a:endParaRPr lang="zh-CN" altLang="zh-CN" sz="1475" b="0" dirty="0"/>
          </a:p>
        </p:txBody>
      </p:sp>
      <p:sp>
        <p:nvSpPr>
          <p:cNvPr id="134150" name="Rectangle 6"/>
          <p:cNvSpPr/>
          <p:nvPr/>
        </p:nvSpPr>
        <p:spPr>
          <a:xfrm>
            <a:off x="1512277" y="4484077"/>
            <a:ext cx="2514600" cy="1055077"/>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pPr eaLnBrk="1" hangingPunct="1"/>
            <a:r>
              <a:rPr lang="en-US" altLang="zh-CN" sz="1845" dirty="0">
                <a:latin typeface="Arial" panose="020B0604020202020204" pitchFamily="34" charset="0"/>
              </a:rPr>
              <a:t>Paint()</a:t>
            </a:r>
            <a:endParaRPr lang="en-US" altLang="zh-CN" sz="1845" dirty="0">
              <a:latin typeface="Arial" panose="020B0604020202020204" pitchFamily="34" charset="0"/>
            </a:endParaRPr>
          </a:p>
        </p:txBody>
      </p:sp>
      <p:sp>
        <p:nvSpPr>
          <p:cNvPr id="134151" name="Rectangle 7"/>
          <p:cNvSpPr/>
          <p:nvPr/>
        </p:nvSpPr>
        <p:spPr>
          <a:xfrm>
            <a:off x="1512277" y="2233246"/>
            <a:ext cx="2514600" cy="492369"/>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845" b="0" dirty="0"/>
              <a:t>Applet</a:t>
            </a:r>
            <a:endParaRPr lang="en-US" altLang="zh-CN" sz="2215" b="0" dirty="0">
              <a:latin typeface="Times New Roman" panose="02020603050405020304" pitchFamily="18" charset="0"/>
            </a:endParaRPr>
          </a:p>
        </p:txBody>
      </p:sp>
      <p:sp>
        <p:nvSpPr>
          <p:cNvPr id="134152" name="AutoShape 8"/>
          <p:cNvSpPr/>
          <p:nvPr/>
        </p:nvSpPr>
        <p:spPr>
          <a:xfrm>
            <a:off x="2655277" y="2725615"/>
            <a:ext cx="304800" cy="281354"/>
          </a:xfrm>
          <a:prstGeom prst="triangle">
            <a:avLst>
              <a:gd name="adj" fmla="val 50000"/>
            </a:avLst>
          </a:prstGeom>
          <a:no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cxnSp>
        <p:nvCxnSpPr>
          <p:cNvPr id="134153" name="AutoShape 9"/>
          <p:cNvCxnSpPr/>
          <p:nvPr/>
        </p:nvCxnSpPr>
        <p:spPr>
          <a:xfrm flipH="1">
            <a:off x="2775438" y="3006969"/>
            <a:ext cx="35169" cy="773723"/>
          </a:xfrm>
          <a:prstGeom prst="straightConnector1">
            <a:avLst/>
          </a:prstGeom>
          <a:ln w="9525" cap="flat" cmpd="sng">
            <a:solidFill>
              <a:schemeClr val="tx1"/>
            </a:solidFill>
            <a:prstDash val="solid"/>
            <a:miter/>
            <a:headEnd type="none" w="med" len="med"/>
            <a:tailEnd type="none" w="med" len="med"/>
          </a:ln>
        </p:spPr>
      </p:cxnSp>
      <p:sp>
        <p:nvSpPr>
          <p:cNvPr id="134154" name="Rectangle 10"/>
          <p:cNvSpPr/>
          <p:nvPr/>
        </p:nvSpPr>
        <p:spPr>
          <a:xfrm>
            <a:off x="5627077" y="4765431"/>
            <a:ext cx="2514600" cy="492369"/>
          </a:xfrm>
          <a:prstGeom prst="rect">
            <a:avLst/>
          </a:prstGeom>
          <a:solidFill>
            <a:schemeClr val="accent2"/>
          </a:solidFill>
          <a:ln w="12700" cap="flat" cmpd="sng">
            <a:solidFill>
              <a:schemeClr val="tx1"/>
            </a:solidFill>
            <a:prstDash val="solid"/>
            <a:miter/>
            <a:headEnd type="none" w="sm" len="sm"/>
            <a:tailEnd type="none" w="sm" len="sm"/>
          </a:ln>
        </p:spPr>
        <p:txBody>
          <a:bodyPr wrap="none"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en-US" altLang="zh-CN" sz="1845" b="0" dirty="0"/>
              <a:t>Graphics</a:t>
            </a:r>
            <a:r>
              <a:rPr lang="en-US" altLang="zh-CN" sz="2215" b="0" dirty="0">
                <a:latin typeface="Times New Roman" panose="02020603050405020304" pitchFamily="18" charset="0"/>
              </a:rPr>
              <a:t> </a:t>
            </a:r>
            <a:endParaRPr lang="en-US" altLang="zh-CN" sz="2215" b="0" dirty="0">
              <a:latin typeface="Times New Roman" panose="02020603050405020304" pitchFamily="18" charset="0"/>
            </a:endParaRPr>
          </a:p>
        </p:txBody>
      </p:sp>
      <p:cxnSp>
        <p:nvCxnSpPr>
          <p:cNvPr id="134155" name="AutoShape 11"/>
          <p:cNvCxnSpPr/>
          <p:nvPr/>
        </p:nvCxnSpPr>
        <p:spPr>
          <a:xfrm>
            <a:off x="4079631" y="4980843"/>
            <a:ext cx="1477108" cy="0"/>
          </a:xfrm>
          <a:prstGeom prst="straightConnector1">
            <a:avLst/>
          </a:prstGeom>
          <a:ln w="25400" cap="flat" cmpd="sng">
            <a:solidFill>
              <a:schemeClr val="tx1"/>
            </a:solidFill>
            <a:prstDash val="dash"/>
            <a:miter/>
            <a:headEnd type="none" w="med" len="med"/>
            <a:tailEnd type="arrow" w="med" len="med"/>
          </a:ln>
        </p:spPr>
      </p:cxnSp>
      <p:sp>
        <p:nvSpPr>
          <p:cNvPr id="889868" name="AutoShape 12"/>
          <p:cNvSpPr/>
          <p:nvPr/>
        </p:nvSpPr>
        <p:spPr>
          <a:xfrm>
            <a:off x="4589585" y="2835520"/>
            <a:ext cx="990600" cy="346074"/>
          </a:xfrm>
          <a:prstGeom prst="accentCallout2">
            <a:avLst>
              <a:gd name="adj1" fmla="val 28917"/>
              <a:gd name="adj2" fmla="val -7102"/>
              <a:gd name="adj3" fmla="val 28917"/>
              <a:gd name="adj4" fmla="val -86981"/>
              <a:gd name="adj5" fmla="val 244579"/>
              <a:gd name="adj6" fmla="val -152662"/>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继承</a:t>
            </a:r>
            <a:endParaRPr lang="zh-CN" altLang="en-US" sz="1660" b="0" dirty="0"/>
          </a:p>
        </p:txBody>
      </p:sp>
      <p:sp>
        <p:nvSpPr>
          <p:cNvPr id="889869" name="AutoShape 13"/>
          <p:cNvSpPr/>
          <p:nvPr/>
        </p:nvSpPr>
        <p:spPr>
          <a:xfrm>
            <a:off x="5717931" y="3808535"/>
            <a:ext cx="1427285" cy="346074"/>
          </a:xfrm>
          <a:prstGeom prst="accentCallout2">
            <a:avLst>
              <a:gd name="adj1" fmla="val 28917"/>
              <a:gd name="adj2" fmla="val -4926"/>
              <a:gd name="adj3" fmla="val 28917"/>
              <a:gd name="adj4" fmla="val -30699"/>
              <a:gd name="adj5" fmla="val 312852"/>
              <a:gd name="adj6" fmla="val -56671"/>
            </a:avLst>
          </a:prstGeom>
          <a:solidFill>
            <a:schemeClr val="hlink"/>
          </a:solidFill>
          <a:ln w="28575" cap="flat" cmpd="sng">
            <a:solidFill>
              <a:srgbClr val="FF0033"/>
            </a:solidFill>
            <a:prstDash val="solid"/>
            <a:miter/>
            <a:headEnd type="none" w="sm" len="sm"/>
            <a:tailEnd type="none" w="sm" len="sm"/>
          </a:ln>
        </p:spPr>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defTabSz="762000">
              <a:spcBef>
                <a:spcPct val="0"/>
              </a:spcBef>
              <a:buNone/>
            </a:pPr>
            <a:r>
              <a:rPr lang="zh-CN" altLang="en-US" sz="1660" b="0" dirty="0"/>
              <a:t>使用依赖</a:t>
            </a:r>
            <a:endParaRPr lang="zh-CN" altLang="en-US" sz="166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889868"/>
                                        </p:tgtEl>
                                        <p:attrNameLst>
                                          <p:attrName>style.visibility</p:attrName>
                                        </p:attrNameLst>
                                      </p:cBhvr>
                                      <p:to>
                                        <p:strVal val="visible"/>
                                      </p:to>
                                    </p:set>
                                    <p:animEffect transition="in" filter="strips(upRight)">
                                      <p:cBhvr>
                                        <p:cTn id="7" dur="500"/>
                                        <p:tgtEl>
                                          <p:spTgt spid="889868"/>
                                        </p:tgtEl>
                                      </p:cBhvr>
                                    </p:animEffect>
                                  </p:childTnLst>
                                  <p:subTnLst>
                                    <p:set>
                                      <p:cBhvr override="childStyle">
                                        <p:cTn dur="1" fill="hold" display="0" masterRel="nextClick" afterEffect="1"/>
                                        <p:tgtEl>
                                          <p:spTgt spid="88986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889869"/>
                                        </p:tgtEl>
                                        <p:attrNameLst>
                                          <p:attrName>style.visibility</p:attrName>
                                        </p:attrNameLst>
                                      </p:cBhvr>
                                      <p:to>
                                        <p:strVal val="visible"/>
                                      </p:to>
                                    </p:set>
                                    <p:animEffect transition="in" filter="strips(upRight)">
                                      <p:cBhvr>
                                        <p:cTn id="12" dur="500"/>
                                        <p:tgtEl>
                                          <p:spTgt spid="889869"/>
                                        </p:tgtEl>
                                      </p:cBhvr>
                                    </p:animEffect>
                                  </p:childTnLst>
                                  <p:subTnLst>
                                    <p:set>
                                      <p:cBhvr override="childStyle">
                                        <p:cTn dur="1" fill="hold" display="0" masterRel="nextClick" afterEffect="1"/>
                                        <p:tgtEl>
                                          <p:spTgt spid="88986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9868" grpId="0" bldLvl="0" animBg="1"/>
      <p:bldP spid="889869" grpId="0" bldLvl="0"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35171" name="Rectangle 3"/>
          <p:cNvSpPr>
            <a:spLocks noGrp="1"/>
          </p:cNvSpPr>
          <p:nvPr>
            <p:ph idx="1"/>
          </p:nvPr>
        </p:nvSpPr>
        <p:spPr>
          <a:xfrm>
            <a:off x="422031" y="1178169"/>
            <a:ext cx="6724650" cy="552450"/>
          </a:xfrm>
        </p:spPr>
        <p:txBody>
          <a:bodyPr vert="horz" wrap="square" lIns="89030" tIns="44515" rIns="89030" bIns="44515" anchor="t"/>
          <a:p>
            <a:pPr eaLnBrk="1" hangingPunct="1">
              <a:lnSpc>
                <a:spcPct val="90000"/>
              </a:lnSpc>
            </a:pPr>
            <a:r>
              <a:rPr lang="zh-CN" altLang="en-US" dirty="0"/>
              <a:t>顺序图</a:t>
            </a:r>
            <a:endParaRPr lang="zh-CN" altLang="en-US" dirty="0"/>
          </a:p>
        </p:txBody>
      </p:sp>
      <p:sp>
        <p:nvSpPr>
          <p:cNvPr id="135172" name="Rectangle 4"/>
          <p:cNvSpPr/>
          <p:nvPr/>
        </p:nvSpPr>
        <p:spPr>
          <a:xfrm>
            <a:off x="1340827" y="2281604"/>
            <a:ext cx="1138603" cy="427892"/>
          </a:xfrm>
          <a:prstGeom prst="rect">
            <a:avLst/>
          </a:prstGeom>
          <a:solidFill>
            <a:srgbClr val="FFFFCC"/>
          </a:solidFill>
          <a:ln w="4763" cap="flat" cmpd="sng">
            <a:solidFill>
              <a:srgbClr val="990033"/>
            </a:solidFill>
            <a:prstDash val="solid"/>
            <a:miter/>
            <a:headEnd type="none" w="med" len="med"/>
            <a:tailEnd type="none" w="med" len="med"/>
          </a:ln>
        </p:spPr>
        <p:txBody>
          <a:bodyPr/>
          <a:p>
            <a:endParaRPr lang="zh-CN" altLang="en-US" sz="100" dirty="0">
              <a:latin typeface="Arial" panose="020B0604020202020204" pitchFamily="34" charset="0"/>
            </a:endParaRPr>
          </a:p>
        </p:txBody>
      </p:sp>
      <p:sp>
        <p:nvSpPr>
          <p:cNvPr id="135173" name="Rectangle 5"/>
          <p:cNvSpPr/>
          <p:nvPr/>
        </p:nvSpPr>
        <p:spPr>
          <a:xfrm>
            <a:off x="1652954" y="2340220"/>
            <a:ext cx="524510" cy="184150"/>
          </a:xfrm>
          <a:prstGeom prst="rect">
            <a:avLst/>
          </a:prstGeom>
          <a:noFill/>
          <a:ln w="9525">
            <a:noFill/>
          </a:ln>
        </p:spPr>
        <p:txBody>
          <a:bodyPr wrap="none" lIns="0" tIns="0" rIns="0" bIns="0">
            <a:spAutoFit/>
          </a:bodyPr>
          <a:p>
            <a:pPr algn="l" eaLnBrk="1" hangingPunct="1"/>
            <a:r>
              <a:rPr lang="en-US" altLang="zh-CN" sz="1200" u="sng" dirty="0">
                <a:solidFill>
                  <a:srgbClr val="000000"/>
                </a:solidFill>
                <a:latin typeface="Arial" panose="020B0604020202020204" pitchFamily="34" charset="0"/>
              </a:rPr>
              <a:t>:Thread</a:t>
            </a:r>
            <a:endParaRPr lang="en-US" altLang="zh-CN" sz="2215" dirty="0">
              <a:latin typeface="Verdana" panose="020B0604030504040204" pitchFamily="34" charset="0"/>
            </a:endParaRPr>
          </a:p>
        </p:txBody>
      </p:sp>
      <p:sp>
        <p:nvSpPr>
          <p:cNvPr id="135174" name="Line 6"/>
          <p:cNvSpPr/>
          <p:nvPr/>
        </p:nvSpPr>
        <p:spPr>
          <a:xfrm>
            <a:off x="1909397" y="2894135"/>
            <a:ext cx="1465" cy="2797419"/>
          </a:xfrm>
          <a:prstGeom prst="line">
            <a:avLst/>
          </a:prstGeom>
          <a:ln w="0" cap="flat" cmpd="sng">
            <a:solidFill>
              <a:srgbClr val="00CC00"/>
            </a:solidFill>
            <a:prstDash val="sysDash"/>
            <a:headEnd type="none" w="med" len="med"/>
            <a:tailEnd type="none" w="med" len="med"/>
          </a:ln>
        </p:spPr>
      </p:sp>
      <p:sp>
        <p:nvSpPr>
          <p:cNvPr id="135175" name="Rectangle 7"/>
          <p:cNvSpPr/>
          <p:nvPr/>
        </p:nvSpPr>
        <p:spPr>
          <a:xfrm>
            <a:off x="1852246" y="3172558"/>
            <a:ext cx="108438" cy="1806819"/>
          </a:xfrm>
          <a:prstGeom prst="rect">
            <a:avLst/>
          </a:prstGeom>
          <a:solidFill>
            <a:srgbClr val="FFFFFF"/>
          </a:solidFill>
          <a:ln w="4763" cap="flat" cmpd="sng">
            <a:solidFill>
              <a:srgbClr val="990033"/>
            </a:solidFill>
            <a:prstDash val="solid"/>
            <a:miter/>
            <a:headEnd type="none" w="med" len="med"/>
            <a:tailEnd type="none" w="med" len="med"/>
          </a:ln>
        </p:spPr>
        <p:txBody>
          <a:bodyPr/>
          <a:p>
            <a:endParaRPr lang="zh-CN" altLang="en-US" sz="100" dirty="0">
              <a:latin typeface="Arial" panose="020B0604020202020204" pitchFamily="34" charset="0"/>
            </a:endParaRPr>
          </a:p>
        </p:txBody>
      </p:sp>
      <p:sp>
        <p:nvSpPr>
          <p:cNvPr id="135176" name="Rectangle 8"/>
          <p:cNvSpPr/>
          <p:nvPr/>
        </p:nvSpPr>
        <p:spPr>
          <a:xfrm>
            <a:off x="2688981" y="2303585"/>
            <a:ext cx="1125415" cy="427892"/>
          </a:xfrm>
          <a:prstGeom prst="rect">
            <a:avLst/>
          </a:prstGeom>
          <a:solidFill>
            <a:srgbClr val="FFFFCC"/>
          </a:solidFill>
          <a:ln w="4763" cap="flat" cmpd="sng">
            <a:solidFill>
              <a:srgbClr val="990033"/>
            </a:solidFill>
            <a:prstDash val="solid"/>
            <a:miter/>
            <a:headEnd type="none" w="med" len="med"/>
            <a:tailEnd type="none" w="med" len="med"/>
          </a:ln>
        </p:spPr>
        <p:txBody>
          <a:bodyPr/>
          <a:p>
            <a:endParaRPr lang="zh-CN" altLang="en-US" sz="100" dirty="0">
              <a:latin typeface="Arial" panose="020B0604020202020204" pitchFamily="34" charset="0"/>
            </a:endParaRPr>
          </a:p>
        </p:txBody>
      </p:sp>
      <p:sp>
        <p:nvSpPr>
          <p:cNvPr id="135177" name="Rectangle 9"/>
          <p:cNvSpPr/>
          <p:nvPr/>
        </p:nvSpPr>
        <p:spPr>
          <a:xfrm>
            <a:off x="3009900" y="2340220"/>
            <a:ext cx="473710" cy="184150"/>
          </a:xfrm>
          <a:prstGeom prst="rect">
            <a:avLst/>
          </a:prstGeom>
          <a:noFill/>
          <a:ln w="9525">
            <a:noFill/>
          </a:ln>
        </p:spPr>
        <p:txBody>
          <a:bodyPr wrap="none" lIns="0" tIns="0" rIns="0" bIns="0">
            <a:spAutoFit/>
          </a:bodyPr>
          <a:p>
            <a:pPr algn="l" eaLnBrk="1" hangingPunct="1"/>
            <a:r>
              <a:rPr lang="en-US" altLang="zh-CN" sz="1200" u="sng" dirty="0">
                <a:solidFill>
                  <a:srgbClr val="000000"/>
                </a:solidFill>
                <a:latin typeface="Arial" panose="020B0604020202020204" pitchFamily="34" charset="0"/>
              </a:rPr>
              <a:t>:Toolkit</a:t>
            </a:r>
            <a:endParaRPr lang="en-US" altLang="zh-CN" sz="2215" dirty="0">
              <a:latin typeface="Verdana" panose="020B0604030504040204" pitchFamily="34" charset="0"/>
            </a:endParaRPr>
          </a:p>
        </p:txBody>
      </p:sp>
      <p:sp>
        <p:nvSpPr>
          <p:cNvPr id="135178" name="Line 10"/>
          <p:cNvSpPr/>
          <p:nvPr/>
        </p:nvSpPr>
        <p:spPr>
          <a:xfrm>
            <a:off x="3259015" y="2894135"/>
            <a:ext cx="1466" cy="2797419"/>
          </a:xfrm>
          <a:prstGeom prst="line">
            <a:avLst/>
          </a:prstGeom>
          <a:ln w="0" cap="flat" cmpd="sng">
            <a:solidFill>
              <a:srgbClr val="00CC00"/>
            </a:solidFill>
            <a:prstDash val="sysDash"/>
            <a:headEnd type="none" w="med" len="med"/>
            <a:tailEnd type="none" w="med" len="med"/>
          </a:ln>
        </p:spPr>
      </p:sp>
      <p:sp>
        <p:nvSpPr>
          <p:cNvPr id="135179" name="Rectangle 11"/>
          <p:cNvSpPr/>
          <p:nvPr/>
        </p:nvSpPr>
        <p:spPr>
          <a:xfrm>
            <a:off x="3204797" y="3172558"/>
            <a:ext cx="96715" cy="1584080"/>
          </a:xfrm>
          <a:prstGeom prst="rect">
            <a:avLst/>
          </a:prstGeom>
          <a:solidFill>
            <a:srgbClr val="FFFFFF"/>
          </a:solidFill>
          <a:ln w="4763" cap="flat" cmpd="sng">
            <a:solidFill>
              <a:srgbClr val="990033"/>
            </a:solidFill>
            <a:prstDash val="solid"/>
            <a:miter/>
            <a:headEnd type="none" w="med" len="med"/>
            <a:tailEnd type="none" w="med" len="med"/>
          </a:ln>
        </p:spPr>
        <p:txBody>
          <a:bodyPr/>
          <a:p>
            <a:endParaRPr lang="zh-CN" altLang="en-US" sz="100" dirty="0">
              <a:latin typeface="Arial" panose="020B0604020202020204" pitchFamily="34" charset="0"/>
            </a:endParaRPr>
          </a:p>
        </p:txBody>
      </p:sp>
      <p:sp>
        <p:nvSpPr>
          <p:cNvPr id="135180" name="Rectangle 12"/>
          <p:cNvSpPr/>
          <p:nvPr/>
        </p:nvSpPr>
        <p:spPr>
          <a:xfrm>
            <a:off x="4079631" y="2303585"/>
            <a:ext cx="1544515" cy="427892"/>
          </a:xfrm>
          <a:prstGeom prst="rect">
            <a:avLst/>
          </a:prstGeom>
          <a:solidFill>
            <a:srgbClr val="FFFFCC"/>
          </a:solidFill>
          <a:ln w="4763" cap="flat" cmpd="sng">
            <a:solidFill>
              <a:srgbClr val="990033"/>
            </a:solidFill>
            <a:prstDash val="solid"/>
            <a:miter/>
            <a:headEnd type="none" w="med" len="med"/>
            <a:tailEnd type="none" w="med" len="med"/>
          </a:ln>
        </p:spPr>
        <p:txBody>
          <a:bodyPr/>
          <a:p>
            <a:endParaRPr lang="zh-CN" altLang="en-US" sz="100" dirty="0">
              <a:latin typeface="Arial" panose="020B0604020202020204" pitchFamily="34" charset="0"/>
            </a:endParaRPr>
          </a:p>
        </p:txBody>
      </p:sp>
      <p:sp>
        <p:nvSpPr>
          <p:cNvPr id="135181" name="Rectangle 13"/>
          <p:cNvSpPr/>
          <p:nvPr/>
        </p:nvSpPr>
        <p:spPr>
          <a:xfrm>
            <a:off x="4274527" y="2340220"/>
            <a:ext cx="1149985" cy="184150"/>
          </a:xfrm>
          <a:prstGeom prst="rect">
            <a:avLst/>
          </a:prstGeom>
          <a:noFill/>
          <a:ln w="9525">
            <a:noFill/>
          </a:ln>
        </p:spPr>
        <p:txBody>
          <a:bodyPr wrap="none" lIns="0" tIns="0" rIns="0" bIns="0">
            <a:spAutoFit/>
          </a:bodyPr>
          <a:p>
            <a:pPr algn="l" eaLnBrk="1" hangingPunct="1"/>
            <a:r>
              <a:rPr lang="en-US" altLang="zh-CN" sz="1200" u="sng" dirty="0">
                <a:solidFill>
                  <a:srgbClr val="000000"/>
                </a:solidFill>
                <a:latin typeface="Arial" panose="020B0604020202020204" pitchFamily="34" charset="0"/>
              </a:rPr>
              <a:t>:ComponentPeer</a:t>
            </a:r>
            <a:endParaRPr lang="en-US" altLang="zh-CN" sz="2215" dirty="0">
              <a:latin typeface="Verdana" panose="020B0604030504040204" pitchFamily="34" charset="0"/>
            </a:endParaRPr>
          </a:p>
        </p:txBody>
      </p:sp>
      <p:sp>
        <p:nvSpPr>
          <p:cNvPr id="135182" name="Line 14"/>
          <p:cNvSpPr/>
          <p:nvPr/>
        </p:nvSpPr>
        <p:spPr>
          <a:xfrm>
            <a:off x="4853354" y="2894135"/>
            <a:ext cx="2931" cy="2797419"/>
          </a:xfrm>
          <a:prstGeom prst="line">
            <a:avLst/>
          </a:prstGeom>
          <a:ln w="0" cap="flat" cmpd="sng">
            <a:solidFill>
              <a:srgbClr val="00CC00"/>
            </a:solidFill>
            <a:prstDash val="sysDash"/>
            <a:headEnd type="none" w="med" len="med"/>
            <a:tailEnd type="none" w="med" len="med"/>
          </a:ln>
        </p:spPr>
      </p:sp>
      <p:sp>
        <p:nvSpPr>
          <p:cNvPr id="135183" name="Rectangle 15"/>
          <p:cNvSpPr/>
          <p:nvPr/>
        </p:nvSpPr>
        <p:spPr>
          <a:xfrm>
            <a:off x="4800600" y="3763108"/>
            <a:ext cx="95250" cy="553915"/>
          </a:xfrm>
          <a:prstGeom prst="rect">
            <a:avLst/>
          </a:prstGeom>
          <a:solidFill>
            <a:srgbClr val="FFFFFF"/>
          </a:solidFill>
          <a:ln w="4763" cap="flat" cmpd="sng">
            <a:solidFill>
              <a:srgbClr val="990033"/>
            </a:solidFill>
            <a:prstDash val="solid"/>
            <a:miter/>
            <a:headEnd type="none" w="med" len="med"/>
            <a:tailEnd type="none" w="med" len="med"/>
          </a:ln>
        </p:spPr>
        <p:txBody>
          <a:bodyPr/>
          <a:p>
            <a:endParaRPr lang="zh-CN" altLang="en-US" sz="100" dirty="0">
              <a:latin typeface="Arial" panose="020B0604020202020204" pitchFamily="34" charset="0"/>
            </a:endParaRPr>
          </a:p>
        </p:txBody>
      </p:sp>
      <p:sp>
        <p:nvSpPr>
          <p:cNvPr id="135184" name="Rectangle 16"/>
          <p:cNvSpPr/>
          <p:nvPr/>
        </p:nvSpPr>
        <p:spPr>
          <a:xfrm>
            <a:off x="5899638" y="2303585"/>
            <a:ext cx="1453662" cy="427892"/>
          </a:xfrm>
          <a:prstGeom prst="rect">
            <a:avLst/>
          </a:prstGeom>
          <a:solidFill>
            <a:srgbClr val="FFFFCC"/>
          </a:solidFill>
          <a:ln w="4763" cap="flat" cmpd="sng">
            <a:solidFill>
              <a:srgbClr val="990033"/>
            </a:solidFill>
            <a:prstDash val="solid"/>
            <a:miter/>
            <a:headEnd type="none" w="med" len="med"/>
            <a:tailEnd type="none" w="med" len="med"/>
          </a:ln>
        </p:spPr>
        <p:txBody>
          <a:bodyPr/>
          <a:p>
            <a:endParaRPr lang="zh-CN" altLang="en-US" sz="100" dirty="0">
              <a:latin typeface="Arial" panose="020B0604020202020204" pitchFamily="34" charset="0"/>
            </a:endParaRPr>
          </a:p>
        </p:txBody>
      </p:sp>
      <p:sp>
        <p:nvSpPr>
          <p:cNvPr id="135185" name="Rectangle 17"/>
          <p:cNvSpPr/>
          <p:nvPr/>
        </p:nvSpPr>
        <p:spPr>
          <a:xfrm>
            <a:off x="6032989" y="2340220"/>
            <a:ext cx="1172210" cy="184150"/>
          </a:xfrm>
          <a:prstGeom prst="rect">
            <a:avLst/>
          </a:prstGeom>
          <a:noFill/>
          <a:ln w="9525">
            <a:noFill/>
          </a:ln>
        </p:spPr>
        <p:txBody>
          <a:bodyPr wrap="none" lIns="0" tIns="0" rIns="0" bIns="0">
            <a:spAutoFit/>
          </a:bodyPr>
          <a:p>
            <a:pPr algn="l" eaLnBrk="1" hangingPunct="1"/>
            <a:r>
              <a:rPr lang="en-US" altLang="zh-CN" sz="1200" u="sng" dirty="0">
                <a:solidFill>
                  <a:srgbClr val="000000"/>
                </a:solidFill>
                <a:latin typeface="Arial" panose="020B0604020202020204" pitchFamily="34" charset="0"/>
              </a:rPr>
              <a:t>target:HelloWorld</a:t>
            </a:r>
            <a:endParaRPr lang="en-US" altLang="zh-CN" sz="2215" dirty="0">
              <a:latin typeface="Verdana" panose="020B0604030504040204" pitchFamily="34" charset="0"/>
            </a:endParaRPr>
          </a:p>
        </p:txBody>
      </p:sp>
      <p:sp>
        <p:nvSpPr>
          <p:cNvPr id="135186" name="Line 18"/>
          <p:cNvSpPr/>
          <p:nvPr/>
        </p:nvSpPr>
        <p:spPr>
          <a:xfrm>
            <a:off x="6632331" y="2894135"/>
            <a:ext cx="1466" cy="2797419"/>
          </a:xfrm>
          <a:prstGeom prst="line">
            <a:avLst/>
          </a:prstGeom>
          <a:ln w="0" cap="flat" cmpd="sng">
            <a:solidFill>
              <a:srgbClr val="00CC00"/>
            </a:solidFill>
            <a:prstDash val="sysDash"/>
            <a:headEnd type="none" w="med" len="med"/>
            <a:tailEnd type="none" w="med" len="med"/>
          </a:ln>
        </p:spPr>
      </p:sp>
      <p:sp>
        <p:nvSpPr>
          <p:cNvPr id="135187" name="Rectangle 19"/>
          <p:cNvSpPr/>
          <p:nvPr/>
        </p:nvSpPr>
        <p:spPr>
          <a:xfrm>
            <a:off x="6570785" y="3889131"/>
            <a:ext cx="109904" cy="209550"/>
          </a:xfrm>
          <a:prstGeom prst="rect">
            <a:avLst/>
          </a:prstGeom>
          <a:solidFill>
            <a:srgbClr val="FFFFFF"/>
          </a:solidFill>
          <a:ln w="4763" cap="flat" cmpd="sng">
            <a:solidFill>
              <a:srgbClr val="990033"/>
            </a:solidFill>
            <a:prstDash val="solid"/>
            <a:miter/>
            <a:headEnd type="none" w="med" len="med"/>
            <a:tailEnd type="none" w="med" len="med"/>
          </a:ln>
        </p:spPr>
        <p:txBody>
          <a:bodyPr/>
          <a:p>
            <a:endParaRPr lang="zh-CN" altLang="en-US" sz="100" dirty="0">
              <a:latin typeface="Arial" panose="020B0604020202020204" pitchFamily="34" charset="0"/>
            </a:endParaRPr>
          </a:p>
        </p:txBody>
      </p:sp>
      <p:sp>
        <p:nvSpPr>
          <p:cNvPr id="135188" name="Line 20"/>
          <p:cNvSpPr/>
          <p:nvPr/>
        </p:nvSpPr>
        <p:spPr>
          <a:xfrm>
            <a:off x="1968012" y="3175489"/>
            <a:ext cx="1230923" cy="1465"/>
          </a:xfrm>
          <a:prstGeom prst="line">
            <a:avLst/>
          </a:prstGeom>
          <a:ln w="4763" cap="flat" cmpd="sng">
            <a:solidFill>
              <a:srgbClr val="99FF33"/>
            </a:solidFill>
            <a:prstDash val="solid"/>
            <a:headEnd type="none" w="med" len="med"/>
            <a:tailEnd type="none" w="med" len="med"/>
          </a:ln>
        </p:spPr>
      </p:sp>
      <p:sp>
        <p:nvSpPr>
          <p:cNvPr id="135189" name="Line 21"/>
          <p:cNvSpPr/>
          <p:nvPr/>
        </p:nvSpPr>
        <p:spPr>
          <a:xfrm flipH="1">
            <a:off x="3059723" y="3175489"/>
            <a:ext cx="139212" cy="55685"/>
          </a:xfrm>
          <a:prstGeom prst="line">
            <a:avLst/>
          </a:prstGeom>
          <a:ln w="12700" cap="flat" cmpd="sng">
            <a:solidFill>
              <a:srgbClr val="99FF33"/>
            </a:solidFill>
            <a:prstDash val="solid"/>
            <a:headEnd type="none" w="med" len="med"/>
            <a:tailEnd type="none" w="med" len="med"/>
          </a:ln>
        </p:spPr>
      </p:sp>
      <p:sp>
        <p:nvSpPr>
          <p:cNvPr id="135190" name="Line 22"/>
          <p:cNvSpPr/>
          <p:nvPr/>
        </p:nvSpPr>
        <p:spPr>
          <a:xfrm flipH="1" flipV="1">
            <a:off x="3059723" y="3119804"/>
            <a:ext cx="139212" cy="55685"/>
          </a:xfrm>
          <a:prstGeom prst="line">
            <a:avLst/>
          </a:prstGeom>
          <a:ln w="12700" cap="flat" cmpd="sng">
            <a:solidFill>
              <a:srgbClr val="99FF33"/>
            </a:solidFill>
            <a:prstDash val="solid"/>
            <a:headEnd type="none" w="med" len="med"/>
            <a:tailEnd type="none" w="med" len="med"/>
          </a:ln>
        </p:spPr>
      </p:sp>
      <p:sp>
        <p:nvSpPr>
          <p:cNvPr id="135191" name="Rectangle 23"/>
          <p:cNvSpPr/>
          <p:nvPr/>
        </p:nvSpPr>
        <p:spPr>
          <a:xfrm>
            <a:off x="2472104" y="2920512"/>
            <a:ext cx="219710" cy="184150"/>
          </a:xfrm>
          <a:prstGeom prst="rect">
            <a:avLst/>
          </a:prstGeom>
          <a:noFill/>
          <a:ln w="9525">
            <a:noFill/>
          </a:ln>
        </p:spPr>
        <p:txBody>
          <a:bodyPr wrap="none" lIns="0" tIns="0" rIns="0" bIns="0">
            <a:spAutoFit/>
          </a:bodyPr>
          <a:p>
            <a:pPr algn="l" eaLnBrk="1" hangingPunct="1"/>
            <a:r>
              <a:rPr lang="en-US" altLang="zh-CN" sz="1200" dirty="0">
                <a:latin typeface="Arial" panose="020B0604020202020204" pitchFamily="34" charset="0"/>
              </a:rPr>
              <a:t>run</a:t>
            </a:r>
            <a:endParaRPr lang="en-US" altLang="zh-CN" sz="2215" dirty="0">
              <a:latin typeface="Verdana" panose="020B0604030504040204" pitchFamily="34" charset="0"/>
            </a:endParaRPr>
          </a:p>
        </p:txBody>
      </p:sp>
      <p:sp>
        <p:nvSpPr>
          <p:cNvPr id="135192" name="Line 24"/>
          <p:cNvSpPr/>
          <p:nvPr/>
        </p:nvSpPr>
        <p:spPr>
          <a:xfrm>
            <a:off x="3320562" y="3352800"/>
            <a:ext cx="574431" cy="1466"/>
          </a:xfrm>
          <a:prstGeom prst="line">
            <a:avLst/>
          </a:prstGeom>
          <a:ln w="4763" cap="flat" cmpd="sng">
            <a:solidFill>
              <a:srgbClr val="99FF33"/>
            </a:solidFill>
            <a:prstDash val="solid"/>
            <a:headEnd type="none" w="med" len="med"/>
            <a:tailEnd type="none" w="med" len="med"/>
          </a:ln>
        </p:spPr>
      </p:sp>
      <p:sp>
        <p:nvSpPr>
          <p:cNvPr id="135193" name="Line 25"/>
          <p:cNvSpPr/>
          <p:nvPr/>
        </p:nvSpPr>
        <p:spPr>
          <a:xfrm>
            <a:off x="3894992" y="3352800"/>
            <a:ext cx="1466" cy="111369"/>
          </a:xfrm>
          <a:prstGeom prst="line">
            <a:avLst/>
          </a:prstGeom>
          <a:ln w="4763" cap="flat" cmpd="sng">
            <a:solidFill>
              <a:srgbClr val="99FF33"/>
            </a:solidFill>
            <a:prstDash val="solid"/>
            <a:headEnd type="none" w="med" len="med"/>
            <a:tailEnd type="none" w="med" len="med"/>
          </a:ln>
        </p:spPr>
      </p:sp>
      <p:sp>
        <p:nvSpPr>
          <p:cNvPr id="135194" name="Line 26"/>
          <p:cNvSpPr/>
          <p:nvPr/>
        </p:nvSpPr>
        <p:spPr>
          <a:xfrm flipH="1">
            <a:off x="3323492" y="3464169"/>
            <a:ext cx="571500" cy="1466"/>
          </a:xfrm>
          <a:prstGeom prst="line">
            <a:avLst/>
          </a:prstGeom>
          <a:ln w="4763" cap="flat" cmpd="sng">
            <a:solidFill>
              <a:srgbClr val="99FF33"/>
            </a:solidFill>
            <a:prstDash val="solid"/>
            <a:headEnd type="none" w="med" len="med"/>
            <a:tailEnd type="none" w="med" len="med"/>
          </a:ln>
        </p:spPr>
      </p:sp>
      <p:sp>
        <p:nvSpPr>
          <p:cNvPr id="135195" name="Line 27"/>
          <p:cNvSpPr/>
          <p:nvPr/>
        </p:nvSpPr>
        <p:spPr>
          <a:xfrm>
            <a:off x="3323492" y="3464169"/>
            <a:ext cx="137746" cy="55685"/>
          </a:xfrm>
          <a:prstGeom prst="line">
            <a:avLst/>
          </a:prstGeom>
          <a:ln w="12700" cap="flat" cmpd="sng">
            <a:solidFill>
              <a:srgbClr val="99FF33"/>
            </a:solidFill>
            <a:prstDash val="solid"/>
            <a:headEnd type="none" w="med" len="med"/>
            <a:tailEnd type="none" w="med" len="med"/>
          </a:ln>
        </p:spPr>
      </p:sp>
      <p:sp>
        <p:nvSpPr>
          <p:cNvPr id="135196" name="Line 28"/>
          <p:cNvSpPr/>
          <p:nvPr/>
        </p:nvSpPr>
        <p:spPr>
          <a:xfrm flipV="1">
            <a:off x="3323492" y="3408485"/>
            <a:ext cx="137746" cy="55685"/>
          </a:xfrm>
          <a:prstGeom prst="line">
            <a:avLst/>
          </a:prstGeom>
          <a:ln w="12700" cap="flat" cmpd="sng">
            <a:solidFill>
              <a:srgbClr val="99FF33"/>
            </a:solidFill>
            <a:prstDash val="solid"/>
            <a:headEnd type="none" w="med" len="med"/>
            <a:tailEnd type="none" w="med" len="med"/>
          </a:ln>
        </p:spPr>
      </p:sp>
      <p:sp>
        <p:nvSpPr>
          <p:cNvPr id="135197" name="Rectangle 29"/>
          <p:cNvSpPr/>
          <p:nvPr/>
        </p:nvSpPr>
        <p:spPr>
          <a:xfrm>
            <a:off x="3453912" y="3097823"/>
            <a:ext cx="887095" cy="184150"/>
          </a:xfrm>
          <a:prstGeom prst="rect">
            <a:avLst/>
          </a:prstGeom>
          <a:noFill/>
          <a:ln w="9525">
            <a:noFill/>
          </a:ln>
        </p:spPr>
        <p:txBody>
          <a:bodyPr wrap="none" lIns="0" tIns="0" rIns="0" bIns="0">
            <a:spAutoFit/>
          </a:bodyPr>
          <a:p>
            <a:pPr algn="l" eaLnBrk="1" hangingPunct="1"/>
            <a:r>
              <a:rPr lang="en-US" altLang="zh-CN" sz="1200" dirty="0">
                <a:latin typeface="Arial" panose="020B0604020202020204" pitchFamily="34" charset="0"/>
              </a:rPr>
              <a:t>callbackLoop</a:t>
            </a:r>
            <a:endParaRPr lang="en-US" altLang="zh-CN" sz="2215" dirty="0">
              <a:latin typeface="Verdana" panose="020B0604030504040204" pitchFamily="34" charset="0"/>
            </a:endParaRPr>
          </a:p>
        </p:txBody>
      </p:sp>
      <p:sp>
        <p:nvSpPr>
          <p:cNvPr id="135198" name="Line 30"/>
          <p:cNvSpPr/>
          <p:nvPr/>
        </p:nvSpPr>
        <p:spPr>
          <a:xfrm>
            <a:off x="3316166" y="3767504"/>
            <a:ext cx="1475642" cy="1465"/>
          </a:xfrm>
          <a:prstGeom prst="line">
            <a:avLst/>
          </a:prstGeom>
          <a:ln w="4763" cap="flat" cmpd="sng">
            <a:solidFill>
              <a:srgbClr val="99FF33"/>
            </a:solidFill>
            <a:prstDash val="solid"/>
            <a:headEnd type="none" w="med" len="med"/>
            <a:tailEnd type="none" w="med" len="med"/>
          </a:ln>
        </p:spPr>
      </p:sp>
      <p:sp>
        <p:nvSpPr>
          <p:cNvPr id="135199" name="Line 31"/>
          <p:cNvSpPr/>
          <p:nvPr/>
        </p:nvSpPr>
        <p:spPr>
          <a:xfrm flipH="1">
            <a:off x="4654062" y="3767504"/>
            <a:ext cx="137746" cy="54219"/>
          </a:xfrm>
          <a:prstGeom prst="line">
            <a:avLst/>
          </a:prstGeom>
          <a:ln w="12700" cap="flat" cmpd="sng">
            <a:solidFill>
              <a:srgbClr val="99FF33"/>
            </a:solidFill>
            <a:prstDash val="solid"/>
            <a:headEnd type="none" w="med" len="med"/>
            <a:tailEnd type="none" w="med" len="med"/>
          </a:ln>
        </p:spPr>
      </p:sp>
      <p:sp>
        <p:nvSpPr>
          <p:cNvPr id="135200" name="Line 32"/>
          <p:cNvSpPr/>
          <p:nvPr/>
        </p:nvSpPr>
        <p:spPr>
          <a:xfrm flipH="1" flipV="1">
            <a:off x="4654062" y="3711820"/>
            <a:ext cx="137746" cy="55685"/>
          </a:xfrm>
          <a:prstGeom prst="line">
            <a:avLst/>
          </a:prstGeom>
          <a:ln w="12700" cap="flat" cmpd="sng">
            <a:solidFill>
              <a:srgbClr val="99FF33"/>
            </a:solidFill>
            <a:prstDash val="solid"/>
            <a:headEnd type="none" w="med" len="med"/>
            <a:tailEnd type="none" w="med" len="med"/>
          </a:ln>
        </p:spPr>
      </p:sp>
      <p:sp>
        <p:nvSpPr>
          <p:cNvPr id="135201" name="Rectangle 33"/>
          <p:cNvSpPr/>
          <p:nvPr/>
        </p:nvSpPr>
        <p:spPr>
          <a:xfrm>
            <a:off x="3562350" y="3512527"/>
            <a:ext cx="963295" cy="184150"/>
          </a:xfrm>
          <a:prstGeom prst="rect">
            <a:avLst/>
          </a:prstGeom>
          <a:noFill/>
          <a:ln w="9525">
            <a:noFill/>
          </a:ln>
        </p:spPr>
        <p:txBody>
          <a:bodyPr wrap="none" lIns="0" tIns="0" rIns="0" bIns="0">
            <a:spAutoFit/>
          </a:bodyPr>
          <a:p>
            <a:pPr algn="l" eaLnBrk="1" hangingPunct="1"/>
            <a:r>
              <a:rPr lang="en-US" altLang="zh-CN" sz="1200" dirty="0">
                <a:latin typeface="Arial" panose="020B0604020202020204" pitchFamily="34" charset="0"/>
              </a:rPr>
              <a:t>handleExpose</a:t>
            </a:r>
            <a:endParaRPr lang="en-US" altLang="zh-CN" sz="2215" dirty="0">
              <a:latin typeface="Verdana" panose="020B0604030504040204" pitchFamily="34" charset="0"/>
            </a:endParaRPr>
          </a:p>
        </p:txBody>
      </p:sp>
      <p:sp>
        <p:nvSpPr>
          <p:cNvPr id="135202" name="Line 34"/>
          <p:cNvSpPr/>
          <p:nvPr/>
        </p:nvSpPr>
        <p:spPr>
          <a:xfrm>
            <a:off x="4910504" y="3884735"/>
            <a:ext cx="1660280" cy="1465"/>
          </a:xfrm>
          <a:prstGeom prst="line">
            <a:avLst/>
          </a:prstGeom>
          <a:ln w="4763" cap="flat" cmpd="sng">
            <a:solidFill>
              <a:srgbClr val="99FF33"/>
            </a:solidFill>
            <a:prstDash val="solid"/>
            <a:headEnd type="none" w="med" len="med"/>
            <a:tailEnd type="none" w="med" len="med"/>
          </a:ln>
        </p:spPr>
      </p:sp>
      <p:sp>
        <p:nvSpPr>
          <p:cNvPr id="135203" name="Line 35"/>
          <p:cNvSpPr/>
          <p:nvPr/>
        </p:nvSpPr>
        <p:spPr>
          <a:xfrm flipH="1">
            <a:off x="6431574" y="3884735"/>
            <a:ext cx="139211" cy="55685"/>
          </a:xfrm>
          <a:prstGeom prst="line">
            <a:avLst/>
          </a:prstGeom>
          <a:ln w="12700" cap="flat" cmpd="sng">
            <a:solidFill>
              <a:srgbClr val="99FF33"/>
            </a:solidFill>
            <a:prstDash val="solid"/>
            <a:headEnd type="none" w="med" len="med"/>
            <a:tailEnd type="none" w="med" len="med"/>
          </a:ln>
        </p:spPr>
      </p:sp>
      <p:sp>
        <p:nvSpPr>
          <p:cNvPr id="135204" name="Line 36"/>
          <p:cNvSpPr/>
          <p:nvPr/>
        </p:nvSpPr>
        <p:spPr>
          <a:xfrm flipH="1" flipV="1">
            <a:off x="6431574" y="3829050"/>
            <a:ext cx="139211" cy="55685"/>
          </a:xfrm>
          <a:prstGeom prst="line">
            <a:avLst/>
          </a:prstGeom>
          <a:ln w="12700" cap="flat" cmpd="sng">
            <a:solidFill>
              <a:srgbClr val="99FF33"/>
            </a:solidFill>
            <a:prstDash val="solid"/>
            <a:headEnd type="none" w="med" len="med"/>
            <a:tailEnd type="none" w="med" len="med"/>
          </a:ln>
        </p:spPr>
      </p:sp>
      <p:sp>
        <p:nvSpPr>
          <p:cNvPr id="135205" name="Rectangle 37"/>
          <p:cNvSpPr/>
          <p:nvPr/>
        </p:nvSpPr>
        <p:spPr>
          <a:xfrm>
            <a:off x="5569927" y="3629758"/>
            <a:ext cx="329565" cy="184150"/>
          </a:xfrm>
          <a:prstGeom prst="rect">
            <a:avLst/>
          </a:prstGeom>
          <a:noFill/>
          <a:ln w="9525">
            <a:noFill/>
          </a:ln>
        </p:spPr>
        <p:txBody>
          <a:bodyPr wrap="none" lIns="0" tIns="0" rIns="0" bIns="0">
            <a:spAutoFit/>
          </a:bodyPr>
          <a:p>
            <a:pPr algn="l" eaLnBrk="1" hangingPunct="1"/>
            <a:r>
              <a:rPr lang="en-US" altLang="zh-CN" sz="1200" dirty="0">
                <a:latin typeface="Arial" panose="020B0604020202020204" pitchFamily="34" charset="0"/>
              </a:rPr>
              <a:t>paint</a:t>
            </a:r>
            <a:endParaRPr lang="en-US" altLang="zh-CN" sz="2215" dirty="0">
              <a:latin typeface="Verdana" panose="020B0604030504040204" pitchFamily="34" charset="0"/>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标题 1"/>
          <p:cNvSpPr>
            <a:spLocks noGrp="1"/>
          </p:cNvSpPr>
          <p:nvPr>
            <p:ph type="title" idx="4294967295"/>
          </p:nvPr>
        </p:nvSpPr>
        <p:spPr>
          <a:xfrm>
            <a:off x="358775" y="0"/>
            <a:ext cx="8229600" cy="1143000"/>
          </a:xfrm>
        </p:spPr>
        <p:txBody>
          <a:bodyPr/>
          <a:lstStyle/>
          <a:p>
            <a:r>
              <a:rPr lang="zh-CN" altLang="en-US" b="1" smtClean="0">
                <a:latin typeface="Bodoni MT Black" pitchFamily="18" charset="0"/>
              </a:rPr>
              <a:t>本章小结</a:t>
            </a:r>
            <a:endParaRPr lang="zh-CN" altLang="en-US" b="1" smtClean="0">
              <a:latin typeface="Bodoni MT Black" pitchFamily="18" charset="0"/>
            </a:endParaRPr>
          </a:p>
        </p:txBody>
      </p:sp>
      <p:sp>
        <p:nvSpPr>
          <p:cNvPr id="3" name="内容占位符 2"/>
          <p:cNvSpPr>
            <a:spLocks noGrp="1"/>
          </p:cNvSpPr>
          <p:nvPr>
            <p:ph idx="4294967295"/>
          </p:nvPr>
        </p:nvSpPr>
        <p:spPr>
          <a:xfrm>
            <a:off x="739775" y="1484313"/>
            <a:ext cx="7848600" cy="4032250"/>
          </a:xfrm>
        </p:spPr>
        <p:txBody>
          <a:bodyPr/>
          <a:lstStyle/>
          <a:p>
            <a:pPr marL="457200" indent="-457200">
              <a:lnSpc>
                <a:spcPts val="2500"/>
              </a:lnSpc>
              <a:buFont typeface="+mj-lt"/>
              <a:buAutoNum type="arabicPeriod"/>
              <a:defRPr/>
            </a:pPr>
            <a:r>
              <a:rPr kumimoji="1" lang="zh-CN" altLang="en-US" sz="2400" dirty="0">
                <a:solidFill>
                  <a:prstClr val="black"/>
                </a:solidFill>
                <a:latin typeface="Bodoni MT Black" pitchFamily="18" charset="0"/>
              </a:rPr>
              <a:t>面向对象分析中，主要由</a:t>
            </a:r>
            <a:r>
              <a:rPr kumimoji="1" lang="zh-CN" altLang="en-US" sz="2400" dirty="0">
                <a:solidFill>
                  <a:srgbClr val="FF0000"/>
                </a:solidFill>
                <a:latin typeface="Bodoni MT Black" pitchFamily="18" charset="0"/>
              </a:rPr>
              <a:t>对象模型</a:t>
            </a:r>
            <a:r>
              <a:rPr kumimoji="1" lang="zh-CN" altLang="en-US" sz="2400" dirty="0">
                <a:solidFill>
                  <a:prstClr val="black"/>
                </a:solidFill>
                <a:latin typeface="Bodoni MT Black" pitchFamily="18" charset="0"/>
              </a:rPr>
              <a:t>、</a:t>
            </a:r>
            <a:r>
              <a:rPr kumimoji="1" lang="zh-CN" altLang="en-US" sz="2400" dirty="0">
                <a:solidFill>
                  <a:srgbClr val="FF0000"/>
                </a:solidFill>
                <a:latin typeface="Bodoni MT Black" pitchFamily="18" charset="0"/>
              </a:rPr>
              <a:t>动态模型</a:t>
            </a:r>
            <a:r>
              <a:rPr kumimoji="1" lang="zh-CN" altLang="en-US" sz="2400" dirty="0">
                <a:solidFill>
                  <a:prstClr val="black"/>
                </a:solidFill>
                <a:latin typeface="Bodoni MT Black" pitchFamily="18" charset="0"/>
              </a:rPr>
              <a:t>和</a:t>
            </a:r>
            <a:r>
              <a:rPr kumimoji="1" lang="zh-CN" altLang="en-US" sz="2400" dirty="0">
                <a:solidFill>
                  <a:srgbClr val="FF0000"/>
                </a:solidFill>
                <a:latin typeface="Bodoni MT Black" pitchFamily="18" charset="0"/>
              </a:rPr>
              <a:t>功能模型</a:t>
            </a:r>
            <a:r>
              <a:rPr kumimoji="1" lang="zh-CN" altLang="en-US" sz="2400" dirty="0" smtClean="0">
                <a:solidFill>
                  <a:srgbClr val="FF0000"/>
                </a:solidFill>
                <a:latin typeface="Bodoni MT Black" pitchFamily="18" charset="0"/>
              </a:rPr>
              <a:t>组成</a:t>
            </a:r>
            <a:r>
              <a:rPr kumimoji="1" lang="zh-CN" altLang="en-US" sz="2400" dirty="0" smtClean="0">
                <a:solidFill>
                  <a:prstClr val="black"/>
                </a:solidFill>
                <a:latin typeface="Bodoni MT Black" pitchFamily="18" charset="0"/>
              </a:rPr>
              <a:t>。</a:t>
            </a:r>
            <a:endParaRPr lang="en-US" altLang="zh-CN" sz="2400" dirty="0" smtClean="0">
              <a:latin typeface="Bodoni MT Black" pitchFamily="18" charset="0"/>
            </a:endParaRPr>
          </a:p>
          <a:p>
            <a:pPr marL="457200" indent="-457200">
              <a:lnSpc>
                <a:spcPts val="2500"/>
              </a:lnSpc>
              <a:buFont typeface="+mj-lt"/>
              <a:buAutoNum type="arabicPeriod"/>
              <a:defRPr/>
            </a:pPr>
            <a:r>
              <a:rPr lang="zh-CN" altLang="en-US" sz="2400" dirty="0" smtClean="0">
                <a:latin typeface="Bodoni MT Black" pitchFamily="18" charset="0"/>
              </a:rPr>
              <a:t>面向对象分析</a:t>
            </a:r>
            <a:r>
              <a:rPr lang="zh-CN" altLang="en-US" sz="2400" dirty="0">
                <a:latin typeface="Bodoni MT Black" pitchFamily="18" charset="0"/>
              </a:rPr>
              <a:t>的关键工作，是分析、确定问题域中的对象及对象间的关系，并建立起问题域的对象模型</a:t>
            </a:r>
            <a:r>
              <a:rPr lang="zh-CN" altLang="en-US" sz="2400" dirty="0" smtClean="0">
                <a:latin typeface="Bodoni MT Black" pitchFamily="18" charset="0"/>
              </a:rPr>
              <a:t>。</a:t>
            </a:r>
            <a:endParaRPr lang="en-US" altLang="zh-CN" sz="2400" dirty="0" smtClean="0">
              <a:latin typeface="Bodoni MT Black" pitchFamily="18" charset="0"/>
            </a:endParaRPr>
          </a:p>
          <a:p>
            <a:pPr marL="457200" indent="-457200">
              <a:lnSpc>
                <a:spcPts val="2500"/>
              </a:lnSpc>
              <a:buFont typeface="+mj-lt"/>
              <a:buAutoNum type="arabicPeriod"/>
              <a:defRPr/>
            </a:pPr>
            <a:r>
              <a:rPr lang="zh-CN" altLang="en-US" sz="2400" dirty="0" smtClean="0">
                <a:latin typeface="Bodoni MT Black" pitchFamily="18" charset="0"/>
              </a:rPr>
              <a:t>大型</a:t>
            </a:r>
            <a:r>
              <a:rPr lang="zh-CN" altLang="en-US" sz="2400" dirty="0">
                <a:latin typeface="Bodoni MT Black" pitchFamily="18" charset="0"/>
              </a:rPr>
              <a:t>、复杂系统的对象模型通常由下述</a:t>
            </a:r>
            <a:r>
              <a:rPr lang="en-US" altLang="zh-CN" sz="2400" dirty="0">
                <a:solidFill>
                  <a:srgbClr val="FF0000"/>
                </a:solidFill>
                <a:latin typeface="Bodoni MT Black" pitchFamily="18" charset="0"/>
              </a:rPr>
              <a:t>5</a:t>
            </a:r>
            <a:r>
              <a:rPr lang="zh-CN" altLang="en-US" sz="2400" dirty="0">
                <a:latin typeface="Bodoni MT Black" pitchFamily="18" charset="0"/>
              </a:rPr>
              <a:t>个层次组成：主题层、类与对象层、结构层、属性层和服务层</a:t>
            </a:r>
            <a:r>
              <a:rPr lang="zh-CN" altLang="en-US" sz="2400" dirty="0" smtClean="0">
                <a:latin typeface="Bodoni MT Black" pitchFamily="18" charset="0"/>
              </a:rPr>
              <a:t>。</a:t>
            </a:r>
            <a:endParaRPr lang="en-US" altLang="zh-CN" sz="2400" dirty="0" smtClean="0">
              <a:latin typeface="Bodoni MT Black" pitchFamily="18" charset="0"/>
            </a:endParaRPr>
          </a:p>
          <a:p>
            <a:pPr marL="457200" indent="-457200">
              <a:lnSpc>
                <a:spcPts val="2500"/>
              </a:lnSpc>
              <a:buFont typeface="+mj-lt"/>
              <a:buAutoNum type="arabicPeriod"/>
              <a:defRPr/>
            </a:pPr>
            <a:r>
              <a:rPr lang="zh-CN" altLang="en-US" sz="2400" dirty="0" smtClean="0">
                <a:latin typeface="Bodoni MT Black" pitchFamily="18" charset="0"/>
              </a:rPr>
              <a:t>分析模型</a:t>
            </a:r>
            <a:r>
              <a:rPr lang="zh-CN" altLang="en-US" sz="2400" dirty="0">
                <a:latin typeface="Bodoni MT Black" pitchFamily="18" charset="0"/>
              </a:rPr>
              <a:t>是系统分析员同用户及领域专家交流时有效的通信手段。最终的模型必须得到用户和领域专家的确认。在交流和确认的过程中，原型往往能起很大的促进作用</a:t>
            </a:r>
            <a:r>
              <a:rPr lang="zh-CN" altLang="en-US" sz="2400" dirty="0" smtClean="0">
                <a:latin typeface="Bodoni MT Black" pitchFamily="18" charset="0"/>
              </a:rPr>
              <a:t>。</a:t>
            </a:r>
            <a:endParaRPr lang="en-US" altLang="zh-CN" sz="2400" dirty="0" smtClean="0">
              <a:latin typeface="Bodoni MT Black" pitchFamily="18" charset="0"/>
            </a:endParaRPr>
          </a:p>
        </p:txBody>
      </p:sp>
      <p:sp>
        <p:nvSpPr>
          <p:cNvPr id="223236"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本章小结</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TextBox 2"/>
          <p:cNvSpPr txBox="1">
            <a:spLocks noChangeArrowheads="1"/>
          </p:cNvSpPr>
          <p:nvPr/>
        </p:nvSpPr>
        <p:spPr bwMode="auto">
          <a:xfrm>
            <a:off x="971550" y="2349500"/>
            <a:ext cx="6985000" cy="922338"/>
          </a:xfrm>
          <a:prstGeom prst="rect">
            <a:avLst/>
          </a:prstGeom>
          <a:noFill/>
          <a:ln w="9525">
            <a:noFill/>
            <a:miter lim="800000"/>
          </a:ln>
        </p:spPr>
        <p:txBody>
          <a:bodyPr>
            <a:spAutoFit/>
          </a:bodyPr>
          <a:lstStyle/>
          <a:p>
            <a:pPr algn="ctr" eaLnBrk="1" hangingPunct="1"/>
            <a:r>
              <a:rPr lang="zh-CN" altLang="en-US" sz="5400" b="1">
                <a:solidFill>
                  <a:srgbClr val="000000"/>
                </a:solidFill>
              </a:rPr>
              <a:t>本章结束</a:t>
            </a:r>
            <a:endParaRPr lang="zh-CN" altLang="en-US" sz="5400" b="1">
              <a:solidFill>
                <a:srgbClr val="0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50179" name="Rectangle 3"/>
          <p:cNvSpPr>
            <a:spLocks noGrp="1"/>
          </p:cNvSpPr>
          <p:nvPr>
            <p:ph type="title"/>
          </p:nvPr>
        </p:nvSpPr>
        <p:spPr>
          <a:xfrm>
            <a:off x="3626827" y="422031"/>
            <a:ext cx="5416062" cy="530469"/>
          </a:xfrm>
        </p:spPr>
        <p:txBody>
          <a:bodyPr vert="horz" wrap="square" lIns="89030" tIns="44515" rIns="89030" bIns="44515" anchor="ctr"/>
          <a:p>
            <a:pPr algn="r" eaLnBrk="1" hangingPunct="1"/>
            <a:r>
              <a:rPr lang="zh-CN" altLang="en-US" dirty="0">
                <a:solidFill>
                  <a:schemeClr val="tx1"/>
                </a:solidFill>
                <a:latin typeface="宋体" panose="02010600030101010101" pitchFamily="2" charset="-122"/>
              </a:rPr>
              <a:t>定义服务</a:t>
            </a:r>
            <a:endParaRPr lang="zh-CN" altLang="en-US" dirty="0">
              <a:solidFill>
                <a:schemeClr val="tx1"/>
              </a:solidFill>
              <a:latin typeface="宋体" panose="02010600030101010101" pitchFamily="2" charset="-122"/>
            </a:endParaRPr>
          </a:p>
        </p:txBody>
      </p:sp>
      <p:sp>
        <p:nvSpPr>
          <p:cNvPr id="50180" name="Text Box 4"/>
          <p:cNvSpPr txBox="1"/>
          <p:nvPr/>
        </p:nvSpPr>
        <p:spPr>
          <a:xfrm>
            <a:off x="562708" y="1248508"/>
            <a:ext cx="7526215" cy="1283335"/>
          </a:xfrm>
          <a:prstGeom prst="rect">
            <a:avLst/>
          </a:prstGeom>
          <a:noFill/>
          <a:ln w="9525">
            <a:noFill/>
          </a:ln>
        </p:spPr>
        <p:txBody>
          <a:bodyPr lIns="89030" tIns="44515" rIns="89030" bIns="44515">
            <a:spAutoFit/>
          </a:bodyPr>
          <a:p>
            <a:pPr algn="l"/>
            <a:r>
              <a:rPr lang="zh-CN" altLang="en-US" sz="2585" dirty="0">
                <a:latin typeface="Arial" panose="020B0604020202020204" pitchFamily="34" charset="0"/>
              </a:rPr>
              <a:t>定义服务作为对对象模型的补充，进一步明确定义出每个类所提供的服务内容，也就是其提供的操作功能。</a:t>
            </a:r>
            <a:endParaRPr lang="zh-CN" altLang="en-US" sz="2585" dirty="0">
              <a:latin typeface="Arial" panose="020B0604020202020204" pitchFamily="34" charset="0"/>
            </a:endParaRPr>
          </a:p>
        </p:txBody>
      </p:sp>
      <p:sp>
        <p:nvSpPr>
          <p:cNvPr id="50181" name="Text Box 5"/>
          <p:cNvSpPr txBox="1"/>
          <p:nvPr/>
        </p:nvSpPr>
        <p:spPr>
          <a:xfrm>
            <a:off x="562708" y="2795954"/>
            <a:ext cx="8088923" cy="2079625"/>
          </a:xfrm>
          <a:prstGeom prst="rect">
            <a:avLst/>
          </a:prstGeom>
          <a:noFill/>
          <a:ln w="9525">
            <a:noFill/>
          </a:ln>
        </p:spPr>
        <p:txBody>
          <a:bodyPr lIns="89030" tIns="44515" rIns="89030" bIns="44515">
            <a:spAutoFit/>
          </a:bodyPr>
          <a:p>
            <a:pPr algn="l"/>
            <a:r>
              <a:rPr lang="zh-CN" altLang="en-US" sz="2585" dirty="0">
                <a:latin typeface="Arial" panose="020B0604020202020204" pitchFamily="34" charset="0"/>
              </a:rPr>
              <a:t>服务定义启发式规则：</a:t>
            </a:r>
            <a:endParaRPr lang="zh-CN" altLang="en-US" sz="2585" dirty="0">
              <a:latin typeface="Arial" panose="020B0604020202020204" pitchFamily="34" charset="0"/>
            </a:endParaRPr>
          </a:p>
          <a:p>
            <a:pPr algn="l"/>
            <a:r>
              <a:rPr lang="en-US" altLang="zh-CN" sz="2585" dirty="0">
                <a:latin typeface="Arial" panose="020B0604020202020204" pitchFamily="34" charset="0"/>
              </a:rPr>
              <a:t>1. </a:t>
            </a:r>
            <a:r>
              <a:rPr lang="zh-CN" altLang="en-US" sz="2585" dirty="0">
                <a:latin typeface="Arial" panose="020B0604020202020204" pitchFamily="34" charset="0"/>
              </a:rPr>
              <a:t>对于一些常规行为，可以在定义中进行省略。</a:t>
            </a:r>
            <a:endParaRPr lang="zh-CN" altLang="en-US" sz="2585" dirty="0">
              <a:latin typeface="Arial" panose="020B0604020202020204" pitchFamily="34" charset="0"/>
            </a:endParaRPr>
          </a:p>
          <a:p>
            <a:pPr algn="l"/>
            <a:r>
              <a:rPr lang="en-US" altLang="zh-CN" sz="2585" dirty="0">
                <a:latin typeface="Arial" panose="020B0604020202020204" pitchFamily="34" charset="0"/>
              </a:rPr>
              <a:t>2. </a:t>
            </a:r>
            <a:r>
              <a:rPr lang="zh-CN" altLang="en-US" sz="2585" dirty="0">
                <a:latin typeface="Arial" panose="020B0604020202020204" pitchFamily="34" charset="0"/>
              </a:rPr>
              <a:t>从事件导出的操作。</a:t>
            </a:r>
            <a:endParaRPr lang="zh-CN" altLang="en-US" sz="2585" dirty="0">
              <a:latin typeface="Arial" panose="020B0604020202020204" pitchFamily="34" charset="0"/>
            </a:endParaRPr>
          </a:p>
          <a:p>
            <a:pPr algn="l"/>
            <a:r>
              <a:rPr lang="en-US" altLang="zh-CN" sz="2585" dirty="0">
                <a:latin typeface="Arial" panose="020B0604020202020204" pitchFamily="34" charset="0"/>
              </a:rPr>
              <a:t>3. </a:t>
            </a:r>
            <a:r>
              <a:rPr lang="zh-CN" altLang="en-US" sz="2585" dirty="0">
                <a:latin typeface="Arial" panose="020B0604020202020204" pitchFamily="34" charset="0"/>
              </a:rPr>
              <a:t>依据功能模型描述的处理内容获取相应的操作。</a:t>
            </a:r>
            <a:endParaRPr lang="zh-CN" altLang="en-US" sz="2585" dirty="0">
              <a:latin typeface="Arial" panose="020B0604020202020204" pitchFamily="34" charset="0"/>
            </a:endParaRPr>
          </a:p>
          <a:p>
            <a:pPr algn="l"/>
            <a:r>
              <a:rPr lang="en-US" altLang="zh-CN" sz="2585" dirty="0">
                <a:latin typeface="Arial" panose="020B0604020202020204" pitchFamily="34" charset="0"/>
              </a:rPr>
              <a:t>4. </a:t>
            </a:r>
            <a:r>
              <a:rPr lang="zh-CN" altLang="en-US" sz="2585" dirty="0">
                <a:latin typeface="Arial" panose="020B0604020202020204" pitchFamily="34" charset="0"/>
              </a:rPr>
              <a:t>利用继承减少冗余操作。</a:t>
            </a:r>
            <a:endParaRPr lang="zh-CN" altLang="en-US" sz="2585" dirty="0">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3138488" y="692150"/>
            <a:ext cx="2895600"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4800" b="1" dirty="0" smtClean="0">
                <a:solidFill>
                  <a:prstClr val="black"/>
                </a:solidFill>
                <a:latin typeface="Bodoni MT Black" pitchFamily="18" charset="0"/>
                <a:ea typeface="+mn-ea"/>
              </a:rPr>
              <a:t>主要内容</a:t>
            </a:r>
            <a:endParaRPr lang="es-HN" sz="4800" b="1" dirty="0">
              <a:solidFill>
                <a:prstClr val="black"/>
              </a:solidFill>
              <a:latin typeface="Bodoni MT Black" pitchFamily="18" charset="0"/>
              <a:ea typeface="+mn-ea"/>
            </a:endParaRPr>
          </a:p>
        </p:txBody>
      </p:sp>
      <p:sp>
        <p:nvSpPr>
          <p:cNvPr id="40963"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pic>
        <p:nvPicPr>
          <p:cNvPr id="40964"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40965"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40966"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solidFill>
                <a:srgbClr val="000000"/>
              </a:solidFill>
              <a:latin typeface="Bodoni MT Black" pitchFamily="18" charset="0"/>
            </a:endParaRPr>
          </a:p>
        </p:txBody>
      </p:sp>
      <p:sp>
        <p:nvSpPr>
          <p:cNvPr id="40967"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solidFill>
                <a:srgbClr val="000000"/>
              </a:solidFill>
              <a:latin typeface="Bodoni MT Black" pitchFamily="18" charset="0"/>
            </a:endParaRPr>
          </a:p>
        </p:txBody>
      </p:sp>
      <p:sp>
        <p:nvSpPr>
          <p:cNvPr id="40968"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solidFill>
                <a:srgbClr val="000000"/>
              </a:solidFill>
              <a:latin typeface="Bodoni MT Black" pitchFamily="18" charset="0"/>
            </a:endParaRPr>
          </a:p>
        </p:txBody>
      </p:sp>
      <p:sp>
        <p:nvSpPr>
          <p:cNvPr id="40969"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solidFill>
                <a:srgbClr val="000000"/>
              </a:solidFill>
              <a:latin typeface="Bodoni MT Black" pitchFamily="18" charset="0"/>
            </a:endParaRPr>
          </a:p>
        </p:txBody>
      </p:sp>
      <p:sp>
        <p:nvSpPr>
          <p:cNvPr id="34" name="Rectangle 3"/>
          <p:cNvSpPr txBox="1">
            <a:spLocks noChangeArrowheads="1"/>
          </p:cNvSpPr>
          <p:nvPr/>
        </p:nvSpPr>
        <p:spPr bwMode="auto">
          <a:xfrm>
            <a:off x="468313" y="1844675"/>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solidFill>
                  <a:prstClr val="black"/>
                </a:solidFill>
                <a:latin typeface="Bodoni MT Black" pitchFamily="18" charset="0"/>
              </a:rPr>
              <a:t>10.1   </a:t>
            </a:r>
            <a:r>
              <a:rPr kumimoji="1" lang="zh-CN" altLang="en-US" sz="2400" b="1" dirty="0">
                <a:solidFill>
                  <a:prstClr val="black"/>
                </a:solidFill>
                <a:latin typeface="Bodoni MT Black" pitchFamily="18" charset="0"/>
              </a:rPr>
              <a:t>面向对象分析的基本过程</a:t>
            </a:r>
            <a:endParaRPr kumimoji="1" lang="en-US" altLang="zh-CN" sz="2400" b="1" dirty="0">
              <a:solidFill>
                <a:prstClr val="black"/>
              </a:solidFill>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solidFill>
                  <a:prstClr val="black"/>
                </a:solidFill>
                <a:latin typeface="Bodoni MT Black" pitchFamily="18" charset="0"/>
              </a:rPr>
              <a:t>   10.2   </a:t>
            </a:r>
            <a:r>
              <a:rPr kumimoji="1" lang="zh-CN" altLang="en-US" sz="2400" b="1" dirty="0">
                <a:solidFill>
                  <a:prstClr val="black"/>
                </a:solidFill>
                <a:latin typeface="Bodoni MT Black" pitchFamily="18" charset="0"/>
              </a:rPr>
              <a:t>需求陈述</a:t>
            </a:r>
            <a:endParaRPr kumimoji="1" lang="en-US" altLang="zh-CN" sz="2400" b="1" dirty="0">
              <a:solidFill>
                <a:prstClr val="black"/>
              </a:solidFill>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solidFill>
                  <a:prstClr val="black"/>
                </a:solidFill>
                <a:latin typeface="Bodoni MT Black" pitchFamily="18" charset="0"/>
              </a:rPr>
              <a:t>   10.3   </a:t>
            </a:r>
            <a:r>
              <a:rPr kumimoji="1" lang="zh-CN" altLang="en-US" sz="2400" b="1" dirty="0">
                <a:solidFill>
                  <a:prstClr val="black"/>
                </a:solidFill>
                <a:latin typeface="Bodoni MT Black" pitchFamily="18" charset="0"/>
              </a:rPr>
              <a:t>建立对象模型</a:t>
            </a:r>
            <a:endParaRPr kumimoji="1" lang="zh-CN" altLang="en-US" sz="2400" b="1" dirty="0">
              <a:solidFill>
                <a:prstClr val="black"/>
              </a:solidFill>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solidFill>
                  <a:prstClr val="black"/>
                </a:solidFill>
                <a:latin typeface="Bodoni MT Black" pitchFamily="18" charset="0"/>
              </a:rPr>
              <a:t>   10.4   </a:t>
            </a:r>
            <a:r>
              <a:rPr kumimoji="1" lang="zh-CN" altLang="en-US" sz="2400" b="1" dirty="0">
                <a:solidFill>
                  <a:prstClr val="black"/>
                </a:solidFill>
                <a:latin typeface="Bodoni MT Black" pitchFamily="18" charset="0"/>
              </a:rPr>
              <a:t>建立动态模型</a:t>
            </a:r>
            <a:endParaRPr kumimoji="1" lang="zh-CN" altLang="en-US" sz="2400" b="1" dirty="0">
              <a:solidFill>
                <a:prstClr val="black"/>
              </a:solidFill>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solidFill>
                  <a:prstClr val="black"/>
                </a:solidFill>
                <a:latin typeface="Bodoni MT Black" pitchFamily="18" charset="0"/>
              </a:rPr>
              <a:t>   10.5   </a:t>
            </a:r>
            <a:r>
              <a:rPr kumimoji="1" lang="zh-CN" altLang="en-US" sz="2400" b="1" dirty="0">
                <a:solidFill>
                  <a:prstClr val="black"/>
                </a:solidFill>
                <a:latin typeface="Bodoni MT Black" pitchFamily="18" charset="0"/>
              </a:rPr>
              <a:t>建立功能模型</a:t>
            </a:r>
            <a:endParaRPr kumimoji="1" lang="zh-CN" altLang="en-US" sz="2400" b="1" dirty="0">
              <a:solidFill>
                <a:prstClr val="black"/>
              </a:solidFill>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solidFill>
                  <a:prstClr val="black"/>
                </a:solidFill>
                <a:latin typeface="Bodoni MT Black" pitchFamily="18" charset="0"/>
              </a:rPr>
              <a:t>   10.6   </a:t>
            </a:r>
            <a:r>
              <a:rPr kumimoji="1" lang="zh-CN" altLang="en-US" sz="2400" b="1" dirty="0">
                <a:solidFill>
                  <a:prstClr val="black"/>
                </a:solidFill>
                <a:latin typeface="Bodoni MT Black" pitchFamily="18" charset="0"/>
              </a:rPr>
              <a:t>定义服务</a:t>
            </a:r>
            <a:endParaRPr kumimoji="1" lang="en-US" altLang="zh-CN" sz="2400" b="1" dirty="0" smtClean="0">
              <a:solidFill>
                <a:prstClr val="black"/>
              </a:solidFill>
              <a:latin typeface="Bodoni MT Black" pitchFamily="18" charset="0"/>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solidFill>
                <a:prstClr val="black"/>
              </a:solidFill>
              <a:latin typeface="Bodoni MT Black" pitchFamily="18" charset="0"/>
              <a:ea typeface="黑体" panose="02010609060101010101" pitchFamily="2" charset="-122"/>
            </a:endParaRPr>
          </a:p>
          <a:p>
            <a:pPr marL="0" indent="0" eaLnBrk="1" hangingPunct="1">
              <a:lnSpc>
                <a:spcPct val="120000"/>
              </a:lnSpc>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ea typeface="黑体" panose="02010609060101010101" pitchFamily="2" charset="-122"/>
              </a:rPr>
              <a:t>      </a:t>
            </a:r>
            <a:endParaRPr kumimoji="1" lang="zh-CN" altLang="en-US" sz="2400" b="1" dirty="0" smtClean="0">
              <a:solidFill>
                <a:srgbClr val="9999CC">
                  <a:lumMod val="50000"/>
                </a:srgbClr>
              </a:solidFill>
              <a:latin typeface="Bodoni MT Black" pitchFamily="18" charset="0"/>
              <a:ea typeface="黑体" panose="02010609060101010101"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2" name="矩形 11"/>
          <p:cNvSpPr/>
          <p:nvPr/>
        </p:nvSpPr>
        <p:spPr>
          <a:xfrm>
            <a:off x="927100" y="23526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13" name="等腰三角形 12"/>
          <p:cNvSpPr/>
          <p:nvPr/>
        </p:nvSpPr>
        <p:spPr>
          <a:xfrm rot="5400000">
            <a:off x="335757" y="243919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40973"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10.2 </a:t>
            </a:r>
            <a:r>
              <a:rPr lang="zh-CN" altLang="en-US" sz="2400">
                <a:solidFill>
                  <a:srgbClr val="D9D9D9"/>
                </a:solidFill>
                <a:latin typeface="Bodoni MT Black" pitchFamily="18" charset="0"/>
              </a:rPr>
              <a:t>需求陈述</a:t>
            </a:r>
            <a:endParaRPr lang="zh-CN" altLang="en-US" sz="2400">
              <a:solidFill>
                <a:srgbClr val="D9D9D9"/>
              </a:solidFill>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pic>
        <p:nvPicPr>
          <p:cNvPr id="20483"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20484"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0485"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solidFill>
                <a:srgbClr val="000000"/>
              </a:solidFill>
              <a:latin typeface="Bodoni MT Black" pitchFamily="18" charset="0"/>
            </a:endParaRPr>
          </a:p>
        </p:txBody>
      </p:sp>
      <p:sp>
        <p:nvSpPr>
          <p:cNvPr id="20486"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solidFill>
                <a:srgbClr val="000000"/>
              </a:solidFill>
              <a:latin typeface="Bodoni MT Black" pitchFamily="18" charset="0"/>
            </a:endParaRPr>
          </a:p>
        </p:txBody>
      </p:sp>
      <p:sp>
        <p:nvSpPr>
          <p:cNvPr id="20487"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solidFill>
                <a:srgbClr val="000000"/>
              </a:solidFill>
              <a:latin typeface="Bodoni MT Black" pitchFamily="18" charset="0"/>
            </a:endParaRPr>
          </a:p>
        </p:txBody>
      </p:sp>
      <p:sp>
        <p:nvSpPr>
          <p:cNvPr id="20488"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solidFill>
                <a:srgbClr val="000000"/>
              </a:solidFill>
              <a:latin typeface="Bodoni MT Black" pitchFamily="18" charset="0"/>
            </a:endParaRPr>
          </a:p>
        </p:txBody>
      </p:sp>
      <p:sp>
        <p:nvSpPr>
          <p:cNvPr id="34" name="Rectangle 3"/>
          <p:cNvSpPr txBox="1">
            <a:spLocks noChangeArrowheads="1"/>
          </p:cNvSpPr>
          <p:nvPr/>
        </p:nvSpPr>
        <p:spPr bwMode="auto">
          <a:xfrm>
            <a:off x="468313" y="1751013"/>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zh-CN" altLang="en-US" sz="2400" dirty="0" smtClean="0">
                <a:solidFill>
                  <a:prstClr val="black"/>
                </a:solidFill>
                <a:latin typeface="Bodoni MT Black" pitchFamily="18" charset="0"/>
              </a:rPr>
              <a:t>     在</a:t>
            </a:r>
            <a:r>
              <a:rPr kumimoji="1" lang="zh-CN" altLang="en-US" sz="2400" dirty="0">
                <a:solidFill>
                  <a:prstClr val="black"/>
                </a:solidFill>
                <a:latin typeface="Bodoni MT Black" pitchFamily="18" charset="0"/>
              </a:rPr>
              <a:t>面向对象分析中，主要由对象模型、动态模型和功能模型</a:t>
            </a:r>
            <a:r>
              <a:rPr kumimoji="1" lang="zh-CN" altLang="en-US" sz="2400" dirty="0" smtClean="0">
                <a:solidFill>
                  <a:prstClr val="black"/>
                </a:solidFill>
                <a:latin typeface="Bodoni MT Black" pitchFamily="18" charset="0"/>
              </a:rPr>
              <a:t>组成。</a:t>
            </a:r>
            <a:endParaRPr kumimoji="1" lang="en-US" altLang="zh-CN" sz="2400" dirty="0" smtClean="0">
              <a:solidFill>
                <a:prstClr val="black"/>
              </a:solidFill>
              <a:latin typeface="Bodoni MT Black" pitchFamily="18" charset="0"/>
            </a:endParaRPr>
          </a:p>
          <a:p>
            <a:pPr marL="0" indent="0" eaLnBrk="1" hangingPunct="1">
              <a:spcBef>
                <a:spcPct val="50000"/>
              </a:spcBef>
              <a:buClrTx/>
              <a:buSzTx/>
              <a:buNone/>
              <a:defRPr/>
            </a:pPr>
            <a:r>
              <a:rPr lang="zh-CN" altLang="en-US" sz="2400" kern="0" dirty="0" smtClean="0">
                <a:solidFill>
                  <a:srgbClr val="000000"/>
                </a:solidFill>
                <a:latin typeface="Bodoni MT Black" pitchFamily="18" charset="0"/>
              </a:rPr>
              <a:t>     </a:t>
            </a:r>
            <a:r>
              <a:rPr lang="zh-CN" altLang="en-US" sz="2400" kern="0" dirty="0" smtClean="0">
                <a:solidFill>
                  <a:srgbClr val="FF0000"/>
                </a:solidFill>
                <a:latin typeface="Bodoni MT Black" pitchFamily="18" charset="0"/>
              </a:rPr>
              <a:t>面向对象分析（</a:t>
            </a:r>
            <a:r>
              <a:rPr lang="en-US" altLang="zh-CN" sz="2400" kern="0" dirty="0" smtClean="0">
                <a:solidFill>
                  <a:srgbClr val="FF0000"/>
                </a:solidFill>
                <a:latin typeface="Bodoni MT Black" pitchFamily="18" charset="0"/>
              </a:rPr>
              <a:t>OOA</a:t>
            </a:r>
            <a:r>
              <a:rPr lang="zh-CN" altLang="en-US" sz="2400" kern="0" dirty="0" smtClean="0">
                <a:solidFill>
                  <a:srgbClr val="FF0000"/>
                </a:solidFill>
                <a:latin typeface="Bodoni MT Black" pitchFamily="18" charset="0"/>
              </a:rPr>
              <a:t>）的</a:t>
            </a:r>
            <a:r>
              <a:rPr lang="zh-CN" altLang="en-US" sz="2400" kern="0" dirty="0">
                <a:solidFill>
                  <a:srgbClr val="FF0000"/>
                </a:solidFill>
                <a:latin typeface="Bodoni MT Black" pitchFamily="18" charset="0"/>
              </a:rPr>
              <a:t>关键是识别出问题域内的类与对象，并分析它们相互间的关系</a:t>
            </a:r>
            <a:r>
              <a:rPr lang="zh-CN" altLang="en-US" sz="2400" kern="0" dirty="0">
                <a:solidFill>
                  <a:srgbClr val="000000"/>
                </a:solidFill>
                <a:latin typeface="Bodoni MT Black" pitchFamily="18" charset="0"/>
              </a:rPr>
              <a:t>，最终建立起问题域的简洁、精确、可理解的正确模型。在用面向对象观点建立起的</a:t>
            </a:r>
            <a:r>
              <a:rPr lang="en-US" altLang="zh-CN" sz="2400" kern="0" dirty="0">
                <a:solidFill>
                  <a:srgbClr val="000000"/>
                </a:solidFill>
                <a:latin typeface="Bodoni MT Black" pitchFamily="18" charset="0"/>
              </a:rPr>
              <a:t>3</a:t>
            </a:r>
            <a:r>
              <a:rPr lang="zh-CN" altLang="en-US" sz="2400" kern="0" dirty="0">
                <a:solidFill>
                  <a:srgbClr val="000000"/>
                </a:solidFill>
                <a:latin typeface="Bodoni MT Black" pitchFamily="18" charset="0"/>
              </a:rPr>
              <a:t>种模型中，</a:t>
            </a:r>
            <a:r>
              <a:rPr lang="zh-CN" altLang="en-US" sz="2400" kern="0" dirty="0">
                <a:solidFill>
                  <a:srgbClr val="FF0000"/>
                </a:solidFill>
                <a:latin typeface="Bodoni MT Black" pitchFamily="18" charset="0"/>
              </a:rPr>
              <a:t>对象模型是最基本、最重要、最核心的</a:t>
            </a:r>
            <a:r>
              <a:rPr lang="zh-CN" altLang="en-US" sz="2400" kern="0" dirty="0">
                <a:solidFill>
                  <a:srgbClr val="000000"/>
                </a:solidFill>
                <a:latin typeface="Bodoni MT Black" pitchFamily="18" charset="0"/>
              </a:rPr>
              <a:t>。</a:t>
            </a:r>
            <a:endParaRPr lang="zh-CN" altLang="zh-CN" sz="2400" kern="0" dirty="0">
              <a:solidFill>
                <a:srgbClr val="000000"/>
              </a:solidFill>
              <a:latin typeface="Bodoni MT Black" pitchFamily="18" charset="0"/>
            </a:endParaRPr>
          </a:p>
        </p:txBody>
      </p:sp>
      <p:sp>
        <p:nvSpPr>
          <p:cNvPr id="12" name="1 Título"/>
          <p:cNvSpPr txBox="1"/>
          <p:nvPr/>
        </p:nvSpPr>
        <p:spPr bwMode="auto">
          <a:xfrm>
            <a:off x="2627313" y="62658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引言</a:t>
            </a:r>
            <a:endParaRPr lang="zh-CN" altLang="en-US" sz="2400" dirty="0">
              <a:solidFill>
                <a:srgbClr val="D9D9D9"/>
              </a:solidFill>
              <a:latin typeface="Bodoni MT Black" pitchFamily="18" charset="0"/>
              <a:ea typeface="+mn-ea"/>
            </a:endParaRPr>
          </a:p>
        </p:txBody>
      </p:sp>
      <p:sp>
        <p:nvSpPr>
          <p:cNvPr id="20491" name="5 CuadroTexto"/>
          <p:cNvSpPr txBox="1">
            <a:spLocks noChangeArrowheads="1"/>
          </p:cNvSpPr>
          <p:nvPr/>
        </p:nvSpPr>
        <p:spPr bwMode="auto">
          <a:xfrm>
            <a:off x="977900" y="447675"/>
            <a:ext cx="6696075" cy="706438"/>
          </a:xfrm>
          <a:prstGeom prst="rect">
            <a:avLst/>
          </a:prstGeom>
          <a:noFill/>
          <a:ln w="9525">
            <a:noFill/>
            <a:miter lim="800000"/>
          </a:ln>
        </p:spPr>
        <p:txBody>
          <a:bodyPr>
            <a:spAutoFit/>
          </a:bodyPr>
          <a:lstStyle/>
          <a:p>
            <a:pPr algn="ctr" eaLnBrk="1" hangingPunct="1"/>
            <a:r>
              <a:rPr lang="zh-CN" altLang="en-US" sz="4000" b="1">
                <a:solidFill>
                  <a:srgbClr val="000000"/>
                </a:solidFill>
                <a:latin typeface="Bodoni MT Black" pitchFamily="18" charset="0"/>
              </a:rPr>
              <a:t>第</a:t>
            </a:r>
            <a:r>
              <a:rPr lang="en-US" altLang="zh-CN" sz="4000" b="1">
                <a:solidFill>
                  <a:srgbClr val="000000"/>
                </a:solidFill>
                <a:latin typeface="Bodoni MT Black" pitchFamily="18" charset="0"/>
              </a:rPr>
              <a:t>10</a:t>
            </a:r>
            <a:r>
              <a:rPr lang="zh-CN" altLang="en-US" sz="4000" b="1">
                <a:solidFill>
                  <a:srgbClr val="000000"/>
                </a:solidFill>
                <a:latin typeface="Bodoni MT Black" pitchFamily="18" charset="0"/>
              </a:rPr>
              <a:t>章  面向对象分析</a:t>
            </a:r>
            <a:endParaRPr lang="en-US" altLang="zh-CN" sz="4000" b="1">
              <a:solidFill>
                <a:srgbClr val="000000"/>
              </a:solidFill>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p:cNvSpPr txBox="1"/>
          <p:nvPr/>
        </p:nvSpPr>
        <p:spPr bwMode="auto">
          <a:xfrm>
            <a:off x="0" y="6265863"/>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dirty="0">
              <a:solidFill>
                <a:srgbClr val="D9D9D9"/>
              </a:solidFill>
              <a:latin typeface="Bodoni MT Black" pitchFamily="18" charset="0"/>
            </a:endParaRPr>
          </a:p>
        </p:txBody>
      </p:sp>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10.2.1 </a:t>
            </a:r>
            <a:r>
              <a:rPr lang="zh-CN" altLang="en-US" sz="2400" dirty="0">
                <a:solidFill>
                  <a:srgbClr val="D9D9D9"/>
                </a:solidFill>
                <a:latin typeface="Bodoni MT Black" pitchFamily="18" charset="0"/>
                <a:ea typeface="+mn-ea"/>
              </a:rPr>
              <a:t>书写要点</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158750" y="0"/>
            <a:ext cx="8229600" cy="1143000"/>
          </a:xfrm>
        </p:spPr>
        <p:txBody>
          <a:bodyPr/>
          <a:lstStyle/>
          <a:p>
            <a:pPr>
              <a:defRPr/>
            </a:pPr>
            <a:r>
              <a:rPr lang="en-US" altLang="zh-CN" b="1" dirty="0">
                <a:latin typeface="Bodoni MT Black" pitchFamily="18" charset="0"/>
                <a:ea typeface="+mn-ea"/>
              </a:rPr>
              <a:t>10.2 </a:t>
            </a:r>
            <a:r>
              <a:rPr lang="zh-CN" altLang="en-US" b="1" dirty="0" smtClean="0">
                <a:latin typeface="Bodoni MT Black" pitchFamily="18" charset="0"/>
              </a:rPr>
              <a:t>需求陈述</a:t>
            </a:r>
            <a:endParaRPr lang="zh-CN" altLang="en-US" b="1" dirty="0" smtClean="0">
              <a:latin typeface="Bodoni MT Black" pitchFamily="18" charset="0"/>
            </a:endParaRPr>
          </a:p>
        </p:txBody>
      </p:sp>
      <p:sp>
        <p:nvSpPr>
          <p:cNvPr id="8" name="内容占位符 4"/>
          <p:cNvSpPr>
            <a:spLocks noGrp="1"/>
          </p:cNvSpPr>
          <p:nvPr>
            <p:ph idx="4294967295"/>
          </p:nvPr>
        </p:nvSpPr>
        <p:spPr>
          <a:xfrm>
            <a:off x="549275" y="1030288"/>
            <a:ext cx="8229600" cy="604837"/>
          </a:xfrm>
        </p:spPr>
        <p:txBody>
          <a:bodyPr/>
          <a:lstStyle/>
          <a:p>
            <a:pPr marL="0" indent="0">
              <a:buFont typeface="Arial" panose="020B0604020202020204" pitchFamily="34" charset="0"/>
              <a:buNone/>
              <a:defRPr/>
            </a:pPr>
            <a:r>
              <a:rPr lang="en-US" altLang="zh-CN" b="1" dirty="0" smtClean="0">
                <a:latin typeface="Bodoni MT Black" pitchFamily="18" charset="0"/>
              </a:rPr>
              <a:t>10.2.1 </a:t>
            </a:r>
            <a:r>
              <a:rPr lang="zh-CN" altLang="en-US" b="1" dirty="0" smtClean="0">
                <a:latin typeface="Bodoni MT Black" pitchFamily="18" charset="0"/>
              </a:rPr>
              <a:t>书写要点</a:t>
            </a:r>
            <a:endParaRPr lang="zh-CN" altLang="en-US" b="1" dirty="0" smtClean="0">
              <a:latin typeface="Bodoni MT Black" pitchFamily="18" charset="0"/>
            </a:endParaRPr>
          </a:p>
        </p:txBody>
      </p:sp>
      <p:sp>
        <p:nvSpPr>
          <p:cNvPr id="43014" name="文本框 4"/>
          <p:cNvSpPr txBox="1">
            <a:spLocks noChangeArrowheads="1"/>
          </p:cNvSpPr>
          <p:nvPr/>
        </p:nvSpPr>
        <p:spPr bwMode="auto">
          <a:xfrm>
            <a:off x="684213" y="2605088"/>
            <a:ext cx="7704137" cy="2677656"/>
          </a:xfrm>
          <a:prstGeom prst="rect">
            <a:avLst/>
          </a:prstGeom>
          <a:noFill/>
          <a:ln w="9525">
            <a:noFill/>
            <a:miter lim="800000"/>
          </a:ln>
        </p:spPr>
        <p:txBody>
          <a:bodyPr>
            <a:spAutoFit/>
          </a:bodyPr>
          <a:lstStyle/>
          <a:p>
            <a:pPr marL="342900" indent="-342900" eaLnBrk="1" hangingPunct="1">
              <a:buSzPct val="70000"/>
              <a:buFont typeface="Wingdings" panose="05000000000000000000" pitchFamily="2" charset="2"/>
              <a:buChar char="l"/>
            </a:pPr>
            <a:r>
              <a:rPr lang="zh-CN" altLang="en-US" sz="2400" dirty="0">
                <a:latin typeface="Bodoni MT Black" pitchFamily="18" charset="0"/>
              </a:rPr>
              <a:t>应该</a:t>
            </a:r>
            <a:r>
              <a:rPr lang="zh-CN" altLang="en-US" sz="2400" dirty="0">
                <a:solidFill>
                  <a:srgbClr val="FF0000"/>
                </a:solidFill>
                <a:latin typeface="Bodoni MT Black" pitchFamily="18" charset="0"/>
              </a:rPr>
              <a:t>描述用户的需求</a:t>
            </a:r>
            <a:r>
              <a:rPr lang="zh-CN" altLang="en-US" sz="2400" dirty="0">
                <a:latin typeface="Bodoni MT Black" pitchFamily="18" charset="0"/>
              </a:rPr>
              <a:t>而不是提出解决问题的方法。</a:t>
            </a:r>
            <a:endParaRPr lang="en-US" altLang="zh-CN" sz="2400" dirty="0">
              <a:latin typeface="Bodoni MT Black" pitchFamily="18" charset="0"/>
            </a:endParaRPr>
          </a:p>
          <a:p>
            <a:pPr marL="342900" indent="-342900" eaLnBrk="1" hangingPunct="1">
              <a:buSzPct val="70000"/>
              <a:buFont typeface="Wingdings" panose="05000000000000000000" pitchFamily="2" charset="2"/>
              <a:buChar char="l"/>
            </a:pPr>
            <a:r>
              <a:rPr lang="zh-CN" altLang="en-US" sz="2400" dirty="0">
                <a:latin typeface="Bodoni MT Black" pitchFamily="18" charset="0"/>
              </a:rPr>
              <a:t>应该指出哪些是系统必要的性质，哪些是任选的性质。</a:t>
            </a:r>
            <a:endParaRPr lang="en-US" altLang="zh-CN" sz="2400" dirty="0">
              <a:latin typeface="Bodoni MT Black" pitchFamily="18" charset="0"/>
            </a:endParaRPr>
          </a:p>
          <a:p>
            <a:pPr marL="342900" indent="-342900" eaLnBrk="1" hangingPunct="1">
              <a:buSzPct val="70000"/>
              <a:buFont typeface="Wingdings" panose="05000000000000000000" pitchFamily="2" charset="2"/>
              <a:buChar char="l"/>
            </a:pPr>
            <a:r>
              <a:rPr lang="zh-CN" altLang="en-US" sz="2400" dirty="0">
                <a:latin typeface="Bodoni MT Black" pitchFamily="18" charset="0"/>
              </a:rPr>
              <a:t>应该</a:t>
            </a:r>
            <a:r>
              <a:rPr lang="zh-CN" altLang="en-US" sz="2400" dirty="0">
                <a:solidFill>
                  <a:srgbClr val="FF0000"/>
                </a:solidFill>
                <a:latin typeface="Bodoni MT Black" pitchFamily="18" charset="0"/>
              </a:rPr>
              <a:t>避免</a:t>
            </a:r>
            <a:r>
              <a:rPr lang="zh-CN" altLang="en-US" sz="2400" dirty="0">
                <a:latin typeface="Bodoni MT Black" pitchFamily="18" charset="0"/>
              </a:rPr>
              <a:t>对设计策略施加</a:t>
            </a:r>
            <a:r>
              <a:rPr lang="zh-CN" altLang="en-US" sz="2400" dirty="0">
                <a:solidFill>
                  <a:srgbClr val="FF0000"/>
                </a:solidFill>
                <a:latin typeface="Bodoni MT Black" pitchFamily="18" charset="0"/>
              </a:rPr>
              <a:t>过多的约束</a:t>
            </a:r>
            <a:r>
              <a:rPr lang="zh-CN" altLang="en-US" sz="2400" dirty="0">
                <a:latin typeface="Bodoni MT Black" pitchFamily="18" charset="0"/>
              </a:rPr>
              <a:t>，也不要描述系统的内部结构，因为这样做将限制实现的灵活性。</a:t>
            </a:r>
            <a:endParaRPr lang="en-US" altLang="zh-CN" sz="2400" dirty="0">
              <a:latin typeface="Bodoni MT Black" pitchFamily="18" charset="0"/>
            </a:endParaRPr>
          </a:p>
          <a:p>
            <a:pPr marL="342900" indent="-342900" eaLnBrk="1" hangingPunct="1">
              <a:buSzPct val="70000"/>
              <a:buFont typeface="Wingdings" panose="05000000000000000000" pitchFamily="2" charset="2"/>
              <a:buChar char="l"/>
            </a:pPr>
            <a:r>
              <a:rPr lang="zh-CN" altLang="en-US" sz="2400" dirty="0">
                <a:latin typeface="Bodoni MT Black" pitchFamily="18" charset="0"/>
              </a:rPr>
              <a:t>对</a:t>
            </a:r>
            <a:r>
              <a:rPr lang="zh-CN" altLang="en-US" sz="2400" dirty="0">
                <a:solidFill>
                  <a:srgbClr val="FF0000"/>
                </a:solidFill>
                <a:latin typeface="Bodoni MT Black" pitchFamily="18" charset="0"/>
              </a:rPr>
              <a:t>系统性能</a:t>
            </a:r>
            <a:r>
              <a:rPr lang="zh-CN" altLang="en-US" sz="2400" dirty="0">
                <a:latin typeface="Bodoni MT Black" pitchFamily="18" charset="0"/>
              </a:rPr>
              <a:t>及系统与外界环境</a:t>
            </a:r>
            <a:r>
              <a:rPr lang="zh-CN" altLang="en-US" sz="2400" dirty="0">
                <a:solidFill>
                  <a:srgbClr val="FF0000"/>
                </a:solidFill>
                <a:latin typeface="Bodoni MT Black" pitchFamily="18" charset="0"/>
              </a:rPr>
              <a:t>交互协议</a:t>
            </a:r>
            <a:r>
              <a:rPr lang="zh-CN" altLang="en-US" sz="2400" dirty="0">
                <a:latin typeface="Bodoni MT Black" pitchFamily="18" charset="0"/>
              </a:rPr>
              <a:t>进行描述。</a:t>
            </a:r>
            <a:endParaRPr lang="en-US" altLang="zh-CN" sz="2400" dirty="0">
              <a:latin typeface="Bodoni MT Black" pitchFamily="18" charset="0"/>
            </a:endParaRPr>
          </a:p>
          <a:p>
            <a:pPr marL="342900" indent="-342900" eaLnBrk="1" hangingPunct="1">
              <a:buSzPct val="70000"/>
              <a:buFont typeface="Wingdings" panose="05000000000000000000" pitchFamily="2" charset="2"/>
              <a:buChar char="l"/>
            </a:pPr>
            <a:r>
              <a:rPr lang="zh-CN" altLang="en-US" sz="2400" dirty="0">
                <a:latin typeface="Bodoni MT Black" pitchFamily="18" charset="0"/>
              </a:rPr>
              <a:t>对采用的</a:t>
            </a:r>
            <a:r>
              <a:rPr lang="zh-CN" altLang="en-US" sz="2400" dirty="0">
                <a:solidFill>
                  <a:srgbClr val="FF0000"/>
                </a:solidFill>
                <a:latin typeface="Bodoni MT Black" pitchFamily="18" charset="0"/>
              </a:rPr>
              <a:t>软件工程标准</a:t>
            </a:r>
            <a:r>
              <a:rPr lang="zh-CN" altLang="en-US" sz="2400" dirty="0">
                <a:latin typeface="Bodoni MT Black" pitchFamily="18" charset="0"/>
              </a:rPr>
              <a:t>、</a:t>
            </a:r>
            <a:r>
              <a:rPr lang="zh-CN" altLang="en-US" sz="2400" dirty="0">
                <a:solidFill>
                  <a:srgbClr val="FF0000"/>
                </a:solidFill>
                <a:latin typeface="Bodoni MT Black" pitchFamily="18" charset="0"/>
              </a:rPr>
              <a:t>模块构造准则</a:t>
            </a:r>
            <a:r>
              <a:rPr lang="zh-CN" altLang="en-US" sz="2400" dirty="0">
                <a:latin typeface="Bodoni MT Black" pitchFamily="18" charset="0"/>
              </a:rPr>
              <a:t>、将来可能做的扩充以及</a:t>
            </a:r>
            <a:r>
              <a:rPr lang="zh-CN" altLang="en-US" sz="2400" dirty="0">
                <a:solidFill>
                  <a:srgbClr val="FF0000"/>
                </a:solidFill>
                <a:latin typeface="Bodoni MT Black" pitchFamily="18" charset="0"/>
              </a:rPr>
              <a:t>可维护性要求</a:t>
            </a:r>
            <a:r>
              <a:rPr lang="zh-CN" altLang="en-US" sz="2400" dirty="0">
                <a:latin typeface="Bodoni MT Black" pitchFamily="18" charset="0"/>
              </a:rPr>
              <a:t>等方面进行描述。</a:t>
            </a:r>
            <a:endParaRPr lang="zh-CN" altLang="en-US" sz="2400" dirty="0">
              <a:latin typeface="Bodoni MT Black" pitchFamily="18" charset="0"/>
            </a:endParaRPr>
          </a:p>
        </p:txBody>
      </p:sp>
      <p:sp>
        <p:nvSpPr>
          <p:cNvPr id="2" name="圆角矩形 1"/>
          <p:cNvSpPr/>
          <p:nvPr/>
        </p:nvSpPr>
        <p:spPr>
          <a:xfrm>
            <a:off x="684213" y="1844675"/>
            <a:ext cx="7488237" cy="517525"/>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400" dirty="0">
                <a:solidFill>
                  <a:prstClr val="black"/>
                </a:solidFill>
                <a:latin typeface="Bodoni MT Black" pitchFamily="18" charset="0"/>
              </a:rPr>
              <a:t>需求陈述应该阐明</a:t>
            </a:r>
            <a:r>
              <a:rPr lang="zh-CN" altLang="en-US" sz="2400" dirty="0">
                <a:solidFill>
                  <a:srgbClr val="FF0000"/>
                </a:solidFill>
                <a:latin typeface="Bodoni MT Black" pitchFamily="18" charset="0"/>
              </a:rPr>
              <a:t>“做什么”</a:t>
            </a:r>
            <a:r>
              <a:rPr lang="zh-CN" altLang="en-US" sz="2400" dirty="0">
                <a:solidFill>
                  <a:prstClr val="black"/>
                </a:solidFill>
                <a:latin typeface="Bodoni MT Black" pitchFamily="18" charset="0"/>
              </a:rPr>
              <a:t>而不是“怎样做”！</a:t>
            </a:r>
            <a:endParaRPr lang="zh-CN" altLang="en-US" sz="2400" dirty="0">
              <a:solidFill>
                <a:prstClr val="black"/>
              </a:solidFill>
              <a:latin typeface="Bodoni MT Black"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文本框 4"/>
          <p:cNvSpPr txBox="1">
            <a:spLocks noChangeArrowheads="1"/>
          </p:cNvSpPr>
          <p:nvPr/>
        </p:nvSpPr>
        <p:spPr bwMode="auto">
          <a:xfrm>
            <a:off x="571472" y="1628775"/>
            <a:ext cx="8072494" cy="2678113"/>
          </a:xfrm>
          <a:prstGeom prst="rect">
            <a:avLst/>
          </a:prstGeom>
          <a:noFill/>
          <a:ln w="9525">
            <a:noFill/>
            <a:miter lim="800000"/>
          </a:ln>
        </p:spPr>
        <p:txBody>
          <a:bodyPr wrap="square">
            <a:spAutoFit/>
          </a:bodyPr>
          <a:lstStyle/>
          <a:p>
            <a:pPr marL="342900" indent="-342900" eaLnBrk="1" hangingPunct="1">
              <a:buSzPct val="70000"/>
              <a:buFont typeface="Wingdings" panose="05000000000000000000" pitchFamily="2" charset="2"/>
              <a:buChar char="l"/>
            </a:pPr>
            <a:r>
              <a:rPr lang="zh-CN" altLang="en-US" sz="2400" dirty="0">
                <a:latin typeface="Bodoni MT Black" pitchFamily="18" charset="0"/>
              </a:rPr>
              <a:t>书写需求陈述时，要尽力做到语法正确，而且应该慎重选用名词、动词、形容词和同义词。</a:t>
            </a:r>
            <a:endParaRPr lang="en-US" altLang="zh-CN" sz="2400" dirty="0">
              <a:latin typeface="Bodoni MT Black" pitchFamily="18" charset="0"/>
            </a:endParaRPr>
          </a:p>
          <a:p>
            <a:pPr marL="342900" indent="-342900" eaLnBrk="1" hangingPunct="1">
              <a:buSzPct val="70000"/>
              <a:buFont typeface="Wingdings" panose="05000000000000000000" pitchFamily="2" charset="2"/>
              <a:buChar char="l"/>
            </a:pPr>
            <a:r>
              <a:rPr lang="zh-CN" altLang="en-US" sz="2400" dirty="0">
                <a:latin typeface="Bodoni MT Black" pitchFamily="18" charset="0"/>
              </a:rPr>
              <a:t>系统分析员必须把需求与实现策略区分开。</a:t>
            </a:r>
            <a:endParaRPr lang="en-US" altLang="zh-CN" sz="2400" dirty="0">
              <a:latin typeface="Bodoni MT Black" pitchFamily="18" charset="0"/>
            </a:endParaRPr>
          </a:p>
          <a:p>
            <a:pPr marL="342900" indent="-342900" eaLnBrk="1" hangingPunct="1">
              <a:buSzPct val="70000"/>
              <a:buFont typeface="Wingdings" panose="05000000000000000000" pitchFamily="2" charset="2"/>
              <a:buChar char="l"/>
            </a:pPr>
            <a:r>
              <a:rPr lang="zh-CN" altLang="en-US" sz="2400" dirty="0">
                <a:latin typeface="Bodoni MT Black" pitchFamily="18" charset="0"/>
              </a:rPr>
              <a:t>应该看到，需求陈述仅仅是理解用户需求的出发点，它并不是一成不变的文档。</a:t>
            </a:r>
            <a:endParaRPr lang="en-US" altLang="zh-CN" sz="2400" dirty="0">
              <a:latin typeface="Bodoni MT Black" pitchFamily="18" charset="0"/>
            </a:endParaRPr>
          </a:p>
          <a:p>
            <a:pPr marL="342900" indent="-342900" eaLnBrk="1" hangingPunct="1">
              <a:buSzPct val="70000"/>
              <a:buFont typeface="Wingdings" panose="05000000000000000000" pitchFamily="2" charset="2"/>
              <a:buChar char="l"/>
            </a:pPr>
            <a:r>
              <a:rPr lang="zh-CN" altLang="en-US" sz="2400" dirty="0">
                <a:latin typeface="Bodoni MT Black" pitchFamily="18" charset="0"/>
              </a:rPr>
              <a:t>系统分析员必须与用户及领域专家密切配合协同工作，共同提炼和整理用户需求。</a:t>
            </a:r>
            <a:endParaRPr lang="zh-CN" altLang="en-US" sz="2400" dirty="0">
              <a:latin typeface="Bodoni MT Black" pitchFamily="18" charset="0"/>
            </a:endParaRPr>
          </a:p>
        </p:txBody>
      </p:sp>
      <p:sp>
        <p:nvSpPr>
          <p:cNvPr id="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10.2.1 </a:t>
            </a:r>
            <a:r>
              <a:rPr lang="zh-CN" altLang="en-US" sz="2400" dirty="0">
                <a:solidFill>
                  <a:srgbClr val="D9D9D9"/>
                </a:solidFill>
                <a:latin typeface="Bodoni MT Black" pitchFamily="18" charset="0"/>
                <a:ea typeface="+mn-ea"/>
              </a:rPr>
              <a:t>书写要点</a:t>
            </a:r>
            <a:endParaRPr lang="zh-CN" altLang="en-US" sz="2400" dirty="0">
              <a:solidFill>
                <a:srgbClr val="D9D9D9"/>
              </a:solidFill>
              <a:latin typeface="Bodoni MT Black" pitchFamily="18" charset="0"/>
              <a:ea typeface="+mn-ea"/>
            </a:endParaRPr>
          </a:p>
        </p:txBody>
      </p:sp>
      <p:sp>
        <p:nvSpPr>
          <p:cNvPr id="6" name="标题 3"/>
          <p:cNvSpPr txBox="1"/>
          <p:nvPr/>
        </p:nvSpPr>
        <p:spPr bwMode="auto">
          <a:xfrm>
            <a:off x="15875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a:latin typeface="Bodoni MT Black" pitchFamily="18" charset="0"/>
                <a:ea typeface="+mn-ea"/>
              </a:rPr>
              <a:t>10.2</a:t>
            </a:r>
            <a:r>
              <a:rPr lang="en-US" altLang="zh-CN" b="1" dirty="0" smtClean="0">
                <a:latin typeface="Bodoni MT Black" pitchFamily="18" charset="0"/>
              </a:rPr>
              <a:t> </a:t>
            </a:r>
            <a:r>
              <a:rPr lang="zh-CN" altLang="en-US" b="1" dirty="0" smtClean="0">
                <a:latin typeface="Bodoni MT Black" pitchFamily="18" charset="0"/>
              </a:rPr>
              <a:t>需求陈述</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74638"/>
            <a:ext cx="8229600" cy="1143000"/>
          </a:xfrm>
        </p:spPr>
        <p:txBody>
          <a:bodyPr/>
          <a:lstStyle/>
          <a:p>
            <a:pPr>
              <a:defRPr/>
            </a:pPr>
            <a:r>
              <a:rPr lang="en-US" altLang="zh-CN" b="1" dirty="0">
                <a:latin typeface="Bodoni MT Black" pitchFamily="18" charset="0"/>
                <a:ea typeface="+mn-ea"/>
              </a:rPr>
              <a:t>10.2</a:t>
            </a:r>
            <a:r>
              <a:rPr lang="en-US" altLang="zh-CN" b="1" dirty="0" smtClean="0">
                <a:latin typeface="Bodoni MT Black" pitchFamily="18" charset="0"/>
              </a:rPr>
              <a:t> </a:t>
            </a:r>
            <a:r>
              <a:rPr lang="zh-CN" altLang="en-US" b="1" dirty="0" smtClean="0">
                <a:latin typeface="Bodoni MT Black" pitchFamily="18" charset="0"/>
              </a:rPr>
              <a:t>需求陈述</a:t>
            </a:r>
            <a:endParaRPr lang="zh-CN" altLang="en-US" b="1" dirty="0" smtClean="0">
              <a:latin typeface="Bodoni MT Black" pitchFamily="18" charset="0"/>
            </a:endParaRPr>
          </a:p>
        </p:txBody>
      </p:sp>
      <p:sp>
        <p:nvSpPr>
          <p:cNvPr id="8" name="内容占位符 4"/>
          <p:cNvSpPr>
            <a:spLocks noGrp="1"/>
          </p:cNvSpPr>
          <p:nvPr>
            <p:ph idx="4294967295"/>
          </p:nvPr>
        </p:nvSpPr>
        <p:spPr>
          <a:xfrm>
            <a:off x="549275" y="1470025"/>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10.2.2 </a:t>
            </a:r>
            <a:r>
              <a:rPr lang="zh-CN" altLang="en-US" b="1" dirty="0">
                <a:latin typeface="Bodoni MT Black" pitchFamily="18" charset="0"/>
              </a:rPr>
              <a:t>例子</a:t>
            </a:r>
            <a:endParaRPr lang="zh-CN" altLang="en-US" b="1" dirty="0" smtClean="0">
              <a:latin typeface="Bodoni MT Black" pitchFamily="18" charset="0"/>
            </a:endParaRPr>
          </a:p>
        </p:txBody>
      </p:sp>
      <p:pic>
        <p:nvPicPr>
          <p:cNvPr id="47108" name="图片 1"/>
          <p:cNvPicPr>
            <a:picLocks noChangeAspect="1"/>
          </p:cNvPicPr>
          <p:nvPr/>
        </p:nvPicPr>
        <p:blipFill>
          <a:blip r:embed="rId1" cstate="print"/>
          <a:srcRect/>
          <a:stretch>
            <a:fillRect/>
          </a:stretch>
        </p:blipFill>
        <p:spPr bwMode="auto">
          <a:xfrm>
            <a:off x="1565275" y="2028825"/>
            <a:ext cx="6197600" cy="3168650"/>
          </a:xfrm>
          <a:prstGeom prst="rect">
            <a:avLst/>
          </a:prstGeom>
          <a:noFill/>
          <a:ln w="9525">
            <a:noFill/>
            <a:miter lim="800000"/>
            <a:headEnd/>
            <a:tailEnd/>
          </a:ln>
        </p:spPr>
      </p:pic>
      <p:sp>
        <p:nvSpPr>
          <p:cNvPr id="47109" name="文本框 2"/>
          <p:cNvSpPr txBox="1">
            <a:spLocks noChangeArrowheads="1"/>
          </p:cNvSpPr>
          <p:nvPr/>
        </p:nvSpPr>
        <p:spPr bwMode="auto">
          <a:xfrm>
            <a:off x="3857620" y="5357826"/>
            <a:ext cx="1293815" cy="368300"/>
          </a:xfrm>
          <a:prstGeom prst="rect">
            <a:avLst/>
          </a:prstGeom>
          <a:noFill/>
          <a:ln w="9525">
            <a:noFill/>
            <a:miter lim="800000"/>
          </a:ln>
        </p:spPr>
        <p:txBody>
          <a:bodyPr wrap="square">
            <a:spAutoFit/>
          </a:bodyPr>
          <a:lstStyle/>
          <a:p>
            <a:pPr eaLnBrk="1" hangingPunct="1"/>
            <a:r>
              <a:rPr lang="en-US" altLang="zh-CN" dirty="0" smtClean="0">
                <a:latin typeface="Bodoni MT Black" pitchFamily="18" charset="0"/>
              </a:rPr>
              <a:t>ATM</a:t>
            </a:r>
            <a:r>
              <a:rPr lang="zh-CN" altLang="en-US" dirty="0">
                <a:latin typeface="Bodoni MT Black" pitchFamily="18" charset="0"/>
              </a:rPr>
              <a:t>系统</a:t>
            </a:r>
            <a:endParaRPr lang="zh-CN" altLang="en-US" dirty="0">
              <a:latin typeface="Bodoni MT Black" pitchFamily="18" charset="0"/>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10.2.2  </a:t>
            </a:r>
            <a:r>
              <a:rPr lang="zh-CN" altLang="en-US" sz="2400" dirty="0" smtClean="0">
                <a:solidFill>
                  <a:srgbClr val="D9D9D9"/>
                </a:solidFill>
                <a:latin typeface="Bodoni MT Black" pitchFamily="18" charset="0"/>
                <a:ea typeface="+mn-ea"/>
              </a:rPr>
              <a:t>例子</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4"/>
          <p:cNvSpPr>
            <a:spLocks noGrp="1"/>
          </p:cNvSpPr>
          <p:nvPr>
            <p:ph idx="4294967295"/>
          </p:nvPr>
        </p:nvSpPr>
        <p:spPr>
          <a:xfrm>
            <a:off x="549275" y="1341438"/>
            <a:ext cx="8229600" cy="604837"/>
          </a:xfrm>
        </p:spPr>
        <p:txBody>
          <a:bodyPr/>
          <a:lstStyle/>
          <a:p>
            <a:pPr marL="0" indent="0">
              <a:buFont typeface="Arial" panose="020B0604020202020204" pitchFamily="34" charset="0"/>
              <a:buNone/>
              <a:defRPr/>
            </a:pPr>
            <a:r>
              <a:rPr lang="en-US" altLang="zh-CN" b="1" dirty="0">
                <a:latin typeface="Bodoni MT Black" pitchFamily="18" charset="0"/>
              </a:rPr>
              <a:t>1.</a:t>
            </a:r>
            <a:r>
              <a:rPr lang="zh-CN" altLang="en-US" b="1" dirty="0" smtClean="0">
                <a:latin typeface="Bodoni MT Black" pitchFamily="18" charset="0"/>
              </a:rPr>
              <a:t>储户和柜员交互</a:t>
            </a:r>
            <a:endParaRPr lang="zh-CN" altLang="en-US" b="1" dirty="0" smtClean="0">
              <a:latin typeface="Bodoni MT Black" pitchFamily="18" charset="0"/>
            </a:endParaRPr>
          </a:p>
        </p:txBody>
      </p:sp>
      <p:sp>
        <p:nvSpPr>
          <p:cNvPr id="4" name="文本框 3"/>
          <p:cNvSpPr txBox="1"/>
          <p:nvPr/>
        </p:nvSpPr>
        <p:spPr>
          <a:xfrm>
            <a:off x="730250" y="2060575"/>
            <a:ext cx="7559675" cy="2678113"/>
          </a:xfrm>
          <a:prstGeom prst="rect">
            <a:avLst/>
          </a:prstGeom>
          <a:noFill/>
        </p:spPr>
        <p:txBody>
          <a:bodyPr>
            <a:spAutoFit/>
          </a:bodyPr>
          <a:lstStyle/>
          <a:p>
            <a:pPr eaLnBrk="1" hangingPunct="1">
              <a:defRPr/>
            </a:pPr>
            <a:r>
              <a:rPr lang="zh-CN" altLang="en-US" sz="2400" dirty="0">
                <a:solidFill>
                  <a:srgbClr val="FF0000"/>
                </a:solidFill>
                <a:latin typeface="Bodoni MT Black" pitchFamily="18" charset="0"/>
              </a:rPr>
              <a:t>银行柜员使用柜员终端处理储户提交的储蓄事务。</a:t>
            </a:r>
            <a:endParaRPr lang="en-US" altLang="zh-CN" sz="2400" dirty="0">
              <a:solidFill>
                <a:srgbClr val="FF0000"/>
              </a:solidFill>
              <a:latin typeface="Bodoni MT Black" pitchFamily="18" charset="0"/>
            </a:endParaRPr>
          </a:p>
          <a:p>
            <a:pPr marL="285750" indent="-285750" eaLnBrk="1" hangingPunct="1">
              <a:buFont typeface="Wingdings" panose="05000000000000000000" pitchFamily="2" charset="2"/>
              <a:buChar char="Ø"/>
              <a:defRPr/>
            </a:pPr>
            <a:r>
              <a:rPr lang="zh-CN" altLang="en-US" sz="2400" dirty="0">
                <a:latin typeface="Bodoni MT Black" pitchFamily="18" charset="0"/>
              </a:rPr>
              <a:t>储户可以用现金或支票向自己拥有的某个账户内存款或开新账户，也可以从自己的账户中取款。</a:t>
            </a:r>
            <a:endParaRPr lang="en-US" altLang="zh-CN" sz="2400" dirty="0">
              <a:latin typeface="Bodoni MT Black" pitchFamily="18" charset="0"/>
            </a:endParaRPr>
          </a:p>
          <a:p>
            <a:pPr marL="285750" indent="-285750" eaLnBrk="1" hangingPunct="1">
              <a:buFont typeface="Wingdings" panose="05000000000000000000" pitchFamily="2" charset="2"/>
              <a:buChar char="Ø"/>
              <a:defRPr/>
            </a:pPr>
            <a:r>
              <a:rPr lang="zh-CN" altLang="en-US" sz="2400" dirty="0">
                <a:latin typeface="Bodoni MT Black" pitchFamily="18" charset="0"/>
              </a:rPr>
              <a:t>柜员负责把储户提交的存款或取款事务输进柜员终端。</a:t>
            </a:r>
            <a:endParaRPr lang="en-US" altLang="zh-CN" sz="2400" dirty="0">
              <a:latin typeface="Bodoni MT Black" pitchFamily="18" charset="0"/>
            </a:endParaRPr>
          </a:p>
          <a:p>
            <a:pPr marL="285750" indent="-285750" eaLnBrk="1" hangingPunct="1">
              <a:buFont typeface="Wingdings" panose="05000000000000000000" pitchFamily="2" charset="2"/>
              <a:buChar char="Ø"/>
              <a:defRPr/>
            </a:pPr>
            <a:r>
              <a:rPr lang="zh-CN" altLang="en-US" sz="2400" dirty="0">
                <a:latin typeface="Bodoni MT Black" pitchFamily="18" charset="0"/>
              </a:rPr>
              <a:t>柜员终端与相应的分行计算机通信，分行计算机具体处理针对某个账户的事务并且维护账户。</a:t>
            </a:r>
            <a:endParaRPr lang="en-US" altLang="zh-CN" sz="2400" dirty="0">
              <a:latin typeface="Bodoni MT Black" pitchFamily="18" charset="0"/>
            </a:endParaRPr>
          </a:p>
          <a:p>
            <a:pPr marL="285750" indent="-285750" eaLnBrk="1" hangingPunct="1">
              <a:buFont typeface="Wingdings" panose="05000000000000000000" pitchFamily="2" charset="2"/>
              <a:buChar char="Ø"/>
              <a:defRPr/>
            </a:pPr>
            <a:r>
              <a:rPr lang="zh-CN" altLang="en-US" sz="2400" dirty="0">
                <a:latin typeface="Bodoni MT Black" pitchFamily="18" charset="0"/>
              </a:rPr>
              <a:t>接收储户交来的现金或支票，或付给储户现金。</a:t>
            </a:r>
            <a:endParaRPr lang="en-US" altLang="zh-CN" sz="2400" dirty="0">
              <a:latin typeface="Bodoni MT Black" pitchFamily="18" charset="0"/>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10.2.2 </a:t>
            </a:r>
            <a:r>
              <a:rPr lang="zh-CN" altLang="en-US" sz="2400" dirty="0" smtClean="0">
                <a:solidFill>
                  <a:srgbClr val="D9D9D9"/>
                </a:solidFill>
                <a:latin typeface="Bodoni MT Black" pitchFamily="18" charset="0"/>
                <a:ea typeface="+mn-ea"/>
              </a:rPr>
              <a:t>例子</a:t>
            </a:r>
            <a:endParaRPr lang="zh-CN" altLang="en-US" sz="2400" dirty="0">
              <a:solidFill>
                <a:srgbClr val="D9D9D9"/>
              </a:solidFill>
              <a:latin typeface="Bodoni MT Black" pitchFamily="18" charset="0"/>
              <a:ea typeface="+mn-ea"/>
            </a:endParaRPr>
          </a:p>
        </p:txBody>
      </p:sp>
      <p:sp>
        <p:nvSpPr>
          <p:cNvPr id="6" name="标题 3"/>
          <p:cNvSpPr txBox="1"/>
          <p:nvPr/>
        </p:nvSpPr>
        <p:spPr bwMode="auto">
          <a:xfrm>
            <a:off x="15875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a:latin typeface="Bodoni MT Black" pitchFamily="18" charset="0"/>
                <a:ea typeface="+mn-ea"/>
              </a:rPr>
              <a:t>10.2</a:t>
            </a:r>
            <a:r>
              <a:rPr lang="en-US" altLang="zh-CN" b="1" dirty="0" smtClean="0">
                <a:latin typeface="Bodoni MT Black" pitchFamily="18" charset="0"/>
              </a:rPr>
              <a:t> </a:t>
            </a:r>
            <a:r>
              <a:rPr lang="zh-CN" altLang="en-US" b="1" dirty="0" smtClean="0">
                <a:latin typeface="Bodoni MT Black" pitchFamily="18" charset="0"/>
              </a:rPr>
              <a:t>需求陈述</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4"/>
          <p:cNvSpPr>
            <a:spLocks noGrp="1"/>
          </p:cNvSpPr>
          <p:nvPr>
            <p:ph idx="4294967295"/>
          </p:nvPr>
        </p:nvSpPr>
        <p:spPr>
          <a:xfrm>
            <a:off x="395288" y="1033463"/>
            <a:ext cx="8229600" cy="604837"/>
          </a:xfrm>
        </p:spPr>
        <p:txBody>
          <a:bodyPr/>
          <a:lstStyle/>
          <a:p>
            <a:pPr marL="0" indent="0">
              <a:buFont typeface="Arial" panose="020B0604020202020204" pitchFamily="34" charset="0"/>
              <a:buNone/>
              <a:defRPr/>
            </a:pPr>
            <a:r>
              <a:rPr lang="en-US" altLang="zh-CN" b="1" dirty="0">
                <a:latin typeface="Bodoni MT Black" pitchFamily="18" charset="0"/>
              </a:rPr>
              <a:t>2.</a:t>
            </a:r>
            <a:r>
              <a:rPr lang="zh-CN" altLang="en-US" b="1" dirty="0" smtClean="0">
                <a:latin typeface="Bodoni MT Black" pitchFamily="18" charset="0"/>
              </a:rPr>
              <a:t>储户和</a:t>
            </a:r>
            <a:r>
              <a:rPr lang="en-US" altLang="zh-CN" b="1" dirty="0" smtClean="0">
                <a:latin typeface="Bodoni MT Black" pitchFamily="18" charset="0"/>
              </a:rPr>
              <a:t>ATM</a:t>
            </a:r>
            <a:r>
              <a:rPr lang="zh-CN" altLang="en-US" b="1" dirty="0" smtClean="0">
                <a:latin typeface="Bodoni MT Black" pitchFamily="18" charset="0"/>
              </a:rPr>
              <a:t>交互</a:t>
            </a:r>
            <a:endParaRPr lang="zh-CN" altLang="en-US" b="1" dirty="0" smtClean="0">
              <a:latin typeface="Bodoni MT Black" pitchFamily="18" charset="0"/>
            </a:endParaRPr>
          </a:p>
        </p:txBody>
      </p:sp>
      <p:sp>
        <p:nvSpPr>
          <p:cNvPr id="51203" name="文本框 3"/>
          <p:cNvSpPr txBox="1">
            <a:spLocks noChangeArrowheads="1"/>
          </p:cNvSpPr>
          <p:nvPr/>
        </p:nvSpPr>
        <p:spPr bwMode="auto">
          <a:xfrm>
            <a:off x="539750" y="1749425"/>
            <a:ext cx="8085138" cy="3785652"/>
          </a:xfrm>
          <a:prstGeom prst="rect">
            <a:avLst/>
          </a:prstGeom>
          <a:noFill/>
          <a:ln w="9525">
            <a:noFill/>
            <a:miter lim="800000"/>
          </a:ln>
        </p:spPr>
        <p:txBody>
          <a:bodyPr>
            <a:spAutoFit/>
          </a:bodyPr>
          <a:lstStyle/>
          <a:p>
            <a:pPr marL="285750" indent="-285750" eaLnBrk="1" hangingPunct="1">
              <a:buFont typeface="Wingdings" panose="05000000000000000000" pitchFamily="2" charset="2"/>
              <a:buChar char="Ø"/>
            </a:pPr>
            <a:r>
              <a:rPr lang="en-US" altLang="zh-CN" sz="2400" dirty="0" smtClean="0">
                <a:latin typeface="Bodoni MT Black" pitchFamily="18" charset="0"/>
              </a:rPr>
              <a:t>ATM</a:t>
            </a:r>
            <a:r>
              <a:rPr lang="zh-CN" altLang="en-US" sz="2400" dirty="0">
                <a:latin typeface="Bodoni MT Black" pitchFamily="18" charset="0"/>
              </a:rPr>
              <a:t>要求用户输入密码。</a:t>
            </a:r>
            <a:endParaRPr lang="en-US" altLang="zh-CN" sz="2400" dirty="0">
              <a:latin typeface="Bodoni MT Black" pitchFamily="18" charset="0"/>
            </a:endParaRPr>
          </a:p>
          <a:p>
            <a:pPr marL="285750" indent="-285750" eaLnBrk="1" hangingPunct="1">
              <a:buFont typeface="Wingdings" panose="05000000000000000000" pitchFamily="2" charset="2"/>
              <a:buChar char="Ø"/>
            </a:pPr>
            <a:r>
              <a:rPr lang="en-US" altLang="zh-CN" sz="2400" dirty="0" smtClean="0">
                <a:latin typeface="Bodoni MT Black" pitchFamily="18" charset="0"/>
              </a:rPr>
              <a:t>ATM</a:t>
            </a:r>
            <a:r>
              <a:rPr lang="zh-CN" altLang="en-US" sz="2400" dirty="0">
                <a:latin typeface="Bodoni MT Black" pitchFamily="18" charset="0"/>
              </a:rPr>
              <a:t>把从这张卡上读到的信息以及用户输入的密码传给</a:t>
            </a:r>
            <a:r>
              <a:rPr lang="zh-CN" altLang="en-US" sz="2400" dirty="0">
                <a:solidFill>
                  <a:srgbClr val="FF0000"/>
                </a:solidFill>
                <a:latin typeface="Bodoni MT Black" pitchFamily="18" charset="0"/>
              </a:rPr>
              <a:t>中央计算机</a:t>
            </a:r>
            <a:r>
              <a:rPr lang="zh-CN" altLang="en-US" sz="2400" dirty="0">
                <a:latin typeface="Bodoni MT Black" pitchFamily="18" charset="0"/>
              </a:rPr>
              <a:t>，请求中央计算机核对这些信息并处理这次事务。</a:t>
            </a:r>
            <a:endParaRPr lang="en-US" altLang="zh-CN" sz="2400" dirty="0">
              <a:latin typeface="Bodoni MT Black" pitchFamily="18" charset="0"/>
            </a:endParaRPr>
          </a:p>
          <a:p>
            <a:pPr marL="285750" indent="-285750" eaLnBrk="1" hangingPunct="1">
              <a:buFont typeface="Wingdings" panose="05000000000000000000" pitchFamily="2" charset="2"/>
              <a:buChar char="Ø"/>
            </a:pPr>
            <a:r>
              <a:rPr lang="zh-CN" altLang="en-US" sz="2400" dirty="0">
                <a:latin typeface="Bodoni MT Black" pitchFamily="18" charset="0"/>
              </a:rPr>
              <a:t>中央计算机根据卡上的</a:t>
            </a:r>
            <a:r>
              <a:rPr lang="zh-CN" altLang="en-US" sz="2400" dirty="0">
                <a:solidFill>
                  <a:srgbClr val="FF0000"/>
                </a:solidFill>
                <a:latin typeface="Bodoni MT Black" pitchFamily="18" charset="0"/>
              </a:rPr>
              <a:t>分行代码</a:t>
            </a:r>
            <a:r>
              <a:rPr lang="zh-CN" altLang="en-US" sz="2400" dirty="0">
                <a:latin typeface="Bodoni MT Black" pitchFamily="18" charset="0"/>
              </a:rPr>
              <a:t>确定这次事务与分行的对应关系，并且委托相应的</a:t>
            </a:r>
            <a:r>
              <a:rPr lang="zh-CN" altLang="en-US" sz="2400" dirty="0">
                <a:solidFill>
                  <a:srgbClr val="FF0000"/>
                </a:solidFill>
                <a:latin typeface="Bodoni MT Black" pitchFamily="18" charset="0"/>
              </a:rPr>
              <a:t>分行计算机</a:t>
            </a:r>
            <a:r>
              <a:rPr lang="zh-CN" altLang="en-US" sz="2400" dirty="0">
                <a:latin typeface="Bodoni MT Black" pitchFamily="18" charset="0"/>
              </a:rPr>
              <a:t>验证用户密码。</a:t>
            </a:r>
            <a:endParaRPr lang="en-US" altLang="zh-CN" sz="2400" dirty="0">
              <a:latin typeface="Bodoni MT Black" pitchFamily="18" charset="0"/>
            </a:endParaRPr>
          </a:p>
          <a:p>
            <a:pPr marL="285750" indent="-285750" eaLnBrk="1" hangingPunct="1">
              <a:buFont typeface="Wingdings" panose="05000000000000000000" pitchFamily="2" charset="2"/>
              <a:buChar char="Ø"/>
            </a:pPr>
            <a:r>
              <a:rPr lang="zh-CN" altLang="en-US" sz="2400" dirty="0">
                <a:latin typeface="Bodoni MT Black" pitchFamily="18" charset="0"/>
              </a:rPr>
              <a:t>用户输入的密码是正确的，</a:t>
            </a:r>
            <a:r>
              <a:rPr lang="en-US" altLang="zh-CN" sz="2400" dirty="0">
                <a:latin typeface="Bodoni MT Black" pitchFamily="18" charset="0"/>
              </a:rPr>
              <a:t>ATM</a:t>
            </a:r>
            <a:r>
              <a:rPr lang="zh-CN" altLang="en-US" sz="2400" dirty="0">
                <a:latin typeface="Bodoni MT Black" pitchFamily="18" charset="0"/>
              </a:rPr>
              <a:t>就要求用户选择事务</a:t>
            </a:r>
            <a:r>
              <a:rPr lang="zh-CN" altLang="en-US" sz="2400" dirty="0" smtClean="0">
                <a:latin typeface="Bodoni MT Black" pitchFamily="18" charset="0"/>
              </a:rPr>
              <a:t>类型（取款</a:t>
            </a:r>
            <a:r>
              <a:rPr lang="zh-CN" altLang="en-US" sz="2400" dirty="0">
                <a:latin typeface="Bodoni MT Black" pitchFamily="18" charset="0"/>
              </a:rPr>
              <a:t>、查询</a:t>
            </a:r>
            <a:r>
              <a:rPr lang="zh-CN" altLang="en-US" sz="2400" dirty="0" smtClean="0">
                <a:latin typeface="Bodoni MT Black" pitchFamily="18" charset="0"/>
              </a:rPr>
              <a:t>等）。</a:t>
            </a:r>
            <a:r>
              <a:rPr lang="zh-CN" altLang="en-US" sz="2400" dirty="0">
                <a:latin typeface="Bodoni MT Black" pitchFamily="18" charset="0"/>
              </a:rPr>
              <a:t>当用户选择取款时，</a:t>
            </a:r>
            <a:r>
              <a:rPr lang="en-US" altLang="zh-CN" sz="2400" dirty="0">
                <a:latin typeface="Bodoni MT Black" pitchFamily="18" charset="0"/>
              </a:rPr>
              <a:t>ATM</a:t>
            </a:r>
            <a:r>
              <a:rPr lang="zh-CN" altLang="en-US" sz="2400" dirty="0">
                <a:latin typeface="Bodoni MT Black" pitchFamily="18" charset="0"/>
              </a:rPr>
              <a:t>请求用户输入取款额。</a:t>
            </a:r>
            <a:endParaRPr lang="en-US" altLang="zh-CN" sz="2400" dirty="0">
              <a:latin typeface="Bodoni MT Black" pitchFamily="18" charset="0"/>
            </a:endParaRPr>
          </a:p>
          <a:p>
            <a:pPr marL="285750" indent="-285750" eaLnBrk="1" hangingPunct="1">
              <a:buFont typeface="Wingdings" panose="05000000000000000000" pitchFamily="2" charset="2"/>
              <a:buChar char="Ø"/>
            </a:pPr>
            <a:r>
              <a:rPr lang="en-US" altLang="zh-CN" sz="2400" dirty="0" smtClean="0">
                <a:latin typeface="Bodoni MT Black" pitchFamily="18" charset="0"/>
              </a:rPr>
              <a:t>ATM</a:t>
            </a:r>
            <a:r>
              <a:rPr lang="zh-CN" altLang="en-US" sz="2400" dirty="0">
                <a:latin typeface="Bodoni MT Black" pitchFamily="18" charset="0"/>
              </a:rPr>
              <a:t>从现金出口吐出现金，并且打印出账单交给用户。</a:t>
            </a:r>
            <a:endParaRPr lang="en-US" altLang="zh-CN" sz="2400" dirty="0">
              <a:latin typeface="Bodoni MT Black" pitchFamily="18" charset="0"/>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10.2.2 </a:t>
            </a:r>
            <a:r>
              <a:rPr lang="zh-CN" altLang="en-US" sz="2400" dirty="0" smtClean="0">
                <a:solidFill>
                  <a:srgbClr val="D9D9D9"/>
                </a:solidFill>
                <a:latin typeface="Bodoni MT Black" pitchFamily="18" charset="0"/>
                <a:ea typeface="+mn-ea"/>
              </a:rPr>
              <a:t>例子</a:t>
            </a:r>
            <a:endParaRPr lang="zh-CN" altLang="en-US" sz="2400" dirty="0">
              <a:solidFill>
                <a:srgbClr val="D9D9D9"/>
              </a:solidFill>
              <a:latin typeface="Bodoni MT Black" pitchFamily="18" charset="0"/>
              <a:ea typeface="+mn-ea"/>
            </a:endParaRPr>
          </a:p>
        </p:txBody>
      </p:sp>
      <p:sp>
        <p:nvSpPr>
          <p:cNvPr id="6" name="标题 3"/>
          <p:cNvSpPr txBox="1"/>
          <p:nvPr/>
        </p:nvSpPr>
        <p:spPr bwMode="auto">
          <a:xfrm>
            <a:off x="15875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a:latin typeface="Bodoni MT Black" pitchFamily="18" charset="0"/>
                <a:ea typeface="+mn-ea"/>
              </a:rPr>
              <a:t>10.2</a:t>
            </a:r>
            <a:r>
              <a:rPr lang="en-US" altLang="zh-CN" b="1" dirty="0" smtClean="0">
                <a:latin typeface="Bodoni MT Black" pitchFamily="18" charset="0"/>
              </a:rPr>
              <a:t> </a:t>
            </a:r>
            <a:r>
              <a:rPr lang="zh-CN" altLang="en-US" b="1" dirty="0" smtClean="0">
                <a:latin typeface="Bodoni MT Black" pitchFamily="18" charset="0"/>
              </a:rPr>
              <a:t>需求陈述</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3173413" y="692150"/>
            <a:ext cx="289718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4800" b="1" dirty="0" smtClean="0">
                <a:solidFill>
                  <a:prstClr val="black"/>
                </a:solidFill>
                <a:latin typeface="Bodoni MT Black" pitchFamily="18" charset="0"/>
                <a:ea typeface="+mn-ea"/>
              </a:rPr>
              <a:t>主要内容</a:t>
            </a:r>
            <a:endParaRPr lang="es-HN" sz="4800" b="1" dirty="0">
              <a:solidFill>
                <a:prstClr val="black"/>
              </a:solidFill>
              <a:latin typeface="Bodoni MT Black" pitchFamily="18" charset="0"/>
              <a:ea typeface="+mn-ea"/>
            </a:endParaRPr>
          </a:p>
        </p:txBody>
      </p:sp>
      <p:sp>
        <p:nvSpPr>
          <p:cNvPr id="53251"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pic>
        <p:nvPicPr>
          <p:cNvPr id="53252"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53253"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3254"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solidFill>
                <a:srgbClr val="000000"/>
              </a:solidFill>
              <a:latin typeface="Bodoni MT Black" pitchFamily="18" charset="0"/>
            </a:endParaRPr>
          </a:p>
        </p:txBody>
      </p:sp>
      <p:sp>
        <p:nvSpPr>
          <p:cNvPr id="53255"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solidFill>
                <a:srgbClr val="000000"/>
              </a:solidFill>
              <a:latin typeface="Bodoni MT Black" pitchFamily="18" charset="0"/>
            </a:endParaRPr>
          </a:p>
        </p:txBody>
      </p:sp>
      <p:sp>
        <p:nvSpPr>
          <p:cNvPr id="53256"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solidFill>
                <a:srgbClr val="000000"/>
              </a:solidFill>
              <a:latin typeface="Bodoni MT Black" pitchFamily="18" charset="0"/>
            </a:endParaRPr>
          </a:p>
        </p:txBody>
      </p:sp>
      <p:sp>
        <p:nvSpPr>
          <p:cNvPr id="53257"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solidFill>
                <a:srgbClr val="000000"/>
              </a:solidFill>
              <a:latin typeface="Bodoni MT Black" pitchFamily="18" charset="0"/>
            </a:endParaRPr>
          </a:p>
        </p:txBody>
      </p:sp>
      <p:sp>
        <p:nvSpPr>
          <p:cNvPr id="34" name="Rectangle 3"/>
          <p:cNvSpPr txBox="1">
            <a:spLocks noChangeArrowheads="1"/>
          </p:cNvSpPr>
          <p:nvPr/>
        </p:nvSpPr>
        <p:spPr bwMode="auto">
          <a:xfrm>
            <a:off x="468313" y="1844675"/>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ea typeface="黑体" panose="02010609060101010101" pitchFamily="2" charset="-122"/>
              </a:rPr>
              <a:t>   </a:t>
            </a:r>
            <a:r>
              <a:rPr kumimoji="1" lang="en-US" altLang="zh-CN" sz="2400" b="1" dirty="0" smtClean="0">
                <a:solidFill>
                  <a:prstClr val="black"/>
                </a:solidFill>
                <a:latin typeface="Bodoni MT Black" pitchFamily="18" charset="0"/>
              </a:rPr>
              <a:t>10.1   </a:t>
            </a:r>
            <a:r>
              <a:rPr kumimoji="1" lang="zh-CN" altLang="en-US" sz="2400" b="1" dirty="0">
                <a:solidFill>
                  <a:prstClr val="black"/>
                </a:solidFill>
                <a:latin typeface="Bodoni MT Black" pitchFamily="18" charset="0"/>
              </a:rPr>
              <a:t>面向对象分析的基本过程</a:t>
            </a:r>
            <a:endParaRPr kumimoji="1" lang="en-US" altLang="zh-CN" sz="2400" b="1" dirty="0">
              <a:solidFill>
                <a:prstClr val="black"/>
              </a:solidFill>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solidFill>
                  <a:prstClr val="black"/>
                </a:solidFill>
                <a:latin typeface="Bodoni MT Black" pitchFamily="18" charset="0"/>
              </a:rPr>
              <a:t>   10.2   </a:t>
            </a:r>
            <a:r>
              <a:rPr kumimoji="1" lang="zh-CN" altLang="en-US" sz="2400" b="1" dirty="0">
                <a:solidFill>
                  <a:prstClr val="black"/>
                </a:solidFill>
                <a:latin typeface="Bodoni MT Black" pitchFamily="18" charset="0"/>
              </a:rPr>
              <a:t>需求陈述</a:t>
            </a:r>
            <a:endParaRPr kumimoji="1" lang="en-US" altLang="zh-CN" sz="2400" b="1" dirty="0">
              <a:solidFill>
                <a:prstClr val="black"/>
              </a:solidFill>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solidFill>
                  <a:prstClr val="black"/>
                </a:solidFill>
                <a:latin typeface="Bodoni MT Black" pitchFamily="18" charset="0"/>
              </a:rPr>
              <a:t>   10.3   </a:t>
            </a:r>
            <a:r>
              <a:rPr kumimoji="1" lang="zh-CN" altLang="en-US" sz="2400" b="1" dirty="0">
                <a:solidFill>
                  <a:prstClr val="black"/>
                </a:solidFill>
                <a:latin typeface="Bodoni MT Black" pitchFamily="18" charset="0"/>
              </a:rPr>
              <a:t>建立对象模型</a:t>
            </a:r>
            <a:endParaRPr kumimoji="1" lang="zh-CN" altLang="en-US" sz="2400" b="1" dirty="0">
              <a:solidFill>
                <a:prstClr val="black"/>
              </a:solidFill>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solidFill>
                  <a:prstClr val="black"/>
                </a:solidFill>
                <a:latin typeface="Bodoni MT Black" pitchFamily="18" charset="0"/>
              </a:rPr>
              <a:t>   10.4   </a:t>
            </a:r>
            <a:r>
              <a:rPr kumimoji="1" lang="zh-CN" altLang="en-US" sz="2400" b="1" dirty="0">
                <a:solidFill>
                  <a:prstClr val="black"/>
                </a:solidFill>
                <a:latin typeface="Bodoni MT Black" pitchFamily="18" charset="0"/>
              </a:rPr>
              <a:t>建立动态模型</a:t>
            </a:r>
            <a:endParaRPr kumimoji="1" lang="zh-CN" altLang="en-US" sz="2400" b="1" dirty="0">
              <a:solidFill>
                <a:prstClr val="black"/>
              </a:solidFill>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solidFill>
                  <a:prstClr val="black"/>
                </a:solidFill>
                <a:latin typeface="Bodoni MT Black" pitchFamily="18" charset="0"/>
              </a:rPr>
              <a:t>   10.5   </a:t>
            </a:r>
            <a:r>
              <a:rPr kumimoji="1" lang="zh-CN" altLang="en-US" sz="2400" b="1" dirty="0">
                <a:solidFill>
                  <a:prstClr val="black"/>
                </a:solidFill>
                <a:latin typeface="Bodoni MT Black" pitchFamily="18" charset="0"/>
              </a:rPr>
              <a:t>建立功能模型</a:t>
            </a:r>
            <a:endParaRPr kumimoji="1" lang="zh-CN" altLang="en-US" sz="2400" b="1" dirty="0">
              <a:solidFill>
                <a:prstClr val="black"/>
              </a:solidFill>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solidFill>
                  <a:prstClr val="black"/>
                </a:solidFill>
                <a:latin typeface="Bodoni MT Black" pitchFamily="18" charset="0"/>
              </a:rPr>
              <a:t>   10.6   </a:t>
            </a:r>
            <a:r>
              <a:rPr kumimoji="1" lang="zh-CN" altLang="en-US" sz="2400" b="1" dirty="0">
                <a:solidFill>
                  <a:prstClr val="black"/>
                </a:solidFill>
                <a:latin typeface="Bodoni MT Black" pitchFamily="18" charset="0"/>
              </a:rPr>
              <a:t>定义服务</a:t>
            </a:r>
            <a:endParaRPr kumimoji="1" lang="en-US" altLang="zh-CN" sz="2400" b="1" dirty="0" smtClean="0">
              <a:solidFill>
                <a:prstClr val="black"/>
              </a:solidFill>
              <a:latin typeface="Bodoni MT Black" pitchFamily="18" charset="0"/>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solidFill>
                <a:prstClr val="black"/>
              </a:solidFill>
              <a:latin typeface="Bodoni MT Black" pitchFamily="18" charset="0"/>
              <a:ea typeface="黑体" panose="02010609060101010101" pitchFamily="2" charset="-122"/>
            </a:endParaRPr>
          </a:p>
          <a:p>
            <a:pPr marL="0" indent="0" eaLnBrk="1" hangingPunct="1">
              <a:lnSpc>
                <a:spcPct val="120000"/>
              </a:lnSpc>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ea typeface="黑体" panose="02010609060101010101" pitchFamily="2" charset="-122"/>
              </a:rPr>
              <a:t>      </a:t>
            </a:r>
            <a:endParaRPr kumimoji="1" lang="zh-CN" altLang="en-US" sz="2400" b="1" dirty="0" smtClean="0">
              <a:solidFill>
                <a:srgbClr val="9999CC">
                  <a:lumMod val="50000"/>
                </a:srgbClr>
              </a:solidFill>
              <a:latin typeface="Bodoni MT Black" pitchFamily="18" charset="0"/>
              <a:ea typeface="黑体" panose="02010609060101010101"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2" name="矩形 11"/>
          <p:cNvSpPr/>
          <p:nvPr/>
        </p:nvSpPr>
        <p:spPr>
          <a:xfrm>
            <a:off x="927100" y="28527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13" name="等腰三角形 12"/>
          <p:cNvSpPr/>
          <p:nvPr/>
        </p:nvSpPr>
        <p:spPr>
          <a:xfrm rot="5400000">
            <a:off x="335756" y="293925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53261"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10.3 </a:t>
            </a:r>
            <a:r>
              <a:rPr lang="zh-CN" altLang="en-US" sz="2400">
                <a:solidFill>
                  <a:srgbClr val="D9D9D9"/>
                </a:solidFill>
                <a:latin typeface="Bodoni MT Black" pitchFamily="18" charset="0"/>
              </a:rPr>
              <a:t>建立对象模型</a:t>
            </a:r>
            <a:endParaRPr lang="zh-CN" altLang="en-US" sz="2400">
              <a:solidFill>
                <a:srgbClr val="D9D9D9"/>
              </a:solidFill>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10.3 </a:t>
            </a:r>
            <a:r>
              <a:rPr lang="zh-CN" altLang="en-US" sz="2400" dirty="0">
                <a:solidFill>
                  <a:srgbClr val="D9D9D9"/>
                </a:solidFill>
                <a:latin typeface="Bodoni MT Black" pitchFamily="18" charset="0"/>
                <a:ea typeface="+mn-ea"/>
              </a:rPr>
              <a:t>建立对象模型</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230188" y="0"/>
            <a:ext cx="8229600" cy="1143000"/>
          </a:xfrm>
        </p:spPr>
        <p:txBody>
          <a:bodyPr/>
          <a:lstStyle/>
          <a:p>
            <a:pPr>
              <a:defRPr/>
            </a:pPr>
            <a:r>
              <a:rPr lang="en-US" altLang="zh-CN" b="1" dirty="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
        <p:nvSpPr>
          <p:cNvPr id="55300" name="文本框 1"/>
          <p:cNvSpPr txBox="1">
            <a:spLocks noChangeArrowheads="1"/>
          </p:cNvSpPr>
          <p:nvPr/>
        </p:nvSpPr>
        <p:spPr bwMode="auto">
          <a:xfrm>
            <a:off x="755650" y="2227263"/>
            <a:ext cx="7951788" cy="2678112"/>
          </a:xfrm>
          <a:prstGeom prst="rect">
            <a:avLst/>
          </a:prstGeom>
          <a:noFill/>
          <a:ln w="9525">
            <a:noFill/>
            <a:miter lim="800000"/>
          </a:ln>
        </p:spPr>
        <p:txBody>
          <a:bodyPr>
            <a:spAutoFit/>
          </a:bodyPr>
          <a:lstStyle/>
          <a:p>
            <a:pPr eaLnBrk="1" hangingPunct="1"/>
            <a:r>
              <a:rPr lang="zh-CN" altLang="en-US" sz="2400" dirty="0" smtClean="0">
                <a:latin typeface="Bodoni MT Black" pitchFamily="18" charset="0"/>
              </a:rPr>
              <a:t>    这个</a:t>
            </a:r>
            <a:r>
              <a:rPr lang="zh-CN" altLang="en-US" sz="2400" dirty="0">
                <a:latin typeface="Bodoni MT Black" pitchFamily="18" charset="0"/>
              </a:rPr>
              <a:t>模型描述了现实世界中的“类与对象”以及它们之间的关系，表示了目标系统的</a:t>
            </a:r>
            <a:r>
              <a:rPr lang="zh-CN" altLang="en-US" sz="2400" dirty="0">
                <a:solidFill>
                  <a:srgbClr val="FF0000"/>
                </a:solidFill>
                <a:latin typeface="Bodoni MT Black" pitchFamily="18" charset="0"/>
              </a:rPr>
              <a:t>静态数据结构</a:t>
            </a:r>
            <a:r>
              <a:rPr lang="zh-CN" altLang="en-US" sz="2400" dirty="0">
                <a:latin typeface="Bodoni MT Black" pitchFamily="18" charset="0"/>
              </a:rPr>
              <a:t>。静态数据结构对应用细节依赖较少，比较容易确定。因此，用面向对象方法开发绝大多数软件时，都首先建立对象模型，然后再建立另外两个子模型。</a:t>
            </a:r>
            <a:endParaRPr lang="en-US" altLang="zh-CN" sz="2400" dirty="0">
              <a:latin typeface="Bodoni MT Black" pitchFamily="18" charset="0"/>
            </a:endParaRPr>
          </a:p>
          <a:p>
            <a:pPr eaLnBrk="1" hangingPunct="1"/>
            <a:r>
              <a:rPr lang="zh-CN" altLang="en-US" sz="2400" dirty="0" smtClean="0">
                <a:latin typeface="Bodoni MT Black" pitchFamily="18" charset="0"/>
              </a:rPr>
              <a:t>    需求</a:t>
            </a:r>
            <a:r>
              <a:rPr lang="zh-CN" altLang="en-US" sz="2400" dirty="0">
                <a:latin typeface="Bodoni MT Black" pitchFamily="18" charset="0"/>
              </a:rPr>
              <a:t>陈述、应用领域的专业知识以及关于客观世界的常识，是建立对象模型时的主要信息来源。</a:t>
            </a:r>
            <a:endParaRPr lang="en-US" altLang="zh-CN" sz="2400" dirty="0">
              <a:latin typeface="Bodoni MT Black" pitchFamily="18" charset="0"/>
            </a:endParaRPr>
          </a:p>
        </p:txBody>
      </p:sp>
      <p:sp>
        <p:nvSpPr>
          <p:cNvPr id="55301" name="文本框 2"/>
          <p:cNvSpPr txBox="1">
            <a:spLocks noChangeArrowheads="1"/>
          </p:cNvSpPr>
          <p:nvPr/>
        </p:nvSpPr>
        <p:spPr bwMode="auto">
          <a:xfrm>
            <a:off x="755650" y="1489075"/>
            <a:ext cx="7704138" cy="738188"/>
          </a:xfrm>
          <a:prstGeom prst="rect">
            <a:avLst/>
          </a:prstGeom>
          <a:noFill/>
          <a:ln w="9525">
            <a:noFill/>
            <a:miter lim="800000"/>
          </a:ln>
        </p:spPr>
        <p:txBody>
          <a:bodyPr>
            <a:spAutoFit/>
          </a:bodyPr>
          <a:lstStyle/>
          <a:p>
            <a:pPr eaLnBrk="1" hangingPunct="1"/>
            <a:r>
              <a:rPr lang="zh-CN" altLang="en-US" sz="2400" b="1" dirty="0">
                <a:latin typeface="Bodoni MT Black" pitchFamily="18" charset="0"/>
              </a:rPr>
              <a:t>面向对象分析</a:t>
            </a:r>
            <a:r>
              <a:rPr lang="zh-CN" altLang="en-US" sz="2400" b="1" dirty="0">
                <a:solidFill>
                  <a:srgbClr val="FF0000"/>
                </a:solidFill>
                <a:latin typeface="Bodoni MT Black" pitchFamily="18" charset="0"/>
              </a:rPr>
              <a:t>首要的工作</a:t>
            </a:r>
            <a:r>
              <a:rPr lang="zh-CN" altLang="en-US" sz="2400" b="1" dirty="0">
                <a:latin typeface="Bodoni MT Black" pitchFamily="18" charset="0"/>
              </a:rPr>
              <a:t>，是</a:t>
            </a:r>
            <a:r>
              <a:rPr lang="zh-CN" altLang="en-US" sz="2400" b="1" dirty="0">
                <a:solidFill>
                  <a:srgbClr val="FF0000"/>
                </a:solidFill>
                <a:latin typeface="Bodoni MT Black" pitchFamily="18" charset="0"/>
              </a:rPr>
              <a:t>建立问题域的对象模型</a:t>
            </a:r>
            <a:r>
              <a:rPr lang="zh-CN" altLang="en-US" sz="2400" b="1" dirty="0">
                <a:latin typeface="Bodoni MT Black" pitchFamily="18" charset="0"/>
              </a:rPr>
              <a:t>。</a:t>
            </a:r>
            <a:endParaRPr lang="en-US" altLang="zh-CN" sz="2400" b="1" dirty="0">
              <a:latin typeface="Bodoni MT Black" pitchFamily="18" charset="0"/>
            </a:endParaRPr>
          </a:p>
          <a:p>
            <a:pPr eaLnBrk="1" hangingPunct="1"/>
            <a:endParaRPr lang="zh-CN" altLang="en-US" dirty="0">
              <a:latin typeface="Bodoni MT Black"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10.3 </a:t>
            </a:r>
            <a:r>
              <a:rPr lang="zh-CN" altLang="en-US" sz="2400" dirty="0">
                <a:solidFill>
                  <a:srgbClr val="D9D9D9"/>
                </a:solidFill>
                <a:latin typeface="Bodoni MT Black" pitchFamily="18" charset="0"/>
                <a:ea typeface="+mn-ea"/>
              </a:rPr>
              <a:t>建立对象模型</a:t>
            </a:r>
            <a:endParaRPr lang="zh-CN" altLang="en-US" sz="2400" dirty="0">
              <a:solidFill>
                <a:srgbClr val="D9D9D9"/>
              </a:solidFill>
              <a:latin typeface="Bodoni MT Black" pitchFamily="18" charset="0"/>
              <a:ea typeface="+mn-ea"/>
            </a:endParaRPr>
          </a:p>
        </p:txBody>
      </p:sp>
      <p:sp>
        <p:nvSpPr>
          <p:cNvPr id="4" name="文本框 3"/>
          <p:cNvSpPr txBox="1"/>
          <p:nvPr/>
        </p:nvSpPr>
        <p:spPr>
          <a:xfrm>
            <a:off x="971550" y="1773238"/>
            <a:ext cx="7561263" cy="3416300"/>
          </a:xfrm>
          <a:prstGeom prst="rect">
            <a:avLst/>
          </a:prstGeom>
          <a:noFill/>
        </p:spPr>
        <p:txBody>
          <a:bodyPr>
            <a:spAutoFit/>
          </a:bodyPr>
          <a:lstStyle/>
          <a:p>
            <a:pPr eaLnBrk="1" hangingPunct="1">
              <a:defRPr/>
            </a:pPr>
            <a:r>
              <a:rPr lang="zh-CN" altLang="en-US" sz="2400" dirty="0">
                <a:latin typeface="Bodoni MT Black" pitchFamily="18" charset="0"/>
                <a:ea typeface="+mn-ea"/>
              </a:rPr>
              <a:t>对象模型通常有</a:t>
            </a:r>
            <a:r>
              <a:rPr lang="en-US" altLang="zh-CN" sz="2400" dirty="0">
                <a:solidFill>
                  <a:srgbClr val="FF0000"/>
                </a:solidFill>
                <a:latin typeface="Bodoni MT Black" pitchFamily="18" charset="0"/>
                <a:ea typeface="+mn-ea"/>
              </a:rPr>
              <a:t>5</a:t>
            </a:r>
            <a:r>
              <a:rPr lang="zh-CN" altLang="en-US" sz="2400" dirty="0">
                <a:latin typeface="Bodoni MT Black" pitchFamily="18" charset="0"/>
                <a:ea typeface="+mn-ea"/>
              </a:rPr>
              <a:t>个层次。典型的工作步骤是：</a:t>
            </a:r>
            <a:endParaRPr lang="en-US" altLang="zh-CN" sz="2400" dirty="0">
              <a:latin typeface="Bodoni MT Black" pitchFamily="18" charset="0"/>
              <a:ea typeface="+mn-ea"/>
            </a:endParaRPr>
          </a:p>
          <a:p>
            <a:pPr marL="342900" indent="-342900" eaLnBrk="1" hangingPunct="1">
              <a:buSzPct val="70000"/>
              <a:buFont typeface="Wingdings" panose="05000000000000000000" pitchFamily="2" charset="2"/>
              <a:buChar char="l"/>
              <a:defRPr/>
            </a:pPr>
            <a:r>
              <a:rPr lang="zh-CN" altLang="en-US" sz="2400" dirty="0">
                <a:latin typeface="Bodoni MT Black" pitchFamily="18" charset="0"/>
                <a:ea typeface="+mn-ea"/>
              </a:rPr>
              <a:t>首先确定</a:t>
            </a:r>
            <a:r>
              <a:rPr lang="zh-CN" altLang="en-US" sz="2400" dirty="0">
                <a:solidFill>
                  <a:srgbClr val="FF0000"/>
                </a:solidFill>
                <a:latin typeface="Bodoni MT Black" pitchFamily="18" charset="0"/>
                <a:ea typeface="+mn-ea"/>
              </a:rPr>
              <a:t>对象类和</a:t>
            </a:r>
            <a:r>
              <a:rPr lang="zh-CN" altLang="en-US" sz="2400" dirty="0" smtClean="0">
                <a:solidFill>
                  <a:srgbClr val="FF0000"/>
                </a:solidFill>
                <a:latin typeface="Bodoni MT Black" pitchFamily="18" charset="0"/>
                <a:ea typeface="+mn-ea"/>
              </a:rPr>
              <a:t>关联</a:t>
            </a:r>
            <a:r>
              <a:rPr lang="zh-CN" altLang="en-US" sz="2400" dirty="0" smtClean="0">
                <a:latin typeface="Bodoni MT Black" pitchFamily="18" charset="0"/>
                <a:ea typeface="+mn-ea"/>
              </a:rPr>
              <a:t>（因为</a:t>
            </a:r>
            <a:r>
              <a:rPr lang="zh-CN" altLang="en-US" sz="2400" dirty="0">
                <a:latin typeface="Bodoni MT Black" pitchFamily="18" charset="0"/>
                <a:ea typeface="+mn-ea"/>
              </a:rPr>
              <a:t>它们影响系统整体结构和解决问题的</a:t>
            </a:r>
            <a:r>
              <a:rPr lang="zh-CN" altLang="en-US" sz="2400" dirty="0" smtClean="0">
                <a:latin typeface="Bodoni MT Black" pitchFamily="18" charset="0"/>
                <a:ea typeface="+mn-ea"/>
              </a:rPr>
              <a:t>方法</a:t>
            </a:r>
            <a:r>
              <a:rPr lang="zh-CN" altLang="en-US" sz="2400" dirty="0" smtClean="0">
                <a:latin typeface="Bodoni MT Black" pitchFamily="18" charset="0"/>
              </a:rPr>
              <a:t>）</a:t>
            </a:r>
            <a:r>
              <a:rPr lang="zh-CN" altLang="en-US" sz="2400" dirty="0" smtClean="0">
                <a:latin typeface="Bodoni MT Black" pitchFamily="18" charset="0"/>
                <a:ea typeface="+mn-ea"/>
              </a:rPr>
              <a:t>，</a:t>
            </a:r>
            <a:r>
              <a:rPr lang="zh-CN" altLang="en-US" sz="2400" dirty="0">
                <a:latin typeface="Bodoni MT Black" pitchFamily="18" charset="0"/>
                <a:ea typeface="+mn-ea"/>
              </a:rPr>
              <a:t>对于大型复杂问题还要进一步划分出若干个主题；</a:t>
            </a:r>
            <a:endParaRPr lang="en-US" altLang="zh-CN" sz="2400" dirty="0">
              <a:latin typeface="Bodoni MT Black" pitchFamily="18" charset="0"/>
              <a:ea typeface="+mn-ea"/>
            </a:endParaRPr>
          </a:p>
          <a:p>
            <a:pPr marL="342900" indent="-342900" eaLnBrk="1" hangingPunct="1">
              <a:buSzPct val="70000"/>
              <a:buFont typeface="Wingdings" panose="05000000000000000000" pitchFamily="2" charset="2"/>
              <a:buChar char="l"/>
              <a:defRPr/>
            </a:pPr>
            <a:r>
              <a:rPr lang="zh-CN" altLang="en-US" sz="2400" dirty="0">
                <a:latin typeface="Bodoni MT Black" pitchFamily="18" charset="0"/>
                <a:ea typeface="+mn-ea"/>
              </a:rPr>
              <a:t>然后给类和关联增添</a:t>
            </a:r>
            <a:r>
              <a:rPr lang="zh-CN" altLang="en-US" sz="2400" dirty="0">
                <a:solidFill>
                  <a:srgbClr val="FF0000"/>
                </a:solidFill>
                <a:latin typeface="Bodoni MT Black" pitchFamily="18" charset="0"/>
                <a:ea typeface="+mn-ea"/>
              </a:rPr>
              <a:t>属性</a:t>
            </a:r>
            <a:r>
              <a:rPr lang="zh-CN" altLang="en-US" sz="2400" dirty="0">
                <a:latin typeface="Bodoni MT Black" pitchFamily="18" charset="0"/>
                <a:ea typeface="+mn-ea"/>
              </a:rPr>
              <a:t>，以进一步描述它们；</a:t>
            </a:r>
            <a:endParaRPr lang="en-US" altLang="zh-CN" sz="2400" dirty="0">
              <a:latin typeface="Bodoni MT Black" pitchFamily="18" charset="0"/>
              <a:ea typeface="+mn-ea"/>
            </a:endParaRPr>
          </a:p>
          <a:p>
            <a:pPr marL="342900" indent="-342900" eaLnBrk="1" hangingPunct="1">
              <a:buSzPct val="70000"/>
              <a:buFont typeface="Wingdings" panose="05000000000000000000" pitchFamily="2" charset="2"/>
              <a:buChar char="l"/>
              <a:defRPr/>
            </a:pPr>
            <a:r>
              <a:rPr lang="zh-CN" altLang="en-US" sz="2400" dirty="0">
                <a:latin typeface="Bodoni MT Black" pitchFamily="18" charset="0"/>
                <a:ea typeface="+mn-ea"/>
              </a:rPr>
              <a:t>接下来利用适当的</a:t>
            </a:r>
            <a:r>
              <a:rPr lang="zh-CN" altLang="en-US" sz="2400" dirty="0">
                <a:solidFill>
                  <a:srgbClr val="FF0000"/>
                </a:solidFill>
                <a:latin typeface="Bodoni MT Black" pitchFamily="18" charset="0"/>
                <a:ea typeface="+mn-ea"/>
              </a:rPr>
              <a:t>继承关系</a:t>
            </a:r>
            <a:r>
              <a:rPr lang="zh-CN" altLang="en-US" sz="2400" dirty="0">
                <a:latin typeface="Bodoni MT Black" pitchFamily="18" charset="0"/>
                <a:ea typeface="+mn-ea"/>
              </a:rPr>
              <a:t>进一步合并和组织</a:t>
            </a:r>
            <a:r>
              <a:rPr lang="zh-CN" altLang="en-US" sz="2400" dirty="0" smtClean="0">
                <a:latin typeface="Bodoni MT Black" pitchFamily="18" charset="0"/>
                <a:ea typeface="+mn-ea"/>
              </a:rPr>
              <a:t>类；</a:t>
            </a:r>
            <a:endParaRPr lang="en-US" altLang="zh-CN" sz="2400" dirty="0">
              <a:latin typeface="Bodoni MT Black" pitchFamily="18" charset="0"/>
              <a:ea typeface="+mn-ea"/>
            </a:endParaRPr>
          </a:p>
          <a:p>
            <a:pPr marL="342900" indent="-342900" eaLnBrk="1" hangingPunct="1">
              <a:buSzPct val="70000"/>
              <a:buFont typeface="Wingdings" panose="05000000000000000000" pitchFamily="2" charset="2"/>
              <a:buChar char="l"/>
              <a:defRPr/>
            </a:pPr>
            <a:r>
              <a:rPr lang="zh-CN" altLang="en-US" sz="2400" dirty="0">
                <a:latin typeface="Bodoni MT Black" pitchFamily="18" charset="0"/>
                <a:ea typeface="+mn-ea"/>
              </a:rPr>
              <a:t>而对类中</a:t>
            </a:r>
            <a:r>
              <a:rPr lang="zh-CN" altLang="en-US" sz="2400" dirty="0">
                <a:solidFill>
                  <a:srgbClr val="FF0000"/>
                </a:solidFill>
                <a:latin typeface="Bodoni MT Black" pitchFamily="18" charset="0"/>
                <a:ea typeface="+mn-ea"/>
              </a:rPr>
              <a:t>操作</a:t>
            </a:r>
            <a:r>
              <a:rPr lang="zh-CN" altLang="en-US" sz="2400" dirty="0">
                <a:latin typeface="Bodoni MT Black" pitchFamily="18" charset="0"/>
                <a:ea typeface="+mn-ea"/>
              </a:rPr>
              <a:t>的最后确定，则需等到建立了</a:t>
            </a:r>
            <a:r>
              <a:rPr lang="zh-CN" altLang="en-US" sz="2400" dirty="0">
                <a:solidFill>
                  <a:srgbClr val="FF0000"/>
                </a:solidFill>
                <a:latin typeface="Bodoni MT Black" pitchFamily="18" charset="0"/>
                <a:ea typeface="+mn-ea"/>
              </a:rPr>
              <a:t>动态模型</a:t>
            </a:r>
            <a:r>
              <a:rPr lang="zh-CN" altLang="en-US" sz="2400" dirty="0">
                <a:latin typeface="Bodoni MT Black" pitchFamily="18" charset="0"/>
                <a:ea typeface="+mn-ea"/>
              </a:rPr>
              <a:t>和</a:t>
            </a:r>
            <a:r>
              <a:rPr lang="zh-CN" altLang="en-US" sz="2400" dirty="0">
                <a:solidFill>
                  <a:srgbClr val="FF0000"/>
                </a:solidFill>
                <a:latin typeface="Bodoni MT Black" pitchFamily="18" charset="0"/>
                <a:ea typeface="+mn-ea"/>
              </a:rPr>
              <a:t>功能模型</a:t>
            </a:r>
            <a:r>
              <a:rPr lang="zh-CN" altLang="en-US" sz="2400" dirty="0">
                <a:latin typeface="Bodoni MT Black" pitchFamily="18" charset="0"/>
                <a:ea typeface="+mn-ea"/>
              </a:rPr>
              <a:t>之后，因为这两个子模型更准确地描述了对类中提供的</a:t>
            </a:r>
            <a:r>
              <a:rPr lang="zh-CN" altLang="en-US" sz="2400" dirty="0">
                <a:solidFill>
                  <a:srgbClr val="FF0000"/>
                </a:solidFill>
                <a:latin typeface="Bodoni MT Black" pitchFamily="18" charset="0"/>
                <a:ea typeface="+mn-ea"/>
              </a:rPr>
              <a:t>服务</a:t>
            </a:r>
            <a:r>
              <a:rPr lang="zh-CN" altLang="en-US" sz="2400" dirty="0">
                <a:latin typeface="Bodoni MT Black" pitchFamily="18" charset="0"/>
                <a:ea typeface="+mn-ea"/>
              </a:rPr>
              <a:t>的需求。</a:t>
            </a:r>
            <a:endParaRPr lang="zh-CN" altLang="en-US" sz="2400" dirty="0">
              <a:latin typeface="Bodoni MT Black" pitchFamily="18" charset="0"/>
              <a:ea typeface="+mn-ea"/>
            </a:endParaRPr>
          </a:p>
        </p:txBody>
      </p:sp>
      <p:sp>
        <p:nvSpPr>
          <p:cNvPr id="6"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smtClean="0">
                <a:latin typeface="Bodoni MT Black" pitchFamily="18" charset="0"/>
                <a:ea typeface="+mn-ea"/>
              </a:rPr>
              <a:t>10.3 </a:t>
            </a:r>
            <a:r>
              <a:rPr lang="zh-CN" altLang="en-US" b="1"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6527" y="6291263"/>
            <a:ext cx="373921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10.3.1 </a:t>
            </a:r>
            <a:r>
              <a:rPr lang="zh-CN" altLang="en-US" sz="2400" dirty="0" smtClean="0">
                <a:solidFill>
                  <a:srgbClr val="D9D9D9"/>
                </a:solidFill>
                <a:latin typeface="Bodoni MT Black" pitchFamily="18" charset="0"/>
                <a:ea typeface="+mn-ea"/>
              </a:rPr>
              <a:t>确定类与对象</a:t>
            </a:r>
            <a:endParaRPr lang="zh-CN" altLang="en-US" sz="2400" dirty="0">
              <a:solidFill>
                <a:srgbClr val="D9D9D9"/>
              </a:solidFill>
              <a:latin typeface="Bodoni MT Black" pitchFamily="18" charset="0"/>
              <a:ea typeface="+mn-ea"/>
            </a:endParaRPr>
          </a:p>
        </p:txBody>
      </p:sp>
      <p:sp>
        <p:nvSpPr>
          <p:cNvPr id="6" name="内容占位符 4"/>
          <p:cNvSpPr>
            <a:spLocks noGrp="1"/>
          </p:cNvSpPr>
          <p:nvPr>
            <p:ph idx="4294967295"/>
          </p:nvPr>
        </p:nvSpPr>
        <p:spPr>
          <a:xfrm>
            <a:off x="558317" y="1217613"/>
            <a:ext cx="8220557" cy="604837"/>
          </a:xfrm>
        </p:spPr>
        <p:txBody>
          <a:bodyPr/>
          <a:lstStyle/>
          <a:p>
            <a:pPr marL="0" indent="0">
              <a:buFont typeface="Arial" panose="020B0604020202020204" pitchFamily="34" charset="0"/>
              <a:buNone/>
              <a:defRPr/>
            </a:pPr>
            <a:r>
              <a:rPr lang="en-US" altLang="zh-CN" b="1" dirty="0" smtClean="0">
                <a:latin typeface="Bodoni MT Black" pitchFamily="18" charset="0"/>
              </a:rPr>
              <a:t>10.3.1 </a:t>
            </a:r>
            <a:r>
              <a:rPr lang="zh-CN" altLang="en-US" b="1" dirty="0" smtClean="0">
                <a:latin typeface="Bodoni MT Black" pitchFamily="18" charset="0"/>
              </a:rPr>
              <a:t>确定类与对象</a:t>
            </a:r>
            <a:endParaRPr lang="zh-CN" altLang="en-US" b="1" dirty="0" smtClean="0">
              <a:latin typeface="Bodoni MT Black" pitchFamily="18" charset="0"/>
            </a:endParaRPr>
          </a:p>
        </p:txBody>
      </p:sp>
      <p:sp>
        <p:nvSpPr>
          <p:cNvPr id="2" name="文本框 1"/>
          <p:cNvSpPr txBox="1"/>
          <p:nvPr/>
        </p:nvSpPr>
        <p:spPr>
          <a:xfrm>
            <a:off x="571472" y="2411413"/>
            <a:ext cx="7929617" cy="1569660"/>
          </a:xfrm>
          <a:prstGeom prst="rect">
            <a:avLst/>
          </a:prstGeom>
          <a:noFill/>
        </p:spPr>
        <p:txBody>
          <a:bodyPr wrap="square">
            <a:spAutoFit/>
          </a:bodyPr>
          <a:lstStyle/>
          <a:p>
            <a:pPr eaLnBrk="1" hangingPunct="1">
              <a:defRPr/>
            </a:pPr>
            <a:r>
              <a:rPr lang="zh-CN" altLang="en-US" sz="2400" dirty="0">
                <a:latin typeface="Bodoni MT Black" pitchFamily="18" charset="0"/>
              </a:rPr>
              <a:t>类与对象是在问题域中客观存在的，系统分析员的主要任务就是通过分析找出这些类与对象。</a:t>
            </a:r>
            <a:endParaRPr lang="en-US" altLang="zh-CN" sz="2400" dirty="0">
              <a:latin typeface="Bodoni MT Black" pitchFamily="18" charset="0"/>
            </a:endParaRPr>
          </a:p>
          <a:p>
            <a:pPr marL="342900" indent="-342900" eaLnBrk="1" hangingPunct="1">
              <a:buSzPct val="70000"/>
              <a:buFont typeface="Wingdings" panose="05000000000000000000" pitchFamily="2" charset="2"/>
              <a:buChar char="l"/>
              <a:defRPr/>
            </a:pPr>
            <a:r>
              <a:rPr lang="zh-CN" altLang="en-US" sz="2400" dirty="0" smtClean="0">
                <a:latin typeface="Bodoni MT Black" pitchFamily="18" charset="0"/>
              </a:rPr>
              <a:t>找出</a:t>
            </a:r>
            <a:r>
              <a:rPr lang="zh-CN" altLang="en-US" sz="2400" dirty="0">
                <a:latin typeface="Bodoni MT Black" pitchFamily="18" charset="0"/>
              </a:rPr>
              <a:t>所有候选的类与对象；</a:t>
            </a:r>
            <a:endParaRPr lang="en-US" altLang="zh-CN" sz="2400" dirty="0">
              <a:latin typeface="Bodoni MT Black" pitchFamily="18" charset="0"/>
            </a:endParaRPr>
          </a:p>
          <a:p>
            <a:pPr marL="342900" indent="-342900" eaLnBrk="1" hangingPunct="1">
              <a:buSzPct val="70000"/>
              <a:buFont typeface="Wingdings" panose="05000000000000000000" pitchFamily="2" charset="2"/>
              <a:buChar char="l"/>
              <a:defRPr/>
            </a:pPr>
            <a:r>
              <a:rPr lang="zh-CN" altLang="en-US" sz="2400" dirty="0" smtClean="0">
                <a:latin typeface="Bodoni MT Black" pitchFamily="18" charset="0"/>
              </a:rPr>
              <a:t>从</a:t>
            </a:r>
            <a:r>
              <a:rPr lang="zh-CN" altLang="en-US" sz="2400" dirty="0">
                <a:latin typeface="Bodoni MT Black" pitchFamily="18" charset="0"/>
              </a:rPr>
              <a:t>候选的类与对象中筛选掉不正确的或不必要的。</a:t>
            </a:r>
            <a:endParaRPr lang="zh-CN" altLang="en-US" sz="2400" dirty="0">
              <a:latin typeface="Bodoni MT Black" pitchFamily="18" charset="0"/>
            </a:endParaRPr>
          </a:p>
        </p:txBody>
      </p:sp>
      <p:sp>
        <p:nvSpPr>
          <p:cNvPr id="7" name="标题 3"/>
          <p:cNvSpPr txBox="1"/>
          <p:nvPr/>
        </p:nvSpPr>
        <p:spPr bwMode="auto">
          <a:xfrm>
            <a:off x="239230" y="0"/>
            <a:ext cx="822055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smtClean="0">
                <a:latin typeface="Bodoni MT Black" pitchFamily="18" charset="0"/>
                <a:ea typeface="+mn-ea"/>
              </a:rPr>
              <a:t>10.3 </a:t>
            </a:r>
            <a:r>
              <a:rPr lang="zh-CN" altLang="en-US" b="1"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文本框 1"/>
          <p:cNvSpPr txBox="1">
            <a:spLocks noChangeArrowheads="1"/>
          </p:cNvSpPr>
          <p:nvPr/>
        </p:nvSpPr>
        <p:spPr bwMode="auto">
          <a:xfrm>
            <a:off x="307975" y="1700213"/>
            <a:ext cx="8712200" cy="3786187"/>
          </a:xfrm>
          <a:prstGeom prst="rect">
            <a:avLst/>
          </a:prstGeom>
          <a:noFill/>
          <a:ln w="9525">
            <a:noFill/>
            <a:miter lim="800000"/>
          </a:ln>
        </p:spPr>
        <p:txBody>
          <a:bodyPr>
            <a:spAutoFit/>
          </a:bodyPr>
          <a:lstStyle/>
          <a:p>
            <a:pPr eaLnBrk="1" hangingPunct="1"/>
            <a:r>
              <a:rPr lang="zh-CN" altLang="en-US" sz="2400" dirty="0">
                <a:solidFill>
                  <a:srgbClr val="FF0000"/>
                </a:solidFill>
                <a:latin typeface="Bodoni MT Black" pitchFamily="18" charset="0"/>
              </a:rPr>
              <a:t>     </a:t>
            </a:r>
            <a:r>
              <a:rPr lang="zh-CN" altLang="en-US" sz="2400" dirty="0" smtClean="0">
                <a:solidFill>
                  <a:srgbClr val="FF0000"/>
                </a:solidFill>
                <a:latin typeface="Bodoni MT Black" pitchFamily="18" charset="0"/>
              </a:rPr>
              <a:t>对象</a:t>
            </a:r>
            <a:r>
              <a:rPr lang="zh-CN" altLang="en-US" sz="2400" dirty="0">
                <a:latin typeface="Bodoni MT Black" pitchFamily="18" charset="0"/>
              </a:rPr>
              <a:t>是对问题域中有意义的事物的抽象，它们既可能是物理实体，也可能是抽象概念。具体地说，大多数客观事物可分为下述</a:t>
            </a:r>
            <a:r>
              <a:rPr lang="en-US" altLang="zh-CN" sz="2400" dirty="0">
                <a:latin typeface="Bodoni MT Black" pitchFamily="18" charset="0"/>
              </a:rPr>
              <a:t>5</a:t>
            </a:r>
            <a:r>
              <a:rPr lang="zh-CN" altLang="en-US" sz="2400" dirty="0">
                <a:latin typeface="Bodoni MT Black" pitchFamily="18" charset="0"/>
              </a:rPr>
              <a:t>类。</a:t>
            </a:r>
            <a:endParaRPr lang="zh-CN" altLang="en-US" sz="2400" dirty="0">
              <a:latin typeface="Bodoni MT Black" pitchFamily="18" charset="0"/>
            </a:endParaRPr>
          </a:p>
          <a:p>
            <a:pPr eaLnBrk="1" hangingPunct="1"/>
            <a:r>
              <a:rPr lang="en-US" altLang="zh-CN" sz="2400" dirty="0">
                <a:latin typeface="Bodoni MT Black" pitchFamily="18" charset="0"/>
              </a:rPr>
              <a:t>(1) </a:t>
            </a:r>
            <a:r>
              <a:rPr lang="zh-CN" altLang="en-US" sz="2400" dirty="0">
                <a:latin typeface="Bodoni MT Black" pitchFamily="18" charset="0"/>
              </a:rPr>
              <a:t>可感知的物理实体，例如，飞机、汽车、书、房屋等。</a:t>
            </a:r>
            <a:endParaRPr lang="zh-CN" altLang="en-US" sz="2400" dirty="0">
              <a:latin typeface="Bodoni MT Black" pitchFamily="18" charset="0"/>
            </a:endParaRPr>
          </a:p>
          <a:p>
            <a:pPr eaLnBrk="1" hangingPunct="1"/>
            <a:r>
              <a:rPr lang="en-US" altLang="zh-CN" sz="2400" dirty="0">
                <a:latin typeface="Bodoni MT Black" pitchFamily="18" charset="0"/>
              </a:rPr>
              <a:t>(2) </a:t>
            </a:r>
            <a:r>
              <a:rPr lang="zh-CN" altLang="en-US" sz="2400" dirty="0">
                <a:latin typeface="Bodoni MT Black" pitchFamily="18" charset="0"/>
              </a:rPr>
              <a:t>人或组织的角色，例如，医生、教师、雇主、雇员、计算</a:t>
            </a:r>
            <a:endParaRPr lang="en-US" altLang="zh-CN" sz="2400" dirty="0">
              <a:latin typeface="Bodoni MT Black" pitchFamily="18" charset="0"/>
            </a:endParaRPr>
          </a:p>
          <a:p>
            <a:pPr eaLnBrk="1" hangingPunct="1"/>
            <a:r>
              <a:rPr lang="en-US" altLang="zh-CN" sz="2400" dirty="0">
                <a:latin typeface="Bodoni MT Black" pitchFamily="18" charset="0"/>
              </a:rPr>
              <a:t> </a:t>
            </a:r>
            <a:r>
              <a:rPr lang="zh-CN" altLang="en-US" sz="2400" dirty="0">
                <a:latin typeface="Bodoni MT Black" pitchFamily="18" charset="0"/>
              </a:rPr>
              <a:t>    机系、财务处等。</a:t>
            </a:r>
            <a:endParaRPr lang="zh-CN" altLang="en-US" sz="2400" dirty="0">
              <a:latin typeface="Bodoni MT Black" pitchFamily="18" charset="0"/>
            </a:endParaRPr>
          </a:p>
          <a:p>
            <a:pPr eaLnBrk="1" hangingPunct="1"/>
            <a:r>
              <a:rPr lang="en-US" altLang="zh-CN" sz="2400" dirty="0">
                <a:latin typeface="Bodoni MT Black" pitchFamily="18" charset="0"/>
              </a:rPr>
              <a:t>(3) </a:t>
            </a:r>
            <a:r>
              <a:rPr lang="zh-CN" altLang="en-US" sz="2400" dirty="0">
                <a:latin typeface="Bodoni MT Black" pitchFamily="18" charset="0"/>
              </a:rPr>
              <a:t>应该记忆的事件，例如，飞行、演出、访问、交通事故等。</a:t>
            </a:r>
            <a:endParaRPr lang="zh-CN" altLang="en-US" sz="2400" dirty="0">
              <a:latin typeface="Bodoni MT Black" pitchFamily="18" charset="0"/>
            </a:endParaRPr>
          </a:p>
          <a:p>
            <a:pPr eaLnBrk="1" hangingPunct="1"/>
            <a:r>
              <a:rPr lang="en-US" altLang="zh-CN" sz="2400" dirty="0">
                <a:latin typeface="Bodoni MT Black" pitchFamily="18" charset="0"/>
              </a:rPr>
              <a:t>(4) </a:t>
            </a:r>
            <a:r>
              <a:rPr lang="zh-CN" altLang="en-US" sz="2400" dirty="0">
                <a:latin typeface="Bodoni MT Black" pitchFamily="18" charset="0"/>
              </a:rPr>
              <a:t>两个或多个对象的相互作用，通常具有交易或接触的性质，</a:t>
            </a:r>
            <a:endParaRPr lang="en-US" altLang="zh-CN" sz="2400" dirty="0">
              <a:latin typeface="Bodoni MT Black" pitchFamily="18" charset="0"/>
            </a:endParaRPr>
          </a:p>
          <a:p>
            <a:pPr eaLnBrk="1" hangingPunct="1"/>
            <a:r>
              <a:rPr lang="en-US" altLang="zh-CN" sz="2400" dirty="0">
                <a:latin typeface="Bodoni MT Black" pitchFamily="18" charset="0"/>
              </a:rPr>
              <a:t>     </a:t>
            </a:r>
            <a:r>
              <a:rPr lang="zh-CN" altLang="en-US" sz="2400" dirty="0">
                <a:latin typeface="Bodoni MT Black" pitchFamily="18" charset="0"/>
              </a:rPr>
              <a:t>例如，购买、纳税、结婚等。</a:t>
            </a:r>
            <a:endParaRPr lang="zh-CN" altLang="en-US" sz="2400" dirty="0">
              <a:latin typeface="Bodoni MT Black" pitchFamily="18" charset="0"/>
            </a:endParaRPr>
          </a:p>
          <a:p>
            <a:pPr eaLnBrk="1" hangingPunct="1"/>
            <a:r>
              <a:rPr lang="en-US" altLang="zh-CN" sz="2400" dirty="0">
                <a:latin typeface="Bodoni MT Black" pitchFamily="18" charset="0"/>
              </a:rPr>
              <a:t>(5) </a:t>
            </a:r>
            <a:r>
              <a:rPr lang="zh-CN" altLang="en-US" sz="2400" dirty="0">
                <a:latin typeface="Bodoni MT Black" pitchFamily="18" charset="0"/>
              </a:rPr>
              <a:t>需要说明的概念，例如，政策、保险政策、版权法等。</a:t>
            </a:r>
            <a:endParaRPr lang="zh-CN" altLang="en-US" sz="2400" dirty="0">
              <a:latin typeface="Bodoni MT Black" pitchFamily="18" charset="0"/>
            </a:endParaRPr>
          </a:p>
        </p:txBody>
      </p:sp>
      <p:sp>
        <p:nvSpPr>
          <p:cNvPr id="7" name="内容占位符 4"/>
          <p:cNvSpPr txBox="1"/>
          <p:nvPr/>
        </p:nvSpPr>
        <p:spPr bwMode="auto">
          <a:xfrm>
            <a:off x="468313" y="1023938"/>
            <a:ext cx="5678487"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b="1" dirty="0" smtClean="0">
                <a:latin typeface="Bodoni MT Black" pitchFamily="18" charset="0"/>
              </a:rPr>
              <a:t>1</a:t>
            </a:r>
            <a:r>
              <a:rPr lang="en-US" altLang="zh-CN" sz="2400" b="1" dirty="0" smtClean="0">
                <a:latin typeface="Bodoni MT Black" pitchFamily="18" charset="0"/>
              </a:rPr>
              <a:t>. </a:t>
            </a:r>
            <a:r>
              <a:rPr lang="zh-CN" altLang="en-US" sz="2800" b="1" dirty="0" smtClean="0">
                <a:latin typeface="Bodoni MT Black" pitchFamily="18" charset="0"/>
              </a:rPr>
              <a:t>找出候选的类与对象</a:t>
            </a:r>
            <a:endParaRPr lang="zh-CN" altLang="en-US" sz="2800" b="1" dirty="0" smtClean="0">
              <a:latin typeface="Bodoni MT Black" pitchFamily="18" charset="0"/>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10.3.1 </a:t>
            </a:r>
            <a:r>
              <a:rPr lang="zh-CN" altLang="en-US" sz="2400" dirty="0" smtClean="0">
                <a:solidFill>
                  <a:srgbClr val="D9D9D9"/>
                </a:solidFill>
                <a:latin typeface="Bodoni MT Black" pitchFamily="18" charset="0"/>
                <a:ea typeface="+mn-ea"/>
              </a:rPr>
              <a:t>确定类与对象</a:t>
            </a:r>
            <a:endParaRPr lang="zh-CN" altLang="en-US" sz="2400" dirty="0">
              <a:solidFill>
                <a:srgbClr val="D9D9D9"/>
              </a:solidFill>
              <a:latin typeface="Bodoni MT Black" pitchFamily="18" charset="0"/>
              <a:ea typeface="+mn-ea"/>
            </a:endParaRPr>
          </a:p>
        </p:txBody>
      </p:sp>
      <p:sp>
        <p:nvSpPr>
          <p:cNvPr id="9"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smtClean="0">
                <a:latin typeface="Bodoni MT Black" pitchFamily="18" charset="0"/>
                <a:ea typeface="+mn-ea"/>
              </a:rPr>
              <a:t>10.3 </a:t>
            </a:r>
            <a:r>
              <a:rPr lang="zh-CN" altLang="en-US" b="1"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41987" name="Rectangle 3"/>
          <p:cNvSpPr>
            <a:spLocks noGrp="1"/>
          </p:cNvSpPr>
          <p:nvPr>
            <p:ph type="title"/>
          </p:nvPr>
        </p:nvSpPr>
        <p:spPr>
          <a:xfrm>
            <a:off x="3094892" y="422031"/>
            <a:ext cx="5947997" cy="530469"/>
          </a:xfrm>
        </p:spPr>
        <p:txBody>
          <a:bodyPr vert="horz" wrap="square" lIns="89030" tIns="44515" rIns="89030" bIns="44515" anchor="ctr"/>
          <a:p>
            <a:pPr algn="ctr" eaLnBrk="1" hangingPunct="1"/>
            <a:r>
              <a:rPr lang="zh-CN" altLang="en-US" dirty="0">
                <a:solidFill>
                  <a:srgbClr val="993300"/>
                </a:solidFill>
                <a:latin typeface="宋体" panose="02010600030101010101" pitchFamily="2" charset="-122"/>
              </a:rPr>
              <a:t>面向对象分析</a:t>
            </a:r>
            <a:endParaRPr lang="zh-CN" altLang="en-US" dirty="0">
              <a:solidFill>
                <a:srgbClr val="993300"/>
              </a:solidFill>
              <a:latin typeface="宋体" panose="02010600030101010101" pitchFamily="2" charset="-122"/>
            </a:endParaRPr>
          </a:p>
        </p:txBody>
      </p:sp>
      <p:sp>
        <p:nvSpPr>
          <p:cNvPr id="41988" name="Text Box 4"/>
          <p:cNvSpPr txBox="1"/>
          <p:nvPr/>
        </p:nvSpPr>
        <p:spPr>
          <a:xfrm>
            <a:off x="1758462" y="2444262"/>
            <a:ext cx="5205046" cy="998855"/>
          </a:xfrm>
          <a:prstGeom prst="rect">
            <a:avLst/>
          </a:prstGeom>
          <a:noFill/>
          <a:ln w="9525">
            <a:noFill/>
          </a:ln>
        </p:spPr>
        <p:txBody>
          <a:bodyPr lIns="89030" tIns="44515" rIns="89030" bIns="44515">
            <a:spAutoFit/>
          </a:bodyPr>
          <a:p>
            <a:pPr algn="l"/>
            <a:r>
              <a:rPr lang="zh-CN" altLang="en-US" sz="2955" dirty="0">
                <a:latin typeface="Arial" panose="020B0604020202020204" pitchFamily="34" charset="0"/>
              </a:rPr>
              <a:t>面向对象分析的主要工作就是</a:t>
            </a:r>
            <a:r>
              <a:rPr lang="zh-CN" altLang="en-US" sz="2955" dirty="0">
                <a:solidFill>
                  <a:srgbClr val="FF0066"/>
                </a:solidFill>
                <a:latin typeface="Arial" panose="020B0604020202020204" pitchFamily="34" charset="0"/>
              </a:rPr>
              <a:t>理解、表达和验证</a:t>
            </a:r>
            <a:endParaRPr lang="zh-CN" altLang="en-US" sz="2955" dirty="0">
              <a:solidFill>
                <a:srgbClr val="FF0066"/>
              </a:solidFill>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10.3 </a:t>
            </a:r>
            <a:r>
              <a:rPr lang="zh-CN" altLang="en-US" sz="2400" dirty="0">
                <a:solidFill>
                  <a:srgbClr val="D9D9D9"/>
                </a:solidFill>
                <a:latin typeface="Bodoni MT Black" pitchFamily="18" charset="0"/>
                <a:ea typeface="+mn-ea"/>
              </a:rPr>
              <a:t>建立对象模型</a:t>
            </a:r>
            <a:endParaRPr lang="zh-CN" altLang="en-US" sz="2400" dirty="0">
              <a:solidFill>
                <a:srgbClr val="D9D9D9"/>
              </a:solidFill>
              <a:latin typeface="Bodoni MT Black" pitchFamily="18" charset="0"/>
              <a:ea typeface="+mn-ea"/>
            </a:endParaRPr>
          </a:p>
        </p:txBody>
      </p:sp>
      <p:sp>
        <p:nvSpPr>
          <p:cNvPr id="2" name="文本框 1"/>
          <p:cNvSpPr txBox="1"/>
          <p:nvPr/>
        </p:nvSpPr>
        <p:spPr>
          <a:xfrm>
            <a:off x="457200" y="2382838"/>
            <a:ext cx="8229600" cy="3048000"/>
          </a:xfrm>
          <a:prstGeom prst="rect">
            <a:avLst/>
          </a:prstGeom>
          <a:noFill/>
        </p:spPr>
        <p:txBody>
          <a:bodyPr>
            <a:spAutoFit/>
          </a:bodyPr>
          <a:lstStyle/>
          <a:p>
            <a:pPr marL="342900" indent="-342900" eaLnBrk="1" hangingPunct="1">
              <a:buSzPct val="70000"/>
              <a:buFont typeface="Wingdings" panose="05000000000000000000" pitchFamily="2" charset="2"/>
              <a:buChar char="l"/>
              <a:defRPr/>
            </a:pPr>
            <a:r>
              <a:rPr lang="zh-CN" altLang="en-US" sz="2400" dirty="0">
                <a:latin typeface="Bodoni MT Black" pitchFamily="18" charset="0"/>
              </a:rPr>
              <a:t>用自然语言书写的需求陈述为依据，</a:t>
            </a:r>
            <a:endParaRPr lang="en-US" altLang="zh-CN" sz="2400" dirty="0">
              <a:latin typeface="Bodoni MT Black" pitchFamily="18" charset="0"/>
            </a:endParaRPr>
          </a:p>
          <a:p>
            <a:pPr marL="342900" indent="-342900" eaLnBrk="1" hangingPunct="1">
              <a:buSzPct val="70000"/>
              <a:buFont typeface="Wingdings" panose="05000000000000000000" pitchFamily="2" charset="2"/>
              <a:buChar char="l"/>
              <a:defRPr/>
            </a:pPr>
            <a:r>
              <a:rPr lang="zh-CN" altLang="en-US" sz="2400" dirty="0">
                <a:latin typeface="Bodoni MT Black" pitchFamily="18" charset="0"/>
              </a:rPr>
              <a:t>把陈述中的</a:t>
            </a:r>
            <a:r>
              <a:rPr lang="zh-CN" altLang="en-US" sz="2400" dirty="0">
                <a:solidFill>
                  <a:srgbClr val="FF0000"/>
                </a:solidFill>
                <a:latin typeface="Bodoni MT Black" pitchFamily="18" charset="0"/>
              </a:rPr>
              <a:t>名词</a:t>
            </a:r>
            <a:r>
              <a:rPr lang="zh-CN" altLang="en-US" sz="2400" dirty="0">
                <a:latin typeface="Bodoni MT Black" pitchFamily="18" charset="0"/>
              </a:rPr>
              <a:t>作为类与对象的候选者，</a:t>
            </a:r>
            <a:endParaRPr lang="en-US" altLang="zh-CN" sz="2400" dirty="0">
              <a:latin typeface="Bodoni MT Black" pitchFamily="18" charset="0"/>
            </a:endParaRPr>
          </a:p>
          <a:p>
            <a:pPr marL="342900" indent="-342900" eaLnBrk="1" hangingPunct="1">
              <a:buSzPct val="70000"/>
              <a:buFont typeface="Wingdings" panose="05000000000000000000" pitchFamily="2" charset="2"/>
              <a:buChar char="l"/>
              <a:defRPr/>
            </a:pPr>
            <a:r>
              <a:rPr lang="zh-CN" altLang="en-US" sz="2400" dirty="0">
                <a:latin typeface="Bodoni MT Black" pitchFamily="18" charset="0"/>
              </a:rPr>
              <a:t>用</a:t>
            </a:r>
            <a:r>
              <a:rPr lang="zh-CN" altLang="en-US" sz="2400" dirty="0">
                <a:solidFill>
                  <a:srgbClr val="FF0000"/>
                </a:solidFill>
                <a:latin typeface="Bodoni MT Black" pitchFamily="18" charset="0"/>
              </a:rPr>
              <a:t>形容词</a:t>
            </a:r>
            <a:r>
              <a:rPr lang="zh-CN" altLang="en-US" sz="2400" dirty="0">
                <a:latin typeface="Bodoni MT Black" pitchFamily="18" charset="0"/>
              </a:rPr>
              <a:t>作为确定属性的线索，</a:t>
            </a:r>
            <a:endParaRPr lang="en-US" altLang="zh-CN" sz="2400" dirty="0">
              <a:latin typeface="Bodoni MT Black" pitchFamily="18" charset="0"/>
            </a:endParaRPr>
          </a:p>
          <a:p>
            <a:pPr marL="342900" indent="-342900" eaLnBrk="1" hangingPunct="1">
              <a:buSzPct val="70000"/>
              <a:buFont typeface="Wingdings" panose="05000000000000000000" pitchFamily="2" charset="2"/>
              <a:buChar char="l"/>
              <a:defRPr/>
            </a:pPr>
            <a:r>
              <a:rPr lang="zh-CN" altLang="en-US" sz="2400" dirty="0">
                <a:latin typeface="Bodoni MT Black" pitchFamily="18" charset="0"/>
              </a:rPr>
              <a:t>把</a:t>
            </a:r>
            <a:r>
              <a:rPr lang="zh-CN" altLang="en-US" sz="2400" dirty="0">
                <a:solidFill>
                  <a:srgbClr val="FF0000"/>
                </a:solidFill>
                <a:latin typeface="Bodoni MT Black" pitchFamily="18" charset="0"/>
              </a:rPr>
              <a:t>动词</a:t>
            </a:r>
            <a:r>
              <a:rPr lang="zh-CN" altLang="en-US" sz="2400" dirty="0">
                <a:latin typeface="Bodoni MT Black" pitchFamily="18" charset="0"/>
              </a:rPr>
              <a:t>作为</a:t>
            </a:r>
            <a:r>
              <a:rPr lang="zh-CN" altLang="en-US" sz="2400" dirty="0" smtClean="0">
                <a:latin typeface="Bodoni MT Black" pitchFamily="18" charset="0"/>
              </a:rPr>
              <a:t>服务（操作）的</a:t>
            </a:r>
            <a:r>
              <a:rPr lang="zh-CN" altLang="en-US" sz="2400" dirty="0">
                <a:latin typeface="Bodoni MT Black" pitchFamily="18" charset="0"/>
              </a:rPr>
              <a:t>候选者。</a:t>
            </a:r>
            <a:endParaRPr lang="en-US" altLang="zh-CN" sz="2400" dirty="0">
              <a:latin typeface="Bodoni MT Black" pitchFamily="18" charset="0"/>
            </a:endParaRPr>
          </a:p>
          <a:p>
            <a:pPr eaLnBrk="1" hangingPunct="1">
              <a:defRPr/>
            </a:pPr>
            <a:r>
              <a:rPr lang="zh-CN" altLang="en-US" sz="2400" dirty="0">
                <a:latin typeface="Bodoni MT Black" pitchFamily="18" charset="0"/>
              </a:rPr>
              <a:t>当然，用这种简单方法确定的候选者是非常不准确的，其中往往包含大量不正确的或不必要的事物，还必须经过更进一步的严格筛选。通常，非正式分析是更详细、更精确的正式的面向对象分析的一个很好的开端。</a:t>
            </a:r>
            <a:endParaRPr lang="zh-CN" altLang="en-US" sz="2400" dirty="0">
              <a:latin typeface="Bodoni MT Black" pitchFamily="18" charset="0"/>
            </a:endParaRPr>
          </a:p>
        </p:txBody>
      </p:sp>
      <p:sp>
        <p:nvSpPr>
          <p:cNvPr id="7" name="内容占位符 4"/>
          <p:cNvSpPr txBox="1"/>
          <p:nvPr/>
        </p:nvSpPr>
        <p:spPr bwMode="auto">
          <a:xfrm>
            <a:off x="438150" y="1141413"/>
            <a:ext cx="5680075"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b="1" dirty="0">
                <a:latin typeface="Bodoni MT Black" pitchFamily="18" charset="0"/>
              </a:rPr>
              <a:t>1. </a:t>
            </a:r>
            <a:r>
              <a:rPr lang="zh-CN" altLang="en-US" sz="2800" b="1" dirty="0" smtClean="0">
                <a:latin typeface="Bodoni MT Black" pitchFamily="18" charset="0"/>
              </a:rPr>
              <a:t>找出候选的类与对象</a:t>
            </a:r>
            <a:endParaRPr lang="zh-CN" altLang="en-US" sz="2800" b="1" dirty="0" smtClean="0">
              <a:latin typeface="Bodoni MT Black" pitchFamily="18" charset="0"/>
            </a:endParaRPr>
          </a:p>
        </p:txBody>
      </p:sp>
      <p:sp>
        <p:nvSpPr>
          <p:cNvPr id="63493" name="矩形 3"/>
          <p:cNvSpPr>
            <a:spLocks noChangeArrowheads="1"/>
          </p:cNvSpPr>
          <p:nvPr/>
        </p:nvSpPr>
        <p:spPr bwMode="auto">
          <a:xfrm>
            <a:off x="539750" y="1814513"/>
            <a:ext cx="6985000" cy="461962"/>
          </a:xfrm>
          <a:prstGeom prst="rect">
            <a:avLst/>
          </a:prstGeom>
          <a:noFill/>
          <a:ln w="15875">
            <a:noFill/>
            <a:miter lim="800000"/>
          </a:ln>
        </p:spPr>
        <p:txBody>
          <a:bodyPr>
            <a:spAutoFit/>
          </a:bodyPr>
          <a:lstStyle/>
          <a:p>
            <a:pPr eaLnBrk="1" hangingPunct="1"/>
            <a:r>
              <a:rPr lang="zh-CN" altLang="en-US" sz="2400">
                <a:solidFill>
                  <a:srgbClr val="000000"/>
                </a:solidFill>
                <a:latin typeface="Bodoni MT Black" pitchFamily="18" charset="0"/>
              </a:rPr>
              <a:t>另一种更简单的分析方法，是所谓的</a:t>
            </a:r>
            <a:r>
              <a:rPr lang="zh-CN" altLang="en-US" sz="2400">
                <a:solidFill>
                  <a:srgbClr val="FF0000"/>
                </a:solidFill>
                <a:latin typeface="Bodoni MT Black" pitchFamily="18" charset="0"/>
              </a:rPr>
              <a:t>非正式分析</a:t>
            </a:r>
            <a:r>
              <a:rPr lang="zh-CN" altLang="en-US" sz="2400">
                <a:solidFill>
                  <a:srgbClr val="000000"/>
                </a:solidFill>
                <a:latin typeface="Bodoni MT Black" pitchFamily="18" charset="0"/>
              </a:rPr>
              <a:t>。</a:t>
            </a:r>
            <a:endParaRPr lang="en-US" altLang="zh-CN" sz="2400">
              <a:solidFill>
                <a:srgbClr val="000000"/>
              </a:solidFill>
              <a:latin typeface="Bodoni MT Black" pitchFamily="18" charset="0"/>
            </a:endParaRPr>
          </a:p>
        </p:txBody>
      </p:sp>
      <p:sp>
        <p:nvSpPr>
          <p:cNvPr id="9"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smtClean="0">
                <a:latin typeface="Bodoni MT Black" pitchFamily="18" charset="0"/>
                <a:ea typeface="+mn-ea"/>
              </a:rPr>
              <a:t>10.3 </a:t>
            </a:r>
            <a:r>
              <a:rPr lang="zh-CN" altLang="en-US" b="1"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文本框 1"/>
          <p:cNvSpPr txBox="1">
            <a:spLocks noChangeArrowheads="1"/>
          </p:cNvSpPr>
          <p:nvPr/>
        </p:nvSpPr>
        <p:spPr bwMode="auto">
          <a:xfrm>
            <a:off x="385763" y="2420938"/>
            <a:ext cx="8362950" cy="3477875"/>
          </a:xfrm>
          <a:prstGeom prst="rect">
            <a:avLst/>
          </a:prstGeom>
          <a:noFill/>
          <a:ln w="9525">
            <a:noFill/>
            <a:miter lim="800000"/>
          </a:ln>
        </p:spPr>
        <p:txBody>
          <a:bodyPr>
            <a:spAutoFit/>
          </a:bodyPr>
          <a:lstStyle/>
          <a:p>
            <a:pPr eaLnBrk="1" hangingPunct="1"/>
            <a:r>
              <a:rPr lang="zh-CN" altLang="en-US" sz="2000" dirty="0">
                <a:latin typeface="Bodoni MT Black" pitchFamily="18" charset="0"/>
              </a:rPr>
              <a:t>认真阅读</a:t>
            </a:r>
            <a:r>
              <a:rPr lang="en-US" altLang="zh-CN" sz="2000" dirty="0">
                <a:latin typeface="Bodoni MT Black" pitchFamily="18" charset="0"/>
              </a:rPr>
              <a:t>10.2.2</a:t>
            </a:r>
            <a:r>
              <a:rPr lang="zh-CN" altLang="en-US" sz="2000" dirty="0">
                <a:latin typeface="Bodoni MT Black" pitchFamily="18" charset="0"/>
              </a:rPr>
              <a:t>节给出的需求陈述，从陈述中找出下列名词，可以把它们作为类与对象的初步的候选者：</a:t>
            </a:r>
            <a:endParaRPr lang="en-US" altLang="zh-CN" sz="2000" dirty="0">
              <a:latin typeface="Bodoni MT Black" pitchFamily="18" charset="0"/>
            </a:endParaRPr>
          </a:p>
          <a:p>
            <a:pPr eaLnBrk="1" hangingPunct="1"/>
            <a:r>
              <a:rPr lang="zh-CN" altLang="en-US" sz="2000" dirty="0">
                <a:solidFill>
                  <a:srgbClr val="FF0000"/>
                </a:solidFill>
                <a:latin typeface="Bodoni MT Black" pitchFamily="18" charset="0"/>
              </a:rPr>
              <a:t>银行，自动</a:t>
            </a:r>
            <a:r>
              <a:rPr lang="zh-CN" altLang="en-US" sz="2000" dirty="0" smtClean="0">
                <a:solidFill>
                  <a:srgbClr val="FF0000"/>
                </a:solidFill>
                <a:latin typeface="Bodoni MT Black" pitchFamily="18" charset="0"/>
              </a:rPr>
              <a:t>取款机</a:t>
            </a:r>
            <a:r>
              <a:rPr lang="en-US" altLang="zh-CN" sz="2000" dirty="0" smtClean="0">
                <a:solidFill>
                  <a:srgbClr val="FF0000"/>
                </a:solidFill>
                <a:latin typeface="Bodoni MT Black" pitchFamily="18" charset="0"/>
              </a:rPr>
              <a:t>ATM</a:t>
            </a:r>
            <a:r>
              <a:rPr lang="zh-CN" altLang="en-US" sz="2000" dirty="0" smtClean="0">
                <a:solidFill>
                  <a:srgbClr val="FF0000"/>
                </a:solidFill>
                <a:latin typeface="Bodoni MT Black" pitchFamily="18" charset="0"/>
              </a:rPr>
              <a:t>，</a:t>
            </a:r>
            <a:r>
              <a:rPr lang="zh-CN" altLang="en-US" sz="2000" dirty="0">
                <a:solidFill>
                  <a:srgbClr val="FF0000"/>
                </a:solidFill>
                <a:latin typeface="Bodoni MT Black" pitchFamily="18" charset="0"/>
              </a:rPr>
              <a:t>系统，中央计算机，分行计算机，柜员终端，网络，总行，分行，软件，成本，市，街道，营业厅，储蓄所，柜员，储户，现金，支票，账户，事务，现金兑换卡，余额，磁卡，分行代码，卡号，用户，副本，信息，密码，类型，取款额，账单，访问。</a:t>
            </a:r>
            <a:endParaRPr lang="en-US" altLang="zh-CN" sz="2000" dirty="0">
              <a:solidFill>
                <a:srgbClr val="FF0000"/>
              </a:solidFill>
              <a:latin typeface="Bodoni MT Black" pitchFamily="18" charset="0"/>
            </a:endParaRPr>
          </a:p>
          <a:p>
            <a:pPr eaLnBrk="1" hangingPunct="1"/>
            <a:r>
              <a:rPr lang="zh-CN" altLang="en-US" sz="2000" dirty="0" smtClean="0">
                <a:latin typeface="Bodoni MT Black" pitchFamily="18" charset="0"/>
              </a:rPr>
              <a:t>     通常</a:t>
            </a:r>
            <a:r>
              <a:rPr lang="zh-CN" altLang="en-US" sz="2000" dirty="0">
                <a:latin typeface="Bodoni MT Black" pitchFamily="18" charset="0"/>
              </a:rPr>
              <a:t>，在需求陈述中不会一个不漏地写出问题域中所有有关的类与对象，因此，分析员应该根据领域知识或常识进一步把隐含的类与对象提取出来。例如，在</a:t>
            </a:r>
            <a:r>
              <a:rPr lang="en-US" altLang="zh-CN" sz="2000" dirty="0">
                <a:latin typeface="Bodoni MT Black" pitchFamily="18" charset="0"/>
              </a:rPr>
              <a:t>ATM</a:t>
            </a:r>
            <a:r>
              <a:rPr lang="zh-CN" altLang="en-US" sz="2000" dirty="0">
                <a:latin typeface="Bodoni MT Black" pitchFamily="18" charset="0"/>
              </a:rPr>
              <a:t>系统的需求陈述中虽然没写“</a:t>
            </a:r>
            <a:r>
              <a:rPr lang="zh-CN" altLang="en-US" sz="2000" dirty="0">
                <a:solidFill>
                  <a:srgbClr val="FF0000"/>
                </a:solidFill>
                <a:latin typeface="Bodoni MT Black" pitchFamily="18" charset="0"/>
              </a:rPr>
              <a:t>通信链路</a:t>
            </a:r>
            <a:r>
              <a:rPr lang="zh-CN" altLang="en-US" sz="2000" dirty="0">
                <a:latin typeface="Bodoni MT Black" pitchFamily="18" charset="0"/>
              </a:rPr>
              <a:t>”和“</a:t>
            </a:r>
            <a:r>
              <a:rPr lang="zh-CN" altLang="en-US" sz="2000" dirty="0">
                <a:solidFill>
                  <a:srgbClr val="FF0000"/>
                </a:solidFill>
                <a:latin typeface="Bodoni MT Black" pitchFamily="18" charset="0"/>
              </a:rPr>
              <a:t>事务日志</a:t>
            </a:r>
            <a:r>
              <a:rPr lang="zh-CN" altLang="en-US" sz="2000" dirty="0">
                <a:latin typeface="Bodoni MT Black" pitchFamily="18" charset="0"/>
              </a:rPr>
              <a:t>”，但是，根据领域知识和常识可以知道，在</a:t>
            </a:r>
            <a:r>
              <a:rPr lang="en-US" altLang="zh-CN" sz="2000" dirty="0">
                <a:latin typeface="Bodoni MT Black" pitchFamily="18" charset="0"/>
              </a:rPr>
              <a:t>ATM</a:t>
            </a:r>
            <a:r>
              <a:rPr lang="zh-CN" altLang="en-US" sz="2000" dirty="0">
                <a:latin typeface="Bodoni MT Black" pitchFamily="18" charset="0"/>
              </a:rPr>
              <a:t>系统中应该包含这两个实体。</a:t>
            </a:r>
            <a:endParaRPr lang="en-US" altLang="zh-CN" sz="2000" dirty="0">
              <a:latin typeface="Bodoni MT Black" pitchFamily="18" charset="0"/>
            </a:endParaRPr>
          </a:p>
        </p:txBody>
      </p:sp>
      <p:sp>
        <p:nvSpPr>
          <p:cNvPr id="65539" name="内容占位符 4"/>
          <p:cNvSpPr txBox="1"/>
          <p:nvPr/>
        </p:nvSpPr>
        <p:spPr bwMode="auto">
          <a:xfrm>
            <a:off x="457200" y="1773238"/>
            <a:ext cx="7591425" cy="469900"/>
          </a:xfrm>
          <a:prstGeom prst="rect">
            <a:avLst/>
          </a:prstGeom>
          <a:noFill/>
          <a:ln w="15875">
            <a:noFill/>
            <a:miter lim="800000"/>
          </a:ln>
        </p:spPr>
        <p:txBody>
          <a:bodyPr/>
          <a:lstStyle/>
          <a:p>
            <a:pPr>
              <a:spcBef>
                <a:spcPct val="20000"/>
              </a:spcBef>
              <a:buFont typeface="Arial" panose="020B0604020202020204" pitchFamily="34" charset="0"/>
              <a:buNone/>
            </a:pPr>
            <a:r>
              <a:rPr lang="zh-CN" altLang="en-US" sz="2400">
                <a:latin typeface="Bodoni MT Black" pitchFamily="18" charset="0"/>
              </a:rPr>
              <a:t>下面以</a:t>
            </a:r>
            <a:r>
              <a:rPr lang="en-US" altLang="zh-CN" sz="2400">
                <a:latin typeface="Bodoni MT Black" pitchFamily="18" charset="0"/>
              </a:rPr>
              <a:t>ATM</a:t>
            </a:r>
            <a:r>
              <a:rPr lang="zh-CN" altLang="en-US" sz="2400">
                <a:latin typeface="Bodoni MT Black" pitchFamily="18" charset="0"/>
              </a:rPr>
              <a:t>系统为例，说明非正式分析过程。</a:t>
            </a:r>
            <a:endParaRPr lang="zh-CN" altLang="en-US" sz="2400" b="1">
              <a:latin typeface="Bodoni MT Black" pitchFamily="18" charset="0"/>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10.3.1 </a:t>
            </a:r>
            <a:r>
              <a:rPr lang="zh-CN" altLang="en-US" sz="2400" dirty="0" smtClean="0">
                <a:solidFill>
                  <a:srgbClr val="D9D9D9"/>
                </a:solidFill>
                <a:latin typeface="Bodoni MT Black" pitchFamily="18" charset="0"/>
                <a:ea typeface="+mn-ea"/>
              </a:rPr>
              <a:t>确定类与对象</a:t>
            </a:r>
            <a:endParaRPr lang="zh-CN" altLang="en-US" sz="2400" dirty="0">
              <a:solidFill>
                <a:srgbClr val="D9D9D9"/>
              </a:solidFill>
              <a:latin typeface="Bodoni MT Black" pitchFamily="18" charset="0"/>
              <a:ea typeface="+mn-ea"/>
            </a:endParaRPr>
          </a:p>
        </p:txBody>
      </p:sp>
      <p:sp>
        <p:nvSpPr>
          <p:cNvPr id="10" name="内容占位符 4"/>
          <p:cNvSpPr txBox="1"/>
          <p:nvPr/>
        </p:nvSpPr>
        <p:spPr bwMode="auto">
          <a:xfrm>
            <a:off x="539750" y="1060450"/>
            <a:ext cx="405288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b="1" dirty="0" smtClean="0">
                <a:latin typeface="Bodoni MT Black" pitchFamily="18" charset="0"/>
              </a:rPr>
              <a:t>1. </a:t>
            </a:r>
            <a:r>
              <a:rPr lang="zh-CN" altLang="en-US" sz="2800" b="1" dirty="0" smtClean="0">
                <a:latin typeface="Bodoni MT Black" pitchFamily="18" charset="0"/>
              </a:rPr>
              <a:t>找出候选的类与对象</a:t>
            </a:r>
            <a:endParaRPr lang="zh-CN" altLang="en-US" sz="2800" b="1" dirty="0" smtClean="0">
              <a:latin typeface="Bodoni MT Black" pitchFamily="18" charset="0"/>
            </a:endParaRPr>
          </a:p>
        </p:txBody>
      </p:sp>
      <p:sp>
        <p:nvSpPr>
          <p:cNvPr id="11"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4"/>
          <p:cNvSpPr txBox="1"/>
          <p:nvPr/>
        </p:nvSpPr>
        <p:spPr bwMode="auto">
          <a:xfrm>
            <a:off x="857250" y="1412875"/>
            <a:ext cx="5678488"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b="1" dirty="0">
                <a:latin typeface="Bodoni MT Black" pitchFamily="18" charset="0"/>
              </a:rPr>
              <a:t>2. </a:t>
            </a:r>
            <a:r>
              <a:rPr lang="zh-CN" altLang="en-US" sz="2800" b="1" dirty="0" smtClean="0">
                <a:latin typeface="Bodoni MT Black" pitchFamily="18" charset="0"/>
              </a:rPr>
              <a:t>筛选出正确的类与对象</a:t>
            </a:r>
            <a:endParaRPr lang="zh-CN" altLang="en-US" sz="2800" b="1" dirty="0" smtClean="0">
              <a:latin typeface="Bodoni MT Black" pitchFamily="18" charset="0"/>
            </a:endParaRPr>
          </a:p>
        </p:txBody>
      </p:sp>
      <p:sp>
        <p:nvSpPr>
          <p:cNvPr id="67587" name="文本框 3"/>
          <p:cNvSpPr txBox="1">
            <a:spLocks noChangeArrowheads="1"/>
          </p:cNvSpPr>
          <p:nvPr/>
        </p:nvSpPr>
        <p:spPr bwMode="auto">
          <a:xfrm>
            <a:off x="900113" y="2238375"/>
            <a:ext cx="7343775" cy="1939925"/>
          </a:xfrm>
          <a:prstGeom prst="rect">
            <a:avLst/>
          </a:prstGeom>
          <a:noFill/>
          <a:ln w="952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仅</a:t>
            </a:r>
            <a:r>
              <a:rPr lang="zh-CN" altLang="en-US" sz="2400" dirty="0">
                <a:latin typeface="Bodoni MT Black" pitchFamily="18" charset="0"/>
              </a:rPr>
              <a:t>通过一个简单、机械的过程不可能正确地完成分析工作。非正式分析仅仅帮助人们找到一些候选的类与对象，接下来应该严格考察每个候选对象，从中去掉不正确的或不必要的，仅保留确实应该记录其信息或需要其提供服务的那些对象。</a:t>
            </a:r>
            <a:endParaRPr lang="zh-CN" altLang="en-US" sz="2400" dirty="0">
              <a:latin typeface="Bodoni MT Black" pitchFamily="18" charset="0"/>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10.3.1 </a:t>
            </a:r>
            <a:r>
              <a:rPr lang="zh-CN" altLang="en-US" sz="2400" dirty="0" smtClean="0">
                <a:solidFill>
                  <a:srgbClr val="D9D9D9"/>
                </a:solidFill>
                <a:latin typeface="Bodoni MT Black" pitchFamily="18" charset="0"/>
                <a:ea typeface="+mn-ea"/>
              </a:rPr>
              <a:t>确定类与对象</a:t>
            </a:r>
            <a:endParaRPr lang="zh-CN" altLang="en-US" sz="2400" dirty="0">
              <a:solidFill>
                <a:srgbClr val="D9D9D9"/>
              </a:solidFill>
              <a:latin typeface="Bodoni MT Black" pitchFamily="18" charset="0"/>
              <a:ea typeface="+mn-ea"/>
            </a:endParaRPr>
          </a:p>
        </p:txBody>
      </p:sp>
      <p:sp>
        <p:nvSpPr>
          <p:cNvPr id="6"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文本框 3"/>
          <p:cNvSpPr txBox="1">
            <a:spLocks noChangeArrowheads="1"/>
          </p:cNvSpPr>
          <p:nvPr/>
        </p:nvSpPr>
        <p:spPr bwMode="auto">
          <a:xfrm>
            <a:off x="542925" y="2336800"/>
            <a:ext cx="8058150" cy="1200150"/>
          </a:xfrm>
          <a:prstGeom prst="rect">
            <a:avLst/>
          </a:prstGeom>
          <a:noFill/>
          <a:ln w="15875">
            <a:noFill/>
            <a:miter lim="800000"/>
          </a:ln>
        </p:spPr>
        <p:txBody>
          <a:bodyPr>
            <a:spAutoFit/>
          </a:bodyPr>
          <a:lstStyle/>
          <a:p>
            <a:pPr eaLnBrk="1" hangingPunct="1"/>
            <a:r>
              <a:rPr lang="zh-CN" altLang="en-US" sz="2400" b="1" dirty="0">
                <a:latin typeface="Bodoni MT Black" pitchFamily="18" charset="0"/>
              </a:rPr>
              <a:t>（</a:t>
            </a:r>
            <a:r>
              <a:rPr lang="en-US" altLang="zh-CN" sz="2400" b="1" dirty="0">
                <a:latin typeface="Bodoni MT Black" pitchFamily="18" charset="0"/>
              </a:rPr>
              <a:t>1</a:t>
            </a:r>
            <a:r>
              <a:rPr lang="zh-CN" altLang="en-US" sz="2400" b="1" dirty="0">
                <a:latin typeface="Bodoni MT Black" pitchFamily="18" charset="0"/>
              </a:rPr>
              <a:t>）冗余</a:t>
            </a:r>
            <a:endParaRPr lang="en-US" altLang="zh-CN" sz="2400" b="1" dirty="0">
              <a:latin typeface="Bodoni MT Black" pitchFamily="18" charset="0"/>
            </a:endParaRPr>
          </a:p>
          <a:p>
            <a:pPr eaLnBrk="1" hangingPunct="1"/>
            <a:r>
              <a:rPr lang="zh-CN" altLang="en-US" sz="2400" dirty="0">
                <a:latin typeface="Bodoni MT Black" pitchFamily="18" charset="0"/>
              </a:rPr>
              <a:t>     </a:t>
            </a:r>
            <a:r>
              <a:rPr lang="zh-CN" altLang="en-US" sz="2400" dirty="0" smtClean="0">
                <a:latin typeface="Bodoni MT Black" pitchFamily="18" charset="0"/>
              </a:rPr>
              <a:t>如果</a:t>
            </a:r>
            <a:r>
              <a:rPr lang="zh-CN" altLang="en-US" sz="2400" dirty="0">
                <a:latin typeface="Bodoni MT Black" pitchFamily="18" charset="0"/>
              </a:rPr>
              <a:t>两个类表达了同样的信息，则应该保留在此问题域中最富于描述力的名称。</a:t>
            </a:r>
            <a:endParaRPr lang="en-US" altLang="zh-CN" sz="2400" dirty="0">
              <a:latin typeface="Bodoni MT Black" pitchFamily="18" charset="0"/>
            </a:endParaRPr>
          </a:p>
        </p:txBody>
      </p:sp>
      <p:sp>
        <p:nvSpPr>
          <p:cNvPr id="69635" name="文本框 2"/>
          <p:cNvSpPr txBox="1">
            <a:spLocks noChangeArrowheads="1"/>
          </p:cNvSpPr>
          <p:nvPr/>
        </p:nvSpPr>
        <p:spPr bwMode="auto">
          <a:xfrm>
            <a:off x="719138" y="3817938"/>
            <a:ext cx="7705725" cy="1016000"/>
          </a:xfrm>
          <a:prstGeom prst="rect">
            <a:avLst/>
          </a:prstGeom>
          <a:noFill/>
          <a:ln w="9525">
            <a:noFill/>
            <a:miter lim="800000"/>
          </a:ln>
        </p:spPr>
        <p:txBody>
          <a:bodyPr>
            <a:spAutoFit/>
          </a:bodyPr>
          <a:lstStyle/>
          <a:p>
            <a:pPr eaLnBrk="1" hangingPunct="1"/>
            <a:r>
              <a:rPr lang="zh-CN" altLang="en-US" sz="2000" dirty="0" smtClean="0">
                <a:latin typeface="Bodoni MT Black" pitchFamily="18" charset="0"/>
              </a:rPr>
              <a:t>例如</a:t>
            </a:r>
            <a:r>
              <a:rPr lang="en-US" altLang="zh-CN" sz="2000" dirty="0">
                <a:latin typeface="Bodoni MT Black" pitchFamily="18" charset="0"/>
              </a:rPr>
              <a:t>ATM</a:t>
            </a:r>
            <a:r>
              <a:rPr lang="zh-CN" altLang="en-US" sz="2000" dirty="0">
                <a:latin typeface="Bodoni MT Black" pitchFamily="18" charset="0"/>
              </a:rPr>
              <a:t>系统，其中储户与用户，现金兑换卡与磁卡及副本分别描述了相同的两类信息，因此，应该去掉“用户”、“磁卡”、“副本”等冗余的类，仅保留“储户”和“现金兑换卡”这两个类。</a:t>
            </a:r>
            <a:endParaRPr lang="zh-CN" altLang="en-US" sz="2000" dirty="0">
              <a:latin typeface="Bodoni MT Black" pitchFamily="18" charset="0"/>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10.3.1 </a:t>
            </a:r>
            <a:r>
              <a:rPr lang="zh-CN" altLang="en-US" sz="2400" dirty="0" smtClean="0">
                <a:solidFill>
                  <a:srgbClr val="D9D9D9"/>
                </a:solidFill>
                <a:latin typeface="Bodoni MT Black" pitchFamily="18" charset="0"/>
                <a:ea typeface="+mn-ea"/>
              </a:rPr>
              <a:t>确定类与对象</a:t>
            </a:r>
            <a:endParaRPr lang="zh-CN" altLang="en-US" sz="2400" dirty="0">
              <a:solidFill>
                <a:srgbClr val="D9D9D9"/>
              </a:solidFill>
              <a:latin typeface="Bodoni MT Black" pitchFamily="18" charset="0"/>
              <a:ea typeface="+mn-ea"/>
            </a:endParaRPr>
          </a:p>
        </p:txBody>
      </p:sp>
      <p:sp>
        <p:nvSpPr>
          <p:cNvPr id="69637" name="文本框 1"/>
          <p:cNvSpPr txBox="1">
            <a:spLocks noChangeArrowheads="1"/>
          </p:cNvSpPr>
          <p:nvPr/>
        </p:nvSpPr>
        <p:spPr bwMode="auto">
          <a:xfrm>
            <a:off x="542925" y="1466850"/>
            <a:ext cx="8132763" cy="460375"/>
          </a:xfrm>
          <a:prstGeom prst="rect">
            <a:avLst/>
          </a:prstGeom>
          <a:noFill/>
          <a:ln w="9525">
            <a:noFill/>
            <a:miter lim="800000"/>
          </a:ln>
        </p:spPr>
        <p:txBody>
          <a:bodyPr>
            <a:spAutoFit/>
          </a:bodyPr>
          <a:lstStyle/>
          <a:p>
            <a:pPr eaLnBrk="1" hangingPunct="1"/>
            <a:r>
              <a:rPr lang="zh-CN" altLang="en-US" sz="2400">
                <a:solidFill>
                  <a:srgbClr val="000000"/>
                </a:solidFill>
                <a:latin typeface="Bodoni MT Black" pitchFamily="18" charset="0"/>
              </a:rPr>
              <a:t>筛选时主要依据下列标准，删除不正确或不必要的类与对象。</a:t>
            </a:r>
            <a:endParaRPr lang="en-US" altLang="zh-CN" sz="2400">
              <a:solidFill>
                <a:srgbClr val="000000"/>
              </a:solidFill>
              <a:latin typeface="Bodoni MT Black" pitchFamily="18" charset="0"/>
            </a:endParaRPr>
          </a:p>
        </p:txBody>
      </p:sp>
      <p:sp>
        <p:nvSpPr>
          <p:cNvPr id="7"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文本框 3"/>
          <p:cNvSpPr txBox="1">
            <a:spLocks noChangeArrowheads="1"/>
          </p:cNvSpPr>
          <p:nvPr/>
        </p:nvSpPr>
        <p:spPr bwMode="auto">
          <a:xfrm>
            <a:off x="684213" y="1341438"/>
            <a:ext cx="7848600" cy="1938337"/>
          </a:xfrm>
          <a:prstGeom prst="rect">
            <a:avLst/>
          </a:prstGeom>
          <a:noFill/>
          <a:ln w="15875">
            <a:noFill/>
            <a:miter lim="800000"/>
          </a:ln>
        </p:spPr>
        <p:txBody>
          <a:bodyPr>
            <a:spAutoFit/>
          </a:bodyPr>
          <a:lstStyle/>
          <a:p>
            <a:pPr eaLnBrk="1" hangingPunct="1"/>
            <a:r>
              <a:rPr lang="zh-CN" altLang="en-US" sz="2400" b="1" dirty="0">
                <a:latin typeface="Bodoni MT Black" pitchFamily="18" charset="0"/>
              </a:rPr>
              <a:t>（</a:t>
            </a:r>
            <a:r>
              <a:rPr lang="en-US" altLang="zh-CN" sz="2400" b="1" dirty="0">
                <a:latin typeface="Bodoni MT Black" pitchFamily="18" charset="0"/>
              </a:rPr>
              <a:t>2</a:t>
            </a:r>
            <a:r>
              <a:rPr lang="zh-CN" altLang="en-US" sz="2400" b="1" dirty="0">
                <a:latin typeface="Bodoni MT Black" pitchFamily="18" charset="0"/>
              </a:rPr>
              <a:t>）无关</a:t>
            </a:r>
            <a:endParaRPr lang="en-US" altLang="zh-CN" sz="2400" b="1" dirty="0">
              <a:latin typeface="Bodoni MT Black" pitchFamily="18" charset="0"/>
            </a:endParaRPr>
          </a:p>
          <a:p>
            <a:pPr eaLnBrk="1" hangingPunct="1"/>
            <a:r>
              <a:rPr lang="zh-CN" altLang="en-US" sz="2400" dirty="0">
                <a:latin typeface="Bodoni MT Black" pitchFamily="18" charset="0"/>
              </a:rPr>
              <a:t>     </a:t>
            </a:r>
            <a:r>
              <a:rPr lang="zh-CN" altLang="en-US" sz="2400" dirty="0" smtClean="0">
                <a:latin typeface="Bodoni MT Black" pitchFamily="18" charset="0"/>
              </a:rPr>
              <a:t>现实</a:t>
            </a:r>
            <a:r>
              <a:rPr lang="zh-CN" altLang="en-US" sz="2400" dirty="0">
                <a:latin typeface="Bodoni MT Black" pitchFamily="18" charset="0"/>
              </a:rPr>
              <a:t>世界中存在许多对象，不能把它们都纳入到系统中去，仅需要把与本问题密切相关的类与对象放进目标系统中。有些类在其他问题中可能很重要，但与当前要解决的问题无关，同样也应该把它们删掉。</a:t>
            </a:r>
            <a:endParaRPr lang="en-US" altLang="zh-CN" sz="2400" dirty="0">
              <a:latin typeface="Bodoni MT Black" pitchFamily="18" charset="0"/>
            </a:endParaRPr>
          </a:p>
        </p:txBody>
      </p:sp>
      <p:sp>
        <p:nvSpPr>
          <p:cNvPr id="71683" name="文本框 1"/>
          <p:cNvSpPr txBox="1">
            <a:spLocks noChangeArrowheads="1"/>
          </p:cNvSpPr>
          <p:nvPr/>
        </p:nvSpPr>
        <p:spPr bwMode="auto">
          <a:xfrm>
            <a:off x="677863" y="3429000"/>
            <a:ext cx="7848600" cy="1016000"/>
          </a:xfrm>
          <a:prstGeom prst="rect">
            <a:avLst/>
          </a:prstGeom>
          <a:noFill/>
          <a:ln w="9525">
            <a:noFill/>
            <a:miter lim="800000"/>
          </a:ln>
        </p:spPr>
        <p:txBody>
          <a:bodyPr>
            <a:spAutoFit/>
          </a:bodyPr>
          <a:lstStyle/>
          <a:p>
            <a:pPr eaLnBrk="1" hangingPunct="1"/>
            <a:r>
              <a:rPr lang="zh-CN" altLang="en-US" sz="2000" dirty="0" smtClean="0">
                <a:latin typeface="Bodoni MT Black" pitchFamily="18" charset="0"/>
              </a:rPr>
              <a:t>以</a:t>
            </a:r>
            <a:r>
              <a:rPr lang="en-US" altLang="zh-CN" sz="2000" dirty="0">
                <a:latin typeface="Bodoni MT Black" pitchFamily="18" charset="0"/>
              </a:rPr>
              <a:t>ATM</a:t>
            </a:r>
            <a:r>
              <a:rPr lang="zh-CN" altLang="en-US" sz="2000" dirty="0">
                <a:latin typeface="Bodoni MT Black" pitchFamily="18" charset="0"/>
              </a:rPr>
              <a:t>系统为例，这个系统并不处理分摊软件开发成本的问题，而且</a:t>
            </a:r>
            <a:r>
              <a:rPr lang="en-US" altLang="zh-CN" sz="2000" dirty="0">
                <a:latin typeface="Bodoni MT Black" pitchFamily="18" charset="0"/>
              </a:rPr>
              <a:t>ATM</a:t>
            </a:r>
            <a:r>
              <a:rPr lang="zh-CN" altLang="en-US" sz="2000" dirty="0">
                <a:latin typeface="Bodoni MT Black" pitchFamily="18" charset="0"/>
              </a:rPr>
              <a:t>和柜员终端放置的地点与本软件的关系也不大。因此，应该去掉候选类“成本”、“市”、“街道”、“营业厅”和“储蓄所”。</a:t>
            </a:r>
            <a:endParaRPr lang="zh-CN" altLang="en-US" sz="2000" dirty="0">
              <a:latin typeface="Bodoni MT Black" pitchFamily="18" charset="0"/>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10.3.1 </a:t>
            </a:r>
            <a:r>
              <a:rPr lang="zh-CN" altLang="en-US" sz="2400" dirty="0" smtClean="0">
                <a:solidFill>
                  <a:srgbClr val="D9D9D9"/>
                </a:solidFill>
                <a:latin typeface="Bodoni MT Black" pitchFamily="18" charset="0"/>
                <a:ea typeface="+mn-ea"/>
              </a:rPr>
              <a:t>确定类与对象</a:t>
            </a:r>
            <a:endParaRPr lang="zh-CN" altLang="en-US" sz="2400" dirty="0">
              <a:solidFill>
                <a:srgbClr val="D9D9D9"/>
              </a:solidFill>
              <a:latin typeface="Bodoni MT Black" pitchFamily="18" charset="0"/>
              <a:ea typeface="+mn-ea"/>
            </a:endParaRPr>
          </a:p>
        </p:txBody>
      </p:sp>
      <p:sp>
        <p:nvSpPr>
          <p:cNvPr id="6"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文本框 3"/>
          <p:cNvSpPr txBox="1">
            <a:spLocks noChangeArrowheads="1"/>
          </p:cNvSpPr>
          <p:nvPr/>
        </p:nvSpPr>
        <p:spPr bwMode="auto">
          <a:xfrm>
            <a:off x="611188" y="1125538"/>
            <a:ext cx="7848600" cy="2308225"/>
          </a:xfrm>
          <a:prstGeom prst="rect">
            <a:avLst/>
          </a:prstGeom>
          <a:noFill/>
          <a:ln w="15875">
            <a:noFill/>
            <a:miter lim="800000"/>
          </a:ln>
        </p:spPr>
        <p:txBody>
          <a:bodyPr>
            <a:spAutoFit/>
          </a:bodyPr>
          <a:lstStyle/>
          <a:p>
            <a:pPr eaLnBrk="1" hangingPunct="1"/>
            <a:r>
              <a:rPr lang="zh-CN" altLang="en-US" sz="2400" b="1" dirty="0">
                <a:latin typeface="Bodoni MT Black" pitchFamily="18" charset="0"/>
              </a:rPr>
              <a:t>（</a:t>
            </a:r>
            <a:r>
              <a:rPr lang="en-US" altLang="zh-CN" sz="2400" b="1" dirty="0">
                <a:latin typeface="Bodoni MT Black" pitchFamily="18" charset="0"/>
              </a:rPr>
              <a:t>3</a:t>
            </a:r>
            <a:r>
              <a:rPr lang="zh-CN" altLang="en-US" sz="2400" b="1" dirty="0">
                <a:latin typeface="Bodoni MT Black" pitchFamily="18" charset="0"/>
              </a:rPr>
              <a:t>）笼统</a:t>
            </a:r>
            <a:endParaRPr lang="en-US" altLang="zh-CN" sz="2400" b="1" dirty="0">
              <a:latin typeface="Bodoni MT Black" pitchFamily="18" charset="0"/>
            </a:endParaRPr>
          </a:p>
          <a:p>
            <a:pPr eaLnBrk="1" hangingPunct="1"/>
            <a:r>
              <a:rPr lang="zh-CN" altLang="en-US" sz="2400" dirty="0">
                <a:latin typeface="Bodoni MT Black" pitchFamily="18" charset="0"/>
              </a:rPr>
              <a:t>     </a:t>
            </a:r>
            <a:r>
              <a:rPr lang="zh-CN" altLang="en-US" sz="2400" dirty="0" smtClean="0">
                <a:latin typeface="Bodoni MT Black" pitchFamily="18" charset="0"/>
              </a:rPr>
              <a:t>在</a:t>
            </a:r>
            <a:r>
              <a:rPr lang="zh-CN" altLang="en-US" sz="2400" dirty="0">
                <a:latin typeface="Bodoni MT Black" pitchFamily="18" charset="0"/>
              </a:rPr>
              <a:t>需求陈述中常常使用一些笼统的、泛指的名词，虽然在初步分析时把它们作为候选的类与对象列出来了，但是，要么系统无须记忆有关它们的信息，要么在需求陈述中有更明确更具体的名词对应它们所暗示的事务，因此，通常把这些笼统的或模糊的类去掉。</a:t>
            </a:r>
            <a:endParaRPr lang="en-US" altLang="zh-CN" sz="2400" dirty="0">
              <a:latin typeface="Bodoni MT Black" pitchFamily="18" charset="0"/>
            </a:endParaRPr>
          </a:p>
        </p:txBody>
      </p:sp>
      <p:sp>
        <p:nvSpPr>
          <p:cNvPr id="73731" name="文本框 2"/>
          <p:cNvSpPr txBox="1">
            <a:spLocks noChangeArrowheads="1"/>
          </p:cNvSpPr>
          <p:nvPr/>
        </p:nvSpPr>
        <p:spPr bwMode="auto">
          <a:xfrm>
            <a:off x="635000" y="3644900"/>
            <a:ext cx="7705725" cy="1323975"/>
          </a:xfrm>
          <a:prstGeom prst="rect">
            <a:avLst/>
          </a:prstGeom>
          <a:noFill/>
          <a:ln w="9525">
            <a:noFill/>
            <a:miter lim="800000"/>
          </a:ln>
        </p:spPr>
        <p:txBody>
          <a:bodyPr>
            <a:spAutoFit/>
          </a:bodyPr>
          <a:lstStyle/>
          <a:p>
            <a:pPr eaLnBrk="1" hangingPunct="1"/>
            <a:r>
              <a:rPr lang="zh-CN" altLang="en-US" sz="2000" dirty="0" smtClean="0">
                <a:latin typeface="Bodoni MT Black" pitchFamily="18" charset="0"/>
              </a:rPr>
              <a:t>以</a:t>
            </a:r>
            <a:r>
              <a:rPr lang="en-US" altLang="zh-CN" sz="2000" dirty="0">
                <a:latin typeface="Bodoni MT Black" pitchFamily="18" charset="0"/>
              </a:rPr>
              <a:t>ATM</a:t>
            </a:r>
            <a:r>
              <a:rPr lang="zh-CN" altLang="en-US" sz="2000" dirty="0">
                <a:latin typeface="Bodoni MT Black" pitchFamily="18" charset="0"/>
              </a:rPr>
              <a:t>系统为例，“银行”实际指总行或分行，“访问”在这里实际指事务，“信息”的具体内容在需求陈述中随后就指明了。总之，在本例中应该去掉“银行”、“网络”、“系统”、“软件”、“信息”、“访问”等候选类。</a:t>
            </a:r>
            <a:endParaRPr lang="zh-CN" altLang="en-US" sz="2000" dirty="0">
              <a:latin typeface="Bodoni MT Black" pitchFamily="18" charset="0"/>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10.3.1 </a:t>
            </a:r>
            <a:r>
              <a:rPr lang="zh-CN" altLang="en-US" sz="2400" dirty="0" smtClean="0">
                <a:solidFill>
                  <a:srgbClr val="D9D9D9"/>
                </a:solidFill>
                <a:latin typeface="Bodoni MT Black" pitchFamily="18" charset="0"/>
                <a:ea typeface="+mn-ea"/>
              </a:rPr>
              <a:t>确定类与对象</a:t>
            </a:r>
            <a:endParaRPr lang="zh-CN" altLang="en-US" sz="2400" dirty="0">
              <a:solidFill>
                <a:srgbClr val="D9D9D9"/>
              </a:solidFill>
              <a:latin typeface="Bodoni MT Black" pitchFamily="18" charset="0"/>
              <a:ea typeface="+mn-ea"/>
            </a:endParaRPr>
          </a:p>
        </p:txBody>
      </p:sp>
      <p:sp>
        <p:nvSpPr>
          <p:cNvPr id="6"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文本框 3"/>
          <p:cNvSpPr txBox="1">
            <a:spLocks noChangeArrowheads="1"/>
          </p:cNvSpPr>
          <p:nvPr/>
        </p:nvSpPr>
        <p:spPr bwMode="auto">
          <a:xfrm>
            <a:off x="900113" y="1484313"/>
            <a:ext cx="7354887" cy="1939925"/>
          </a:xfrm>
          <a:prstGeom prst="rect">
            <a:avLst/>
          </a:prstGeom>
          <a:noFill/>
          <a:ln w="15875">
            <a:noFill/>
            <a:miter lim="800000"/>
          </a:ln>
        </p:spPr>
        <p:txBody>
          <a:bodyPr>
            <a:spAutoFit/>
          </a:bodyPr>
          <a:lstStyle/>
          <a:p>
            <a:pPr eaLnBrk="1" hangingPunct="1"/>
            <a:r>
              <a:rPr lang="zh-CN" altLang="en-US" sz="2400" b="1" dirty="0">
                <a:latin typeface="Bodoni MT Black" pitchFamily="18" charset="0"/>
              </a:rPr>
              <a:t>（</a:t>
            </a:r>
            <a:r>
              <a:rPr lang="en-US" altLang="zh-CN" sz="2400" b="1" dirty="0">
                <a:latin typeface="Bodoni MT Black" pitchFamily="18" charset="0"/>
              </a:rPr>
              <a:t>4</a:t>
            </a:r>
            <a:r>
              <a:rPr lang="zh-CN" altLang="en-US" sz="2400" b="1" dirty="0">
                <a:latin typeface="Bodoni MT Black" pitchFamily="18" charset="0"/>
              </a:rPr>
              <a:t>）属性</a:t>
            </a:r>
            <a:endParaRPr lang="en-US" altLang="zh-CN" sz="2400" b="1" dirty="0">
              <a:latin typeface="Bodoni MT Black" pitchFamily="18" charset="0"/>
            </a:endParaRPr>
          </a:p>
          <a:p>
            <a:pPr eaLnBrk="1" hangingPunct="1"/>
            <a:r>
              <a:rPr lang="zh-CN" altLang="en-US" sz="2400" dirty="0" smtClean="0">
                <a:latin typeface="Bodoni MT Black" pitchFamily="18" charset="0"/>
              </a:rPr>
              <a:t>     在</a:t>
            </a:r>
            <a:r>
              <a:rPr lang="zh-CN" altLang="en-US" sz="2400" dirty="0">
                <a:latin typeface="Bodoni MT Black" pitchFamily="18" charset="0"/>
              </a:rPr>
              <a:t>需求陈述中有些名词实际上描述的是其他对象的属性，应该把这些名词从候选类与对象中去掉。当然，</a:t>
            </a:r>
            <a:r>
              <a:rPr lang="zh-CN" altLang="en-US" sz="2400" dirty="0">
                <a:solidFill>
                  <a:srgbClr val="FF0000"/>
                </a:solidFill>
                <a:latin typeface="Bodoni MT Black" pitchFamily="18" charset="0"/>
              </a:rPr>
              <a:t>如果某个性质具有很强的独立性，则应把它作为类而不是作为属性。</a:t>
            </a:r>
            <a:endParaRPr lang="zh-CN" altLang="en-US" sz="2400" dirty="0">
              <a:solidFill>
                <a:srgbClr val="FF0000"/>
              </a:solidFill>
              <a:latin typeface="Bodoni MT Black" pitchFamily="18" charset="0"/>
            </a:endParaRPr>
          </a:p>
        </p:txBody>
      </p:sp>
      <p:sp>
        <p:nvSpPr>
          <p:cNvPr id="75779" name="文本框 2"/>
          <p:cNvSpPr txBox="1">
            <a:spLocks noChangeArrowheads="1"/>
          </p:cNvSpPr>
          <p:nvPr/>
        </p:nvSpPr>
        <p:spPr bwMode="auto">
          <a:xfrm>
            <a:off x="900113" y="3716338"/>
            <a:ext cx="7354887" cy="1016000"/>
          </a:xfrm>
          <a:prstGeom prst="rect">
            <a:avLst/>
          </a:prstGeom>
          <a:noFill/>
          <a:ln w="9525">
            <a:noFill/>
            <a:miter lim="800000"/>
          </a:ln>
        </p:spPr>
        <p:txBody>
          <a:bodyPr>
            <a:spAutoFit/>
          </a:bodyPr>
          <a:lstStyle/>
          <a:p>
            <a:pPr eaLnBrk="1" hangingPunct="1"/>
            <a:r>
              <a:rPr lang="zh-CN" altLang="en-US" sz="2000">
                <a:latin typeface="Bodoni MT Black" pitchFamily="18" charset="0"/>
              </a:rPr>
              <a:t>以</a:t>
            </a:r>
            <a:r>
              <a:rPr lang="en-US" altLang="zh-CN" sz="2000">
                <a:latin typeface="Bodoni MT Black" pitchFamily="18" charset="0"/>
              </a:rPr>
              <a:t>ATM</a:t>
            </a:r>
            <a:r>
              <a:rPr lang="zh-CN" altLang="en-US" sz="2000">
                <a:latin typeface="Bodoni MT Black" pitchFamily="18" charset="0"/>
              </a:rPr>
              <a:t>系统为例，“现金”、“支票”、“取款额”、“账单”、“余额”、“分行代码”、“卡号”、“密码”、“类型”等，实际上都应该作为属性对待。</a:t>
            </a:r>
            <a:endParaRPr lang="zh-CN" altLang="en-US" sz="2000">
              <a:latin typeface="Bodoni MT Black" pitchFamily="18" charset="0"/>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10.3.1 </a:t>
            </a:r>
            <a:r>
              <a:rPr lang="zh-CN" altLang="en-US" sz="2400" dirty="0" smtClean="0">
                <a:solidFill>
                  <a:srgbClr val="D9D9D9"/>
                </a:solidFill>
                <a:latin typeface="Bodoni MT Black" pitchFamily="18" charset="0"/>
                <a:ea typeface="+mn-ea"/>
              </a:rPr>
              <a:t>确定类与对象</a:t>
            </a:r>
            <a:endParaRPr lang="zh-CN" altLang="en-US" sz="2400" dirty="0">
              <a:solidFill>
                <a:srgbClr val="D9D9D9"/>
              </a:solidFill>
              <a:latin typeface="Bodoni MT Black" pitchFamily="18" charset="0"/>
              <a:ea typeface="+mn-ea"/>
            </a:endParaRPr>
          </a:p>
        </p:txBody>
      </p:sp>
      <p:sp>
        <p:nvSpPr>
          <p:cNvPr id="6"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文本框 3"/>
          <p:cNvSpPr txBox="1">
            <a:spLocks noChangeArrowheads="1"/>
          </p:cNvSpPr>
          <p:nvPr/>
        </p:nvSpPr>
        <p:spPr bwMode="auto">
          <a:xfrm>
            <a:off x="684213" y="1341438"/>
            <a:ext cx="7704137" cy="1568450"/>
          </a:xfrm>
          <a:prstGeom prst="rect">
            <a:avLst/>
          </a:prstGeom>
          <a:noFill/>
          <a:ln w="15875">
            <a:noFill/>
            <a:miter lim="800000"/>
          </a:ln>
        </p:spPr>
        <p:txBody>
          <a:bodyPr>
            <a:spAutoFit/>
          </a:bodyPr>
          <a:lstStyle/>
          <a:p>
            <a:pPr eaLnBrk="1" hangingPunct="1"/>
            <a:r>
              <a:rPr lang="zh-CN" altLang="en-US" sz="2400" b="1" dirty="0">
                <a:latin typeface="Bodoni MT Black" pitchFamily="18" charset="0"/>
              </a:rPr>
              <a:t>（</a:t>
            </a:r>
            <a:r>
              <a:rPr lang="en-US" altLang="zh-CN" sz="2400" b="1" dirty="0">
                <a:latin typeface="Bodoni MT Black" pitchFamily="18" charset="0"/>
              </a:rPr>
              <a:t>5</a:t>
            </a:r>
            <a:r>
              <a:rPr lang="zh-CN" altLang="en-US" sz="2400" b="1" dirty="0">
                <a:latin typeface="Bodoni MT Black" pitchFamily="18" charset="0"/>
              </a:rPr>
              <a:t>）操作</a:t>
            </a:r>
            <a:endParaRPr lang="en-US" altLang="zh-CN" sz="2400" b="1" dirty="0">
              <a:latin typeface="Bodoni MT Black" pitchFamily="18" charset="0"/>
            </a:endParaRPr>
          </a:p>
          <a:p>
            <a:pPr eaLnBrk="1" hangingPunct="1"/>
            <a:r>
              <a:rPr lang="zh-CN" altLang="en-US" sz="2400" dirty="0" smtClean="0">
                <a:latin typeface="Bodoni MT Black" pitchFamily="18" charset="0"/>
              </a:rPr>
              <a:t>    在需求</a:t>
            </a:r>
            <a:r>
              <a:rPr lang="zh-CN" altLang="en-US" sz="2400" dirty="0">
                <a:latin typeface="Bodoni MT Black" pitchFamily="18" charset="0"/>
              </a:rPr>
              <a:t>陈述中有时可能使用一些既可作为名词，又可作为动词的词，应该慎重考虑它们在本问题中的含义，以便正确地决定把它们作为类还是作为类中定义的操作。</a:t>
            </a:r>
            <a:endParaRPr lang="en-US" altLang="zh-CN" sz="2400" dirty="0">
              <a:latin typeface="Bodoni MT Black" pitchFamily="18" charset="0"/>
            </a:endParaRPr>
          </a:p>
        </p:txBody>
      </p:sp>
      <p:sp>
        <p:nvSpPr>
          <p:cNvPr id="77827" name="文本框 2"/>
          <p:cNvSpPr txBox="1">
            <a:spLocks noChangeArrowheads="1"/>
          </p:cNvSpPr>
          <p:nvPr/>
        </p:nvSpPr>
        <p:spPr bwMode="auto">
          <a:xfrm>
            <a:off x="792163" y="3213100"/>
            <a:ext cx="7488237" cy="1323975"/>
          </a:xfrm>
          <a:prstGeom prst="rect">
            <a:avLst/>
          </a:prstGeom>
          <a:noFill/>
          <a:ln w="9525">
            <a:noFill/>
            <a:miter lim="800000"/>
          </a:ln>
        </p:spPr>
        <p:txBody>
          <a:bodyPr>
            <a:spAutoFit/>
          </a:bodyPr>
          <a:lstStyle/>
          <a:p>
            <a:pPr eaLnBrk="1" hangingPunct="1"/>
            <a:r>
              <a:rPr lang="zh-CN" altLang="en-US" sz="2000" dirty="0" smtClean="0">
                <a:latin typeface="Bodoni MT Black" pitchFamily="18" charset="0"/>
              </a:rPr>
              <a:t>例如</a:t>
            </a:r>
            <a:r>
              <a:rPr lang="zh-CN" altLang="en-US" sz="2000" dirty="0">
                <a:latin typeface="Bodoni MT Black" pitchFamily="18" charset="0"/>
              </a:rPr>
              <a:t>，谈到电话时通常把“拨号”当作动词，当构造电话模型时确实应该把它作为一个操作，而不是一个类。但是，在开发电话的自动记账系统时，“拨号”需要有自己的</a:t>
            </a:r>
            <a:r>
              <a:rPr lang="zh-CN" altLang="en-US" sz="2000" dirty="0" smtClean="0">
                <a:latin typeface="Bodoni MT Black" pitchFamily="18" charset="0"/>
              </a:rPr>
              <a:t>属性（例如</a:t>
            </a:r>
            <a:r>
              <a:rPr lang="zh-CN" altLang="en-US" sz="2000" dirty="0">
                <a:latin typeface="Bodoni MT Black" pitchFamily="18" charset="0"/>
              </a:rPr>
              <a:t>日期、时间、受话地点</a:t>
            </a:r>
            <a:r>
              <a:rPr lang="zh-CN" altLang="en-US" sz="2000" dirty="0" smtClean="0">
                <a:latin typeface="Bodoni MT Black" pitchFamily="18" charset="0"/>
              </a:rPr>
              <a:t>等），</a:t>
            </a:r>
            <a:r>
              <a:rPr lang="zh-CN" altLang="en-US" sz="2000" dirty="0">
                <a:latin typeface="Bodoni MT Black" pitchFamily="18" charset="0"/>
              </a:rPr>
              <a:t>因此应该把它作为一个类。</a:t>
            </a:r>
            <a:endParaRPr lang="zh-CN" altLang="en-US" sz="2000" dirty="0">
              <a:latin typeface="Bodoni MT Black" pitchFamily="18" charset="0"/>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10.3.1 </a:t>
            </a:r>
            <a:r>
              <a:rPr lang="zh-CN" altLang="en-US" sz="2400" dirty="0" smtClean="0">
                <a:solidFill>
                  <a:srgbClr val="D9D9D9"/>
                </a:solidFill>
                <a:latin typeface="Bodoni MT Black" pitchFamily="18" charset="0"/>
                <a:ea typeface="+mn-ea"/>
              </a:rPr>
              <a:t>确定类与对象</a:t>
            </a:r>
            <a:endParaRPr lang="zh-CN" altLang="en-US" sz="2400" dirty="0">
              <a:solidFill>
                <a:srgbClr val="D9D9D9"/>
              </a:solidFill>
              <a:latin typeface="Bodoni MT Black" pitchFamily="18" charset="0"/>
              <a:ea typeface="+mn-ea"/>
            </a:endParaRPr>
          </a:p>
        </p:txBody>
      </p:sp>
      <p:sp>
        <p:nvSpPr>
          <p:cNvPr id="6"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文本框 3"/>
          <p:cNvSpPr txBox="1">
            <a:spLocks noChangeArrowheads="1"/>
          </p:cNvSpPr>
          <p:nvPr/>
        </p:nvSpPr>
        <p:spPr bwMode="auto">
          <a:xfrm>
            <a:off x="693738" y="1196975"/>
            <a:ext cx="7766050" cy="1938338"/>
          </a:xfrm>
          <a:prstGeom prst="rect">
            <a:avLst/>
          </a:prstGeom>
          <a:noFill/>
          <a:ln w="15875">
            <a:noFill/>
            <a:miter lim="800000"/>
          </a:ln>
        </p:spPr>
        <p:txBody>
          <a:bodyPr>
            <a:spAutoFit/>
          </a:bodyPr>
          <a:lstStyle/>
          <a:p>
            <a:pPr eaLnBrk="1" hangingPunct="1"/>
            <a:r>
              <a:rPr lang="zh-CN" altLang="en-US" sz="2400" b="1" dirty="0">
                <a:latin typeface="Bodoni MT Black" pitchFamily="18" charset="0"/>
              </a:rPr>
              <a:t>（</a:t>
            </a:r>
            <a:r>
              <a:rPr lang="en-US" altLang="zh-CN" sz="2400" b="1" dirty="0">
                <a:latin typeface="Bodoni MT Black" pitchFamily="18" charset="0"/>
              </a:rPr>
              <a:t>6</a:t>
            </a:r>
            <a:r>
              <a:rPr lang="zh-CN" altLang="en-US" sz="2400" b="1" dirty="0">
                <a:latin typeface="Bodoni MT Black" pitchFamily="18" charset="0"/>
              </a:rPr>
              <a:t>）实现</a:t>
            </a:r>
            <a:endParaRPr lang="en-US" altLang="zh-CN" sz="2400" b="1" dirty="0">
              <a:latin typeface="Bodoni MT Black" pitchFamily="18" charset="0"/>
            </a:endParaRPr>
          </a:p>
          <a:p>
            <a:pPr eaLnBrk="1" hangingPunct="1"/>
            <a:r>
              <a:rPr lang="zh-CN" altLang="en-US" sz="2400" dirty="0">
                <a:latin typeface="Bodoni MT Black" pitchFamily="18" charset="0"/>
              </a:rPr>
              <a:t>     </a:t>
            </a:r>
            <a:r>
              <a:rPr lang="zh-CN" altLang="en-US" sz="2400" dirty="0" smtClean="0">
                <a:latin typeface="Bodoni MT Black" pitchFamily="18" charset="0"/>
              </a:rPr>
              <a:t>在</a:t>
            </a:r>
            <a:r>
              <a:rPr lang="zh-CN" altLang="en-US" sz="2400" dirty="0">
                <a:latin typeface="Bodoni MT Black" pitchFamily="18" charset="0"/>
              </a:rPr>
              <a:t>分析阶段不应该过早地考虑怎样实现目标系统。因此，</a:t>
            </a:r>
            <a:r>
              <a:rPr lang="zh-CN" altLang="en-US" sz="2400" dirty="0">
                <a:solidFill>
                  <a:srgbClr val="FF0000"/>
                </a:solidFill>
                <a:latin typeface="Bodoni MT Black" pitchFamily="18" charset="0"/>
              </a:rPr>
              <a:t>应该去掉仅和实现有关的候选的类与对象</a:t>
            </a:r>
            <a:r>
              <a:rPr lang="zh-CN" altLang="en-US" sz="2400" dirty="0">
                <a:latin typeface="Bodoni MT Black" pitchFamily="18" charset="0"/>
              </a:rPr>
              <a:t>。在设计和实现阶段，这些类与对象可能是重要的，但在分析阶段过早地考虑它们反而会分散人们的注意力。</a:t>
            </a:r>
            <a:endParaRPr lang="en-US" altLang="zh-CN" sz="2400" dirty="0">
              <a:latin typeface="Bodoni MT Black" pitchFamily="18" charset="0"/>
            </a:endParaRPr>
          </a:p>
        </p:txBody>
      </p:sp>
      <p:sp>
        <p:nvSpPr>
          <p:cNvPr id="79875" name="文本框 2"/>
          <p:cNvSpPr txBox="1">
            <a:spLocks noChangeArrowheads="1"/>
          </p:cNvSpPr>
          <p:nvPr/>
        </p:nvSpPr>
        <p:spPr bwMode="auto">
          <a:xfrm>
            <a:off x="693738" y="3309938"/>
            <a:ext cx="7766050" cy="1631950"/>
          </a:xfrm>
          <a:prstGeom prst="rect">
            <a:avLst/>
          </a:prstGeom>
          <a:noFill/>
          <a:ln w="9525">
            <a:noFill/>
            <a:miter lim="800000"/>
          </a:ln>
        </p:spPr>
        <p:txBody>
          <a:bodyPr>
            <a:spAutoFit/>
          </a:bodyPr>
          <a:lstStyle/>
          <a:p>
            <a:pPr eaLnBrk="1" hangingPunct="1"/>
            <a:r>
              <a:rPr lang="zh-CN" altLang="en-US" sz="2000" dirty="0" smtClean="0">
                <a:latin typeface="Bodoni MT Black" pitchFamily="18" charset="0"/>
              </a:rPr>
              <a:t>在</a:t>
            </a:r>
            <a:r>
              <a:rPr lang="en-US" altLang="zh-CN" sz="2000" dirty="0">
                <a:latin typeface="Bodoni MT Black" pitchFamily="18" charset="0"/>
              </a:rPr>
              <a:t>ATM</a:t>
            </a:r>
            <a:r>
              <a:rPr lang="zh-CN" altLang="en-US" sz="2000" dirty="0">
                <a:latin typeface="Bodoni MT Black" pitchFamily="18" charset="0"/>
              </a:rPr>
              <a:t>系统的例子中，</a:t>
            </a:r>
            <a:r>
              <a:rPr lang="zh-CN" altLang="en-US" sz="2000" dirty="0">
                <a:solidFill>
                  <a:srgbClr val="FF0000"/>
                </a:solidFill>
                <a:latin typeface="Bodoni MT Black" pitchFamily="18" charset="0"/>
              </a:rPr>
              <a:t>“事务日志”</a:t>
            </a:r>
            <a:r>
              <a:rPr lang="zh-CN" altLang="en-US" sz="2000" dirty="0">
                <a:latin typeface="Bodoni MT Black" pitchFamily="18" charset="0"/>
              </a:rPr>
              <a:t>无非是对一系列事务的记录，它的确切表示方式是面向对象设计的议题；</a:t>
            </a:r>
            <a:r>
              <a:rPr lang="zh-CN" altLang="en-US" sz="2000" dirty="0">
                <a:solidFill>
                  <a:srgbClr val="FF0000"/>
                </a:solidFill>
                <a:latin typeface="Bodoni MT Black" pitchFamily="18" charset="0"/>
              </a:rPr>
              <a:t>“通信链路”</a:t>
            </a:r>
            <a:r>
              <a:rPr lang="zh-CN" altLang="en-US" sz="2000" dirty="0">
                <a:latin typeface="Bodoni MT Black" pitchFamily="18" charset="0"/>
              </a:rPr>
              <a:t>在逻辑上是一种联系，在系统实现时它是关联类的物理实现。总之，应该暂时去掉 “事务日志”和“通信链路”这两个类，在设计或实现时再考虑它们。</a:t>
            </a:r>
            <a:endParaRPr lang="zh-CN" altLang="en-US" sz="2000" dirty="0">
              <a:latin typeface="Bodoni MT Black" pitchFamily="18" charset="0"/>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10.3.1 </a:t>
            </a:r>
            <a:r>
              <a:rPr lang="zh-CN" altLang="en-US" sz="2400" dirty="0" smtClean="0">
                <a:solidFill>
                  <a:srgbClr val="D9D9D9"/>
                </a:solidFill>
                <a:latin typeface="Bodoni MT Black" pitchFamily="18" charset="0"/>
                <a:ea typeface="+mn-ea"/>
              </a:rPr>
              <a:t>确定类与对象</a:t>
            </a:r>
            <a:endParaRPr lang="zh-CN" altLang="en-US" sz="2400" dirty="0">
              <a:solidFill>
                <a:srgbClr val="D9D9D9"/>
              </a:solidFill>
              <a:latin typeface="Bodoni MT Black" pitchFamily="18" charset="0"/>
              <a:ea typeface="+mn-ea"/>
            </a:endParaRPr>
          </a:p>
        </p:txBody>
      </p:sp>
      <p:sp>
        <p:nvSpPr>
          <p:cNvPr id="6"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10.3.2 </a:t>
            </a:r>
            <a:r>
              <a:rPr lang="zh-CN" altLang="en-US" sz="2400" dirty="0" smtClean="0">
                <a:solidFill>
                  <a:srgbClr val="D9D9D9"/>
                </a:solidFill>
                <a:latin typeface="Bodoni MT Black" pitchFamily="18" charset="0"/>
                <a:ea typeface="+mn-ea"/>
              </a:rPr>
              <a:t>确定关联</a:t>
            </a:r>
            <a:endParaRPr lang="zh-CN" altLang="en-US" sz="2400" dirty="0">
              <a:solidFill>
                <a:srgbClr val="D9D9D9"/>
              </a:solidFill>
              <a:latin typeface="Bodoni MT Black" pitchFamily="18" charset="0"/>
              <a:ea typeface="+mn-ea"/>
            </a:endParaRPr>
          </a:p>
        </p:txBody>
      </p:sp>
      <p:sp>
        <p:nvSpPr>
          <p:cNvPr id="6" name="内容占位符 4"/>
          <p:cNvSpPr>
            <a:spLocks noGrp="1"/>
          </p:cNvSpPr>
          <p:nvPr>
            <p:ph idx="4294967295"/>
          </p:nvPr>
        </p:nvSpPr>
        <p:spPr>
          <a:xfrm>
            <a:off x="395288" y="1263650"/>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10.3.2</a:t>
            </a:r>
            <a:r>
              <a:rPr lang="en-US" altLang="zh-CN" sz="2800" b="1" dirty="0" smtClean="0">
                <a:latin typeface="Bodoni MT Black" pitchFamily="18" charset="0"/>
              </a:rPr>
              <a:t> </a:t>
            </a:r>
            <a:r>
              <a:rPr lang="zh-CN" altLang="en-US" b="1" dirty="0" smtClean="0">
                <a:latin typeface="Bodoni MT Black" pitchFamily="18" charset="0"/>
              </a:rPr>
              <a:t>确定</a:t>
            </a:r>
            <a:r>
              <a:rPr lang="zh-CN" altLang="en-US" b="1" dirty="0">
                <a:latin typeface="Bodoni MT Black" pitchFamily="18" charset="0"/>
              </a:rPr>
              <a:t>关联</a:t>
            </a:r>
            <a:endParaRPr lang="zh-CN" altLang="en-US" b="1" dirty="0" smtClean="0">
              <a:latin typeface="Bodoni MT Black" pitchFamily="18" charset="0"/>
            </a:endParaRPr>
          </a:p>
        </p:txBody>
      </p:sp>
      <p:sp>
        <p:nvSpPr>
          <p:cNvPr id="81924" name="文本框 2"/>
          <p:cNvSpPr txBox="1">
            <a:spLocks noChangeArrowheads="1"/>
          </p:cNvSpPr>
          <p:nvPr/>
        </p:nvSpPr>
        <p:spPr bwMode="auto">
          <a:xfrm>
            <a:off x="803275" y="2165350"/>
            <a:ext cx="7705725" cy="831850"/>
          </a:xfrm>
          <a:prstGeom prst="rect">
            <a:avLst/>
          </a:prstGeom>
          <a:noFill/>
          <a:ln w="2222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两</a:t>
            </a:r>
            <a:r>
              <a:rPr lang="zh-CN" altLang="en-US" sz="2400" dirty="0">
                <a:latin typeface="Bodoni MT Black" pitchFamily="18" charset="0"/>
              </a:rPr>
              <a:t>个或多个对象之间的相互依赖、相互作用的关系就是</a:t>
            </a:r>
            <a:r>
              <a:rPr lang="zh-CN" altLang="en-US" sz="2400" dirty="0">
                <a:solidFill>
                  <a:srgbClr val="FF0000"/>
                </a:solidFill>
                <a:latin typeface="Bodoni MT Black" pitchFamily="18" charset="0"/>
              </a:rPr>
              <a:t>关联</a:t>
            </a:r>
            <a:r>
              <a:rPr lang="zh-CN" altLang="en-US" sz="2400" dirty="0">
                <a:latin typeface="Bodoni MT Black" pitchFamily="18" charset="0"/>
              </a:rPr>
              <a:t>。</a:t>
            </a:r>
            <a:endParaRPr lang="en-US" altLang="zh-CN" sz="2400" dirty="0">
              <a:latin typeface="Bodoni MT Black" pitchFamily="18" charset="0"/>
            </a:endParaRPr>
          </a:p>
        </p:txBody>
      </p:sp>
      <p:sp>
        <p:nvSpPr>
          <p:cNvPr id="5" name="文本框 4"/>
          <p:cNvSpPr txBox="1">
            <a:spLocks noChangeArrowheads="1"/>
          </p:cNvSpPr>
          <p:nvPr/>
        </p:nvSpPr>
        <p:spPr bwMode="auto">
          <a:xfrm>
            <a:off x="803275" y="3030538"/>
            <a:ext cx="7705725" cy="830262"/>
          </a:xfrm>
          <a:prstGeom prst="rect">
            <a:avLst/>
          </a:prstGeom>
          <a:noFill/>
          <a:ln w="2222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分析</a:t>
            </a:r>
            <a:r>
              <a:rPr lang="zh-CN" altLang="en-US" sz="2400" dirty="0">
                <a:latin typeface="Bodoni MT Black" pitchFamily="18" charset="0"/>
              </a:rPr>
              <a:t>确定关联，能促使分析员考虑问题域的边缘情况，有助于发现那些尚未被发现的类与对象。</a:t>
            </a:r>
            <a:endParaRPr lang="en-US" altLang="zh-CN" sz="2400" dirty="0">
              <a:latin typeface="Bodoni MT Black" pitchFamily="18" charset="0"/>
            </a:endParaRPr>
          </a:p>
        </p:txBody>
      </p:sp>
      <p:sp>
        <p:nvSpPr>
          <p:cNvPr id="8" name="文本框 7"/>
          <p:cNvSpPr txBox="1">
            <a:spLocks noChangeArrowheads="1"/>
          </p:cNvSpPr>
          <p:nvPr/>
        </p:nvSpPr>
        <p:spPr bwMode="auto">
          <a:xfrm>
            <a:off x="803275" y="4005263"/>
            <a:ext cx="7705725" cy="1200150"/>
          </a:xfrm>
          <a:prstGeom prst="rect">
            <a:avLst/>
          </a:prstGeom>
          <a:noFill/>
          <a:ln w="2222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在</a:t>
            </a:r>
            <a:r>
              <a:rPr lang="zh-CN" altLang="en-US" sz="2400" dirty="0">
                <a:latin typeface="Bodoni MT Black" pitchFamily="18" charset="0"/>
              </a:rPr>
              <a:t>分析确定关联的过程中，不必花过多的精力去区分</a:t>
            </a:r>
            <a:r>
              <a:rPr lang="zh-CN" altLang="en-US" sz="2400" dirty="0">
                <a:solidFill>
                  <a:srgbClr val="FF0000"/>
                </a:solidFill>
                <a:latin typeface="Bodoni MT Black" pitchFamily="18" charset="0"/>
              </a:rPr>
              <a:t>关联和聚集</a:t>
            </a:r>
            <a:r>
              <a:rPr lang="zh-CN" altLang="en-US" sz="2400" dirty="0">
                <a:latin typeface="Bodoni MT Black" pitchFamily="18" charset="0"/>
              </a:rPr>
              <a:t>。事实上，聚集不过是一种特殊的关联，是关联的一个特例。</a:t>
            </a:r>
            <a:endParaRPr lang="zh-CN" altLang="en-US" sz="2400" dirty="0">
              <a:latin typeface="Bodoni MT Black" pitchFamily="18" charset="0"/>
            </a:endParaRPr>
          </a:p>
        </p:txBody>
      </p:sp>
      <p:sp>
        <p:nvSpPr>
          <p:cNvPr id="9"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43011" name="Rectangle 3"/>
          <p:cNvSpPr>
            <a:spLocks noGrp="1"/>
          </p:cNvSpPr>
          <p:nvPr>
            <p:ph type="title"/>
          </p:nvPr>
        </p:nvSpPr>
        <p:spPr>
          <a:xfrm>
            <a:off x="3626827" y="422031"/>
            <a:ext cx="5416062" cy="530469"/>
          </a:xfrm>
        </p:spPr>
        <p:txBody>
          <a:bodyPr vert="horz" wrap="square" lIns="89030" tIns="44515" rIns="89030" bIns="44515" anchor="ctr"/>
          <a:p>
            <a:pPr algn="r" eaLnBrk="1" hangingPunct="1"/>
            <a:r>
              <a:rPr lang="zh-CN" altLang="en-US" dirty="0">
                <a:solidFill>
                  <a:schemeClr val="tx1"/>
                </a:solidFill>
                <a:latin typeface="宋体" panose="02010600030101010101" pitchFamily="2" charset="-122"/>
              </a:rPr>
              <a:t>面向对象的分析文档</a:t>
            </a:r>
            <a:endParaRPr lang="zh-CN" altLang="en-US" dirty="0">
              <a:solidFill>
                <a:schemeClr val="tx1"/>
              </a:solidFill>
              <a:latin typeface="宋体" panose="02010600030101010101" pitchFamily="2" charset="-122"/>
            </a:endParaRPr>
          </a:p>
        </p:txBody>
      </p:sp>
      <p:sp>
        <p:nvSpPr>
          <p:cNvPr id="43012" name="Text Box 4"/>
          <p:cNvSpPr txBox="1"/>
          <p:nvPr/>
        </p:nvSpPr>
        <p:spPr>
          <a:xfrm>
            <a:off x="1688123" y="2514600"/>
            <a:ext cx="5908431" cy="1909445"/>
          </a:xfrm>
          <a:prstGeom prst="rect">
            <a:avLst/>
          </a:prstGeom>
          <a:noFill/>
          <a:ln w="9525">
            <a:noFill/>
          </a:ln>
        </p:spPr>
        <p:txBody>
          <a:bodyPr lIns="89030" tIns="44515" rIns="89030" bIns="44515">
            <a:spAutoFit/>
          </a:bodyPr>
          <a:p>
            <a:pPr algn="l"/>
            <a:r>
              <a:rPr lang="zh-CN" altLang="en-US" sz="2955" dirty="0">
                <a:latin typeface="Arial" panose="020B0604020202020204" pitchFamily="34" charset="0"/>
              </a:rPr>
              <a:t>软件需求规格说明</a:t>
            </a:r>
            <a:r>
              <a:rPr lang="zh-CN" altLang="en-US" sz="2955" dirty="0">
                <a:solidFill>
                  <a:srgbClr val="FF0066"/>
                </a:solidFill>
                <a:latin typeface="Arial" panose="020B0604020202020204" pitchFamily="34" charset="0"/>
              </a:rPr>
              <a:t>模型</a:t>
            </a:r>
            <a:r>
              <a:rPr lang="zh-CN" altLang="en-US" sz="2955" dirty="0">
                <a:latin typeface="Arial" panose="020B0604020202020204" pitchFamily="34" charset="0"/>
              </a:rPr>
              <a:t>文档：主要描述</a:t>
            </a:r>
            <a:r>
              <a:rPr lang="zh-CN" altLang="en-US" sz="2955" dirty="0">
                <a:solidFill>
                  <a:srgbClr val="FF0066"/>
                </a:solidFill>
                <a:latin typeface="Arial" panose="020B0604020202020204" pitchFamily="34" charset="0"/>
              </a:rPr>
              <a:t>对象模型</a:t>
            </a:r>
            <a:r>
              <a:rPr lang="zh-CN" altLang="en-US" sz="2955" dirty="0">
                <a:latin typeface="Arial" panose="020B0604020202020204" pitchFamily="34" charset="0"/>
              </a:rPr>
              <a:t>（静态结构）、</a:t>
            </a:r>
            <a:r>
              <a:rPr lang="zh-CN" altLang="en-US" sz="2955" dirty="0">
                <a:solidFill>
                  <a:srgbClr val="FF0066"/>
                </a:solidFill>
                <a:latin typeface="Arial" panose="020B0604020202020204" pitchFamily="34" charset="0"/>
              </a:rPr>
              <a:t>动态模型</a:t>
            </a:r>
            <a:r>
              <a:rPr lang="zh-CN" altLang="en-US" sz="2955" dirty="0">
                <a:latin typeface="Arial" panose="020B0604020202020204" pitchFamily="34" charset="0"/>
              </a:rPr>
              <a:t>（交互结构）和</a:t>
            </a:r>
            <a:r>
              <a:rPr lang="zh-CN" altLang="en-US" sz="2955" dirty="0">
                <a:solidFill>
                  <a:srgbClr val="FF0066"/>
                </a:solidFill>
                <a:latin typeface="Arial" panose="020B0604020202020204" pitchFamily="34" charset="0"/>
              </a:rPr>
              <a:t>功能模型</a:t>
            </a:r>
            <a:r>
              <a:rPr lang="zh-CN" altLang="en-US" sz="2955" dirty="0">
                <a:latin typeface="Arial" panose="020B0604020202020204" pitchFamily="34" charset="0"/>
              </a:rPr>
              <a:t>（数据变换）</a:t>
            </a:r>
            <a:endParaRPr lang="zh-CN" altLang="en-US" sz="2955" dirty="0">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4"/>
          <p:cNvSpPr txBox="1"/>
          <p:nvPr/>
        </p:nvSpPr>
        <p:spPr bwMode="auto">
          <a:xfrm>
            <a:off x="539750" y="996950"/>
            <a:ext cx="5678488"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b="1" dirty="0" smtClean="0">
                <a:latin typeface="Bodoni MT Black" pitchFamily="18" charset="0"/>
              </a:rPr>
              <a:t>1. </a:t>
            </a:r>
            <a:r>
              <a:rPr lang="zh-CN" altLang="en-US" sz="2800" b="1" dirty="0" smtClean="0">
                <a:latin typeface="Bodoni MT Black" pitchFamily="18" charset="0"/>
              </a:rPr>
              <a:t>初步确定关联</a:t>
            </a:r>
            <a:endParaRPr lang="zh-CN" altLang="en-US" sz="2800" b="1" dirty="0" smtClean="0">
              <a:latin typeface="Bodoni MT Black" pitchFamily="18" charset="0"/>
            </a:endParaRPr>
          </a:p>
        </p:txBody>
      </p:sp>
      <p:sp>
        <p:nvSpPr>
          <p:cNvPr id="83971" name="文本框 3"/>
          <p:cNvSpPr txBox="1">
            <a:spLocks noChangeArrowheads="1"/>
          </p:cNvSpPr>
          <p:nvPr/>
        </p:nvSpPr>
        <p:spPr bwMode="auto">
          <a:xfrm>
            <a:off x="571472" y="1598613"/>
            <a:ext cx="7929618" cy="830997"/>
          </a:xfrm>
          <a:prstGeom prst="rect">
            <a:avLst/>
          </a:prstGeom>
          <a:noFill/>
          <a:ln w="15875">
            <a:noFill/>
            <a:miter lim="800000"/>
          </a:ln>
        </p:spPr>
        <p:txBody>
          <a:bodyPr wrap="square">
            <a:spAutoFit/>
          </a:bodyPr>
          <a:lstStyle/>
          <a:p>
            <a:pPr eaLnBrk="1" hangingPunct="1"/>
            <a:r>
              <a:rPr lang="zh-CN" altLang="en-US" sz="2400" dirty="0" smtClean="0">
                <a:latin typeface="Bodoni MT Black" pitchFamily="18" charset="0"/>
              </a:rPr>
              <a:t>    在</a:t>
            </a:r>
            <a:r>
              <a:rPr lang="zh-CN" altLang="en-US" sz="2400" dirty="0">
                <a:latin typeface="Bodoni MT Black" pitchFamily="18" charset="0"/>
              </a:rPr>
              <a:t>需求陈述中使用的描述性</a:t>
            </a:r>
            <a:r>
              <a:rPr lang="zh-CN" altLang="en-US" sz="2400" dirty="0">
                <a:solidFill>
                  <a:srgbClr val="FF0000"/>
                </a:solidFill>
                <a:latin typeface="Bodoni MT Black" pitchFamily="18" charset="0"/>
              </a:rPr>
              <a:t>动词</a:t>
            </a:r>
            <a:r>
              <a:rPr lang="zh-CN" altLang="en-US" sz="2400" dirty="0">
                <a:latin typeface="Bodoni MT Black" pitchFamily="18" charset="0"/>
              </a:rPr>
              <a:t>或</a:t>
            </a:r>
            <a:r>
              <a:rPr lang="zh-CN" altLang="en-US" sz="2400" dirty="0">
                <a:solidFill>
                  <a:srgbClr val="FF0000"/>
                </a:solidFill>
                <a:latin typeface="Bodoni MT Black" pitchFamily="18" charset="0"/>
              </a:rPr>
              <a:t>动词词组</a:t>
            </a:r>
            <a:r>
              <a:rPr lang="zh-CN" altLang="en-US" sz="2400" dirty="0">
                <a:latin typeface="Bodoni MT Black" pitchFamily="18" charset="0"/>
              </a:rPr>
              <a:t>，通常表示关联关系。</a:t>
            </a:r>
            <a:endParaRPr lang="en-US" altLang="zh-CN" sz="2400" dirty="0">
              <a:latin typeface="Bodoni MT Black" pitchFamily="18" charset="0"/>
            </a:endParaRPr>
          </a:p>
        </p:txBody>
      </p:sp>
      <p:sp>
        <p:nvSpPr>
          <p:cNvPr id="83972" name="文本框 1"/>
          <p:cNvSpPr txBox="1">
            <a:spLocks noChangeArrowheads="1"/>
          </p:cNvSpPr>
          <p:nvPr/>
        </p:nvSpPr>
        <p:spPr bwMode="auto">
          <a:xfrm>
            <a:off x="468313" y="2835287"/>
            <a:ext cx="8207375" cy="2308225"/>
          </a:xfrm>
          <a:prstGeom prst="rect">
            <a:avLst/>
          </a:prstGeom>
          <a:noFill/>
          <a:ln w="15875">
            <a:noFill/>
            <a:miter lim="800000"/>
          </a:ln>
        </p:spPr>
        <p:txBody>
          <a:bodyPr>
            <a:spAutoFit/>
          </a:bodyPr>
          <a:lstStyle/>
          <a:p>
            <a:pPr marL="342900" indent="-342900" eaLnBrk="1" hangingPunct="1">
              <a:buSzPct val="70000"/>
              <a:buFont typeface="Wingdings" panose="05000000000000000000" pitchFamily="2" charset="2"/>
              <a:buChar char="l"/>
            </a:pPr>
            <a:r>
              <a:rPr lang="zh-CN" altLang="en-US" sz="2400" dirty="0">
                <a:latin typeface="Bodoni MT Black" pitchFamily="18" charset="0"/>
              </a:rPr>
              <a:t>在初步确定关联时，大多数关联可以通过直接提取需求陈述中的动词词组而得出。</a:t>
            </a:r>
            <a:endParaRPr lang="en-US" altLang="zh-CN" sz="2400" dirty="0">
              <a:latin typeface="Bodoni MT Black" pitchFamily="18" charset="0"/>
            </a:endParaRPr>
          </a:p>
          <a:p>
            <a:pPr marL="342900" indent="-342900" eaLnBrk="1" hangingPunct="1">
              <a:buSzPct val="70000"/>
              <a:buFont typeface="Wingdings" panose="05000000000000000000" pitchFamily="2" charset="2"/>
              <a:buChar char="l"/>
            </a:pPr>
            <a:r>
              <a:rPr lang="zh-CN" altLang="en-US" sz="2400" dirty="0">
                <a:latin typeface="Bodoni MT Black" pitchFamily="18" charset="0"/>
              </a:rPr>
              <a:t>通过分析需求陈述，还能发现一些在陈述中隐含的关联。</a:t>
            </a:r>
            <a:endParaRPr lang="en-US" altLang="zh-CN" sz="2400" dirty="0">
              <a:latin typeface="Bodoni MT Black" pitchFamily="18" charset="0"/>
            </a:endParaRPr>
          </a:p>
          <a:p>
            <a:pPr marL="342900" indent="-342900" eaLnBrk="1" hangingPunct="1">
              <a:buSzPct val="70000"/>
              <a:buFont typeface="Wingdings" panose="05000000000000000000" pitchFamily="2" charset="2"/>
              <a:buChar char="l"/>
            </a:pPr>
            <a:r>
              <a:rPr lang="zh-CN" altLang="en-US" sz="2400" dirty="0" smtClean="0">
                <a:latin typeface="Bodoni MT Black" pitchFamily="18" charset="0"/>
              </a:rPr>
              <a:t>分析员</a:t>
            </a:r>
            <a:r>
              <a:rPr lang="zh-CN" altLang="en-US" sz="2400" dirty="0">
                <a:latin typeface="Bodoni MT Black" pitchFamily="18" charset="0"/>
              </a:rPr>
              <a:t>还应该与用户及领域专家讨论问题域实体间的相互依赖、相互作用关系，根据领域知识再进一步补充一些关联。</a:t>
            </a:r>
            <a:endParaRPr lang="zh-CN" altLang="en-US" sz="2400" dirty="0">
              <a:latin typeface="Bodoni MT Black" pitchFamily="18" charset="0"/>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10.3.2 </a:t>
            </a:r>
            <a:r>
              <a:rPr lang="zh-CN" altLang="en-US" sz="2400" dirty="0" smtClean="0">
                <a:solidFill>
                  <a:srgbClr val="D9D9D9"/>
                </a:solidFill>
                <a:latin typeface="Bodoni MT Black" pitchFamily="18" charset="0"/>
                <a:ea typeface="+mn-ea"/>
              </a:rPr>
              <a:t>确定关联</a:t>
            </a:r>
            <a:endParaRPr lang="zh-CN" altLang="en-US" sz="2400" dirty="0">
              <a:solidFill>
                <a:srgbClr val="D9D9D9"/>
              </a:solidFill>
              <a:latin typeface="Bodoni MT Black" pitchFamily="18" charset="0"/>
              <a:ea typeface="+mn-ea"/>
            </a:endParaRPr>
          </a:p>
        </p:txBody>
      </p:sp>
      <p:sp>
        <p:nvSpPr>
          <p:cNvPr id="9"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文本框 3"/>
          <p:cNvSpPr txBox="1">
            <a:spLocks noChangeArrowheads="1"/>
          </p:cNvSpPr>
          <p:nvPr/>
        </p:nvSpPr>
        <p:spPr bwMode="auto">
          <a:xfrm>
            <a:off x="644525" y="1044575"/>
            <a:ext cx="3106738" cy="460375"/>
          </a:xfrm>
          <a:prstGeom prst="rect">
            <a:avLst/>
          </a:prstGeom>
          <a:noFill/>
          <a:ln w="22225">
            <a:noFill/>
            <a:miter lim="800000"/>
          </a:ln>
        </p:spPr>
        <p:txBody>
          <a:bodyPr>
            <a:spAutoFit/>
          </a:bodyPr>
          <a:lstStyle/>
          <a:p>
            <a:pPr eaLnBrk="1" hangingPunct="1"/>
            <a:r>
              <a:rPr lang="zh-CN" altLang="en-US" sz="2400">
                <a:latin typeface="Bodoni MT Black" pitchFamily="18" charset="0"/>
              </a:rPr>
              <a:t>以</a:t>
            </a:r>
            <a:r>
              <a:rPr lang="en-US" altLang="zh-CN" sz="2400">
                <a:latin typeface="Bodoni MT Black" pitchFamily="18" charset="0"/>
              </a:rPr>
              <a:t>ATM</a:t>
            </a:r>
            <a:r>
              <a:rPr lang="zh-CN" altLang="en-US" sz="2400">
                <a:latin typeface="Bodoni MT Black" pitchFamily="18" charset="0"/>
              </a:rPr>
              <a:t>系统为例。</a:t>
            </a:r>
            <a:endParaRPr lang="en-US" altLang="zh-CN" sz="2400">
              <a:latin typeface="Bodoni MT Black" pitchFamily="18" charset="0"/>
            </a:endParaRPr>
          </a:p>
        </p:txBody>
      </p:sp>
      <p:sp>
        <p:nvSpPr>
          <p:cNvPr id="2" name="文本框 1"/>
          <p:cNvSpPr txBox="1"/>
          <p:nvPr/>
        </p:nvSpPr>
        <p:spPr>
          <a:xfrm>
            <a:off x="601663" y="1597025"/>
            <a:ext cx="8002587" cy="3416300"/>
          </a:xfrm>
          <a:prstGeom prst="rect">
            <a:avLst/>
          </a:prstGeom>
          <a:noFill/>
          <a:ln w="15875">
            <a:noFill/>
          </a:ln>
        </p:spPr>
        <p:txBody>
          <a:bodyPr>
            <a:spAutoFit/>
          </a:bodyPr>
          <a:lstStyle/>
          <a:p>
            <a:pPr eaLnBrk="1" hangingPunct="1">
              <a:defRPr/>
            </a:pPr>
            <a:r>
              <a:rPr lang="en-US" altLang="zh-CN" sz="2400" b="1" dirty="0">
                <a:latin typeface="Bodoni MT Black" pitchFamily="18" charset="0"/>
              </a:rPr>
              <a:t>(1) </a:t>
            </a:r>
            <a:r>
              <a:rPr lang="zh-CN" altLang="en-US" sz="2400" b="1" dirty="0">
                <a:latin typeface="Bodoni MT Black" pitchFamily="18" charset="0"/>
              </a:rPr>
              <a:t>直接提取动词短语得出的关联</a:t>
            </a:r>
            <a:endParaRPr lang="zh-CN" altLang="en-US" sz="2400" b="1" dirty="0">
              <a:latin typeface="Bodoni MT Black" pitchFamily="18" charset="0"/>
            </a:endParaRPr>
          </a:p>
          <a:p>
            <a:pPr marL="457200" indent="-457200" eaLnBrk="1" hangingPunct="1">
              <a:buFont typeface="+mj-ea"/>
              <a:buAutoNum type="circleNumDbPlain"/>
              <a:defRPr/>
            </a:pPr>
            <a:r>
              <a:rPr lang="en-US" altLang="zh-CN" sz="2400" dirty="0">
                <a:latin typeface="Bodoni MT Black" pitchFamily="18" charset="0"/>
              </a:rPr>
              <a:t>ATM</a:t>
            </a:r>
            <a:r>
              <a:rPr lang="zh-CN" altLang="en-US" sz="2400" dirty="0">
                <a:latin typeface="Bodoni MT Black" pitchFamily="18" charset="0"/>
              </a:rPr>
              <a:t>、中央计算机、分行计算机及柜员终端组成网络。</a:t>
            </a:r>
            <a:endParaRPr lang="zh-CN" altLang="en-US" sz="2400" dirty="0">
              <a:latin typeface="Bodoni MT Black" pitchFamily="18" charset="0"/>
            </a:endParaRPr>
          </a:p>
          <a:p>
            <a:pPr marL="457200" indent="-457200" eaLnBrk="1" hangingPunct="1">
              <a:buFont typeface="+mj-ea"/>
              <a:buAutoNum type="circleNumDbPlain"/>
              <a:defRPr/>
            </a:pPr>
            <a:r>
              <a:rPr lang="zh-CN" altLang="en-US" sz="2400" dirty="0">
                <a:latin typeface="Bodoni MT Black" pitchFamily="18" charset="0"/>
              </a:rPr>
              <a:t>总行拥有多台</a:t>
            </a:r>
            <a:r>
              <a:rPr lang="en-US" altLang="zh-CN" sz="2400" dirty="0">
                <a:latin typeface="Bodoni MT Black" pitchFamily="18" charset="0"/>
              </a:rPr>
              <a:t>ATM</a:t>
            </a:r>
            <a:r>
              <a:rPr lang="zh-CN" altLang="en-US" sz="2400" dirty="0">
                <a:latin typeface="Bodoni MT Black" pitchFamily="18" charset="0"/>
              </a:rPr>
              <a:t>。</a:t>
            </a:r>
            <a:endParaRPr lang="zh-CN" altLang="en-US" sz="2400" dirty="0">
              <a:latin typeface="Bodoni MT Black" pitchFamily="18" charset="0"/>
            </a:endParaRPr>
          </a:p>
          <a:p>
            <a:pPr marL="457200" indent="-457200" eaLnBrk="1" hangingPunct="1">
              <a:buFont typeface="+mj-ea"/>
              <a:buAutoNum type="circleNumDbPlain"/>
              <a:defRPr/>
            </a:pPr>
            <a:r>
              <a:rPr lang="en-US" altLang="zh-CN" sz="2400" dirty="0">
                <a:latin typeface="Bodoni MT Black" pitchFamily="18" charset="0"/>
              </a:rPr>
              <a:t>ATM</a:t>
            </a:r>
            <a:r>
              <a:rPr lang="zh-CN" altLang="en-US" sz="2400" dirty="0">
                <a:latin typeface="Bodoni MT Black" pitchFamily="18" charset="0"/>
              </a:rPr>
              <a:t>设在主要街道上。</a:t>
            </a:r>
            <a:endParaRPr lang="zh-CN" altLang="en-US" sz="2400" dirty="0">
              <a:latin typeface="Bodoni MT Black" pitchFamily="18" charset="0"/>
            </a:endParaRPr>
          </a:p>
          <a:p>
            <a:pPr marL="457200" indent="-457200" eaLnBrk="1" hangingPunct="1">
              <a:buFont typeface="+mj-ea"/>
              <a:buAutoNum type="circleNumDbPlain"/>
              <a:defRPr/>
            </a:pPr>
            <a:r>
              <a:rPr lang="zh-CN" altLang="en-US" sz="2400" dirty="0">
                <a:latin typeface="Bodoni MT Black" pitchFamily="18" charset="0"/>
              </a:rPr>
              <a:t>分行提供分行计算机和柜员终端。</a:t>
            </a:r>
            <a:endParaRPr lang="zh-CN" altLang="en-US" sz="2400" dirty="0">
              <a:latin typeface="Bodoni MT Black" pitchFamily="18" charset="0"/>
            </a:endParaRPr>
          </a:p>
          <a:p>
            <a:pPr marL="457200" indent="-457200" eaLnBrk="1" hangingPunct="1">
              <a:buFont typeface="+mj-ea"/>
              <a:buAutoNum type="circleNumDbPlain"/>
              <a:defRPr/>
            </a:pPr>
            <a:r>
              <a:rPr lang="zh-CN" altLang="en-US" sz="2400" dirty="0">
                <a:latin typeface="Bodoni MT Black" pitchFamily="18" charset="0"/>
              </a:rPr>
              <a:t>柜员终端设在分行营业厅及储蓄所内。</a:t>
            </a:r>
            <a:endParaRPr lang="zh-CN" altLang="en-US" sz="2400" dirty="0">
              <a:latin typeface="Bodoni MT Black" pitchFamily="18" charset="0"/>
            </a:endParaRPr>
          </a:p>
          <a:p>
            <a:pPr marL="457200" indent="-457200" eaLnBrk="1" hangingPunct="1">
              <a:buFont typeface="+mj-ea"/>
              <a:buAutoNum type="circleNumDbPlain"/>
              <a:defRPr/>
            </a:pPr>
            <a:r>
              <a:rPr lang="zh-CN" altLang="en-US" sz="2400" dirty="0">
                <a:latin typeface="Bodoni MT Black" pitchFamily="18" charset="0"/>
              </a:rPr>
              <a:t>分行分摊软件开发成本。</a:t>
            </a:r>
            <a:endParaRPr lang="zh-CN" altLang="en-US" sz="2400" dirty="0">
              <a:latin typeface="Bodoni MT Black" pitchFamily="18" charset="0"/>
            </a:endParaRPr>
          </a:p>
          <a:p>
            <a:pPr marL="457200" indent="-457200" eaLnBrk="1" hangingPunct="1">
              <a:buFont typeface="+mj-ea"/>
              <a:buAutoNum type="circleNumDbPlain"/>
              <a:defRPr/>
            </a:pPr>
            <a:r>
              <a:rPr lang="zh-CN" altLang="en-US" sz="2400" dirty="0">
                <a:latin typeface="Bodoni MT Black" pitchFamily="18" charset="0"/>
              </a:rPr>
              <a:t>储户拥有账户。</a:t>
            </a:r>
            <a:endParaRPr lang="zh-CN" altLang="en-US" sz="2400" dirty="0">
              <a:latin typeface="Bodoni MT Black" pitchFamily="18" charset="0"/>
            </a:endParaRPr>
          </a:p>
          <a:p>
            <a:pPr marL="457200" indent="-457200" eaLnBrk="1" hangingPunct="1">
              <a:buFont typeface="+mj-ea"/>
              <a:buAutoNum type="circleNumDbPlain"/>
              <a:defRPr/>
            </a:pPr>
            <a:r>
              <a:rPr lang="zh-CN" altLang="en-US" sz="2400" dirty="0">
                <a:latin typeface="Bodoni MT Black" pitchFamily="18" charset="0"/>
              </a:rPr>
              <a:t>分行计算机处理针对账户的事务。</a:t>
            </a:r>
            <a:endParaRPr lang="zh-CN" altLang="en-US" sz="2400" dirty="0">
              <a:latin typeface="Bodoni MT Black" pitchFamily="18" charset="0"/>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10.3.2 </a:t>
            </a:r>
            <a:r>
              <a:rPr lang="zh-CN" altLang="en-US" sz="2400" dirty="0" smtClean="0">
                <a:solidFill>
                  <a:srgbClr val="D9D9D9"/>
                </a:solidFill>
                <a:latin typeface="Bodoni MT Black" pitchFamily="18" charset="0"/>
                <a:ea typeface="+mn-ea"/>
              </a:rPr>
              <a:t>确定关联</a:t>
            </a:r>
            <a:endParaRPr lang="zh-CN" altLang="en-US" sz="2400" dirty="0">
              <a:solidFill>
                <a:srgbClr val="D9D9D9"/>
              </a:solidFill>
              <a:latin typeface="Bodoni MT Black" pitchFamily="18" charset="0"/>
              <a:ea typeface="+mn-ea"/>
            </a:endParaRPr>
          </a:p>
        </p:txBody>
      </p:sp>
      <p:sp>
        <p:nvSpPr>
          <p:cNvPr id="6"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1663" y="1341438"/>
            <a:ext cx="8002587" cy="3784600"/>
          </a:xfrm>
          <a:prstGeom prst="rect">
            <a:avLst/>
          </a:prstGeom>
          <a:noFill/>
          <a:ln w="22225">
            <a:noFill/>
          </a:ln>
        </p:spPr>
        <p:txBody>
          <a:bodyPr>
            <a:spAutoFit/>
          </a:bodyPr>
          <a:lstStyle/>
          <a:p>
            <a:pPr marL="457200" indent="-457200" eaLnBrk="1" hangingPunct="1">
              <a:buFont typeface="+mj-ea"/>
              <a:buAutoNum type="circleNumDbPlain" startAt="9"/>
              <a:defRPr/>
            </a:pPr>
            <a:r>
              <a:rPr lang="zh-CN" altLang="en-US" sz="2400" dirty="0">
                <a:latin typeface="Bodoni MT Black" pitchFamily="18" charset="0"/>
              </a:rPr>
              <a:t>分行计算机维护账户。</a:t>
            </a:r>
            <a:endParaRPr lang="zh-CN" altLang="en-US" sz="2400" dirty="0">
              <a:latin typeface="Bodoni MT Black" pitchFamily="18" charset="0"/>
            </a:endParaRPr>
          </a:p>
          <a:p>
            <a:pPr marL="342900" indent="-342900" eaLnBrk="1" hangingPunct="1">
              <a:buFont typeface="+mj-ea"/>
              <a:buAutoNum type="circleNumDbPlain" startAt="9"/>
              <a:defRPr/>
            </a:pPr>
            <a:r>
              <a:rPr lang="zh-CN" altLang="en-US" sz="2400" dirty="0">
                <a:latin typeface="Bodoni MT Black" pitchFamily="18" charset="0"/>
              </a:rPr>
              <a:t> 柜员终端与分行计算机通信。</a:t>
            </a:r>
            <a:endParaRPr lang="zh-CN" altLang="en-US" sz="2400" dirty="0">
              <a:latin typeface="Bodoni MT Black" pitchFamily="18" charset="0"/>
            </a:endParaRPr>
          </a:p>
          <a:p>
            <a:pPr marL="342900" indent="-342900" eaLnBrk="1" hangingPunct="1">
              <a:buFont typeface="+mj-ea"/>
              <a:buAutoNum type="circleNumDbPlain" startAt="9"/>
              <a:defRPr/>
            </a:pPr>
            <a:r>
              <a:rPr lang="zh-CN" altLang="en-US" sz="2400" dirty="0">
                <a:latin typeface="Bodoni MT Black" pitchFamily="18" charset="0"/>
              </a:rPr>
              <a:t> 柜员输入针对账户的事务。</a:t>
            </a:r>
            <a:endParaRPr lang="zh-CN" altLang="en-US" sz="2400" dirty="0">
              <a:latin typeface="Bodoni MT Black" pitchFamily="18" charset="0"/>
            </a:endParaRPr>
          </a:p>
          <a:p>
            <a:pPr marL="342900" indent="-342900" eaLnBrk="1" hangingPunct="1">
              <a:buFont typeface="+mj-ea"/>
              <a:buAutoNum type="circleNumDbPlain" startAt="9"/>
              <a:defRPr/>
            </a:pPr>
            <a:r>
              <a:rPr lang="en-US" altLang="zh-CN" sz="2400" dirty="0">
                <a:latin typeface="Bodoni MT Black" pitchFamily="18" charset="0"/>
              </a:rPr>
              <a:t> ATM</a:t>
            </a:r>
            <a:r>
              <a:rPr lang="zh-CN" altLang="en-US" sz="2400" dirty="0">
                <a:latin typeface="Bodoni MT Black" pitchFamily="18" charset="0"/>
              </a:rPr>
              <a:t>与中央计算机交换关于事务的信息。</a:t>
            </a:r>
            <a:endParaRPr lang="zh-CN" altLang="en-US" sz="2400" dirty="0">
              <a:latin typeface="Bodoni MT Black" pitchFamily="18" charset="0"/>
            </a:endParaRPr>
          </a:p>
          <a:p>
            <a:pPr marL="342900" indent="-342900" eaLnBrk="1" hangingPunct="1">
              <a:buFont typeface="+mj-ea"/>
              <a:buAutoNum type="circleNumDbPlain" startAt="9"/>
              <a:defRPr/>
            </a:pPr>
            <a:r>
              <a:rPr lang="zh-CN" altLang="en-US" sz="2400" dirty="0">
                <a:latin typeface="Bodoni MT Black" pitchFamily="18" charset="0"/>
              </a:rPr>
              <a:t> 中央计算机确定事务与分行的对应关系。</a:t>
            </a:r>
            <a:endParaRPr lang="zh-CN" altLang="en-US" sz="2400" dirty="0">
              <a:latin typeface="Bodoni MT Black" pitchFamily="18" charset="0"/>
            </a:endParaRPr>
          </a:p>
          <a:p>
            <a:pPr marL="342900" indent="-342900" eaLnBrk="1" hangingPunct="1">
              <a:buFont typeface="+mj-ea"/>
              <a:buAutoNum type="circleNumDbPlain" startAt="9"/>
              <a:defRPr/>
            </a:pPr>
            <a:r>
              <a:rPr lang="en-US" altLang="zh-CN" sz="2400" dirty="0">
                <a:latin typeface="Bodoni MT Black" pitchFamily="18" charset="0"/>
              </a:rPr>
              <a:t> ATM</a:t>
            </a:r>
            <a:r>
              <a:rPr lang="zh-CN" altLang="en-US" sz="2400" dirty="0">
                <a:latin typeface="Bodoni MT Black" pitchFamily="18" charset="0"/>
              </a:rPr>
              <a:t>读现金兑换卡。</a:t>
            </a:r>
            <a:endParaRPr lang="zh-CN" altLang="en-US" sz="2400" dirty="0">
              <a:latin typeface="Bodoni MT Black" pitchFamily="18" charset="0"/>
            </a:endParaRPr>
          </a:p>
          <a:p>
            <a:pPr marL="342900" indent="-342900" eaLnBrk="1" hangingPunct="1">
              <a:buFont typeface="+mj-ea"/>
              <a:buAutoNum type="circleNumDbPlain" startAt="9"/>
              <a:defRPr/>
            </a:pPr>
            <a:r>
              <a:rPr lang="en-US" altLang="zh-CN" sz="2400" dirty="0">
                <a:latin typeface="Bodoni MT Black" pitchFamily="18" charset="0"/>
              </a:rPr>
              <a:t> ATM</a:t>
            </a:r>
            <a:r>
              <a:rPr lang="zh-CN" altLang="en-US" sz="2400" dirty="0">
                <a:latin typeface="Bodoni MT Black" pitchFamily="18" charset="0"/>
              </a:rPr>
              <a:t>与用户交互。</a:t>
            </a:r>
            <a:endParaRPr lang="zh-CN" altLang="en-US" sz="2400" dirty="0">
              <a:latin typeface="Bodoni MT Black" pitchFamily="18" charset="0"/>
            </a:endParaRPr>
          </a:p>
          <a:p>
            <a:pPr marL="342900" indent="-342900" eaLnBrk="1" hangingPunct="1">
              <a:buFont typeface="+mj-ea"/>
              <a:buAutoNum type="circleNumDbPlain" startAt="9"/>
              <a:defRPr/>
            </a:pPr>
            <a:r>
              <a:rPr lang="en-US" altLang="zh-CN" sz="2400" dirty="0">
                <a:latin typeface="Bodoni MT Black" pitchFamily="18" charset="0"/>
              </a:rPr>
              <a:t> ATM</a:t>
            </a:r>
            <a:r>
              <a:rPr lang="zh-CN" altLang="en-US" sz="2400" dirty="0">
                <a:latin typeface="Bodoni MT Black" pitchFamily="18" charset="0"/>
              </a:rPr>
              <a:t>吐出现金。</a:t>
            </a:r>
            <a:endParaRPr lang="zh-CN" altLang="en-US" sz="2400" dirty="0">
              <a:latin typeface="Bodoni MT Black" pitchFamily="18" charset="0"/>
            </a:endParaRPr>
          </a:p>
          <a:p>
            <a:pPr marL="342900" indent="-342900" eaLnBrk="1" hangingPunct="1">
              <a:buFont typeface="+mj-ea"/>
              <a:buAutoNum type="circleNumDbPlain" startAt="9"/>
              <a:defRPr/>
            </a:pPr>
            <a:r>
              <a:rPr lang="en-US" altLang="zh-CN" sz="2400" dirty="0">
                <a:latin typeface="Bodoni MT Black" pitchFamily="18" charset="0"/>
              </a:rPr>
              <a:t> ATM</a:t>
            </a:r>
            <a:r>
              <a:rPr lang="zh-CN" altLang="en-US" sz="2400" dirty="0">
                <a:latin typeface="Bodoni MT Black" pitchFamily="18" charset="0"/>
              </a:rPr>
              <a:t>打印账单。</a:t>
            </a:r>
            <a:endParaRPr lang="zh-CN" altLang="en-US" sz="2400" dirty="0">
              <a:latin typeface="Bodoni MT Black" pitchFamily="18" charset="0"/>
            </a:endParaRPr>
          </a:p>
          <a:p>
            <a:pPr marL="342900" indent="-342900" eaLnBrk="1" hangingPunct="1">
              <a:buFont typeface="+mj-ea"/>
              <a:buAutoNum type="circleNumDbPlain" startAt="9"/>
              <a:defRPr/>
            </a:pPr>
            <a:r>
              <a:rPr lang="zh-CN" altLang="en-US" sz="2400" dirty="0">
                <a:latin typeface="Bodoni MT Black" pitchFamily="18" charset="0"/>
              </a:rPr>
              <a:t> 系统处理并发的访问。</a:t>
            </a:r>
            <a:endParaRPr lang="en-US" altLang="zh-CN" sz="2400" dirty="0">
              <a:latin typeface="Bodoni MT Black" pitchFamily="18" charset="0"/>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10.3.2 </a:t>
            </a:r>
            <a:r>
              <a:rPr lang="zh-CN" altLang="en-US" sz="2400" dirty="0" smtClean="0">
                <a:solidFill>
                  <a:srgbClr val="D9D9D9"/>
                </a:solidFill>
                <a:latin typeface="Bodoni MT Black" pitchFamily="18" charset="0"/>
                <a:ea typeface="+mn-ea"/>
              </a:rPr>
              <a:t>确定关联</a:t>
            </a:r>
            <a:endParaRPr lang="zh-CN" altLang="en-US" sz="2400" dirty="0">
              <a:solidFill>
                <a:srgbClr val="D9D9D9"/>
              </a:solidFill>
              <a:latin typeface="Bodoni MT Black" pitchFamily="18" charset="0"/>
              <a:ea typeface="+mn-ea"/>
            </a:endParaRPr>
          </a:p>
        </p:txBody>
      </p:sp>
      <p:sp>
        <p:nvSpPr>
          <p:cNvPr id="5"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1988" y="1036639"/>
            <a:ext cx="8004175" cy="2678113"/>
          </a:xfrm>
          <a:prstGeom prst="rect">
            <a:avLst/>
          </a:prstGeom>
          <a:noFill/>
          <a:ln w="15875">
            <a:noFill/>
          </a:ln>
        </p:spPr>
        <p:txBody>
          <a:bodyPr>
            <a:spAutoFit/>
          </a:bodyPr>
          <a:lstStyle/>
          <a:p>
            <a:pPr eaLnBrk="1" hangingPunct="1">
              <a:defRPr/>
            </a:pPr>
            <a:r>
              <a:rPr lang="en-US" altLang="zh-CN" sz="2400" b="1" dirty="0">
                <a:latin typeface="Bodoni MT Black" pitchFamily="18" charset="0"/>
              </a:rPr>
              <a:t>(2) </a:t>
            </a:r>
            <a:r>
              <a:rPr lang="zh-CN" altLang="en-US" sz="2400" b="1" dirty="0">
                <a:latin typeface="Bodoni MT Black" pitchFamily="18" charset="0"/>
              </a:rPr>
              <a:t>需求陈述中隐含的关联</a:t>
            </a:r>
            <a:endParaRPr lang="zh-CN" altLang="en-US" sz="2400" b="1" dirty="0">
              <a:latin typeface="Bodoni MT Black" pitchFamily="18" charset="0"/>
            </a:endParaRPr>
          </a:p>
          <a:p>
            <a:pPr marL="457200" indent="-457200" eaLnBrk="1" hangingPunct="1">
              <a:buFont typeface="+mj-ea"/>
              <a:buAutoNum type="circleNumDbPlain"/>
              <a:defRPr/>
            </a:pPr>
            <a:r>
              <a:rPr lang="zh-CN" altLang="en-US" sz="2400" dirty="0">
                <a:latin typeface="Bodoni MT Black" pitchFamily="18" charset="0"/>
              </a:rPr>
              <a:t>总行由各个分行组成。</a:t>
            </a:r>
            <a:endParaRPr lang="zh-CN" altLang="en-US" sz="2400" dirty="0">
              <a:latin typeface="Bodoni MT Black" pitchFamily="18" charset="0"/>
            </a:endParaRPr>
          </a:p>
          <a:p>
            <a:pPr marL="457200" indent="-457200" eaLnBrk="1" hangingPunct="1">
              <a:buFont typeface="+mj-ea"/>
              <a:buAutoNum type="circleNumDbPlain"/>
              <a:defRPr/>
            </a:pPr>
            <a:r>
              <a:rPr lang="zh-CN" altLang="en-US" sz="2400" dirty="0">
                <a:latin typeface="Bodoni MT Black" pitchFamily="18" charset="0"/>
              </a:rPr>
              <a:t>分行保管账户。</a:t>
            </a:r>
            <a:endParaRPr lang="zh-CN" altLang="en-US" sz="2400" dirty="0">
              <a:latin typeface="Bodoni MT Black" pitchFamily="18" charset="0"/>
            </a:endParaRPr>
          </a:p>
          <a:p>
            <a:pPr marL="457200" indent="-457200" eaLnBrk="1" hangingPunct="1">
              <a:buFont typeface="+mj-ea"/>
              <a:buAutoNum type="circleNumDbPlain"/>
              <a:defRPr/>
            </a:pPr>
            <a:r>
              <a:rPr lang="zh-CN" altLang="en-US" sz="2400" dirty="0">
                <a:latin typeface="Bodoni MT Black" pitchFamily="18" charset="0"/>
              </a:rPr>
              <a:t>总行拥有中央计算机。</a:t>
            </a:r>
            <a:endParaRPr lang="zh-CN" altLang="en-US" sz="2400" dirty="0">
              <a:latin typeface="Bodoni MT Black" pitchFamily="18" charset="0"/>
            </a:endParaRPr>
          </a:p>
          <a:p>
            <a:pPr marL="457200" indent="-457200" eaLnBrk="1" hangingPunct="1">
              <a:buFont typeface="+mj-ea"/>
              <a:buAutoNum type="circleNumDbPlain"/>
              <a:defRPr/>
            </a:pPr>
            <a:r>
              <a:rPr lang="zh-CN" altLang="en-US" sz="2400" dirty="0">
                <a:latin typeface="Bodoni MT Black" pitchFamily="18" charset="0"/>
              </a:rPr>
              <a:t>系统维护事务日志。</a:t>
            </a:r>
            <a:endParaRPr lang="zh-CN" altLang="en-US" sz="2400" dirty="0">
              <a:latin typeface="Bodoni MT Black" pitchFamily="18" charset="0"/>
            </a:endParaRPr>
          </a:p>
          <a:p>
            <a:pPr marL="457200" indent="-457200" eaLnBrk="1" hangingPunct="1">
              <a:buFont typeface="+mj-ea"/>
              <a:buAutoNum type="circleNumDbPlain"/>
              <a:defRPr/>
            </a:pPr>
            <a:r>
              <a:rPr lang="zh-CN" altLang="en-US" sz="2400" dirty="0">
                <a:latin typeface="Bodoni MT Black" pitchFamily="18" charset="0"/>
              </a:rPr>
              <a:t>系统提供必要的安全性。</a:t>
            </a:r>
            <a:endParaRPr lang="zh-CN" altLang="en-US" sz="2400" dirty="0">
              <a:latin typeface="Bodoni MT Black" pitchFamily="18" charset="0"/>
            </a:endParaRPr>
          </a:p>
          <a:p>
            <a:pPr marL="457200" indent="-457200" eaLnBrk="1" hangingPunct="1">
              <a:buFont typeface="+mj-ea"/>
              <a:buAutoNum type="circleNumDbPlain"/>
              <a:defRPr/>
            </a:pPr>
            <a:r>
              <a:rPr lang="zh-CN" altLang="en-US" sz="2400" dirty="0">
                <a:latin typeface="Bodoni MT Black" pitchFamily="18" charset="0"/>
              </a:rPr>
              <a:t>储户拥有现金兑换卡。</a:t>
            </a:r>
            <a:endParaRPr lang="zh-CN" altLang="en-US" sz="2400" dirty="0">
              <a:latin typeface="Bodoni MT Black" pitchFamily="18" charset="0"/>
            </a:endParaRPr>
          </a:p>
        </p:txBody>
      </p:sp>
      <p:sp>
        <p:nvSpPr>
          <p:cNvPr id="8" name="文本框 7"/>
          <p:cNvSpPr txBox="1"/>
          <p:nvPr/>
        </p:nvSpPr>
        <p:spPr>
          <a:xfrm>
            <a:off x="661988" y="3933825"/>
            <a:ext cx="8004175" cy="1200150"/>
          </a:xfrm>
          <a:prstGeom prst="rect">
            <a:avLst/>
          </a:prstGeom>
          <a:noFill/>
          <a:ln w="15875">
            <a:noFill/>
          </a:ln>
        </p:spPr>
        <p:txBody>
          <a:bodyPr>
            <a:spAutoFit/>
          </a:bodyPr>
          <a:lstStyle/>
          <a:p>
            <a:pPr eaLnBrk="1" hangingPunct="1">
              <a:defRPr/>
            </a:pPr>
            <a:r>
              <a:rPr lang="en-US" altLang="zh-CN" sz="2400" b="1" dirty="0">
                <a:latin typeface="Bodoni MT Black" pitchFamily="18" charset="0"/>
              </a:rPr>
              <a:t>(3) </a:t>
            </a:r>
            <a:r>
              <a:rPr lang="zh-CN" altLang="en-US" sz="2400" b="1" dirty="0">
                <a:latin typeface="Bodoni MT Black" pitchFamily="18" charset="0"/>
              </a:rPr>
              <a:t>根据问题域知识得出的关联</a:t>
            </a:r>
            <a:endParaRPr lang="zh-CN" altLang="en-US" sz="2400" b="1" dirty="0">
              <a:latin typeface="Bodoni MT Black" pitchFamily="18" charset="0"/>
            </a:endParaRPr>
          </a:p>
          <a:p>
            <a:pPr marL="457200" indent="-457200" eaLnBrk="1" hangingPunct="1">
              <a:buFont typeface="+mj-ea"/>
              <a:buAutoNum type="circleNumDbPlain"/>
              <a:defRPr/>
            </a:pPr>
            <a:r>
              <a:rPr lang="zh-CN" altLang="en-US" sz="2400" dirty="0">
                <a:latin typeface="Bodoni MT Black" pitchFamily="18" charset="0"/>
              </a:rPr>
              <a:t>现金兑换卡访问账户。</a:t>
            </a:r>
            <a:endParaRPr lang="zh-CN" altLang="en-US" sz="2400" dirty="0">
              <a:latin typeface="Bodoni MT Black" pitchFamily="18" charset="0"/>
            </a:endParaRPr>
          </a:p>
          <a:p>
            <a:pPr marL="457200" indent="-457200" eaLnBrk="1" hangingPunct="1">
              <a:buFont typeface="+mj-ea"/>
              <a:buAutoNum type="circleNumDbPlain"/>
              <a:defRPr/>
            </a:pPr>
            <a:r>
              <a:rPr lang="zh-CN" altLang="en-US" sz="2400" dirty="0">
                <a:latin typeface="Bodoni MT Black" pitchFamily="18" charset="0"/>
              </a:rPr>
              <a:t>分行雇用柜员。</a:t>
            </a:r>
            <a:endParaRPr lang="zh-CN" altLang="en-US" sz="2400" dirty="0">
              <a:latin typeface="Bodoni MT Black" pitchFamily="18" charset="0"/>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10.3.2 </a:t>
            </a:r>
            <a:r>
              <a:rPr lang="zh-CN" altLang="en-US" sz="2400" dirty="0" smtClean="0">
                <a:solidFill>
                  <a:srgbClr val="D9D9D9"/>
                </a:solidFill>
                <a:latin typeface="Bodoni MT Black" pitchFamily="18" charset="0"/>
                <a:ea typeface="+mn-ea"/>
              </a:rPr>
              <a:t>确定关联</a:t>
            </a:r>
            <a:endParaRPr lang="zh-CN" altLang="en-US" sz="2400" dirty="0">
              <a:solidFill>
                <a:srgbClr val="D9D9D9"/>
              </a:solidFill>
              <a:latin typeface="Bodoni MT Black" pitchFamily="18" charset="0"/>
              <a:ea typeface="+mn-ea"/>
            </a:endParaRPr>
          </a:p>
        </p:txBody>
      </p:sp>
      <p:sp>
        <p:nvSpPr>
          <p:cNvPr id="6"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4"/>
          <p:cNvSpPr txBox="1"/>
          <p:nvPr/>
        </p:nvSpPr>
        <p:spPr bwMode="auto">
          <a:xfrm>
            <a:off x="684213" y="690563"/>
            <a:ext cx="567848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b="1" dirty="0">
                <a:latin typeface="Bodoni MT Black" pitchFamily="18" charset="0"/>
              </a:rPr>
              <a:t>2. </a:t>
            </a:r>
            <a:r>
              <a:rPr lang="zh-CN" altLang="en-US" sz="2800" b="1" dirty="0">
                <a:latin typeface="Bodoni MT Black" pitchFamily="18" charset="0"/>
              </a:rPr>
              <a:t>筛选</a:t>
            </a:r>
            <a:endParaRPr lang="zh-CN" altLang="en-US" sz="2800" b="1" dirty="0" smtClean="0">
              <a:latin typeface="Bodoni MT Black" pitchFamily="18" charset="0"/>
            </a:endParaRPr>
          </a:p>
        </p:txBody>
      </p:sp>
      <p:sp>
        <p:nvSpPr>
          <p:cNvPr id="92163" name="文本框 3"/>
          <p:cNvSpPr txBox="1">
            <a:spLocks noChangeArrowheads="1"/>
          </p:cNvSpPr>
          <p:nvPr/>
        </p:nvSpPr>
        <p:spPr bwMode="auto">
          <a:xfrm>
            <a:off x="660400" y="1412875"/>
            <a:ext cx="8002588" cy="830263"/>
          </a:xfrm>
          <a:prstGeom prst="rect">
            <a:avLst/>
          </a:prstGeom>
          <a:noFill/>
          <a:ln w="1587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经</a:t>
            </a:r>
            <a:r>
              <a:rPr lang="zh-CN" altLang="en-US" sz="2400" dirty="0">
                <a:latin typeface="Bodoni MT Black" pitchFamily="18" charset="0"/>
              </a:rPr>
              <a:t>初步分析得出的关联只能作为候选的关联，还需经过进一步筛选，以去掉不正确的或不必要的关联。</a:t>
            </a:r>
            <a:endParaRPr lang="en-US" altLang="zh-CN" sz="2400" dirty="0">
              <a:latin typeface="Bodoni MT Black" pitchFamily="18" charset="0"/>
            </a:endParaRPr>
          </a:p>
        </p:txBody>
      </p:sp>
      <p:sp>
        <p:nvSpPr>
          <p:cNvPr id="2" name="文本框 1"/>
          <p:cNvSpPr txBox="1"/>
          <p:nvPr/>
        </p:nvSpPr>
        <p:spPr>
          <a:xfrm>
            <a:off x="654050" y="3389313"/>
            <a:ext cx="8002588" cy="1570037"/>
          </a:xfrm>
          <a:prstGeom prst="rect">
            <a:avLst/>
          </a:prstGeom>
          <a:noFill/>
          <a:ln w="15875">
            <a:noFill/>
          </a:ln>
        </p:spPr>
        <p:txBody>
          <a:bodyPr>
            <a:spAutoFit/>
          </a:bodyPr>
          <a:lstStyle/>
          <a:p>
            <a:pPr eaLnBrk="1" hangingPunct="1">
              <a:defRPr/>
            </a:pPr>
            <a:r>
              <a:rPr lang="en-US" altLang="zh-CN" sz="2400" b="1" dirty="0">
                <a:solidFill>
                  <a:srgbClr val="FF0000"/>
                </a:solidFill>
                <a:latin typeface="Bodoni MT Black" pitchFamily="18" charset="0"/>
                <a:ea typeface="+mn-ea"/>
              </a:rPr>
              <a:t>(1</a:t>
            </a:r>
            <a:r>
              <a:rPr lang="en-US" altLang="zh-CN" sz="2400" b="1" dirty="0" smtClean="0">
                <a:solidFill>
                  <a:srgbClr val="FF0000"/>
                </a:solidFill>
                <a:latin typeface="Bodoni MT Black" pitchFamily="18" charset="0"/>
                <a:ea typeface="+mn-ea"/>
              </a:rPr>
              <a:t>) </a:t>
            </a:r>
            <a:r>
              <a:rPr lang="zh-CN" altLang="en-US" sz="2400" b="1" dirty="0" smtClean="0">
                <a:solidFill>
                  <a:srgbClr val="FF0000"/>
                </a:solidFill>
                <a:latin typeface="Bodoni MT Black" pitchFamily="18" charset="0"/>
                <a:ea typeface="+mn-ea"/>
              </a:rPr>
              <a:t>已</a:t>
            </a:r>
            <a:r>
              <a:rPr lang="zh-CN" altLang="en-US" sz="2400" b="1" dirty="0">
                <a:solidFill>
                  <a:srgbClr val="FF0000"/>
                </a:solidFill>
                <a:latin typeface="Bodoni MT Black" pitchFamily="18" charset="0"/>
                <a:ea typeface="+mn-ea"/>
              </a:rPr>
              <a:t>删去的类之间的关联</a:t>
            </a:r>
            <a:endParaRPr lang="en-US" altLang="zh-CN" sz="2400" b="1" dirty="0">
              <a:solidFill>
                <a:srgbClr val="FF0000"/>
              </a:solidFill>
              <a:latin typeface="Bodoni MT Black" pitchFamily="18" charset="0"/>
              <a:ea typeface="+mn-ea"/>
            </a:endParaRPr>
          </a:p>
          <a:p>
            <a:pPr eaLnBrk="1" hangingPunct="1">
              <a:defRPr/>
            </a:pPr>
            <a:r>
              <a:rPr lang="zh-CN" altLang="en-US" sz="2400" dirty="0">
                <a:latin typeface="Bodoni MT Black" pitchFamily="18" charset="0"/>
              </a:rPr>
              <a:t>     </a:t>
            </a:r>
            <a:r>
              <a:rPr lang="zh-CN" altLang="en-US" sz="2400" dirty="0" smtClean="0">
                <a:latin typeface="Bodoni MT Black" pitchFamily="18" charset="0"/>
              </a:rPr>
              <a:t>如果</a:t>
            </a:r>
            <a:r>
              <a:rPr lang="zh-CN" altLang="en-US" sz="2400" dirty="0">
                <a:latin typeface="Bodoni MT Black" pitchFamily="18" charset="0"/>
              </a:rPr>
              <a:t>在分析确定类与对象的过程中已经删掉了某个候选类，则与这个类有关的关联也应该删去，或用其他类重新表达这个关联。</a:t>
            </a:r>
            <a:endParaRPr lang="zh-CN" altLang="en-US" sz="2400" dirty="0">
              <a:latin typeface="Bodoni MT Black" pitchFamily="18" charset="0"/>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10.3.2 </a:t>
            </a:r>
            <a:r>
              <a:rPr lang="zh-CN" altLang="en-US" sz="2400" dirty="0" smtClean="0">
                <a:solidFill>
                  <a:srgbClr val="D9D9D9"/>
                </a:solidFill>
                <a:latin typeface="Bodoni MT Black" pitchFamily="18" charset="0"/>
                <a:ea typeface="+mn-ea"/>
              </a:rPr>
              <a:t>确定关联</a:t>
            </a:r>
            <a:endParaRPr lang="zh-CN" altLang="en-US" sz="2400" dirty="0">
              <a:solidFill>
                <a:srgbClr val="D9D9D9"/>
              </a:solidFill>
              <a:latin typeface="Bodoni MT Black" pitchFamily="18" charset="0"/>
              <a:ea typeface="+mn-ea"/>
            </a:endParaRPr>
          </a:p>
        </p:txBody>
      </p:sp>
      <p:sp>
        <p:nvSpPr>
          <p:cNvPr id="92166" name="文本框 2"/>
          <p:cNvSpPr txBox="1">
            <a:spLocks noChangeArrowheads="1"/>
          </p:cNvSpPr>
          <p:nvPr/>
        </p:nvSpPr>
        <p:spPr bwMode="auto">
          <a:xfrm>
            <a:off x="619125" y="2665413"/>
            <a:ext cx="6911975" cy="523875"/>
          </a:xfrm>
          <a:prstGeom prst="rect">
            <a:avLst/>
          </a:prstGeom>
          <a:noFill/>
          <a:ln w="9525">
            <a:noFill/>
            <a:miter lim="800000"/>
          </a:ln>
        </p:spPr>
        <p:txBody>
          <a:bodyPr>
            <a:spAutoFit/>
          </a:bodyPr>
          <a:lstStyle/>
          <a:p>
            <a:pPr eaLnBrk="1" hangingPunct="1"/>
            <a:r>
              <a:rPr lang="zh-CN" altLang="en-US" sz="2800" b="1">
                <a:solidFill>
                  <a:srgbClr val="000000"/>
                </a:solidFill>
                <a:latin typeface="Bodoni MT Black" pitchFamily="18" charset="0"/>
              </a:rPr>
              <a:t>筛选时主要根据下述标准删除候选的关联。</a:t>
            </a:r>
            <a:endParaRPr lang="zh-CN" altLang="en-US" sz="2800" b="1">
              <a:latin typeface="Bodoni MT Black"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4"/>
          <p:cNvSpPr txBox="1"/>
          <p:nvPr/>
        </p:nvSpPr>
        <p:spPr bwMode="auto">
          <a:xfrm>
            <a:off x="549275" y="333375"/>
            <a:ext cx="5678488"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400" b="1" dirty="0">
                <a:solidFill>
                  <a:srgbClr val="FF0000"/>
                </a:solidFill>
                <a:latin typeface="Bodoni MT Black" pitchFamily="18" charset="0"/>
              </a:rPr>
              <a:t>(1</a:t>
            </a:r>
            <a:r>
              <a:rPr lang="en-US" altLang="zh-CN" sz="2400" b="1" dirty="0" smtClean="0">
                <a:solidFill>
                  <a:srgbClr val="FF0000"/>
                </a:solidFill>
                <a:latin typeface="Bodoni MT Black" pitchFamily="18" charset="0"/>
              </a:rPr>
              <a:t>) </a:t>
            </a:r>
            <a:r>
              <a:rPr lang="zh-CN" altLang="en-US" sz="2400" b="1" dirty="0" smtClean="0">
                <a:solidFill>
                  <a:srgbClr val="FF0000"/>
                </a:solidFill>
                <a:latin typeface="Bodoni MT Black" pitchFamily="18" charset="0"/>
              </a:rPr>
              <a:t>已</a:t>
            </a:r>
            <a:r>
              <a:rPr lang="zh-CN" altLang="en-US" sz="2400" b="1" dirty="0">
                <a:solidFill>
                  <a:srgbClr val="FF0000"/>
                </a:solidFill>
                <a:latin typeface="Bodoni MT Black" pitchFamily="18" charset="0"/>
              </a:rPr>
              <a:t>删去的类之间的关联</a:t>
            </a:r>
            <a:endParaRPr lang="en-US" altLang="zh-CN" sz="2400" b="1" dirty="0">
              <a:solidFill>
                <a:srgbClr val="FF0000"/>
              </a:solidFill>
              <a:latin typeface="Bodoni MT Black" pitchFamily="18" charset="0"/>
            </a:endParaRPr>
          </a:p>
          <a:p>
            <a:pPr marL="0" indent="0">
              <a:buFont typeface="Arial" panose="020B0604020202020204" pitchFamily="34" charset="0"/>
              <a:buNone/>
              <a:defRPr/>
            </a:pPr>
            <a:endParaRPr lang="zh-CN" altLang="en-US" sz="2800" b="1" dirty="0" smtClean="0">
              <a:solidFill>
                <a:srgbClr val="FF0000"/>
              </a:solidFill>
              <a:latin typeface="Bodoni MT Black" pitchFamily="18" charset="0"/>
            </a:endParaRPr>
          </a:p>
        </p:txBody>
      </p:sp>
      <p:sp>
        <p:nvSpPr>
          <p:cNvPr id="94211" name="文本框 1"/>
          <p:cNvSpPr txBox="1">
            <a:spLocks noChangeArrowheads="1"/>
          </p:cNvSpPr>
          <p:nvPr/>
        </p:nvSpPr>
        <p:spPr bwMode="auto">
          <a:xfrm>
            <a:off x="323850" y="2541588"/>
            <a:ext cx="8424863" cy="3048000"/>
          </a:xfrm>
          <a:prstGeom prst="rect">
            <a:avLst/>
          </a:prstGeom>
          <a:noFill/>
          <a:ln w="22225">
            <a:noFill/>
            <a:miter lim="800000"/>
          </a:ln>
        </p:spPr>
        <p:txBody>
          <a:bodyPr>
            <a:spAutoFit/>
          </a:bodyPr>
          <a:lstStyle/>
          <a:p>
            <a:pPr marL="457200" indent="-457200" eaLnBrk="1" hangingPunct="1">
              <a:buFontTx/>
              <a:buAutoNum type="circleNumDbPlain"/>
            </a:pPr>
            <a:r>
              <a:rPr lang="en-US" altLang="zh-CN" sz="2400">
                <a:latin typeface="Bodoni MT Black" pitchFamily="18" charset="0"/>
              </a:rPr>
              <a:t>ATM</a:t>
            </a:r>
            <a:r>
              <a:rPr lang="zh-CN" altLang="en-US" sz="2400">
                <a:latin typeface="Bodoni MT Black" pitchFamily="18" charset="0"/>
              </a:rPr>
              <a:t>、中央计算机、分行计算机及柜员终端组成网络。</a:t>
            </a:r>
            <a:endParaRPr lang="zh-CN" altLang="en-US" sz="2400">
              <a:latin typeface="Bodoni MT Black" pitchFamily="18" charset="0"/>
            </a:endParaRPr>
          </a:p>
          <a:p>
            <a:pPr marL="457200" indent="-457200" eaLnBrk="1" hangingPunct="1">
              <a:buFontTx/>
              <a:buAutoNum type="circleNumDbPlain"/>
            </a:pPr>
            <a:r>
              <a:rPr lang="zh-CN" altLang="en-US" sz="2400">
                <a:latin typeface="Bodoni MT Black" pitchFamily="18" charset="0"/>
              </a:rPr>
              <a:t>总行拥有多台</a:t>
            </a:r>
            <a:r>
              <a:rPr lang="en-US" altLang="zh-CN" sz="2400">
                <a:latin typeface="Bodoni MT Black" pitchFamily="18" charset="0"/>
              </a:rPr>
              <a:t>ATM</a:t>
            </a:r>
            <a:r>
              <a:rPr lang="zh-CN" altLang="en-US" sz="2400">
                <a:latin typeface="Bodoni MT Black" pitchFamily="18" charset="0"/>
              </a:rPr>
              <a:t>。</a:t>
            </a:r>
            <a:endParaRPr lang="zh-CN" altLang="en-US" sz="2400">
              <a:latin typeface="Bodoni MT Black" pitchFamily="18" charset="0"/>
            </a:endParaRPr>
          </a:p>
          <a:p>
            <a:pPr marL="457200" indent="-457200" eaLnBrk="1" hangingPunct="1">
              <a:buFontTx/>
              <a:buAutoNum type="circleNumDbPlain"/>
            </a:pPr>
            <a:r>
              <a:rPr lang="en-US" altLang="zh-CN" sz="2400">
                <a:latin typeface="Bodoni MT Black" pitchFamily="18" charset="0"/>
              </a:rPr>
              <a:t>ATM</a:t>
            </a:r>
            <a:r>
              <a:rPr lang="zh-CN" altLang="en-US" sz="2400">
                <a:latin typeface="Bodoni MT Black" pitchFamily="18" charset="0"/>
              </a:rPr>
              <a:t>设在主要街道上。</a:t>
            </a:r>
            <a:endParaRPr lang="zh-CN" altLang="en-US" sz="2400">
              <a:latin typeface="Bodoni MT Black" pitchFamily="18" charset="0"/>
            </a:endParaRPr>
          </a:p>
          <a:p>
            <a:pPr marL="457200" indent="-457200" eaLnBrk="1" hangingPunct="1">
              <a:buFontTx/>
              <a:buAutoNum type="circleNumDbPlain"/>
            </a:pPr>
            <a:r>
              <a:rPr lang="zh-CN" altLang="en-US" sz="2400">
                <a:latin typeface="Bodoni MT Black" pitchFamily="18" charset="0"/>
              </a:rPr>
              <a:t>分行提供分行计算机和柜员终端。</a:t>
            </a:r>
            <a:endParaRPr lang="zh-CN" altLang="en-US" sz="2400">
              <a:latin typeface="Bodoni MT Black" pitchFamily="18" charset="0"/>
            </a:endParaRPr>
          </a:p>
          <a:p>
            <a:pPr marL="457200" indent="-457200" eaLnBrk="1" hangingPunct="1">
              <a:buFontTx/>
              <a:buAutoNum type="circleNumDbPlain"/>
            </a:pPr>
            <a:r>
              <a:rPr lang="zh-CN" altLang="en-US" sz="2400">
                <a:latin typeface="Bodoni MT Black" pitchFamily="18" charset="0"/>
              </a:rPr>
              <a:t>柜员终端设在分行营业厅及储蓄所内。</a:t>
            </a:r>
            <a:endParaRPr lang="zh-CN" altLang="en-US" sz="2400">
              <a:latin typeface="Bodoni MT Black" pitchFamily="18" charset="0"/>
            </a:endParaRPr>
          </a:p>
          <a:p>
            <a:pPr marL="457200" indent="-457200" eaLnBrk="1" hangingPunct="1">
              <a:buFontTx/>
              <a:buAutoNum type="circleNumDbPlain"/>
            </a:pPr>
            <a:r>
              <a:rPr lang="zh-CN" altLang="en-US" sz="2400">
                <a:latin typeface="Bodoni MT Black" pitchFamily="18" charset="0"/>
              </a:rPr>
              <a:t>分行分摊软件开发成本。</a:t>
            </a:r>
            <a:endParaRPr lang="zh-CN" altLang="en-US" sz="2400">
              <a:latin typeface="Bodoni MT Black" pitchFamily="18" charset="0"/>
            </a:endParaRPr>
          </a:p>
          <a:p>
            <a:pPr marL="457200" indent="-457200" eaLnBrk="1" hangingPunct="1">
              <a:buFontTx/>
              <a:buAutoNum type="circleNumDbPlain"/>
            </a:pPr>
            <a:r>
              <a:rPr lang="zh-CN" altLang="en-US" sz="2400">
                <a:latin typeface="Bodoni MT Black" pitchFamily="18" charset="0"/>
              </a:rPr>
              <a:t>储户拥有账户。</a:t>
            </a:r>
            <a:endParaRPr lang="zh-CN" altLang="en-US" sz="2400">
              <a:latin typeface="Bodoni MT Black" pitchFamily="18" charset="0"/>
            </a:endParaRPr>
          </a:p>
          <a:p>
            <a:pPr marL="457200" indent="-457200" eaLnBrk="1" hangingPunct="1">
              <a:buFontTx/>
              <a:buAutoNum type="circleNumDbPlain"/>
            </a:pPr>
            <a:r>
              <a:rPr lang="zh-CN" altLang="en-US" sz="2400">
                <a:latin typeface="Bodoni MT Black" pitchFamily="18" charset="0"/>
              </a:rPr>
              <a:t>分行计算机处理针对账户的事务。</a:t>
            </a:r>
            <a:endParaRPr lang="zh-CN" altLang="en-US" sz="2400">
              <a:latin typeface="Bodoni MT Black" pitchFamily="18" charset="0"/>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10.3.2 </a:t>
            </a:r>
            <a:r>
              <a:rPr lang="zh-CN" altLang="en-US" sz="2400" dirty="0" smtClean="0">
                <a:solidFill>
                  <a:srgbClr val="D9D9D9"/>
                </a:solidFill>
                <a:latin typeface="Bodoni MT Black" pitchFamily="18" charset="0"/>
                <a:ea typeface="+mn-ea"/>
              </a:rPr>
              <a:t>确定关联</a:t>
            </a:r>
            <a:endParaRPr lang="zh-CN" altLang="en-US" sz="2400" dirty="0">
              <a:solidFill>
                <a:srgbClr val="D9D9D9"/>
              </a:solidFill>
              <a:latin typeface="Bodoni MT Black" pitchFamily="18" charset="0"/>
              <a:ea typeface="+mn-ea"/>
            </a:endParaRPr>
          </a:p>
        </p:txBody>
      </p:sp>
      <p:sp>
        <p:nvSpPr>
          <p:cNvPr id="94213" name="文本框 3"/>
          <p:cNvSpPr txBox="1">
            <a:spLocks noChangeArrowheads="1"/>
          </p:cNvSpPr>
          <p:nvPr/>
        </p:nvSpPr>
        <p:spPr bwMode="auto">
          <a:xfrm>
            <a:off x="357188" y="981075"/>
            <a:ext cx="8102600" cy="1322388"/>
          </a:xfrm>
          <a:prstGeom prst="rect">
            <a:avLst/>
          </a:prstGeom>
          <a:noFill/>
          <a:ln w="15875">
            <a:noFill/>
            <a:miter lim="800000"/>
          </a:ln>
        </p:spPr>
        <p:txBody>
          <a:bodyPr>
            <a:spAutoFit/>
          </a:bodyPr>
          <a:lstStyle/>
          <a:p>
            <a:pPr eaLnBrk="1" hangingPunct="1"/>
            <a:r>
              <a:rPr lang="zh-CN" altLang="en-US" sz="2000">
                <a:latin typeface="Bodoni MT Black" pitchFamily="18" charset="0"/>
              </a:rPr>
              <a:t>以</a:t>
            </a:r>
            <a:r>
              <a:rPr lang="en-US" altLang="zh-CN" sz="2000">
                <a:latin typeface="Bodoni MT Black" pitchFamily="18" charset="0"/>
              </a:rPr>
              <a:t>ATM</a:t>
            </a:r>
            <a:r>
              <a:rPr lang="zh-CN" altLang="en-US" sz="2000">
                <a:latin typeface="Bodoni MT Black" pitchFamily="18" charset="0"/>
              </a:rPr>
              <a:t>系统为例，由于已经删去了“系统”、“网络”、“市”、“街道”、“成本”、“软件”、“事务日志”、“现金”、“营业厅”、“储蓄所”、“账单”等候选类，因此与这些类有关的下列</a:t>
            </a:r>
            <a:r>
              <a:rPr lang="en-US" altLang="zh-CN" sz="2000">
                <a:latin typeface="Bodoni MT Black" pitchFamily="18" charset="0"/>
              </a:rPr>
              <a:t>8</a:t>
            </a:r>
            <a:r>
              <a:rPr lang="zh-CN" altLang="en-US" sz="2000">
                <a:latin typeface="Bodoni MT Black" pitchFamily="18" charset="0"/>
              </a:rPr>
              <a:t>个关联也应该删去。</a:t>
            </a:r>
            <a:endParaRPr lang="en-US" altLang="zh-CN" sz="2000">
              <a:latin typeface="Bodoni MT Black"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4"/>
          <p:cNvSpPr txBox="1"/>
          <p:nvPr/>
        </p:nvSpPr>
        <p:spPr bwMode="auto">
          <a:xfrm>
            <a:off x="549275" y="1114425"/>
            <a:ext cx="747871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400" b="1" dirty="0" smtClean="0">
                <a:solidFill>
                  <a:srgbClr val="FF0000"/>
                </a:solidFill>
                <a:latin typeface="Bodoni MT Black" pitchFamily="18" charset="0"/>
              </a:rPr>
              <a:t>(2) </a:t>
            </a:r>
            <a:r>
              <a:rPr lang="zh-CN" altLang="en-US" sz="2400" b="1" dirty="0" smtClean="0">
                <a:solidFill>
                  <a:srgbClr val="FF0000"/>
                </a:solidFill>
                <a:latin typeface="Bodoni MT Black" pitchFamily="18" charset="0"/>
              </a:rPr>
              <a:t>与</a:t>
            </a:r>
            <a:r>
              <a:rPr lang="zh-CN" altLang="en-US" sz="2400" b="1" dirty="0">
                <a:solidFill>
                  <a:srgbClr val="FF0000"/>
                </a:solidFill>
                <a:latin typeface="Bodoni MT Black" pitchFamily="18" charset="0"/>
              </a:rPr>
              <a:t>问题无关的或应在实现阶段考虑的关联</a:t>
            </a:r>
            <a:endParaRPr lang="zh-CN" altLang="en-US" sz="2400" b="1" dirty="0" smtClean="0">
              <a:solidFill>
                <a:srgbClr val="FF0000"/>
              </a:solidFill>
              <a:latin typeface="Bodoni MT Black" pitchFamily="18" charset="0"/>
            </a:endParaRPr>
          </a:p>
        </p:txBody>
      </p:sp>
      <p:sp>
        <p:nvSpPr>
          <p:cNvPr id="96259" name="文本框 1"/>
          <p:cNvSpPr txBox="1">
            <a:spLocks noChangeArrowheads="1"/>
          </p:cNvSpPr>
          <p:nvPr/>
        </p:nvSpPr>
        <p:spPr bwMode="auto">
          <a:xfrm>
            <a:off x="698500" y="1844675"/>
            <a:ext cx="7767638" cy="831850"/>
          </a:xfrm>
          <a:prstGeom prst="rect">
            <a:avLst/>
          </a:prstGeom>
          <a:noFill/>
          <a:ln w="1587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应该</a:t>
            </a:r>
            <a:r>
              <a:rPr lang="zh-CN" altLang="en-US" sz="2400" dirty="0">
                <a:latin typeface="Bodoni MT Black" pitchFamily="18" charset="0"/>
              </a:rPr>
              <a:t>把处在本问题域之外的关联或与实现密切相关的关联删去。</a:t>
            </a:r>
            <a:endParaRPr lang="zh-CN" altLang="en-US" sz="2400" dirty="0">
              <a:latin typeface="Bodoni MT Black" pitchFamily="18" charset="0"/>
            </a:endParaRPr>
          </a:p>
        </p:txBody>
      </p:sp>
      <p:sp>
        <p:nvSpPr>
          <p:cNvPr id="96260" name="文本框 2"/>
          <p:cNvSpPr txBox="1">
            <a:spLocks noChangeArrowheads="1"/>
          </p:cNvSpPr>
          <p:nvPr/>
        </p:nvSpPr>
        <p:spPr bwMode="auto">
          <a:xfrm>
            <a:off x="698500" y="2852738"/>
            <a:ext cx="7767638" cy="1570037"/>
          </a:xfrm>
          <a:prstGeom prst="rect">
            <a:avLst/>
          </a:prstGeom>
          <a:noFill/>
          <a:ln w="1587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例如</a:t>
            </a:r>
            <a:r>
              <a:rPr lang="zh-CN" altLang="en-US" sz="2400" dirty="0">
                <a:latin typeface="Bodoni MT Black" pitchFamily="18" charset="0"/>
              </a:rPr>
              <a:t>，在</a:t>
            </a:r>
            <a:r>
              <a:rPr lang="en-US" altLang="zh-CN" sz="2400" dirty="0">
                <a:latin typeface="Bodoni MT Black" pitchFamily="18" charset="0"/>
              </a:rPr>
              <a:t>ATM</a:t>
            </a:r>
            <a:r>
              <a:rPr lang="zh-CN" altLang="en-US" sz="2400" dirty="0">
                <a:latin typeface="Bodoni MT Black" pitchFamily="18" charset="0"/>
              </a:rPr>
              <a:t>系统的例子中，“系统处理并发的访问”并没有标明对象之间的新关联，它只不过提醒人们在实现阶段需要使用实现并发访问的算法，以处理并发事务。</a:t>
            </a:r>
            <a:endParaRPr lang="zh-CN" altLang="en-US" sz="2400" dirty="0">
              <a:latin typeface="Bodoni MT Black" pitchFamily="18" charset="0"/>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10.3.2 </a:t>
            </a:r>
            <a:r>
              <a:rPr lang="zh-CN" altLang="en-US" sz="2400" dirty="0" smtClean="0">
                <a:solidFill>
                  <a:srgbClr val="D9D9D9"/>
                </a:solidFill>
                <a:latin typeface="Bodoni MT Black" pitchFamily="18" charset="0"/>
                <a:ea typeface="+mn-ea"/>
              </a:rPr>
              <a:t>确定关联</a:t>
            </a:r>
            <a:endParaRPr lang="zh-CN" altLang="en-US" sz="2400" dirty="0">
              <a:solidFill>
                <a:srgbClr val="D9D9D9"/>
              </a:solidFill>
              <a:latin typeface="Bodoni MT Black" pitchFamily="18" charset="0"/>
              <a:ea typeface="+mn-ea"/>
            </a:endParaRPr>
          </a:p>
        </p:txBody>
      </p:sp>
      <p:sp>
        <p:nvSpPr>
          <p:cNvPr id="8"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4"/>
          <p:cNvSpPr txBox="1"/>
          <p:nvPr/>
        </p:nvSpPr>
        <p:spPr bwMode="auto">
          <a:xfrm>
            <a:off x="414338" y="1003300"/>
            <a:ext cx="74803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400" b="1" dirty="0" smtClean="0">
                <a:solidFill>
                  <a:srgbClr val="FF0000"/>
                </a:solidFill>
                <a:latin typeface="Bodoni MT Black" pitchFamily="18" charset="0"/>
              </a:rPr>
              <a:t>(3) </a:t>
            </a:r>
            <a:r>
              <a:rPr lang="zh-CN" altLang="en-US" sz="2400" b="1" dirty="0" smtClean="0">
                <a:solidFill>
                  <a:srgbClr val="FF0000"/>
                </a:solidFill>
                <a:latin typeface="Bodoni MT Black" pitchFamily="18" charset="0"/>
              </a:rPr>
              <a:t>瞬时</a:t>
            </a:r>
            <a:r>
              <a:rPr lang="zh-CN" altLang="en-US" sz="2400" b="1" dirty="0">
                <a:solidFill>
                  <a:srgbClr val="FF0000"/>
                </a:solidFill>
                <a:latin typeface="Bodoni MT Black" pitchFamily="18" charset="0"/>
              </a:rPr>
              <a:t>事件</a:t>
            </a:r>
            <a:endParaRPr lang="zh-CN" altLang="en-US" sz="2400" b="1" dirty="0" smtClean="0">
              <a:solidFill>
                <a:srgbClr val="FF0000"/>
              </a:solidFill>
              <a:latin typeface="Bodoni MT Black" pitchFamily="18" charset="0"/>
            </a:endParaRPr>
          </a:p>
        </p:txBody>
      </p:sp>
      <p:sp>
        <p:nvSpPr>
          <p:cNvPr id="98307" name="文本框 1"/>
          <p:cNvSpPr txBox="1">
            <a:spLocks noChangeArrowheads="1"/>
          </p:cNvSpPr>
          <p:nvPr/>
        </p:nvSpPr>
        <p:spPr bwMode="auto">
          <a:xfrm>
            <a:off x="414338" y="1527175"/>
            <a:ext cx="8250237" cy="461963"/>
          </a:xfrm>
          <a:prstGeom prst="rect">
            <a:avLst/>
          </a:prstGeom>
          <a:noFill/>
          <a:ln w="15875">
            <a:solidFill>
              <a:srgbClr val="FF0000"/>
            </a:solidFill>
            <a:miter lim="800000"/>
          </a:ln>
        </p:spPr>
        <p:txBody>
          <a:bodyPr>
            <a:spAutoFit/>
          </a:bodyPr>
          <a:lstStyle/>
          <a:p>
            <a:pPr eaLnBrk="1" hangingPunct="1"/>
            <a:r>
              <a:rPr lang="zh-CN" altLang="en-US" sz="2400">
                <a:latin typeface="Bodoni MT Black" pitchFamily="18" charset="0"/>
              </a:rPr>
              <a:t>关联应该描述问题域的静态结构，而不应该是一个瞬时事件。</a:t>
            </a:r>
            <a:endParaRPr lang="zh-CN" altLang="en-US" sz="2400">
              <a:latin typeface="Bodoni MT Black" pitchFamily="18" charset="0"/>
            </a:endParaRPr>
          </a:p>
        </p:txBody>
      </p:sp>
      <p:sp>
        <p:nvSpPr>
          <p:cNvPr id="98308" name="文本框 2"/>
          <p:cNvSpPr txBox="1">
            <a:spLocks noChangeArrowheads="1"/>
          </p:cNvSpPr>
          <p:nvPr/>
        </p:nvSpPr>
        <p:spPr bwMode="auto">
          <a:xfrm>
            <a:off x="414338" y="2217738"/>
            <a:ext cx="8250237" cy="1016000"/>
          </a:xfrm>
          <a:prstGeom prst="rect">
            <a:avLst/>
          </a:prstGeom>
          <a:noFill/>
          <a:ln w="15875">
            <a:noFill/>
            <a:miter lim="800000"/>
          </a:ln>
        </p:spPr>
        <p:txBody>
          <a:bodyPr>
            <a:spAutoFit/>
          </a:bodyPr>
          <a:lstStyle/>
          <a:p>
            <a:pPr eaLnBrk="1" hangingPunct="1"/>
            <a:r>
              <a:rPr lang="zh-CN" altLang="en-US" sz="2000" dirty="0" smtClean="0">
                <a:latin typeface="Bodoni MT Black" pitchFamily="18" charset="0"/>
              </a:rPr>
              <a:t>以</a:t>
            </a:r>
            <a:r>
              <a:rPr lang="en-US" altLang="zh-CN" sz="2000" dirty="0">
                <a:latin typeface="Bodoni MT Black" pitchFamily="18" charset="0"/>
              </a:rPr>
              <a:t>ATM</a:t>
            </a:r>
            <a:r>
              <a:rPr lang="zh-CN" altLang="en-US" sz="2000" dirty="0">
                <a:latin typeface="Bodoni MT Black" pitchFamily="18" charset="0"/>
              </a:rPr>
              <a:t>系统为例，“</a:t>
            </a:r>
            <a:r>
              <a:rPr lang="en-US" altLang="zh-CN" sz="2000" dirty="0">
                <a:latin typeface="Bodoni MT Black" pitchFamily="18" charset="0"/>
              </a:rPr>
              <a:t>ATM</a:t>
            </a:r>
            <a:r>
              <a:rPr lang="zh-CN" altLang="en-US" sz="2000" dirty="0">
                <a:latin typeface="Bodoni MT Black" pitchFamily="18" charset="0"/>
              </a:rPr>
              <a:t>读现金兑换卡”描述了</a:t>
            </a:r>
            <a:r>
              <a:rPr lang="en-US" altLang="zh-CN" sz="2000" dirty="0">
                <a:latin typeface="Bodoni MT Black" pitchFamily="18" charset="0"/>
              </a:rPr>
              <a:t>ATM</a:t>
            </a:r>
            <a:r>
              <a:rPr lang="zh-CN" altLang="en-US" sz="2000" dirty="0">
                <a:latin typeface="Bodoni MT Black" pitchFamily="18" charset="0"/>
              </a:rPr>
              <a:t>与用户交互周期中的一个动作，它并不是</a:t>
            </a:r>
            <a:r>
              <a:rPr lang="en-US" altLang="zh-CN" sz="2000" dirty="0">
                <a:latin typeface="Bodoni MT Black" pitchFamily="18" charset="0"/>
              </a:rPr>
              <a:t>ATM</a:t>
            </a:r>
            <a:r>
              <a:rPr lang="zh-CN" altLang="en-US" sz="2000" dirty="0">
                <a:latin typeface="Bodoni MT Black" pitchFamily="18" charset="0"/>
              </a:rPr>
              <a:t>与现金兑换卡之间的固有关系，因此应该删去。类似地，还应该删去“</a:t>
            </a:r>
            <a:r>
              <a:rPr lang="en-US" altLang="zh-CN" sz="2000" dirty="0">
                <a:latin typeface="Bodoni MT Black" pitchFamily="18" charset="0"/>
              </a:rPr>
              <a:t>ATM</a:t>
            </a:r>
            <a:r>
              <a:rPr lang="zh-CN" altLang="en-US" sz="2000" dirty="0">
                <a:latin typeface="Bodoni MT Black" pitchFamily="18" charset="0"/>
              </a:rPr>
              <a:t>与用户交互”这个候选的关联。</a:t>
            </a:r>
            <a:endParaRPr lang="zh-CN" altLang="en-US" sz="2000" dirty="0">
              <a:latin typeface="Bodoni MT Black" pitchFamily="18" charset="0"/>
            </a:endParaRPr>
          </a:p>
        </p:txBody>
      </p:sp>
      <p:sp>
        <p:nvSpPr>
          <p:cNvPr id="98309" name="文本框 7"/>
          <p:cNvSpPr txBox="1">
            <a:spLocks noChangeArrowheads="1"/>
          </p:cNvSpPr>
          <p:nvPr/>
        </p:nvSpPr>
        <p:spPr bwMode="auto">
          <a:xfrm>
            <a:off x="414338" y="3411538"/>
            <a:ext cx="8250237" cy="830262"/>
          </a:xfrm>
          <a:prstGeom prst="rect">
            <a:avLst/>
          </a:prstGeom>
          <a:noFill/>
          <a:ln w="15875">
            <a:noFill/>
            <a:miter lim="800000"/>
          </a:ln>
        </p:spPr>
        <p:txBody>
          <a:bodyPr>
            <a:spAutoFit/>
          </a:bodyPr>
          <a:lstStyle/>
          <a:p>
            <a:pPr eaLnBrk="1" hangingPunct="1"/>
            <a:r>
              <a:rPr lang="zh-CN" altLang="en-US" sz="2400" dirty="0">
                <a:latin typeface="Bodoni MT Black" pitchFamily="18" charset="0"/>
              </a:rPr>
              <a:t>     如果用动作表述的需求隐含了</a:t>
            </a:r>
            <a:r>
              <a:rPr lang="zh-CN" altLang="en-US" sz="2400" dirty="0">
                <a:solidFill>
                  <a:srgbClr val="FF0000"/>
                </a:solidFill>
                <a:latin typeface="Bodoni MT Black" pitchFamily="18" charset="0"/>
              </a:rPr>
              <a:t>问题域的某种基本结构</a:t>
            </a:r>
            <a:r>
              <a:rPr lang="zh-CN" altLang="en-US" sz="2400" dirty="0">
                <a:latin typeface="Bodoni MT Black" pitchFamily="18" charset="0"/>
              </a:rPr>
              <a:t>，则应该用适当的动词词组重新表示这个关联。</a:t>
            </a:r>
            <a:endParaRPr lang="zh-CN" altLang="en-US" sz="2400" dirty="0">
              <a:latin typeface="Bodoni MT Black" pitchFamily="18" charset="0"/>
            </a:endParaRPr>
          </a:p>
        </p:txBody>
      </p:sp>
      <p:sp>
        <p:nvSpPr>
          <p:cNvPr id="98310" name="文本框 8"/>
          <p:cNvSpPr txBox="1">
            <a:spLocks noChangeArrowheads="1"/>
          </p:cNvSpPr>
          <p:nvPr/>
        </p:nvSpPr>
        <p:spPr bwMode="auto">
          <a:xfrm>
            <a:off x="468313" y="4446588"/>
            <a:ext cx="8196262" cy="708025"/>
          </a:xfrm>
          <a:prstGeom prst="rect">
            <a:avLst/>
          </a:prstGeom>
          <a:noFill/>
          <a:ln w="15875">
            <a:noFill/>
            <a:miter lim="800000"/>
          </a:ln>
        </p:spPr>
        <p:txBody>
          <a:bodyPr>
            <a:spAutoFit/>
          </a:bodyPr>
          <a:lstStyle/>
          <a:p>
            <a:pPr eaLnBrk="1" hangingPunct="1"/>
            <a:r>
              <a:rPr lang="zh-CN" altLang="en-US" sz="2000" dirty="0" smtClean="0">
                <a:latin typeface="Bodoni MT Black" pitchFamily="18" charset="0"/>
              </a:rPr>
              <a:t>例如</a:t>
            </a:r>
            <a:r>
              <a:rPr lang="zh-CN" altLang="en-US" sz="2000" dirty="0">
                <a:latin typeface="Bodoni MT Black" pitchFamily="18" charset="0"/>
              </a:rPr>
              <a:t>，在</a:t>
            </a:r>
            <a:r>
              <a:rPr lang="en-US" altLang="zh-CN" sz="2000" dirty="0">
                <a:latin typeface="Bodoni MT Black" pitchFamily="18" charset="0"/>
              </a:rPr>
              <a:t>ATM</a:t>
            </a:r>
            <a:r>
              <a:rPr lang="zh-CN" altLang="en-US" sz="2000" dirty="0">
                <a:latin typeface="Bodoni MT Black" pitchFamily="18" charset="0"/>
              </a:rPr>
              <a:t>系统的需求陈述中，“中央计算机确定事务与分行的对应关系”隐含了结构上“中央计算机与分行通信”的关系。</a:t>
            </a:r>
            <a:endParaRPr lang="zh-CN" altLang="en-US" sz="2000" dirty="0">
              <a:latin typeface="Bodoni MT Black" pitchFamily="18" charset="0"/>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10.3.2 </a:t>
            </a:r>
            <a:r>
              <a:rPr lang="zh-CN" altLang="en-US" sz="2400" dirty="0" smtClean="0">
                <a:solidFill>
                  <a:srgbClr val="D9D9D9"/>
                </a:solidFill>
                <a:latin typeface="Bodoni MT Black" pitchFamily="18" charset="0"/>
                <a:ea typeface="+mn-ea"/>
              </a:rPr>
              <a:t>确定关联</a:t>
            </a:r>
            <a:endParaRPr lang="zh-CN" altLang="en-US" sz="2400" dirty="0">
              <a:solidFill>
                <a:srgbClr val="D9D9D9"/>
              </a:solidFill>
              <a:latin typeface="Bodoni MT Black" pitchFamily="18" charset="0"/>
              <a:ea typeface="+mn-ea"/>
            </a:endParaRPr>
          </a:p>
        </p:txBody>
      </p:sp>
      <p:sp>
        <p:nvSpPr>
          <p:cNvPr id="10" name="标题 3"/>
          <p:cNvSpPr txBox="1"/>
          <p:nvPr/>
        </p:nvSpPr>
        <p:spPr bwMode="auto">
          <a:xfrm>
            <a:off x="39688" y="-1111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4"/>
          <p:cNvSpPr txBox="1"/>
          <p:nvPr/>
        </p:nvSpPr>
        <p:spPr bwMode="auto">
          <a:xfrm>
            <a:off x="681038" y="977900"/>
            <a:ext cx="74803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400" b="1" dirty="0" smtClean="0">
                <a:solidFill>
                  <a:srgbClr val="FF0000"/>
                </a:solidFill>
                <a:latin typeface="Bodoni MT Black" pitchFamily="18" charset="0"/>
              </a:rPr>
              <a:t>(4) </a:t>
            </a:r>
            <a:r>
              <a:rPr lang="zh-CN" altLang="en-US" sz="2400" b="1" dirty="0" smtClean="0">
                <a:solidFill>
                  <a:srgbClr val="FF0000"/>
                </a:solidFill>
                <a:latin typeface="Bodoni MT Black" pitchFamily="18" charset="0"/>
              </a:rPr>
              <a:t>三元关联</a:t>
            </a:r>
            <a:endParaRPr lang="zh-CN" altLang="en-US" sz="2400" b="1" dirty="0" smtClean="0">
              <a:solidFill>
                <a:srgbClr val="FF0000"/>
              </a:solidFill>
              <a:latin typeface="Bodoni MT Black" pitchFamily="18" charset="0"/>
            </a:endParaRPr>
          </a:p>
        </p:txBody>
      </p:sp>
      <p:sp>
        <p:nvSpPr>
          <p:cNvPr id="100355" name="文本框 1"/>
          <p:cNvSpPr txBox="1">
            <a:spLocks noChangeArrowheads="1"/>
          </p:cNvSpPr>
          <p:nvPr/>
        </p:nvSpPr>
        <p:spPr bwMode="auto">
          <a:xfrm>
            <a:off x="730250" y="1628775"/>
            <a:ext cx="7704138" cy="830263"/>
          </a:xfrm>
          <a:prstGeom prst="rect">
            <a:avLst/>
          </a:prstGeom>
          <a:noFill/>
          <a:ln w="1587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 三</a:t>
            </a:r>
            <a:r>
              <a:rPr lang="zh-CN" altLang="en-US" sz="2400" dirty="0">
                <a:latin typeface="Bodoni MT Black" pitchFamily="18" charset="0"/>
              </a:rPr>
              <a:t>个或三个以上对象之间的关联，大多可以分解为二元关联或用词组描述成限定的关联。</a:t>
            </a:r>
            <a:endParaRPr lang="zh-CN" altLang="en-US" sz="2400" dirty="0">
              <a:latin typeface="Bodoni MT Black" pitchFamily="18" charset="0"/>
            </a:endParaRPr>
          </a:p>
        </p:txBody>
      </p:sp>
      <p:sp>
        <p:nvSpPr>
          <p:cNvPr id="3" name="文本框 2"/>
          <p:cNvSpPr txBox="1"/>
          <p:nvPr/>
        </p:nvSpPr>
        <p:spPr>
          <a:xfrm>
            <a:off x="730250" y="2767013"/>
            <a:ext cx="7704138" cy="2246312"/>
          </a:xfrm>
          <a:prstGeom prst="rect">
            <a:avLst/>
          </a:prstGeom>
          <a:noFill/>
          <a:ln w="22225">
            <a:noFill/>
          </a:ln>
        </p:spPr>
        <p:txBody>
          <a:bodyPr>
            <a:spAutoFit/>
          </a:bodyPr>
          <a:lstStyle/>
          <a:p>
            <a:pPr eaLnBrk="1" hangingPunct="1">
              <a:defRPr/>
            </a:pPr>
            <a:r>
              <a:rPr lang="zh-CN" altLang="en-US" sz="2000" dirty="0">
                <a:latin typeface="Bodoni MT Black" pitchFamily="18" charset="0"/>
              </a:rPr>
              <a:t>在</a:t>
            </a:r>
            <a:r>
              <a:rPr lang="en-US" altLang="zh-CN" sz="2000" dirty="0">
                <a:latin typeface="Bodoni MT Black" pitchFamily="18" charset="0"/>
              </a:rPr>
              <a:t>ATM</a:t>
            </a:r>
            <a:r>
              <a:rPr lang="zh-CN" altLang="en-US" sz="2000" dirty="0">
                <a:latin typeface="Bodoni MT Black" pitchFamily="18" charset="0"/>
              </a:rPr>
              <a:t>系统的例子中，</a:t>
            </a:r>
            <a:endParaRPr lang="en-US" altLang="zh-CN" sz="2000" dirty="0">
              <a:latin typeface="Bodoni MT Black" pitchFamily="18" charset="0"/>
            </a:endParaRPr>
          </a:p>
          <a:p>
            <a:pPr marL="342900" indent="-342900" eaLnBrk="1" hangingPunct="1">
              <a:buSzPct val="70000"/>
              <a:buFont typeface="Wingdings" panose="05000000000000000000" pitchFamily="2" charset="2"/>
              <a:buChar char="l"/>
              <a:defRPr/>
            </a:pPr>
            <a:r>
              <a:rPr lang="zh-CN" altLang="en-US" sz="2000" dirty="0">
                <a:latin typeface="Bodoni MT Black" pitchFamily="18" charset="0"/>
              </a:rPr>
              <a:t>“柜员输入针对账户的事务”可以分解成“柜员输入事务”和“事务修改账户”这样两个二元关联。而且“分行计算机处理针对账户的事务”也可以做类似的分解。</a:t>
            </a:r>
            <a:endParaRPr lang="en-US" altLang="zh-CN" sz="2000" dirty="0">
              <a:latin typeface="Bodoni MT Black" pitchFamily="18" charset="0"/>
            </a:endParaRPr>
          </a:p>
          <a:p>
            <a:pPr marL="342900" indent="-342900" eaLnBrk="1" hangingPunct="1">
              <a:buSzPct val="70000"/>
              <a:buFont typeface="Wingdings" panose="05000000000000000000" pitchFamily="2" charset="2"/>
              <a:buChar char="l"/>
              <a:defRPr/>
            </a:pPr>
            <a:r>
              <a:rPr lang="zh-CN" altLang="en-US" sz="2000" dirty="0">
                <a:latin typeface="Bodoni MT Black" pitchFamily="18" charset="0"/>
              </a:rPr>
              <a:t>“</a:t>
            </a:r>
            <a:r>
              <a:rPr lang="en-US" altLang="zh-CN" sz="2000" dirty="0">
                <a:latin typeface="Bodoni MT Black" pitchFamily="18" charset="0"/>
              </a:rPr>
              <a:t>ATM</a:t>
            </a:r>
            <a:r>
              <a:rPr lang="zh-CN" altLang="en-US" sz="2000" dirty="0">
                <a:latin typeface="Bodoni MT Black" pitchFamily="18" charset="0"/>
              </a:rPr>
              <a:t>与中央计算机交换关于事务的信息”这个候选的关联，实际上隐含了“</a:t>
            </a:r>
            <a:r>
              <a:rPr lang="en-US" altLang="zh-CN" sz="2000" dirty="0">
                <a:latin typeface="Bodoni MT Black" pitchFamily="18" charset="0"/>
              </a:rPr>
              <a:t>ATM</a:t>
            </a:r>
            <a:r>
              <a:rPr lang="zh-CN" altLang="en-US" sz="2000" dirty="0">
                <a:latin typeface="Bodoni MT Black" pitchFamily="18" charset="0"/>
              </a:rPr>
              <a:t>与中央计算机通信”和“在</a:t>
            </a:r>
            <a:r>
              <a:rPr lang="en-US" altLang="zh-CN" sz="2000" dirty="0">
                <a:latin typeface="Bodoni MT Black" pitchFamily="18" charset="0"/>
              </a:rPr>
              <a:t>ATM</a:t>
            </a:r>
            <a:r>
              <a:rPr lang="zh-CN" altLang="en-US" sz="2000" dirty="0">
                <a:latin typeface="Bodoni MT Black" pitchFamily="18" charset="0"/>
              </a:rPr>
              <a:t>上输入事务”这两个二元关联。</a:t>
            </a:r>
            <a:endParaRPr lang="zh-CN" altLang="en-US" sz="2000" dirty="0">
              <a:latin typeface="Bodoni MT Black" pitchFamily="18" charset="0"/>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10.3.2 </a:t>
            </a:r>
            <a:r>
              <a:rPr lang="zh-CN" altLang="en-US" sz="2400" dirty="0" smtClean="0">
                <a:solidFill>
                  <a:srgbClr val="D9D9D9"/>
                </a:solidFill>
                <a:latin typeface="Bodoni MT Black" pitchFamily="18" charset="0"/>
                <a:ea typeface="+mn-ea"/>
              </a:rPr>
              <a:t>确定关联</a:t>
            </a:r>
            <a:endParaRPr lang="zh-CN" altLang="en-US" sz="2400" dirty="0">
              <a:solidFill>
                <a:srgbClr val="D9D9D9"/>
              </a:solidFill>
              <a:latin typeface="Bodoni MT Black" pitchFamily="18" charset="0"/>
              <a:ea typeface="+mn-ea"/>
            </a:endParaRPr>
          </a:p>
        </p:txBody>
      </p:sp>
      <p:sp>
        <p:nvSpPr>
          <p:cNvPr id="8"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4"/>
          <p:cNvSpPr txBox="1"/>
          <p:nvPr/>
        </p:nvSpPr>
        <p:spPr bwMode="auto">
          <a:xfrm>
            <a:off x="736625" y="1065199"/>
            <a:ext cx="747871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400" b="1" dirty="0" smtClean="0">
                <a:solidFill>
                  <a:srgbClr val="FF0000"/>
                </a:solidFill>
                <a:latin typeface="Bodoni MT Black" pitchFamily="18" charset="0"/>
              </a:rPr>
              <a:t>(5) </a:t>
            </a:r>
            <a:r>
              <a:rPr lang="zh-CN" altLang="en-US" sz="2400" b="1" dirty="0" smtClean="0">
                <a:solidFill>
                  <a:srgbClr val="FF0000"/>
                </a:solidFill>
                <a:latin typeface="Bodoni MT Black" pitchFamily="18" charset="0"/>
              </a:rPr>
              <a:t>派生关联</a:t>
            </a:r>
            <a:endParaRPr lang="zh-CN" altLang="en-US" sz="2400" b="1" dirty="0" smtClean="0">
              <a:solidFill>
                <a:srgbClr val="FF0000"/>
              </a:solidFill>
              <a:latin typeface="Bodoni MT Black" pitchFamily="18" charset="0"/>
            </a:endParaRPr>
          </a:p>
        </p:txBody>
      </p:sp>
      <p:sp>
        <p:nvSpPr>
          <p:cNvPr id="102403" name="文本框 1"/>
          <p:cNvSpPr txBox="1">
            <a:spLocks noChangeArrowheads="1"/>
          </p:cNvSpPr>
          <p:nvPr/>
        </p:nvSpPr>
        <p:spPr bwMode="auto">
          <a:xfrm>
            <a:off x="827088" y="1700213"/>
            <a:ext cx="7361237" cy="461962"/>
          </a:xfrm>
          <a:prstGeom prst="rect">
            <a:avLst/>
          </a:prstGeom>
          <a:noFill/>
          <a:ln w="15875">
            <a:noFill/>
            <a:miter lim="800000"/>
          </a:ln>
        </p:spPr>
        <p:txBody>
          <a:bodyPr>
            <a:spAutoFit/>
          </a:bodyPr>
          <a:lstStyle/>
          <a:p>
            <a:pPr eaLnBrk="1" hangingPunct="1"/>
            <a:r>
              <a:rPr lang="zh-CN" altLang="en-US" sz="2400">
                <a:latin typeface="Bodoni MT Black" pitchFamily="18" charset="0"/>
              </a:rPr>
              <a:t>应该去掉那些可以用其他关联定义的冗余关联。</a:t>
            </a:r>
            <a:endParaRPr lang="zh-CN" altLang="en-US" sz="2400">
              <a:latin typeface="Bodoni MT Black" pitchFamily="18" charset="0"/>
            </a:endParaRPr>
          </a:p>
        </p:txBody>
      </p:sp>
      <p:sp>
        <p:nvSpPr>
          <p:cNvPr id="3" name="文本框 2"/>
          <p:cNvSpPr txBox="1"/>
          <p:nvPr/>
        </p:nvSpPr>
        <p:spPr>
          <a:xfrm>
            <a:off x="930275" y="2565400"/>
            <a:ext cx="7359650" cy="1630363"/>
          </a:xfrm>
          <a:prstGeom prst="rect">
            <a:avLst/>
          </a:prstGeom>
          <a:noFill/>
          <a:ln w="22225">
            <a:noFill/>
          </a:ln>
        </p:spPr>
        <p:txBody>
          <a:bodyPr>
            <a:spAutoFit/>
          </a:bodyPr>
          <a:lstStyle/>
          <a:p>
            <a:pPr eaLnBrk="1" hangingPunct="1">
              <a:defRPr/>
            </a:pPr>
            <a:r>
              <a:rPr lang="zh-CN" altLang="en-US" sz="2000" dirty="0">
                <a:latin typeface="Bodoni MT Black" pitchFamily="18" charset="0"/>
              </a:rPr>
              <a:t>在</a:t>
            </a:r>
            <a:r>
              <a:rPr lang="en-US" altLang="zh-CN" sz="2000" dirty="0">
                <a:latin typeface="Bodoni MT Black" pitchFamily="18" charset="0"/>
              </a:rPr>
              <a:t>ATM</a:t>
            </a:r>
            <a:r>
              <a:rPr lang="zh-CN" altLang="en-US" sz="2000" dirty="0">
                <a:latin typeface="Bodoni MT Black" pitchFamily="18" charset="0"/>
              </a:rPr>
              <a:t>系统的例子中，</a:t>
            </a:r>
            <a:endParaRPr lang="en-US" altLang="zh-CN" sz="2000" dirty="0">
              <a:latin typeface="Bodoni MT Black" pitchFamily="18" charset="0"/>
            </a:endParaRPr>
          </a:p>
          <a:p>
            <a:pPr marL="342900" indent="-342900" eaLnBrk="1" hangingPunct="1">
              <a:buSzPct val="70000"/>
              <a:buFont typeface="Wingdings" panose="05000000000000000000" pitchFamily="2" charset="2"/>
              <a:buChar char="l"/>
              <a:defRPr/>
            </a:pPr>
            <a:r>
              <a:rPr lang="zh-CN" altLang="en-US" sz="2000" dirty="0">
                <a:latin typeface="Bodoni MT Black" pitchFamily="18" charset="0"/>
              </a:rPr>
              <a:t>“总行拥有多台</a:t>
            </a:r>
            <a:r>
              <a:rPr lang="en-US" altLang="zh-CN" sz="2000" dirty="0" smtClean="0">
                <a:latin typeface="Bodoni MT Black" pitchFamily="18" charset="0"/>
              </a:rPr>
              <a:t>ATM</a:t>
            </a:r>
            <a:r>
              <a:rPr lang="zh-CN" altLang="en-US" sz="2000" dirty="0" smtClean="0">
                <a:latin typeface="Bodoni MT Black" pitchFamily="18" charset="0"/>
              </a:rPr>
              <a:t> ”实质上</a:t>
            </a:r>
            <a:r>
              <a:rPr lang="zh-CN" altLang="en-US" sz="2000" dirty="0">
                <a:latin typeface="Bodoni MT Black" pitchFamily="18" charset="0"/>
              </a:rPr>
              <a:t>是“总行拥有中央计算机”和“</a:t>
            </a:r>
            <a:r>
              <a:rPr lang="en-US" altLang="zh-CN" sz="2000" dirty="0">
                <a:latin typeface="Bodoni MT Black" pitchFamily="18" charset="0"/>
              </a:rPr>
              <a:t>ATM</a:t>
            </a:r>
            <a:r>
              <a:rPr lang="zh-CN" altLang="en-US" sz="2000" dirty="0">
                <a:latin typeface="Bodoni MT Black" pitchFamily="18" charset="0"/>
              </a:rPr>
              <a:t>与中央计算机通信”这两个关联组合的结果。</a:t>
            </a:r>
            <a:endParaRPr lang="en-US" altLang="zh-CN" sz="2000" dirty="0">
              <a:latin typeface="Bodoni MT Black" pitchFamily="18" charset="0"/>
            </a:endParaRPr>
          </a:p>
          <a:p>
            <a:pPr marL="342900" indent="-342900" eaLnBrk="1" hangingPunct="1">
              <a:buSzPct val="70000"/>
              <a:buFont typeface="Wingdings" panose="05000000000000000000" pitchFamily="2" charset="2"/>
              <a:buChar char="l"/>
              <a:defRPr/>
            </a:pPr>
            <a:r>
              <a:rPr lang="zh-CN" altLang="en-US" sz="2000" dirty="0">
                <a:latin typeface="Bodoni MT Black" pitchFamily="18" charset="0"/>
              </a:rPr>
              <a:t>而“分行计算机维护账户”的实际含义是“分行保管账户”和“事务修改账户”。</a:t>
            </a:r>
            <a:endParaRPr lang="zh-CN" altLang="en-US" sz="2000" dirty="0">
              <a:latin typeface="Bodoni MT Black" pitchFamily="18" charset="0"/>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10.3.2 </a:t>
            </a:r>
            <a:r>
              <a:rPr lang="zh-CN" altLang="en-US" sz="2400" dirty="0" smtClean="0">
                <a:solidFill>
                  <a:srgbClr val="D9D9D9"/>
                </a:solidFill>
                <a:latin typeface="Bodoni MT Black" pitchFamily="18" charset="0"/>
                <a:ea typeface="+mn-ea"/>
              </a:rPr>
              <a:t>确定关联</a:t>
            </a:r>
            <a:endParaRPr lang="zh-CN" altLang="en-US" sz="2400" dirty="0">
              <a:solidFill>
                <a:srgbClr val="D9D9D9"/>
              </a:solidFill>
              <a:latin typeface="Bodoni MT Black" pitchFamily="18" charset="0"/>
              <a:ea typeface="+mn-ea"/>
            </a:endParaRPr>
          </a:p>
        </p:txBody>
      </p:sp>
      <p:sp>
        <p:nvSpPr>
          <p:cNvPr id="8"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44035" name="Rectangle 3"/>
          <p:cNvSpPr>
            <a:spLocks noGrp="1"/>
          </p:cNvSpPr>
          <p:nvPr>
            <p:ph type="title"/>
          </p:nvPr>
        </p:nvSpPr>
        <p:spPr>
          <a:xfrm>
            <a:off x="3626827" y="422031"/>
            <a:ext cx="5416062" cy="530469"/>
          </a:xfrm>
        </p:spPr>
        <p:txBody>
          <a:bodyPr vert="horz" wrap="square" lIns="89030" tIns="44515" rIns="89030" bIns="44515" anchor="ctr"/>
          <a:p>
            <a:pPr algn="r" eaLnBrk="1" hangingPunct="1"/>
            <a:r>
              <a:rPr lang="zh-CN" altLang="en-US" dirty="0">
                <a:solidFill>
                  <a:schemeClr val="tx1"/>
                </a:solidFill>
                <a:latin typeface="宋体" panose="02010600030101010101" pitchFamily="2" charset="-122"/>
              </a:rPr>
              <a:t>面向对象的分析文档</a:t>
            </a:r>
            <a:endParaRPr lang="zh-CN" altLang="en-US" dirty="0">
              <a:solidFill>
                <a:schemeClr val="tx1"/>
              </a:solidFill>
              <a:latin typeface="宋体" panose="02010600030101010101" pitchFamily="2" charset="-122"/>
            </a:endParaRPr>
          </a:p>
        </p:txBody>
      </p:sp>
      <p:sp>
        <p:nvSpPr>
          <p:cNvPr id="44036" name="Text Box 4"/>
          <p:cNvSpPr txBox="1"/>
          <p:nvPr/>
        </p:nvSpPr>
        <p:spPr>
          <a:xfrm>
            <a:off x="1688123" y="2514600"/>
            <a:ext cx="5908431" cy="1909445"/>
          </a:xfrm>
          <a:prstGeom prst="rect">
            <a:avLst/>
          </a:prstGeom>
          <a:noFill/>
          <a:ln w="9525">
            <a:noFill/>
          </a:ln>
        </p:spPr>
        <p:txBody>
          <a:bodyPr lIns="89030" tIns="44515" rIns="89030" bIns="44515">
            <a:spAutoFit/>
          </a:bodyPr>
          <a:p>
            <a:pPr algn="l"/>
            <a:r>
              <a:rPr lang="zh-CN" altLang="en-US" sz="2955" dirty="0">
                <a:latin typeface="Arial" panose="020B0604020202020204" pitchFamily="34" charset="0"/>
              </a:rPr>
              <a:t>软件需求规格说明</a:t>
            </a:r>
            <a:r>
              <a:rPr lang="zh-CN" altLang="en-US" sz="2955" dirty="0">
                <a:solidFill>
                  <a:srgbClr val="FF0066"/>
                </a:solidFill>
                <a:latin typeface="Arial" panose="020B0604020202020204" pitchFamily="34" charset="0"/>
              </a:rPr>
              <a:t>模型</a:t>
            </a:r>
            <a:r>
              <a:rPr lang="zh-CN" altLang="en-US" sz="2955" dirty="0">
                <a:latin typeface="Arial" panose="020B0604020202020204" pitchFamily="34" charset="0"/>
              </a:rPr>
              <a:t>文档：主要描述</a:t>
            </a:r>
            <a:r>
              <a:rPr lang="zh-CN" altLang="en-US" sz="2955" dirty="0">
                <a:solidFill>
                  <a:srgbClr val="FF0066"/>
                </a:solidFill>
                <a:latin typeface="Arial" panose="020B0604020202020204" pitchFamily="34" charset="0"/>
              </a:rPr>
              <a:t>对象模型</a:t>
            </a:r>
            <a:r>
              <a:rPr lang="zh-CN" altLang="en-US" sz="2955" dirty="0">
                <a:latin typeface="Arial" panose="020B0604020202020204" pitchFamily="34" charset="0"/>
              </a:rPr>
              <a:t>（静态结构）、</a:t>
            </a:r>
            <a:r>
              <a:rPr lang="zh-CN" altLang="en-US" sz="2955" dirty="0">
                <a:solidFill>
                  <a:srgbClr val="FF0066"/>
                </a:solidFill>
                <a:latin typeface="Arial" panose="020B0604020202020204" pitchFamily="34" charset="0"/>
              </a:rPr>
              <a:t>动态模型</a:t>
            </a:r>
            <a:r>
              <a:rPr lang="zh-CN" altLang="en-US" sz="2955" dirty="0">
                <a:latin typeface="Arial" panose="020B0604020202020204" pitchFamily="34" charset="0"/>
              </a:rPr>
              <a:t>（交互结构）和</a:t>
            </a:r>
            <a:r>
              <a:rPr lang="zh-CN" altLang="en-US" sz="2955" dirty="0">
                <a:solidFill>
                  <a:srgbClr val="FF0066"/>
                </a:solidFill>
                <a:latin typeface="Arial" panose="020B0604020202020204" pitchFamily="34" charset="0"/>
              </a:rPr>
              <a:t>功能模型</a:t>
            </a:r>
            <a:r>
              <a:rPr lang="zh-CN" altLang="en-US" sz="2955" dirty="0">
                <a:latin typeface="Arial" panose="020B0604020202020204" pitchFamily="34" charset="0"/>
              </a:rPr>
              <a:t>（数据变换）</a:t>
            </a:r>
            <a:endParaRPr lang="zh-CN" altLang="en-US" sz="2955" dirty="0">
              <a:latin typeface="Arial" panose="020B0604020202020204" pitchFamily="34" charset="0"/>
            </a:endParaRPr>
          </a:p>
        </p:txBody>
      </p:sp>
      <p:sp>
        <p:nvSpPr>
          <p:cNvPr id="785414" name="AutoShape 6"/>
          <p:cNvSpPr/>
          <p:nvPr/>
        </p:nvSpPr>
        <p:spPr>
          <a:xfrm>
            <a:off x="5612423" y="1008185"/>
            <a:ext cx="2993781" cy="1622424"/>
          </a:xfrm>
          <a:prstGeom prst="accentCallout2">
            <a:avLst>
              <a:gd name="adj1" fmla="val 5593"/>
              <a:gd name="adj2" fmla="val -2856"/>
              <a:gd name="adj3" fmla="val 58542"/>
              <a:gd name="adj4" fmla="val -41546"/>
              <a:gd name="adj5" fmla="val 124907"/>
              <a:gd name="adj6" fmla="val -67514"/>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zh-CN" altLang="en-US" sz="1660" b="0" dirty="0">
                <a:latin typeface="宋体" panose="02010600030101010101" pitchFamily="2" charset="-122"/>
              </a:rPr>
              <a:t>表示静态的结构化的系统的</a:t>
            </a:r>
            <a:r>
              <a:rPr lang="zh-CN" altLang="en-US" sz="1660" b="0" dirty="0">
                <a:latin typeface="Times New Roman" panose="02020603050405020304" pitchFamily="18" charset="0"/>
              </a:rPr>
              <a:t>“</a:t>
            </a:r>
            <a:r>
              <a:rPr lang="zh-CN" altLang="en-US" sz="1660" b="0" dirty="0">
                <a:latin typeface="宋体" panose="02010600030101010101" pitchFamily="2" charset="-122"/>
              </a:rPr>
              <a:t>数据</a:t>
            </a:r>
            <a:r>
              <a:rPr lang="zh-CN" altLang="en-US" sz="1660" b="0" dirty="0">
                <a:latin typeface="Times New Roman" panose="02020603050405020304" pitchFamily="18" charset="0"/>
              </a:rPr>
              <a:t>”</a:t>
            </a:r>
            <a:r>
              <a:rPr lang="zh-CN" altLang="en-US" sz="1660" b="0" dirty="0">
                <a:latin typeface="宋体" panose="02010600030101010101" pitchFamily="2" charset="-122"/>
              </a:rPr>
              <a:t>性质。他是对客观世界实体的对象以及对象之间关系的映射，描述了系统的静态结构。是三种模型中最重要的模型。 </a:t>
            </a:r>
            <a:endParaRPr lang="zh-CN" altLang="en-US" sz="1660" b="0" dirty="0">
              <a:latin typeface="宋体" panose="02010600030101010101" pitchFamily="2" charset="-122"/>
            </a:endParaRPr>
          </a:p>
        </p:txBody>
      </p:sp>
      <p:sp>
        <p:nvSpPr>
          <p:cNvPr id="785415" name="AutoShape 7"/>
          <p:cNvSpPr/>
          <p:nvPr/>
        </p:nvSpPr>
        <p:spPr>
          <a:xfrm>
            <a:off x="383931" y="1008185"/>
            <a:ext cx="3168162" cy="1622424"/>
          </a:xfrm>
          <a:prstGeom prst="accentCallout2">
            <a:avLst>
              <a:gd name="adj1" fmla="val 4931"/>
              <a:gd name="adj2" fmla="val 102856"/>
              <a:gd name="adj3" fmla="val 52088"/>
              <a:gd name="adj4" fmla="val 139898"/>
              <a:gd name="adj5" fmla="val 101037"/>
              <a:gd name="adj6" fmla="val 149306"/>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zh-CN" altLang="en-US" sz="1660" b="0" dirty="0">
                <a:latin typeface="宋体" panose="02010600030101010101" pitchFamily="2" charset="-122"/>
              </a:rPr>
              <a:t>所谓模型是为了理解事物而对事物作出的一种抽象，是对事物的一种无歧义的书面描述。概括地说模型是一种表示工具，利用这种工具可以把知识规范地表示出来。 </a:t>
            </a:r>
            <a:endParaRPr lang="zh-CN" altLang="en-US" sz="1660" b="0" dirty="0">
              <a:latin typeface="宋体" panose="02010600030101010101" pitchFamily="2" charset="-122"/>
            </a:endParaRPr>
          </a:p>
        </p:txBody>
      </p:sp>
      <p:sp>
        <p:nvSpPr>
          <p:cNvPr id="785416" name="AutoShape 8"/>
          <p:cNvSpPr/>
          <p:nvPr/>
        </p:nvSpPr>
        <p:spPr>
          <a:xfrm>
            <a:off x="5879123" y="4667250"/>
            <a:ext cx="2461846" cy="1111884"/>
          </a:xfrm>
          <a:prstGeom prst="accentCallout2">
            <a:avLst>
              <a:gd name="adj1" fmla="val 9375"/>
              <a:gd name="adj2" fmla="val 102856"/>
              <a:gd name="adj3" fmla="val -32292"/>
              <a:gd name="adj4" fmla="val 63648"/>
              <a:gd name="adj5" fmla="val -126412"/>
              <a:gd name="adj6" fmla="val 54694"/>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zh-CN" altLang="en-US" sz="1660" b="0" dirty="0">
                <a:latin typeface="宋体" panose="02010600030101010101" pitchFamily="2" charset="-122"/>
              </a:rPr>
              <a:t>表示瞬时的行为化的系统的</a:t>
            </a:r>
            <a:r>
              <a:rPr lang="zh-CN" altLang="en-US" sz="1660" b="0" dirty="0">
                <a:latin typeface="Times New Roman" panose="02020603050405020304" pitchFamily="18" charset="0"/>
              </a:rPr>
              <a:t>“</a:t>
            </a:r>
            <a:r>
              <a:rPr lang="zh-CN" altLang="en-US" sz="1660" b="0" dirty="0">
                <a:latin typeface="宋体" panose="02010600030101010101" pitchFamily="2" charset="-122"/>
              </a:rPr>
              <a:t>控制</a:t>
            </a:r>
            <a:r>
              <a:rPr lang="zh-CN" altLang="en-US" sz="1660" b="0" dirty="0">
                <a:latin typeface="Times New Roman" panose="02020603050405020304" pitchFamily="18" charset="0"/>
              </a:rPr>
              <a:t>”</a:t>
            </a:r>
            <a:r>
              <a:rPr lang="zh-CN" altLang="en-US" sz="1660" b="0" dirty="0">
                <a:latin typeface="宋体" panose="02010600030101010101" pitchFamily="2" charset="-122"/>
              </a:rPr>
              <a:t>性质，它规定了对象模型中的对象的合法变化序列。</a:t>
            </a:r>
            <a:endParaRPr lang="zh-CN" altLang="en-US" sz="1660" b="0" dirty="0">
              <a:latin typeface="宋体" panose="02010600030101010101" pitchFamily="2" charset="-122"/>
            </a:endParaRPr>
          </a:p>
        </p:txBody>
      </p:sp>
      <p:sp>
        <p:nvSpPr>
          <p:cNvPr id="785417" name="AutoShape 9"/>
          <p:cNvSpPr/>
          <p:nvPr/>
        </p:nvSpPr>
        <p:spPr>
          <a:xfrm>
            <a:off x="3024554" y="4413738"/>
            <a:ext cx="2461846" cy="1367154"/>
          </a:xfrm>
          <a:prstGeom prst="accentCallout2">
            <a:avLst>
              <a:gd name="adj1" fmla="val 7653"/>
              <a:gd name="adj2" fmla="val 102856"/>
              <a:gd name="adj3" fmla="val 7653"/>
              <a:gd name="adj4" fmla="val 126546"/>
              <a:gd name="adj5" fmla="val -42190"/>
              <a:gd name="adj6" fmla="val 134463"/>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zh-CN" altLang="en-US" sz="1660" b="0" dirty="0">
                <a:latin typeface="宋体" panose="02010600030101010101" pitchFamily="2" charset="-122"/>
              </a:rPr>
              <a:t>表示变化的系统的</a:t>
            </a:r>
            <a:r>
              <a:rPr lang="zh-CN" altLang="en-US" sz="1660" b="0" dirty="0">
                <a:latin typeface="Times New Roman" panose="02020603050405020304" pitchFamily="18" charset="0"/>
              </a:rPr>
              <a:t>“</a:t>
            </a:r>
            <a:r>
              <a:rPr lang="zh-CN" altLang="en-US" sz="1660" b="0" dirty="0">
                <a:latin typeface="宋体" panose="02010600030101010101" pitchFamily="2" charset="-122"/>
              </a:rPr>
              <a:t>功能</a:t>
            </a:r>
            <a:r>
              <a:rPr lang="zh-CN" altLang="en-US" sz="1660" b="0" dirty="0">
                <a:latin typeface="Times New Roman" panose="02020603050405020304" pitchFamily="18" charset="0"/>
              </a:rPr>
              <a:t>”</a:t>
            </a:r>
            <a:r>
              <a:rPr lang="zh-CN" altLang="en-US" sz="1660" b="0" dirty="0">
                <a:latin typeface="宋体" panose="02010600030101010101" pitchFamily="2" charset="-122"/>
              </a:rPr>
              <a:t>性质，它表明了系统应该</a:t>
            </a:r>
            <a:r>
              <a:rPr lang="zh-CN" altLang="en-US" sz="1660" b="0" dirty="0">
                <a:latin typeface="Times New Roman" panose="02020603050405020304" pitchFamily="18" charset="0"/>
              </a:rPr>
              <a:t>“</a:t>
            </a:r>
            <a:r>
              <a:rPr lang="zh-CN" altLang="en-US" sz="1660" b="0" dirty="0">
                <a:latin typeface="宋体" panose="02010600030101010101" pitchFamily="2" charset="-122"/>
              </a:rPr>
              <a:t>做什么</a:t>
            </a:r>
            <a:r>
              <a:rPr lang="zh-CN" altLang="en-US" sz="1660" b="0" dirty="0">
                <a:latin typeface="Times New Roman" panose="02020603050405020304" pitchFamily="18" charset="0"/>
              </a:rPr>
              <a:t>”</a:t>
            </a:r>
            <a:r>
              <a:rPr lang="zh-CN" altLang="en-US" sz="1660" b="0" dirty="0">
                <a:latin typeface="宋体" panose="02010600030101010101" pitchFamily="2" charset="-122"/>
              </a:rPr>
              <a:t>，因此更直接地反映了用户对目标系统的需求。</a:t>
            </a:r>
            <a:endParaRPr lang="zh-CN" altLang="en-US" sz="1660" b="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85415"/>
                                        </p:tgtEl>
                                        <p:attrNameLst>
                                          <p:attrName>style.visibility</p:attrName>
                                        </p:attrNameLst>
                                      </p:cBhvr>
                                      <p:to>
                                        <p:strVal val="visible"/>
                                      </p:to>
                                    </p:set>
                                    <p:animEffect transition="in" filter="strips(downLeft)">
                                      <p:cBhvr>
                                        <p:cTn id="7" dur="500"/>
                                        <p:tgtEl>
                                          <p:spTgt spid="785415"/>
                                        </p:tgtEl>
                                      </p:cBhvr>
                                    </p:animEffect>
                                  </p:childTnLst>
                                  <p:subTnLst>
                                    <p:set>
                                      <p:cBhvr override="childStyle">
                                        <p:cTn dur="1" fill="hold" display="0" masterRel="nextClick" afterEffect="1"/>
                                        <p:tgtEl>
                                          <p:spTgt spid="78541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785414"/>
                                        </p:tgtEl>
                                        <p:attrNameLst>
                                          <p:attrName>style.visibility</p:attrName>
                                        </p:attrNameLst>
                                      </p:cBhvr>
                                      <p:to>
                                        <p:strVal val="visible"/>
                                      </p:to>
                                    </p:set>
                                    <p:animEffect transition="in" filter="strips(downLeft)">
                                      <p:cBhvr>
                                        <p:cTn id="12" dur="500"/>
                                        <p:tgtEl>
                                          <p:spTgt spid="785414"/>
                                        </p:tgtEl>
                                      </p:cBhvr>
                                    </p:animEffect>
                                  </p:childTnLst>
                                  <p:subTnLst>
                                    <p:set>
                                      <p:cBhvr override="childStyle">
                                        <p:cTn dur="1" fill="hold" display="0" masterRel="nextClick" afterEffect="1"/>
                                        <p:tgtEl>
                                          <p:spTgt spid="78541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785416"/>
                                        </p:tgtEl>
                                        <p:attrNameLst>
                                          <p:attrName>style.visibility</p:attrName>
                                        </p:attrNameLst>
                                      </p:cBhvr>
                                      <p:to>
                                        <p:strVal val="visible"/>
                                      </p:to>
                                    </p:set>
                                    <p:animEffect transition="in" filter="strips(downLeft)">
                                      <p:cBhvr>
                                        <p:cTn id="17" dur="500"/>
                                        <p:tgtEl>
                                          <p:spTgt spid="785416"/>
                                        </p:tgtEl>
                                      </p:cBhvr>
                                    </p:animEffect>
                                  </p:childTnLst>
                                  <p:subTnLst>
                                    <p:set>
                                      <p:cBhvr override="childStyle">
                                        <p:cTn dur="1" fill="hold" display="0" masterRel="nextClick" afterEffect="1"/>
                                        <p:tgtEl>
                                          <p:spTgt spid="78541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785417"/>
                                        </p:tgtEl>
                                        <p:attrNameLst>
                                          <p:attrName>style.visibility</p:attrName>
                                        </p:attrNameLst>
                                      </p:cBhvr>
                                      <p:to>
                                        <p:strVal val="visible"/>
                                      </p:to>
                                    </p:set>
                                    <p:animEffect transition="in" filter="strips(downLeft)">
                                      <p:cBhvr>
                                        <p:cTn id="22" dur="500"/>
                                        <p:tgtEl>
                                          <p:spTgt spid="785417"/>
                                        </p:tgtEl>
                                      </p:cBhvr>
                                    </p:animEffect>
                                  </p:childTnLst>
                                  <p:subTnLst>
                                    <p:set>
                                      <p:cBhvr override="childStyle">
                                        <p:cTn dur="1" fill="hold" display="0" masterRel="nextClick" afterEffect="1"/>
                                        <p:tgtEl>
                                          <p:spTgt spid="78541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4" grpId="0" bldLvl="0" animBg="1"/>
      <p:bldP spid="785415" grpId="0" bldLvl="0" animBg="1"/>
      <p:bldP spid="785416" grpId="0" bldLvl="0" animBg="1"/>
      <p:bldP spid="785417"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4"/>
          <p:cNvSpPr txBox="1"/>
          <p:nvPr/>
        </p:nvSpPr>
        <p:spPr bwMode="auto">
          <a:xfrm>
            <a:off x="395288" y="1130300"/>
            <a:ext cx="567848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800" b="1" dirty="0" smtClean="0">
                <a:latin typeface="Bodoni MT Black" pitchFamily="18" charset="0"/>
              </a:rPr>
              <a:t>3. </a:t>
            </a:r>
            <a:r>
              <a:rPr lang="zh-CN" altLang="en-US" sz="2800" b="1" dirty="0" smtClean="0">
                <a:latin typeface="Bodoni MT Black" pitchFamily="18" charset="0"/>
              </a:rPr>
              <a:t>进一步完善</a:t>
            </a:r>
            <a:endParaRPr lang="zh-CN" altLang="en-US" sz="2800" b="1" dirty="0" smtClean="0">
              <a:latin typeface="Bodoni MT Black" pitchFamily="18" charset="0"/>
            </a:endParaRPr>
          </a:p>
        </p:txBody>
      </p:sp>
      <p:sp>
        <p:nvSpPr>
          <p:cNvPr id="104451" name="文本框 3"/>
          <p:cNvSpPr txBox="1">
            <a:spLocks noChangeArrowheads="1"/>
          </p:cNvSpPr>
          <p:nvPr/>
        </p:nvSpPr>
        <p:spPr bwMode="auto">
          <a:xfrm>
            <a:off x="539750" y="1641475"/>
            <a:ext cx="8002588" cy="461963"/>
          </a:xfrm>
          <a:prstGeom prst="rect">
            <a:avLst/>
          </a:prstGeom>
          <a:noFill/>
          <a:ln w="22225">
            <a:noFill/>
            <a:miter lim="800000"/>
          </a:ln>
        </p:spPr>
        <p:txBody>
          <a:bodyPr>
            <a:spAutoFit/>
          </a:bodyPr>
          <a:lstStyle/>
          <a:p>
            <a:pPr eaLnBrk="1" hangingPunct="1"/>
            <a:r>
              <a:rPr lang="zh-CN" altLang="en-US" sz="2400">
                <a:latin typeface="Bodoni MT Black" pitchFamily="18" charset="0"/>
              </a:rPr>
              <a:t>应该进一步完善经筛选后余下的关联。</a:t>
            </a:r>
            <a:endParaRPr lang="en-US" altLang="zh-CN" sz="2400">
              <a:latin typeface="Bodoni MT Black" pitchFamily="18" charset="0"/>
            </a:endParaRPr>
          </a:p>
        </p:txBody>
      </p:sp>
      <p:sp>
        <p:nvSpPr>
          <p:cNvPr id="2" name="文本框 1"/>
          <p:cNvSpPr txBox="1"/>
          <p:nvPr/>
        </p:nvSpPr>
        <p:spPr>
          <a:xfrm>
            <a:off x="539750" y="2781300"/>
            <a:ext cx="8002588" cy="1938338"/>
          </a:xfrm>
          <a:prstGeom prst="rect">
            <a:avLst/>
          </a:prstGeom>
          <a:noFill/>
          <a:ln w="15875">
            <a:noFill/>
          </a:ln>
        </p:spPr>
        <p:txBody>
          <a:bodyPr>
            <a:spAutoFit/>
          </a:bodyPr>
          <a:lstStyle/>
          <a:p>
            <a:pPr marL="457200" indent="-457200" eaLnBrk="1" hangingPunct="1">
              <a:buFontTx/>
              <a:buAutoNum type="arabicParenBoth"/>
              <a:defRPr/>
            </a:pPr>
            <a:r>
              <a:rPr lang="zh-CN" altLang="en-US" sz="2400" b="1" dirty="0">
                <a:solidFill>
                  <a:srgbClr val="FF0000"/>
                </a:solidFill>
                <a:latin typeface="Bodoni MT Black" pitchFamily="18" charset="0"/>
              </a:rPr>
              <a:t>正名</a:t>
            </a:r>
            <a:endParaRPr lang="en-US" altLang="zh-CN" sz="2400" b="1" dirty="0">
              <a:solidFill>
                <a:srgbClr val="FF0000"/>
              </a:solidFill>
              <a:latin typeface="Bodoni MT Black" pitchFamily="18" charset="0"/>
            </a:endParaRPr>
          </a:p>
          <a:p>
            <a:pPr eaLnBrk="1" hangingPunct="1">
              <a:defRPr/>
            </a:pPr>
            <a:r>
              <a:rPr lang="zh-CN" altLang="en-US" sz="2400" dirty="0" smtClean="0">
                <a:latin typeface="Bodoni MT Black" pitchFamily="18" charset="0"/>
              </a:rPr>
              <a:t>     好的</a:t>
            </a:r>
            <a:r>
              <a:rPr lang="zh-CN" altLang="en-US" sz="2400" dirty="0">
                <a:latin typeface="Bodoni MT Black" pitchFamily="18" charset="0"/>
              </a:rPr>
              <a:t>名字是帮助读者理解的关键因素之一。因此，应该仔细选择含义更明确的名字作为关联名。</a:t>
            </a:r>
            <a:endParaRPr lang="zh-CN" altLang="en-US" sz="2400" dirty="0">
              <a:latin typeface="Bodoni MT Black" pitchFamily="18" charset="0"/>
            </a:endParaRPr>
          </a:p>
          <a:p>
            <a:pPr eaLnBrk="1" hangingPunct="1">
              <a:defRPr/>
            </a:pPr>
            <a:r>
              <a:rPr lang="zh-CN" altLang="en-US" sz="2400" dirty="0" smtClean="0">
                <a:latin typeface="Bodoni MT Black" pitchFamily="18" charset="0"/>
              </a:rPr>
              <a:t>     例如“</a:t>
            </a:r>
            <a:r>
              <a:rPr lang="zh-CN" altLang="en-US" sz="2400" dirty="0">
                <a:latin typeface="Bodoni MT Black" pitchFamily="18" charset="0"/>
              </a:rPr>
              <a:t>分行提供分行计算机和柜员终端”不如改为“分行拥有分行计算机”和“分行拥有柜员终端”。</a:t>
            </a:r>
            <a:endParaRPr lang="zh-CN" altLang="en-US" sz="2400" dirty="0">
              <a:latin typeface="Bodoni MT Black" pitchFamily="18" charset="0"/>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10.3.2 </a:t>
            </a:r>
            <a:r>
              <a:rPr lang="zh-CN" altLang="en-US" sz="2400" dirty="0" smtClean="0">
                <a:solidFill>
                  <a:srgbClr val="D9D9D9"/>
                </a:solidFill>
                <a:latin typeface="Bodoni MT Black" pitchFamily="18" charset="0"/>
                <a:ea typeface="+mn-ea"/>
              </a:rPr>
              <a:t>确定关联</a:t>
            </a:r>
            <a:endParaRPr lang="zh-CN" altLang="en-US" sz="2400" dirty="0">
              <a:solidFill>
                <a:srgbClr val="D9D9D9"/>
              </a:solidFill>
              <a:latin typeface="Bodoni MT Black" pitchFamily="18" charset="0"/>
              <a:ea typeface="+mn-ea"/>
            </a:endParaRPr>
          </a:p>
        </p:txBody>
      </p:sp>
      <p:sp>
        <p:nvSpPr>
          <p:cNvPr id="104454" name="文本框 2"/>
          <p:cNvSpPr txBox="1">
            <a:spLocks noChangeArrowheads="1"/>
          </p:cNvSpPr>
          <p:nvPr/>
        </p:nvSpPr>
        <p:spPr bwMode="auto">
          <a:xfrm>
            <a:off x="531813" y="2103438"/>
            <a:ext cx="4464050" cy="461962"/>
          </a:xfrm>
          <a:prstGeom prst="rect">
            <a:avLst/>
          </a:prstGeom>
          <a:noFill/>
          <a:ln w="9525">
            <a:noFill/>
            <a:miter lim="800000"/>
          </a:ln>
        </p:spPr>
        <p:txBody>
          <a:bodyPr>
            <a:spAutoFit/>
          </a:bodyPr>
          <a:lstStyle/>
          <a:p>
            <a:pPr eaLnBrk="1" hangingPunct="1"/>
            <a:r>
              <a:rPr lang="zh-CN" altLang="en-US" sz="2400" b="1" dirty="0">
                <a:solidFill>
                  <a:srgbClr val="000000"/>
                </a:solidFill>
                <a:latin typeface="Bodoni MT Black" pitchFamily="18" charset="0"/>
              </a:rPr>
              <a:t>通常从下述几个方面进行</a:t>
            </a:r>
            <a:r>
              <a:rPr lang="zh-CN" altLang="en-US" sz="2400" b="1" dirty="0" smtClean="0">
                <a:solidFill>
                  <a:srgbClr val="000000"/>
                </a:solidFill>
                <a:latin typeface="Bodoni MT Black" pitchFamily="18" charset="0"/>
              </a:rPr>
              <a:t>改进</a:t>
            </a:r>
            <a:r>
              <a:rPr lang="en-US" altLang="zh-CN" sz="2400" b="1" dirty="0" smtClean="0">
                <a:solidFill>
                  <a:srgbClr val="000000"/>
                </a:solidFill>
                <a:latin typeface="Bodoni MT Black" pitchFamily="18" charset="0"/>
              </a:rPr>
              <a:t>:</a:t>
            </a:r>
            <a:r>
              <a:rPr lang="zh-CN" altLang="en-US" sz="2400" b="1" dirty="0" smtClean="0">
                <a:solidFill>
                  <a:srgbClr val="000000"/>
                </a:solidFill>
                <a:latin typeface="Bodoni MT Black" pitchFamily="18" charset="0"/>
              </a:rPr>
              <a:t> </a:t>
            </a:r>
            <a:endParaRPr lang="en-US" altLang="zh-CN" sz="2400" b="1" dirty="0">
              <a:solidFill>
                <a:srgbClr val="000000"/>
              </a:solidFill>
              <a:latin typeface="Bodoni MT Black" pitchFamily="18" charset="0"/>
            </a:endParaRPr>
          </a:p>
        </p:txBody>
      </p:sp>
      <p:sp>
        <p:nvSpPr>
          <p:cNvPr id="8" name="标题 3"/>
          <p:cNvSpPr txBox="1"/>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文本框 1"/>
          <p:cNvSpPr txBox="1">
            <a:spLocks noChangeArrowheads="1"/>
          </p:cNvSpPr>
          <p:nvPr/>
        </p:nvSpPr>
        <p:spPr bwMode="auto">
          <a:xfrm>
            <a:off x="395288" y="476250"/>
            <a:ext cx="8280400" cy="1816100"/>
          </a:xfrm>
          <a:prstGeom prst="rect">
            <a:avLst/>
          </a:prstGeom>
          <a:noFill/>
          <a:ln w="15875">
            <a:noFill/>
            <a:miter lim="800000"/>
          </a:ln>
        </p:spPr>
        <p:txBody>
          <a:bodyPr>
            <a:spAutoFit/>
          </a:bodyPr>
          <a:lstStyle/>
          <a:p>
            <a:pPr eaLnBrk="1" hangingPunct="1"/>
            <a:r>
              <a:rPr lang="en-US" altLang="zh-CN" sz="2400" b="1" dirty="0">
                <a:solidFill>
                  <a:srgbClr val="FF0000"/>
                </a:solidFill>
                <a:latin typeface="Bodoni MT Black" pitchFamily="18" charset="0"/>
              </a:rPr>
              <a:t>(2</a:t>
            </a:r>
            <a:r>
              <a:rPr lang="en-US" altLang="zh-CN" sz="2400" b="1" dirty="0" smtClean="0">
                <a:solidFill>
                  <a:srgbClr val="FF0000"/>
                </a:solidFill>
                <a:latin typeface="Bodoni MT Black" pitchFamily="18" charset="0"/>
              </a:rPr>
              <a:t>) </a:t>
            </a:r>
            <a:r>
              <a:rPr lang="zh-CN" altLang="en-US" sz="2400" b="1" dirty="0" smtClean="0">
                <a:solidFill>
                  <a:srgbClr val="FF0000"/>
                </a:solidFill>
                <a:latin typeface="Bodoni MT Black" pitchFamily="18" charset="0"/>
              </a:rPr>
              <a:t>分解</a:t>
            </a:r>
            <a:endParaRPr lang="en-US" altLang="zh-CN" sz="2400" b="1" dirty="0">
              <a:solidFill>
                <a:srgbClr val="FF0000"/>
              </a:solidFill>
              <a:latin typeface="Bodoni MT Black" pitchFamily="18" charset="0"/>
            </a:endParaRPr>
          </a:p>
          <a:p>
            <a:pPr eaLnBrk="1" hangingPunct="1"/>
            <a:r>
              <a:rPr lang="zh-CN" altLang="en-US" sz="2400" dirty="0" smtClean="0">
                <a:latin typeface="Bodoni MT Black" pitchFamily="18" charset="0"/>
              </a:rPr>
              <a:t>   为了</a:t>
            </a:r>
            <a:r>
              <a:rPr lang="zh-CN" altLang="en-US" sz="2400" dirty="0">
                <a:latin typeface="Bodoni MT Black" pitchFamily="18" charset="0"/>
              </a:rPr>
              <a:t>能够适用于不同的关联，必要时应该分解以前确定的类与对象。</a:t>
            </a:r>
            <a:endParaRPr lang="zh-CN" altLang="en-US" sz="2400" dirty="0">
              <a:latin typeface="Bodoni MT Black" pitchFamily="18" charset="0"/>
            </a:endParaRPr>
          </a:p>
          <a:p>
            <a:pPr eaLnBrk="1" hangingPunct="1"/>
            <a:r>
              <a:rPr lang="zh-CN" altLang="en-US" sz="2000" dirty="0" smtClean="0">
                <a:latin typeface="Bodoni MT Black" pitchFamily="18" charset="0"/>
              </a:rPr>
              <a:t>    例如</a:t>
            </a:r>
            <a:r>
              <a:rPr lang="zh-CN" altLang="en-US" sz="2000" dirty="0">
                <a:latin typeface="Bodoni MT Black" pitchFamily="18" charset="0"/>
              </a:rPr>
              <a:t>，在</a:t>
            </a:r>
            <a:r>
              <a:rPr lang="en-US" altLang="zh-CN" sz="2000" dirty="0">
                <a:latin typeface="Bodoni MT Black" pitchFamily="18" charset="0"/>
              </a:rPr>
              <a:t>ATM</a:t>
            </a:r>
            <a:r>
              <a:rPr lang="zh-CN" altLang="en-US" sz="2000" dirty="0">
                <a:latin typeface="Bodoni MT Black" pitchFamily="18" charset="0"/>
              </a:rPr>
              <a:t>系统中，应该把“事务”分解成“远程事务”和“柜员事务”。</a:t>
            </a:r>
            <a:endParaRPr lang="zh-CN" altLang="en-US" sz="2000" dirty="0">
              <a:latin typeface="Bodoni MT Black" pitchFamily="18" charset="0"/>
            </a:endParaRPr>
          </a:p>
        </p:txBody>
      </p:sp>
      <p:sp>
        <p:nvSpPr>
          <p:cNvPr id="106499" name="文本框 8"/>
          <p:cNvSpPr txBox="1">
            <a:spLocks noChangeArrowheads="1"/>
          </p:cNvSpPr>
          <p:nvPr/>
        </p:nvSpPr>
        <p:spPr bwMode="auto">
          <a:xfrm>
            <a:off x="395288" y="2395538"/>
            <a:ext cx="8280400" cy="1754187"/>
          </a:xfrm>
          <a:prstGeom prst="rect">
            <a:avLst/>
          </a:prstGeom>
          <a:noFill/>
          <a:ln w="15875">
            <a:noFill/>
            <a:miter lim="800000"/>
          </a:ln>
        </p:spPr>
        <p:txBody>
          <a:bodyPr>
            <a:spAutoFit/>
          </a:bodyPr>
          <a:lstStyle/>
          <a:p>
            <a:pPr eaLnBrk="1" hangingPunct="1"/>
            <a:r>
              <a:rPr lang="en-US" altLang="zh-CN" sz="2400" b="1" dirty="0">
                <a:solidFill>
                  <a:srgbClr val="FF0000"/>
                </a:solidFill>
                <a:latin typeface="Bodoni MT Black" pitchFamily="18" charset="0"/>
              </a:rPr>
              <a:t>(3</a:t>
            </a:r>
            <a:r>
              <a:rPr lang="en-US" altLang="zh-CN" sz="2400" b="1" dirty="0" smtClean="0">
                <a:solidFill>
                  <a:srgbClr val="FF0000"/>
                </a:solidFill>
                <a:latin typeface="Bodoni MT Black" pitchFamily="18" charset="0"/>
              </a:rPr>
              <a:t>) </a:t>
            </a:r>
            <a:r>
              <a:rPr lang="zh-CN" altLang="en-US" sz="2400" b="1" dirty="0" smtClean="0">
                <a:solidFill>
                  <a:srgbClr val="FF0000"/>
                </a:solidFill>
                <a:latin typeface="Bodoni MT Black" pitchFamily="18" charset="0"/>
              </a:rPr>
              <a:t>补充</a:t>
            </a:r>
            <a:endParaRPr lang="en-US" altLang="zh-CN" sz="2400" b="1" dirty="0">
              <a:solidFill>
                <a:srgbClr val="FF0000"/>
              </a:solidFill>
              <a:latin typeface="Bodoni MT Black" pitchFamily="18" charset="0"/>
            </a:endParaRPr>
          </a:p>
          <a:p>
            <a:pPr eaLnBrk="1" hangingPunct="1"/>
            <a:r>
              <a:rPr lang="zh-CN" altLang="en-US" sz="2400" dirty="0" smtClean="0">
                <a:latin typeface="Bodoni MT Black" pitchFamily="18" charset="0"/>
              </a:rPr>
              <a:t>    发现</a:t>
            </a:r>
            <a:r>
              <a:rPr lang="zh-CN" altLang="en-US" sz="2400" dirty="0">
                <a:latin typeface="Bodoni MT Black" pitchFamily="18" charset="0"/>
              </a:rPr>
              <a:t>了遗漏的关联就应该及时补上。</a:t>
            </a:r>
            <a:endParaRPr lang="zh-CN" altLang="en-US" sz="2400" dirty="0">
              <a:latin typeface="Bodoni MT Black" pitchFamily="18" charset="0"/>
            </a:endParaRPr>
          </a:p>
          <a:p>
            <a:pPr eaLnBrk="1" hangingPunct="1"/>
            <a:r>
              <a:rPr lang="zh-CN" altLang="en-US" sz="2000" dirty="0" smtClean="0">
                <a:latin typeface="Bodoni MT Black" pitchFamily="18" charset="0"/>
              </a:rPr>
              <a:t>    例如</a:t>
            </a:r>
            <a:r>
              <a:rPr lang="zh-CN" altLang="en-US" sz="2000" dirty="0">
                <a:latin typeface="Bodoni MT Black" pitchFamily="18" charset="0"/>
              </a:rPr>
              <a:t>，在</a:t>
            </a:r>
            <a:r>
              <a:rPr lang="en-US" altLang="zh-CN" sz="2000" dirty="0">
                <a:latin typeface="Bodoni MT Black" pitchFamily="18" charset="0"/>
              </a:rPr>
              <a:t>ATM</a:t>
            </a:r>
            <a:r>
              <a:rPr lang="zh-CN" altLang="en-US" sz="2000" dirty="0">
                <a:latin typeface="Bodoni MT Black" pitchFamily="18" charset="0"/>
              </a:rPr>
              <a:t>系统中把“事务”分解成上述两类之后，需要补充“柜员输入柜员事务”、“柜员事务输进柜员终端”、“在</a:t>
            </a:r>
            <a:r>
              <a:rPr lang="en-US" altLang="zh-CN" sz="2000" dirty="0">
                <a:latin typeface="Bodoni MT Black" pitchFamily="18" charset="0"/>
              </a:rPr>
              <a:t>ATM</a:t>
            </a:r>
            <a:r>
              <a:rPr lang="zh-CN" altLang="en-US" sz="2000" dirty="0">
                <a:latin typeface="Bodoni MT Black" pitchFamily="18" charset="0"/>
              </a:rPr>
              <a:t>上输入远程事务”和“远程事务由现金兑换卡授权”等关联。</a:t>
            </a:r>
            <a:endParaRPr lang="zh-CN" altLang="en-US" sz="2000" dirty="0">
              <a:latin typeface="Bodoni MT Black" pitchFamily="18" charset="0"/>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10.3.2 </a:t>
            </a:r>
            <a:r>
              <a:rPr lang="zh-CN" altLang="en-US" sz="2400" dirty="0" smtClean="0">
                <a:solidFill>
                  <a:srgbClr val="D9D9D9"/>
                </a:solidFill>
                <a:latin typeface="Bodoni MT Black" pitchFamily="18" charset="0"/>
                <a:ea typeface="+mn-ea"/>
              </a:rPr>
              <a:t>确定关联</a:t>
            </a:r>
            <a:endParaRPr lang="zh-CN" altLang="en-US" sz="2400" dirty="0">
              <a:solidFill>
                <a:srgbClr val="D9D9D9"/>
              </a:solidFill>
              <a:latin typeface="Bodoni MT Black" pitchFamily="18" charset="0"/>
              <a:ea typeface="+mn-ea"/>
            </a:endParaRPr>
          </a:p>
        </p:txBody>
      </p:sp>
      <p:sp>
        <p:nvSpPr>
          <p:cNvPr id="106501" name="文本框 10"/>
          <p:cNvSpPr txBox="1">
            <a:spLocks noChangeArrowheads="1"/>
          </p:cNvSpPr>
          <p:nvPr/>
        </p:nvSpPr>
        <p:spPr bwMode="auto">
          <a:xfrm>
            <a:off x="395288" y="4292600"/>
            <a:ext cx="8280400" cy="1570038"/>
          </a:xfrm>
          <a:prstGeom prst="rect">
            <a:avLst/>
          </a:prstGeom>
          <a:noFill/>
          <a:ln w="15875">
            <a:noFill/>
            <a:miter lim="800000"/>
          </a:ln>
        </p:spPr>
        <p:txBody>
          <a:bodyPr>
            <a:spAutoFit/>
          </a:bodyPr>
          <a:lstStyle/>
          <a:p>
            <a:pPr eaLnBrk="1" hangingPunct="1"/>
            <a:r>
              <a:rPr lang="en-US" altLang="zh-CN" sz="2400" b="1" dirty="0">
                <a:solidFill>
                  <a:srgbClr val="FF0000"/>
                </a:solidFill>
                <a:latin typeface="Bodoni MT Black" pitchFamily="18" charset="0"/>
              </a:rPr>
              <a:t>(4</a:t>
            </a:r>
            <a:r>
              <a:rPr lang="en-US" altLang="zh-CN" sz="2400" b="1" dirty="0" smtClean="0">
                <a:solidFill>
                  <a:srgbClr val="FF0000"/>
                </a:solidFill>
                <a:latin typeface="Bodoni MT Black" pitchFamily="18" charset="0"/>
              </a:rPr>
              <a:t>) </a:t>
            </a:r>
            <a:r>
              <a:rPr lang="zh-CN" altLang="en-US" sz="2400" b="1" dirty="0" smtClean="0">
                <a:solidFill>
                  <a:srgbClr val="FF0000"/>
                </a:solidFill>
                <a:latin typeface="Bodoni MT Black" pitchFamily="18" charset="0"/>
              </a:rPr>
              <a:t>表明</a:t>
            </a:r>
            <a:r>
              <a:rPr lang="zh-CN" altLang="en-US" sz="2400" b="1" dirty="0">
                <a:solidFill>
                  <a:srgbClr val="FF0000"/>
                </a:solidFill>
                <a:latin typeface="Bodoni MT Black" pitchFamily="18" charset="0"/>
              </a:rPr>
              <a:t>重数</a:t>
            </a:r>
            <a:endParaRPr lang="en-US" altLang="zh-CN" sz="2400" b="1" dirty="0">
              <a:solidFill>
                <a:srgbClr val="FF0000"/>
              </a:solidFill>
              <a:latin typeface="Bodoni MT Black" pitchFamily="18" charset="0"/>
            </a:endParaRPr>
          </a:p>
          <a:p>
            <a:pPr eaLnBrk="1" hangingPunct="1"/>
            <a:r>
              <a:rPr lang="zh-CN" altLang="en-US" sz="2400" dirty="0" smtClean="0">
                <a:latin typeface="Bodoni MT Black" pitchFamily="18" charset="0"/>
              </a:rPr>
              <a:t>    应该</a:t>
            </a:r>
            <a:r>
              <a:rPr lang="zh-CN" altLang="en-US" sz="2400" dirty="0">
                <a:latin typeface="Bodoni MT Black" pitchFamily="18" charset="0"/>
              </a:rPr>
              <a:t>初步判定各个关联的类型，并粗略地确定关联的重数。但是，无须为此花费过多精力，因为在分析过程中随着认识的逐渐深入，重数也会经常改动。</a:t>
            </a:r>
            <a:endParaRPr lang="zh-CN" altLang="en-US" sz="2400" dirty="0">
              <a:latin typeface="Bodoni MT Black"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文本框 1"/>
          <p:cNvSpPr txBox="1">
            <a:spLocks noChangeArrowheads="1"/>
          </p:cNvSpPr>
          <p:nvPr/>
        </p:nvSpPr>
        <p:spPr bwMode="auto">
          <a:xfrm>
            <a:off x="581025" y="1196975"/>
            <a:ext cx="8002588" cy="461963"/>
          </a:xfrm>
          <a:prstGeom prst="rect">
            <a:avLst/>
          </a:prstGeom>
          <a:noFill/>
          <a:ln w="15875">
            <a:noFill/>
            <a:miter lim="800000"/>
          </a:ln>
        </p:spPr>
        <p:txBody>
          <a:bodyPr>
            <a:spAutoFit/>
          </a:bodyPr>
          <a:lstStyle/>
          <a:p>
            <a:pPr eaLnBrk="1" hangingPunct="1"/>
            <a:r>
              <a:rPr lang="zh-CN" altLang="en-US" sz="2400" b="1" dirty="0">
                <a:latin typeface="Bodoni MT Black" pitchFamily="18" charset="0"/>
              </a:rPr>
              <a:t>经上述分析过程之后得出的</a:t>
            </a:r>
            <a:r>
              <a:rPr lang="en-US" altLang="zh-CN" sz="2400" b="1" dirty="0">
                <a:solidFill>
                  <a:srgbClr val="FF0000"/>
                </a:solidFill>
                <a:latin typeface="Bodoni MT Black" pitchFamily="18" charset="0"/>
              </a:rPr>
              <a:t>ATM</a:t>
            </a:r>
            <a:r>
              <a:rPr lang="zh-CN" altLang="en-US" sz="2400" b="1" dirty="0">
                <a:solidFill>
                  <a:srgbClr val="FF0000"/>
                </a:solidFill>
                <a:latin typeface="Bodoni MT Black" pitchFamily="18" charset="0"/>
              </a:rPr>
              <a:t>系统原始的类图</a:t>
            </a:r>
            <a:r>
              <a:rPr lang="zh-CN" altLang="en-US" sz="2400" b="1" dirty="0">
                <a:latin typeface="Bodoni MT Black" pitchFamily="18" charset="0"/>
              </a:rPr>
              <a:t>。</a:t>
            </a:r>
            <a:endParaRPr lang="zh-CN" altLang="en-US" sz="2400" b="1" dirty="0">
              <a:latin typeface="Bodoni MT Black" pitchFamily="18" charset="0"/>
            </a:endParaRPr>
          </a:p>
        </p:txBody>
      </p:sp>
      <p:pic>
        <p:nvPicPr>
          <p:cNvPr id="108547" name="图片 2"/>
          <p:cNvPicPr>
            <a:picLocks noChangeAspect="1"/>
          </p:cNvPicPr>
          <p:nvPr/>
        </p:nvPicPr>
        <p:blipFill>
          <a:blip r:embed="rId1" cstate="print"/>
          <a:srcRect/>
          <a:stretch>
            <a:fillRect/>
          </a:stretch>
        </p:blipFill>
        <p:spPr bwMode="auto">
          <a:xfrm>
            <a:off x="1403350" y="1844675"/>
            <a:ext cx="6450013" cy="4094163"/>
          </a:xfrm>
          <a:prstGeom prst="rect">
            <a:avLst/>
          </a:prstGeom>
          <a:noFill/>
          <a:ln w="9525">
            <a:noFill/>
            <a:miter lim="800000"/>
            <a:headEnd/>
            <a:tailEnd/>
          </a:ln>
        </p:spPr>
      </p:pic>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10.3.2 </a:t>
            </a:r>
            <a:r>
              <a:rPr lang="zh-CN" altLang="en-US" sz="2400" dirty="0" smtClean="0">
                <a:solidFill>
                  <a:srgbClr val="D9D9D9"/>
                </a:solidFill>
                <a:latin typeface="Bodoni MT Black" pitchFamily="18" charset="0"/>
                <a:ea typeface="+mn-ea"/>
              </a:rPr>
              <a:t>确定关联</a:t>
            </a:r>
            <a:endParaRPr lang="zh-CN" altLang="en-US" sz="2400" dirty="0">
              <a:solidFill>
                <a:srgbClr val="D9D9D9"/>
              </a:solidFill>
              <a:latin typeface="Bodoni MT Black" pitchFamily="18" charset="0"/>
              <a:ea typeface="+mn-ea"/>
            </a:endParaRPr>
          </a:p>
        </p:txBody>
      </p:sp>
      <p:sp>
        <p:nvSpPr>
          <p:cNvPr id="7"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10.3.3 </a:t>
            </a:r>
            <a:r>
              <a:rPr lang="zh-CN" altLang="en-US" sz="2400" dirty="0" smtClean="0">
                <a:solidFill>
                  <a:srgbClr val="D9D9D9"/>
                </a:solidFill>
                <a:latin typeface="Bodoni MT Black" pitchFamily="18" charset="0"/>
                <a:ea typeface="+mn-ea"/>
              </a:rPr>
              <a:t>划分主题</a:t>
            </a:r>
            <a:endParaRPr lang="zh-CN" altLang="en-US" sz="2400" dirty="0">
              <a:solidFill>
                <a:srgbClr val="D9D9D9"/>
              </a:solidFill>
              <a:latin typeface="Bodoni MT Black" pitchFamily="18" charset="0"/>
              <a:ea typeface="+mn-ea"/>
            </a:endParaRPr>
          </a:p>
        </p:txBody>
      </p:sp>
      <p:sp>
        <p:nvSpPr>
          <p:cNvPr id="6" name="内容占位符 4"/>
          <p:cNvSpPr>
            <a:spLocks noGrp="1"/>
          </p:cNvSpPr>
          <p:nvPr>
            <p:ph idx="4294967295"/>
          </p:nvPr>
        </p:nvSpPr>
        <p:spPr>
          <a:xfrm>
            <a:off x="230188" y="981075"/>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10.3.3</a:t>
            </a:r>
            <a:r>
              <a:rPr lang="en-US" altLang="zh-CN" sz="2800" b="1" dirty="0" smtClean="0">
                <a:latin typeface="Bodoni MT Black" pitchFamily="18" charset="0"/>
              </a:rPr>
              <a:t> </a:t>
            </a:r>
            <a:r>
              <a:rPr lang="zh-CN" altLang="en-US" b="1" dirty="0" smtClean="0">
                <a:latin typeface="Bodoni MT Black" pitchFamily="18" charset="0"/>
              </a:rPr>
              <a:t>划分主题</a:t>
            </a:r>
            <a:r>
              <a:rPr lang="en-US" altLang="zh-CN" b="1" dirty="0" smtClean="0">
                <a:latin typeface="Bodoni MT Black" pitchFamily="18" charset="0"/>
              </a:rPr>
              <a:t> </a:t>
            </a:r>
            <a:endParaRPr lang="zh-CN" altLang="en-US" b="1" dirty="0" smtClean="0">
              <a:latin typeface="Bodoni MT Black" pitchFamily="18" charset="0"/>
            </a:endParaRPr>
          </a:p>
        </p:txBody>
      </p:sp>
      <p:sp>
        <p:nvSpPr>
          <p:cNvPr id="110596" name="文本框 2"/>
          <p:cNvSpPr txBox="1">
            <a:spLocks noChangeArrowheads="1"/>
          </p:cNvSpPr>
          <p:nvPr/>
        </p:nvSpPr>
        <p:spPr bwMode="auto">
          <a:xfrm>
            <a:off x="457200" y="1652588"/>
            <a:ext cx="8212138" cy="1200150"/>
          </a:xfrm>
          <a:prstGeom prst="rect">
            <a:avLst/>
          </a:prstGeom>
          <a:noFill/>
          <a:ln w="15875">
            <a:noFill/>
            <a:miter lim="800000"/>
          </a:ln>
        </p:spPr>
        <p:txBody>
          <a:bodyPr>
            <a:spAutoFit/>
          </a:bodyPr>
          <a:lstStyle/>
          <a:p>
            <a:pPr eaLnBrk="1" hangingPunct="1"/>
            <a:r>
              <a:rPr lang="zh-CN" altLang="en-US" sz="2400" dirty="0">
                <a:solidFill>
                  <a:srgbClr val="000000"/>
                </a:solidFill>
                <a:latin typeface="Bodoni MT Black" pitchFamily="18" charset="0"/>
              </a:rPr>
              <a:t>在开发大型、复杂系统的过程中，为了降低复杂程度，人们习惯于把系统再进一步划分成几个不同的主题，也就是在概念上把系统包含的内容</a:t>
            </a:r>
            <a:r>
              <a:rPr lang="zh-CN" altLang="en-US" sz="2400" dirty="0">
                <a:solidFill>
                  <a:srgbClr val="FF0000"/>
                </a:solidFill>
                <a:latin typeface="Bodoni MT Black" pitchFamily="18" charset="0"/>
              </a:rPr>
              <a:t>分解成若干个范畴</a:t>
            </a:r>
            <a:r>
              <a:rPr lang="zh-CN" altLang="en-US" sz="2400" dirty="0">
                <a:solidFill>
                  <a:srgbClr val="000000"/>
                </a:solidFill>
                <a:latin typeface="Bodoni MT Black" pitchFamily="18" charset="0"/>
              </a:rPr>
              <a:t>。</a:t>
            </a:r>
            <a:endParaRPr lang="en-US" altLang="zh-CN" sz="2400" dirty="0">
              <a:solidFill>
                <a:srgbClr val="000000"/>
              </a:solidFill>
              <a:latin typeface="Bodoni MT Black" pitchFamily="18" charset="0"/>
            </a:endParaRPr>
          </a:p>
        </p:txBody>
      </p:sp>
      <p:sp>
        <p:nvSpPr>
          <p:cNvPr id="110597" name="文本框 9"/>
          <p:cNvSpPr txBox="1">
            <a:spLocks noChangeArrowheads="1"/>
          </p:cNvSpPr>
          <p:nvPr/>
        </p:nvSpPr>
        <p:spPr bwMode="auto">
          <a:xfrm>
            <a:off x="412750" y="2882900"/>
            <a:ext cx="8213725" cy="2678113"/>
          </a:xfrm>
          <a:prstGeom prst="rect">
            <a:avLst/>
          </a:prstGeom>
          <a:noFill/>
          <a:ln w="15875">
            <a:noFill/>
            <a:miter lim="800000"/>
          </a:ln>
        </p:spPr>
        <p:txBody>
          <a:bodyPr>
            <a:spAutoFit/>
          </a:bodyPr>
          <a:lstStyle/>
          <a:p>
            <a:pPr marL="342900" indent="-342900" eaLnBrk="1" hangingPunct="1">
              <a:buSzPct val="70000"/>
              <a:buFont typeface="Wingdings" panose="05000000000000000000" pitchFamily="2" charset="2"/>
              <a:buChar char="l"/>
            </a:pPr>
            <a:r>
              <a:rPr lang="zh-CN" altLang="en-US" sz="2400" dirty="0">
                <a:solidFill>
                  <a:srgbClr val="000000"/>
                </a:solidFill>
                <a:latin typeface="Bodoni MT Black" pitchFamily="18" charset="0"/>
              </a:rPr>
              <a:t>在开发很小的系统时，可能根本无须引入主题层；</a:t>
            </a:r>
            <a:endParaRPr lang="en-US" altLang="zh-CN" sz="2400" dirty="0">
              <a:solidFill>
                <a:srgbClr val="000000"/>
              </a:solidFill>
              <a:latin typeface="Bodoni MT Black" pitchFamily="18" charset="0"/>
            </a:endParaRPr>
          </a:p>
          <a:p>
            <a:pPr marL="342900" indent="-342900" eaLnBrk="1" hangingPunct="1">
              <a:buSzPct val="70000"/>
              <a:buFont typeface="Wingdings" panose="05000000000000000000" pitchFamily="2" charset="2"/>
              <a:buChar char="l"/>
            </a:pPr>
            <a:r>
              <a:rPr lang="zh-CN" altLang="en-US" sz="2400" dirty="0">
                <a:solidFill>
                  <a:srgbClr val="000000"/>
                </a:solidFill>
                <a:latin typeface="Bodoni MT Black" pitchFamily="18" charset="0"/>
              </a:rPr>
              <a:t>对于含有较多对象的系统，则往往先识别出类与对象和关联，然后</a:t>
            </a:r>
            <a:r>
              <a:rPr lang="zh-CN" altLang="en-US" sz="2400" dirty="0">
                <a:solidFill>
                  <a:srgbClr val="FF0000"/>
                </a:solidFill>
                <a:latin typeface="Bodoni MT Black" pitchFamily="18" charset="0"/>
              </a:rPr>
              <a:t>划分主题</a:t>
            </a:r>
            <a:r>
              <a:rPr lang="zh-CN" altLang="en-US" sz="2400" dirty="0">
                <a:solidFill>
                  <a:srgbClr val="000000"/>
                </a:solidFill>
                <a:latin typeface="Bodoni MT Black" pitchFamily="18" charset="0"/>
              </a:rPr>
              <a:t>，并用它作为指导开发者和用户观察整个模型的一种机制；</a:t>
            </a:r>
            <a:endParaRPr lang="en-US" altLang="zh-CN" sz="2400" dirty="0">
              <a:solidFill>
                <a:srgbClr val="000000"/>
              </a:solidFill>
              <a:latin typeface="Bodoni MT Black" pitchFamily="18" charset="0"/>
            </a:endParaRPr>
          </a:p>
          <a:p>
            <a:pPr marL="342900" indent="-342900" eaLnBrk="1" hangingPunct="1">
              <a:buSzPct val="70000"/>
              <a:buFont typeface="Wingdings" panose="05000000000000000000" pitchFamily="2" charset="2"/>
              <a:buChar char="l"/>
            </a:pPr>
            <a:r>
              <a:rPr lang="zh-CN" altLang="en-US" sz="2400" dirty="0">
                <a:solidFill>
                  <a:srgbClr val="000000"/>
                </a:solidFill>
                <a:latin typeface="Bodoni MT Black" pitchFamily="18" charset="0"/>
              </a:rPr>
              <a:t>对于规模极大的系统，则首先由高级分析员粗略地识别对象和关联，然后初步划分主题，经进一步分析，对系统结构有更深入的了解之后，再</a:t>
            </a:r>
            <a:r>
              <a:rPr lang="zh-CN" altLang="en-US" sz="2400" dirty="0">
                <a:solidFill>
                  <a:srgbClr val="FF0000"/>
                </a:solidFill>
                <a:latin typeface="Bodoni MT Black" pitchFamily="18" charset="0"/>
              </a:rPr>
              <a:t>进一步修改和精炼主题</a:t>
            </a:r>
            <a:r>
              <a:rPr lang="zh-CN" altLang="en-US" sz="2400" dirty="0">
                <a:solidFill>
                  <a:srgbClr val="000000"/>
                </a:solidFill>
                <a:latin typeface="Bodoni MT Black" pitchFamily="18" charset="0"/>
              </a:rPr>
              <a:t>。</a:t>
            </a:r>
            <a:endParaRPr lang="en-US" altLang="zh-CN" sz="2400" dirty="0">
              <a:solidFill>
                <a:srgbClr val="000000"/>
              </a:solidFill>
              <a:latin typeface="Bodoni MT Black" pitchFamily="18" charset="0"/>
            </a:endParaRPr>
          </a:p>
        </p:txBody>
      </p:sp>
      <p:sp>
        <p:nvSpPr>
          <p:cNvPr id="8"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文本框 1"/>
          <p:cNvSpPr txBox="1">
            <a:spLocks noChangeArrowheads="1"/>
          </p:cNvSpPr>
          <p:nvPr/>
        </p:nvSpPr>
        <p:spPr bwMode="auto">
          <a:xfrm>
            <a:off x="539750" y="1052513"/>
            <a:ext cx="7993063" cy="1200150"/>
          </a:xfrm>
          <a:prstGeom prst="rect">
            <a:avLst/>
          </a:prstGeom>
          <a:noFill/>
          <a:ln w="1587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应该</a:t>
            </a:r>
            <a:r>
              <a:rPr lang="zh-CN" altLang="en-US" sz="2400" dirty="0">
                <a:solidFill>
                  <a:srgbClr val="FF0000"/>
                </a:solidFill>
                <a:latin typeface="Bodoni MT Black" pitchFamily="18" charset="0"/>
              </a:rPr>
              <a:t>按问题领域</a:t>
            </a:r>
            <a:r>
              <a:rPr lang="zh-CN" altLang="en-US" sz="2400" dirty="0">
                <a:latin typeface="Bodoni MT Black" pitchFamily="18" charset="0"/>
              </a:rPr>
              <a:t>而不是用功能分解方法来</a:t>
            </a:r>
            <a:r>
              <a:rPr lang="zh-CN" altLang="en-US" sz="2400" dirty="0">
                <a:solidFill>
                  <a:srgbClr val="FF0000"/>
                </a:solidFill>
                <a:latin typeface="Bodoni MT Black" pitchFamily="18" charset="0"/>
              </a:rPr>
              <a:t>确定主题</a:t>
            </a:r>
            <a:r>
              <a:rPr lang="zh-CN" altLang="en-US" sz="2400" dirty="0">
                <a:latin typeface="Bodoni MT Black" pitchFamily="18" charset="0"/>
              </a:rPr>
              <a:t>。此外，应该按照使</a:t>
            </a:r>
            <a:r>
              <a:rPr lang="zh-CN" altLang="en-US" sz="2400" dirty="0">
                <a:solidFill>
                  <a:srgbClr val="FF0000"/>
                </a:solidFill>
                <a:latin typeface="Bodoni MT Black" pitchFamily="18" charset="0"/>
              </a:rPr>
              <a:t>不同主题内的对象相互间依赖和交互最少</a:t>
            </a:r>
            <a:r>
              <a:rPr lang="zh-CN" altLang="en-US" sz="2400" dirty="0">
                <a:latin typeface="Bodoni MT Black" pitchFamily="18" charset="0"/>
              </a:rPr>
              <a:t>的原则来确定主题。</a:t>
            </a:r>
            <a:endParaRPr lang="zh-CN" altLang="en-US" sz="2400" dirty="0">
              <a:latin typeface="Bodoni MT Black" pitchFamily="18" charset="0"/>
            </a:endParaRPr>
          </a:p>
        </p:txBody>
      </p:sp>
      <p:sp>
        <p:nvSpPr>
          <p:cNvPr id="4" name="文本框 3"/>
          <p:cNvSpPr txBox="1"/>
          <p:nvPr/>
        </p:nvSpPr>
        <p:spPr>
          <a:xfrm>
            <a:off x="544513" y="2279650"/>
            <a:ext cx="7988300" cy="3046413"/>
          </a:xfrm>
          <a:prstGeom prst="rect">
            <a:avLst/>
          </a:prstGeom>
          <a:noFill/>
          <a:ln w="9525">
            <a:noFill/>
          </a:ln>
        </p:spPr>
        <p:txBody>
          <a:bodyPr>
            <a:spAutoFit/>
          </a:bodyPr>
          <a:lstStyle/>
          <a:p>
            <a:pPr eaLnBrk="1" hangingPunct="1">
              <a:defRPr/>
            </a:pPr>
            <a:r>
              <a:rPr lang="zh-CN" altLang="en-US" sz="2400" dirty="0">
                <a:latin typeface="Bodoni MT Black" pitchFamily="18" charset="0"/>
              </a:rPr>
              <a:t>以</a:t>
            </a:r>
            <a:r>
              <a:rPr lang="en-US" altLang="zh-CN" sz="2400" dirty="0">
                <a:latin typeface="Bodoni MT Black" pitchFamily="18" charset="0"/>
              </a:rPr>
              <a:t>ATM</a:t>
            </a:r>
            <a:r>
              <a:rPr lang="zh-CN" altLang="en-US" sz="2400" dirty="0">
                <a:latin typeface="Bodoni MT Black" pitchFamily="18" charset="0"/>
              </a:rPr>
              <a:t>系统为例，可以把它划分成</a:t>
            </a:r>
            <a:endParaRPr lang="en-US" altLang="zh-CN" sz="2400" dirty="0">
              <a:latin typeface="Bodoni MT Black" pitchFamily="18" charset="0"/>
            </a:endParaRPr>
          </a:p>
          <a:p>
            <a:pPr marL="342900" indent="-342900" eaLnBrk="1" hangingPunct="1">
              <a:buFont typeface="Wingdings" panose="05000000000000000000" pitchFamily="2" charset="2"/>
              <a:buChar char="p"/>
              <a:defRPr/>
            </a:pPr>
            <a:r>
              <a:rPr lang="zh-CN" altLang="en-US" sz="2400" dirty="0">
                <a:solidFill>
                  <a:srgbClr val="FF0000"/>
                </a:solidFill>
                <a:latin typeface="Bodoni MT Black" pitchFamily="18" charset="0"/>
              </a:rPr>
              <a:t>总行</a:t>
            </a:r>
            <a:r>
              <a:rPr lang="zh-CN" altLang="en-US" sz="2400" dirty="0">
                <a:latin typeface="Bodoni MT Black" pitchFamily="18" charset="0"/>
              </a:rPr>
              <a:t>（包含总行和中央计算机这两个类）</a:t>
            </a:r>
            <a:endParaRPr lang="en-US" altLang="zh-CN" sz="2400" dirty="0">
              <a:latin typeface="Bodoni MT Black" pitchFamily="18" charset="0"/>
            </a:endParaRPr>
          </a:p>
          <a:p>
            <a:pPr marL="342900" indent="-342900" eaLnBrk="1" hangingPunct="1">
              <a:buFont typeface="Wingdings" panose="05000000000000000000" pitchFamily="2" charset="2"/>
              <a:buChar char="p"/>
              <a:defRPr/>
            </a:pPr>
            <a:r>
              <a:rPr lang="zh-CN" altLang="en-US" sz="2400" dirty="0">
                <a:solidFill>
                  <a:srgbClr val="FF0000"/>
                </a:solidFill>
                <a:latin typeface="Bodoni MT Black" pitchFamily="18" charset="0"/>
              </a:rPr>
              <a:t>分行</a:t>
            </a:r>
            <a:r>
              <a:rPr lang="zh-CN" altLang="en-US" sz="2400" dirty="0">
                <a:latin typeface="Bodoni MT Black" pitchFamily="18" charset="0"/>
              </a:rPr>
              <a:t>（包含分行、分行计算机、柜员终端、柜员事务、柜员和账户等类）</a:t>
            </a:r>
            <a:endParaRPr lang="en-US" altLang="zh-CN" sz="2400" dirty="0">
              <a:latin typeface="Bodoni MT Black" pitchFamily="18" charset="0"/>
            </a:endParaRPr>
          </a:p>
          <a:p>
            <a:pPr marL="342900" indent="-342900" eaLnBrk="1" hangingPunct="1">
              <a:buFont typeface="Wingdings" panose="05000000000000000000" pitchFamily="2" charset="2"/>
              <a:buChar char="p"/>
              <a:defRPr/>
            </a:pPr>
            <a:r>
              <a:rPr lang="en-US" altLang="zh-CN" sz="2400" dirty="0">
                <a:solidFill>
                  <a:srgbClr val="FF0000"/>
                </a:solidFill>
                <a:latin typeface="Bodoni MT Black" pitchFamily="18" charset="0"/>
              </a:rPr>
              <a:t>ATM</a:t>
            </a:r>
            <a:r>
              <a:rPr lang="zh-CN" altLang="en-US" sz="2400" dirty="0">
                <a:latin typeface="Bodoni MT Black" pitchFamily="18" charset="0"/>
              </a:rPr>
              <a:t>（包含</a:t>
            </a:r>
            <a:r>
              <a:rPr lang="en-US" altLang="zh-CN" sz="2400" dirty="0">
                <a:latin typeface="Bodoni MT Black" pitchFamily="18" charset="0"/>
              </a:rPr>
              <a:t>ATM</a:t>
            </a:r>
            <a:r>
              <a:rPr lang="zh-CN" altLang="en-US" sz="2400" dirty="0">
                <a:latin typeface="Bodoni MT Black" pitchFamily="18" charset="0"/>
              </a:rPr>
              <a:t>、远程事务、现金兑换卡和储户等类）等</a:t>
            </a:r>
            <a:r>
              <a:rPr lang="en-US" altLang="zh-CN" sz="2400" dirty="0">
                <a:latin typeface="Bodoni MT Black" pitchFamily="18" charset="0"/>
              </a:rPr>
              <a:t>3</a:t>
            </a:r>
            <a:r>
              <a:rPr lang="zh-CN" altLang="en-US" sz="2400" dirty="0">
                <a:latin typeface="Bodoni MT Black" pitchFamily="18" charset="0"/>
              </a:rPr>
              <a:t>个主题。</a:t>
            </a:r>
            <a:endParaRPr lang="en-US" altLang="zh-CN" sz="2400" dirty="0">
              <a:latin typeface="Bodoni MT Black" pitchFamily="18" charset="0"/>
            </a:endParaRPr>
          </a:p>
          <a:p>
            <a:pPr eaLnBrk="1" hangingPunct="1">
              <a:defRPr/>
            </a:pPr>
            <a:r>
              <a:rPr lang="zh-CN" altLang="en-US" sz="2400" dirty="0">
                <a:latin typeface="Bodoni MT Black" pitchFamily="18" charset="0"/>
              </a:rPr>
              <a:t>    </a:t>
            </a:r>
            <a:r>
              <a:rPr lang="zh-CN" altLang="en-US" sz="2400" dirty="0" smtClean="0">
                <a:latin typeface="Bodoni MT Black" pitchFamily="18" charset="0"/>
              </a:rPr>
              <a:t>事实上</a:t>
            </a:r>
            <a:r>
              <a:rPr lang="zh-CN" altLang="en-US" sz="2400" dirty="0">
                <a:latin typeface="Bodoni MT Black" pitchFamily="18" charset="0"/>
              </a:rPr>
              <a:t>，这里描述的是一个简化的</a:t>
            </a:r>
            <a:r>
              <a:rPr lang="en-US" altLang="zh-CN" sz="2400" dirty="0">
                <a:latin typeface="Bodoni MT Black" pitchFamily="18" charset="0"/>
              </a:rPr>
              <a:t>ATM</a:t>
            </a:r>
            <a:r>
              <a:rPr lang="zh-CN" altLang="en-US" sz="2400" dirty="0">
                <a:latin typeface="Bodoni MT Black" pitchFamily="18" charset="0"/>
              </a:rPr>
              <a:t>系统，为了简单起见，在下面讨论这个例子时将忽略主题层。</a:t>
            </a:r>
            <a:endParaRPr lang="zh-CN" altLang="en-US" sz="2400" dirty="0">
              <a:latin typeface="Bodoni MT Black" pitchFamily="18" charset="0"/>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10.3.3 </a:t>
            </a:r>
            <a:r>
              <a:rPr lang="zh-CN" altLang="en-US" sz="2400" dirty="0" smtClean="0">
                <a:solidFill>
                  <a:srgbClr val="D9D9D9"/>
                </a:solidFill>
                <a:latin typeface="Bodoni MT Black" pitchFamily="18" charset="0"/>
                <a:ea typeface="+mn-ea"/>
              </a:rPr>
              <a:t>划分主题</a:t>
            </a:r>
            <a:endParaRPr lang="zh-CN" altLang="en-US" sz="2400" dirty="0">
              <a:solidFill>
                <a:srgbClr val="D9D9D9"/>
              </a:solidFill>
              <a:latin typeface="Bodoni MT Black" pitchFamily="18" charset="0"/>
              <a:ea typeface="+mn-ea"/>
            </a:endParaRPr>
          </a:p>
        </p:txBody>
      </p:sp>
      <p:sp>
        <p:nvSpPr>
          <p:cNvPr id="6"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10.3.4 </a:t>
            </a:r>
            <a:r>
              <a:rPr lang="zh-CN" altLang="en-US" sz="2400" dirty="0" smtClean="0">
                <a:solidFill>
                  <a:srgbClr val="D9D9D9"/>
                </a:solidFill>
                <a:latin typeface="Bodoni MT Black" pitchFamily="18" charset="0"/>
                <a:ea typeface="+mn-ea"/>
              </a:rPr>
              <a:t>确定属性</a:t>
            </a:r>
            <a:endParaRPr lang="zh-CN" altLang="en-US" sz="2400" dirty="0">
              <a:solidFill>
                <a:srgbClr val="D9D9D9"/>
              </a:solidFill>
              <a:latin typeface="Bodoni MT Black" pitchFamily="18" charset="0"/>
              <a:ea typeface="+mn-ea"/>
            </a:endParaRPr>
          </a:p>
        </p:txBody>
      </p:sp>
      <p:sp>
        <p:nvSpPr>
          <p:cNvPr id="6" name="内容占位符 4"/>
          <p:cNvSpPr>
            <a:spLocks noGrp="1"/>
          </p:cNvSpPr>
          <p:nvPr>
            <p:ph idx="4294967295"/>
          </p:nvPr>
        </p:nvSpPr>
        <p:spPr>
          <a:xfrm>
            <a:off x="420688" y="1385888"/>
            <a:ext cx="8229600" cy="603250"/>
          </a:xfrm>
        </p:spPr>
        <p:txBody>
          <a:bodyPr/>
          <a:lstStyle/>
          <a:p>
            <a:pPr marL="0" indent="0">
              <a:buFont typeface="Arial" panose="020B0604020202020204" pitchFamily="34" charset="0"/>
              <a:buNone/>
              <a:defRPr/>
            </a:pPr>
            <a:r>
              <a:rPr lang="en-US" altLang="zh-CN" b="1" dirty="0" smtClean="0">
                <a:latin typeface="Bodoni MT Black" pitchFamily="18" charset="0"/>
              </a:rPr>
              <a:t>10.3.4 </a:t>
            </a:r>
            <a:r>
              <a:rPr lang="zh-CN" altLang="en-US" b="1" dirty="0" smtClean="0">
                <a:latin typeface="Bodoni MT Black" pitchFamily="18" charset="0"/>
              </a:rPr>
              <a:t>确定属性</a:t>
            </a:r>
            <a:r>
              <a:rPr lang="en-US" altLang="zh-CN" b="1" dirty="0" smtClean="0">
                <a:latin typeface="Bodoni MT Black" pitchFamily="18" charset="0"/>
              </a:rPr>
              <a:t> </a:t>
            </a:r>
            <a:endParaRPr lang="zh-CN" altLang="en-US" b="1" dirty="0" smtClean="0">
              <a:latin typeface="Bodoni MT Black" pitchFamily="18" charset="0"/>
            </a:endParaRPr>
          </a:p>
        </p:txBody>
      </p:sp>
      <p:sp>
        <p:nvSpPr>
          <p:cNvPr id="114692" name="文本框 2"/>
          <p:cNvSpPr txBox="1">
            <a:spLocks noChangeArrowheads="1"/>
          </p:cNvSpPr>
          <p:nvPr/>
        </p:nvSpPr>
        <p:spPr bwMode="auto">
          <a:xfrm>
            <a:off x="755650" y="1989138"/>
            <a:ext cx="7561263" cy="3046988"/>
          </a:xfrm>
          <a:prstGeom prst="rect">
            <a:avLst/>
          </a:prstGeom>
          <a:noFill/>
          <a:ln w="9525">
            <a:noFill/>
            <a:miter lim="800000"/>
          </a:ln>
        </p:spPr>
        <p:txBody>
          <a:bodyPr>
            <a:spAutoFit/>
          </a:bodyPr>
          <a:lstStyle/>
          <a:p>
            <a:pPr eaLnBrk="1" hangingPunct="1"/>
            <a:endParaRPr lang="en-US" altLang="zh-CN" sz="2400" dirty="0">
              <a:latin typeface="Bodoni MT Black" pitchFamily="18" charset="0"/>
            </a:endParaRPr>
          </a:p>
          <a:p>
            <a:pPr eaLnBrk="1" hangingPunct="1"/>
            <a:r>
              <a:rPr lang="zh-CN" altLang="en-US" sz="2400" dirty="0" smtClean="0">
                <a:solidFill>
                  <a:srgbClr val="FF0000"/>
                </a:solidFill>
                <a:latin typeface="Bodoni MT Black" pitchFamily="18" charset="0"/>
              </a:rPr>
              <a:t>    属性</a:t>
            </a:r>
            <a:r>
              <a:rPr lang="zh-CN" altLang="en-US" sz="2400" dirty="0">
                <a:latin typeface="Bodoni MT Black" pitchFamily="18" charset="0"/>
              </a:rPr>
              <a:t>是对象的性质，藉助于属性人们能对类与对象和结构有更深入更具体的认识。注意，在分析阶段不要用属性来表示对象间的关系，使用关联能够表示两个对象间的任何关系，而且把关系表示得更清晰、更醒目。</a:t>
            </a:r>
            <a:endParaRPr lang="zh-CN" altLang="en-US" sz="2400" dirty="0">
              <a:latin typeface="Bodoni MT Black" pitchFamily="18" charset="0"/>
            </a:endParaRPr>
          </a:p>
          <a:p>
            <a:pPr eaLnBrk="1" hangingPunct="1"/>
            <a:r>
              <a:rPr lang="zh-CN" altLang="en-US" sz="2400" dirty="0" smtClean="0">
                <a:latin typeface="Bodoni MT Black" pitchFamily="18" charset="0"/>
              </a:rPr>
              <a:t>    一般说来</a:t>
            </a:r>
            <a:r>
              <a:rPr lang="zh-CN" altLang="en-US" sz="2400" dirty="0">
                <a:latin typeface="Bodoni MT Black" pitchFamily="18" charset="0"/>
              </a:rPr>
              <a:t>，确定属性的过程包括</a:t>
            </a:r>
            <a:r>
              <a:rPr lang="zh-CN" altLang="en-US" sz="2400" dirty="0">
                <a:solidFill>
                  <a:srgbClr val="FF0000"/>
                </a:solidFill>
                <a:latin typeface="Bodoni MT Black" pitchFamily="18" charset="0"/>
              </a:rPr>
              <a:t>分析</a:t>
            </a:r>
            <a:r>
              <a:rPr lang="zh-CN" altLang="en-US" sz="2400" dirty="0">
                <a:latin typeface="Bodoni MT Black" pitchFamily="18" charset="0"/>
              </a:rPr>
              <a:t>和</a:t>
            </a:r>
            <a:r>
              <a:rPr lang="zh-CN" altLang="en-US" sz="2400" dirty="0">
                <a:solidFill>
                  <a:srgbClr val="FF0000"/>
                </a:solidFill>
                <a:latin typeface="Bodoni MT Black" pitchFamily="18" charset="0"/>
              </a:rPr>
              <a:t>选择</a:t>
            </a:r>
            <a:r>
              <a:rPr lang="zh-CN" altLang="en-US" sz="2400" dirty="0">
                <a:latin typeface="Bodoni MT Black" pitchFamily="18" charset="0"/>
              </a:rPr>
              <a:t>两个步骤。</a:t>
            </a:r>
            <a:endParaRPr lang="en-US" altLang="zh-CN" sz="2400" dirty="0">
              <a:latin typeface="Bodoni MT Black" pitchFamily="18" charset="0"/>
            </a:endParaRPr>
          </a:p>
          <a:p>
            <a:pPr eaLnBrk="1" hangingPunct="1"/>
            <a:endParaRPr lang="en-US" altLang="zh-CN" sz="2400" dirty="0">
              <a:latin typeface="Bodoni MT Black" pitchFamily="18" charset="0"/>
            </a:endParaRPr>
          </a:p>
        </p:txBody>
      </p:sp>
      <p:sp>
        <p:nvSpPr>
          <p:cNvPr id="8"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内容占位符 4"/>
          <p:cNvSpPr>
            <a:spLocks noGrp="1"/>
          </p:cNvSpPr>
          <p:nvPr>
            <p:ph idx="4294967295"/>
          </p:nvPr>
        </p:nvSpPr>
        <p:spPr>
          <a:xfrm>
            <a:off x="477838" y="977900"/>
            <a:ext cx="8229600" cy="604838"/>
          </a:xfrm>
        </p:spPr>
        <p:txBody>
          <a:bodyPr/>
          <a:lstStyle/>
          <a:p>
            <a:pPr marL="0" indent="0">
              <a:buFont typeface="Arial" panose="020B0604020202020204" pitchFamily="34" charset="0"/>
              <a:buNone/>
            </a:pPr>
            <a:r>
              <a:rPr lang="en-US" altLang="zh-CN" sz="2800" b="1" dirty="0" smtClean="0">
                <a:latin typeface="Bodoni MT Black" pitchFamily="18" charset="0"/>
              </a:rPr>
              <a:t>1. </a:t>
            </a:r>
            <a:r>
              <a:rPr lang="zh-CN" altLang="en-US" sz="2800" b="1" dirty="0" smtClean="0">
                <a:latin typeface="Bodoni MT Black" pitchFamily="18" charset="0"/>
              </a:rPr>
              <a:t>分析</a:t>
            </a:r>
            <a:endParaRPr lang="zh-CN" altLang="en-US" sz="2800" b="1" dirty="0" smtClean="0">
              <a:latin typeface="Bodoni MT Black" pitchFamily="18" charset="0"/>
            </a:endParaRPr>
          </a:p>
        </p:txBody>
      </p:sp>
      <p:sp>
        <p:nvSpPr>
          <p:cNvPr id="116739" name="文本框 2"/>
          <p:cNvSpPr txBox="1">
            <a:spLocks noChangeArrowheads="1"/>
          </p:cNvSpPr>
          <p:nvPr/>
        </p:nvSpPr>
        <p:spPr bwMode="auto">
          <a:xfrm>
            <a:off x="884238" y="1462088"/>
            <a:ext cx="7416800" cy="1570037"/>
          </a:xfrm>
          <a:prstGeom prst="rect">
            <a:avLst/>
          </a:prstGeom>
          <a:noFill/>
          <a:ln w="15875">
            <a:noFill/>
            <a:miter lim="800000"/>
          </a:ln>
        </p:spPr>
        <p:txBody>
          <a:bodyPr>
            <a:spAutoFit/>
          </a:bodyPr>
          <a:lstStyle/>
          <a:p>
            <a:pPr marL="457200" indent="-457200" eaLnBrk="1" hangingPunct="1">
              <a:buFont typeface="Wingdings" panose="05000000000000000000" pitchFamily="2" charset="2"/>
              <a:buChar char="p"/>
            </a:pPr>
            <a:r>
              <a:rPr lang="zh-CN" altLang="en-US" sz="2400" dirty="0">
                <a:latin typeface="Bodoni MT Black" pitchFamily="18" charset="0"/>
              </a:rPr>
              <a:t>通常，在需求陈述中用</a:t>
            </a:r>
            <a:r>
              <a:rPr lang="zh-CN" altLang="en-US" sz="2400" dirty="0">
                <a:solidFill>
                  <a:srgbClr val="FF0000"/>
                </a:solidFill>
                <a:latin typeface="Bodoni MT Black" pitchFamily="18" charset="0"/>
              </a:rPr>
              <a:t>名词词组</a:t>
            </a:r>
            <a:r>
              <a:rPr lang="zh-CN" altLang="en-US" sz="2400" dirty="0">
                <a:latin typeface="Bodoni MT Black" pitchFamily="18" charset="0"/>
              </a:rPr>
              <a:t>表示</a:t>
            </a:r>
            <a:r>
              <a:rPr lang="zh-CN" altLang="en-US" sz="2400" dirty="0">
                <a:solidFill>
                  <a:srgbClr val="FF0000"/>
                </a:solidFill>
                <a:latin typeface="Bodoni MT Black" pitchFamily="18" charset="0"/>
              </a:rPr>
              <a:t>属性</a:t>
            </a:r>
            <a:r>
              <a:rPr lang="zh-CN" altLang="en-US" sz="2400" dirty="0">
                <a:latin typeface="Bodoni MT Black" pitchFamily="18" charset="0"/>
              </a:rPr>
              <a:t>，例如，“汽车的颜色”或“光标的位置”。</a:t>
            </a:r>
            <a:endParaRPr lang="en-US" altLang="zh-CN" sz="2400" dirty="0">
              <a:latin typeface="Bodoni MT Black" pitchFamily="18" charset="0"/>
            </a:endParaRPr>
          </a:p>
          <a:p>
            <a:pPr marL="457200" indent="-457200" eaLnBrk="1" hangingPunct="1">
              <a:buFont typeface="Wingdings" panose="05000000000000000000" pitchFamily="2" charset="2"/>
              <a:buChar char="p"/>
            </a:pPr>
            <a:r>
              <a:rPr lang="zh-CN" altLang="en-US" sz="2400" dirty="0">
                <a:latin typeface="Bodoni MT Black" pitchFamily="18" charset="0"/>
              </a:rPr>
              <a:t>往往用</a:t>
            </a:r>
            <a:r>
              <a:rPr lang="zh-CN" altLang="en-US" sz="2400" dirty="0">
                <a:solidFill>
                  <a:srgbClr val="FF0000"/>
                </a:solidFill>
                <a:latin typeface="Bodoni MT Black" pitchFamily="18" charset="0"/>
              </a:rPr>
              <a:t>形容词</a:t>
            </a:r>
            <a:r>
              <a:rPr lang="zh-CN" altLang="en-US" sz="2400" dirty="0">
                <a:latin typeface="Bodoni MT Black" pitchFamily="18" charset="0"/>
              </a:rPr>
              <a:t>表示可枚举的</a:t>
            </a:r>
            <a:r>
              <a:rPr lang="zh-CN" altLang="en-US" sz="2400" dirty="0">
                <a:solidFill>
                  <a:srgbClr val="FF0000"/>
                </a:solidFill>
                <a:latin typeface="Bodoni MT Black" pitchFamily="18" charset="0"/>
              </a:rPr>
              <a:t>具体属性</a:t>
            </a:r>
            <a:r>
              <a:rPr lang="zh-CN" altLang="en-US" sz="2400" dirty="0">
                <a:latin typeface="Bodoni MT Black" pitchFamily="18" charset="0"/>
              </a:rPr>
              <a:t>，例如，“红色的”、“打开的”。</a:t>
            </a:r>
            <a:endParaRPr lang="en-US" altLang="zh-CN" sz="2400" dirty="0">
              <a:latin typeface="Bodoni MT Black" pitchFamily="18" charset="0"/>
            </a:endParaRPr>
          </a:p>
        </p:txBody>
      </p:sp>
      <p:sp>
        <p:nvSpPr>
          <p:cNvPr id="116740" name="文本框 3"/>
          <p:cNvSpPr txBox="1">
            <a:spLocks noChangeArrowheads="1"/>
          </p:cNvSpPr>
          <p:nvPr/>
        </p:nvSpPr>
        <p:spPr bwMode="auto">
          <a:xfrm>
            <a:off x="811213" y="3170238"/>
            <a:ext cx="7561262" cy="2216150"/>
          </a:xfrm>
          <a:prstGeom prst="rect">
            <a:avLst/>
          </a:prstGeom>
          <a:noFill/>
          <a:ln w="9525">
            <a:noFill/>
            <a:miter lim="800000"/>
          </a:ln>
        </p:spPr>
        <p:txBody>
          <a:bodyPr>
            <a:spAutoFit/>
          </a:bodyPr>
          <a:lstStyle/>
          <a:p>
            <a:pPr eaLnBrk="1" hangingPunct="1"/>
            <a:r>
              <a:rPr lang="zh-CN" altLang="en-US" sz="2400" dirty="0">
                <a:latin typeface="Bodoni MT Black" pitchFamily="18" charset="0"/>
              </a:rPr>
              <a:t>但是，不可能在需求陈述中找到所有属性，分析员还必须藉助于</a:t>
            </a:r>
            <a:r>
              <a:rPr lang="zh-CN" altLang="en-US" sz="2400" dirty="0">
                <a:solidFill>
                  <a:srgbClr val="FF0000"/>
                </a:solidFill>
                <a:latin typeface="Bodoni MT Black" pitchFamily="18" charset="0"/>
              </a:rPr>
              <a:t>领域知识</a:t>
            </a:r>
            <a:r>
              <a:rPr lang="zh-CN" altLang="en-US" sz="2400" dirty="0">
                <a:latin typeface="Bodoni MT Black" pitchFamily="18" charset="0"/>
              </a:rPr>
              <a:t>和</a:t>
            </a:r>
            <a:r>
              <a:rPr lang="zh-CN" altLang="en-US" sz="2400" dirty="0">
                <a:solidFill>
                  <a:srgbClr val="FF0000"/>
                </a:solidFill>
                <a:latin typeface="Bodoni MT Black" pitchFamily="18" charset="0"/>
              </a:rPr>
              <a:t>常识</a:t>
            </a:r>
            <a:r>
              <a:rPr lang="zh-CN" altLang="en-US" sz="2400" dirty="0">
                <a:latin typeface="Bodoni MT Black" pitchFamily="18" charset="0"/>
              </a:rPr>
              <a:t>才能分析得出需要的属性。幸运的是，属性对问题域的基本结构影响很小。随着时间的推移，问题域中的类始终保持稳定，属性却可能改变了，相应地，类中方法的复杂程度也将改变。</a:t>
            </a:r>
            <a:endParaRPr lang="zh-CN" altLang="en-US" sz="2400" dirty="0">
              <a:latin typeface="Bodoni MT Black" pitchFamily="18" charset="0"/>
            </a:endParaRPr>
          </a:p>
          <a:p>
            <a:pPr eaLnBrk="1" hangingPunct="1"/>
            <a:endParaRPr lang="zh-CN" altLang="en-US" dirty="0">
              <a:latin typeface="Bodoni MT Black" pitchFamily="18" charset="0"/>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10.3.4 </a:t>
            </a:r>
            <a:r>
              <a:rPr lang="zh-CN" altLang="en-US" sz="2400" dirty="0" smtClean="0">
                <a:solidFill>
                  <a:srgbClr val="D9D9D9"/>
                </a:solidFill>
                <a:latin typeface="Bodoni MT Black" pitchFamily="18" charset="0"/>
                <a:ea typeface="+mn-ea"/>
              </a:rPr>
              <a:t>确定属性</a:t>
            </a:r>
            <a:endParaRPr lang="zh-CN" altLang="en-US" sz="2400" dirty="0">
              <a:solidFill>
                <a:srgbClr val="D9D9D9"/>
              </a:solidFill>
              <a:latin typeface="Bodoni MT Black" pitchFamily="18" charset="0"/>
              <a:ea typeface="+mn-ea"/>
            </a:endParaRPr>
          </a:p>
        </p:txBody>
      </p:sp>
      <p:sp>
        <p:nvSpPr>
          <p:cNvPr id="7"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文本框 2"/>
          <p:cNvSpPr txBox="1">
            <a:spLocks noChangeArrowheads="1"/>
          </p:cNvSpPr>
          <p:nvPr/>
        </p:nvSpPr>
        <p:spPr bwMode="auto">
          <a:xfrm>
            <a:off x="900113" y="1916113"/>
            <a:ext cx="7416800" cy="2309812"/>
          </a:xfrm>
          <a:prstGeom prst="rect">
            <a:avLst/>
          </a:prstGeom>
          <a:noFill/>
          <a:ln w="22225">
            <a:noFill/>
            <a:miter lim="800000"/>
          </a:ln>
        </p:spPr>
        <p:txBody>
          <a:bodyPr>
            <a:spAutoFit/>
          </a:bodyPr>
          <a:lstStyle/>
          <a:p>
            <a:pPr eaLnBrk="1" hangingPunct="1"/>
            <a:r>
              <a:rPr lang="zh-CN" altLang="en-US" sz="2400" dirty="0">
                <a:latin typeface="Bodoni MT Black" pitchFamily="18" charset="0"/>
              </a:rPr>
              <a:t>     </a:t>
            </a:r>
            <a:r>
              <a:rPr lang="zh-CN" altLang="en-US" sz="2400" dirty="0" smtClean="0">
                <a:solidFill>
                  <a:srgbClr val="FF0000"/>
                </a:solidFill>
                <a:latin typeface="Bodoni MT Black" pitchFamily="18" charset="0"/>
              </a:rPr>
              <a:t>属性</a:t>
            </a:r>
            <a:r>
              <a:rPr lang="zh-CN" altLang="en-US" sz="2400" dirty="0">
                <a:solidFill>
                  <a:srgbClr val="FF0000"/>
                </a:solidFill>
                <a:latin typeface="Bodoni MT Black" pitchFamily="18" charset="0"/>
              </a:rPr>
              <a:t>的确定</a:t>
            </a:r>
            <a:r>
              <a:rPr lang="zh-CN" altLang="en-US" sz="2400" dirty="0">
                <a:latin typeface="Bodoni MT Black" pitchFamily="18" charset="0"/>
              </a:rPr>
              <a:t>既与</a:t>
            </a:r>
            <a:r>
              <a:rPr lang="zh-CN" altLang="en-US" sz="2400" dirty="0">
                <a:solidFill>
                  <a:srgbClr val="FF0000"/>
                </a:solidFill>
                <a:latin typeface="Bodoni MT Black" pitchFamily="18" charset="0"/>
              </a:rPr>
              <a:t>问题域</a:t>
            </a:r>
            <a:r>
              <a:rPr lang="zh-CN" altLang="en-US" sz="2400" dirty="0">
                <a:latin typeface="Bodoni MT Black" pitchFamily="18" charset="0"/>
              </a:rPr>
              <a:t>有关，也和目标系统的</a:t>
            </a:r>
            <a:r>
              <a:rPr lang="zh-CN" altLang="en-US" sz="2400" dirty="0">
                <a:solidFill>
                  <a:srgbClr val="FF0000"/>
                </a:solidFill>
                <a:latin typeface="Bodoni MT Black" pitchFamily="18" charset="0"/>
              </a:rPr>
              <a:t>任务</a:t>
            </a:r>
            <a:r>
              <a:rPr lang="zh-CN" altLang="en-US" sz="2400" dirty="0">
                <a:latin typeface="Bodoni MT Black" pitchFamily="18" charset="0"/>
              </a:rPr>
              <a:t>有关。应该仅考虑与具体应用直接相关的属性，不要考虑那些超出所要解决的问题范围的属性。在分析过程中应该首先找出最重要的属性，以后再逐渐把其余属性增添进去。</a:t>
            </a:r>
            <a:r>
              <a:rPr lang="zh-CN" altLang="en-US" sz="2400" dirty="0">
                <a:solidFill>
                  <a:srgbClr val="FF0000"/>
                </a:solidFill>
                <a:latin typeface="Bodoni MT Black" pitchFamily="18" charset="0"/>
              </a:rPr>
              <a:t>在分析阶段不要考虑那些纯粹用于实现的属性。</a:t>
            </a:r>
            <a:endParaRPr lang="en-US" altLang="zh-CN" sz="2400" dirty="0">
              <a:solidFill>
                <a:srgbClr val="FF0000"/>
              </a:solidFill>
              <a:latin typeface="Bodoni MT Black" pitchFamily="18" charset="0"/>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10.3.4 </a:t>
            </a:r>
            <a:r>
              <a:rPr lang="zh-CN" altLang="en-US" sz="2400" dirty="0" smtClean="0">
                <a:solidFill>
                  <a:srgbClr val="D9D9D9"/>
                </a:solidFill>
                <a:latin typeface="Bodoni MT Black" pitchFamily="18" charset="0"/>
                <a:ea typeface="+mn-ea"/>
              </a:rPr>
              <a:t>确定属性</a:t>
            </a:r>
            <a:endParaRPr lang="zh-CN" altLang="en-US" sz="2400" dirty="0">
              <a:solidFill>
                <a:srgbClr val="D9D9D9"/>
              </a:solidFill>
              <a:latin typeface="Bodoni MT Black" pitchFamily="18" charset="0"/>
              <a:ea typeface="+mn-ea"/>
            </a:endParaRPr>
          </a:p>
        </p:txBody>
      </p:sp>
      <p:sp>
        <p:nvSpPr>
          <p:cNvPr id="5"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内容占位符 4"/>
          <p:cNvSpPr>
            <a:spLocks noGrp="1"/>
          </p:cNvSpPr>
          <p:nvPr>
            <p:ph idx="4294967295"/>
          </p:nvPr>
        </p:nvSpPr>
        <p:spPr>
          <a:xfrm>
            <a:off x="549275" y="1012825"/>
            <a:ext cx="8229600" cy="604838"/>
          </a:xfrm>
        </p:spPr>
        <p:txBody>
          <a:bodyPr/>
          <a:lstStyle/>
          <a:p>
            <a:pPr marL="0" indent="0">
              <a:buFont typeface="Arial" panose="020B0604020202020204" pitchFamily="34" charset="0"/>
              <a:buNone/>
            </a:pPr>
            <a:r>
              <a:rPr lang="en-US" altLang="zh-CN" sz="2800" b="1" dirty="0" smtClean="0">
                <a:latin typeface="Bodoni MT Black" pitchFamily="18" charset="0"/>
              </a:rPr>
              <a:t>2. </a:t>
            </a:r>
            <a:r>
              <a:rPr lang="zh-CN" altLang="en-US" sz="2800" b="1" dirty="0" smtClean="0">
                <a:latin typeface="Bodoni MT Black" pitchFamily="18" charset="0"/>
              </a:rPr>
              <a:t>选择</a:t>
            </a:r>
            <a:endParaRPr lang="zh-CN" altLang="en-US" sz="2800" b="1" dirty="0" smtClean="0">
              <a:latin typeface="Bodoni MT Black" pitchFamily="18" charset="0"/>
            </a:endParaRPr>
          </a:p>
        </p:txBody>
      </p:sp>
      <p:sp>
        <p:nvSpPr>
          <p:cNvPr id="120835" name="文本框 2"/>
          <p:cNvSpPr txBox="1">
            <a:spLocks noChangeArrowheads="1"/>
          </p:cNvSpPr>
          <p:nvPr/>
        </p:nvSpPr>
        <p:spPr bwMode="auto">
          <a:xfrm>
            <a:off x="673100" y="1576388"/>
            <a:ext cx="7705725" cy="831850"/>
          </a:xfrm>
          <a:prstGeom prst="rect">
            <a:avLst/>
          </a:prstGeom>
          <a:noFill/>
          <a:ln w="22225">
            <a:noFill/>
            <a:miter lim="800000"/>
          </a:ln>
        </p:spPr>
        <p:txBody>
          <a:bodyPr>
            <a:spAutoFit/>
          </a:bodyPr>
          <a:lstStyle/>
          <a:p>
            <a:pPr eaLnBrk="1" hangingPunct="1"/>
            <a:r>
              <a:rPr lang="zh-CN" altLang="en-US" sz="2400" dirty="0">
                <a:latin typeface="Bodoni MT Black" pitchFamily="18" charset="0"/>
              </a:rPr>
              <a:t>认真考察经初步分析而确定下来的那些属性，从中删掉不正确的或不必要的属性。通常有以下几种常见</a:t>
            </a:r>
            <a:r>
              <a:rPr lang="zh-CN" altLang="en-US" sz="2400" dirty="0" smtClean="0">
                <a:latin typeface="Bodoni MT Black" pitchFamily="18" charset="0"/>
              </a:rPr>
              <a:t>情况：</a:t>
            </a:r>
            <a:endParaRPr lang="en-US" altLang="zh-CN" sz="2400" dirty="0">
              <a:latin typeface="Bodoni MT Black" pitchFamily="18" charset="0"/>
            </a:endParaRPr>
          </a:p>
        </p:txBody>
      </p:sp>
      <p:sp>
        <p:nvSpPr>
          <p:cNvPr id="120836" name="文本框 1"/>
          <p:cNvSpPr txBox="1">
            <a:spLocks noChangeArrowheads="1"/>
          </p:cNvSpPr>
          <p:nvPr/>
        </p:nvSpPr>
        <p:spPr bwMode="auto">
          <a:xfrm>
            <a:off x="673100" y="2408238"/>
            <a:ext cx="7561263" cy="2676525"/>
          </a:xfrm>
          <a:prstGeom prst="rect">
            <a:avLst/>
          </a:prstGeom>
          <a:noFill/>
          <a:ln w="22225">
            <a:noFill/>
            <a:miter lim="800000"/>
          </a:ln>
        </p:spPr>
        <p:txBody>
          <a:bodyPr>
            <a:spAutoFit/>
          </a:bodyPr>
          <a:lstStyle/>
          <a:p>
            <a:pPr eaLnBrk="1" hangingPunct="1"/>
            <a:r>
              <a:rPr lang="en-US" altLang="zh-CN" sz="2400" b="1" dirty="0">
                <a:solidFill>
                  <a:srgbClr val="FF0000"/>
                </a:solidFill>
                <a:latin typeface="Bodoni MT Black" pitchFamily="18" charset="0"/>
              </a:rPr>
              <a:t>(1) </a:t>
            </a:r>
            <a:r>
              <a:rPr lang="zh-CN" altLang="en-US" sz="2400" b="1" dirty="0">
                <a:solidFill>
                  <a:srgbClr val="FF0000"/>
                </a:solidFill>
                <a:latin typeface="Bodoni MT Black" pitchFamily="18" charset="0"/>
              </a:rPr>
              <a:t>误把对象当作属性</a:t>
            </a:r>
            <a:endParaRPr lang="zh-CN" altLang="en-US" sz="2400" b="1" dirty="0">
              <a:solidFill>
                <a:srgbClr val="FF0000"/>
              </a:solidFill>
              <a:latin typeface="Bodoni MT Black" pitchFamily="18" charset="0"/>
            </a:endParaRPr>
          </a:p>
          <a:p>
            <a:pPr eaLnBrk="1" hangingPunct="1"/>
            <a:r>
              <a:rPr lang="zh-CN" altLang="en-US" sz="2400" dirty="0">
                <a:latin typeface="Bodoni MT Black" pitchFamily="18" charset="0"/>
              </a:rPr>
              <a:t>如果某个实体的独立存在比它的值更重要，则应把它作为一个对象而不是对象的属性。在具体应用领域中具有自身性质的实体，必然是对象。同一个实体在不同应用领域中，到底应该作为对象还是属性，需要具体分析才能确定。例如，在邮政目录中，“城市”是一个属性，而在人口普查中却应该把“城市”当作对象。</a:t>
            </a:r>
            <a:endParaRPr lang="zh-CN" altLang="en-US" sz="2400" dirty="0">
              <a:latin typeface="Bodoni MT Black" pitchFamily="18" charset="0"/>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10.3.4 </a:t>
            </a:r>
            <a:r>
              <a:rPr lang="zh-CN" altLang="en-US" sz="2400" dirty="0" smtClean="0">
                <a:solidFill>
                  <a:srgbClr val="D9D9D9"/>
                </a:solidFill>
                <a:latin typeface="Bodoni MT Black" pitchFamily="18" charset="0"/>
                <a:ea typeface="+mn-ea"/>
              </a:rPr>
              <a:t>确定属性</a:t>
            </a:r>
            <a:endParaRPr lang="zh-CN" altLang="en-US" sz="2400" dirty="0">
              <a:solidFill>
                <a:srgbClr val="D9D9D9"/>
              </a:solidFill>
              <a:latin typeface="Bodoni MT Black" pitchFamily="18" charset="0"/>
              <a:ea typeface="+mn-ea"/>
            </a:endParaRPr>
          </a:p>
        </p:txBody>
      </p:sp>
      <p:sp>
        <p:nvSpPr>
          <p:cNvPr id="7"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文本框 1"/>
          <p:cNvSpPr txBox="1">
            <a:spLocks noChangeArrowheads="1"/>
          </p:cNvSpPr>
          <p:nvPr/>
        </p:nvSpPr>
        <p:spPr bwMode="auto">
          <a:xfrm>
            <a:off x="719138" y="908050"/>
            <a:ext cx="7705725" cy="2308225"/>
          </a:xfrm>
          <a:prstGeom prst="rect">
            <a:avLst/>
          </a:prstGeom>
          <a:noFill/>
          <a:ln w="22225">
            <a:noFill/>
            <a:miter lim="800000"/>
          </a:ln>
        </p:spPr>
        <p:txBody>
          <a:bodyPr>
            <a:spAutoFit/>
          </a:bodyPr>
          <a:lstStyle/>
          <a:p>
            <a:pPr eaLnBrk="1" hangingPunct="1"/>
            <a:r>
              <a:rPr lang="en-US" altLang="zh-CN" sz="2400" b="1" dirty="0">
                <a:solidFill>
                  <a:srgbClr val="FF0000"/>
                </a:solidFill>
                <a:latin typeface="Bodoni MT Black" pitchFamily="18" charset="0"/>
              </a:rPr>
              <a:t>(2</a:t>
            </a:r>
            <a:r>
              <a:rPr lang="en-US" altLang="zh-CN" sz="2400" b="1" dirty="0" smtClean="0">
                <a:solidFill>
                  <a:srgbClr val="FF0000"/>
                </a:solidFill>
                <a:latin typeface="Bodoni MT Black" pitchFamily="18" charset="0"/>
              </a:rPr>
              <a:t>) </a:t>
            </a:r>
            <a:r>
              <a:rPr lang="zh-CN" altLang="en-US" sz="2400" b="1" dirty="0" smtClean="0">
                <a:solidFill>
                  <a:srgbClr val="FF0000"/>
                </a:solidFill>
                <a:latin typeface="Bodoni MT Black" pitchFamily="18" charset="0"/>
              </a:rPr>
              <a:t>误</a:t>
            </a:r>
            <a:r>
              <a:rPr lang="zh-CN" altLang="en-US" sz="2400" b="1" dirty="0">
                <a:solidFill>
                  <a:srgbClr val="FF0000"/>
                </a:solidFill>
                <a:latin typeface="Bodoni MT Black" pitchFamily="18" charset="0"/>
              </a:rPr>
              <a:t>把关联类的属性当作一般对象的属性</a:t>
            </a:r>
            <a:endParaRPr lang="zh-CN" altLang="en-US" sz="2400" b="1" dirty="0">
              <a:solidFill>
                <a:srgbClr val="FF0000"/>
              </a:solidFill>
              <a:latin typeface="Bodoni MT Black" pitchFamily="18" charset="0"/>
            </a:endParaRPr>
          </a:p>
          <a:p>
            <a:pPr eaLnBrk="1" hangingPunct="1"/>
            <a:r>
              <a:rPr lang="zh-CN" altLang="en-US" sz="2400" dirty="0">
                <a:latin typeface="Bodoni MT Black" pitchFamily="18" charset="0"/>
              </a:rPr>
              <a:t>如果某个性质依赖于某个关联链的存在，则该性质是关联类的属性，在分析阶段不应该把它作为一般对象的属性。特别是在多对多关联中，关联类属性很明显，即使在以后的开发阶段中，也不能把它归并成相互关联的两个对象中任一个的属性。</a:t>
            </a:r>
            <a:endParaRPr lang="zh-CN" altLang="en-US" sz="2400" dirty="0">
              <a:latin typeface="Bodoni MT Black" pitchFamily="18" charset="0"/>
            </a:endParaRPr>
          </a:p>
        </p:txBody>
      </p:sp>
      <p:sp>
        <p:nvSpPr>
          <p:cNvPr id="122883" name="文本框 8"/>
          <p:cNvSpPr txBox="1">
            <a:spLocks noChangeArrowheads="1"/>
          </p:cNvSpPr>
          <p:nvPr/>
        </p:nvSpPr>
        <p:spPr bwMode="auto">
          <a:xfrm>
            <a:off x="719138" y="3216275"/>
            <a:ext cx="7705725" cy="2309813"/>
          </a:xfrm>
          <a:prstGeom prst="rect">
            <a:avLst/>
          </a:prstGeom>
          <a:noFill/>
          <a:ln w="22225">
            <a:noFill/>
            <a:miter lim="800000"/>
          </a:ln>
        </p:spPr>
        <p:txBody>
          <a:bodyPr>
            <a:spAutoFit/>
          </a:bodyPr>
          <a:lstStyle/>
          <a:p>
            <a:pPr eaLnBrk="1" hangingPunct="1"/>
            <a:r>
              <a:rPr lang="en-US" altLang="zh-CN" sz="2400" b="1" dirty="0">
                <a:solidFill>
                  <a:srgbClr val="FF0000"/>
                </a:solidFill>
                <a:latin typeface="Bodoni MT Black" pitchFamily="18" charset="0"/>
              </a:rPr>
              <a:t>(3</a:t>
            </a:r>
            <a:r>
              <a:rPr lang="en-US" altLang="zh-CN" sz="2400" b="1" dirty="0" smtClean="0">
                <a:solidFill>
                  <a:srgbClr val="FF0000"/>
                </a:solidFill>
                <a:latin typeface="Bodoni MT Black" pitchFamily="18" charset="0"/>
              </a:rPr>
              <a:t>) </a:t>
            </a:r>
            <a:r>
              <a:rPr lang="zh-CN" altLang="en-US" sz="2400" b="1" dirty="0" smtClean="0">
                <a:solidFill>
                  <a:srgbClr val="FF0000"/>
                </a:solidFill>
                <a:latin typeface="Bodoni MT Black" pitchFamily="18" charset="0"/>
              </a:rPr>
              <a:t>把</a:t>
            </a:r>
            <a:r>
              <a:rPr lang="zh-CN" altLang="en-US" sz="2400" b="1" dirty="0">
                <a:solidFill>
                  <a:srgbClr val="FF0000"/>
                </a:solidFill>
                <a:latin typeface="Bodoni MT Black" pitchFamily="18" charset="0"/>
              </a:rPr>
              <a:t>限定误当成属性</a:t>
            </a:r>
            <a:endParaRPr lang="en-US" altLang="zh-CN" sz="2400" b="1" dirty="0">
              <a:solidFill>
                <a:srgbClr val="FF0000"/>
              </a:solidFill>
              <a:latin typeface="Bodoni MT Black" pitchFamily="18" charset="0"/>
            </a:endParaRPr>
          </a:p>
          <a:p>
            <a:pPr eaLnBrk="1" hangingPunct="1"/>
            <a:r>
              <a:rPr lang="zh-CN" altLang="en-US" sz="2400" dirty="0">
                <a:latin typeface="Bodoni MT Black" pitchFamily="18" charset="0"/>
              </a:rPr>
              <a:t>正如</a:t>
            </a:r>
            <a:r>
              <a:rPr lang="en-US" altLang="zh-CN" sz="2400" dirty="0">
                <a:latin typeface="Bodoni MT Black" pitchFamily="18" charset="0"/>
              </a:rPr>
              <a:t>9.4.2</a:t>
            </a:r>
            <a:r>
              <a:rPr lang="zh-CN" altLang="en-US" sz="2400" dirty="0">
                <a:latin typeface="Bodoni MT Black" pitchFamily="18" charset="0"/>
              </a:rPr>
              <a:t>节所述，正确使用限定词往往可以减少关联的重数。如果把某个属性值固定下来以后能减少关联的重数，则应该考虑把这个属性重新表述成一个限定词。在</a:t>
            </a:r>
            <a:r>
              <a:rPr lang="en-US" altLang="zh-CN" sz="2400" dirty="0">
                <a:latin typeface="Bodoni MT Black" pitchFamily="18" charset="0"/>
              </a:rPr>
              <a:t>ATM</a:t>
            </a:r>
            <a:r>
              <a:rPr lang="zh-CN" altLang="en-US" sz="2400" dirty="0">
                <a:latin typeface="Bodoni MT Black" pitchFamily="18" charset="0"/>
              </a:rPr>
              <a:t>系统的例子中，</a:t>
            </a:r>
            <a:r>
              <a:rPr lang="zh-CN" altLang="en-US" sz="2400" dirty="0">
                <a:solidFill>
                  <a:srgbClr val="FF0000"/>
                </a:solidFill>
                <a:latin typeface="Bodoni MT Black" pitchFamily="18" charset="0"/>
              </a:rPr>
              <a:t>“分行代码”</a:t>
            </a:r>
            <a:r>
              <a:rPr lang="zh-CN" altLang="en-US" sz="2400" dirty="0">
                <a:latin typeface="Bodoni MT Black" pitchFamily="18" charset="0"/>
              </a:rPr>
              <a:t>、</a:t>
            </a:r>
            <a:r>
              <a:rPr lang="zh-CN" altLang="en-US" sz="2400" dirty="0">
                <a:solidFill>
                  <a:srgbClr val="FF0000"/>
                </a:solidFill>
                <a:latin typeface="Bodoni MT Black" pitchFamily="18" charset="0"/>
              </a:rPr>
              <a:t>“账号”</a:t>
            </a:r>
            <a:r>
              <a:rPr lang="zh-CN" altLang="en-US" sz="2400" dirty="0">
                <a:latin typeface="Bodoni MT Black" pitchFamily="18" charset="0"/>
              </a:rPr>
              <a:t>、</a:t>
            </a:r>
            <a:r>
              <a:rPr lang="zh-CN" altLang="en-US" sz="2400" dirty="0">
                <a:solidFill>
                  <a:srgbClr val="FF0000"/>
                </a:solidFill>
                <a:latin typeface="Bodoni MT Black" pitchFamily="18" charset="0"/>
              </a:rPr>
              <a:t>“雇员号”</a:t>
            </a:r>
            <a:r>
              <a:rPr lang="zh-CN" altLang="en-US" sz="2400" dirty="0">
                <a:latin typeface="Bodoni MT Black" pitchFamily="18" charset="0"/>
              </a:rPr>
              <a:t>、</a:t>
            </a:r>
            <a:r>
              <a:rPr lang="zh-CN" altLang="en-US" sz="2400" dirty="0">
                <a:solidFill>
                  <a:srgbClr val="FF0000"/>
                </a:solidFill>
                <a:latin typeface="Bodoni MT Black" pitchFamily="18" charset="0"/>
              </a:rPr>
              <a:t>“站号”</a:t>
            </a:r>
            <a:r>
              <a:rPr lang="zh-CN" altLang="en-US" sz="2400" dirty="0">
                <a:latin typeface="Bodoni MT Black" pitchFamily="18" charset="0"/>
              </a:rPr>
              <a:t>等都是限定词。</a:t>
            </a:r>
            <a:endParaRPr lang="zh-CN" altLang="en-US" sz="2400" dirty="0">
              <a:latin typeface="Bodoni MT Black" pitchFamily="18" charset="0"/>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10.3.4 </a:t>
            </a:r>
            <a:r>
              <a:rPr lang="zh-CN" altLang="en-US" sz="2400" dirty="0" smtClean="0">
                <a:solidFill>
                  <a:srgbClr val="D9D9D9"/>
                </a:solidFill>
                <a:latin typeface="Bodoni MT Black" pitchFamily="18" charset="0"/>
                <a:ea typeface="+mn-ea"/>
              </a:rPr>
              <a:t>确定属性</a:t>
            </a:r>
            <a:endParaRPr lang="zh-CN" altLang="en-US" sz="2400" dirty="0">
              <a:solidFill>
                <a:srgbClr val="D9D9D9"/>
              </a:solidFill>
              <a:latin typeface="Bodoni MT Black" pitchFamily="18" charset="0"/>
              <a:ea typeface="+mn-ea"/>
            </a:endParaRPr>
          </a:p>
        </p:txBody>
      </p:sp>
      <p:sp>
        <p:nvSpPr>
          <p:cNvPr id="6"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3138488" y="692150"/>
            <a:ext cx="2895600"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4800" b="1" dirty="0" smtClean="0">
                <a:solidFill>
                  <a:prstClr val="black"/>
                </a:solidFill>
                <a:latin typeface="Bodoni MT Black" pitchFamily="18" charset="0"/>
                <a:ea typeface="+mn-ea"/>
              </a:rPr>
              <a:t>主要内容</a:t>
            </a:r>
            <a:endParaRPr lang="es-HN" sz="4800" b="1" dirty="0">
              <a:solidFill>
                <a:prstClr val="black"/>
              </a:solidFill>
              <a:latin typeface="Bodoni MT Black" pitchFamily="18" charset="0"/>
              <a:ea typeface="+mn-ea"/>
            </a:endParaRPr>
          </a:p>
        </p:txBody>
      </p:sp>
      <p:sp>
        <p:nvSpPr>
          <p:cNvPr id="22531"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pic>
        <p:nvPicPr>
          <p:cNvPr id="22532"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22533"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2534"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solidFill>
                <a:srgbClr val="000000"/>
              </a:solidFill>
              <a:latin typeface="Bodoni MT Black" pitchFamily="18" charset="0"/>
            </a:endParaRPr>
          </a:p>
        </p:txBody>
      </p:sp>
      <p:sp>
        <p:nvSpPr>
          <p:cNvPr id="22535"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solidFill>
                <a:srgbClr val="000000"/>
              </a:solidFill>
              <a:latin typeface="Bodoni MT Black" pitchFamily="18" charset="0"/>
            </a:endParaRPr>
          </a:p>
        </p:txBody>
      </p:sp>
      <p:sp>
        <p:nvSpPr>
          <p:cNvPr id="22536"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solidFill>
                <a:srgbClr val="000000"/>
              </a:solidFill>
              <a:latin typeface="Bodoni MT Black" pitchFamily="18" charset="0"/>
            </a:endParaRPr>
          </a:p>
        </p:txBody>
      </p:sp>
      <p:sp>
        <p:nvSpPr>
          <p:cNvPr id="22537"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solidFill>
                <a:srgbClr val="000000"/>
              </a:solidFill>
              <a:latin typeface="Bodoni MT Black" pitchFamily="18" charset="0"/>
            </a:endParaRPr>
          </a:p>
        </p:txBody>
      </p:sp>
      <p:sp>
        <p:nvSpPr>
          <p:cNvPr id="34" name="Rectangle 3"/>
          <p:cNvSpPr txBox="1">
            <a:spLocks noChangeArrowheads="1"/>
          </p:cNvSpPr>
          <p:nvPr/>
        </p:nvSpPr>
        <p:spPr bwMode="auto">
          <a:xfrm>
            <a:off x="468313" y="1916113"/>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10.1   </a:t>
            </a:r>
            <a:r>
              <a:rPr kumimoji="1" lang="zh-CN" altLang="en-US" sz="2400" b="1" dirty="0">
                <a:latin typeface="Bodoni MT Black" pitchFamily="18" charset="0"/>
              </a:rPr>
              <a:t>面向对象分析的基本过程</a:t>
            </a:r>
            <a:endParaRPr kumimoji="1" lang="en-US" altLang="zh-CN" sz="2400" b="1" dirty="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latin typeface="Bodoni MT Black" pitchFamily="18" charset="0"/>
              </a:rPr>
              <a:t>   10.2   </a:t>
            </a:r>
            <a:r>
              <a:rPr kumimoji="1" lang="zh-CN" altLang="en-US" sz="2400" b="1" dirty="0">
                <a:latin typeface="Bodoni MT Black" pitchFamily="18" charset="0"/>
              </a:rPr>
              <a:t>需求陈述</a:t>
            </a:r>
            <a:endParaRPr kumimoji="1" lang="en-US" altLang="zh-CN" sz="2400" b="1" dirty="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latin typeface="Bodoni MT Black" pitchFamily="18" charset="0"/>
              </a:rPr>
              <a:t>   10.3   </a:t>
            </a:r>
            <a:r>
              <a:rPr kumimoji="1" lang="zh-CN" altLang="en-US" sz="2400" b="1" dirty="0">
                <a:latin typeface="Bodoni MT Black" pitchFamily="18" charset="0"/>
              </a:rPr>
              <a:t>建立对象模型</a:t>
            </a:r>
            <a:endParaRPr kumimoji="1" lang="zh-CN" altLang="en-US" sz="2400" b="1" dirty="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latin typeface="Bodoni MT Black" pitchFamily="18" charset="0"/>
              </a:rPr>
              <a:t>   10.4   </a:t>
            </a:r>
            <a:r>
              <a:rPr kumimoji="1" lang="zh-CN" altLang="en-US" sz="2400" b="1" dirty="0">
                <a:latin typeface="Bodoni MT Black" pitchFamily="18" charset="0"/>
              </a:rPr>
              <a:t>建立动态模型</a:t>
            </a:r>
            <a:endParaRPr kumimoji="1" lang="zh-CN" altLang="en-US" sz="2400" b="1" dirty="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latin typeface="Bodoni MT Black" pitchFamily="18" charset="0"/>
              </a:rPr>
              <a:t>   10.5   </a:t>
            </a:r>
            <a:r>
              <a:rPr kumimoji="1" lang="zh-CN" altLang="en-US" sz="2400" b="1" dirty="0">
                <a:latin typeface="Bodoni MT Black" pitchFamily="18" charset="0"/>
              </a:rPr>
              <a:t>建立功能模型</a:t>
            </a:r>
            <a:endParaRPr kumimoji="1" lang="zh-CN" altLang="en-US" sz="2400" b="1" dirty="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latin typeface="Bodoni MT Black" pitchFamily="18" charset="0"/>
              </a:rPr>
              <a:t>   10.6   </a:t>
            </a:r>
            <a:r>
              <a:rPr kumimoji="1" lang="zh-CN" altLang="en-US" sz="2400" b="1" dirty="0">
                <a:latin typeface="Bodoni MT Black" pitchFamily="18" charset="0"/>
              </a:rPr>
              <a:t>定义服务</a:t>
            </a:r>
            <a:endParaRPr kumimoji="1" lang="en-US" altLang="zh-CN" sz="2400" b="1" dirty="0" smtClean="0">
              <a:solidFill>
                <a:prstClr val="black"/>
              </a:solidFill>
              <a:latin typeface="Bodoni MT Black" pitchFamily="18" charset="0"/>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solidFill>
                <a:prstClr val="black"/>
              </a:solidFill>
              <a:latin typeface="Bodoni MT Black" pitchFamily="18" charset="0"/>
              <a:ea typeface="黑体" panose="02010609060101010101" pitchFamily="2" charset="-122"/>
            </a:endParaRPr>
          </a:p>
          <a:p>
            <a:pPr marL="0" indent="0" eaLnBrk="1" hangingPunct="1">
              <a:lnSpc>
                <a:spcPct val="120000"/>
              </a:lnSpc>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ea typeface="黑体" panose="02010609060101010101" pitchFamily="2" charset="-122"/>
              </a:rPr>
              <a:t>      </a:t>
            </a:r>
            <a:endParaRPr kumimoji="1" lang="zh-CN" altLang="en-US" sz="2400" b="1" dirty="0" smtClean="0">
              <a:solidFill>
                <a:srgbClr val="9999CC">
                  <a:lumMod val="50000"/>
                </a:srgbClr>
              </a:solidFill>
              <a:latin typeface="Bodoni MT Black" pitchFamily="18" charset="0"/>
              <a:ea typeface="黑体" panose="02010609060101010101"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2" name="1 Título"/>
          <p:cNvSpPr txBox="1"/>
          <p:nvPr/>
        </p:nvSpPr>
        <p:spPr bwMode="auto">
          <a:xfrm>
            <a:off x="2700338"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主要内容</a:t>
            </a:r>
            <a:endParaRPr lang="zh-CN" altLang="en-US" sz="2400" dirty="0">
              <a:solidFill>
                <a:srgbClr val="D9D9D9"/>
              </a:solidFill>
              <a:latin typeface="Bodoni MT Black" pitchFamily="18" charset="0"/>
              <a:ea typeface="+mn-ea"/>
            </a:endParaRP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文本框 1"/>
          <p:cNvSpPr txBox="1">
            <a:spLocks noChangeArrowheads="1"/>
          </p:cNvSpPr>
          <p:nvPr/>
        </p:nvSpPr>
        <p:spPr bwMode="auto">
          <a:xfrm>
            <a:off x="719138" y="1076325"/>
            <a:ext cx="7705725" cy="1200150"/>
          </a:xfrm>
          <a:prstGeom prst="rect">
            <a:avLst/>
          </a:prstGeom>
          <a:noFill/>
          <a:ln w="22225">
            <a:noFill/>
            <a:miter lim="800000"/>
          </a:ln>
        </p:spPr>
        <p:txBody>
          <a:bodyPr>
            <a:spAutoFit/>
          </a:bodyPr>
          <a:lstStyle/>
          <a:p>
            <a:pPr eaLnBrk="1" hangingPunct="1"/>
            <a:r>
              <a:rPr lang="en-US" altLang="zh-CN" sz="2400" b="1" dirty="0">
                <a:solidFill>
                  <a:srgbClr val="FF0000"/>
                </a:solidFill>
                <a:latin typeface="Bodoni MT Black" pitchFamily="18" charset="0"/>
              </a:rPr>
              <a:t>(4</a:t>
            </a:r>
            <a:r>
              <a:rPr lang="en-US" altLang="zh-CN" sz="2400" b="1" dirty="0" smtClean="0">
                <a:solidFill>
                  <a:srgbClr val="FF0000"/>
                </a:solidFill>
                <a:latin typeface="Bodoni MT Black" pitchFamily="18" charset="0"/>
              </a:rPr>
              <a:t>) </a:t>
            </a:r>
            <a:r>
              <a:rPr lang="zh-CN" altLang="en-US" sz="2400" b="1" dirty="0" smtClean="0">
                <a:solidFill>
                  <a:srgbClr val="FF0000"/>
                </a:solidFill>
                <a:latin typeface="Bodoni MT Black" pitchFamily="18" charset="0"/>
              </a:rPr>
              <a:t>误</a:t>
            </a:r>
            <a:r>
              <a:rPr lang="zh-CN" altLang="en-US" sz="2400" b="1" dirty="0">
                <a:solidFill>
                  <a:srgbClr val="FF0000"/>
                </a:solidFill>
                <a:latin typeface="Bodoni MT Black" pitchFamily="18" charset="0"/>
              </a:rPr>
              <a:t>把内部状态当成了属性</a:t>
            </a:r>
            <a:endParaRPr lang="en-US" altLang="zh-CN" sz="2400" b="1" dirty="0">
              <a:solidFill>
                <a:srgbClr val="FF0000"/>
              </a:solidFill>
              <a:latin typeface="Bodoni MT Black" pitchFamily="18" charset="0"/>
            </a:endParaRPr>
          </a:p>
          <a:p>
            <a:pPr eaLnBrk="1" hangingPunct="1"/>
            <a:r>
              <a:rPr lang="zh-CN" altLang="en-US" sz="2400" dirty="0">
                <a:latin typeface="Bodoni MT Black" pitchFamily="18" charset="0"/>
              </a:rPr>
              <a:t>如果某个性质是对象的非公开的内部状态，则应该从对象模型中删掉这个属性。</a:t>
            </a:r>
            <a:endParaRPr lang="zh-CN" altLang="en-US" sz="2400" dirty="0">
              <a:latin typeface="Bodoni MT Black" pitchFamily="18" charset="0"/>
            </a:endParaRPr>
          </a:p>
        </p:txBody>
      </p:sp>
      <p:sp>
        <p:nvSpPr>
          <p:cNvPr id="124931" name="文本框 8"/>
          <p:cNvSpPr txBox="1">
            <a:spLocks noChangeArrowheads="1"/>
          </p:cNvSpPr>
          <p:nvPr/>
        </p:nvSpPr>
        <p:spPr bwMode="auto">
          <a:xfrm>
            <a:off x="719138" y="2373313"/>
            <a:ext cx="7705725" cy="1200150"/>
          </a:xfrm>
          <a:prstGeom prst="rect">
            <a:avLst/>
          </a:prstGeom>
          <a:noFill/>
          <a:ln w="22225">
            <a:noFill/>
            <a:miter lim="800000"/>
          </a:ln>
        </p:spPr>
        <p:txBody>
          <a:bodyPr>
            <a:spAutoFit/>
          </a:bodyPr>
          <a:lstStyle/>
          <a:p>
            <a:pPr eaLnBrk="1" hangingPunct="1"/>
            <a:r>
              <a:rPr lang="en-US" altLang="zh-CN" sz="2400" b="1" dirty="0">
                <a:solidFill>
                  <a:srgbClr val="FF0000"/>
                </a:solidFill>
                <a:latin typeface="Bodoni MT Black" pitchFamily="18" charset="0"/>
              </a:rPr>
              <a:t>(5</a:t>
            </a:r>
            <a:r>
              <a:rPr lang="en-US" altLang="zh-CN" sz="2400" b="1" dirty="0" smtClean="0">
                <a:solidFill>
                  <a:srgbClr val="FF0000"/>
                </a:solidFill>
                <a:latin typeface="Bodoni MT Black" pitchFamily="18" charset="0"/>
              </a:rPr>
              <a:t>) </a:t>
            </a:r>
            <a:r>
              <a:rPr lang="zh-CN" altLang="en-US" sz="2400" b="1" dirty="0" smtClean="0">
                <a:solidFill>
                  <a:srgbClr val="FF0000"/>
                </a:solidFill>
                <a:latin typeface="Bodoni MT Black" pitchFamily="18" charset="0"/>
              </a:rPr>
              <a:t>过于</a:t>
            </a:r>
            <a:r>
              <a:rPr lang="zh-CN" altLang="en-US" sz="2400" b="1" dirty="0">
                <a:solidFill>
                  <a:srgbClr val="FF0000"/>
                </a:solidFill>
                <a:latin typeface="Bodoni MT Black" pitchFamily="18" charset="0"/>
              </a:rPr>
              <a:t>细化</a:t>
            </a:r>
            <a:endParaRPr lang="en-US" altLang="zh-CN" sz="2400" b="1" dirty="0">
              <a:solidFill>
                <a:srgbClr val="FF0000"/>
              </a:solidFill>
              <a:latin typeface="Bodoni MT Black" pitchFamily="18" charset="0"/>
            </a:endParaRPr>
          </a:p>
          <a:p>
            <a:pPr eaLnBrk="1" hangingPunct="1"/>
            <a:r>
              <a:rPr lang="zh-CN" altLang="en-US" sz="2400" dirty="0">
                <a:latin typeface="Bodoni MT Black" pitchFamily="18" charset="0"/>
              </a:rPr>
              <a:t>在分析阶段应该忽略那些对大多数操作都没有影响的属性。</a:t>
            </a:r>
            <a:endParaRPr lang="zh-CN" altLang="en-US" sz="2400" dirty="0">
              <a:latin typeface="Bodoni MT Black" pitchFamily="18" charset="0"/>
            </a:endParaRPr>
          </a:p>
        </p:txBody>
      </p:sp>
      <p:sp>
        <p:nvSpPr>
          <p:cNvPr id="124932" name="文本框 6"/>
          <p:cNvSpPr txBox="1">
            <a:spLocks noChangeArrowheads="1"/>
          </p:cNvSpPr>
          <p:nvPr/>
        </p:nvSpPr>
        <p:spPr bwMode="auto">
          <a:xfrm>
            <a:off x="719138" y="3587750"/>
            <a:ext cx="7705725" cy="1570038"/>
          </a:xfrm>
          <a:prstGeom prst="rect">
            <a:avLst/>
          </a:prstGeom>
          <a:noFill/>
          <a:ln w="22225">
            <a:noFill/>
            <a:miter lim="800000"/>
          </a:ln>
        </p:spPr>
        <p:txBody>
          <a:bodyPr>
            <a:spAutoFit/>
          </a:bodyPr>
          <a:lstStyle/>
          <a:p>
            <a:pPr eaLnBrk="1" hangingPunct="1"/>
            <a:r>
              <a:rPr lang="en-US" altLang="zh-CN" sz="2400" b="1" dirty="0">
                <a:solidFill>
                  <a:srgbClr val="FF0000"/>
                </a:solidFill>
                <a:latin typeface="Bodoni MT Black" pitchFamily="18" charset="0"/>
              </a:rPr>
              <a:t>(6</a:t>
            </a:r>
            <a:r>
              <a:rPr lang="en-US" altLang="zh-CN" sz="2400" b="1" dirty="0" smtClean="0">
                <a:solidFill>
                  <a:srgbClr val="FF0000"/>
                </a:solidFill>
                <a:latin typeface="Bodoni MT Black" pitchFamily="18" charset="0"/>
              </a:rPr>
              <a:t>) </a:t>
            </a:r>
            <a:r>
              <a:rPr lang="zh-CN" altLang="en-US" sz="2400" b="1" dirty="0" smtClean="0">
                <a:solidFill>
                  <a:srgbClr val="FF0000"/>
                </a:solidFill>
                <a:latin typeface="Bodoni MT Black" pitchFamily="18" charset="0"/>
              </a:rPr>
              <a:t>存在</a:t>
            </a:r>
            <a:r>
              <a:rPr lang="zh-CN" altLang="en-US" sz="2400" b="1" dirty="0">
                <a:solidFill>
                  <a:srgbClr val="FF0000"/>
                </a:solidFill>
                <a:latin typeface="Bodoni MT Black" pitchFamily="18" charset="0"/>
              </a:rPr>
              <a:t>不一致的属性</a:t>
            </a:r>
            <a:endParaRPr lang="en-US" altLang="zh-CN" sz="2400" b="1" dirty="0">
              <a:solidFill>
                <a:srgbClr val="FF0000"/>
              </a:solidFill>
              <a:latin typeface="Bodoni MT Black" pitchFamily="18" charset="0"/>
            </a:endParaRPr>
          </a:p>
          <a:p>
            <a:pPr eaLnBrk="1" hangingPunct="1"/>
            <a:r>
              <a:rPr lang="zh-CN" altLang="en-US" sz="2400" dirty="0">
                <a:latin typeface="Bodoni MT Black" pitchFamily="18" charset="0"/>
              </a:rPr>
              <a:t>类应该是简单而且一致的。如果得出一些看起来与其他属性毫不相关的属性，则应该考虑把该类分解成两个不同的类。</a:t>
            </a:r>
            <a:endParaRPr lang="zh-CN" altLang="en-US" sz="2400" dirty="0">
              <a:latin typeface="Bodoni MT Black" pitchFamily="18" charset="0"/>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10.3.4 </a:t>
            </a:r>
            <a:r>
              <a:rPr lang="zh-CN" altLang="en-US" sz="2400" dirty="0" smtClean="0">
                <a:solidFill>
                  <a:srgbClr val="D9D9D9"/>
                </a:solidFill>
                <a:latin typeface="Bodoni MT Black" pitchFamily="18" charset="0"/>
                <a:ea typeface="+mn-ea"/>
              </a:rPr>
              <a:t>确定属性</a:t>
            </a:r>
            <a:endParaRPr lang="zh-CN" altLang="en-US" sz="2400" dirty="0">
              <a:solidFill>
                <a:srgbClr val="D9D9D9"/>
              </a:solidFill>
              <a:latin typeface="Bodoni MT Black" pitchFamily="18" charset="0"/>
              <a:ea typeface="+mn-ea"/>
            </a:endParaRPr>
          </a:p>
        </p:txBody>
      </p:sp>
      <p:sp>
        <p:nvSpPr>
          <p:cNvPr id="11"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文本框 1"/>
          <p:cNvSpPr txBox="1">
            <a:spLocks noChangeArrowheads="1"/>
          </p:cNvSpPr>
          <p:nvPr/>
        </p:nvSpPr>
        <p:spPr bwMode="auto">
          <a:xfrm>
            <a:off x="463550" y="965200"/>
            <a:ext cx="8216900" cy="831850"/>
          </a:xfrm>
          <a:prstGeom prst="rect">
            <a:avLst/>
          </a:prstGeom>
          <a:noFill/>
          <a:ln w="22225">
            <a:noFill/>
            <a:miter lim="800000"/>
          </a:ln>
        </p:spPr>
        <p:txBody>
          <a:bodyPr>
            <a:spAutoFit/>
          </a:bodyPr>
          <a:lstStyle/>
          <a:p>
            <a:pPr eaLnBrk="1" hangingPunct="1"/>
            <a:r>
              <a:rPr lang="zh-CN" altLang="en-US" sz="2400" dirty="0">
                <a:latin typeface="Bodoni MT Black" pitchFamily="18" charset="0"/>
              </a:rPr>
              <a:t>经过筛选之后，得到</a:t>
            </a:r>
            <a:r>
              <a:rPr lang="en-US" altLang="zh-CN" sz="2400" dirty="0">
                <a:latin typeface="Bodoni MT Black" pitchFamily="18" charset="0"/>
              </a:rPr>
              <a:t>ATM</a:t>
            </a:r>
            <a:r>
              <a:rPr lang="zh-CN" altLang="en-US" sz="2400" dirty="0">
                <a:latin typeface="Bodoni MT Black" pitchFamily="18" charset="0"/>
              </a:rPr>
              <a:t>系统中各个类的属性，如图所示。图中还标出了一些</a:t>
            </a:r>
            <a:r>
              <a:rPr lang="zh-CN" altLang="en-US" sz="2400" dirty="0">
                <a:solidFill>
                  <a:srgbClr val="FF0000"/>
                </a:solidFill>
                <a:latin typeface="Bodoni MT Black" pitchFamily="18" charset="0"/>
              </a:rPr>
              <a:t>限定词</a:t>
            </a:r>
            <a:r>
              <a:rPr lang="zh-CN" altLang="en-US" sz="2400" dirty="0">
                <a:latin typeface="Bodoni MT Black" pitchFamily="18" charset="0"/>
              </a:rPr>
              <a:t>：</a:t>
            </a:r>
            <a:endParaRPr lang="zh-CN" altLang="en-US" sz="2400" dirty="0">
              <a:latin typeface="Bodoni MT Black" pitchFamily="18" charset="0"/>
            </a:endParaRPr>
          </a:p>
        </p:txBody>
      </p:sp>
      <p:sp>
        <p:nvSpPr>
          <p:cNvPr id="126979" name="文本框 2"/>
          <p:cNvSpPr txBox="1">
            <a:spLocks noChangeArrowheads="1"/>
          </p:cNvSpPr>
          <p:nvPr/>
        </p:nvSpPr>
        <p:spPr bwMode="auto">
          <a:xfrm>
            <a:off x="611188" y="1773238"/>
            <a:ext cx="7921625" cy="3784600"/>
          </a:xfrm>
          <a:prstGeom prst="rect">
            <a:avLst/>
          </a:prstGeom>
          <a:noFill/>
          <a:ln w="15875">
            <a:noFill/>
            <a:miter lim="800000"/>
          </a:ln>
        </p:spPr>
        <p:txBody>
          <a:bodyPr>
            <a:spAutoFit/>
          </a:bodyPr>
          <a:lstStyle/>
          <a:p>
            <a:pPr marL="342900" indent="-342900" eaLnBrk="1" hangingPunct="1">
              <a:buSzPct val="70000"/>
              <a:buFont typeface="Wingdings" panose="05000000000000000000" pitchFamily="2" charset="2"/>
              <a:buChar char="l"/>
            </a:pPr>
            <a:r>
              <a:rPr lang="zh-CN" altLang="en-US" sz="2400">
                <a:latin typeface="Bodoni MT Black" pitchFamily="18" charset="0"/>
              </a:rPr>
              <a:t>“卡号”实际上是一个限定词。在研究卡号含义的过程中，发现以前在分析确定关联的过程中遗漏了“分行发放现金兑换卡”这个关联，现在把这个关联补上，卡号是这个关联上的限定词。</a:t>
            </a:r>
            <a:endParaRPr lang="zh-CN" altLang="en-US" sz="2400">
              <a:latin typeface="Bodoni MT Black" pitchFamily="18" charset="0"/>
            </a:endParaRPr>
          </a:p>
          <a:p>
            <a:pPr marL="342900" indent="-342900" eaLnBrk="1" hangingPunct="1">
              <a:buSzPct val="70000"/>
              <a:buFont typeface="Wingdings" panose="05000000000000000000" pitchFamily="2" charset="2"/>
              <a:buChar char="l"/>
            </a:pPr>
            <a:r>
              <a:rPr lang="zh-CN" altLang="en-US" sz="2400">
                <a:latin typeface="Bodoni MT Black" pitchFamily="18" charset="0"/>
              </a:rPr>
              <a:t>“分行代码”是关联“分行组成总行”上的限定词。</a:t>
            </a:r>
            <a:endParaRPr lang="en-US" altLang="zh-CN" sz="2400">
              <a:latin typeface="Bodoni MT Black" pitchFamily="18" charset="0"/>
            </a:endParaRPr>
          </a:p>
          <a:p>
            <a:pPr marL="342900" indent="-342900" eaLnBrk="1" hangingPunct="1">
              <a:buSzPct val="70000"/>
              <a:buFont typeface="Wingdings" panose="05000000000000000000" pitchFamily="2" charset="2"/>
              <a:buChar char="l"/>
            </a:pPr>
            <a:r>
              <a:rPr lang="zh-CN" altLang="en-US" sz="2400">
                <a:latin typeface="Bodoni MT Black" pitchFamily="18" charset="0"/>
              </a:rPr>
              <a:t>“账号”是关联“分行保管账户”上的限定词。</a:t>
            </a:r>
            <a:endParaRPr lang="zh-CN" altLang="en-US" sz="2400">
              <a:latin typeface="Bodoni MT Black" pitchFamily="18" charset="0"/>
            </a:endParaRPr>
          </a:p>
          <a:p>
            <a:pPr marL="342900" indent="-342900" eaLnBrk="1" hangingPunct="1">
              <a:buSzPct val="70000"/>
              <a:buFont typeface="Wingdings" panose="05000000000000000000" pitchFamily="2" charset="2"/>
              <a:buChar char="l"/>
            </a:pPr>
            <a:r>
              <a:rPr lang="zh-CN" altLang="en-US" sz="2400">
                <a:latin typeface="Bodoni MT Black" pitchFamily="18" charset="0"/>
              </a:rPr>
              <a:t>“雇员号”是“分行雇用柜员”上的限定词。</a:t>
            </a:r>
            <a:endParaRPr lang="zh-CN" altLang="en-US" sz="2400">
              <a:latin typeface="Bodoni MT Black" pitchFamily="18" charset="0"/>
            </a:endParaRPr>
          </a:p>
          <a:p>
            <a:pPr marL="342900" indent="-342900" eaLnBrk="1" hangingPunct="1">
              <a:buSzPct val="70000"/>
              <a:buFont typeface="Wingdings" panose="05000000000000000000" pitchFamily="2" charset="2"/>
              <a:buChar char="l"/>
            </a:pPr>
            <a:r>
              <a:rPr lang="zh-CN" altLang="en-US" sz="2400">
                <a:latin typeface="Bodoni MT Black" pitchFamily="18" charset="0"/>
              </a:rPr>
              <a:t>“站号”是“分行拥有柜员终端”、“柜员终端与分行计算机通信”及“中央计算机与</a:t>
            </a:r>
            <a:r>
              <a:rPr lang="en-US" altLang="zh-CN" sz="2400">
                <a:latin typeface="Bodoni MT Black" pitchFamily="18" charset="0"/>
              </a:rPr>
              <a:t>ATM</a:t>
            </a:r>
            <a:r>
              <a:rPr lang="zh-CN" altLang="en-US" sz="2400">
                <a:latin typeface="Bodoni MT Black" pitchFamily="18" charset="0"/>
              </a:rPr>
              <a:t>通信”</a:t>
            </a:r>
            <a:r>
              <a:rPr lang="en-US" altLang="zh-CN" sz="2400">
                <a:latin typeface="Bodoni MT Black" pitchFamily="18" charset="0"/>
              </a:rPr>
              <a:t>3</a:t>
            </a:r>
            <a:r>
              <a:rPr lang="zh-CN" altLang="en-US" sz="2400">
                <a:latin typeface="Bodoni MT Black" pitchFamily="18" charset="0"/>
              </a:rPr>
              <a:t>个关联上的限定词。</a:t>
            </a:r>
            <a:endParaRPr lang="zh-CN" altLang="en-US" sz="2400">
              <a:latin typeface="Bodoni MT Black" pitchFamily="18" charset="0"/>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10.3.4 </a:t>
            </a:r>
            <a:r>
              <a:rPr lang="zh-CN" altLang="en-US" sz="2400" dirty="0" smtClean="0">
                <a:solidFill>
                  <a:srgbClr val="D9D9D9"/>
                </a:solidFill>
                <a:latin typeface="Bodoni MT Black" pitchFamily="18" charset="0"/>
                <a:ea typeface="+mn-ea"/>
              </a:rPr>
              <a:t>确定属性</a:t>
            </a:r>
            <a:endParaRPr lang="zh-CN" altLang="en-US" sz="2400" dirty="0">
              <a:solidFill>
                <a:srgbClr val="D9D9D9"/>
              </a:solidFill>
              <a:latin typeface="Bodoni MT Black" pitchFamily="18" charset="0"/>
              <a:ea typeface="+mn-ea"/>
            </a:endParaRPr>
          </a:p>
        </p:txBody>
      </p:sp>
      <p:sp>
        <p:nvSpPr>
          <p:cNvPr id="6"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6" name="图片 3"/>
          <p:cNvPicPr>
            <a:picLocks noChangeAspect="1"/>
          </p:cNvPicPr>
          <p:nvPr/>
        </p:nvPicPr>
        <p:blipFill>
          <a:blip r:embed="rId1" cstate="print"/>
          <a:srcRect/>
          <a:stretch>
            <a:fillRect/>
          </a:stretch>
        </p:blipFill>
        <p:spPr bwMode="auto">
          <a:xfrm>
            <a:off x="2127250" y="274638"/>
            <a:ext cx="5167313" cy="5527675"/>
          </a:xfrm>
          <a:prstGeom prst="rect">
            <a:avLst/>
          </a:prstGeom>
          <a:noFill/>
          <a:ln w="9525">
            <a:noFill/>
            <a:miter lim="800000"/>
            <a:headEnd/>
            <a:tailEnd/>
          </a:ln>
        </p:spPr>
      </p:pic>
      <p:sp>
        <p:nvSpPr>
          <p:cNvPr id="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10.3.4 </a:t>
            </a:r>
            <a:r>
              <a:rPr lang="zh-CN" altLang="en-US" sz="2400" dirty="0" smtClean="0">
                <a:solidFill>
                  <a:srgbClr val="D9D9D9"/>
                </a:solidFill>
                <a:latin typeface="Bodoni MT Black" pitchFamily="18" charset="0"/>
                <a:ea typeface="+mn-ea"/>
              </a:rPr>
              <a:t>确定属性</a:t>
            </a:r>
            <a:endParaRPr lang="zh-CN" altLang="en-US" sz="2400" dirty="0">
              <a:solidFill>
                <a:srgbClr val="D9D9D9"/>
              </a:solidFill>
              <a:latin typeface="Bodoni MT Black" pitchFamily="18" charset="0"/>
              <a:ea typeface="+mn-ea"/>
            </a:endParaRPr>
          </a:p>
        </p:txBody>
      </p:sp>
      <p:sp>
        <p:nvSpPr>
          <p:cNvPr id="4" name="椭圆 3"/>
          <p:cNvSpPr/>
          <p:nvPr/>
        </p:nvSpPr>
        <p:spPr>
          <a:xfrm>
            <a:off x="2643174" y="714356"/>
            <a:ext cx="714380" cy="6429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椭圆 5"/>
          <p:cNvSpPr/>
          <p:nvPr/>
        </p:nvSpPr>
        <p:spPr>
          <a:xfrm>
            <a:off x="3786182" y="285728"/>
            <a:ext cx="714380" cy="6429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8" name="椭圆 7"/>
          <p:cNvSpPr/>
          <p:nvPr/>
        </p:nvSpPr>
        <p:spPr>
          <a:xfrm>
            <a:off x="4357686" y="785794"/>
            <a:ext cx="419104" cy="6429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9" name="椭圆 8"/>
          <p:cNvSpPr/>
          <p:nvPr/>
        </p:nvSpPr>
        <p:spPr>
          <a:xfrm>
            <a:off x="3857620" y="1428736"/>
            <a:ext cx="509590" cy="3667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0" name="椭圆 9"/>
          <p:cNvSpPr/>
          <p:nvPr/>
        </p:nvSpPr>
        <p:spPr>
          <a:xfrm>
            <a:off x="5429256" y="857232"/>
            <a:ext cx="714380" cy="6429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1" name="椭圆 10"/>
          <p:cNvSpPr/>
          <p:nvPr/>
        </p:nvSpPr>
        <p:spPr>
          <a:xfrm>
            <a:off x="2643174" y="2214554"/>
            <a:ext cx="714380" cy="6429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2" name="椭圆 11"/>
          <p:cNvSpPr/>
          <p:nvPr/>
        </p:nvSpPr>
        <p:spPr>
          <a:xfrm>
            <a:off x="3571868" y="2786058"/>
            <a:ext cx="714380" cy="6429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3" name="椭圆 12"/>
          <p:cNvSpPr/>
          <p:nvPr/>
        </p:nvSpPr>
        <p:spPr>
          <a:xfrm>
            <a:off x="6500826" y="857232"/>
            <a:ext cx="714380" cy="6429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4" name="椭圆 13"/>
          <p:cNvSpPr/>
          <p:nvPr/>
        </p:nvSpPr>
        <p:spPr>
          <a:xfrm>
            <a:off x="4857752" y="3857628"/>
            <a:ext cx="714380" cy="6429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5" name="椭圆 14"/>
          <p:cNvSpPr/>
          <p:nvPr/>
        </p:nvSpPr>
        <p:spPr>
          <a:xfrm>
            <a:off x="2143108" y="5143512"/>
            <a:ext cx="714380" cy="6429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6" name="椭圆 15"/>
          <p:cNvSpPr/>
          <p:nvPr/>
        </p:nvSpPr>
        <p:spPr>
          <a:xfrm>
            <a:off x="2214546" y="2928934"/>
            <a:ext cx="571504" cy="428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10.3.5 </a:t>
            </a:r>
            <a:r>
              <a:rPr lang="zh-CN" altLang="en-US" sz="2400" dirty="0" smtClean="0">
                <a:solidFill>
                  <a:srgbClr val="D9D9D9"/>
                </a:solidFill>
                <a:latin typeface="Bodoni MT Black" pitchFamily="18" charset="0"/>
                <a:ea typeface="+mn-ea"/>
              </a:rPr>
              <a:t>识别继承关系</a:t>
            </a:r>
            <a:endParaRPr lang="zh-CN" altLang="en-US" sz="2400" dirty="0">
              <a:solidFill>
                <a:srgbClr val="D9D9D9"/>
              </a:solidFill>
              <a:latin typeface="Bodoni MT Black" pitchFamily="18" charset="0"/>
              <a:ea typeface="+mn-ea"/>
            </a:endParaRPr>
          </a:p>
        </p:txBody>
      </p:sp>
      <p:sp>
        <p:nvSpPr>
          <p:cNvPr id="131075" name="内容占位符 4"/>
          <p:cNvSpPr>
            <a:spLocks noGrp="1"/>
          </p:cNvSpPr>
          <p:nvPr>
            <p:ph idx="4294967295"/>
          </p:nvPr>
        </p:nvSpPr>
        <p:spPr>
          <a:xfrm>
            <a:off x="323850" y="1373188"/>
            <a:ext cx="8229600" cy="603250"/>
          </a:xfrm>
        </p:spPr>
        <p:txBody>
          <a:bodyPr/>
          <a:lstStyle/>
          <a:p>
            <a:pPr marL="0" indent="0">
              <a:buFont typeface="Arial" panose="020B0604020202020204" pitchFamily="34" charset="0"/>
              <a:buNone/>
            </a:pPr>
            <a:r>
              <a:rPr lang="en-US" altLang="zh-CN" b="1" dirty="0" smtClean="0">
                <a:latin typeface="Bodoni MT Black" pitchFamily="18" charset="0"/>
              </a:rPr>
              <a:t>10.3.5 </a:t>
            </a:r>
            <a:r>
              <a:rPr lang="zh-CN" altLang="en-US" b="1" dirty="0" smtClean="0">
                <a:latin typeface="Bodoni MT Black" pitchFamily="18" charset="0"/>
              </a:rPr>
              <a:t>识别继承关系</a:t>
            </a:r>
            <a:r>
              <a:rPr lang="en-US" altLang="zh-CN" b="1" dirty="0" smtClean="0">
                <a:latin typeface="Bodoni MT Black" pitchFamily="18" charset="0"/>
              </a:rPr>
              <a:t> </a:t>
            </a:r>
            <a:endParaRPr lang="zh-CN" altLang="en-US" b="1" dirty="0" smtClean="0">
              <a:latin typeface="Bodoni MT Black" pitchFamily="18" charset="0"/>
            </a:endParaRPr>
          </a:p>
        </p:txBody>
      </p:sp>
      <p:sp>
        <p:nvSpPr>
          <p:cNvPr id="131076" name="文本框 2"/>
          <p:cNvSpPr txBox="1">
            <a:spLocks noChangeArrowheads="1"/>
          </p:cNvSpPr>
          <p:nvPr/>
        </p:nvSpPr>
        <p:spPr bwMode="auto">
          <a:xfrm>
            <a:off x="787400" y="2163763"/>
            <a:ext cx="7559675" cy="2676525"/>
          </a:xfrm>
          <a:prstGeom prst="rect">
            <a:avLst/>
          </a:prstGeom>
          <a:noFill/>
          <a:ln w="15875">
            <a:noFill/>
            <a:miter lim="800000"/>
          </a:ln>
        </p:spPr>
        <p:txBody>
          <a:bodyPr>
            <a:spAutoFit/>
          </a:bodyPr>
          <a:lstStyle/>
          <a:p>
            <a:pPr eaLnBrk="1" hangingPunct="1"/>
            <a:r>
              <a:rPr lang="zh-CN" altLang="en-US" sz="2400" dirty="0">
                <a:solidFill>
                  <a:srgbClr val="000000"/>
                </a:solidFill>
                <a:latin typeface="Bodoni MT Black" pitchFamily="18" charset="0"/>
              </a:rPr>
              <a:t>     </a:t>
            </a:r>
            <a:r>
              <a:rPr lang="zh-CN" altLang="en-US" sz="2400" dirty="0" smtClean="0">
                <a:solidFill>
                  <a:srgbClr val="000000"/>
                </a:solidFill>
                <a:latin typeface="Bodoni MT Black" pitchFamily="18" charset="0"/>
              </a:rPr>
              <a:t>确定</a:t>
            </a:r>
            <a:r>
              <a:rPr lang="zh-CN" altLang="en-US" sz="2400" dirty="0">
                <a:solidFill>
                  <a:srgbClr val="000000"/>
                </a:solidFill>
                <a:latin typeface="Bodoni MT Black" pitchFamily="18" charset="0"/>
              </a:rPr>
              <a:t>了类中应该定义的属性之后，就可以利用</a:t>
            </a:r>
            <a:r>
              <a:rPr lang="zh-CN" altLang="en-US" sz="2400" dirty="0">
                <a:solidFill>
                  <a:srgbClr val="FF0000"/>
                </a:solidFill>
                <a:latin typeface="Bodoni MT Black" pitchFamily="18" charset="0"/>
              </a:rPr>
              <a:t>继承机制</a:t>
            </a:r>
            <a:r>
              <a:rPr lang="zh-CN" altLang="en-US" sz="2400" dirty="0">
                <a:solidFill>
                  <a:srgbClr val="000000"/>
                </a:solidFill>
                <a:latin typeface="Bodoni MT Black" pitchFamily="18" charset="0"/>
              </a:rPr>
              <a:t>共享公共性质，并对系统中众多的类加以组织。正如以前曾经强调指出过的，</a:t>
            </a:r>
            <a:r>
              <a:rPr lang="zh-CN" altLang="en-US" sz="2400" dirty="0">
                <a:solidFill>
                  <a:srgbClr val="FF0000"/>
                </a:solidFill>
                <a:latin typeface="Bodoni MT Black" pitchFamily="18" charset="0"/>
              </a:rPr>
              <a:t>继承关系的建立实质上是知识抽取过程</a:t>
            </a:r>
            <a:r>
              <a:rPr lang="zh-CN" altLang="en-US" sz="2400" dirty="0">
                <a:solidFill>
                  <a:srgbClr val="000000"/>
                </a:solidFill>
                <a:latin typeface="Bodoni MT Black" pitchFamily="18" charset="0"/>
              </a:rPr>
              <a:t>，它应该反映出一定深度的领域知识，因此必须有</a:t>
            </a:r>
            <a:r>
              <a:rPr lang="zh-CN" altLang="en-US" sz="2400" dirty="0">
                <a:solidFill>
                  <a:srgbClr val="FF0000"/>
                </a:solidFill>
                <a:latin typeface="Bodoni MT Black" pitchFamily="18" charset="0"/>
              </a:rPr>
              <a:t>领域专家密切配合</a:t>
            </a:r>
            <a:r>
              <a:rPr lang="zh-CN" altLang="en-US" sz="2400" dirty="0">
                <a:solidFill>
                  <a:srgbClr val="000000"/>
                </a:solidFill>
                <a:latin typeface="Bodoni MT Black" pitchFamily="18" charset="0"/>
              </a:rPr>
              <a:t>才能完成。通常，许多</a:t>
            </a:r>
            <a:r>
              <a:rPr lang="zh-CN" altLang="en-US" sz="2400" dirty="0">
                <a:solidFill>
                  <a:srgbClr val="FF0000"/>
                </a:solidFill>
                <a:latin typeface="Bodoni MT Black" pitchFamily="18" charset="0"/>
              </a:rPr>
              <a:t>归纳关系</a:t>
            </a:r>
            <a:r>
              <a:rPr lang="zh-CN" altLang="en-US" sz="2400" dirty="0">
                <a:solidFill>
                  <a:srgbClr val="000000"/>
                </a:solidFill>
                <a:latin typeface="Bodoni MT Black" pitchFamily="18" charset="0"/>
              </a:rPr>
              <a:t>都是根据客观世界现有的</a:t>
            </a:r>
            <a:r>
              <a:rPr lang="zh-CN" altLang="en-US" sz="2400" dirty="0">
                <a:solidFill>
                  <a:srgbClr val="FF0000"/>
                </a:solidFill>
                <a:latin typeface="Bodoni MT Black" pitchFamily="18" charset="0"/>
              </a:rPr>
              <a:t>分类模式</a:t>
            </a:r>
            <a:r>
              <a:rPr lang="zh-CN" altLang="en-US" sz="2400" dirty="0">
                <a:solidFill>
                  <a:srgbClr val="000000"/>
                </a:solidFill>
                <a:latin typeface="Bodoni MT Black" pitchFamily="18" charset="0"/>
              </a:rPr>
              <a:t>建立起来的，只要可能，就应该使用现有的概念。</a:t>
            </a:r>
            <a:endParaRPr lang="en-US" altLang="zh-CN" sz="2400" dirty="0">
              <a:solidFill>
                <a:srgbClr val="000000"/>
              </a:solidFill>
              <a:latin typeface="Bodoni MT Black" pitchFamily="18" charset="0"/>
            </a:endParaRPr>
          </a:p>
        </p:txBody>
      </p:sp>
      <p:sp>
        <p:nvSpPr>
          <p:cNvPr id="8"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文本框 2"/>
          <p:cNvSpPr txBox="1">
            <a:spLocks noChangeArrowheads="1"/>
          </p:cNvSpPr>
          <p:nvPr/>
        </p:nvSpPr>
        <p:spPr bwMode="auto">
          <a:xfrm>
            <a:off x="612775" y="1257300"/>
            <a:ext cx="7561263" cy="461963"/>
          </a:xfrm>
          <a:prstGeom prst="rect">
            <a:avLst/>
          </a:prstGeom>
          <a:noFill/>
          <a:ln w="15875">
            <a:noFill/>
            <a:miter lim="800000"/>
          </a:ln>
        </p:spPr>
        <p:txBody>
          <a:bodyPr>
            <a:spAutoFit/>
          </a:bodyPr>
          <a:lstStyle/>
          <a:p>
            <a:pPr eaLnBrk="1" hangingPunct="1"/>
            <a:r>
              <a:rPr lang="zh-CN" altLang="en-US" sz="2400" dirty="0">
                <a:solidFill>
                  <a:srgbClr val="000000"/>
                </a:solidFill>
                <a:latin typeface="Bodoni MT Black" pitchFamily="18" charset="0"/>
              </a:rPr>
              <a:t>一般说来，可以使用</a:t>
            </a:r>
            <a:r>
              <a:rPr lang="zh-CN" altLang="en-US" sz="2400" dirty="0">
                <a:solidFill>
                  <a:srgbClr val="FF0000"/>
                </a:solidFill>
                <a:latin typeface="Bodoni MT Black" pitchFamily="18" charset="0"/>
              </a:rPr>
              <a:t>两种</a:t>
            </a:r>
            <a:r>
              <a:rPr lang="zh-CN" altLang="en-US" sz="2400" dirty="0">
                <a:solidFill>
                  <a:srgbClr val="000000"/>
                </a:solidFill>
                <a:latin typeface="Bodoni MT Black" pitchFamily="18" charset="0"/>
              </a:rPr>
              <a:t>方式建立</a:t>
            </a:r>
            <a:r>
              <a:rPr lang="zh-CN" altLang="en-US" sz="2400" dirty="0" smtClean="0">
                <a:solidFill>
                  <a:srgbClr val="000000"/>
                </a:solidFill>
                <a:latin typeface="Bodoni MT Black" pitchFamily="18" charset="0"/>
              </a:rPr>
              <a:t>继承（即泛化）关系</a:t>
            </a:r>
            <a:r>
              <a:rPr lang="zh-CN" altLang="en-US" sz="2400" dirty="0">
                <a:solidFill>
                  <a:srgbClr val="000000"/>
                </a:solidFill>
                <a:latin typeface="Bodoni MT Black" pitchFamily="18" charset="0"/>
              </a:rPr>
              <a:t>。</a:t>
            </a:r>
            <a:endParaRPr lang="en-US" altLang="zh-CN" sz="2400" dirty="0">
              <a:solidFill>
                <a:srgbClr val="000000"/>
              </a:solidFill>
              <a:latin typeface="Bodoni MT Black" pitchFamily="18" charset="0"/>
            </a:endParaRPr>
          </a:p>
        </p:txBody>
      </p:sp>
      <p:sp>
        <p:nvSpPr>
          <p:cNvPr id="2" name="文本框 1"/>
          <p:cNvSpPr txBox="1"/>
          <p:nvPr/>
        </p:nvSpPr>
        <p:spPr>
          <a:xfrm>
            <a:off x="684213" y="2133600"/>
            <a:ext cx="7556500" cy="1200150"/>
          </a:xfrm>
          <a:prstGeom prst="rect">
            <a:avLst/>
          </a:prstGeom>
          <a:noFill/>
          <a:ln w="15875">
            <a:noFill/>
          </a:ln>
        </p:spPr>
        <p:txBody>
          <a:bodyPr>
            <a:spAutoFit/>
          </a:bodyPr>
          <a:lstStyle/>
          <a:p>
            <a:pPr marL="457200" indent="-457200" eaLnBrk="1" hangingPunct="1">
              <a:buFontTx/>
              <a:buAutoNum type="arabicParenBoth"/>
              <a:defRPr/>
            </a:pPr>
            <a:r>
              <a:rPr lang="zh-CN" altLang="en-US" sz="2400" b="1" dirty="0" smtClean="0">
                <a:solidFill>
                  <a:srgbClr val="FF0000"/>
                </a:solidFill>
                <a:latin typeface="Bodoni MT Black" pitchFamily="18" charset="0"/>
              </a:rPr>
              <a:t>自底向上</a:t>
            </a:r>
            <a:endParaRPr lang="en-US" altLang="zh-CN" sz="2400" b="1" dirty="0">
              <a:solidFill>
                <a:srgbClr val="FF0000"/>
              </a:solidFill>
              <a:latin typeface="Bodoni MT Black" pitchFamily="18" charset="0"/>
            </a:endParaRPr>
          </a:p>
          <a:p>
            <a:pPr eaLnBrk="1" hangingPunct="1">
              <a:defRPr/>
            </a:pPr>
            <a:r>
              <a:rPr lang="zh-CN" altLang="en-US" sz="2400" b="1" dirty="0">
                <a:latin typeface="Bodoni MT Black" pitchFamily="18" charset="0"/>
              </a:rPr>
              <a:t>     </a:t>
            </a:r>
            <a:r>
              <a:rPr lang="zh-CN" altLang="en-US" sz="2400" dirty="0" smtClean="0">
                <a:latin typeface="Bodoni MT Black" pitchFamily="18" charset="0"/>
              </a:rPr>
              <a:t>抽象</a:t>
            </a:r>
            <a:r>
              <a:rPr lang="zh-CN" altLang="en-US" sz="2400" dirty="0">
                <a:latin typeface="Bodoni MT Black" pitchFamily="18" charset="0"/>
              </a:rPr>
              <a:t>出现有类的共同性质泛化出父类，这个过程实质上模拟了人类归纳思维过程。</a:t>
            </a:r>
            <a:endParaRPr lang="en-US" altLang="zh-CN" sz="2400" dirty="0">
              <a:latin typeface="Bodoni MT Black" pitchFamily="18" charset="0"/>
            </a:endParaRPr>
          </a:p>
        </p:txBody>
      </p:sp>
      <p:sp>
        <p:nvSpPr>
          <p:cNvPr id="133124" name="文本框 3"/>
          <p:cNvSpPr txBox="1">
            <a:spLocks noChangeArrowheads="1"/>
          </p:cNvSpPr>
          <p:nvPr/>
        </p:nvSpPr>
        <p:spPr bwMode="auto">
          <a:xfrm>
            <a:off x="755650" y="3644900"/>
            <a:ext cx="7416800" cy="1477963"/>
          </a:xfrm>
          <a:prstGeom prst="rect">
            <a:avLst/>
          </a:prstGeom>
          <a:noFill/>
          <a:ln w="15875">
            <a:noFill/>
            <a:miter lim="800000"/>
          </a:ln>
        </p:spPr>
        <p:txBody>
          <a:bodyPr>
            <a:spAutoFit/>
          </a:bodyPr>
          <a:lstStyle/>
          <a:p>
            <a:pPr eaLnBrk="1" hangingPunct="1"/>
            <a:r>
              <a:rPr lang="zh-CN" altLang="en-US" sz="2400" dirty="0">
                <a:latin typeface="Bodoni MT Black" pitchFamily="18" charset="0"/>
              </a:rPr>
              <a:t>例如，在</a:t>
            </a:r>
            <a:r>
              <a:rPr lang="en-US" altLang="zh-CN" sz="2400" dirty="0">
                <a:latin typeface="Bodoni MT Black" pitchFamily="18" charset="0"/>
              </a:rPr>
              <a:t>ATM</a:t>
            </a:r>
            <a:r>
              <a:rPr lang="zh-CN" altLang="en-US" sz="2400" dirty="0">
                <a:latin typeface="Bodoni MT Black" pitchFamily="18" charset="0"/>
              </a:rPr>
              <a:t>系统中，“远程事务”和“柜员事务”是类似的，可以泛化出父类“事务”；类似地，可以从“</a:t>
            </a:r>
            <a:r>
              <a:rPr lang="en-US" altLang="zh-CN" sz="2400" dirty="0" smtClean="0">
                <a:latin typeface="Bodoni MT Black" pitchFamily="18" charset="0"/>
              </a:rPr>
              <a:t>ATM</a:t>
            </a:r>
            <a:r>
              <a:rPr lang="zh-CN" altLang="en-US" sz="2400" dirty="0" smtClean="0">
                <a:latin typeface="Bodoni MT Black" pitchFamily="18" charset="0"/>
              </a:rPr>
              <a:t>”和</a:t>
            </a:r>
            <a:r>
              <a:rPr lang="zh-CN" altLang="en-US" sz="2400" dirty="0">
                <a:latin typeface="Bodoni MT Black" pitchFamily="18" charset="0"/>
              </a:rPr>
              <a:t>“柜员终端”泛化出父类“输入站”。</a:t>
            </a:r>
            <a:endParaRPr lang="zh-CN" altLang="en-US" sz="2400" dirty="0">
              <a:latin typeface="Bodoni MT Black" pitchFamily="18" charset="0"/>
            </a:endParaRPr>
          </a:p>
          <a:p>
            <a:pPr eaLnBrk="1" hangingPunct="1"/>
            <a:endParaRPr lang="zh-CN" altLang="en-US" dirty="0">
              <a:latin typeface="Bodoni MT Black" pitchFamily="18" charset="0"/>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10.3.5 </a:t>
            </a:r>
            <a:r>
              <a:rPr lang="zh-CN" altLang="en-US" sz="2400" dirty="0" smtClean="0">
                <a:solidFill>
                  <a:srgbClr val="D9D9D9"/>
                </a:solidFill>
                <a:latin typeface="Bodoni MT Black" pitchFamily="18" charset="0"/>
                <a:ea typeface="+mn-ea"/>
              </a:rPr>
              <a:t>识别继承关系</a:t>
            </a:r>
            <a:endParaRPr lang="zh-CN" altLang="en-US" sz="2400" dirty="0">
              <a:solidFill>
                <a:srgbClr val="D9D9D9"/>
              </a:solidFill>
              <a:latin typeface="Bodoni MT Black" pitchFamily="18" charset="0"/>
              <a:ea typeface="+mn-ea"/>
            </a:endParaRPr>
          </a:p>
        </p:txBody>
      </p:sp>
      <p:sp>
        <p:nvSpPr>
          <p:cNvPr id="7"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文本框 1"/>
          <p:cNvSpPr txBox="1">
            <a:spLocks noChangeArrowheads="1"/>
          </p:cNvSpPr>
          <p:nvPr/>
        </p:nvSpPr>
        <p:spPr bwMode="auto">
          <a:xfrm>
            <a:off x="788988" y="1196975"/>
            <a:ext cx="7556500" cy="1570038"/>
          </a:xfrm>
          <a:prstGeom prst="rect">
            <a:avLst/>
          </a:prstGeom>
          <a:noFill/>
          <a:ln w="15875">
            <a:noFill/>
            <a:miter lim="800000"/>
          </a:ln>
        </p:spPr>
        <p:txBody>
          <a:bodyPr>
            <a:spAutoFit/>
          </a:bodyPr>
          <a:lstStyle/>
          <a:p>
            <a:pPr eaLnBrk="1" hangingPunct="1"/>
            <a:r>
              <a:rPr lang="en-US" altLang="zh-CN" sz="2400" b="1" dirty="0">
                <a:solidFill>
                  <a:srgbClr val="FF0000"/>
                </a:solidFill>
                <a:latin typeface="Bodoni MT Black" pitchFamily="18" charset="0"/>
              </a:rPr>
              <a:t>(2</a:t>
            </a:r>
            <a:r>
              <a:rPr lang="en-US" altLang="zh-CN" sz="2400" b="1" dirty="0" smtClean="0">
                <a:solidFill>
                  <a:srgbClr val="FF0000"/>
                </a:solidFill>
                <a:latin typeface="Bodoni MT Black" pitchFamily="18" charset="0"/>
              </a:rPr>
              <a:t>) </a:t>
            </a:r>
            <a:r>
              <a:rPr lang="zh-CN" altLang="en-US" sz="2400" b="1" dirty="0" smtClean="0">
                <a:solidFill>
                  <a:srgbClr val="FF0000"/>
                </a:solidFill>
                <a:latin typeface="Bodoni MT Black" pitchFamily="18" charset="0"/>
              </a:rPr>
              <a:t>自顶向下</a:t>
            </a:r>
            <a:endParaRPr lang="en-US" altLang="zh-CN" sz="2400" b="1" dirty="0">
              <a:solidFill>
                <a:srgbClr val="FF0000"/>
              </a:solidFill>
              <a:latin typeface="Bodoni MT Black" pitchFamily="18" charset="0"/>
            </a:endParaRPr>
          </a:p>
          <a:p>
            <a:pPr eaLnBrk="1" hangingPunct="1"/>
            <a:r>
              <a:rPr lang="zh-CN" altLang="en-US" sz="2400" dirty="0">
                <a:latin typeface="Bodoni MT Black" pitchFamily="18" charset="0"/>
              </a:rPr>
              <a:t>     </a:t>
            </a:r>
            <a:r>
              <a:rPr lang="zh-CN" altLang="en-US" sz="2400" dirty="0" smtClean="0">
                <a:latin typeface="Bodoni MT Black" pitchFamily="18" charset="0"/>
              </a:rPr>
              <a:t>把</a:t>
            </a:r>
            <a:r>
              <a:rPr lang="zh-CN" altLang="en-US" sz="2400" dirty="0">
                <a:latin typeface="Bodoni MT Black" pitchFamily="18" charset="0"/>
              </a:rPr>
              <a:t>现有类细化成更具体的子类，这模拟了人类的</a:t>
            </a:r>
            <a:r>
              <a:rPr lang="zh-CN" altLang="en-US" sz="2400" dirty="0">
                <a:solidFill>
                  <a:srgbClr val="FF0000"/>
                </a:solidFill>
                <a:latin typeface="Bodoni MT Black" pitchFamily="18" charset="0"/>
              </a:rPr>
              <a:t>演绎思维</a:t>
            </a:r>
            <a:r>
              <a:rPr lang="zh-CN" altLang="en-US" sz="2400" dirty="0">
                <a:latin typeface="Bodoni MT Black" pitchFamily="18" charset="0"/>
              </a:rPr>
              <a:t>过程。从应用域中常常能明显看出应该做的自顶向下的具体化工作。</a:t>
            </a:r>
            <a:endParaRPr lang="en-US" altLang="zh-CN" sz="2400" dirty="0">
              <a:latin typeface="Bodoni MT Black" pitchFamily="18" charset="0"/>
            </a:endParaRPr>
          </a:p>
        </p:txBody>
      </p:sp>
      <p:sp>
        <p:nvSpPr>
          <p:cNvPr id="135171" name="文本框 3"/>
          <p:cNvSpPr txBox="1">
            <a:spLocks noChangeArrowheads="1"/>
          </p:cNvSpPr>
          <p:nvPr/>
        </p:nvSpPr>
        <p:spPr bwMode="auto">
          <a:xfrm>
            <a:off x="774700" y="2792413"/>
            <a:ext cx="7416800" cy="708025"/>
          </a:xfrm>
          <a:prstGeom prst="rect">
            <a:avLst/>
          </a:prstGeom>
          <a:noFill/>
          <a:ln w="15875">
            <a:noFill/>
            <a:miter lim="800000"/>
          </a:ln>
        </p:spPr>
        <p:txBody>
          <a:bodyPr>
            <a:spAutoFit/>
          </a:bodyPr>
          <a:lstStyle/>
          <a:p>
            <a:pPr eaLnBrk="1" hangingPunct="1"/>
            <a:r>
              <a:rPr lang="zh-CN" altLang="en-US" sz="2000">
                <a:latin typeface="Bodoni MT Black" pitchFamily="18" charset="0"/>
              </a:rPr>
              <a:t>例如，带有形容词修饰的名词词组往往暗示了一些具体类。但是，在分析阶段应该避免过度细化。</a:t>
            </a:r>
            <a:endParaRPr lang="zh-CN" altLang="en-US" sz="2000">
              <a:latin typeface="Bodoni MT Black" pitchFamily="18" charset="0"/>
            </a:endParaRPr>
          </a:p>
        </p:txBody>
      </p:sp>
      <p:sp>
        <p:nvSpPr>
          <p:cNvPr id="135172" name="文本框 4"/>
          <p:cNvSpPr txBox="1">
            <a:spLocks noChangeArrowheads="1"/>
          </p:cNvSpPr>
          <p:nvPr/>
        </p:nvSpPr>
        <p:spPr bwMode="auto">
          <a:xfrm>
            <a:off x="774700" y="3578225"/>
            <a:ext cx="7532688" cy="1568450"/>
          </a:xfrm>
          <a:prstGeom prst="rect">
            <a:avLst/>
          </a:prstGeom>
          <a:noFill/>
          <a:ln w="1587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利用</a:t>
            </a:r>
            <a:r>
              <a:rPr lang="zh-CN" altLang="en-US" sz="2400" dirty="0">
                <a:solidFill>
                  <a:srgbClr val="FF0000"/>
                </a:solidFill>
                <a:latin typeface="Bodoni MT Black" pitchFamily="18" charset="0"/>
              </a:rPr>
              <a:t>多重继承</a:t>
            </a:r>
            <a:r>
              <a:rPr lang="zh-CN" altLang="en-US" sz="2400" dirty="0">
                <a:latin typeface="Bodoni MT Black" pitchFamily="18" charset="0"/>
              </a:rPr>
              <a:t>可以</a:t>
            </a:r>
            <a:r>
              <a:rPr lang="zh-CN" altLang="en-US" sz="2400" dirty="0">
                <a:solidFill>
                  <a:srgbClr val="FF0000"/>
                </a:solidFill>
                <a:latin typeface="Bodoni MT Black" pitchFamily="18" charset="0"/>
              </a:rPr>
              <a:t>提高共享程度</a:t>
            </a:r>
            <a:r>
              <a:rPr lang="zh-CN" altLang="en-US" sz="2400" dirty="0">
                <a:latin typeface="Bodoni MT Black" pitchFamily="18" charset="0"/>
              </a:rPr>
              <a:t>，但是同时也增加了概念上以及实现时的复杂程度。使用多重继承机制时，通常应该指定一个</a:t>
            </a:r>
            <a:r>
              <a:rPr lang="zh-CN" altLang="en-US" sz="2400" dirty="0">
                <a:solidFill>
                  <a:srgbClr val="FF0000"/>
                </a:solidFill>
                <a:latin typeface="Bodoni MT Black" pitchFamily="18" charset="0"/>
              </a:rPr>
              <a:t>主要父类</a:t>
            </a:r>
            <a:r>
              <a:rPr lang="zh-CN" altLang="en-US" sz="2400" dirty="0">
                <a:latin typeface="Bodoni MT Black" pitchFamily="18" charset="0"/>
              </a:rPr>
              <a:t>，从它继承大部分属性和行为；</a:t>
            </a:r>
            <a:r>
              <a:rPr lang="zh-CN" altLang="en-US" sz="2400" dirty="0">
                <a:solidFill>
                  <a:srgbClr val="FF0000"/>
                </a:solidFill>
                <a:latin typeface="Bodoni MT Black" pitchFamily="18" charset="0"/>
              </a:rPr>
              <a:t>次要父类</a:t>
            </a:r>
            <a:r>
              <a:rPr lang="zh-CN" altLang="en-US" sz="2400" dirty="0">
                <a:latin typeface="Bodoni MT Black" pitchFamily="18" charset="0"/>
              </a:rPr>
              <a:t>只补充一些属性和行为。</a:t>
            </a:r>
            <a:endParaRPr lang="zh-CN" altLang="en-US" sz="2400" dirty="0">
              <a:latin typeface="Bodoni MT Black" pitchFamily="18" charset="0"/>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10.3.5 </a:t>
            </a:r>
            <a:r>
              <a:rPr lang="zh-CN" altLang="en-US" sz="2400" dirty="0" smtClean="0">
                <a:solidFill>
                  <a:srgbClr val="D9D9D9"/>
                </a:solidFill>
                <a:latin typeface="Bodoni MT Black" pitchFamily="18" charset="0"/>
                <a:ea typeface="+mn-ea"/>
              </a:rPr>
              <a:t>识别继承关系</a:t>
            </a:r>
            <a:endParaRPr lang="zh-CN" altLang="en-US" sz="2400" dirty="0">
              <a:solidFill>
                <a:srgbClr val="D9D9D9"/>
              </a:solidFill>
              <a:latin typeface="Bodoni MT Black" pitchFamily="18" charset="0"/>
              <a:ea typeface="+mn-ea"/>
            </a:endParaRPr>
          </a:p>
        </p:txBody>
      </p:sp>
      <p:sp>
        <p:nvSpPr>
          <p:cNvPr id="8"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8" name="图片 2"/>
          <p:cNvPicPr>
            <a:picLocks noChangeAspect="1"/>
          </p:cNvPicPr>
          <p:nvPr/>
        </p:nvPicPr>
        <p:blipFill>
          <a:blip r:embed="rId1" cstate="print"/>
          <a:srcRect/>
          <a:stretch>
            <a:fillRect/>
          </a:stretch>
        </p:blipFill>
        <p:spPr bwMode="auto">
          <a:xfrm>
            <a:off x="2316163" y="0"/>
            <a:ext cx="5119687" cy="6321425"/>
          </a:xfrm>
          <a:prstGeom prst="rect">
            <a:avLst/>
          </a:prstGeom>
          <a:noFill/>
          <a:ln w="9525">
            <a:noFill/>
            <a:miter lim="800000"/>
            <a:headEnd/>
            <a:tailEnd/>
          </a:ln>
        </p:spPr>
      </p:pic>
      <p:sp>
        <p:nvSpPr>
          <p:cNvPr id="137219" name="文本框 4"/>
          <p:cNvSpPr txBox="1">
            <a:spLocks noChangeArrowheads="1"/>
          </p:cNvSpPr>
          <p:nvPr/>
        </p:nvSpPr>
        <p:spPr bwMode="auto">
          <a:xfrm>
            <a:off x="695625" y="692150"/>
            <a:ext cx="461665" cy="4665676"/>
          </a:xfrm>
          <a:prstGeom prst="rect">
            <a:avLst/>
          </a:prstGeom>
          <a:noFill/>
          <a:ln w="9525">
            <a:noFill/>
            <a:miter lim="800000"/>
          </a:ln>
        </p:spPr>
        <p:txBody>
          <a:bodyPr vert="eaVert" wrap="square">
            <a:spAutoFit/>
          </a:bodyPr>
          <a:lstStyle/>
          <a:p>
            <a:pPr eaLnBrk="1" hangingPunct="1"/>
            <a:r>
              <a:rPr lang="zh-CN" altLang="en-US" dirty="0">
                <a:latin typeface="Bodoni MT Black" pitchFamily="18" charset="0"/>
              </a:rPr>
              <a:t>右图是增加了继承关系之后的</a:t>
            </a:r>
            <a:r>
              <a:rPr lang="en-US" altLang="zh-CN" dirty="0">
                <a:latin typeface="Bodoni MT Black" pitchFamily="18" charset="0"/>
              </a:rPr>
              <a:t>ATM</a:t>
            </a:r>
            <a:r>
              <a:rPr lang="zh-CN" altLang="en-US" dirty="0">
                <a:latin typeface="Bodoni MT Black" pitchFamily="18" charset="0"/>
              </a:rPr>
              <a:t>对象模型</a:t>
            </a:r>
            <a:endParaRPr lang="zh-CN" altLang="en-US" dirty="0">
              <a:latin typeface="Bodoni MT Black" pitchFamily="18" charset="0"/>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10.3.5 </a:t>
            </a:r>
            <a:r>
              <a:rPr lang="zh-CN" altLang="en-US" sz="2400" dirty="0" smtClean="0">
                <a:solidFill>
                  <a:srgbClr val="D9D9D9"/>
                </a:solidFill>
                <a:latin typeface="Bodoni MT Black" pitchFamily="18" charset="0"/>
                <a:ea typeface="+mn-ea"/>
              </a:rPr>
              <a:t>识别继承关系</a:t>
            </a:r>
            <a:endParaRPr lang="zh-CN" altLang="en-US" sz="2400" dirty="0">
              <a:solidFill>
                <a:srgbClr val="D9D9D9"/>
              </a:solidFill>
              <a:latin typeface="Bodoni MT Black" pitchFamily="18" charset="0"/>
              <a:ea typeface="+mn-ea"/>
            </a:endParaRPr>
          </a:p>
        </p:txBody>
      </p:sp>
      <p:sp>
        <p:nvSpPr>
          <p:cNvPr id="5" name="椭圆 4"/>
          <p:cNvSpPr/>
          <p:nvPr/>
        </p:nvSpPr>
        <p:spPr>
          <a:xfrm>
            <a:off x="2643174" y="0"/>
            <a:ext cx="1643074" cy="1428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椭圆 5"/>
          <p:cNvSpPr/>
          <p:nvPr/>
        </p:nvSpPr>
        <p:spPr>
          <a:xfrm>
            <a:off x="5429256" y="0"/>
            <a:ext cx="1643074" cy="1428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10.3.6 </a:t>
            </a:r>
            <a:r>
              <a:rPr lang="zh-CN" altLang="en-US" sz="2400" dirty="0" smtClean="0">
                <a:solidFill>
                  <a:srgbClr val="D9D9D9"/>
                </a:solidFill>
                <a:latin typeface="Bodoni MT Black" pitchFamily="18" charset="0"/>
                <a:ea typeface="+mn-ea"/>
              </a:rPr>
              <a:t>反复修改</a:t>
            </a:r>
            <a:endParaRPr lang="zh-CN" altLang="en-US" sz="2400" dirty="0">
              <a:solidFill>
                <a:srgbClr val="D9D9D9"/>
              </a:solidFill>
              <a:latin typeface="Bodoni MT Black" pitchFamily="18" charset="0"/>
              <a:ea typeface="+mn-ea"/>
            </a:endParaRPr>
          </a:p>
        </p:txBody>
      </p:sp>
      <p:sp>
        <p:nvSpPr>
          <p:cNvPr id="139267" name="内容占位符 4"/>
          <p:cNvSpPr>
            <a:spLocks noGrp="1"/>
          </p:cNvSpPr>
          <p:nvPr>
            <p:ph idx="4294967295"/>
          </p:nvPr>
        </p:nvSpPr>
        <p:spPr>
          <a:xfrm>
            <a:off x="420688" y="1127125"/>
            <a:ext cx="8229600" cy="603250"/>
          </a:xfrm>
        </p:spPr>
        <p:txBody>
          <a:bodyPr/>
          <a:lstStyle/>
          <a:p>
            <a:pPr marL="0" indent="0">
              <a:buFont typeface="Arial" panose="020B0604020202020204" pitchFamily="34" charset="0"/>
              <a:buNone/>
            </a:pPr>
            <a:r>
              <a:rPr lang="en-US" altLang="zh-CN" b="1" dirty="0" smtClean="0">
                <a:latin typeface="Bodoni MT Black" pitchFamily="18" charset="0"/>
              </a:rPr>
              <a:t>10.3.6 </a:t>
            </a:r>
            <a:r>
              <a:rPr lang="zh-CN" altLang="en-US" sz="2800" b="1" dirty="0" smtClean="0">
                <a:latin typeface="Bodoni MT Black" pitchFamily="18" charset="0"/>
              </a:rPr>
              <a:t>反复修改</a:t>
            </a:r>
            <a:r>
              <a:rPr lang="en-US" altLang="zh-CN" sz="2800" b="1" dirty="0" smtClean="0">
                <a:latin typeface="Bodoni MT Black" pitchFamily="18" charset="0"/>
              </a:rPr>
              <a:t> </a:t>
            </a:r>
            <a:endParaRPr lang="zh-CN" altLang="en-US" sz="2800" b="1" dirty="0" smtClean="0">
              <a:latin typeface="Bodoni MT Black" pitchFamily="18" charset="0"/>
            </a:endParaRPr>
          </a:p>
        </p:txBody>
      </p:sp>
      <p:sp>
        <p:nvSpPr>
          <p:cNvPr id="139268" name="文本框 3"/>
          <p:cNvSpPr txBox="1">
            <a:spLocks noChangeArrowheads="1"/>
          </p:cNvSpPr>
          <p:nvPr/>
        </p:nvSpPr>
        <p:spPr bwMode="auto">
          <a:xfrm>
            <a:off x="611188" y="1730375"/>
            <a:ext cx="7848600" cy="1568450"/>
          </a:xfrm>
          <a:prstGeom prst="rect">
            <a:avLst/>
          </a:prstGeom>
          <a:noFill/>
          <a:ln w="15875">
            <a:noFill/>
            <a:miter lim="800000"/>
          </a:ln>
        </p:spPr>
        <p:txBody>
          <a:bodyPr>
            <a:spAutoFit/>
          </a:bodyPr>
          <a:lstStyle/>
          <a:p>
            <a:pPr eaLnBrk="1" hangingPunct="1"/>
            <a:r>
              <a:rPr lang="zh-CN" altLang="en-US" sz="2400" dirty="0">
                <a:solidFill>
                  <a:srgbClr val="000000"/>
                </a:solidFill>
                <a:latin typeface="Bodoni MT Black" pitchFamily="18" charset="0"/>
              </a:rPr>
              <a:t>    </a:t>
            </a:r>
            <a:r>
              <a:rPr lang="zh-CN" altLang="en-US" sz="2400" dirty="0" smtClean="0">
                <a:solidFill>
                  <a:srgbClr val="000000"/>
                </a:solidFill>
                <a:latin typeface="Bodoni MT Black" pitchFamily="18" charset="0"/>
              </a:rPr>
              <a:t>仅仅</a:t>
            </a:r>
            <a:r>
              <a:rPr lang="zh-CN" altLang="en-US" sz="2400" dirty="0">
                <a:solidFill>
                  <a:srgbClr val="000000"/>
                </a:solidFill>
                <a:latin typeface="Bodoni MT Black" pitchFamily="18" charset="0"/>
              </a:rPr>
              <a:t>经过一次建模过程很难得到完全正确的对象模型。事实上，软件开发过程就是一个</a:t>
            </a:r>
            <a:r>
              <a:rPr lang="zh-CN" altLang="en-US" sz="2400" dirty="0">
                <a:solidFill>
                  <a:srgbClr val="FF0000"/>
                </a:solidFill>
                <a:latin typeface="Bodoni MT Black" pitchFamily="18" charset="0"/>
              </a:rPr>
              <a:t>多次反复修改</a:t>
            </a:r>
            <a:r>
              <a:rPr lang="zh-CN" altLang="en-US" sz="2400" dirty="0">
                <a:solidFill>
                  <a:srgbClr val="000000"/>
                </a:solidFill>
                <a:latin typeface="Bodoni MT Black" pitchFamily="18" charset="0"/>
              </a:rPr>
              <a:t>、</a:t>
            </a:r>
            <a:r>
              <a:rPr lang="zh-CN" altLang="en-US" sz="2400" dirty="0">
                <a:solidFill>
                  <a:srgbClr val="FF0000"/>
                </a:solidFill>
                <a:latin typeface="Bodoni MT Black" pitchFamily="18" charset="0"/>
              </a:rPr>
              <a:t>逐步完善</a:t>
            </a:r>
            <a:r>
              <a:rPr lang="zh-CN" altLang="en-US" sz="2400" dirty="0">
                <a:solidFill>
                  <a:srgbClr val="000000"/>
                </a:solidFill>
                <a:latin typeface="Bodoni MT Black" pitchFamily="18" charset="0"/>
              </a:rPr>
              <a:t>的过程。在建模的任何一个步骤中，如果发现了模型的缺陷，都必须返回到前期阶段进行修改。</a:t>
            </a:r>
            <a:endParaRPr lang="en-US" altLang="zh-CN" sz="2400" dirty="0">
              <a:solidFill>
                <a:srgbClr val="000000"/>
              </a:solidFill>
              <a:latin typeface="Bodoni MT Black" pitchFamily="18" charset="0"/>
            </a:endParaRPr>
          </a:p>
        </p:txBody>
      </p:sp>
      <p:sp>
        <p:nvSpPr>
          <p:cNvPr id="139269" name="文本框 6"/>
          <p:cNvSpPr txBox="1">
            <a:spLocks noChangeArrowheads="1"/>
          </p:cNvSpPr>
          <p:nvPr/>
        </p:nvSpPr>
        <p:spPr bwMode="auto">
          <a:xfrm>
            <a:off x="611188" y="3357563"/>
            <a:ext cx="7848600" cy="1200150"/>
          </a:xfrm>
          <a:prstGeom prst="rect">
            <a:avLst/>
          </a:prstGeom>
          <a:noFill/>
          <a:ln w="15875">
            <a:noFill/>
            <a:miter lim="800000"/>
          </a:ln>
        </p:spPr>
        <p:txBody>
          <a:bodyPr>
            <a:spAutoFit/>
          </a:bodyPr>
          <a:lstStyle/>
          <a:p>
            <a:pPr eaLnBrk="1" hangingPunct="1"/>
            <a:r>
              <a:rPr lang="zh-CN" altLang="en-US" sz="2400" dirty="0">
                <a:solidFill>
                  <a:srgbClr val="000000"/>
                </a:solidFill>
                <a:latin typeface="Bodoni MT Black" pitchFamily="18" charset="0"/>
              </a:rPr>
              <a:t>    </a:t>
            </a:r>
            <a:r>
              <a:rPr lang="zh-CN" altLang="en-US" sz="2400" dirty="0" smtClean="0">
                <a:solidFill>
                  <a:srgbClr val="000000"/>
                </a:solidFill>
                <a:latin typeface="Bodoni MT Black" pitchFamily="18" charset="0"/>
              </a:rPr>
              <a:t>由于</a:t>
            </a:r>
            <a:r>
              <a:rPr lang="zh-CN" altLang="en-US" sz="2400" dirty="0">
                <a:solidFill>
                  <a:srgbClr val="FF0000"/>
                </a:solidFill>
                <a:latin typeface="Bodoni MT Black" pitchFamily="18" charset="0"/>
              </a:rPr>
              <a:t>面向对象的概念和符号在整个开发过程中都是一致的</a:t>
            </a:r>
            <a:r>
              <a:rPr lang="zh-CN" altLang="en-US" sz="2400" dirty="0">
                <a:solidFill>
                  <a:srgbClr val="000000"/>
                </a:solidFill>
                <a:latin typeface="Bodoni MT Black" pitchFamily="18" charset="0"/>
              </a:rPr>
              <a:t>，因此远比使用结构分析、设计技术更容易实现反复修改、逐步完善的过程。</a:t>
            </a:r>
            <a:endParaRPr lang="zh-CN" altLang="en-US" sz="2400" dirty="0">
              <a:solidFill>
                <a:srgbClr val="000000"/>
              </a:solidFill>
              <a:latin typeface="Bodoni MT Black" pitchFamily="18" charset="0"/>
            </a:endParaRPr>
          </a:p>
        </p:txBody>
      </p:sp>
      <p:sp>
        <p:nvSpPr>
          <p:cNvPr id="139270" name="文本框 7"/>
          <p:cNvSpPr txBox="1">
            <a:spLocks noChangeArrowheads="1"/>
          </p:cNvSpPr>
          <p:nvPr/>
        </p:nvSpPr>
        <p:spPr bwMode="auto">
          <a:xfrm>
            <a:off x="611188" y="4686300"/>
            <a:ext cx="7848600" cy="830263"/>
          </a:xfrm>
          <a:prstGeom prst="rect">
            <a:avLst/>
          </a:prstGeom>
          <a:noFill/>
          <a:ln w="15875">
            <a:noFill/>
            <a:miter lim="800000"/>
          </a:ln>
        </p:spPr>
        <p:txBody>
          <a:bodyPr>
            <a:spAutoFit/>
          </a:bodyPr>
          <a:lstStyle/>
          <a:p>
            <a:pPr eaLnBrk="1" hangingPunct="1"/>
            <a:r>
              <a:rPr lang="zh-CN" altLang="en-US" sz="2400" dirty="0">
                <a:solidFill>
                  <a:srgbClr val="000000"/>
                </a:solidFill>
                <a:latin typeface="Bodoni MT Black" pitchFamily="18" charset="0"/>
              </a:rPr>
              <a:t>    </a:t>
            </a:r>
            <a:r>
              <a:rPr lang="zh-CN" altLang="en-US" sz="2400" dirty="0" smtClean="0">
                <a:solidFill>
                  <a:srgbClr val="000000"/>
                </a:solidFill>
                <a:latin typeface="Bodoni MT Black" pitchFamily="18" charset="0"/>
              </a:rPr>
              <a:t>实际上</a:t>
            </a:r>
            <a:r>
              <a:rPr lang="zh-CN" altLang="en-US" sz="2400" dirty="0">
                <a:solidFill>
                  <a:srgbClr val="000000"/>
                </a:solidFill>
                <a:latin typeface="Bodoni MT Black" pitchFamily="18" charset="0"/>
              </a:rPr>
              <a:t>，有些细化</a:t>
            </a:r>
            <a:r>
              <a:rPr lang="zh-CN" altLang="en-US" sz="2400" dirty="0" smtClean="0">
                <a:solidFill>
                  <a:srgbClr val="000000"/>
                </a:solidFill>
                <a:latin typeface="Bodoni MT Black" pitchFamily="18" charset="0"/>
              </a:rPr>
              <a:t>工作（例如</a:t>
            </a:r>
            <a:r>
              <a:rPr lang="zh-CN" altLang="en-US" sz="2400" dirty="0">
                <a:solidFill>
                  <a:srgbClr val="000000"/>
                </a:solidFill>
                <a:latin typeface="Bodoni MT Black" pitchFamily="18" charset="0"/>
              </a:rPr>
              <a:t>定义</a:t>
            </a:r>
            <a:r>
              <a:rPr lang="zh-CN" altLang="en-US" sz="2400" dirty="0" smtClean="0">
                <a:solidFill>
                  <a:srgbClr val="000000"/>
                </a:solidFill>
                <a:latin typeface="Bodoni MT Black" pitchFamily="18" charset="0"/>
              </a:rPr>
              <a:t>服务）是</a:t>
            </a:r>
            <a:r>
              <a:rPr lang="zh-CN" altLang="en-US" sz="2400" dirty="0">
                <a:solidFill>
                  <a:srgbClr val="000000"/>
                </a:solidFill>
                <a:latin typeface="Bodoni MT Black" pitchFamily="18" charset="0"/>
              </a:rPr>
              <a:t>在建立了动态模型和功能模型之后才进行的。</a:t>
            </a:r>
            <a:endParaRPr lang="zh-CN" altLang="en-US" sz="2400" dirty="0">
              <a:solidFill>
                <a:srgbClr val="000000"/>
              </a:solidFill>
              <a:latin typeface="Bodoni MT Black" pitchFamily="18" charset="0"/>
            </a:endParaRPr>
          </a:p>
        </p:txBody>
      </p:sp>
      <p:sp>
        <p:nvSpPr>
          <p:cNvPr id="10"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内容占位符 4"/>
          <p:cNvSpPr>
            <a:spLocks noGrp="1"/>
          </p:cNvSpPr>
          <p:nvPr>
            <p:ph idx="4294967295"/>
          </p:nvPr>
        </p:nvSpPr>
        <p:spPr>
          <a:xfrm>
            <a:off x="468313" y="1155700"/>
            <a:ext cx="8229600" cy="517525"/>
          </a:xfrm>
        </p:spPr>
        <p:txBody>
          <a:bodyPr/>
          <a:lstStyle/>
          <a:p>
            <a:pPr marL="0" indent="0">
              <a:buFont typeface="Arial" panose="020B0604020202020204" pitchFamily="34" charset="0"/>
              <a:buNone/>
            </a:pPr>
            <a:r>
              <a:rPr lang="zh-CN" altLang="en-US" sz="2400" b="1" smtClean="0">
                <a:latin typeface="Bodoni MT Black" pitchFamily="18" charset="0"/>
              </a:rPr>
              <a:t>下面以</a:t>
            </a:r>
            <a:r>
              <a:rPr lang="en-US" altLang="zh-CN" sz="2400" b="1" smtClean="0">
                <a:latin typeface="Bodoni MT Black" pitchFamily="18" charset="0"/>
              </a:rPr>
              <a:t>ATM</a:t>
            </a:r>
            <a:r>
              <a:rPr lang="zh-CN" altLang="en-US" sz="2400" b="1" smtClean="0">
                <a:latin typeface="Bodoni MT Black" pitchFamily="18" charset="0"/>
              </a:rPr>
              <a:t>系统为例，讨论可能做的修改</a:t>
            </a:r>
            <a:endParaRPr lang="zh-CN" altLang="en-US" sz="2400" b="1" smtClean="0">
              <a:latin typeface="Bodoni MT Black" pitchFamily="18" charset="0"/>
            </a:endParaRPr>
          </a:p>
        </p:txBody>
      </p:sp>
      <p:sp>
        <p:nvSpPr>
          <p:cNvPr id="141315" name="文本框 7"/>
          <p:cNvSpPr txBox="1">
            <a:spLocks noChangeArrowheads="1"/>
          </p:cNvSpPr>
          <p:nvPr/>
        </p:nvSpPr>
        <p:spPr bwMode="auto">
          <a:xfrm>
            <a:off x="642938" y="2259013"/>
            <a:ext cx="7848600" cy="2676525"/>
          </a:xfrm>
          <a:prstGeom prst="rect">
            <a:avLst/>
          </a:prstGeom>
          <a:noFill/>
          <a:ln w="15875">
            <a:noFill/>
            <a:miter lim="800000"/>
          </a:ln>
        </p:spPr>
        <p:txBody>
          <a:bodyPr>
            <a:spAutoFit/>
          </a:bodyPr>
          <a:lstStyle/>
          <a:p>
            <a:pPr eaLnBrk="1" hangingPunct="1"/>
            <a:r>
              <a:rPr lang="zh-CN" altLang="en-US" sz="2400" dirty="0">
                <a:solidFill>
                  <a:srgbClr val="000000"/>
                </a:solidFill>
                <a:latin typeface="Bodoni MT Black" pitchFamily="18" charset="0"/>
              </a:rPr>
              <a:t>     </a:t>
            </a:r>
            <a:r>
              <a:rPr lang="zh-CN" altLang="en-US" sz="2400" dirty="0" smtClean="0">
                <a:solidFill>
                  <a:srgbClr val="000000"/>
                </a:solidFill>
                <a:latin typeface="Bodoni MT Black" pitchFamily="18" charset="0"/>
              </a:rPr>
              <a:t>实际上</a:t>
            </a:r>
            <a:r>
              <a:rPr lang="zh-CN" altLang="en-US" sz="2400" dirty="0">
                <a:solidFill>
                  <a:srgbClr val="000000"/>
                </a:solidFill>
                <a:latin typeface="Bodoni MT Black" pitchFamily="18" charset="0"/>
              </a:rPr>
              <a:t>，</a:t>
            </a:r>
            <a:r>
              <a:rPr lang="zh-CN" altLang="en-US" sz="2400" dirty="0">
                <a:solidFill>
                  <a:srgbClr val="FF0000"/>
                </a:solidFill>
                <a:latin typeface="Bodoni MT Black" pitchFamily="18" charset="0"/>
              </a:rPr>
              <a:t>“现金兑换卡”</a:t>
            </a:r>
            <a:r>
              <a:rPr lang="zh-CN" altLang="en-US" sz="2400" dirty="0">
                <a:solidFill>
                  <a:srgbClr val="000000"/>
                </a:solidFill>
                <a:latin typeface="Bodoni MT Black" pitchFamily="18" charset="0"/>
              </a:rPr>
              <a:t>有两个相对独立的功能，它既是鉴别储户使用</a:t>
            </a:r>
            <a:r>
              <a:rPr lang="en-US" altLang="zh-CN" sz="2400" dirty="0">
                <a:solidFill>
                  <a:srgbClr val="000000"/>
                </a:solidFill>
                <a:latin typeface="Bodoni MT Black" pitchFamily="18" charset="0"/>
              </a:rPr>
              <a:t>ATM</a:t>
            </a:r>
            <a:r>
              <a:rPr lang="zh-CN" altLang="en-US" sz="2400" dirty="0">
                <a:solidFill>
                  <a:srgbClr val="000000"/>
                </a:solidFill>
                <a:latin typeface="Bodoni MT Black" pitchFamily="18" charset="0"/>
              </a:rPr>
              <a:t>的权限的卡，又是</a:t>
            </a:r>
            <a:r>
              <a:rPr lang="en-US" altLang="zh-CN" sz="2400" dirty="0">
                <a:solidFill>
                  <a:srgbClr val="000000"/>
                </a:solidFill>
                <a:latin typeface="Bodoni MT Black" pitchFamily="18" charset="0"/>
              </a:rPr>
              <a:t>ATM</a:t>
            </a:r>
            <a:r>
              <a:rPr lang="zh-CN" altLang="en-US" sz="2400" dirty="0">
                <a:solidFill>
                  <a:srgbClr val="000000"/>
                </a:solidFill>
                <a:latin typeface="Bodoni MT Black" pitchFamily="18" charset="0"/>
              </a:rPr>
              <a:t>获得分行代码和卡号等数据的数据载体。因此，把“现金兑换卡”类分解为</a:t>
            </a:r>
            <a:r>
              <a:rPr lang="zh-CN" altLang="en-US" sz="2400" dirty="0">
                <a:solidFill>
                  <a:srgbClr val="FF0000"/>
                </a:solidFill>
                <a:latin typeface="Bodoni MT Black" pitchFamily="18" charset="0"/>
              </a:rPr>
              <a:t>“卡权限”</a:t>
            </a:r>
            <a:r>
              <a:rPr lang="zh-CN" altLang="en-US" sz="2400" dirty="0">
                <a:solidFill>
                  <a:srgbClr val="000000"/>
                </a:solidFill>
                <a:latin typeface="Bodoni MT Black" pitchFamily="18" charset="0"/>
              </a:rPr>
              <a:t>和</a:t>
            </a:r>
            <a:r>
              <a:rPr lang="zh-CN" altLang="en-US" sz="2400" dirty="0">
                <a:solidFill>
                  <a:srgbClr val="FF0000"/>
                </a:solidFill>
                <a:latin typeface="Bodoni MT Black" pitchFamily="18" charset="0"/>
              </a:rPr>
              <a:t>“现金兑换卡”</a:t>
            </a:r>
            <a:r>
              <a:rPr lang="zh-CN" altLang="en-US" sz="2400" dirty="0">
                <a:solidFill>
                  <a:srgbClr val="000000"/>
                </a:solidFill>
                <a:latin typeface="Bodoni MT Black" pitchFamily="18" charset="0"/>
              </a:rPr>
              <a:t>两个类，将使每个类的功能更单一：前一个类</a:t>
            </a:r>
            <a:r>
              <a:rPr lang="zh-CN" altLang="en-US" sz="2400" dirty="0">
                <a:solidFill>
                  <a:srgbClr val="FF0000"/>
                </a:solidFill>
                <a:latin typeface="Bodoni MT Black" pitchFamily="18" charset="0"/>
              </a:rPr>
              <a:t>标志储户访问账户的权限</a:t>
            </a:r>
            <a:r>
              <a:rPr lang="zh-CN" altLang="en-US" sz="2400" dirty="0">
                <a:solidFill>
                  <a:srgbClr val="000000"/>
                </a:solidFill>
                <a:latin typeface="Bodoni MT Black" pitchFamily="18" charset="0"/>
              </a:rPr>
              <a:t>，后一个类是</a:t>
            </a:r>
            <a:r>
              <a:rPr lang="zh-CN" altLang="en-US" sz="2400" dirty="0">
                <a:solidFill>
                  <a:srgbClr val="FF0000"/>
                </a:solidFill>
                <a:latin typeface="Bodoni MT Black" pitchFamily="18" charset="0"/>
              </a:rPr>
              <a:t>含有分行代码和卡号的数据载体</a:t>
            </a:r>
            <a:r>
              <a:rPr lang="zh-CN" altLang="en-US" sz="2400" dirty="0">
                <a:solidFill>
                  <a:srgbClr val="000000"/>
                </a:solidFill>
                <a:latin typeface="Bodoni MT Black" pitchFamily="18" charset="0"/>
              </a:rPr>
              <a:t>。多张现金兑换卡可能对应着相同的访问权限。</a:t>
            </a:r>
            <a:endParaRPr lang="zh-CN" altLang="en-US" sz="2400" dirty="0">
              <a:solidFill>
                <a:srgbClr val="000000"/>
              </a:solidFill>
              <a:latin typeface="Bodoni MT Black" pitchFamily="18" charset="0"/>
            </a:endParaRPr>
          </a:p>
        </p:txBody>
      </p:sp>
      <p:sp>
        <p:nvSpPr>
          <p:cNvPr id="9" name="内容占位符 4"/>
          <p:cNvSpPr txBox="1"/>
          <p:nvPr/>
        </p:nvSpPr>
        <p:spPr bwMode="auto">
          <a:xfrm>
            <a:off x="468313" y="1673225"/>
            <a:ext cx="8229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400" b="1" dirty="0" smtClean="0">
                <a:latin typeface="Bodoni MT Black" pitchFamily="18" charset="0"/>
              </a:rPr>
              <a:t>1. </a:t>
            </a:r>
            <a:r>
              <a:rPr lang="zh-CN" altLang="en-US" sz="2400" b="1" dirty="0" smtClean="0">
                <a:latin typeface="Bodoni MT Black" pitchFamily="18" charset="0"/>
              </a:rPr>
              <a:t>分解“现金兑换卡”类</a:t>
            </a:r>
            <a:endParaRPr lang="zh-CN" altLang="en-US" sz="2400" b="1" dirty="0" smtClean="0">
              <a:latin typeface="Bodoni MT Black" pitchFamily="18" charset="0"/>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10.3.6 </a:t>
            </a:r>
            <a:r>
              <a:rPr lang="zh-CN" altLang="en-US" sz="2400" dirty="0" smtClean="0">
                <a:solidFill>
                  <a:srgbClr val="D9D9D9"/>
                </a:solidFill>
                <a:latin typeface="Bodoni MT Black" pitchFamily="18" charset="0"/>
                <a:ea typeface="+mn-ea"/>
              </a:rPr>
              <a:t>反复修改</a:t>
            </a:r>
            <a:endParaRPr lang="zh-CN" altLang="en-US" sz="2400" dirty="0">
              <a:solidFill>
                <a:srgbClr val="D9D9D9"/>
              </a:solidFill>
              <a:latin typeface="Bodoni MT Black" pitchFamily="18" charset="0"/>
              <a:ea typeface="+mn-ea"/>
            </a:endParaRPr>
          </a:p>
        </p:txBody>
      </p:sp>
      <p:sp>
        <p:nvSpPr>
          <p:cNvPr id="7"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文本框 7"/>
          <p:cNvSpPr txBox="1">
            <a:spLocks noChangeArrowheads="1"/>
          </p:cNvSpPr>
          <p:nvPr/>
        </p:nvSpPr>
        <p:spPr bwMode="auto">
          <a:xfrm>
            <a:off x="677863" y="1787525"/>
            <a:ext cx="7848600" cy="1570038"/>
          </a:xfrm>
          <a:prstGeom prst="rect">
            <a:avLst/>
          </a:prstGeom>
          <a:noFill/>
          <a:ln w="15875">
            <a:noFill/>
            <a:miter lim="800000"/>
          </a:ln>
        </p:spPr>
        <p:txBody>
          <a:bodyPr>
            <a:spAutoFit/>
          </a:bodyPr>
          <a:lstStyle/>
          <a:p>
            <a:pPr eaLnBrk="1" hangingPunct="1"/>
            <a:r>
              <a:rPr lang="zh-CN" altLang="en-US" sz="2400" dirty="0">
                <a:solidFill>
                  <a:srgbClr val="000000"/>
                </a:solidFill>
                <a:latin typeface="Bodoni MT Black" pitchFamily="18" charset="0"/>
              </a:rPr>
              <a:t>     </a:t>
            </a:r>
            <a:r>
              <a:rPr lang="zh-CN" altLang="en-US" sz="2400" dirty="0" smtClean="0">
                <a:solidFill>
                  <a:srgbClr val="000000"/>
                </a:solidFill>
                <a:latin typeface="Bodoni MT Black" pitchFamily="18" charset="0"/>
              </a:rPr>
              <a:t>通常</a:t>
            </a:r>
            <a:r>
              <a:rPr lang="zh-CN" altLang="en-US" sz="2400" dirty="0">
                <a:solidFill>
                  <a:srgbClr val="000000"/>
                </a:solidFill>
                <a:latin typeface="Bodoni MT Black" pitchFamily="18" charset="0"/>
              </a:rPr>
              <a:t>，</a:t>
            </a:r>
            <a:r>
              <a:rPr lang="zh-CN" altLang="en-US" sz="2400" dirty="0">
                <a:solidFill>
                  <a:srgbClr val="FF0000"/>
                </a:solidFill>
                <a:latin typeface="Bodoni MT Black" pitchFamily="18" charset="0"/>
              </a:rPr>
              <a:t>一个事务包含对账户的若干次更新</a:t>
            </a:r>
            <a:r>
              <a:rPr lang="zh-CN" altLang="en-US" sz="2400" dirty="0">
                <a:solidFill>
                  <a:srgbClr val="000000"/>
                </a:solidFill>
                <a:latin typeface="Bodoni MT Black" pitchFamily="18" charset="0"/>
              </a:rPr>
              <a:t>，这里所说的更新，指的是对账户所做的一个</a:t>
            </a:r>
            <a:r>
              <a:rPr lang="zh-CN" altLang="en-US" sz="2400" dirty="0" smtClean="0">
                <a:solidFill>
                  <a:srgbClr val="000000"/>
                </a:solidFill>
                <a:latin typeface="Bodoni MT Black" pitchFamily="18" charset="0"/>
              </a:rPr>
              <a:t>动作（取款</a:t>
            </a:r>
            <a:r>
              <a:rPr lang="zh-CN" altLang="en-US" sz="2400" dirty="0">
                <a:solidFill>
                  <a:srgbClr val="000000"/>
                </a:solidFill>
                <a:latin typeface="Bodoni MT Black" pitchFamily="18" charset="0"/>
              </a:rPr>
              <a:t>、存款或</a:t>
            </a:r>
            <a:r>
              <a:rPr lang="zh-CN" altLang="en-US" sz="2400" dirty="0" smtClean="0">
                <a:solidFill>
                  <a:srgbClr val="000000"/>
                </a:solidFill>
                <a:latin typeface="Bodoni MT Black" pitchFamily="18" charset="0"/>
              </a:rPr>
              <a:t>查询）。</a:t>
            </a:r>
            <a:r>
              <a:rPr lang="zh-CN" altLang="en-US" sz="2400" dirty="0">
                <a:solidFill>
                  <a:srgbClr val="FF0000"/>
                </a:solidFill>
                <a:latin typeface="Bodoni MT Black" pitchFamily="18" charset="0"/>
              </a:rPr>
              <a:t>“更新”虽然代表一个动作，但是它有自己的</a:t>
            </a:r>
            <a:r>
              <a:rPr lang="zh-CN" altLang="en-US" sz="2400" dirty="0" smtClean="0">
                <a:solidFill>
                  <a:srgbClr val="FF0000"/>
                </a:solidFill>
                <a:latin typeface="Bodoni MT Black" pitchFamily="18" charset="0"/>
              </a:rPr>
              <a:t>属性</a:t>
            </a:r>
            <a:r>
              <a:rPr lang="zh-CN" altLang="en-US" sz="2400" dirty="0" smtClean="0">
                <a:solidFill>
                  <a:srgbClr val="000000"/>
                </a:solidFill>
                <a:latin typeface="Bodoni MT Black" pitchFamily="18" charset="0"/>
              </a:rPr>
              <a:t>（类型</a:t>
            </a:r>
            <a:r>
              <a:rPr lang="zh-CN" altLang="en-US" sz="2400" dirty="0">
                <a:solidFill>
                  <a:srgbClr val="000000"/>
                </a:solidFill>
                <a:latin typeface="Bodoni MT Black" pitchFamily="18" charset="0"/>
              </a:rPr>
              <a:t>、金额</a:t>
            </a:r>
            <a:r>
              <a:rPr lang="zh-CN" altLang="en-US" sz="2400" dirty="0" smtClean="0">
                <a:solidFill>
                  <a:srgbClr val="000000"/>
                </a:solidFill>
                <a:latin typeface="Bodoni MT Black" pitchFamily="18" charset="0"/>
              </a:rPr>
              <a:t>等），</a:t>
            </a:r>
            <a:r>
              <a:rPr lang="zh-CN" altLang="en-US" sz="2400" dirty="0">
                <a:solidFill>
                  <a:srgbClr val="000000"/>
                </a:solidFill>
                <a:latin typeface="Bodoni MT Black" pitchFamily="18" charset="0"/>
              </a:rPr>
              <a:t>应该独立存在，因此应该把它</a:t>
            </a:r>
            <a:r>
              <a:rPr lang="zh-CN" altLang="en-US" sz="2400" dirty="0">
                <a:solidFill>
                  <a:srgbClr val="FF0000"/>
                </a:solidFill>
                <a:latin typeface="Bodoni MT Black" pitchFamily="18" charset="0"/>
              </a:rPr>
              <a:t>作为类</a:t>
            </a:r>
            <a:r>
              <a:rPr lang="zh-CN" altLang="en-US" sz="2400" dirty="0">
                <a:solidFill>
                  <a:srgbClr val="000000"/>
                </a:solidFill>
                <a:latin typeface="Bodoni MT Black" pitchFamily="18" charset="0"/>
              </a:rPr>
              <a:t>。</a:t>
            </a:r>
            <a:endParaRPr lang="zh-CN" altLang="en-US" sz="2400" dirty="0">
              <a:solidFill>
                <a:srgbClr val="000000"/>
              </a:solidFill>
              <a:latin typeface="Bodoni MT Black" pitchFamily="18" charset="0"/>
            </a:endParaRPr>
          </a:p>
        </p:txBody>
      </p:sp>
      <p:sp>
        <p:nvSpPr>
          <p:cNvPr id="9" name="内容占位符 4"/>
          <p:cNvSpPr txBox="1"/>
          <p:nvPr/>
        </p:nvSpPr>
        <p:spPr bwMode="auto">
          <a:xfrm>
            <a:off x="549275" y="1270000"/>
            <a:ext cx="8229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400" b="1" dirty="0">
                <a:latin typeface="Bodoni MT Black" pitchFamily="18" charset="0"/>
              </a:rPr>
              <a:t>2.</a:t>
            </a:r>
            <a:r>
              <a:rPr lang="zh-CN" altLang="en-US" sz="2400" b="1" dirty="0">
                <a:latin typeface="Bodoni MT Black" pitchFamily="18" charset="0"/>
              </a:rPr>
              <a:t> “事务”由“更新”组成</a:t>
            </a:r>
            <a:endParaRPr lang="zh-CN" altLang="en-US" sz="2400" b="1" dirty="0" smtClean="0">
              <a:latin typeface="Bodoni MT Black" pitchFamily="18" charset="0"/>
            </a:endParaRPr>
          </a:p>
        </p:txBody>
      </p:sp>
      <p:sp>
        <p:nvSpPr>
          <p:cNvPr id="10" name="内容占位符 4"/>
          <p:cNvSpPr txBox="1"/>
          <p:nvPr/>
        </p:nvSpPr>
        <p:spPr bwMode="auto">
          <a:xfrm>
            <a:off x="549275" y="3557588"/>
            <a:ext cx="8229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400" b="1" dirty="0">
                <a:latin typeface="Bodoni MT Black" pitchFamily="18" charset="0"/>
              </a:rPr>
              <a:t>3. </a:t>
            </a:r>
            <a:r>
              <a:rPr lang="zh-CN" altLang="en-US" sz="2400" b="1" dirty="0" smtClean="0">
                <a:latin typeface="Bodoni MT Black" pitchFamily="18" charset="0"/>
              </a:rPr>
              <a:t>把</a:t>
            </a:r>
            <a:r>
              <a:rPr lang="zh-CN" altLang="en-US" sz="2400" b="1" dirty="0">
                <a:latin typeface="Bodoni MT Black" pitchFamily="18" charset="0"/>
              </a:rPr>
              <a:t>“分行”与“分行计算机”合并</a:t>
            </a:r>
            <a:endParaRPr lang="zh-CN" altLang="en-US" sz="2400" b="1" dirty="0" smtClean="0">
              <a:latin typeface="Bodoni MT Black" pitchFamily="18" charset="0"/>
            </a:endParaRPr>
          </a:p>
        </p:txBody>
      </p:sp>
      <p:sp>
        <p:nvSpPr>
          <p:cNvPr id="143365" name="文本框 11"/>
          <p:cNvSpPr txBox="1">
            <a:spLocks noChangeArrowheads="1"/>
          </p:cNvSpPr>
          <p:nvPr/>
        </p:nvSpPr>
        <p:spPr bwMode="auto">
          <a:xfrm>
            <a:off x="647700" y="4106863"/>
            <a:ext cx="7848600" cy="1200150"/>
          </a:xfrm>
          <a:prstGeom prst="rect">
            <a:avLst/>
          </a:prstGeom>
          <a:noFill/>
          <a:ln w="15875">
            <a:noFill/>
            <a:miter lim="800000"/>
          </a:ln>
        </p:spPr>
        <p:txBody>
          <a:bodyPr>
            <a:spAutoFit/>
          </a:bodyPr>
          <a:lstStyle/>
          <a:p>
            <a:pPr eaLnBrk="1" hangingPunct="1"/>
            <a:r>
              <a:rPr lang="zh-CN" altLang="en-US" sz="2400" dirty="0">
                <a:solidFill>
                  <a:srgbClr val="000000"/>
                </a:solidFill>
                <a:latin typeface="Bodoni MT Black" pitchFamily="18" charset="0"/>
              </a:rPr>
              <a:t>     </a:t>
            </a:r>
            <a:r>
              <a:rPr lang="zh-CN" altLang="en-US" sz="2400" dirty="0" smtClean="0">
                <a:solidFill>
                  <a:srgbClr val="000000"/>
                </a:solidFill>
                <a:latin typeface="Bodoni MT Black" pitchFamily="18" charset="0"/>
              </a:rPr>
              <a:t>区分</a:t>
            </a:r>
            <a:r>
              <a:rPr lang="zh-CN" altLang="en-US" sz="2400" dirty="0">
                <a:solidFill>
                  <a:srgbClr val="000000"/>
                </a:solidFill>
                <a:latin typeface="Bodoni MT Black" pitchFamily="18" charset="0"/>
              </a:rPr>
              <a:t>“分行”与“分行计算机”，对于分析这个系统来说，并没有多大意义，为简单起见，应该把它们合并。类似地，应该合并“总行”和“中央计算机”。</a:t>
            </a:r>
            <a:endParaRPr lang="zh-CN" altLang="en-US" sz="2400" dirty="0">
              <a:solidFill>
                <a:srgbClr val="000000"/>
              </a:solidFill>
              <a:latin typeface="Bodoni MT Black" pitchFamily="18" charset="0"/>
            </a:endParaRPr>
          </a:p>
        </p:txBody>
      </p:sp>
      <p:sp>
        <p:nvSpPr>
          <p:cNvPr id="13"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10.3.6 </a:t>
            </a:r>
            <a:r>
              <a:rPr lang="zh-CN" altLang="en-US" sz="2400" dirty="0" smtClean="0">
                <a:solidFill>
                  <a:srgbClr val="D9D9D9"/>
                </a:solidFill>
                <a:latin typeface="Bodoni MT Black" pitchFamily="18" charset="0"/>
                <a:ea typeface="+mn-ea"/>
              </a:rPr>
              <a:t>反复修改</a:t>
            </a:r>
            <a:endParaRPr lang="zh-CN" altLang="en-US" sz="2400" dirty="0">
              <a:solidFill>
                <a:srgbClr val="D9D9D9"/>
              </a:solidFill>
              <a:latin typeface="Bodoni MT Black" pitchFamily="18" charset="0"/>
              <a:ea typeface="+mn-ea"/>
            </a:endParaRPr>
          </a:p>
        </p:txBody>
      </p:sp>
      <p:sp>
        <p:nvSpPr>
          <p:cNvPr id="14" name="标题 3"/>
          <p:cNvSpPr txBox="1"/>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10.3 </a:t>
            </a:r>
            <a:r>
              <a:rPr lang="zh-CN" altLang="en-US" b="1" dirty="0" smtClean="0">
                <a:latin typeface="Bodoni MT Black" pitchFamily="18" charset="0"/>
              </a:rPr>
              <a:t>建立对象模型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3138488" y="692150"/>
            <a:ext cx="2895600"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4800" b="1" dirty="0" smtClean="0">
                <a:solidFill>
                  <a:prstClr val="black"/>
                </a:solidFill>
                <a:latin typeface="Bodoni MT Black" pitchFamily="18" charset="0"/>
                <a:ea typeface="+mn-ea"/>
              </a:rPr>
              <a:t>主要内容</a:t>
            </a:r>
            <a:endParaRPr lang="es-HN" sz="4800" b="1" dirty="0">
              <a:solidFill>
                <a:prstClr val="black"/>
              </a:solidFill>
              <a:latin typeface="Bodoni MT Black" pitchFamily="18" charset="0"/>
              <a:ea typeface="+mn-ea"/>
            </a:endParaRPr>
          </a:p>
        </p:txBody>
      </p:sp>
      <p:sp>
        <p:nvSpPr>
          <p:cNvPr id="24579"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pic>
        <p:nvPicPr>
          <p:cNvPr id="24580"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24581"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4582"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solidFill>
                <a:srgbClr val="000000"/>
              </a:solidFill>
              <a:latin typeface="Bodoni MT Black" pitchFamily="18" charset="0"/>
            </a:endParaRPr>
          </a:p>
        </p:txBody>
      </p:sp>
      <p:sp>
        <p:nvSpPr>
          <p:cNvPr id="24583"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solidFill>
                <a:srgbClr val="000000"/>
              </a:solidFill>
              <a:latin typeface="Bodoni MT Black" pitchFamily="18" charset="0"/>
            </a:endParaRPr>
          </a:p>
        </p:txBody>
      </p:sp>
      <p:sp>
        <p:nvSpPr>
          <p:cNvPr id="24584"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solidFill>
                <a:srgbClr val="000000"/>
              </a:solidFill>
              <a:latin typeface="Bodoni MT Black" pitchFamily="18" charset="0"/>
            </a:endParaRPr>
          </a:p>
        </p:txBody>
      </p:sp>
      <p:sp>
        <p:nvSpPr>
          <p:cNvPr id="24585"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solidFill>
                <a:srgbClr val="000000"/>
              </a:solidFill>
              <a:latin typeface="Bodoni MT Black" pitchFamily="18" charset="0"/>
            </a:endParaRPr>
          </a:p>
        </p:txBody>
      </p:sp>
      <p:sp>
        <p:nvSpPr>
          <p:cNvPr id="34" name="Rectangle 3"/>
          <p:cNvSpPr txBox="1">
            <a:spLocks noChangeArrowheads="1"/>
          </p:cNvSpPr>
          <p:nvPr/>
        </p:nvSpPr>
        <p:spPr bwMode="auto">
          <a:xfrm>
            <a:off x="468313" y="1844675"/>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10.1   </a:t>
            </a:r>
            <a:r>
              <a:rPr kumimoji="1" lang="zh-CN" altLang="en-US" sz="2400" b="1" dirty="0">
                <a:latin typeface="Bodoni MT Black" pitchFamily="18" charset="0"/>
              </a:rPr>
              <a:t>面向对象分析的基本过程</a:t>
            </a:r>
            <a:endParaRPr kumimoji="1" lang="en-US" altLang="zh-CN" sz="2400" b="1" dirty="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latin typeface="Bodoni MT Black" pitchFamily="18" charset="0"/>
              </a:rPr>
              <a:t>   10.2   </a:t>
            </a:r>
            <a:r>
              <a:rPr kumimoji="1" lang="zh-CN" altLang="en-US" sz="2400" b="1" dirty="0">
                <a:latin typeface="Bodoni MT Black" pitchFamily="18" charset="0"/>
              </a:rPr>
              <a:t>需求陈述</a:t>
            </a:r>
            <a:endParaRPr kumimoji="1" lang="en-US" altLang="zh-CN" sz="2400" b="1" dirty="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latin typeface="Bodoni MT Black" pitchFamily="18" charset="0"/>
              </a:rPr>
              <a:t>   10.3   </a:t>
            </a:r>
            <a:r>
              <a:rPr kumimoji="1" lang="zh-CN" altLang="en-US" sz="2400" b="1" dirty="0">
                <a:latin typeface="Bodoni MT Black" pitchFamily="18" charset="0"/>
              </a:rPr>
              <a:t>建立对象模型</a:t>
            </a:r>
            <a:endParaRPr kumimoji="1" lang="zh-CN" altLang="en-US" sz="2400" b="1" dirty="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latin typeface="Bodoni MT Black" pitchFamily="18" charset="0"/>
              </a:rPr>
              <a:t>   10.4   </a:t>
            </a:r>
            <a:r>
              <a:rPr kumimoji="1" lang="zh-CN" altLang="en-US" sz="2400" b="1" dirty="0">
                <a:latin typeface="Bodoni MT Black" pitchFamily="18" charset="0"/>
              </a:rPr>
              <a:t>建立动态模型</a:t>
            </a:r>
            <a:endParaRPr kumimoji="1" lang="zh-CN" altLang="en-US" sz="2400" b="1" dirty="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latin typeface="Bodoni MT Black" pitchFamily="18" charset="0"/>
              </a:rPr>
              <a:t>   10.5   </a:t>
            </a:r>
            <a:r>
              <a:rPr kumimoji="1" lang="zh-CN" altLang="en-US" sz="2400" b="1" dirty="0">
                <a:latin typeface="Bodoni MT Black" pitchFamily="18" charset="0"/>
              </a:rPr>
              <a:t>建立功能模型</a:t>
            </a:r>
            <a:endParaRPr kumimoji="1" lang="zh-CN" altLang="en-US" sz="2400" b="1" dirty="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latin typeface="Bodoni MT Black" pitchFamily="18" charset="0"/>
              </a:rPr>
              <a:t>   10.6   </a:t>
            </a:r>
            <a:r>
              <a:rPr kumimoji="1" lang="zh-CN" altLang="en-US" sz="2400" b="1" dirty="0">
                <a:latin typeface="Bodoni MT Black" pitchFamily="18" charset="0"/>
              </a:rPr>
              <a:t>定义服务</a:t>
            </a:r>
            <a:endParaRPr kumimoji="1" lang="en-US" altLang="zh-CN" sz="2400" b="1" dirty="0" smtClean="0">
              <a:solidFill>
                <a:prstClr val="black"/>
              </a:solidFill>
              <a:latin typeface="Bodoni MT Black" pitchFamily="18" charset="0"/>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solidFill>
                <a:prstClr val="black"/>
              </a:solidFill>
              <a:latin typeface="Bodoni MT Black" pitchFamily="18" charset="0"/>
              <a:ea typeface="黑体" panose="02010609060101010101" pitchFamily="2" charset="-122"/>
            </a:endParaRPr>
          </a:p>
          <a:p>
            <a:pPr marL="0" indent="0" eaLnBrk="1" hangingPunct="1">
              <a:lnSpc>
                <a:spcPct val="120000"/>
              </a:lnSpc>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ea typeface="黑体" panose="02010609060101010101" pitchFamily="2" charset="-122"/>
              </a:rPr>
              <a:t>      </a:t>
            </a:r>
            <a:endParaRPr kumimoji="1" lang="zh-CN" altLang="en-US" sz="2400" b="1" dirty="0" smtClean="0">
              <a:solidFill>
                <a:srgbClr val="9999CC">
                  <a:lumMod val="50000"/>
                </a:srgbClr>
              </a:solidFill>
              <a:latin typeface="Bodoni MT Black" pitchFamily="18" charset="0"/>
              <a:ea typeface="黑体" panose="02010609060101010101"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2" name="矩形 11"/>
          <p:cNvSpPr/>
          <p:nvPr/>
        </p:nvSpPr>
        <p:spPr>
          <a:xfrm>
            <a:off x="927100" y="17732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13" name="等腰三角形 12"/>
          <p:cNvSpPr/>
          <p:nvPr/>
        </p:nvSpPr>
        <p:spPr>
          <a:xfrm rot="5400000">
            <a:off x="335756" y="185975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24589" name="1 Título"/>
          <p:cNvSpPr txBox="1"/>
          <p:nvPr/>
        </p:nvSpPr>
        <p:spPr bwMode="auto">
          <a:xfrm>
            <a:off x="2792413" y="6291263"/>
            <a:ext cx="4443412"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10.1 </a:t>
            </a:r>
            <a:r>
              <a:rPr lang="zh-CN" altLang="en-US" sz="2400">
                <a:solidFill>
                  <a:srgbClr val="D9D9D9"/>
                </a:solidFill>
                <a:latin typeface="Bodoni MT Black" pitchFamily="18" charset="0"/>
              </a:rPr>
              <a:t>面向对象分析的基本过程</a:t>
            </a:r>
            <a:endParaRPr lang="zh-CN" altLang="en-US" sz="2400">
              <a:solidFill>
                <a:srgbClr val="D9D9D9"/>
              </a:solidFill>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内容占位符 4"/>
          <p:cNvSpPr txBox="1"/>
          <p:nvPr/>
        </p:nvSpPr>
        <p:spPr bwMode="auto">
          <a:xfrm>
            <a:off x="285720" y="1643050"/>
            <a:ext cx="1736710" cy="2143140"/>
          </a:xfrm>
          <a:prstGeom prst="rect">
            <a:avLst/>
          </a:prstGeom>
          <a:noFill/>
          <a:ln w="9525">
            <a:noFill/>
            <a:miter lim="800000"/>
          </a:ln>
        </p:spPr>
        <p:txBody>
          <a:bodyPr/>
          <a:lstStyle/>
          <a:p>
            <a:pPr>
              <a:spcBef>
                <a:spcPct val="20000"/>
              </a:spcBef>
              <a:buFont typeface="Arial" panose="020B0604020202020204" pitchFamily="34" charset="0"/>
              <a:buNone/>
            </a:pPr>
            <a:r>
              <a:rPr lang="zh-CN" altLang="en-US" sz="2400" dirty="0">
                <a:latin typeface="Bodoni MT Black" pitchFamily="18" charset="0"/>
              </a:rPr>
              <a:t>修改后的</a:t>
            </a:r>
            <a:r>
              <a:rPr lang="en-US" altLang="zh-CN" sz="2400" dirty="0">
                <a:latin typeface="Bodoni MT Black" pitchFamily="18" charset="0"/>
              </a:rPr>
              <a:t>ATM</a:t>
            </a:r>
            <a:r>
              <a:rPr lang="zh-CN" altLang="en-US" sz="2400" dirty="0">
                <a:latin typeface="Bodoni MT Black" pitchFamily="18" charset="0"/>
              </a:rPr>
              <a:t>对象模型，比修改前更简单、更清晰</a:t>
            </a:r>
            <a:endParaRPr lang="zh-CN" altLang="en-US" sz="2400" dirty="0">
              <a:latin typeface="Bodoni MT Black" pitchFamily="18" charset="0"/>
            </a:endParaRPr>
          </a:p>
        </p:txBody>
      </p:sp>
      <p:pic>
        <p:nvPicPr>
          <p:cNvPr id="145411" name="图片 1"/>
          <p:cNvPicPr>
            <a:picLocks noChangeAspect="1"/>
          </p:cNvPicPr>
          <p:nvPr/>
        </p:nvPicPr>
        <p:blipFill>
          <a:blip r:embed="rId1" cstate="print"/>
          <a:srcRect/>
          <a:stretch>
            <a:fillRect/>
          </a:stretch>
        </p:blipFill>
        <p:spPr bwMode="auto">
          <a:xfrm>
            <a:off x="2555875" y="15875"/>
            <a:ext cx="5424488" cy="6291263"/>
          </a:xfrm>
          <a:prstGeom prst="rect">
            <a:avLst/>
          </a:prstGeom>
          <a:noFill/>
          <a:ln w="9525">
            <a:noFill/>
            <a:miter lim="800000"/>
            <a:headEnd/>
            <a:tailEnd/>
          </a:ln>
        </p:spPr>
      </p:pic>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10.3.6 </a:t>
            </a:r>
            <a:r>
              <a:rPr lang="zh-CN" altLang="en-US" sz="2400" dirty="0" smtClean="0">
                <a:solidFill>
                  <a:srgbClr val="D9D9D9"/>
                </a:solidFill>
                <a:latin typeface="Bodoni MT Black" pitchFamily="18" charset="0"/>
                <a:ea typeface="+mn-ea"/>
              </a:rPr>
              <a:t>反复修改</a:t>
            </a:r>
            <a:endParaRPr lang="zh-CN" altLang="en-US" sz="2400" dirty="0">
              <a:solidFill>
                <a:srgbClr val="D9D9D9"/>
              </a:solidFill>
              <a:latin typeface="Bodoni MT Black" pitchFamily="18" charset="0"/>
              <a:ea typeface="+mn-ea"/>
            </a:endParaRPr>
          </a:p>
        </p:txBody>
      </p:sp>
      <p:sp>
        <p:nvSpPr>
          <p:cNvPr id="5" name="椭圆 4"/>
          <p:cNvSpPr/>
          <p:nvPr/>
        </p:nvSpPr>
        <p:spPr>
          <a:xfrm>
            <a:off x="6643702" y="500042"/>
            <a:ext cx="1643074" cy="22145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椭圆 5"/>
          <p:cNvSpPr/>
          <p:nvPr/>
        </p:nvSpPr>
        <p:spPr>
          <a:xfrm>
            <a:off x="3571868" y="4143380"/>
            <a:ext cx="1643074" cy="1428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7" name="椭圆 6"/>
          <p:cNvSpPr/>
          <p:nvPr/>
        </p:nvSpPr>
        <p:spPr>
          <a:xfrm>
            <a:off x="6500826" y="3143248"/>
            <a:ext cx="1643074" cy="1428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9" name="椭圆 8"/>
          <p:cNvSpPr/>
          <p:nvPr/>
        </p:nvSpPr>
        <p:spPr>
          <a:xfrm>
            <a:off x="6500826" y="4857760"/>
            <a:ext cx="571504" cy="571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3138488" y="692150"/>
            <a:ext cx="2895600"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4800" b="1" dirty="0" smtClean="0">
                <a:solidFill>
                  <a:prstClr val="black"/>
                </a:solidFill>
                <a:latin typeface="Bodoni MT Black" pitchFamily="18" charset="0"/>
                <a:ea typeface="+mn-ea"/>
              </a:rPr>
              <a:t>主要内容</a:t>
            </a:r>
            <a:endParaRPr lang="es-HN" sz="4800" b="1" dirty="0">
              <a:solidFill>
                <a:prstClr val="black"/>
              </a:solidFill>
              <a:latin typeface="Bodoni MT Black" pitchFamily="18" charset="0"/>
              <a:ea typeface="+mn-ea"/>
            </a:endParaRPr>
          </a:p>
        </p:txBody>
      </p:sp>
      <p:sp>
        <p:nvSpPr>
          <p:cNvPr id="147459"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pic>
        <p:nvPicPr>
          <p:cNvPr id="147460"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147461"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147462"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solidFill>
                <a:srgbClr val="000000"/>
              </a:solidFill>
              <a:latin typeface="Bodoni MT Black" pitchFamily="18" charset="0"/>
            </a:endParaRPr>
          </a:p>
        </p:txBody>
      </p:sp>
      <p:sp>
        <p:nvSpPr>
          <p:cNvPr id="147463"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solidFill>
                <a:srgbClr val="000000"/>
              </a:solidFill>
              <a:latin typeface="Bodoni MT Black" pitchFamily="18" charset="0"/>
            </a:endParaRPr>
          </a:p>
        </p:txBody>
      </p:sp>
      <p:sp>
        <p:nvSpPr>
          <p:cNvPr id="147464"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solidFill>
                <a:srgbClr val="000000"/>
              </a:solidFill>
              <a:latin typeface="Bodoni MT Black" pitchFamily="18" charset="0"/>
            </a:endParaRPr>
          </a:p>
        </p:txBody>
      </p:sp>
      <p:sp>
        <p:nvSpPr>
          <p:cNvPr id="147465"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solidFill>
                <a:srgbClr val="000000"/>
              </a:solidFill>
              <a:latin typeface="Bodoni MT Black" pitchFamily="18" charset="0"/>
            </a:endParaRPr>
          </a:p>
        </p:txBody>
      </p:sp>
      <p:sp>
        <p:nvSpPr>
          <p:cNvPr id="34" name="Rectangle 3"/>
          <p:cNvSpPr txBox="1">
            <a:spLocks noChangeArrowheads="1"/>
          </p:cNvSpPr>
          <p:nvPr/>
        </p:nvSpPr>
        <p:spPr bwMode="auto">
          <a:xfrm>
            <a:off x="468313" y="1844675"/>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ea typeface="黑体" panose="02010609060101010101" pitchFamily="2" charset="-122"/>
              </a:rPr>
              <a:t>   </a:t>
            </a:r>
            <a:r>
              <a:rPr kumimoji="1" lang="en-US" altLang="zh-CN" sz="2400" b="1" dirty="0" smtClean="0">
                <a:solidFill>
                  <a:prstClr val="black"/>
                </a:solidFill>
                <a:latin typeface="Bodoni MT Black" pitchFamily="18" charset="0"/>
              </a:rPr>
              <a:t>10.1 </a:t>
            </a:r>
            <a:r>
              <a:rPr kumimoji="1" lang="en-US" altLang="zh-CN" sz="2400" b="1" dirty="0" smtClean="0">
                <a:solidFill>
                  <a:prstClr val="black"/>
                </a:solidFill>
                <a:latin typeface="Bodoni MT Black" pitchFamily="18" charset="0"/>
                <a:ea typeface="黑体" panose="02010609060101010101" pitchFamily="2" charset="-122"/>
              </a:rPr>
              <a:t>  </a:t>
            </a:r>
            <a:r>
              <a:rPr kumimoji="1" lang="zh-CN" altLang="en-US" sz="2400" b="1" dirty="0">
                <a:solidFill>
                  <a:prstClr val="black"/>
                </a:solidFill>
                <a:latin typeface="Bodoni MT Black" pitchFamily="18" charset="0"/>
              </a:rPr>
              <a:t>面向对象分析的基本过程</a:t>
            </a:r>
            <a:endParaRPr kumimoji="1" lang="en-US" altLang="zh-CN" sz="2400" b="1" dirty="0">
              <a:solidFill>
                <a:prstClr val="black"/>
              </a:solidFill>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solidFill>
                  <a:prstClr val="black"/>
                </a:solidFill>
                <a:latin typeface="Bodoni MT Black" pitchFamily="18" charset="0"/>
              </a:rPr>
              <a:t>   10.2   </a:t>
            </a:r>
            <a:r>
              <a:rPr kumimoji="1" lang="zh-CN" altLang="en-US" sz="2400" b="1" dirty="0">
                <a:solidFill>
                  <a:prstClr val="black"/>
                </a:solidFill>
                <a:latin typeface="Bodoni MT Black" pitchFamily="18" charset="0"/>
              </a:rPr>
              <a:t>需求陈述</a:t>
            </a:r>
            <a:endParaRPr kumimoji="1" lang="en-US" altLang="zh-CN" sz="2400" b="1" dirty="0">
              <a:solidFill>
                <a:prstClr val="black"/>
              </a:solidFill>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solidFill>
                  <a:prstClr val="black"/>
                </a:solidFill>
                <a:latin typeface="Bodoni MT Black" pitchFamily="18" charset="0"/>
              </a:rPr>
              <a:t>   10.3   </a:t>
            </a:r>
            <a:r>
              <a:rPr kumimoji="1" lang="zh-CN" altLang="en-US" sz="2400" b="1" dirty="0">
                <a:solidFill>
                  <a:prstClr val="black"/>
                </a:solidFill>
                <a:latin typeface="Bodoni MT Black" pitchFamily="18" charset="0"/>
              </a:rPr>
              <a:t>建立对象模型</a:t>
            </a:r>
            <a:endParaRPr kumimoji="1" lang="zh-CN" altLang="en-US" sz="2400" b="1" dirty="0">
              <a:solidFill>
                <a:prstClr val="black"/>
              </a:solidFill>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solidFill>
                  <a:prstClr val="black"/>
                </a:solidFill>
                <a:latin typeface="Bodoni MT Black" pitchFamily="18" charset="0"/>
              </a:rPr>
              <a:t>   10.4   </a:t>
            </a:r>
            <a:r>
              <a:rPr kumimoji="1" lang="zh-CN" altLang="en-US" sz="2400" b="1" dirty="0">
                <a:solidFill>
                  <a:prstClr val="black"/>
                </a:solidFill>
                <a:latin typeface="Bodoni MT Black" pitchFamily="18" charset="0"/>
              </a:rPr>
              <a:t>建立动态模型</a:t>
            </a:r>
            <a:endParaRPr kumimoji="1" lang="zh-CN" altLang="en-US" sz="2400" b="1" dirty="0">
              <a:solidFill>
                <a:prstClr val="black"/>
              </a:solidFill>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solidFill>
                  <a:prstClr val="black"/>
                </a:solidFill>
                <a:latin typeface="Bodoni MT Black" pitchFamily="18" charset="0"/>
              </a:rPr>
              <a:t>   10.5   </a:t>
            </a:r>
            <a:r>
              <a:rPr kumimoji="1" lang="zh-CN" altLang="en-US" sz="2400" b="1" dirty="0">
                <a:solidFill>
                  <a:prstClr val="black"/>
                </a:solidFill>
                <a:latin typeface="Bodoni MT Black" pitchFamily="18" charset="0"/>
              </a:rPr>
              <a:t>建立功能模型</a:t>
            </a:r>
            <a:endParaRPr kumimoji="1" lang="zh-CN" altLang="en-US" sz="2400" b="1" dirty="0">
              <a:solidFill>
                <a:prstClr val="black"/>
              </a:solidFill>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solidFill>
                  <a:prstClr val="black"/>
                </a:solidFill>
                <a:latin typeface="Bodoni MT Black" pitchFamily="18" charset="0"/>
              </a:rPr>
              <a:t>   10.6   </a:t>
            </a:r>
            <a:r>
              <a:rPr kumimoji="1" lang="zh-CN" altLang="en-US" sz="2400" b="1" dirty="0">
                <a:solidFill>
                  <a:prstClr val="black"/>
                </a:solidFill>
                <a:latin typeface="Bodoni MT Black" pitchFamily="18" charset="0"/>
              </a:rPr>
              <a:t>定义服务</a:t>
            </a:r>
            <a:endParaRPr kumimoji="1" lang="en-US" altLang="zh-CN" sz="2400" b="1" dirty="0" smtClean="0">
              <a:solidFill>
                <a:prstClr val="black"/>
              </a:solidFill>
              <a:latin typeface="Bodoni MT Black" pitchFamily="18" charset="0"/>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solidFill>
                <a:prstClr val="black"/>
              </a:solidFill>
              <a:latin typeface="Bodoni MT Black" pitchFamily="18" charset="0"/>
              <a:ea typeface="黑体" panose="02010609060101010101" pitchFamily="2" charset="-122"/>
            </a:endParaRPr>
          </a:p>
          <a:p>
            <a:pPr marL="0" indent="0" eaLnBrk="1" hangingPunct="1">
              <a:lnSpc>
                <a:spcPct val="120000"/>
              </a:lnSpc>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ea typeface="黑体" panose="02010609060101010101" pitchFamily="2" charset="-122"/>
              </a:rPr>
              <a:t>      </a:t>
            </a:r>
            <a:endParaRPr kumimoji="1" lang="zh-CN" altLang="en-US" sz="2400" b="1" dirty="0" smtClean="0">
              <a:solidFill>
                <a:srgbClr val="9999CC">
                  <a:lumMod val="50000"/>
                </a:srgbClr>
              </a:solidFill>
              <a:latin typeface="Bodoni MT Black" pitchFamily="18" charset="0"/>
              <a:ea typeface="黑体" panose="02010609060101010101"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2" name="矩形 11"/>
          <p:cNvSpPr/>
          <p:nvPr/>
        </p:nvSpPr>
        <p:spPr>
          <a:xfrm>
            <a:off x="927100" y="34337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13" name="等腰三角形 12"/>
          <p:cNvSpPr/>
          <p:nvPr/>
        </p:nvSpPr>
        <p:spPr>
          <a:xfrm rot="5400000">
            <a:off x="335756" y="35202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147469"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10.4 </a:t>
            </a:r>
            <a:r>
              <a:rPr lang="zh-CN" altLang="en-US" sz="2400">
                <a:solidFill>
                  <a:srgbClr val="D9D9D9"/>
                </a:solidFill>
                <a:latin typeface="Bodoni MT Black" pitchFamily="18" charset="0"/>
              </a:rPr>
              <a:t>建立动态模型</a:t>
            </a:r>
            <a:endParaRPr lang="zh-CN" altLang="en-US" sz="2400">
              <a:solidFill>
                <a:srgbClr val="D9D9D9"/>
              </a:solidFill>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00338" y="62658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10.4</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建立</a:t>
            </a:r>
            <a:r>
              <a:rPr lang="zh-CN" altLang="en-US" sz="2400" dirty="0">
                <a:solidFill>
                  <a:srgbClr val="D9D9D9"/>
                </a:solidFill>
                <a:latin typeface="Bodoni MT Black" pitchFamily="18" charset="0"/>
                <a:ea typeface="+mn-ea"/>
              </a:rPr>
              <a:t>动态</a:t>
            </a:r>
            <a:r>
              <a:rPr lang="zh-CN" altLang="en-US" sz="2400" dirty="0" smtClean="0">
                <a:solidFill>
                  <a:srgbClr val="D9D9D9"/>
                </a:solidFill>
                <a:latin typeface="Bodoni MT Black" pitchFamily="18" charset="0"/>
                <a:ea typeface="+mn-ea"/>
              </a:rPr>
              <a:t>模型</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250825" y="0"/>
            <a:ext cx="8229600" cy="1143000"/>
          </a:xfrm>
        </p:spPr>
        <p:txBody>
          <a:bodyPr/>
          <a:lstStyle/>
          <a:p>
            <a:pPr>
              <a:defRPr/>
            </a:pPr>
            <a:r>
              <a:rPr lang="en-US" altLang="zh-CN" b="1" dirty="0" smtClean="0">
                <a:latin typeface="Bodoni MT Black" pitchFamily="18" charset="0"/>
                <a:ea typeface="+mn-ea"/>
              </a:rPr>
              <a:t>10.4</a:t>
            </a:r>
            <a:r>
              <a:rPr lang="en-US" altLang="zh-CN" b="1" dirty="0" smtClean="0">
                <a:latin typeface="Bodoni MT Black" pitchFamily="18" charset="0"/>
              </a:rPr>
              <a:t> </a:t>
            </a:r>
            <a:r>
              <a:rPr lang="zh-CN" altLang="en-US" b="1" dirty="0" smtClean="0">
                <a:latin typeface="Bodoni MT Black" pitchFamily="18" charset="0"/>
              </a:rPr>
              <a:t>建立动态模型</a:t>
            </a:r>
            <a:endParaRPr lang="zh-CN" altLang="en-US" b="1" dirty="0" smtClean="0">
              <a:latin typeface="Bodoni MT Black" pitchFamily="18" charset="0"/>
            </a:endParaRPr>
          </a:p>
        </p:txBody>
      </p:sp>
      <p:sp>
        <p:nvSpPr>
          <p:cNvPr id="3" name="文本框 2"/>
          <p:cNvSpPr txBox="1"/>
          <p:nvPr/>
        </p:nvSpPr>
        <p:spPr>
          <a:xfrm>
            <a:off x="539750" y="1628775"/>
            <a:ext cx="8064500" cy="3786188"/>
          </a:xfrm>
          <a:prstGeom prst="rect">
            <a:avLst/>
          </a:prstGeom>
          <a:noFill/>
          <a:ln w="15875">
            <a:noFill/>
          </a:ln>
        </p:spPr>
        <p:txBody>
          <a:bodyPr>
            <a:spAutoFit/>
          </a:bodyPr>
          <a:lstStyle/>
          <a:p>
            <a:pPr eaLnBrk="1" hangingPunct="1">
              <a:defRPr/>
            </a:pPr>
            <a:r>
              <a:rPr lang="zh-CN" altLang="en-US" sz="2400" b="1" dirty="0">
                <a:latin typeface="Bodoni MT Black" pitchFamily="18" charset="0"/>
              </a:rPr>
              <a:t>建立动态模型</a:t>
            </a:r>
            <a:endParaRPr lang="en-US" altLang="zh-CN" sz="2400" b="1" dirty="0">
              <a:latin typeface="Bodoni MT Black" pitchFamily="18" charset="0"/>
            </a:endParaRPr>
          </a:p>
          <a:p>
            <a:pPr marL="342900" indent="-342900" eaLnBrk="1" hangingPunct="1">
              <a:buSzPct val="75000"/>
              <a:buFont typeface="Wingdings" panose="05000000000000000000" pitchFamily="2" charset="2"/>
              <a:buChar char="l"/>
              <a:defRPr/>
            </a:pPr>
            <a:r>
              <a:rPr lang="zh-CN" altLang="en-US" sz="2400" dirty="0">
                <a:latin typeface="Bodoni MT Black" pitchFamily="18" charset="0"/>
              </a:rPr>
              <a:t>第一步，是编写</a:t>
            </a:r>
            <a:r>
              <a:rPr lang="zh-CN" altLang="en-US" sz="2400" dirty="0">
                <a:solidFill>
                  <a:srgbClr val="FF0000"/>
                </a:solidFill>
                <a:latin typeface="Bodoni MT Black" pitchFamily="18" charset="0"/>
              </a:rPr>
              <a:t>典型交互行为的脚本</a:t>
            </a:r>
            <a:r>
              <a:rPr lang="zh-CN" altLang="en-US" sz="2400" dirty="0">
                <a:latin typeface="Bodoni MT Black" pitchFamily="18" charset="0"/>
              </a:rPr>
              <a:t>。虽然脚本中不可能包括每个偶然事件，但是，至少必须保证不遗漏常见的交互行为。</a:t>
            </a:r>
            <a:endParaRPr lang="en-US" altLang="zh-CN" sz="2400" dirty="0">
              <a:latin typeface="Bodoni MT Black" pitchFamily="18" charset="0"/>
            </a:endParaRPr>
          </a:p>
          <a:p>
            <a:pPr marL="342900" indent="-342900" eaLnBrk="1" hangingPunct="1">
              <a:buSzPct val="75000"/>
              <a:buFont typeface="Wingdings" panose="05000000000000000000" pitchFamily="2" charset="2"/>
              <a:buChar char="l"/>
              <a:defRPr/>
            </a:pPr>
            <a:r>
              <a:rPr lang="zh-CN" altLang="en-US" sz="2400" dirty="0">
                <a:latin typeface="Bodoni MT Black" pitchFamily="18" charset="0"/>
              </a:rPr>
              <a:t>第二步，从脚本中</a:t>
            </a:r>
            <a:r>
              <a:rPr lang="zh-CN" altLang="en-US" sz="2400" dirty="0">
                <a:solidFill>
                  <a:srgbClr val="FF0000"/>
                </a:solidFill>
                <a:latin typeface="Bodoni MT Black" pitchFamily="18" charset="0"/>
              </a:rPr>
              <a:t>提取出事件</a:t>
            </a:r>
            <a:r>
              <a:rPr lang="zh-CN" altLang="en-US" sz="2400" dirty="0">
                <a:latin typeface="Bodoni MT Black" pitchFamily="18" charset="0"/>
              </a:rPr>
              <a:t>，确定触发每个事件的</a:t>
            </a:r>
            <a:r>
              <a:rPr lang="zh-CN" altLang="en-US" sz="2400" dirty="0">
                <a:solidFill>
                  <a:srgbClr val="FF0000"/>
                </a:solidFill>
                <a:latin typeface="Bodoni MT Black" pitchFamily="18" charset="0"/>
              </a:rPr>
              <a:t>动作对象</a:t>
            </a:r>
            <a:r>
              <a:rPr lang="zh-CN" altLang="en-US" sz="2400" dirty="0">
                <a:latin typeface="Bodoni MT Black" pitchFamily="18" charset="0"/>
              </a:rPr>
              <a:t>以及接受事件的</a:t>
            </a:r>
            <a:r>
              <a:rPr lang="zh-CN" altLang="en-US" sz="2400" dirty="0">
                <a:solidFill>
                  <a:srgbClr val="FF0000"/>
                </a:solidFill>
                <a:latin typeface="Bodoni MT Black" pitchFamily="18" charset="0"/>
              </a:rPr>
              <a:t>目标对象</a:t>
            </a:r>
            <a:r>
              <a:rPr lang="zh-CN" altLang="en-US" sz="2400" dirty="0">
                <a:latin typeface="Bodoni MT Black" pitchFamily="18" charset="0"/>
              </a:rPr>
              <a:t>。</a:t>
            </a:r>
            <a:endParaRPr lang="en-US" altLang="zh-CN" sz="2400" dirty="0">
              <a:latin typeface="Bodoni MT Black" pitchFamily="18" charset="0"/>
            </a:endParaRPr>
          </a:p>
          <a:p>
            <a:pPr marL="342900" indent="-342900" eaLnBrk="1" hangingPunct="1">
              <a:buSzPct val="75000"/>
              <a:buFont typeface="Wingdings" panose="05000000000000000000" pitchFamily="2" charset="2"/>
              <a:buChar char="l"/>
              <a:defRPr/>
            </a:pPr>
            <a:r>
              <a:rPr lang="zh-CN" altLang="en-US" sz="2400" dirty="0">
                <a:latin typeface="Bodoni MT Black" pitchFamily="18" charset="0"/>
              </a:rPr>
              <a:t>第三步，</a:t>
            </a:r>
            <a:r>
              <a:rPr lang="zh-CN" altLang="en-US" sz="2400" dirty="0">
                <a:solidFill>
                  <a:srgbClr val="FF0000"/>
                </a:solidFill>
                <a:latin typeface="Bodoni MT Black" pitchFamily="18" charset="0"/>
              </a:rPr>
              <a:t>排列事件发生的次序</a:t>
            </a:r>
            <a:r>
              <a:rPr lang="zh-CN" altLang="en-US" sz="2400" dirty="0">
                <a:latin typeface="Bodoni MT Black" pitchFamily="18" charset="0"/>
              </a:rPr>
              <a:t>，确定每个对象可能有的状态及状态间的转换关系，并用</a:t>
            </a:r>
            <a:r>
              <a:rPr lang="zh-CN" altLang="en-US" sz="2400" dirty="0">
                <a:solidFill>
                  <a:srgbClr val="FF0000"/>
                </a:solidFill>
                <a:latin typeface="Bodoni MT Black" pitchFamily="18" charset="0"/>
              </a:rPr>
              <a:t>状态图</a:t>
            </a:r>
            <a:r>
              <a:rPr lang="zh-CN" altLang="en-US" sz="2400" dirty="0">
                <a:latin typeface="Bodoni MT Black" pitchFamily="18" charset="0"/>
              </a:rPr>
              <a:t>描绘它们。</a:t>
            </a:r>
            <a:endParaRPr lang="en-US" altLang="zh-CN" sz="2400" dirty="0">
              <a:latin typeface="Bodoni MT Black" pitchFamily="18" charset="0"/>
            </a:endParaRPr>
          </a:p>
          <a:p>
            <a:pPr marL="342900" indent="-342900" eaLnBrk="1" hangingPunct="1">
              <a:buSzPct val="75000"/>
              <a:buFont typeface="Wingdings" panose="05000000000000000000" pitchFamily="2" charset="2"/>
              <a:buChar char="l"/>
              <a:defRPr/>
            </a:pPr>
            <a:r>
              <a:rPr lang="zh-CN" altLang="en-US" sz="2400" dirty="0">
                <a:latin typeface="Bodoni MT Black" pitchFamily="18" charset="0"/>
              </a:rPr>
              <a:t>最后，比较各个对象的状态图，检查它们之间的</a:t>
            </a:r>
            <a:r>
              <a:rPr lang="zh-CN" altLang="en-US" sz="2400" dirty="0">
                <a:solidFill>
                  <a:srgbClr val="FF0000"/>
                </a:solidFill>
                <a:latin typeface="Bodoni MT Black" pitchFamily="18" charset="0"/>
              </a:rPr>
              <a:t>一致性</a:t>
            </a:r>
            <a:r>
              <a:rPr lang="zh-CN" altLang="en-US" sz="2400" dirty="0">
                <a:latin typeface="Bodoni MT Black" pitchFamily="18" charset="0"/>
              </a:rPr>
              <a:t>，确保事件之间的匹配。</a:t>
            </a:r>
            <a:endParaRPr lang="zh-CN" altLang="en-US" sz="2400" dirty="0">
              <a:latin typeface="Bodoni MT Black"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10.4.1 </a:t>
            </a:r>
            <a:r>
              <a:rPr lang="zh-CN" altLang="en-US" sz="2400" dirty="0" smtClean="0">
                <a:solidFill>
                  <a:srgbClr val="D9D9D9"/>
                </a:solidFill>
                <a:latin typeface="Bodoni MT Black" pitchFamily="18" charset="0"/>
                <a:ea typeface="+mn-ea"/>
              </a:rPr>
              <a:t>编写脚本</a:t>
            </a:r>
            <a:endParaRPr lang="zh-CN" altLang="en-US" sz="2400" dirty="0">
              <a:solidFill>
                <a:srgbClr val="D9D9D9"/>
              </a:solidFill>
              <a:latin typeface="Bodoni MT Black" pitchFamily="18" charset="0"/>
              <a:ea typeface="+mn-ea"/>
            </a:endParaRPr>
          </a:p>
        </p:txBody>
      </p:sp>
      <p:sp>
        <p:nvSpPr>
          <p:cNvPr id="7" name="内容占位符 4"/>
          <p:cNvSpPr>
            <a:spLocks noGrp="1"/>
          </p:cNvSpPr>
          <p:nvPr>
            <p:ph idx="4294967295"/>
          </p:nvPr>
        </p:nvSpPr>
        <p:spPr>
          <a:xfrm>
            <a:off x="571472" y="1214422"/>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10.4.1 </a:t>
            </a:r>
            <a:r>
              <a:rPr lang="zh-CN" altLang="en-US" b="1" dirty="0" smtClean="0">
                <a:latin typeface="Bodoni MT Black" pitchFamily="18" charset="0"/>
              </a:rPr>
              <a:t>编写脚本</a:t>
            </a:r>
            <a:endParaRPr lang="zh-CN" altLang="en-US" b="1" dirty="0" smtClean="0">
              <a:latin typeface="Bodoni MT Black" pitchFamily="18" charset="0"/>
            </a:endParaRPr>
          </a:p>
        </p:txBody>
      </p:sp>
      <p:sp>
        <p:nvSpPr>
          <p:cNvPr id="151556" name="文本框 2"/>
          <p:cNvSpPr txBox="1">
            <a:spLocks noChangeArrowheads="1"/>
          </p:cNvSpPr>
          <p:nvPr/>
        </p:nvSpPr>
        <p:spPr bwMode="auto">
          <a:xfrm>
            <a:off x="539750" y="2276475"/>
            <a:ext cx="8064500" cy="1570038"/>
          </a:xfrm>
          <a:prstGeom prst="rect">
            <a:avLst/>
          </a:prstGeom>
          <a:noFill/>
          <a:ln w="1587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在</a:t>
            </a:r>
            <a:r>
              <a:rPr lang="zh-CN" altLang="en-US" sz="2400" dirty="0">
                <a:latin typeface="Bodoni MT Black" pitchFamily="18" charset="0"/>
              </a:rPr>
              <a:t>建立动态模型的过程中，脚本是指</a:t>
            </a:r>
            <a:r>
              <a:rPr lang="zh-CN" altLang="en-US" sz="2400" dirty="0">
                <a:solidFill>
                  <a:srgbClr val="FF0000"/>
                </a:solidFill>
                <a:latin typeface="Bodoni MT Black" pitchFamily="18" charset="0"/>
              </a:rPr>
              <a:t>系统在某一执行期间内出现的一系列事件</a:t>
            </a:r>
            <a:r>
              <a:rPr lang="zh-CN" altLang="en-US" sz="2400" dirty="0">
                <a:latin typeface="Bodoni MT Black" pitchFamily="18" charset="0"/>
              </a:rPr>
              <a:t>。脚本描述</a:t>
            </a:r>
            <a:r>
              <a:rPr lang="zh-CN" altLang="en-US" sz="2400" dirty="0" smtClean="0">
                <a:latin typeface="Bodoni MT Black" pitchFamily="18" charset="0"/>
              </a:rPr>
              <a:t>用户（或</a:t>
            </a:r>
            <a:r>
              <a:rPr lang="zh-CN" altLang="en-US" sz="2400" dirty="0">
                <a:latin typeface="Bodoni MT Black" pitchFamily="18" charset="0"/>
              </a:rPr>
              <a:t>其他</a:t>
            </a:r>
            <a:r>
              <a:rPr lang="zh-CN" altLang="en-US" sz="2400" dirty="0" smtClean="0">
                <a:latin typeface="Bodoni MT Black" pitchFamily="18" charset="0"/>
              </a:rPr>
              <a:t>外部设备）与</a:t>
            </a:r>
            <a:r>
              <a:rPr lang="zh-CN" altLang="en-US" sz="2400" dirty="0">
                <a:latin typeface="Bodoni MT Black" pitchFamily="18" charset="0"/>
              </a:rPr>
              <a:t>目标系统之间的一个或多个典型的交互过程（事件序列），以便对目标系统的行为有更具体的认识。</a:t>
            </a:r>
            <a:endParaRPr lang="zh-CN" altLang="en-US" sz="2400" dirty="0">
              <a:latin typeface="Bodoni MT Black" pitchFamily="18" charset="0"/>
            </a:endParaRPr>
          </a:p>
        </p:txBody>
      </p:sp>
      <p:sp>
        <p:nvSpPr>
          <p:cNvPr id="151557" name="文本框 4"/>
          <p:cNvSpPr txBox="1">
            <a:spLocks noChangeArrowheads="1"/>
          </p:cNvSpPr>
          <p:nvPr/>
        </p:nvSpPr>
        <p:spPr bwMode="auto">
          <a:xfrm>
            <a:off x="642910" y="4143380"/>
            <a:ext cx="7818464" cy="830263"/>
          </a:xfrm>
          <a:prstGeom prst="rect">
            <a:avLst/>
          </a:prstGeom>
          <a:noFill/>
          <a:ln w="9525">
            <a:noFill/>
            <a:miter lim="800000"/>
          </a:ln>
        </p:spPr>
        <p:txBody>
          <a:bodyPr wrap="square">
            <a:spAutoFit/>
          </a:bodyPr>
          <a:lstStyle/>
          <a:p>
            <a:pPr eaLnBrk="1" hangingPunct="1"/>
            <a:r>
              <a:rPr lang="zh-CN" altLang="en-US" sz="2400" dirty="0">
                <a:solidFill>
                  <a:srgbClr val="FF0000"/>
                </a:solidFill>
                <a:latin typeface="Bodoni MT Black" pitchFamily="18" charset="0"/>
              </a:rPr>
              <a:t>   </a:t>
            </a:r>
            <a:r>
              <a:rPr lang="zh-CN" altLang="en-US" sz="2400" dirty="0">
                <a:latin typeface="Bodoni MT Black" pitchFamily="18" charset="0"/>
              </a:rPr>
              <a:t> </a:t>
            </a:r>
            <a:r>
              <a:rPr lang="zh-CN" altLang="en-US" sz="2400" dirty="0" smtClean="0">
                <a:latin typeface="Bodoni MT Black" pitchFamily="18" charset="0"/>
              </a:rPr>
              <a:t>目的</a:t>
            </a:r>
            <a:r>
              <a:rPr lang="zh-CN" altLang="en-US" sz="2400" dirty="0">
                <a:latin typeface="Bodoni MT Black" pitchFamily="18" charset="0"/>
              </a:rPr>
              <a:t>保证</a:t>
            </a:r>
            <a:r>
              <a:rPr lang="zh-CN" altLang="en-US" sz="2400" dirty="0">
                <a:solidFill>
                  <a:srgbClr val="FF0000"/>
                </a:solidFill>
                <a:latin typeface="Bodoni MT Black" pitchFamily="18" charset="0"/>
              </a:rPr>
              <a:t>不遗漏重要的交互步骤</a:t>
            </a:r>
            <a:r>
              <a:rPr lang="zh-CN" altLang="en-US" sz="2400" dirty="0">
                <a:latin typeface="Bodoni MT Black" pitchFamily="18" charset="0"/>
              </a:rPr>
              <a:t>，有助于确保整个交互过程的正确性和清晰性。</a:t>
            </a:r>
            <a:endParaRPr lang="zh-CN" altLang="en-US" sz="2400" dirty="0">
              <a:latin typeface="Bodoni MT Black" pitchFamily="18" charset="0"/>
            </a:endParaRPr>
          </a:p>
        </p:txBody>
      </p:sp>
      <p:sp>
        <p:nvSpPr>
          <p:cNvPr id="8" name="标题 3"/>
          <p:cNvSpPr txBox="1"/>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文本框 1"/>
          <p:cNvSpPr txBox="1">
            <a:spLocks noChangeArrowheads="1"/>
          </p:cNvSpPr>
          <p:nvPr/>
        </p:nvSpPr>
        <p:spPr bwMode="auto">
          <a:xfrm>
            <a:off x="509588" y="1001713"/>
            <a:ext cx="7993062" cy="1200150"/>
          </a:xfrm>
          <a:prstGeom prst="rect">
            <a:avLst/>
          </a:prstGeom>
          <a:noFill/>
          <a:ln w="15875">
            <a:noFill/>
            <a:miter lim="800000"/>
          </a:ln>
        </p:spPr>
        <p:txBody>
          <a:bodyPr>
            <a:spAutoFit/>
          </a:bodyPr>
          <a:lstStyle/>
          <a:p>
            <a:pPr eaLnBrk="1" hangingPunct="1"/>
            <a:r>
              <a:rPr lang="zh-CN" altLang="en-US" sz="2400" dirty="0">
                <a:solidFill>
                  <a:srgbClr val="FF0000"/>
                </a:solidFill>
                <a:latin typeface="Bodoni MT Black" pitchFamily="18" charset="0"/>
              </a:rPr>
              <a:t>     </a:t>
            </a:r>
            <a:r>
              <a:rPr lang="zh-CN" altLang="en-US" sz="2400" dirty="0" smtClean="0">
                <a:solidFill>
                  <a:srgbClr val="FF0000"/>
                </a:solidFill>
                <a:latin typeface="Bodoni MT Black" pitchFamily="18" charset="0"/>
              </a:rPr>
              <a:t>脚本</a:t>
            </a:r>
            <a:r>
              <a:rPr lang="zh-CN" altLang="en-US" sz="2400" dirty="0">
                <a:latin typeface="Bodoni MT Black" pitchFamily="18" charset="0"/>
              </a:rPr>
              <a:t>描写的范围并不是固定的，既可以包括系统中发生的全部事件，也可以只包括由某些特定对象触发的事件。脚本描写的范围主要由编写脚本的具体目的决定。</a:t>
            </a:r>
            <a:endParaRPr lang="zh-CN" altLang="en-US" sz="2400" dirty="0">
              <a:latin typeface="Bodoni MT Black" pitchFamily="18" charset="0"/>
            </a:endParaRPr>
          </a:p>
        </p:txBody>
      </p:sp>
      <p:sp>
        <p:nvSpPr>
          <p:cNvPr id="153603" name="文本框 5"/>
          <p:cNvSpPr txBox="1">
            <a:spLocks noChangeArrowheads="1"/>
          </p:cNvSpPr>
          <p:nvPr/>
        </p:nvSpPr>
        <p:spPr bwMode="auto">
          <a:xfrm>
            <a:off x="539750" y="2238375"/>
            <a:ext cx="7993063" cy="830263"/>
          </a:xfrm>
          <a:prstGeom prst="rect">
            <a:avLst/>
          </a:prstGeom>
          <a:noFill/>
          <a:ln w="1587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 即使</a:t>
            </a:r>
            <a:r>
              <a:rPr lang="zh-CN" altLang="en-US" sz="2400" dirty="0">
                <a:latin typeface="Bodoni MT Black" pitchFamily="18" charset="0"/>
              </a:rPr>
              <a:t>在需求陈述中已经描写了</a:t>
            </a:r>
            <a:r>
              <a:rPr lang="zh-CN" altLang="en-US" sz="2400" dirty="0">
                <a:solidFill>
                  <a:srgbClr val="FF0000"/>
                </a:solidFill>
                <a:latin typeface="Bodoni MT Black" pitchFamily="18" charset="0"/>
              </a:rPr>
              <a:t>完整的交互过程</a:t>
            </a:r>
            <a:r>
              <a:rPr lang="zh-CN" altLang="en-US" sz="2400" dirty="0">
                <a:latin typeface="Bodoni MT Black" pitchFamily="18" charset="0"/>
              </a:rPr>
              <a:t>，也还需要花很大精力构思交互的形式。</a:t>
            </a:r>
            <a:endParaRPr lang="zh-CN" altLang="en-US" sz="2400" dirty="0">
              <a:latin typeface="Bodoni MT Black" pitchFamily="18" charset="0"/>
            </a:endParaRPr>
          </a:p>
        </p:txBody>
      </p:sp>
      <p:sp>
        <p:nvSpPr>
          <p:cNvPr id="153604" name="文本框 8"/>
          <p:cNvSpPr txBox="1">
            <a:spLocks noChangeArrowheads="1"/>
          </p:cNvSpPr>
          <p:nvPr/>
        </p:nvSpPr>
        <p:spPr bwMode="auto">
          <a:xfrm>
            <a:off x="539750" y="3213100"/>
            <a:ext cx="7847013" cy="1016000"/>
          </a:xfrm>
          <a:prstGeom prst="rect">
            <a:avLst/>
          </a:prstGeom>
          <a:noFill/>
          <a:ln w="9525">
            <a:noFill/>
            <a:miter lim="800000"/>
          </a:ln>
        </p:spPr>
        <p:txBody>
          <a:bodyPr>
            <a:spAutoFit/>
          </a:bodyPr>
          <a:lstStyle/>
          <a:p>
            <a:pPr eaLnBrk="1" hangingPunct="1"/>
            <a:r>
              <a:rPr lang="zh-CN" altLang="en-US" sz="2000">
                <a:latin typeface="Bodoni MT Black" pitchFamily="18" charset="0"/>
              </a:rPr>
              <a:t>例如，</a:t>
            </a:r>
            <a:r>
              <a:rPr lang="en-US" altLang="zh-CN" sz="2000">
                <a:latin typeface="Bodoni MT Black" pitchFamily="18" charset="0"/>
              </a:rPr>
              <a:t>ATM</a:t>
            </a:r>
            <a:r>
              <a:rPr lang="zh-CN" altLang="en-US" sz="2000">
                <a:latin typeface="Bodoni MT Black" pitchFamily="18" charset="0"/>
              </a:rPr>
              <a:t>系统的需求陈述，虽然表明了应从储户那里获取有关事务的信息，但并没有准确说明获取信息的具体过程，对动作次序的要求也是模糊的。</a:t>
            </a:r>
            <a:endParaRPr lang="zh-CN" altLang="en-US" sz="2000">
              <a:latin typeface="Bodoni MT Black" pitchFamily="18" charset="0"/>
            </a:endParaRPr>
          </a:p>
        </p:txBody>
      </p:sp>
      <p:sp>
        <p:nvSpPr>
          <p:cNvPr id="153605" name="文本框 9"/>
          <p:cNvSpPr txBox="1">
            <a:spLocks noChangeArrowheads="1"/>
          </p:cNvSpPr>
          <p:nvPr/>
        </p:nvSpPr>
        <p:spPr bwMode="auto">
          <a:xfrm>
            <a:off x="539750" y="4389438"/>
            <a:ext cx="8031163" cy="1200150"/>
          </a:xfrm>
          <a:prstGeom prst="rect">
            <a:avLst/>
          </a:prstGeom>
          <a:noFill/>
          <a:ln w="1587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 因此</a:t>
            </a:r>
            <a:r>
              <a:rPr lang="zh-CN" altLang="en-US" sz="2400" dirty="0">
                <a:latin typeface="Bodoni MT Black" pitchFamily="18" charset="0"/>
              </a:rPr>
              <a:t>，编写脚本的过程，实质上就是</a:t>
            </a:r>
            <a:r>
              <a:rPr lang="zh-CN" altLang="en-US" sz="2400" dirty="0">
                <a:solidFill>
                  <a:srgbClr val="FF0000"/>
                </a:solidFill>
                <a:latin typeface="Bodoni MT Black" pitchFamily="18" charset="0"/>
              </a:rPr>
              <a:t>分析用户对系统交互行为的要求的过程</a:t>
            </a:r>
            <a:r>
              <a:rPr lang="zh-CN" altLang="en-US" sz="2400" dirty="0">
                <a:latin typeface="Bodoni MT Black" pitchFamily="18" charset="0"/>
              </a:rPr>
              <a:t>。在编写脚本的过程中，需要与用户充分交换意见，编写后还应该经过他们审查与修改。</a:t>
            </a:r>
            <a:endParaRPr lang="zh-CN" altLang="en-US" sz="2400" dirty="0">
              <a:latin typeface="Bodoni MT Black" pitchFamily="18" charset="0"/>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10.4.1 </a:t>
            </a:r>
            <a:r>
              <a:rPr lang="zh-CN" altLang="en-US" sz="2400" dirty="0" smtClean="0">
                <a:solidFill>
                  <a:srgbClr val="D9D9D9"/>
                </a:solidFill>
                <a:latin typeface="Bodoni MT Black" pitchFamily="18" charset="0"/>
                <a:ea typeface="+mn-ea"/>
              </a:rPr>
              <a:t>编写脚本</a:t>
            </a:r>
            <a:endParaRPr lang="zh-CN" altLang="en-US" sz="2400" dirty="0">
              <a:solidFill>
                <a:srgbClr val="D9D9D9"/>
              </a:solidFill>
              <a:latin typeface="Bodoni MT Black" pitchFamily="18" charset="0"/>
              <a:ea typeface="+mn-ea"/>
            </a:endParaRPr>
          </a:p>
        </p:txBody>
      </p:sp>
      <p:sp>
        <p:nvSpPr>
          <p:cNvPr id="8" name="标题 3"/>
          <p:cNvSpPr txBox="1"/>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39750" y="1227138"/>
            <a:ext cx="8037513" cy="3786187"/>
          </a:xfrm>
          <a:prstGeom prst="rect">
            <a:avLst/>
          </a:prstGeom>
          <a:noFill/>
        </p:spPr>
        <p:txBody>
          <a:bodyPr>
            <a:spAutoFit/>
          </a:bodyPr>
          <a:lstStyle/>
          <a:p>
            <a:pPr eaLnBrk="1" hangingPunct="1">
              <a:defRPr/>
            </a:pPr>
            <a:r>
              <a:rPr lang="zh-CN" altLang="en-US" sz="2400" dirty="0">
                <a:latin typeface="Bodoni MT Black" pitchFamily="18" charset="0"/>
              </a:rPr>
              <a:t>编写脚本时，</a:t>
            </a:r>
            <a:endParaRPr lang="en-US" altLang="zh-CN" sz="2400" dirty="0">
              <a:latin typeface="Bodoni MT Black" pitchFamily="18" charset="0"/>
            </a:endParaRPr>
          </a:p>
          <a:p>
            <a:pPr marL="342900" indent="-342900" eaLnBrk="1" hangingPunct="1">
              <a:buSzPct val="70000"/>
              <a:buFont typeface="Wingdings" panose="05000000000000000000" pitchFamily="2" charset="2"/>
              <a:buChar char="l"/>
              <a:defRPr/>
            </a:pPr>
            <a:r>
              <a:rPr lang="zh-CN" altLang="en-US" sz="2400" dirty="0">
                <a:latin typeface="Bodoni MT Black" pitchFamily="18" charset="0"/>
              </a:rPr>
              <a:t>首先编写</a:t>
            </a:r>
            <a:r>
              <a:rPr lang="zh-CN" altLang="en-US" sz="2400" dirty="0">
                <a:solidFill>
                  <a:srgbClr val="FF0000"/>
                </a:solidFill>
                <a:latin typeface="Bodoni MT Black" pitchFamily="18" charset="0"/>
              </a:rPr>
              <a:t>正常情况</a:t>
            </a:r>
            <a:r>
              <a:rPr lang="zh-CN" altLang="en-US" sz="2400" dirty="0">
                <a:latin typeface="Bodoni MT Black" pitchFamily="18" charset="0"/>
              </a:rPr>
              <a:t>的脚本。</a:t>
            </a:r>
            <a:endParaRPr lang="en-US" altLang="zh-CN" sz="2400" dirty="0">
              <a:latin typeface="Bodoni MT Black" pitchFamily="18" charset="0"/>
            </a:endParaRPr>
          </a:p>
          <a:p>
            <a:pPr marL="342900" indent="-342900" eaLnBrk="1" hangingPunct="1">
              <a:buSzPct val="70000"/>
              <a:buFont typeface="Wingdings" panose="05000000000000000000" pitchFamily="2" charset="2"/>
              <a:buChar char="l"/>
              <a:defRPr/>
            </a:pPr>
            <a:r>
              <a:rPr lang="zh-CN" altLang="en-US" sz="2400" dirty="0">
                <a:latin typeface="Bodoni MT Black" pitchFamily="18" charset="0"/>
              </a:rPr>
              <a:t>然后，考虑</a:t>
            </a:r>
            <a:r>
              <a:rPr lang="zh-CN" altLang="en-US" sz="2400" dirty="0">
                <a:solidFill>
                  <a:srgbClr val="FF0000"/>
                </a:solidFill>
                <a:latin typeface="Bodoni MT Black" pitchFamily="18" charset="0"/>
              </a:rPr>
              <a:t>特殊情况</a:t>
            </a:r>
            <a:r>
              <a:rPr lang="zh-CN" altLang="en-US" sz="2400" dirty="0">
                <a:latin typeface="Bodoni MT Black" pitchFamily="18" charset="0"/>
              </a:rPr>
              <a:t>，例如输入或输出的数据为最大</a:t>
            </a:r>
            <a:r>
              <a:rPr lang="zh-CN" altLang="en-US" sz="2400" dirty="0" smtClean="0">
                <a:latin typeface="Bodoni MT Black" pitchFamily="18" charset="0"/>
              </a:rPr>
              <a:t>值（或最小值）。</a:t>
            </a:r>
            <a:endParaRPr lang="en-US" altLang="zh-CN" sz="2400" dirty="0">
              <a:latin typeface="Bodoni MT Black" pitchFamily="18" charset="0"/>
            </a:endParaRPr>
          </a:p>
          <a:p>
            <a:pPr marL="342900" indent="-342900" eaLnBrk="1" hangingPunct="1">
              <a:buSzPct val="70000"/>
              <a:buFont typeface="Wingdings" panose="05000000000000000000" pitchFamily="2" charset="2"/>
              <a:buChar char="l"/>
              <a:defRPr/>
            </a:pPr>
            <a:r>
              <a:rPr lang="zh-CN" altLang="en-US" sz="2400" dirty="0">
                <a:latin typeface="Bodoni MT Black" pitchFamily="18" charset="0"/>
              </a:rPr>
              <a:t>最后，考虑</a:t>
            </a:r>
            <a:r>
              <a:rPr lang="zh-CN" altLang="en-US" sz="2400" dirty="0">
                <a:solidFill>
                  <a:srgbClr val="FF0000"/>
                </a:solidFill>
                <a:latin typeface="Bodoni MT Black" pitchFamily="18" charset="0"/>
              </a:rPr>
              <a:t>出错情况</a:t>
            </a:r>
            <a:r>
              <a:rPr lang="zh-CN" altLang="en-US" sz="2400" dirty="0">
                <a:latin typeface="Bodoni MT Black" pitchFamily="18" charset="0"/>
              </a:rPr>
              <a:t>，例如，输入的值为非法值或响应失败。对大多数交互式系统来说，出错处理都是最难实现的部分。如果可能，应该允许用户“异常中止”一个操作或“取消”一个操作。</a:t>
            </a:r>
            <a:endParaRPr lang="en-US" altLang="zh-CN" sz="2400" dirty="0">
              <a:latin typeface="Bodoni MT Black" pitchFamily="18" charset="0"/>
            </a:endParaRPr>
          </a:p>
          <a:p>
            <a:pPr marL="342900" indent="-342900" eaLnBrk="1" hangingPunct="1">
              <a:buSzPct val="70000"/>
              <a:buFont typeface="Wingdings" panose="05000000000000000000" pitchFamily="2" charset="2"/>
              <a:buChar char="l"/>
              <a:defRPr/>
            </a:pPr>
            <a:r>
              <a:rPr lang="zh-CN" altLang="en-US" sz="2400" dirty="0">
                <a:latin typeface="Bodoni MT Black" pitchFamily="18" charset="0"/>
              </a:rPr>
              <a:t>此外，还应该提供诸如“帮助”和状态查询之类的在基本交互行为之上的</a:t>
            </a:r>
            <a:r>
              <a:rPr lang="zh-CN" altLang="en-US" sz="2400" dirty="0">
                <a:solidFill>
                  <a:srgbClr val="FF0000"/>
                </a:solidFill>
                <a:latin typeface="Bodoni MT Black" pitchFamily="18" charset="0"/>
              </a:rPr>
              <a:t>“通用”交互行为</a:t>
            </a:r>
            <a:r>
              <a:rPr lang="zh-CN" altLang="en-US" sz="2400" dirty="0">
                <a:latin typeface="Bodoni MT Black" pitchFamily="18" charset="0"/>
              </a:rPr>
              <a:t>。</a:t>
            </a:r>
            <a:endParaRPr lang="zh-CN" altLang="en-US" sz="2400" dirty="0">
              <a:latin typeface="Bodoni MT Black" pitchFamily="18" charset="0"/>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10.4.1 </a:t>
            </a:r>
            <a:r>
              <a:rPr lang="zh-CN" altLang="en-US" sz="2400" dirty="0" smtClean="0">
                <a:solidFill>
                  <a:srgbClr val="D9D9D9"/>
                </a:solidFill>
                <a:latin typeface="Bodoni MT Black" pitchFamily="18" charset="0"/>
                <a:ea typeface="+mn-ea"/>
              </a:rPr>
              <a:t>编写脚本</a:t>
            </a:r>
            <a:endParaRPr lang="zh-CN" altLang="en-US" sz="2400" dirty="0">
              <a:solidFill>
                <a:srgbClr val="D9D9D9"/>
              </a:solidFill>
              <a:latin typeface="Bodoni MT Black" pitchFamily="18" charset="0"/>
              <a:ea typeface="+mn-ea"/>
            </a:endParaRPr>
          </a:p>
        </p:txBody>
      </p:sp>
      <p:sp>
        <p:nvSpPr>
          <p:cNvPr id="6" name="标题 3"/>
          <p:cNvSpPr txBox="1"/>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rPr>
              <a:t>10.4.2 </a:t>
            </a:r>
            <a:r>
              <a:rPr lang="zh-CN" altLang="en-US" sz="2400" dirty="0" smtClean="0">
                <a:solidFill>
                  <a:srgbClr val="D9D9D9"/>
                </a:solidFill>
                <a:latin typeface="Bodoni MT Black" pitchFamily="18" charset="0"/>
              </a:rPr>
              <a:t>设想用户界面</a:t>
            </a:r>
            <a:endParaRPr lang="zh-CN" altLang="en-US" sz="2400" dirty="0">
              <a:solidFill>
                <a:srgbClr val="D9D9D9"/>
              </a:solidFill>
              <a:latin typeface="Bodoni MT Black" pitchFamily="18" charset="0"/>
            </a:endParaRPr>
          </a:p>
        </p:txBody>
      </p:sp>
      <p:sp>
        <p:nvSpPr>
          <p:cNvPr id="7" name="内容占位符 4"/>
          <p:cNvSpPr>
            <a:spLocks noGrp="1"/>
          </p:cNvSpPr>
          <p:nvPr>
            <p:ph idx="4294967295"/>
          </p:nvPr>
        </p:nvSpPr>
        <p:spPr>
          <a:xfrm>
            <a:off x="323850" y="968375"/>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10.4.2 </a:t>
            </a:r>
            <a:r>
              <a:rPr lang="zh-CN" altLang="en-US" b="1" dirty="0" smtClean="0">
                <a:latin typeface="Bodoni MT Black" pitchFamily="18" charset="0"/>
              </a:rPr>
              <a:t>设想用户界面</a:t>
            </a:r>
            <a:endParaRPr lang="zh-CN" altLang="en-US" b="1" dirty="0" smtClean="0">
              <a:latin typeface="Bodoni MT Black" pitchFamily="18" charset="0"/>
            </a:endParaRPr>
          </a:p>
        </p:txBody>
      </p:sp>
      <p:sp>
        <p:nvSpPr>
          <p:cNvPr id="157700" name="文本框 8"/>
          <p:cNvSpPr txBox="1">
            <a:spLocks noChangeArrowheads="1"/>
          </p:cNvSpPr>
          <p:nvPr/>
        </p:nvSpPr>
        <p:spPr bwMode="auto">
          <a:xfrm>
            <a:off x="323850" y="1658938"/>
            <a:ext cx="8229600" cy="1200150"/>
          </a:xfrm>
          <a:prstGeom prst="rect">
            <a:avLst/>
          </a:prstGeom>
          <a:noFill/>
          <a:ln w="1587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大多数</a:t>
            </a:r>
            <a:r>
              <a:rPr lang="zh-CN" altLang="en-US" sz="2400" dirty="0">
                <a:latin typeface="Bodoni MT Black" pitchFamily="18" charset="0"/>
              </a:rPr>
              <a:t>交互行为都可以分为</a:t>
            </a:r>
            <a:r>
              <a:rPr lang="zh-CN" altLang="en-US" sz="2400" dirty="0">
                <a:solidFill>
                  <a:srgbClr val="FF0000"/>
                </a:solidFill>
                <a:latin typeface="Bodoni MT Black" pitchFamily="18" charset="0"/>
              </a:rPr>
              <a:t>应用逻辑</a:t>
            </a:r>
            <a:r>
              <a:rPr lang="zh-CN" altLang="en-US" sz="2400" dirty="0">
                <a:latin typeface="Bodoni MT Black" pitchFamily="18" charset="0"/>
              </a:rPr>
              <a:t>和</a:t>
            </a:r>
            <a:r>
              <a:rPr lang="zh-CN" altLang="en-US" sz="2400" dirty="0">
                <a:solidFill>
                  <a:srgbClr val="FF0000"/>
                </a:solidFill>
                <a:latin typeface="Bodoni MT Black" pitchFamily="18" charset="0"/>
              </a:rPr>
              <a:t>用户界面</a:t>
            </a:r>
            <a:r>
              <a:rPr lang="zh-CN" altLang="en-US" sz="2400" dirty="0">
                <a:latin typeface="Bodoni MT Black" pitchFamily="18" charset="0"/>
              </a:rPr>
              <a:t>两部分。通常，系统分析员首先</a:t>
            </a:r>
            <a:r>
              <a:rPr lang="zh-CN" altLang="en-US" sz="2400" dirty="0">
                <a:solidFill>
                  <a:srgbClr val="FF0000"/>
                </a:solidFill>
                <a:latin typeface="Bodoni MT Black" pitchFamily="18" charset="0"/>
              </a:rPr>
              <a:t>集中精力考虑系统的信息流和控制流，而不是首先考虑用户界面。</a:t>
            </a:r>
            <a:endParaRPr lang="zh-CN" altLang="en-US" sz="2400" dirty="0">
              <a:solidFill>
                <a:srgbClr val="FF0000"/>
              </a:solidFill>
              <a:latin typeface="Bodoni MT Black" pitchFamily="18" charset="0"/>
            </a:endParaRPr>
          </a:p>
        </p:txBody>
      </p:sp>
      <p:sp>
        <p:nvSpPr>
          <p:cNvPr id="157701" name="文本框 1"/>
          <p:cNvSpPr txBox="1">
            <a:spLocks noChangeArrowheads="1"/>
          </p:cNvSpPr>
          <p:nvPr/>
        </p:nvSpPr>
        <p:spPr bwMode="auto">
          <a:xfrm>
            <a:off x="287338" y="2857496"/>
            <a:ext cx="8301037" cy="1570038"/>
          </a:xfrm>
          <a:prstGeom prst="rect">
            <a:avLst/>
          </a:prstGeom>
          <a:noFill/>
          <a:ln w="1587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事实上</a:t>
            </a:r>
            <a:r>
              <a:rPr lang="zh-CN" altLang="en-US" sz="2400" dirty="0">
                <a:latin typeface="Bodoni MT Black" pitchFamily="18" charset="0"/>
              </a:rPr>
              <a:t>，采用不同</a:t>
            </a:r>
            <a:r>
              <a:rPr lang="zh-CN" altLang="en-US" sz="2400" dirty="0" smtClean="0">
                <a:latin typeface="Bodoni MT Black" pitchFamily="18" charset="0"/>
              </a:rPr>
              <a:t>界面（例如</a:t>
            </a:r>
            <a:r>
              <a:rPr lang="zh-CN" altLang="en-US" sz="2400" dirty="0">
                <a:latin typeface="Bodoni MT Black" pitchFamily="18" charset="0"/>
              </a:rPr>
              <a:t>命令行或图形用户</a:t>
            </a:r>
            <a:r>
              <a:rPr lang="zh-CN" altLang="en-US" sz="2400" dirty="0" smtClean="0">
                <a:latin typeface="Bodoni MT Black" pitchFamily="18" charset="0"/>
              </a:rPr>
              <a:t>界面），</a:t>
            </a:r>
            <a:r>
              <a:rPr lang="zh-CN" altLang="en-US" sz="2400" dirty="0">
                <a:latin typeface="Bodoni MT Black" pitchFamily="18" charset="0"/>
              </a:rPr>
              <a:t>可以实现同样的程序逻辑。应用逻辑是内在的、本质的内容，用户界面是外在的表现形式。</a:t>
            </a:r>
            <a:r>
              <a:rPr lang="zh-CN" altLang="en-US" sz="2400" dirty="0">
                <a:solidFill>
                  <a:srgbClr val="FF0000"/>
                </a:solidFill>
                <a:latin typeface="Bodoni MT Black" pitchFamily="18" charset="0"/>
              </a:rPr>
              <a:t>动态模型着重表示应用系统的控制逻辑。</a:t>
            </a:r>
            <a:endParaRPr lang="zh-CN" altLang="en-US" sz="2400" dirty="0">
              <a:solidFill>
                <a:srgbClr val="FF0000"/>
              </a:solidFill>
              <a:latin typeface="Bodoni MT Black" pitchFamily="18" charset="0"/>
            </a:endParaRPr>
          </a:p>
        </p:txBody>
      </p:sp>
      <p:sp>
        <p:nvSpPr>
          <p:cNvPr id="157702" name="文本框 2"/>
          <p:cNvSpPr txBox="1">
            <a:spLocks noChangeArrowheads="1"/>
          </p:cNvSpPr>
          <p:nvPr/>
        </p:nvSpPr>
        <p:spPr bwMode="auto">
          <a:xfrm>
            <a:off x="323850" y="4437063"/>
            <a:ext cx="8424863" cy="1570037"/>
          </a:xfrm>
          <a:prstGeom prst="rect">
            <a:avLst/>
          </a:prstGeom>
          <a:noFill/>
          <a:ln w="1587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但是</a:t>
            </a:r>
            <a:r>
              <a:rPr lang="zh-CN" altLang="en-US" sz="2400" dirty="0">
                <a:latin typeface="Bodoni MT Black" pitchFamily="18" charset="0"/>
              </a:rPr>
              <a:t>，用户界面的美观程度、方便程度、易学程度以及效率等，是用户使用系统时最先感受到的，用户对系统的“第一印象”往往从界面得来，</a:t>
            </a:r>
            <a:r>
              <a:rPr lang="zh-CN" altLang="en-US" sz="2400" dirty="0">
                <a:solidFill>
                  <a:srgbClr val="FF0000"/>
                </a:solidFill>
                <a:latin typeface="Bodoni MT Black" pitchFamily="18" charset="0"/>
              </a:rPr>
              <a:t>用户界面的好坏</a:t>
            </a:r>
            <a:r>
              <a:rPr lang="zh-CN" altLang="en-US" sz="2400" dirty="0">
                <a:latin typeface="Bodoni MT Black" pitchFamily="18" charset="0"/>
              </a:rPr>
              <a:t>往往对用户是否喜欢、是否接受一个系统起很重要的作用。</a:t>
            </a:r>
            <a:endParaRPr lang="zh-CN" altLang="en-US" sz="2400" dirty="0">
              <a:latin typeface="Bodoni MT Black" pitchFamily="18" charset="0"/>
            </a:endParaRPr>
          </a:p>
        </p:txBody>
      </p:sp>
      <p:sp>
        <p:nvSpPr>
          <p:cNvPr id="11" name="标题 3"/>
          <p:cNvSpPr txBox="1"/>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文本框 8"/>
          <p:cNvSpPr txBox="1">
            <a:spLocks noChangeArrowheads="1"/>
          </p:cNvSpPr>
          <p:nvPr/>
        </p:nvSpPr>
        <p:spPr bwMode="auto">
          <a:xfrm>
            <a:off x="611188" y="1628775"/>
            <a:ext cx="7921625" cy="1570038"/>
          </a:xfrm>
          <a:prstGeom prst="rect">
            <a:avLst/>
          </a:prstGeom>
          <a:noFill/>
          <a:ln w="1587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在</a:t>
            </a:r>
            <a:r>
              <a:rPr lang="zh-CN" altLang="en-US" sz="2400" dirty="0">
                <a:latin typeface="Bodoni MT Black" pitchFamily="18" charset="0"/>
              </a:rPr>
              <a:t>分析阶段不能完全忽略用户界面。在这个阶段用户界面的细节并不太重要，重要的是在这种界面下的信息交换方式。软件开发人员的目的是确保能够完成全部必要的信息交换，而不会丢失重要的信息。</a:t>
            </a:r>
            <a:endParaRPr lang="zh-CN" altLang="en-US" sz="2400" dirty="0">
              <a:latin typeface="Bodoni MT Black" pitchFamily="18" charset="0"/>
            </a:endParaRPr>
          </a:p>
        </p:txBody>
      </p:sp>
      <p:sp>
        <p:nvSpPr>
          <p:cNvPr id="159747" name="文本框 3"/>
          <p:cNvSpPr txBox="1">
            <a:spLocks noChangeArrowheads="1"/>
          </p:cNvSpPr>
          <p:nvPr/>
        </p:nvSpPr>
        <p:spPr bwMode="auto">
          <a:xfrm>
            <a:off x="611188" y="3489325"/>
            <a:ext cx="7921625" cy="1200150"/>
          </a:xfrm>
          <a:prstGeom prst="rect">
            <a:avLst/>
          </a:prstGeom>
          <a:noFill/>
          <a:ln w="1587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不</a:t>
            </a:r>
            <a:r>
              <a:rPr lang="zh-CN" altLang="en-US" sz="2400" dirty="0">
                <a:latin typeface="Bodoni MT Black" pitchFamily="18" charset="0"/>
              </a:rPr>
              <a:t>经过实际使用很难评价一个用户界面的优劣，因此，软件开发人员往往快速地建立起用户界面的原型，供用户试用与评价。</a:t>
            </a:r>
            <a:endParaRPr lang="zh-CN" altLang="en-US" sz="2400" dirty="0">
              <a:latin typeface="Bodoni MT Black" pitchFamily="18" charset="0"/>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rPr>
              <a:t>10.4.2 </a:t>
            </a:r>
            <a:r>
              <a:rPr lang="zh-CN" altLang="en-US" sz="2400" dirty="0" smtClean="0">
                <a:solidFill>
                  <a:srgbClr val="D9D9D9"/>
                </a:solidFill>
                <a:latin typeface="Bodoni MT Black" pitchFamily="18" charset="0"/>
              </a:rPr>
              <a:t>设想用户界面</a:t>
            </a:r>
            <a:endParaRPr lang="zh-CN" altLang="en-US" sz="2400" dirty="0">
              <a:solidFill>
                <a:srgbClr val="D9D9D9"/>
              </a:solidFill>
              <a:latin typeface="Bodoni MT Black" pitchFamily="18" charset="0"/>
            </a:endParaRPr>
          </a:p>
        </p:txBody>
      </p:sp>
      <p:sp>
        <p:nvSpPr>
          <p:cNvPr id="6" name="标题 3"/>
          <p:cNvSpPr txBox="1"/>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文本框 1"/>
          <p:cNvSpPr txBox="1">
            <a:spLocks noChangeArrowheads="1"/>
          </p:cNvSpPr>
          <p:nvPr/>
        </p:nvSpPr>
        <p:spPr bwMode="auto">
          <a:xfrm>
            <a:off x="506413" y="1187450"/>
            <a:ext cx="5557837" cy="461963"/>
          </a:xfrm>
          <a:prstGeom prst="rect">
            <a:avLst/>
          </a:prstGeom>
          <a:noFill/>
          <a:ln w="9525">
            <a:noFill/>
            <a:miter lim="800000"/>
          </a:ln>
        </p:spPr>
        <p:txBody>
          <a:bodyPr>
            <a:spAutoFit/>
          </a:bodyPr>
          <a:lstStyle/>
          <a:p>
            <a:pPr eaLnBrk="1" hangingPunct="1"/>
            <a:r>
              <a:rPr lang="zh-CN" altLang="en-US" sz="2400">
                <a:latin typeface="Bodoni MT Black" pitchFamily="18" charset="0"/>
              </a:rPr>
              <a:t>下图是初步设想出的</a:t>
            </a:r>
            <a:r>
              <a:rPr lang="en-US" altLang="zh-CN" sz="2400">
                <a:latin typeface="Bodoni MT Black" pitchFamily="18" charset="0"/>
              </a:rPr>
              <a:t>ATM</a:t>
            </a:r>
            <a:r>
              <a:rPr lang="zh-CN" altLang="en-US" sz="2400">
                <a:latin typeface="Bodoni MT Black" pitchFamily="18" charset="0"/>
              </a:rPr>
              <a:t>界面格式</a:t>
            </a:r>
            <a:endParaRPr lang="zh-CN" altLang="en-US" sz="2400">
              <a:latin typeface="Bodoni MT Black" pitchFamily="18" charset="0"/>
            </a:endParaRPr>
          </a:p>
        </p:txBody>
      </p:sp>
      <p:sp>
        <p:nvSpPr>
          <p:cNvPr id="3" name="矩形 2"/>
          <p:cNvSpPr/>
          <p:nvPr/>
        </p:nvSpPr>
        <p:spPr>
          <a:xfrm>
            <a:off x="2608263" y="1792288"/>
            <a:ext cx="4051300" cy="3508375"/>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8" name="直接连接符 7"/>
          <p:cNvCxnSpPr/>
          <p:nvPr/>
        </p:nvCxnSpPr>
        <p:spPr>
          <a:xfrm>
            <a:off x="2608263" y="2324100"/>
            <a:ext cx="4051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608263" y="4197350"/>
            <a:ext cx="4051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989263" y="4340225"/>
            <a:ext cx="1419225" cy="431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8" name="矩形 17"/>
          <p:cNvSpPr/>
          <p:nvPr/>
        </p:nvSpPr>
        <p:spPr>
          <a:xfrm>
            <a:off x="4984750" y="4340225"/>
            <a:ext cx="1419225" cy="431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矩形 14"/>
          <p:cNvSpPr/>
          <p:nvPr/>
        </p:nvSpPr>
        <p:spPr>
          <a:xfrm>
            <a:off x="2916238" y="2468563"/>
            <a:ext cx="484187" cy="2921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22" name="矩形 21"/>
          <p:cNvSpPr/>
          <p:nvPr/>
        </p:nvSpPr>
        <p:spPr>
          <a:xfrm>
            <a:off x="3616325" y="2460625"/>
            <a:ext cx="484188" cy="2936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3" name="矩形 22"/>
          <p:cNvSpPr/>
          <p:nvPr/>
        </p:nvSpPr>
        <p:spPr>
          <a:xfrm>
            <a:off x="4340225" y="2468563"/>
            <a:ext cx="482600" cy="2921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4" name="矩形 23"/>
          <p:cNvSpPr/>
          <p:nvPr/>
        </p:nvSpPr>
        <p:spPr>
          <a:xfrm>
            <a:off x="5011738" y="2454275"/>
            <a:ext cx="482600" cy="2921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5" name="矩形 24"/>
          <p:cNvSpPr/>
          <p:nvPr/>
        </p:nvSpPr>
        <p:spPr>
          <a:xfrm>
            <a:off x="5703888" y="2463800"/>
            <a:ext cx="484187" cy="2921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8" name="矩形 27"/>
          <p:cNvSpPr/>
          <p:nvPr/>
        </p:nvSpPr>
        <p:spPr>
          <a:xfrm>
            <a:off x="2936875" y="2967038"/>
            <a:ext cx="484188" cy="29368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9" name="矩形 28"/>
          <p:cNvSpPr/>
          <p:nvPr/>
        </p:nvSpPr>
        <p:spPr>
          <a:xfrm>
            <a:off x="3636963" y="2960688"/>
            <a:ext cx="484187" cy="2921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0" name="矩形 29"/>
          <p:cNvSpPr/>
          <p:nvPr/>
        </p:nvSpPr>
        <p:spPr>
          <a:xfrm>
            <a:off x="4360863" y="2967038"/>
            <a:ext cx="482600" cy="29368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1" name="矩形 30"/>
          <p:cNvSpPr/>
          <p:nvPr/>
        </p:nvSpPr>
        <p:spPr>
          <a:xfrm>
            <a:off x="5032375" y="2952750"/>
            <a:ext cx="482600" cy="2936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2" name="矩形 31"/>
          <p:cNvSpPr/>
          <p:nvPr/>
        </p:nvSpPr>
        <p:spPr>
          <a:xfrm>
            <a:off x="5724525" y="2962275"/>
            <a:ext cx="484188" cy="2936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9" name="矩形 18"/>
          <p:cNvSpPr/>
          <p:nvPr/>
        </p:nvSpPr>
        <p:spPr>
          <a:xfrm>
            <a:off x="2947988" y="3521075"/>
            <a:ext cx="812800" cy="3365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34" name="矩形 33"/>
          <p:cNvSpPr/>
          <p:nvPr/>
        </p:nvSpPr>
        <p:spPr>
          <a:xfrm>
            <a:off x="4171950" y="3535363"/>
            <a:ext cx="812800" cy="3381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5" name="矩形 34"/>
          <p:cNvSpPr/>
          <p:nvPr/>
        </p:nvSpPr>
        <p:spPr>
          <a:xfrm>
            <a:off x="5389563" y="3535363"/>
            <a:ext cx="812800" cy="3381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1813" name="文本框 25"/>
          <p:cNvSpPr txBox="1">
            <a:spLocks noChangeArrowheads="1"/>
          </p:cNvSpPr>
          <p:nvPr/>
        </p:nvSpPr>
        <p:spPr bwMode="auto">
          <a:xfrm>
            <a:off x="3609975" y="1868488"/>
            <a:ext cx="2093913" cy="369887"/>
          </a:xfrm>
          <a:prstGeom prst="rect">
            <a:avLst/>
          </a:prstGeom>
          <a:noFill/>
          <a:ln w="9525">
            <a:noFill/>
            <a:miter lim="800000"/>
          </a:ln>
        </p:spPr>
        <p:txBody>
          <a:bodyPr>
            <a:spAutoFit/>
          </a:bodyPr>
          <a:lstStyle/>
          <a:p>
            <a:pPr eaLnBrk="1" hangingPunct="1"/>
            <a:r>
              <a:rPr lang="zh-CN" altLang="en-US"/>
              <a:t>向储户显示的信息</a:t>
            </a:r>
            <a:endParaRPr lang="zh-CN" altLang="en-US"/>
          </a:p>
        </p:txBody>
      </p:sp>
      <p:sp>
        <p:nvSpPr>
          <p:cNvPr id="161814" name="文本框 26"/>
          <p:cNvSpPr txBox="1">
            <a:spLocks noChangeArrowheads="1"/>
          </p:cNvSpPr>
          <p:nvPr/>
        </p:nvSpPr>
        <p:spPr bwMode="auto">
          <a:xfrm>
            <a:off x="3013075" y="2436813"/>
            <a:ext cx="387350" cy="369887"/>
          </a:xfrm>
          <a:prstGeom prst="rect">
            <a:avLst/>
          </a:prstGeom>
          <a:noFill/>
          <a:ln w="9525">
            <a:noFill/>
            <a:miter lim="800000"/>
          </a:ln>
        </p:spPr>
        <p:txBody>
          <a:bodyPr>
            <a:spAutoFit/>
          </a:bodyPr>
          <a:lstStyle/>
          <a:p>
            <a:pPr eaLnBrk="1" hangingPunct="1"/>
            <a:r>
              <a:rPr lang="en-US" altLang="zh-CN"/>
              <a:t>0</a:t>
            </a:r>
            <a:endParaRPr lang="zh-CN" altLang="en-US"/>
          </a:p>
        </p:txBody>
      </p:sp>
      <p:sp>
        <p:nvSpPr>
          <p:cNvPr id="161815" name="文本框 37"/>
          <p:cNvSpPr txBox="1">
            <a:spLocks noChangeArrowheads="1"/>
          </p:cNvSpPr>
          <p:nvPr/>
        </p:nvSpPr>
        <p:spPr bwMode="auto">
          <a:xfrm>
            <a:off x="3711575" y="2422525"/>
            <a:ext cx="388938" cy="368300"/>
          </a:xfrm>
          <a:prstGeom prst="rect">
            <a:avLst/>
          </a:prstGeom>
          <a:noFill/>
          <a:ln w="9525">
            <a:noFill/>
            <a:miter lim="800000"/>
          </a:ln>
        </p:spPr>
        <p:txBody>
          <a:bodyPr>
            <a:spAutoFit/>
          </a:bodyPr>
          <a:lstStyle/>
          <a:p>
            <a:pPr eaLnBrk="1" hangingPunct="1"/>
            <a:r>
              <a:rPr lang="en-US" altLang="zh-CN"/>
              <a:t>1</a:t>
            </a:r>
            <a:endParaRPr lang="zh-CN" altLang="en-US"/>
          </a:p>
        </p:txBody>
      </p:sp>
      <p:sp>
        <p:nvSpPr>
          <p:cNvPr id="161816" name="文本框 38"/>
          <p:cNvSpPr txBox="1">
            <a:spLocks noChangeArrowheads="1"/>
          </p:cNvSpPr>
          <p:nvPr/>
        </p:nvSpPr>
        <p:spPr bwMode="auto">
          <a:xfrm>
            <a:off x="4433888" y="2417763"/>
            <a:ext cx="387350" cy="368300"/>
          </a:xfrm>
          <a:prstGeom prst="rect">
            <a:avLst/>
          </a:prstGeom>
          <a:noFill/>
          <a:ln w="9525">
            <a:noFill/>
            <a:miter lim="800000"/>
          </a:ln>
        </p:spPr>
        <p:txBody>
          <a:bodyPr>
            <a:spAutoFit/>
          </a:bodyPr>
          <a:lstStyle/>
          <a:p>
            <a:pPr eaLnBrk="1" hangingPunct="1"/>
            <a:r>
              <a:rPr lang="en-US" altLang="zh-CN"/>
              <a:t>2</a:t>
            </a:r>
            <a:endParaRPr lang="zh-CN" altLang="en-US"/>
          </a:p>
        </p:txBody>
      </p:sp>
      <p:sp>
        <p:nvSpPr>
          <p:cNvPr id="161817" name="文本框 39"/>
          <p:cNvSpPr txBox="1">
            <a:spLocks noChangeArrowheads="1"/>
          </p:cNvSpPr>
          <p:nvPr/>
        </p:nvSpPr>
        <p:spPr bwMode="auto">
          <a:xfrm>
            <a:off x="5127625" y="2422525"/>
            <a:ext cx="387350" cy="368300"/>
          </a:xfrm>
          <a:prstGeom prst="rect">
            <a:avLst/>
          </a:prstGeom>
          <a:noFill/>
          <a:ln w="9525">
            <a:noFill/>
            <a:miter lim="800000"/>
          </a:ln>
        </p:spPr>
        <p:txBody>
          <a:bodyPr>
            <a:spAutoFit/>
          </a:bodyPr>
          <a:lstStyle/>
          <a:p>
            <a:pPr eaLnBrk="1" hangingPunct="1"/>
            <a:r>
              <a:rPr lang="en-US" altLang="zh-CN"/>
              <a:t>3</a:t>
            </a:r>
            <a:endParaRPr lang="zh-CN" altLang="en-US"/>
          </a:p>
        </p:txBody>
      </p:sp>
      <p:sp>
        <p:nvSpPr>
          <p:cNvPr id="161818" name="文本框 40"/>
          <p:cNvSpPr txBox="1">
            <a:spLocks noChangeArrowheads="1"/>
          </p:cNvSpPr>
          <p:nvPr/>
        </p:nvSpPr>
        <p:spPr bwMode="auto">
          <a:xfrm>
            <a:off x="5795963" y="2436813"/>
            <a:ext cx="388937" cy="369887"/>
          </a:xfrm>
          <a:prstGeom prst="rect">
            <a:avLst/>
          </a:prstGeom>
          <a:noFill/>
          <a:ln w="9525">
            <a:noFill/>
            <a:miter lim="800000"/>
          </a:ln>
        </p:spPr>
        <p:txBody>
          <a:bodyPr>
            <a:spAutoFit/>
          </a:bodyPr>
          <a:lstStyle/>
          <a:p>
            <a:pPr eaLnBrk="1" hangingPunct="1"/>
            <a:r>
              <a:rPr lang="en-US" altLang="zh-CN"/>
              <a:t>4</a:t>
            </a:r>
            <a:endParaRPr lang="zh-CN" altLang="en-US"/>
          </a:p>
        </p:txBody>
      </p:sp>
      <p:sp>
        <p:nvSpPr>
          <p:cNvPr id="161819" name="文本框 41"/>
          <p:cNvSpPr txBox="1">
            <a:spLocks noChangeArrowheads="1"/>
          </p:cNvSpPr>
          <p:nvPr/>
        </p:nvSpPr>
        <p:spPr bwMode="auto">
          <a:xfrm>
            <a:off x="3013075" y="2921000"/>
            <a:ext cx="387350" cy="369888"/>
          </a:xfrm>
          <a:prstGeom prst="rect">
            <a:avLst/>
          </a:prstGeom>
          <a:noFill/>
          <a:ln w="9525">
            <a:noFill/>
            <a:miter lim="800000"/>
          </a:ln>
        </p:spPr>
        <p:txBody>
          <a:bodyPr>
            <a:spAutoFit/>
          </a:bodyPr>
          <a:lstStyle/>
          <a:p>
            <a:pPr eaLnBrk="1" hangingPunct="1"/>
            <a:r>
              <a:rPr lang="en-US" altLang="zh-CN"/>
              <a:t>5</a:t>
            </a:r>
            <a:endParaRPr lang="zh-CN" altLang="en-US"/>
          </a:p>
        </p:txBody>
      </p:sp>
      <p:sp>
        <p:nvSpPr>
          <p:cNvPr id="161820" name="文本框 42"/>
          <p:cNvSpPr txBox="1">
            <a:spLocks noChangeArrowheads="1"/>
          </p:cNvSpPr>
          <p:nvPr/>
        </p:nvSpPr>
        <p:spPr bwMode="auto">
          <a:xfrm>
            <a:off x="3708400" y="2917825"/>
            <a:ext cx="387350" cy="369888"/>
          </a:xfrm>
          <a:prstGeom prst="rect">
            <a:avLst/>
          </a:prstGeom>
          <a:noFill/>
          <a:ln w="9525">
            <a:noFill/>
            <a:miter lim="800000"/>
          </a:ln>
        </p:spPr>
        <p:txBody>
          <a:bodyPr>
            <a:spAutoFit/>
          </a:bodyPr>
          <a:lstStyle/>
          <a:p>
            <a:pPr eaLnBrk="1" hangingPunct="1"/>
            <a:r>
              <a:rPr lang="en-US" altLang="zh-CN"/>
              <a:t>6</a:t>
            </a:r>
            <a:endParaRPr lang="zh-CN" altLang="en-US"/>
          </a:p>
        </p:txBody>
      </p:sp>
      <p:sp>
        <p:nvSpPr>
          <p:cNvPr id="161821" name="文本框 43"/>
          <p:cNvSpPr txBox="1">
            <a:spLocks noChangeArrowheads="1"/>
          </p:cNvSpPr>
          <p:nvPr/>
        </p:nvSpPr>
        <p:spPr bwMode="auto">
          <a:xfrm>
            <a:off x="4456113" y="2921000"/>
            <a:ext cx="387350" cy="369888"/>
          </a:xfrm>
          <a:prstGeom prst="rect">
            <a:avLst/>
          </a:prstGeom>
          <a:noFill/>
          <a:ln w="9525">
            <a:noFill/>
            <a:miter lim="800000"/>
          </a:ln>
        </p:spPr>
        <p:txBody>
          <a:bodyPr>
            <a:spAutoFit/>
          </a:bodyPr>
          <a:lstStyle/>
          <a:p>
            <a:pPr eaLnBrk="1" hangingPunct="1"/>
            <a:r>
              <a:rPr lang="en-US" altLang="zh-CN"/>
              <a:t>7</a:t>
            </a:r>
            <a:endParaRPr lang="zh-CN" altLang="en-US"/>
          </a:p>
        </p:txBody>
      </p:sp>
      <p:sp>
        <p:nvSpPr>
          <p:cNvPr id="161822" name="文本框 44"/>
          <p:cNvSpPr txBox="1">
            <a:spLocks noChangeArrowheads="1"/>
          </p:cNvSpPr>
          <p:nvPr/>
        </p:nvSpPr>
        <p:spPr bwMode="auto">
          <a:xfrm>
            <a:off x="5106988" y="2921000"/>
            <a:ext cx="387350" cy="369888"/>
          </a:xfrm>
          <a:prstGeom prst="rect">
            <a:avLst/>
          </a:prstGeom>
          <a:noFill/>
          <a:ln w="9525">
            <a:noFill/>
            <a:miter lim="800000"/>
          </a:ln>
        </p:spPr>
        <p:txBody>
          <a:bodyPr>
            <a:spAutoFit/>
          </a:bodyPr>
          <a:lstStyle/>
          <a:p>
            <a:pPr eaLnBrk="1" hangingPunct="1"/>
            <a:r>
              <a:rPr lang="en-US" altLang="zh-CN"/>
              <a:t>8</a:t>
            </a:r>
            <a:endParaRPr lang="zh-CN" altLang="en-US"/>
          </a:p>
        </p:txBody>
      </p:sp>
      <p:sp>
        <p:nvSpPr>
          <p:cNvPr id="161823" name="文本框 45"/>
          <p:cNvSpPr txBox="1">
            <a:spLocks noChangeArrowheads="1"/>
          </p:cNvSpPr>
          <p:nvPr/>
        </p:nvSpPr>
        <p:spPr bwMode="auto">
          <a:xfrm>
            <a:off x="5827713" y="2935288"/>
            <a:ext cx="387350" cy="369887"/>
          </a:xfrm>
          <a:prstGeom prst="rect">
            <a:avLst/>
          </a:prstGeom>
          <a:noFill/>
          <a:ln w="9525">
            <a:noFill/>
            <a:miter lim="800000"/>
          </a:ln>
        </p:spPr>
        <p:txBody>
          <a:bodyPr>
            <a:spAutoFit/>
          </a:bodyPr>
          <a:lstStyle/>
          <a:p>
            <a:pPr eaLnBrk="1" hangingPunct="1"/>
            <a:r>
              <a:rPr lang="en-US" altLang="zh-CN"/>
              <a:t>9</a:t>
            </a:r>
            <a:endParaRPr lang="zh-CN" altLang="en-US"/>
          </a:p>
        </p:txBody>
      </p:sp>
      <p:sp>
        <p:nvSpPr>
          <p:cNvPr id="161824" name="文本框 32"/>
          <p:cNvSpPr txBox="1">
            <a:spLocks noChangeArrowheads="1"/>
          </p:cNvSpPr>
          <p:nvPr/>
        </p:nvSpPr>
        <p:spPr bwMode="auto">
          <a:xfrm>
            <a:off x="2963863" y="3554413"/>
            <a:ext cx="920750" cy="307975"/>
          </a:xfrm>
          <a:prstGeom prst="rect">
            <a:avLst/>
          </a:prstGeom>
          <a:noFill/>
          <a:ln w="9525">
            <a:noFill/>
            <a:miter lim="800000"/>
          </a:ln>
        </p:spPr>
        <p:txBody>
          <a:bodyPr>
            <a:spAutoFit/>
          </a:bodyPr>
          <a:lstStyle/>
          <a:p>
            <a:pPr eaLnBrk="1" hangingPunct="1"/>
            <a:r>
              <a:rPr lang="en-US" altLang="zh-CN" sz="1400"/>
              <a:t>ENTER</a:t>
            </a:r>
            <a:endParaRPr lang="zh-CN" altLang="en-US" sz="1400"/>
          </a:p>
        </p:txBody>
      </p:sp>
      <p:sp>
        <p:nvSpPr>
          <p:cNvPr id="161825" name="文本框 48"/>
          <p:cNvSpPr txBox="1">
            <a:spLocks noChangeArrowheads="1"/>
          </p:cNvSpPr>
          <p:nvPr/>
        </p:nvSpPr>
        <p:spPr bwMode="auto">
          <a:xfrm>
            <a:off x="4206875" y="3556000"/>
            <a:ext cx="920750" cy="307975"/>
          </a:xfrm>
          <a:prstGeom prst="rect">
            <a:avLst/>
          </a:prstGeom>
          <a:noFill/>
          <a:ln w="9525">
            <a:noFill/>
            <a:miter lim="800000"/>
          </a:ln>
        </p:spPr>
        <p:txBody>
          <a:bodyPr>
            <a:spAutoFit/>
          </a:bodyPr>
          <a:lstStyle/>
          <a:p>
            <a:pPr eaLnBrk="1" hangingPunct="1"/>
            <a:r>
              <a:rPr lang="en-US" altLang="zh-CN" sz="1400"/>
              <a:t>CLEAR</a:t>
            </a:r>
            <a:endParaRPr lang="zh-CN" altLang="en-US" sz="1400"/>
          </a:p>
        </p:txBody>
      </p:sp>
      <p:sp>
        <p:nvSpPr>
          <p:cNvPr id="161826" name="文本框 49"/>
          <p:cNvSpPr txBox="1">
            <a:spLocks noChangeArrowheads="1"/>
          </p:cNvSpPr>
          <p:nvPr/>
        </p:nvSpPr>
        <p:spPr bwMode="auto">
          <a:xfrm>
            <a:off x="5356225" y="3556000"/>
            <a:ext cx="922338" cy="307975"/>
          </a:xfrm>
          <a:prstGeom prst="rect">
            <a:avLst/>
          </a:prstGeom>
          <a:noFill/>
          <a:ln w="9525">
            <a:noFill/>
            <a:miter lim="800000"/>
          </a:ln>
        </p:spPr>
        <p:txBody>
          <a:bodyPr>
            <a:spAutoFit/>
          </a:bodyPr>
          <a:lstStyle/>
          <a:p>
            <a:pPr eaLnBrk="1" hangingPunct="1"/>
            <a:r>
              <a:rPr lang="en-US" altLang="zh-CN" sz="1400"/>
              <a:t>CANCEL</a:t>
            </a:r>
            <a:endParaRPr lang="zh-CN" altLang="en-US" sz="1400"/>
          </a:p>
        </p:txBody>
      </p:sp>
      <p:sp>
        <p:nvSpPr>
          <p:cNvPr id="161827" name="文本框 35"/>
          <p:cNvSpPr txBox="1">
            <a:spLocks noChangeArrowheads="1"/>
          </p:cNvSpPr>
          <p:nvPr/>
        </p:nvSpPr>
        <p:spPr bwMode="auto">
          <a:xfrm>
            <a:off x="3159125" y="4876800"/>
            <a:ext cx="1252538" cy="369888"/>
          </a:xfrm>
          <a:prstGeom prst="rect">
            <a:avLst/>
          </a:prstGeom>
          <a:noFill/>
          <a:ln w="9525">
            <a:noFill/>
            <a:miter lim="800000"/>
          </a:ln>
        </p:spPr>
        <p:txBody>
          <a:bodyPr>
            <a:spAutoFit/>
          </a:bodyPr>
          <a:lstStyle/>
          <a:p>
            <a:pPr eaLnBrk="1" hangingPunct="1"/>
            <a:r>
              <a:rPr lang="zh-CN" altLang="en-US"/>
              <a:t>账单出口</a:t>
            </a:r>
            <a:endParaRPr lang="zh-CN" altLang="en-US"/>
          </a:p>
        </p:txBody>
      </p:sp>
      <p:sp>
        <p:nvSpPr>
          <p:cNvPr id="161828" name="文本框 51"/>
          <p:cNvSpPr txBox="1">
            <a:spLocks noChangeArrowheads="1"/>
          </p:cNvSpPr>
          <p:nvPr/>
        </p:nvSpPr>
        <p:spPr bwMode="auto">
          <a:xfrm>
            <a:off x="5127625" y="4849813"/>
            <a:ext cx="1252538" cy="369887"/>
          </a:xfrm>
          <a:prstGeom prst="rect">
            <a:avLst/>
          </a:prstGeom>
          <a:noFill/>
          <a:ln w="9525">
            <a:noFill/>
            <a:miter lim="800000"/>
          </a:ln>
        </p:spPr>
        <p:txBody>
          <a:bodyPr>
            <a:spAutoFit/>
          </a:bodyPr>
          <a:lstStyle/>
          <a:p>
            <a:pPr eaLnBrk="1" hangingPunct="1"/>
            <a:r>
              <a:rPr lang="zh-CN" altLang="en-US"/>
              <a:t>现金出口</a:t>
            </a:r>
            <a:endParaRPr lang="zh-CN" altLang="en-US"/>
          </a:p>
        </p:txBody>
      </p:sp>
      <p:sp>
        <p:nvSpPr>
          <p:cNvPr id="51" name="1 Título"/>
          <p:cNvSpPr txBox="1"/>
          <p:nvPr/>
        </p:nvSpPr>
        <p:spPr bwMode="auto">
          <a:xfrm>
            <a:off x="2900363" y="6337300"/>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rPr>
              <a:t>10.4.2 </a:t>
            </a:r>
            <a:r>
              <a:rPr lang="zh-CN" altLang="en-US" sz="2400" dirty="0" smtClean="0">
                <a:solidFill>
                  <a:srgbClr val="D9D9D9"/>
                </a:solidFill>
                <a:latin typeface="Bodoni MT Black" pitchFamily="18" charset="0"/>
              </a:rPr>
              <a:t>设想用户界面</a:t>
            </a:r>
            <a:endParaRPr lang="zh-CN" altLang="en-US" sz="2400" dirty="0">
              <a:solidFill>
                <a:srgbClr val="D9D9D9"/>
              </a:solidFill>
              <a:latin typeface="Bodoni MT Black" pitchFamily="18" charset="0"/>
            </a:endParaRPr>
          </a:p>
        </p:txBody>
      </p:sp>
      <p:sp>
        <p:nvSpPr>
          <p:cNvPr id="48" name="标题 3"/>
          <p:cNvSpPr txBox="1"/>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10.4</a:t>
            </a:r>
            <a:r>
              <a:rPr lang="en-US" altLang="zh-CN" b="1" dirty="0" smtClean="0">
                <a:latin typeface="Bodoni MT Black" pitchFamily="18" charset="0"/>
              </a:rPr>
              <a:t> </a:t>
            </a:r>
            <a:r>
              <a:rPr lang="zh-CN" altLang="en-US" b="1" dirty="0"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10.4.3 </a:t>
            </a:r>
            <a:r>
              <a:rPr lang="zh-CN" altLang="en-US" sz="2400" dirty="0" smtClean="0">
                <a:solidFill>
                  <a:srgbClr val="D9D9D9"/>
                </a:solidFill>
                <a:latin typeface="Bodoni MT Black" pitchFamily="18" charset="0"/>
                <a:ea typeface="+mn-ea"/>
              </a:rPr>
              <a:t>画事件跟踪图</a:t>
            </a:r>
            <a:endParaRPr lang="zh-CN" altLang="en-US" sz="2400" dirty="0">
              <a:solidFill>
                <a:srgbClr val="D9D9D9"/>
              </a:solidFill>
              <a:latin typeface="Bodoni MT Black" pitchFamily="18" charset="0"/>
              <a:ea typeface="+mn-ea"/>
            </a:endParaRPr>
          </a:p>
        </p:txBody>
      </p:sp>
      <p:sp>
        <p:nvSpPr>
          <p:cNvPr id="7" name="内容占位符 4"/>
          <p:cNvSpPr>
            <a:spLocks noGrp="1"/>
          </p:cNvSpPr>
          <p:nvPr>
            <p:ph idx="4294967295"/>
          </p:nvPr>
        </p:nvSpPr>
        <p:spPr>
          <a:xfrm>
            <a:off x="430213" y="1247775"/>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10.4.3 </a:t>
            </a:r>
            <a:r>
              <a:rPr lang="zh-CN" altLang="en-US" b="1" dirty="0" smtClean="0">
                <a:latin typeface="Bodoni MT Black" pitchFamily="18" charset="0"/>
              </a:rPr>
              <a:t>画事件跟踪图</a:t>
            </a:r>
            <a:endParaRPr lang="zh-CN" altLang="en-US" b="1" dirty="0" smtClean="0">
              <a:latin typeface="Bodoni MT Black" pitchFamily="18" charset="0"/>
            </a:endParaRPr>
          </a:p>
        </p:txBody>
      </p:sp>
      <p:sp>
        <p:nvSpPr>
          <p:cNvPr id="163844" name="文本框 1"/>
          <p:cNvSpPr txBox="1">
            <a:spLocks noChangeArrowheads="1"/>
          </p:cNvSpPr>
          <p:nvPr/>
        </p:nvSpPr>
        <p:spPr bwMode="auto">
          <a:xfrm>
            <a:off x="785786" y="2051050"/>
            <a:ext cx="7288239" cy="1939925"/>
          </a:xfrm>
          <a:prstGeom prst="rect">
            <a:avLst/>
          </a:prstGeom>
          <a:noFill/>
          <a:ln w="9525">
            <a:noFill/>
            <a:miter lim="800000"/>
          </a:ln>
        </p:spPr>
        <p:txBody>
          <a:bodyPr wrap="square">
            <a:spAutoFit/>
          </a:bodyPr>
          <a:lstStyle/>
          <a:p>
            <a:pPr eaLnBrk="1" hangingPunct="1"/>
            <a:r>
              <a:rPr lang="zh-CN" altLang="en-US" sz="2400" dirty="0" smtClean="0">
                <a:latin typeface="Bodoni MT Black" pitchFamily="18" charset="0"/>
              </a:rPr>
              <a:t>    完整</a:t>
            </a:r>
            <a:r>
              <a:rPr lang="zh-CN" altLang="en-US" sz="2400" dirty="0">
                <a:latin typeface="Bodoni MT Black" pitchFamily="18" charset="0"/>
              </a:rPr>
              <a:t>、正确的脚本为建立动态模型奠定了必要的基础。但是，用自然语言书写的脚本往往不够简明，而且有时在阅读时会有二义性。为了有助于建立动态模型，通常在画状态图之前先</a:t>
            </a:r>
            <a:r>
              <a:rPr lang="zh-CN" altLang="en-US" sz="2400" dirty="0">
                <a:solidFill>
                  <a:srgbClr val="FF0000"/>
                </a:solidFill>
                <a:latin typeface="Bodoni MT Black" pitchFamily="18" charset="0"/>
              </a:rPr>
              <a:t>画出事件跟踪图</a:t>
            </a:r>
            <a:r>
              <a:rPr lang="zh-CN" altLang="en-US" sz="2400" dirty="0">
                <a:latin typeface="Bodoni MT Black" pitchFamily="18" charset="0"/>
              </a:rPr>
              <a:t>。为此首先需要进一步明确事件及事件与对象的关系。</a:t>
            </a:r>
            <a:endParaRPr lang="en-US" altLang="zh-CN" sz="2400" dirty="0">
              <a:latin typeface="Bodoni MT Black" pitchFamily="18" charset="0"/>
            </a:endParaRPr>
          </a:p>
        </p:txBody>
      </p:sp>
      <p:sp>
        <p:nvSpPr>
          <p:cNvPr id="163845" name="文本框 4"/>
          <p:cNvSpPr txBox="1">
            <a:spLocks noChangeArrowheads="1"/>
          </p:cNvSpPr>
          <p:nvPr/>
        </p:nvSpPr>
        <p:spPr bwMode="auto">
          <a:xfrm>
            <a:off x="1039813" y="4168786"/>
            <a:ext cx="5257800" cy="831850"/>
          </a:xfrm>
          <a:prstGeom prst="rect">
            <a:avLst/>
          </a:prstGeom>
          <a:noFill/>
          <a:ln w="9525">
            <a:noFill/>
            <a:miter lim="800000"/>
          </a:ln>
        </p:spPr>
        <p:txBody>
          <a:bodyPr>
            <a:spAutoFit/>
          </a:bodyPr>
          <a:lstStyle/>
          <a:p>
            <a:pPr marL="342900" indent="-342900" eaLnBrk="1" hangingPunct="1"/>
            <a:r>
              <a:rPr lang="en-US" altLang="zh-CN" sz="2400" dirty="0">
                <a:latin typeface="Bodoni MT Black" pitchFamily="18" charset="0"/>
              </a:rPr>
              <a:t>1</a:t>
            </a:r>
            <a:r>
              <a:rPr lang="en-US" altLang="zh-CN" sz="2400" dirty="0" smtClean="0">
                <a:latin typeface="Bodoni MT Black" pitchFamily="18" charset="0"/>
              </a:rPr>
              <a:t>. </a:t>
            </a:r>
            <a:r>
              <a:rPr lang="zh-CN" altLang="en-US" sz="2400" dirty="0" smtClean="0">
                <a:latin typeface="Bodoni MT Black" pitchFamily="18" charset="0"/>
              </a:rPr>
              <a:t>确定</a:t>
            </a:r>
            <a:r>
              <a:rPr lang="zh-CN" altLang="en-US" sz="2400" dirty="0">
                <a:latin typeface="Bodoni MT Black" pitchFamily="18" charset="0"/>
              </a:rPr>
              <a:t>事件</a:t>
            </a:r>
            <a:endParaRPr lang="en-US" altLang="zh-CN" sz="2400" dirty="0">
              <a:latin typeface="Bodoni MT Black" pitchFamily="18" charset="0"/>
            </a:endParaRPr>
          </a:p>
          <a:p>
            <a:pPr marL="342900" indent="-342900" eaLnBrk="1" hangingPunct="1"/>
            <a:r>
              <a:rPr lang="en-US" altLang="zh-CN" sz="2400" dirty="0">
                <a:latin typeface="Bodoni MT Black" pitchFamily="18" charset="0"/>
              </a:rPr>
              <a:t>2</a:t>
            </a:r>
            <a:r>
              <a:rPr lang="en-US" altLang="zh-CN" sz="2400" dirty="0" smtClean="0">
                <a:latin typeface="Bodoni MT Black" pitchFamily="18" charset="0"/>
              </a:rPr>
              <a:t>. </a:t>
            </a:r>
            <a:r>
              <a:rPr lang="zh-CN" altLang="en-US" sz="2400" dirty="0" smtClean="0">
                <a:latin typeface="Bodoni MT Black" pitchFamily="18" charset="0"/>
              </a:rPr>
              <a:t>画</a:t>
            </a:r>
            <a:r>
              <a:rPr lang="zh-CN" altLang="en-US" sz="2400" dirty="0">
                <a:latin typeface="Bodoni MT Black" pitchFamily="18" charset="0"/>
              </a:rPr>
              <a:t>出事件跟踪图</a:t>
            </a:r>
            <a:endParaRPr lang="zh-CN" altLang="en-US" sz="2400" dirty="0">
              <a:latin typeface="Bodoni MT Black" pitchFamily="18" charset="0"/>
            </a:endParaRPr>
          </a:p>
        </p:txBody>
      </p:sp>
      <p:sp>
        <p:nvSpPr>
          <p:cNvPr id="9" name="标题 3"/>
          <p:cNvSpPr txBox="1"/>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3276600" y="6291263"/>
            <a:ext cx="30956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10.1.1 </a:t>
            </a:r>
            <a:r>
              <a:rPr lang="zh-CN" altLang="en-US" sz="2400" dirty="0" smtClean="0">
                <a:solidFill>
                  <a:srgbClr val="D9D9D9"/>
                </a:solidFill>
                <a:latin typeface="Bodoni MT Black" pitchFamily="18" charset="0"/>
                <a:ea typeface="+mn-ea"/>
              </a:rPr>
              <a:t>概述</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255588" y="28575"/>
            <a:ext cx="8229600" cy="1143000"/>
          </a:xfrm>
        </p:spPr>
        <p:txBody>
          <a:bodyPr/>
          <a:lstStyle/>
          <a:p>
            <a:pPr>
              <a:defRPr/>
            </a:pPr>
            <a:r>
              <a:rPr lang="en-US" altLang="zh-CN" b="1" dirty="0" smtClean="0">
                <a:latin typeface="Bodoni MT Black" pitchFamily="18" charset="0"/>
                <a:ea typeface="+mn-ea"/>
              </a:rPr>
              <a:t>10.1 </a:t>
            </a:r>
            <a:r>
              <a:rPr lang="zh-CN" altLang="en-US" b="1" dirty="0" smtClean="0">
                <a:latin typeface="Bodoni MT Black" pitchFamily="18" charset="0"/>
              </a:rPr>
              <a:t>面向对象分析的基本过程</a:t>
            </a:r>
            <a:endParaRPr lang="zh-CN" altLang="en-US" b="1" dirty="0" smtClean="0">
              <a:latin typeface="Bodoni MT Black" pitchFamily="18" charset="0"/>
            </a:endParaRPr>
          </a:p>
        </p:txBody>
      </p:sp>
      <p:sp>
        <p:nvSpPr>
          <p:cNvPr id="26629" name="内容占位符 4"/>
          <p:cNvSpPr>
            <a:spLocks noGrp="1"/>
          </p:cNvSpPr>
          <p:nvPr>
            <p:ph idx="4294967295"/>
          </p:nvPr>
        </p:nvSpPr>
        <p:spPr>
          <a:xfrm>
            <a:off x="250825" y="1268413"/>
            <a:ext cx="8229600" cy="604837"/>
          </a:xfrm>
        </p:spPr>
        <p:txBody>
          <a:bodyPr/>
          <a:lstStyle/>
          <a:p>
            <a:pPr marL="0" indent="0">
              <a:buFont typeface="Arial" panose="020B0604020202020204" pitchFamily="34" charset="0"/>
              <a:buNone/>
              <a:defRPr/>
            </a:pPr>
            <a:r>
              <a:rPr lang="en-US" altLang="zh-CN" b="1" dirty="0" smtClean="0">
                <a:latin typeface="Bodoni MT Black" pitchFamily="18" charset="0"/>
              </a:rPr>
              <a:t>10.1.1 </a:t>
            </a:r>
            <a:r>
              <a:rPr lang="zh-CN" altLang="en-US" b="1" dirty="0" smtClean="0">
                <a:latin typeface="Bodoni MT Black" pitchFamily="18" charset="0"/>
              </a:rPr>
              <a:t>概述</a:t>
            </a:r>
            <a:endParaRPr lang="zh-CN" altLang="en-US" b="1" dirty="0" smtClean="0">
              <a:latin typeface="Bodoni MT Black" pitchFamily="18" charset="0"/>
            </a:endParaRPr>
          </a:p>
        </p:txBody>
      </p:sp>
      <p:sp>
        <p:nvSpPr>
          <p:cNvPr id="2" name="文本框 1"/>
          <p:cNvSpPr txBox="1"/>
          <p:nvPr/>
        </p:nvSpPr>
        <p:spPr>
          <a:xfrm>
            <a:off x="395288" y="1873250"/>
            <a:ext cx="8229600" cy="3786188"/>
          </a:xfrm>
          <a:prstGeom prst="rect">
            <a:avLst/>
          </a:prstGeom>
          <a:noFill/>
        </p:spPr>
        <p:txBody>
          <a:bodyPr>
            <a:spAutoFit/>
          </a:bodyPr>
          <a:lstStyle/>
          <a:p>
            <a:pPr eaLnBrk="1" hangingPunct="1">
              <a:defRPr/>
            </a:pPr>
            <a:r>
              <a:rPr lang="zh-CN" altLang="en-US" sz="2400" dirty="0">
                <a:latin typeface="Bodoni MT Black" pitchFamily="18" charset="0"/>
              </a:rPr>
              <a:t>     </a:t>
            </a:r>
            <a:r>
              <a:rPr lang="zh-CN" altLang="en-US" sz="2400" dirty="0" smtClean="0">
                <a:latin typeface="Bodoni MT Black" pitchFamily="18" charset="0"/>
              </a:rPr>
              <a:t>面向对象分析</a:t>
            </a:r>
            <a:r>
              <a:rPr lang="zh-CN" altLang="en-US" sz="2400" dirty="0">
                <a:latin typeface="Bodoni MT Black" pitchFamily="18" charset="0"/>
              </a:rPr>
              <a:t>，就是</a:t>
            </a:r>
            <a:r>
              <a:rPr lang="zh-CN" altLang="en-US" sz="2400" dirty="0">
                <a:solidFill>
                  <a:srgbClr val="FF0000"/>
                </a:solidFill>
                <a:latin typeface="Bodoni MT Black" pitchFamily="18" charset="0"/>
              </a:rPr>
              <a:t>抽取和整理用户需求并建立问题域精确模型的过程</a:t>
            </a:r>
            <a:r>
              <a:rPr lang="zh-CN" altLang="en-US" sz="2400" dirty="0">
                <a:latin typeface="Bodoni MT Black" pitchFamily="18" charset="0"/>
              </a:rPr>
              <a:t>。</a:t>
            </a:r>
            <a:endParaRPr lang="en-US" altLang="zh-CN" sz="2400" dirty="0">
              <a:latin typeface="Bodoni MT Black" pitchFamily="18" charset="0"/>
            </a:endParaRPr>
          </a:p>
          <a:p>
            <a:pPr marL="457200" indent="-457200" eaLnBrk="1" hangingPunct="1">
              <a:buSzPct val="70000"/>
              <a:buFont typeface="Wingdings" panose="05000000000000000000" pitchFamily="2" charset="2"/>
              <a:buChar char="l"/>
              <a:defRPr/>
            </a:pPr>
            <a:r>
              <a:rPr lang="zh-CN" altLang="en-US" sz="2400" dirty="0">
                <a:latin typeface="Bodoni MT Black" pitchFamily="18" charset="0"/>
              </a:rPr>
              <a:t>面向对象分析过程从</a:t>
            </a:r>
            <a:r>
              <a:rPr lang="zh-CN" altLang="en-US" sz="2400" dirty="0">
                <a:solidFill>
                  <a:srgbClr val="FF0000"/>
                </a:solidFill>
                <a:latin typeface="Bodoni MT Black" pitchFamily="18" charset="0"/>
              </a:rPr>
              <a:t>分析陈述用户需求的文件</a:t>
            </a:r>
            <a:r>
              <a:rPr lang="zh-CN" altLang="en-US" sz="2400" dirty="0">
                <a:latin typeface="Bodoni MT Black" pitchFamily="18" charset="0"/>
              </a:rPr>
              <a:t>开始。</a:t>
            </a:r>
            <a:endParaRPr lang="en-US" altLang="zh-CN" sz="2400" dirty="0">
              <a:latin typeface="Bodoni MT Black" pitchFamily="18" charset="0"/>
            </a:endParaRPr>
          </a:p>
          <a:p>
            <a:pPr marL="457200" indent="-457200" eaLnBrk="1" hangingPunct="1">
              <a:buSzPct val="70000"/>
              <a:buFont typeface="Wingdings" panose="05000000000000000000" pitchFamily="2" charset="2"/>
              <a:buChar char="l"/>
              <a:defRPr/>
            </a:pPr>
            <a:r>
              <a:rPr lang="zh-CN" altLang="en-US" sz="2400" dirty="0">
                <a:latin typeface="Bodoni MT Black" pitchFamily="18" charset="0"/>
              </a:rPr>
              <a:t>接下来，系统分析员应该深入理解用户需求，</a:t>
            </a:r>
            <a:r>
              <a:rPr lang="zh-CN" altLang="en-US" sz="2400" dirty="0">
                <a:solidFill>
                  <a:srgbClr val="FF0000"/>
                </a:solidFill>
                <a:latin typeface="Bodoni MT Black" pitchFamily="18" charset="0"/>
              </a:rPr>
              <a:t>抽象出目标系统的本质属性</a:t>
            </a:r>
            <a:r>
              <a:rPr lang="zh-CN" altLang="en-US" sz="2400" dirty="0">
                <a:latin typeface="Bodoni MT Black" pitchFamily="18" charset="0"/>
              </a:rPr>
              <a:t>，并用模型准确地表示出来。</a:t>
            </a:r>
            <a:endParaRPr lang="en-US" altLang="zh-CN" sz="2400" dirty="0">
              <a:latin typeface="Bodoni MT Black" pitchFamily="18" charset="0"/>
            </a:endParaRPr>
          </a:p>
          <a:p>
            <a:pPr marL="457200" indent="-457200" eaLnBrk="1" hangingPunct="1">
              <a:buSzPct val="70000"/>
              <a:buFont typeface="Wingdings" panose="05000000000000000000" pitchFamily="2" charset="2"/>
              <a:buChar char="l"/>
              <a:defRPr/>
            </a:pPr>
            <a:r>
              <a:rPr lang="zh-CN" altLang="en-US" sz="2400" dirty="0">
                <a:latin typeface="Bodoni MT Black" pitchFamily="18" charset="0"/>
              </a:rPr>
              <a:t>在面向对象建模的过程中，系统分析员必须认真向领域专家学习。</a:t>
            </a:r>
            <a:endParaRPr lang="en-US" altLang="zh-CN" sz="2400" dirty="0">
              <a:latin typeface="Bodoni MT Black" pitchFamily="18" charset="0"/>
            </a:endParaRPr>
          </a:p>
          <a:p>
            <a:pPr marL="457200" indent="-457200" eaLnBrk="1" hangingPunct="1">
              <a:buSzPct val="70000"/>
              <a:buFont typeface="Wingdings" panose="05000000000000000000" pitchFamily="2" charset="2"/>
              <a:buChar char="l"/>
              <a:defRPr/>
            </a:pPr>
            <a:r>
              <a:rPr lang="zh-CN" altLang="en-US" sz="2400" dirty="0">
                <a:latin typeface="Bodoni MT Black" pitchFamily="18" charset="0"/>
              </a:rPr>
              <a:t>在面向对象建模的过程中，还应该仔细研究以前针对相同的或类似的问题域进行面向对象分析所得到的结果（可重用）。</a:t>
            </a:r>
            <a:endParaRPr lang="en-US" altLang="zh-CN" sz="2400" dirty="0">
              <a:latin typeface="Bodoni MT Black" pitchFamily="18"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rPr>
              <a:t>10.4.3 </a:t>
            </a:r>
            <a:r>
              <a:rPr lang="zh-CN" altLang="en-US" sz="2400" dirty="0">
                <a:solidFill>
                  <a:srgbClr val="D9D9D9"/>
                </a:solidFill>
                <a:latin typeface="Bodoni MT Black" pitchFamily="18" charset="0"/>
              </a:rPr>
              <a:t>画事件跟踪图</a:t>
            </a:r>
            <a:endParaRPr lang="zh-CN" altLang="en-US" sz="2400" dirty="0">
              <a:solidFill>
                <a:srgbClr val="D9D9D9"/>
              </a:solidFill>
              <a:latin typeface="Bodoni MT Black" pitchFamily="18" charset="0"/>
            </a:endParaRPr>
          </a:p>
        </p:txBody>
      </p:sp>
      <p:sp>
        <p:nvSpPr>
          <p:cNvPr id="165891" name="文本框 1"/>
          <p:cNvSpPr txBox="1">
            <a:spLocks noChangeArrowheads="1"/>
          </p:cNvSpPr>
          <p:nvPr/>
        </p:nvSpPr>
        <p:spPr bwMode="auto">
          <a:xfrm>
            <a:off x="511175" y="1749425"/>
            <a:ext cx="8131175" cy="1200150"/>
          </a:xfrm>
          <a:prstGeom prst="rect">
            <a:avLst/>
          </a:prstGeom>
          <a:noFill/>
          <a:ln w="952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事件</a:t>
            </a:r>
            <a:r>
              <a:rPr lang="zh-CN" altLang="en-US" sz="2400" dirty="0">
                <a:latin typeface="Bodoni MT Black" pitchFamily="18" charset="0"/>
              </a:rPr>
              <a:t>包括系统与</a:t>
            </a:r>
            <a:r>
              <a:rPr lang="zh-CN" altLang="en-US" sz="2400" dirty="0" smtClean="0">
                <a:latin typeface="Bodoni MT Black" pitchFamily="18" charset="0"/>
              </a:rPr>
              <a:t>用户（或外部设备）交互</a:t>
            </a:r>
            <a:r>
              <a:rPr lang="zh-CN" altLang="en-US" sz="2400" dirty="0">
                <a:latin typeface="Bodoni MT Black" pitchFamily="18" charset="0"/>
              </a:rPr>
              <a:t>的所有信号、输入、输出、中断、动作等。从脚本中容易找出</a:t>
            </a:r>
            <a:r>
              <a:rPr lang="zh-CN" altLang="en-US" sz="2400" dirty="0">
                <a:solidFill>
                  <a:srgbClr val="FF0000"/>
                </a:solidFill>
                <a:latin typeface="Bodoni MT Black" pitchFamily="18" charset="0"/>
              </a:rPr>
              <a:t>正常事件</a:t>
            </a:r>
            <a:r>
              <a:rPr lang="zh-CN" altLang="en-US" sz="2400" dirty="0">
                <a:latin typeface="Bodoni MT Black" pitchFamily="18" charset="0"/>
              </a:rPr>
              <a:t>，但是，应该小心仔细，不要遗漏了</a:t>
            </a:r>
            <a:r>
              <a:rPr lang="zh-CN" altLang="en-US" sz="2400" dirty="0">
                <a:solidFill>
                  <a:srgbClr val="FF0000"/>
                </a:solidFill>
                <a:latin typeface="Bodoni MT Black" pitchFamily="18" charset="0"/>
              </a:rPr>
              <a:t>异常事件</a:t>
            </a:r>
            <a:r>
              <a:rPr lang="zh-CN" altLang="en-US" sz="2400" dirty="0">
                <a:latin typeface="Bodoni MT Black" pitchFamily="18" charset="0"/>
              </a:rPr>
              <a:t>和</a:t>
            </a:r>
            <a:r>
              <a:rPr lang="zh-CN" altLang="en-US" sz="2400" dirty="0">
                <a:solidFill>
                  <a:srgbClr val="FF0000"/>
                </a:solidFill>
                <a:latin typeface="Bodoni MT Black" pitchFamily="18" charset="0"/>
              </a:rPr>
              <a:t>出错条件</a:t>
            </a:r>
            <a:r>
              <a:rPr lang="zh-CN" altLang="en-US" sz="2400" dirty="0">
                <a:latin typeface="Bodoni MT Black" pitchFamily="18" charset="0"/>
              </a:rPr>
              <a:t>。</a:t>
            </a:r>
            <a:endParaRPr lang="en-US" altLang="zh-CN" sz="2400" dirty="0">
              <a:latin typeface="Bodoni MT Black" pitchFamily="18" charset="0"/>
            </a:endParaRPr>
          </a:p>
        </p:txBody>
      </p:sp>
      <p:sp>
        <p:nvSpPr>
          <p:cNvPr id="8" name="内容占位符 4"/>
          <p:cNvSpPr txBox="1"/>
          <p:nvPr/>
        </p:nvSpPr>
        <p:spPr bwMode="auto">
          <a:xfrm>
            <a:off x="528638" y="1127125"/>
            <a:ext cx="8229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400" b="1" dirty="0" smtClean="0">
                <a:latin typeface="Bodoni MT Black" pitchFamily="18" charset="0"/>
              </a:rPr>
              <a:t>1. </a:t>
            </a:r>
            <a:r>
              <a:rPr lang="zh-CN" altLang="en-US" sz="2400" b="1" dirty="0" smtClean="0">
                <a:latin typeface="Bodoni MT Black" pitchFamily="18" charset="0"/>
              </a:rPr>
              <a:t>确定事件</a:t>
            </a:r>
            <a:endParaRPr lang="zh-CN" altLang="en-US" sz="2400" b="1" dirty="0" smtClean="0">
              <a:latin typeface="Bodoni MT Black" pitchFamily="18" charset="0"/>
            </a:endParaRPr>
          </a:p>
        </p:txBody>
      </p:sp>
      <p:sp>
        <p:nvSpPr>
          <p:cNvPr id="165893" name="文本框 2"/>
          <p:cNvSpPr txBox="1">
            <a:spLocks noChangeArrowheads="1"/>
          </p:cNvSpPr>
          <p:nvPr/>
        </p:nvSpPr>
        <p:spPr bwMode="auto">
          <a:xfrm>
            <a:off x="511175" y="3773488"/>
            <a:ext cx="8131175" cy="1570037"/>
          </a:xfrm>
          <a:prstGeom prst="rect">
            <a:avLst/>
          </a:prstGeom>
          <a:noFill/>
          <a:ln w="15875">
            <a:noFill/>
            <a:miter lim="800000"/>
          </a:ln>
        </p:spPr>
        <p:txBody>
          <a:bodyPr>
            <a:spAutoFit/>
          </a:bodyPr>
          <a:lstStyle/>
          <a:p>
            <a:pPr marL="342900" indent="-342900" eaLnBrk="1" hangingPunct="1">
              <a:buSzPct val="70000"/>
              <a:buFont typeface="Wingdings" panose="05000000000000000000" pitchFamily="2" charset="2"/>
              <a:buChar char="l"/>
            </a:pPr>
            <a:r>
              <a:rPr lang="zh-CN" altLang="en-US" sz="2400" dirty="0">
                <a:latin typeface="Bodoni MT Black" pitchFamily="18" charset="0"/>
              </a:rPr>
              <a:t>从每个</a:t>
            </a:r>
            <a:r>
              <a:rPr lang="zh-CN" altLang="en-US" sz="2400" dirty="0">
                <a:solidFill>
                  <a:srgbClr val="FF0000"/>
                </a:solidFill>
                <a:latin typeface="Bodoni MT Black" pitchFamily="18" charset="0"/>
              </a:rPr>
              <a:t>脚本</a:t>
            </a:r>
            <a:r>
              <a:rPr lang="zh-CN" altLang="en-US" sz="2400" dirty="0">
                <a:latin typeface="Bodoni MT Black" pitchFamily="18" charset="0"/>
              </a:rPr>
              <a:t>中提取出所有</a:t>
            </a:r>
            <a:r>
              <a:rPr lang="zh-CN" altLang="en-US" sz="2400" dirty="0">
                <a:solidFill>
                  <a:srgbClr val="FF0000"/>
                </a:solidFill>
                <a:latin typeface="Bodoni MT Black" pitchFamily="18" charset="0"/>
              </a:rPr>
              <a:t>外部事件</a:t>
            </a:r>
            <a:r>
              <a:rPr lang="zh-CN" altLang="en-US" sz="2400" dirty="0">
                <a:latin typeface="Bodoni MT Black" pitchFamily="18" charset="0"/>
              </a:rPr>
              <a:t>。</a:t>
            </a:r>
            <a:endParaRPr lang="en-US" altLang="zh-CN" sz="2400" dirty="0">
              <a:latin typeface="Bodoni MT Black" pitchFamily="18" charset="0"/>
            </a:endParaRPr>
          </a:p>
          <a:p>
            <a:pPr marL="342900" indent="-342900" eaLnBrk="1" hangingPunct="1">
              <a:buSzPct val="70000"/>
              <a:buFont typeface="Wingdings" panose="05000000000000000000" pitchFamily="2" charset="2"/>
              <a:buChar char="l"/>
            </a:pPr>
            <a:r>
              <a:rPr lang="zh-CN" altLang="en-US" sz="2400" dirty="0">
                <a:solidFill>
                  <a:srgbClr val="FF0000"/>
                </a:solidFill>
                <a:latin typeface="Bodoni MT Black" pitchFamily="18" charset="0"/>
              </a:rPr>
              <a:t>传递信息的对象的动作</a:t>
            </a:r>
            <a:r>
              <a:rPr lang="zh-CN" altLang="en-US" sz="2400" dirty="0">
                <a:latin typeface="Bodoni MT Black" pitchFamily="18" charset="0"/>
              </a:rPr>
              <a:t>也是事件。例如，储户插入现金兑换卡、储户输入密码、</a:t>
            </a:r>
            <a:r>
              <a:rPr lang="en-US" altLang="zh-CN" sz="2400" dirty="0">
                <a:latin typeface="Bodoni MT Black" pitchFamily="18" charset="0"/>
              </a:rPr>
              <a:t>ATM</a:t>
            </a:r>
            <a:r>
              <a:rPr lang="zh-CN" altLang="en-US" sz="2400" dirty="0">
                <a:latin typeface="Bodoni MT Black" pitchFamily="18" charset="0"/>
              </a:rPr>
              <a:t>吐出现金等都是事件。</a:t>
            </a:r>
            <a:endParaRPr lang="en-US" altLang="zh-CN" sz="2400" dirty="0">
              <a:latin typeface="Bodoni MT Black" pitchFamily="18" charset="0"/>
            </a:endParaRPr>
          </a:p>
          <a:p>
            <a:pPr marL="342900" indent="-342900" eaLnBrk="1" hangingPunct="1">
              <a:buSzPct val="70000"/>
              <a:buFont typeface="Wingdings" panose="05000000000000000000" pitchFamily="2" charset="2"/>
              <a:buChar char="l"/>
            </a:pPr>
            <a:r>
              <a:rPr lang="zh-CN" altLang="en-US" sz="2400" dirty="0">
                <a:latin typeface="Bodoni MT Black" pitchFamily="18" charset="0"/>
              </a:rPr>
              <a:t>大多数</a:t>
            </a:r>
            <a:r>
              <a:rPr lang="zh-CN" altLang="en-US" sz="2400" dirty="0">
                <a:solidFill>
                  <a:srgbClr val="FF0000"/>
                </a:solidFill>
                <a:latin typeface="Bodoni MT Black" pitchFamily="18" charset="0"/>
              </a:rPr>
              <a:t>对象到对象的交互行为</a:t>
            </a:r>
            <a:r>
              <a:rPr lang="zh-CN" altLang="en-US" sz="2400" dirty="0">
                <a:latin typeface="Bodoni MT Black" pitchFamily="18" charset="0"/>
              </a:rPr>
              <a:t>都对应着事件。</a:t>
            </a:r>
            <a:endParaRPr lang="zh-CN" altLang="en-US" sz="2400" dirty="0">
              <a:latin typeface="Bodoni MT Black" pitchFamily="18" charset="0"/>
            </a:endParaRPr>
          </a:p>
        </p:txBody>
      </p:sp>
      <p:sp>
        <p:nvSpPr>
          <p:cNvPr id="165894" name="文本框 3"/>
          <p:cNvSpPr txBox="1">
            <a:spLocks noChangeArrowheads="1"/>
          </p:cNvSpPr>
          <p:nvPr/>
        </p:nvSpPr>
        <p:spPr bwMode="auto">
          <a:xfrm>
            <a:off x="511175" y="3130550"/>
            <a:ext cx="3889375" cy="461963"/>
          </a:xfrm>
          <a:prstGeom prst="rect">
            <a:avLst/>
          </a:prstGeom>
          <a:noFill/>
          <a:ln w="9525">
            <a:noFill/>
            <a:miter lim="800000"/>
          </a:ln>
        </p:spPr>
        <p:txBody>
          <a:bodyPr>
            <a:spAutoFit/>
          </a:bodyPr>
          <a:lstStyle/>
          <a:p>
            <a:pPr eaLnBrk="1" hangingPunct="1"/>
            <a:r>
              <a:rPr lang="zh-CN" altLang="en-US" sz="2400">
                <a:solidFill>
                  <a:srgbClr val="FF0000"/>
                </a:solidFill>
                <a:latin typeface="Bodoni MT Black" pitchFamily="18" charset="0"/>
              </a:rPr>
              <a:t>有哪些可以称作事件？</a:t>
            </a:r>
            <a:endParaRPr lang="zh-CN" altLang="en-US" sz="2400">
              <a:solidFill>
                <a:srgbClr val="FF0000"/>
              </a:solidFill>
              <a:latin typeface="Bodoni MT Black" pitchFamily="18" charset="0"/>
            </a:endParaRPr>
          </a:p>
        </p:txBody>
      </p:sp>
      <p:sp>
        <p:nvSpPr>
          <p:cNvPr id="11" name="标题 3"/>
          <p:cNvSpPr txBox="1"/>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rPr>
              <a:t>10.4.3 </a:t>
            </a:r>
            <a:r>
              <a:rPr lang="zh-CN" altLang="en-US" sz="2400" dirty="0">
                <a:solidFill>
                  <a:srgbClr val="D9D9D9"/>
                </a:solidFill>
                <a:latin typeface="Bodoni MT Black" pitchFamily="18" charset="0"/>
              </a:rPr>
              <a:t>画事件跟踪图</a:t>
            </a:r>
            <a:endParaRPr lang="zh-CN" altLang="en-US" sz="2400" dirty="0">
              <a:solidFill>
                <a:srgbClr val="D9D9D9"/>
              </a:solidFill>
              <a:latin typeface="Bodoni MT Black" pitchFamily="18" charset="0"/>
            </a:endParaRPr>
          </a:p>
        </p:txBody>
      </p:sp>
      <p:sp>
        <p:nvSpPr>
          <p:cNvPr id="167939" name="文本框 1"/>
          <p:cNvSpPr txBox="1">
            <a:spLocks noChangeArrowheads="1"/>
          </p:cNvSpPr>
          <p:nvPr/>
        </p:nvSpPr>
        <p:spPr bwMode="auto">
          <a:xfrm>
            <a:off x="573088" y="1773238"/>
            <a:ext cx="7959725" cy="708025"/>
          </a:xfrm>
          <a:prstGeom prst="rect">
            <a:avLst/>
          </a:prstGeom>
          <a:noFill/>
          <a:ln w="15875">
            <a:noFill/>
            <a:miter lim="800000"/>
          </a:ln>
        </p:spPr>
        <p:txBody>
          <a:bodyPr>
            <a:spAutoFit/>
          </a:bodyPr>
          <a:lstStyle/>
          <a:p>
            <a:pPr eaLnBrk="1" hangingPunct="1"/>
            <a:r>
              <a:rPr lang="zh-CN" altLang="en-US" sz="2000" dirty="0">
                <a:latin typeface="Bodoni MT Black" pitchFamily="18" charset="0"/>
              </a:rPr>
              <a:t>     </a:t>
            </a:r>
            <a:r>
              <a:rPr lang="zh-CN" altLang="en-US" sz="2000" dirty="0" smtClean="0">
                <a:latin typeface="Bodoni MT Black" pitchFamily="18" charset="0"/>
              </a:rPr>
              <a:t>应该</a:t>
            </a:r>
            <a:r>
              <a:rPr lang="zh-CN" altLang="en-US" sz="2000" dirty="0">
                <a:latin typeface="Bodoni MT Black" pitchFamily="18" charset="0"/>
              </a:rPr>
              <a:t>把对控制流产生相同效果的那些事件组合在一起作为一类事件，并给它们取一个唯一的名字。</a:t>
            </a:r>
            <a:endParaRPr lang="en-US" altLang="zh-CN" sz="2000" dirty="0">
              <a:latin typeface="Bodoni MT Black" pitchFamily="18" charset="0"/>
            </a:endParaRPr>
          </a:p>
        </p:txBody>
      </p:sp>
      <p:sp>
        <p:nvSpPr>
          <p:cNvPr id="167940" name="内容占位符 4"/>
          <p:cNvSpPr txBox="1"/>
          <p:nvPr/>
        </p:nvSpPr>
        <p:spPr bwMode="auto">
          <a:xfrm>
            <a:off x="549275" y="1149350"/>
            <a:ext cx="8229600" cy="519113"/>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400" b="1">
                <a:latin typeface="Bodoni MT Black" pitchFamily="18" charset="0"/>
              </a:rPr>
              <a:t>1. </a:t>
            </a:r>
            <a:r>
              <a:rPr lang="zh-CN" altLang="en-US" sz="2400" b="1">
                <a:latin typeface="Bodoni MT Black" pitchFamily="18" charset="0"/>
              </a:rPr>
              <a:t>确定事件</a:t>
            </a:r>
            <a:endParaRPr lang="zh-CN" altLang="en-US" sz="2400" b="1">
              <a:latin typeface="Bodoni MT Black" pitchFamily="18" charset="0"/>
            </a:endParaRPr>
          </a:p>
        </p:txBody>
      </p:sp>
      <p:sp>
        <p:nvSpPr>
          <p:cNvPr id="167941" name="文本框 2"/>
          <p:cNvSpPr txBox="1">
            <a:spLocks noChangeArrowheads="1"/>
          </p:cNvSpPr>
          <p:nvPr/>
        </p:nvSpPr>
        <p:spPr bwMode="auto">
          <a:xfrm>
            <a:off x="573088" y="3213100"/>
            <a:ext cx="7959725" cy="708025"/>
          </a:xfrm>
          <a:prstGeom prst="rect">
            <a:avLst/>
          </a:prstGeom>
          <a:noFill/>
          <a:ln w="15875">
            <a:noFill/>
            <a:miter lim="800000"/>
          </a:ln>
        </p:spPr>
        <p:txBody>
          <a:bodyPr>
            <a:spAutoFit/>
          </a:bodyPr>
          <a:lstStyle/>
          <a:p>
            <a:pPr eaLnBrk="1" hangingPunct="1"/>
            <a:r>
              <a:rPr lang="zh-CN" altLang="en-US" sz="2000" dirty="0">
                <a:latin typeface="Bodoni MT Black" pitchFamily="18" charset="0"/>
              </a:rPr>
              <a:t>     </a:t>
            </a:r>
            <a:r>
              <a:rPr lang="zh-CN" altLang="en-US" sz="2000" dirty="0" smtClean="0">
                <a:latin typeface="Bodoni MT Black" pitchFamily="18" charset="0"/>
              </a:rPr>
              <a:t>但是</a:t>
            </a:r>
            <a:r>
              <a:rPr lang="zh-CN" altLang="en-US" sz="2000" dirty="0">
                <a:latin typeface="Bodoni MT Black" pitchFamily="18" charset="0"/>
              </a:rPr>
              <a:t>，应该把对控制流有不同影响的那些事件区分开来，不要误把它们组合在一起。</a:t>
            </a:r>
            <a:endParaRPr lang="zh-CN" altLang="en-US" sz="2000" dirty="0">
              <a:latin typeface="Bodoni MT Black" pitchFamily="18" charset="0"/>
            </a:endParaRPr>
          </a:p>
        </p:txBody>
      </p:sp>
      <p:sp>
        <p:nvSpPr>
          <p:cNvPr id="167942" name="文本框 4"/>
          <p:cNvSpPr txBox="1">
            <a:spLocks noChangeArrowheads="1"/>
          </p:cNvSpPr>
          <p:nvPr/>
        </p:nvSpPr>
        <p:spPr bwMode="auto">
          <a:xfrm>
            <a:off x="573088" y="2565400"/>
            <a:ext cx="7959725" cy="646113"/>
          </a:xfrm>
          <a:prstGeom prst="rect">
            <a:avLst/>
          </a:prstGeom>
          <a:noFill/>
          <a:ln w="9525">
            <a:solidFill>
              <a:srgbClr val="FF0000"/>
            </a:solidFill>
            <a:miter lim="800000"/>
          </a:ln>
        </p:spPr>
        <p:txBody>
          <a:bodyPr>
            <a:spAutoFit/>
          </a:bodyPr>
          <a:lstStyle/>
          <a:p>
            <a:pPr eaLnBrk="1" hangingPunct="1"/>
            <a:r>
              <a:rPr lang="zh-CN" altLang="en-US" dirty="0">
                <a:latin typeface="Bodoni MT Black" pitchFamily="18" charset="0"/>
              </a:rPr>
              <a:t>例如，“吐出现金”是一个事件类，尽管这类事件中的每个个别事件的参数值</a:t>
            </a:r>
            <a:r>
              <a:rPr lang="zh-CN" altLang="en-US" dirty="0" smtClean="0">
                <a:latin typeface="Bodoni MT Black" pitchFamily="18" charset="0"/>
              </a:rPr>
              <a:t>不同（吐出</a:t>
            </a:r>
            <a:r>
              <a:rPr lang="zh-CN" altLang="en-US" dirty="0">
                <a:latin typeface="Bodoni MT Black" pitchFamily="18" charset="0"/>
              </a:rPr>
              <a:t>的现金数额</a:t>
            </a:r>
            <a:r>
              <a:rPr lang="zh-CN" altLang="en-US" dirty="0" smtClean="0">
                <a:latin typeface="Bodoni MT Black" pitchFamily="18" charset="0"/>
              </a:rPr>
              <a:t>不同），</a:t>
            </a:r>
            <a:r>
              <a:rPr lang="zh-CN" altLang="en-US" dirty="0">
                <a:latin typeface="Bodoni MT Black" pitchFamily="18" charset="0"/>
              </a:rPr>
              <a:t>然而这并不影响控制流</a:t>
            </a:r>
            <a:endParaRPr lang="zh-CN" altLang="en-US" dirty="0">
              <a:latin typeface="Bodoni MT Black" pitchFamily="18" charset="0"/>
            </a:endParaRPr>
          </a:p>
        </p:txBody>
      </p:sp>
      <p:sp>
        <p:nvSpPr>
          <p:cNvPr id="167943" name="文本框 5"/>
          <p:cNvSpPr txBox="1">
            <a:spLocks noChangeArrowheads="1"/>
          </p:cNvSpPr>
          <p:nvPr/>
        </p:nvSpPr>
        <p:spPr bwMode="auto">
          <a:xfrm>
            <a:off x="573088" y="4005263"/>
            <a:ext cx="7959725" cy="369887"/>
          </a:xfrm>
          <a:prstGeom prst="rect">
            <a:avLst/>
          </a:prstGeom>
          <a:noFill/>
          <a:ln w="9525">
            <a:solidFill>
              <a:srgbClr val="FF0000"/>
            </a:solidFill>
            <a:miter lim="800000"/>
          </a:ln>
        </p:spPr>
        <p:txBody>
          <a:bodyPr>
            <a:spAutoFit/>
          </a:bodyPr>
          <a:lstStyle/>
          <a:p>
            <a:pPr eaLnBrk="1" hangingPunct="1"/>
            <a:r>
              <a:rPr lang="zh-CN" altLang="en-US">
                <a:latin typeface="Bodoni MT Black" pitchFamily="18" charset="0"/>
              </a:rPr>
              <a:t>例如“账户有效”、“账户无效”、“密码错”等都是不同的事件。</a:t>
            </a:r>
            <a:endParaRPr lang="zh-CN" altLang="en-US">
              <a:latin typeface="Bodoni MT Black" pitchFamily="18" charset="0"/>
            </a:endParaRPr>
          </a:p>
        </p:txBody>
      </p:sp>
      <p:sp>
        <p:nvSpPr>
          <p:cNvPr id="167944" name="文本框 8"/>
          <p:cNvSpPr txBox="1">
            <a:spLocks noChangeArrowheads="1"/>
          </p:cNvSpPr>
          <p:nvPr/>
        </p:nvSpPr>
        <p:spPr bwMode="auto">
          <a:xfrm>
            <a:off x="573088" y="4365625"/>
            <a:ext cx="7959725" cy="1322388"/>
          </a:xfrm>
          <a:prstGeom prst="rect">
            <a:avLst/>
          </a:prstGeom>
          <a:noFill/>
          <a:ln w="15875">
            <a:noFill/>
            <a:miter lim="800000"/>
          </a:ln>
        </p:spPr>
        <p:txBody>
          <a:bodyPr>
            <a:spAutoFit/>
          </a:bodyPr>
          <a:lstStyle/>
          <a:p>
            <a:pPr eaLnBrk="1" hangingPunct="1"/>
            <a:r>
              <a:rPr lang="zh-CN" altLang="en-US" sz="2000" dirty="0">
                <a:latin typeface="Bodoni MT Black" pitchFamily="18" charset="0"/>
              </a:rPr>
              <a:t>     </a:t>
            </a:r>
            <a:r>
              <a:rPr lang="zh-CN" altLang="en-US" sz="2000" dirty="0" smtClean="0">
                <a:latin typeface="Bodoni MT Black" pitchFamily="18" charset="0"/>
              </a:rPr>
              <a:t>一般说来</a:t>
            </a:r>
            <a:r>
              <a:rPr lang="zh-CN" altLang="en-US" sz="2000" dirty="0">
                <a:latin typeface="Bodoni MT Black" pitchFamily="18" charset="0"/>
              </a:rPr>
              <a:t>，不同应用系统对相同事件的响应并不相同，因此，在最终分类所有事件之前，必须先画出状态图。如果从状态图中看出某些事件之间的差异对系统行为并没有影响，则可以忽略这些事件间的差异。</a:t>
            </a:r>
            <a:endParaRPr lang="zh-CN" altLang="en-US" sz="2000" dirty="0">
              <a:latin typeface="Bodoni MT Black" pitchFamily="18" charset="0"/>
            </a:endParaRPr>
          </a:p>
        </p:txBody>
      </p:sp>
      <p:sp>
        <p:nvSpPr>
          <p:cNvPr id="13" name="标题 3"/>
          <p:cNvSpPr txBox="1"/>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rPr>
              <a:t>10.4.3 </a:t>
            </a:r>
            <a:r>
              <a:rPr lang="zh-CN" altLang="en-US" sz="2400" dirty="0">
                <a:solidFill>
                  <a:srgbClr val="D9D9D9"/>
                </a:solidFill>
                <a:latin typeface="Bodoni MT Black" pitchFamily="18" charset="0"/>
              </a:rPr>
              <a:t>画事件跟踪图</a:t>
            </a:r>
            <a:endParaRPr lang="zh-CN" altLang="en-US" sz="2400" dirty="0">
              <a:solidFill>
                <a:srgbClr val="D9D9D9"/>
              </a:solidFill>
              <a:latin typeface="Bodoni MT Black" pitchFamily="18" charset="0"/>
            </a:endParaRPr>
          </a:p>
        </p:txBody>
      </p:sp>
      <p:sp>
        <p:nvSpPr>
          <p:cNvPr id="169987" name="文本框 3"/>
          <p:cNvSpPr txBox="1">
            <a:spLocks noChangeArrowheads="1"/>
          </p:cNvSpPr>
          <p:nvPr/>
        </p:nvSpPr>
        <p:spPr bwMode="auto">
          <a:xfrm>
            <a:off x="827088" y="1989138"/>
            <a:ext cx="7489825" cy="1938337"/>
          </a:xfrm>
          <a:prstGeom prst="rect">
            <a:avLst/>
          </a:prstGeom>
          <a:noFill/>
          <a:ln w="952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经过</a:t>
            </a:r>
            <a:r>
              <a:rPr lang="zh-CN" altLang="en-US" sz="2400" dirty="0">
                <a:latin typeface="Bodoni MT Black" pitchFamily="18" charset="0"/>
              </a:rPr>
              <a:t>分析，应该区分出每类事件的</a:t>
            </a:r>
            <a:r>
              <a:rPr lang="zh-CN" altLang="en-US" sz="2400" dirty="0">
                <a:solidFill>
                  <a:srgbClr val="FF0000"/>
                </a:solidFill>
                <a:latin typeface="Bodoni MT Black" pitchFamily="18" charset="0"/>
              </a:rPr>
              <a:t>发送对象</a:t>
            </a:r>
            <a:r>
              <a:rPr lang="zh-CN" altLang="en-US" sz="2400" dirty="0">
                <a:latin typeface="Bodoni MT Black" pitchFamily="18" charset="0"/>
              </a:rPr>
              <a:t>和</a:t>
            </a:r>
            <a:r>
              <a:rPr lang="zh-CN" altLang="en-US" sz="2400" dirty="0">
                <a:solidFill>
                  <a:srgbClr val="FF0000"/>
                </a:solidFill>
                <a:latin typeface="Bodoni MT Black" pitchFamily="18" charset="0"/>
              </a:rPr>
              <a:t>接受对象</a:t>
            </a:r>
            <a:r>
              <a:rPr lang="zh-CN" altLang="en-US" sz="2400" dirty="0">
                <a:latin typeface="Bodoni MT Black" pitchFamily="18" charset="0"/>
              </a:rPr>
              <a:t>。一类事件相对它的发送对象来说是</a:t>
            </a:r>
            <a:r>
              <a:rPr lang="zh-CN" altLang="en-US" sz="2400" dirty="0">
                <a:solidFill>
                  <a:srgbClr val="FF0000"/>
                </a:solidFill>
                <a:latin typeface="Bodoni MT Black" pitchFamily="18" charset="0"/>
              </a:rPr>
              <a:t>输出事件</a:t>
            </a:r>
            <a:r>
              <a:rPr lang="zh-CN" altLang="en-US" sz="2400" dirty="0">
                <a:latin typeface="Bodoni MT Black" pitchFamily="18" charset="0"/>
              </a:rPr>
              <a:t>，但是相对它的接受对象来说则是</a:t>
            </a:r>
            <a:r>
              <a:rPr lang="zh-CN" altLang="en-US" sz="2400" dirty="0">
                <a:solidFill>
                  <a:srgbClr val="FF0000"/>
                </a:solidFill>
                <a:latin typeface="Bodoni MT Black" pitchFamily="18" charset="0"/>
              </a:rPr>
              <a:t>输入事件</a:t>
            </a:r>
            <a:r>
              <a:rPr lang="zh-CN" altLang="en-US" sz="2400" dirty="0">
                <a:latin typeface="Bodoni MT Black" pitchFamily="18" charset="0"/>
              </a:rPr>
              <a:t>。有时一个对象把事件发送给自己，在这种情况下，该事件既是输出事件又是输入事件。</a:t>
            </a:r>
            <a:endParaRPr lang="zh-CN" altLang="en-US" sz="2400" dirty="0">
              <a:latin typeface="Bodoni MT Black" pitchFamily="18" charset="0"/>
            </a:endParaRPr>
          </a:p>
        </p:txBody>
      </p:sp>
      <p:sp>
        <p:nvSpPr>
          <p:cNvPr id="5" name="标题 3"/>
          <p:cNvSpPr txBox="1"/>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rPr>
              <a:t>10.4.3 </a:t>
            </a:r>
            <a:r>
              <a:rPr lang="zh-CN" altLang="en-US" sz="2400" dirty="0">
                <a:solidFill>
                  <a:srgbClr val="D9D9D9"/>
                </a:solidFill>
                <a:latin typeface="Bodoni MT Black" pitchFamily="18" charset="0"/>
              </a:rPr>
              <a:t>画事件跟踪图</a:t>
            </a:r>
            <a:endParaRPr lang="zh-CN" altLang="en-US" sz="2400" dirty="0">
              <a:solidFill>
                <a:srgbClr val="D9D9D9"/>
              </a:solidFill>
              <a:latin typeface="Bodoni MT Black" pitchFamily="18" charset="0"/>
            </a:endParaRPr>
          </a:p>
        </p:txBody>
      </p:sp>
      <p:sp>
        <p:nvSpPr>
          <p:cNvPr id="8" name="内容占位符 4"/>
          <p:cNvSpPr txBox="1"/>
          <p:nvPr/>
        </p:nvSpPr>
        <p:spPr bwMode="auto">
          <a:xfrm>
            <a:off x="549275" y="987425"/>
            <a:ext cx="8229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sz="2400" b="1" dirty="0">
                <a:latin typeface="Bodoni MT Black" pitchFamily="18" charset="0"/>
              </a:rPr>
              <a:t>2</a:t>
            </a:r>
            <a:r>
              <a:rPr lang="en-US" altLang="zh-CN" sz="2400" b="1" dirty="0" smtClean="0">
                <a:latin typeface="Bodoni MT Black" pitchFamily="18" charset="0"/>
              </a:rPr>
              <a:t>. </a:t>
            </a:r>
            <a:r>
              <a:rPr lang="zh-CN" altLang="en-US" sz="2400" b="1" dirty="0">
                <a:latin typeface="Bodoni MT Black" pitchFamily="18" charset="0"/>
              </a:rPr>
              <a:t>画</a:t>
            </a:r>
            <a:r>
              <a:rPr lang="zh-CN" altLang="en-US" sz="2400" b="1" dirty="0" smtClean="0">
                <a:latin typeface="Bodoni MT Black" pitchFamily="18" charset="0"/>
              </a:rPr>
              <a:t>出事件跟踪图</a:t>
            </a:r>
            <a:endParaRPr lang="zh-CN" altLang="en-US" sz="2400" b="1" dirty="0" smtClean="0">
              <a:latin typeface="Bodoni MT Black" pitchFamily="18" charset="0"/>
            </a:endParaRPr>
          </a:p>
        </p:txBody>
      </p:sp>
      <p:sp>
        <p:nvSpPr>
          <p:cNvPr id="172036" name="文本框 1"/>
          <p:cNvSpPr txBox="1">
            <a:spLocks noChangeArrowheads="1"/>
          </p:cNvSpPr>
          <p:nvPr/>
        </p:nvSpPr>
        <p:spPr bwMode="auto">
          <a:xfrm>
            <a:off x="520700" y="1557338"/>
            <a:ext cx="8201025" cy="830262"/>
          </a:xfrm>
          <a:prstGeom prst="rect">
            <a:avLst/>
          </a:prstGeom>
          <a:noFill/>
          <a:ln w="15875">
            <a:noFill/>
            <a:miter lim="800000"/>
          </a:ln>
        </p:spPr>
        <p:txBody>
          <a:bodyPr>
            <a:spAutoFit/>
          </a:bodyPr>
          <a:lstStyle/>
          <a:p>
            <a:pPr eaLnBrk="1" hangingPunct="1"/>
            <a:r>
              <a:rPr lang="zh-CN" altLang="en-US" sz="2400" dirty="0">
                <a:latin typeface="Bodoni MT Black" pitchFamily="18" charset="0"/>
              </a:rPr>
              <a:t>     </a:t>
            </a:r>
            <a:r>
              <a:rPr lang="zh-CN" altLang="en-US" sz="2400" dirty="0" smtClean="0">
                <a:solidFill>
                  <a:srgbClr val="FF0000"/>
                </a:solidFill>
                <a:latin typeface="Bodoni MT Black" pitchFamily="18" charset="0"/>
              </a:rPr>
              <a:t>事件</a:t>
            </a:r>
            <a:r>
              <a:rPr lang="zh-CN" altLang="en-US" sz="2400" dirty="0">
                <a:solidFill>
                  <a:srgbClr val="FF0000"/>
                </a:solidFill>
                <a:latin typeface="Bodoni MT Black" pitchFamily="18" charset="0"/>
              </a:rPr>
              <a:t>跟踪图</a:t>
            </a:r>
            <a:r>
              <a:rPr lang="zh-CN" altLang="en-US" sz="2400" dirty="0">
                <a:latin typeface="Bodoni MT Black" pitchFamily="18" charset="0"/>
              </a:rPr>
              <a:t>实质上是</a:t>
            </a:r>
            <a:r>
              <a:rPr lang="zh-CN" altLang="en-US" sz="2400" dirty="0">
                <a:solidFill>
                  <a:srgbClr val="FF0000"/>
                </a:solidFill>
                <a:latin typeface="Bodoni MT Black" pitchFamily="18" charset="0"/>
              </a:rPr>
              <a:t>扩充的脚本</a:t>
            </a:r>
            <a:r>
              <a:rPr lang="zh-CN" altLang="en-US" sz="2400" dirty="0">
                <a:latin typeface="Bodoni MT Black" pitchFamily="18" charset="0"/>
              </a:rPr>
              <a:t>，可以认为事件跟踪图是</a:t>
            </a:r>
            <a:r>
              <a:rPr lang="zh-CN" altLang="en-US" sz="2400" dirty="0">
                <a:solidFill>
                  <a:srgbClr val="FF0000"/>
                </a:solidFill>
                <a:latin typeface="Bodoni MT Black" pitchFamily="18" charset="0"/>
              </a:rPr>
              <a:t>简化的</a:t>
            </a:r>
            <a:r>
              <a:rPr lang="en-US" altLang="zh-CN" sz="2400" dirty="0">
                <a:solidFill>
                  <a:srgbClr val="FF0000"/>
                </a:solidFill>
                <a:latin typeface="Bodoni MT Black" pitchFamily="18" charset="0"/>
              </a:rPr>
              <a:t>UML</a:t>
            </a:r>
            <a:r>
              <a:rPr lang="zh-CN" altLang="en-US" sz="2400" dirty="0">
                <a:solidFill>
                  <a:srgbClr val="FF0000"/>
                </a:solidFill>
                <a:latin typeface="Bodoni MT Black" pitchFamily="18" charset="0"/>
              </a:rPr>
              <a:t>顺序图</a:t>
            </a:r>
            <a:r>
              <a:rPr lang="zh-CN" altLang="en-US" sz="2400" dirty="0">
                <a:latin typeface="Bodoni MT Black" pitchFamily="18" charset="0"/>
              </a:rPr>
              <a:t>。</a:t>
            </a:r>
            <a:endParaRPr lang="zh-CN" altLang="en-US" sz="2400" dirty="0">
              <a:latin typeface="Bodoni MT Black" pitchFamily="18" charset="0"/>
            </a:endParaRPr>
          </a:p>
        </p:txBody>
      </p:sp>
      <p:sp>
        <p:nvSpPr>
          <p:cNvPr id="172037" name="文本框 2"/>
          <p:cNvSpPr txBox="1">
            <a:spLocks noChangeArrowheads="1"/>
          </p:cNvSpPr>
          <p:nvPr/>
        </p:nvSpPr>
        <p:spPr bwMode="auto">
          <a:xfrm>
            <a:off x="468313" y="2513014"/>
            <a:ext cx="8253412" cy="1201738"/>
          </a:xfrm>
          <a:prstGeom prst="rect">
            <a:avLst/>
          </a:prstGeom>
          <a:noFill/>
          <a:ln w="1587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在</a:t>
            </a:r>
            <a:r>
              <a:rPr lang="zh-CN" altLang="en-US" sz="2400" dirty="0">
                <a:latin typeface="Bodoni MT Black" pitchFamily="18" charset="0"/>
              </a:rPr>
              <a:t>事件跟踪图中，一条</a:t>
            </a:r>
            <a:r>
              <a:rPr lang="zh-CN" altLang="en-US" sz="2400" dirty="0">
                <a:solidFill>
                  <a:srgbClr val="0070C0"/>
                </a:solidFill>
                <a:latin typeface="Bodoni MT Black" pitchFamily="18" charset="0"/>
              </a:rPr>
              <a:t>竖线</a:t>
            </a:r>
            <a:r>
              <a:rPr lang="zh-CN" altLang="en-US" sz="2400" dirty="0">
                <a:latin typeface="Bodoni MT Black" pitchFamily="18" charset="0"/>
              </a:rPr>
              <a:t>代表一个对象，每个事件用一条</a:t>
            </a:r>
            <a:r>
              <a:rPr lang="zh-CN" altLang="en-US" sz="2400" dirty="0">
                <a:solidFill>
                  <a:srgbClr val="0070C0"/>
                </a:solidFill>
                <a:latin typeface="Bodoni MT Black" pitchFamily="18" charset="0"/>
              </a:rPr>
              <a:t>水平的箭头线</a:t>
            </a:r>
            <a:r>
              <a:rPr lang="zh-CN" altLang="en-US" sz="2400" dirty="0">
                <a:latin typeface="Bodoni MT Black" pitchFamily="18" charset="0"/>
              </a:rPr>
              <a:t>表示，</a:t>
            </a:r>
            <a:r>
              <a:rPr lang="zh-CN" altLang="en-US" sz="2400" dirty="0">
                <a:solidFill>
                  <a:srgbClr val="0070C0"/>
                </a:solidFill>
                <a:latin typeface="Bodoni MT Black" pitchFamily="18" charset="0"/>
              </a:rPr>
              <a:t>箭头方向</a:t>
            </a:r>
            <a:r>
              <a:rPr lang="zh-CN" altLang="en-US" sz="2400" dirty="0">
                <a:latin typeface="Bodoni MT Black" pitchFamily="18" charset="0"/>
              </a:rPr>
              <a:t>从事件的发送对象指向接受对象。</a:t>
            </a:r>
            <a:r>
              <a:rPr lang="zh-CN" altLang="en-US" sz="2400" dirty="0">
                <a:solidFill>
                  <a:srgbClr val="0070C0"/>
                </a:solidFill>
                <a:latin typeface="Bodoni MT Black" pitchFamily="18" charset="0"/>
              </a:rPr>
              <a:t>时间</a:t>
            </a:r>
            <a:r>
              <a:rPr lang="zh-CN" altLang="en-US" sz="2400" dirty="0">
                <a:latin typeface="Bodoni MT Black" pitchFamily="18" charset="0"/>
              </a:rPr>
              <a:t>从上向下递增，</a:t>
            </a:r>
            <a:endParaRPr lang="zh-CN" altLang="en-US" sz="2400" dirty="0">
              <a:latin typeface="Bodoni MT Black" pitchFamily="18" charset="0"/>
            </a:endParaRPr>
          </a:p>
        </p:txBody>
      </p:sp>
      <p:sp>
        <p:nvSpPr>
          <p:cNvPr id="172038" name="文本框 4"/>
          <p:cNvSpPr txBox="1">
            <a:spLocks noChangeArrowheads="1"/>
          </p:cNvSpPr>
          <p:nvPr/>
        </p:nvSpPr>
        <p:spPr bwMode="auto">
          <a:xfrm>
            <a:off x="468313" y="3743325"/>
            <a:ext cx="8253412" cy="1938992"/>
          </a:xfrm>
          <a:prstGeom prst="rect">
            <a:avLst/>
          </a:prstGeom>
          <a:noFill/>
          <a:ln w="1587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 画</a:t>
            </a:r>
            <a:r>
              <a:rPr lang="zh-CN" altLang="en-US" sz="2400" dirty="0">
                <a:latin typeface="Bodoni MT Black" pitchFamily="18" charset="0"/>
              </a:rPr>
              <a:t>在最上面的水平箭头线代表最先发生的事件，画在最下面的水平箭头线所代表的事件最晚发生。箭头线之间的间距并没有具体含义，图中仅用箭头线在垂直方向上的相对位置表示事件发生的先后，并不表示两个事件之间的精确时间差。</a:t>
            </a:r>
            <a:endParaRPr lang="zh-CN" altLang="en-US" sz="2400" dirty="0">
              <a:latin typeface="Bodoni MT Black" pitchFamily="18" charset="0"/>
            </a:endParaRPr>
          </a:p>
        </p:txBody>
      </p:sp>
      <p:sp>
        <p:nvSpPr>
          <p:cNvPr id="11" name="标题 3"/>
          <p:cNvSpPr txBox="1"/>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rPr>
              <a:t>10.4.3 </a:t>
            </a:r>
            <a:r>
              <a:rPr lang="zh-CN" altLang="en-US" sz="2400" dirty="0">
                <a:solidFill>
                  <a:srgbClr val="D9D9D9"/>
                </a:solidFill>
                <a:latin typeface="Bodoni MT Black" pitchFamily="18" charset="0"/>
              </a:rPr>
              <a:t>画事件跟踪图</a:t>
            </a:r>
            <a:endParaRPr lang="zh-CN" altLang="en-US" sz="2400" dirty="0">
              <a:solidFill>
                <a:srgbClr val="D9D9D9"/>
              </a:solidFill>
              <a:latin typeface="Bodoni MT Black" pitchFamily="18" charset="0"/>
            </a:endParaRPr>
          </a:p>
        </p:txBody>
      </p:sp>
      <p:pic>
        <p:nvPicPr>
          <p:cNvPr id="174083" name="图片 3"/>
          <p:cNvPicPr>
            <a:picLocks noChangeAspect="1"/>
          </p:cNvPicPr>
          <p:nvPr/>
        </p:nvPicPr>
        <p:blipFill>
          <a:blip r:embed="rId1" cstate="print"/>
          <a:srcRect/>
          <a:stretch>
            <a:fillRect/>
          </a:stretch>
        </p:blipFill>
        <p:spPr bwMode="auto">
          <a:xfrm>
            <a:off x="2290763" y="1031875"/>
            <a:ext cx="4151312" cy="5419725"/>
          </a:xfrm>
          <a:prstGeom prst="rect">
            <a:avLst/>
          </a:prstGeom>
          <a:noFill/>
          <a:ln w="9525">
            <a:noFill/>
            <a:miter lim="800000"/>
            <a:headEnd/>
            <a:tailEnd/>
          </a:ln>
        </p:spPr>
      </p:pic>
      <p:sp>
        <p:nvSpPr>
          <p:cNvPr id="174084" name="文本框 5"/>
          <p:cNvSpPr txBox="1">
            <a:spLocks noChangeArrowheads="1"/>
          </p:cNvSpPr>
          <p:nvPr/>
        </p:nvSpPr>
        <p:spPr bwMode="auto">
          <a:xfrm>
            <a:off x="332875" y="1700212"/>
            <a:ext cx="738664" cy="3800489"/>
          </a:xfrm>
          <a:prstGeom prst="rect">
            <a:avLst/>
          </a:prstGeom>
          <a:noFill/>
          <a:ln w="9525">
            <a:noFill/>
            <a:miter lim="800000"/>
          </a:ln>
        </p:spPr>
        <p:txBody>
          <a:bodyPr vert="eaVert" wrap="square">
            <a:spAutoFit/>
          </a:bodyPr>
          <a:lstStyle/>
          <a:p>
            <a:pPr eaLnBrk="1" hangingPunct="1"/>
            <a:r>
              <a:rPr lang="en-US" altLang="zh-CN" b="1" dirty="0">
                <a:latin typeface="Bodoni MT Black" pitchFamily="18" charset="0"/>
              </a:rPr>
              <a:t>ATM</a:t>
            </a:r>
            <a:r>
              <a:rPr lang="zh-CN" altLang="en-US" b="1" dirty="0">
                <a:latin typeface="Bodoni MT Black" pitchFamily="18" charset="0"/>
              </a:rPr>
              <a:t>系统正常情况下的事件跟踪图</a:t>
            </a:r>
            <a:endParaRPr lang="zh-CN" altLang="en-US" b="1" dirty="0">
              <a:latin typeface="Bodoni MT Black" pitchFamily="18" charset="0"/>
            </a:endParaRPr>
          </a:p>
          <a:p>
            <a:pPr eaLnBrk="1" hangingPunct="1"/>
            <a:endParaRPr lang="zh-CN" altLang="en-US" dirty="0">
              <a:latin typeface="Bodoni MT Black" pitchFamily="18" charset="0"/>
            </a:endParaRPr>
          </a:p>
        </p:txBody>
      </p:sp>
      <p:sp>
        <p:nvSpPr>
          <p:cNvPr id="8" name="标题 3"/>
          <p:cNvSpPr txBox="1"/>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10.4.4 </a:t>
            </a:r>
            <a:r>
              <a:rPr lang="zh-CN" altLang="en-US" sz="2400" dirty="0" smtClean="0">
                <a:solidFill>
                  <a:srgbClr val="D9D9D9"/>
                </a:solidFill>
                <a:latin typeface="Bodoni MT Black" pitchFamily="18" charset="0"/>
                <a:ea typeface="+mn-ea"/>
              </a:rPr>
              <a:t>画状态图</a:t>
            </a:r>
            <a:endParaRPr lang="zh-CN" altLang="en-US" sz="2400" dirty="0">
              <a:solidFill>
                <a:srgbClr val="D9D9D9"/>
              </a:solidFill>
              <a:latin typeface="Bodoni MT Black" pitchFamily="18" charset="0"/>
              <a:ea typeface="+mn-ea"/>
            </a:endParaRPr>
          </a:p>
        </p:txBody>
      </p:sp>
      <p:sp>
        <p:nvSpPr>
          <p:cNvPr id="7" name="内容占位符 4"/>
          <p:cNvSpPr>
            <a:spLocks noGrp="1"/>
          </p:cNvSpPr>
          <p:nvPr>
            <p:ph idx="4294967295"/>
          </p:nvPr>
        </p:nvSpPr>
        <p:spPr>
          <a:xfrm>
            <a:off x="250825" y="1022350"/>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10.4.4 </a:t>
            </a:r>
            <a:r>
              <a:rPr lang="zh-CN" altLang="en-US" b="1" dirty="0" smtClean="0">
                <a:latin typeface="Bodoni MT Black" pitchFamily="18" charset="0"/>
              </a:rPr>
              <a:t>画状态图</a:t>
            </a:r>
            <a:endParaRPr lang="zh-CN" altLang="en-US" b="1" dirty="0" smtClean="0">
              <a:latin typeface="Bodoni MT Black" pitchFamily="18" charset="0"/>
            </a:endParaRPr>
          </a:p>
        </p:txBody>
      </p:sp>
      <p:sp>
        <p:nvSpPr>
          <p:cNvPr id="176132" name="文本框 3"/>
          <p:cNvSpPr txBox="1">
            <a:spLocks noChangeArrowheads="1"/>
          </p:cNvSpPr>
          <p:nvPr/>
        </p:nvSpPr>
        <p:spPr bwMode="auto">
          <a:xfrm>
            <a:off x="250825" y="1716088"/>
            <a:ext cx="8642350" cy="1568450"/>
          </a:xfrm>
          <a:prstGeom prst="rect">
            <a:avLst/>
          </a:prstGeom>
          <a:noFill/>
          <a:ln w="15875">
            <a:noFill/>
            <a:miter lim="800000"/>
          </a:ln>
        </p:spPr>
        <p:txBody>
          <a:bodyPr>
            <a:spAutoFit/>
          </a:bodyPr>
          <a:lstStyle/>
          <a:p>
            <a:pPr eaLnBrk="1" hangingPunct="1"/>
            <a:r>
              <a:rPr lang="zh-CN" altLang="en-US" sz="2400" dirty="0">
                <a:solidFill>
                  <a:srgbClr val="000000"/>
                </a:solidFill>
                <a:latin typeface="Bodoni MT Black" pitchFamily="18" charset="0"/>
              </a:rPr>
              <a:t>     </a:t>
            </a:r>
            <a:r>
              <a:rPr lang="zh-CN" altLang="en-US" sz="2400" dirty="0" smtClean="0">
                <a:solidFill>
                  <a:srgbClr val="000000"/>
                </a:solidFill>
                <a:latin typeface="Bodoni MT Black" pitchFamily="18" charset="0"/>
              </a:rPr>
              <a:t>状态图</a:t>
            </a:r>
            <a:r>
              <a:rPr lang="zh-CN" altLang="en-US" sz="2400" dirty="0">
                <a:solidFill>
                  <a:srgbClr val="000000"/>
                </a:solidFill>
                <a:latin typeface="Bodoni MT Black" pitchFamily="18" charset="0"/>
              </a:rPr>
              <a:t>描绘事件与对象状态的关系。当对象接受了一个事件以后，它的下个状态取决于当前状态及所接受的事件。由事件引起的状态改变称为“</a:t>
            </a:r>
            <a:r>
              <a:rPr lang="zh-CN" altLang="en-US" sz="2400" dirty="0">
                <a:solidFill>
                  <a:srgbClr val="FF0000"/>
                </a:solidFill>
                <a:latin typeface="Bodoni MT Black" pitchFamily="18" charset="0"/>
              </a:rPr>
              <a:t>转换</a:t>
            </a:r>
            <a:r>
              <a:rPr lang="zh-CN" altLang="en-US" sz="2400" dirty="0">
                <a:solidFill>
                  <a:srgbClr val="000000"/>
                </a:solidFill>
                <a:latin typeface="Bodoni MT Black" pitchFamily="18" charset="0"/>
              </a:rPr>
              <a:t>”。如果一个事件并不引起当前状态发生转换，则可忽略这个事件。</a:t>
            </a:r>
            <a:endParaRPr lang="zh-CN" altLang="en-US" sz="2400" dirty="0">
              <a:solidFill>
                <a:srgbClr val="000000"/>
              </a:solidFill>
              <a:latin typeface="Bodoni MT Black" pitchFamily="18" charset="0"/>
            </a:endParaRPr>
          </a:p>
        </p:txBody>
      </p:sp>
      <p:sp>
        <p:nvSpPr>
          <p:cNvPr id="176133" name="文本框 2"/>
          <p:cNvSpPr txBox="1">
            <a:spLocks noChangeArrowheads="1"/>
          </p:cNvSpPr>
          <p:nvPr/>
        </p:nvSpPr>
        <p:spPr bwMode="auto">
          <a:xfrm>
            <a:off x="250825" y="3389313"/>
            <a:ext cx="8642350" cy="831850"/>
          </a:xfrm>
          <a:prstGeom prst="rect">
            <a:avLst/>
          </a:prstGeom>
          <a:noFill/>
          <a:ln w="1587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通常</a:t>
            </a:r>
            <a:r>
              <a:rPr lang="zh-CN" altLang="en-US" sz="2400" dirty="0">
                <a:latin typeface="Bodoni MT Black" pitchFamily="18" charset="0"/>
              </a:rPr>
              <a:t>，用一张</a:t>
            </a:r>
            <a:r>
              <a:rPr lang="zh-CN" altLang="en-US" sz="2400" dirty="0">
                <a:solidFill>
                  <a:srgbClr val="FF0000"/>
                </a:solidFill>
                <a:latin typeface="Bodoni MT Black" pitchFamily="18" charset="0"/>
              </a:rPr>
              <a:t>状态图</a:t>
            </a:r>
            <a:r>
              <a:rPr lang="zh-CN" altLang="en-US" sz="2400" dirty="0">
                <a:latin typeface="Bodoni MT Black" pitchFamily="18" charset="0"/>
              </a:rPr>
              <a:t>描绘一类对象的行为，它确定了</a:t>
            </a:r>
            <a:r>
              <a:rPr lang="zh-CN" altLang="en-US" sz="2400" dirty="0">
                <a:solidFill>
                  <a:srgbClr val="FF0000"/>
                </a:solidFill>
                <a:latin typeface="Bodoni MT Black" pitchFamily="18" charset="0"/>
              </a:rPr>
              <a:t>由事件序列引出的状态序列</a:t>
            </a:r>
            <a:r>
              <a:rPr lang="zh-CN" altLang="en-US" sz="2400" dirty="0">
                <a:latin typeface="Bodoni MT Black" pitchFamily="18" charset="0"/>
              </a:rPr>
              <a:t>。</a:t>
            </a:r>
            <a:endParaRPr lang="zh-CN" altLang="en-US" sz="2400" dirty="0">
              <a:latin typeface="Bodoni MT Black" pitchFamily="18" charset="0"/>
            </a:endParaRPr>
          </a:p>
        </p:txBody>
      </p:sp>
      <p:sp>
        <p:nvSpPr>
          <p:cNvPr id="176134" name="文本框 4"/>
          <p:cNvSpPr txBox="1">
            <a:spLocks noChangeArrowheads="1"/>
          </p:cNvSpPr>
          <p:nvPr/>
        </p:nvSpPr>
        <p:spPr bwMode="auto">
          <a:xfrm>
            <a:off x="250825" y="4365625"/>
            <a:ext cx="8642350" cy="1200150"/>
          </a:xfrm>
          <a:prstGeom prst="rect">
            <a:avLst/>
          </a:prstGeom>
          <a:noFill/>
          <a:ln w="15875">
            <a:noFill/>
            <a:miter lim="800000"/>
          </a:ln>
        </p:spPr>
        <p:txBody>
          <a:bodyPr>
            <a:spAutoFit/>
          </a:bodyPr>
          <a:lstStyle/>
          <a:p>
            <a:pPr eaLnBrk="1" hangingPunct="1"/>
            <a:r>
              <a:rPr lang="zh-CN" altLang="en-US" dirty="0">
                <a:latin typeface="Bodoni MT Black" pitchFamily="18" charset="0"/>
              </a:rPr>
              <a:t>       但是，也不是任何一个类都需要有一张状态图描绘它的行为。很多对象仅响应与过去历史无关的那些输入事件，或者把历史作为不影响控制流的参数。对于这类对象来说，状态图是不必要的。系统分析员应该集中精力仅考虑</a:t>
            </a:r>
            <a:r>
              <a:rPr lang="zh-CN" altLang="en-US" dirty="0">
                <a:solidFill>
                  <a:srgbClr val="FF0000"/>
                </a:solidFill>
                <a:latin typeface="Bodoni MT Black" pitchFamily="18" charset="0"/>
              </a:rPr>
              <a:t>具有重要交互行为的那些类。</a:t>
            </a:r>
            <a:endParaRPr lang="zh-CN" altLang="en-US" dirty="0">
              <a:solidFill>
                <a:srgbClr val="FF0000"/>
              </a:solidFill>
              <a:latin typeface="Bodoni MT Black" pitchFamily="18" charset="0"/>
            </a:endParaRPr>
          </a:p>
        </p:txBody>
      </p:sp>
      <p:sp>
        <p:nvSpPr>
          <p:cNvPr id="10" name="标题 3"/>
          <p:cNvSpPr txBox="1"/>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rPr>
              <a:t>10.4.4 </a:t>
            </a:r>
            <a:r>
              <a:rPr lang="zh-CN" altLang="en-US" sz="2400" dirty="0">
                <a:solidFill>
                  <a:srgbClr val="D9D9D9"/>
                </a:solidFill>
                <a:latin typeface="Bodoni MT Black" pitchFamily="18" charset="0"/>
              </a:rPr>
              <a:t>画状态图</a:t>
            </a:r>
            <a:endParaRPr lang="zh-CN" altLang="en-US" sz="2400" dirty="0">
              <a:solidFill>
                <a:srgbClr val="D9D9D9"/>
              </a:solidFill>
              <a:latin typeface="Bodoni MT Black" pitchFamily="18" charset="0"/>
            </a:endParaRPr>
          </a:p>
        </p:txBody>
      </p:sp>
      <p:sp>
        <p:nvSpPr>
          <p:cNvPr id="178179" name="文本框 2"/>
          <p:cNvSpPr txBox="1">
            <a:spLocks noChangeArrowheads="1"/>
          </p:cNvSpPr>
          <p:nvPr/>
        </p:nvSpPr>
        <p:spPr bwMode="auto">
          <a:xfrm>
            <a:off x="374650" y="1122363"/>
            <a:ext cx="8372475" cy="1570037"/>
          </a:xfrm>
          <a:prstGeom prst="rect">
            <a:avLst/>
          </a:prstGeom>
          <a:noFill/>
          <a:ln w="1587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从</a:t>
            </a:r>
            <a:r>
              <a:rPr lang="zh-CN" altLang="en-US" sz="2400" dirty="0">
                <a:latin typeface="Bodoni MT Black" pitchFamily="18" charset="0"/>
              </a:rPr>
              <a:t>一张事件跟踪图出发画状态图时，应该集中精力仅考虑影响</a:t>
            </a:r>
            <a:r>
              <a:rPr lang="zh-CN" altLang="en-US" sz="2400" dirty="0">
                <a:solidFill>
                  <a:srgbClr val="FF0000"/>
                </a:solidFill>
                <a:latin typeface="Bodoni MT Black" pitchFamily="18" charset="0"/>
              </a:rPr>
              <a:t>一类对象</a:t>
            </a:r>
            <a:r>
              <a:rPr lang="zh-CN" altLang="en-US" sz="2400" dirty="0">
                <a:latin typeface="Bodoni MT Black" pitchFamily="18" charset="0"/>
              </a:rPr>
              <a:t>的事件，也就是说，</a:t>
            </a:r>
            <a:r>
              <a:rPr lang="zh-CN" altLang="en-US" sz="2400" dirty="0">
                <a:solidFill>
                  <a:srgbClr val="FF0000"/>
                </a:solidFill>
                <a:latin typeface="Bodoni MT Black" pitchFamily="18" charset="0"/>
              </a:rPr>
              <a:t>仅考虑事件跟踪图中指向某条竖线的那些箭头线</a:t>
            </a:r>
            <a:r>
              <a:rPr lang="zh-CN" altLang="en-US" sz="2400" dirty="0">
                <a:latin typeface="Bodoni MT Black" pitchFamily="18" charset="0"/>
              </a:rPr>
              <a:t>。把这些事件作为状态图中的有向</a:t>
            </a:r>
            <a:r>
              <a:rPr lang="zh-CN" altLang="en-US" sz="2400" dirty="0" smtClean="0">
                <a:latin typeface="Bodoni MT Black" pitchFamily="18" charset="0"/>
              </a:rPr>
              <a:t>边（即</a:t>
            </a:r>
            <a:r>
              <a:rPr lang="zh-CN" altLang="en-US" sz="2400" dirty="0">
                <a:latin typeface="Bodoni MT Black" pitchFamily="18" charset="0"/>
              </a:rPr>
              <a:t>箭头</a:t>
            </a:r>
            <a:r>
              <a:rPr lang="zh-CN" altLang="en-US" sz="2400" dirty="0" smtClean="0">
                <a:latin typeface="Bodoni MT Black" pitchFamily="18" charset="0"/>
              </a:rPr>
              <a:t>线），</a:t>
            </a:r>
            <a:r>
              <a:rPr lang="zh-CN" altLang="en-US" sz="2400" dirty="0">
                <a:latin typeface="Bodoni MT Black" pitchFamily="18" charset="0"/>
              </a:rPr>
              <a:t>边上标以事件名。</a:t>
            </a:r>
            <a:endParaRPr lang="zh-CN" altLang="en-US" sz="2400" dirty="0">
              <a:latin typeface="Bodoni MT Black" pitchFamily="18" charset="0"/>
            </a:endParaRPr>
          </a:p>
        </p:txBody>
      </p:sp>
      <p:sp>
        <p:nvSpPr>
          <p:cNvPr id="178180" name="文本框 1"/>
          <p:cNvSpPr txBox="1">
            <a:spLocks noChangeArrowheads="1"/>
          </p:cNvSpPr>
          <p:nvPr/>
        </p:nvSpPr>
        <p:spPr bwMode="auto">
          <a:xfrm>
            <a:off x="374650" y="2992438"/>
            <a:ext cx="8374063" cy="2308225"/>
          </a:xfrm>
          <a:prstGeom prst="rect">
            <a:avLst/>
          </a:prstGeom>
          <a:noFill/>
          <a:ln w="1587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 两</a:t>
            </a:r>
            <a:r>
              <a:rPr lang="zh-CN" altLang="en-US" sz="2400" dirty="0">
                <a:latin typeface="Bodoni MT Black" pitchFamily="18" charset="0"/>
              </a:rPr>
              <a:t>个事件之间的间隔就是一个状态。一般说来，如果同一个对象对相同事件的响应不同，则这个对象处在不同状态。</a:t>
            </a:r>
            <a:r>
              <a:rPr lang="zh-CN" altLang="en-US" sz="2400" dirty="0">
                <a:solidFill>
                  <a:srgbClr val="FF0000"/>
                </a:solidFill>
                <a:latin typeface="Bodoni MT Black" pitchFamily="18" charset="0"/>
              </a:rPr>
              <a:t>应该尽量给每个状态取个有意义的名字</a:t>
            </a:r>
            <a:r>
              <a:rPr lang="zh-CN" altLang="en-US" sz="2400" dirty="0">
                <a:latin typeface="Bodoni MT Black" pitchFamily="18" charset="0"/>
              </a:rPr>
              <a:t>。通常，从事件跟踪图中当前考虑的竖线射出的箭头线，是这条竖线代表的对象达到某个状态时所做的</a:t>
            </a:r>
            <a:r>
              <a:rPr lang="zh-CN" altLang="en-US" sz="2400" dirty="0" smtClean="0">
                <a:latin typeface="Bodoni MT Black" pitchFamily="18" charset="0"/>
              </a:rPr>
              <a:t>行为（往往</a:t>
            </a:r>
            <a:r>
              <a:rPr lang="zh-CN" altLang="en-US" sz="2400" dirty="0">
                <a:latin typeface="Bodoni MT Black" pitchFamily="18" charset="0"/>
              </a:rPr>
              <a:t>是引起另一类对象状态转换的</a:t>
            </a:r>
            <a:r>
              <a:rPr lang="zh-CN" altLang="en-US" sz="2400" dirty="0" smtClean="0">
                <a:latin typeface="Bodoni MT Black" pitchFamily="18" charset="0"/>
              </a:rPr>
              <a:t>事件）。</a:t>
            </a:r>
            <a:endParaRPr lang="zh-CN" altLang="en-US" sz="2400" dirty="0">
              <a:latin typeface="Bodoni MT Black" pitchFamily="18" charset="0"/>
            </a:endParaRPr>
          </a:p>
        </p:txBody>
      </p:sp>
      <p:sp>
        <p:nvSpPr>
          <p:cNvPr id="6" name="标题 3"/>
          <p:cNvSpPr txBox="1"/>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10.4</a:t>
            </a:r>
            <a:r>
              <a:rPr lang="en-US" altLang="zh-CN" b="1" dirty="0" smtClean="0">
                <a:latin typeface="Bodoni MT Black" pitchFamily="18" charset="0"/>
              </a:rPr>
              <a:t> </a:t>
            </a:r>
            <a:r>
              <a:rPr lang="zh-CN" altLang="en-US" b="1" dirty="0"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rPr>
              <a:t>10.4.4 </a:t>
            </a:r>
            <a:r>
              <a:rPr lang="zh-CN" altLang="en-US" sz="2400" dirty="0">
                <a:solidFill>
                  <a:srgbClr val="D9D9D9"/>
                </a:solidFill>
                <a:latin typeface="Bodoni MT Black" pitchFamily="18" charset="0"/>
              </a:rPr>
              <a:t>画状态图</a:t>
            </a:r>
            <a:endParaRPr lang="zh-CN" altLang="en-US" sz="2400" dirty="0">
              <a:solidFill>
                <a:srgbClr val="D9D9D9"/>
              </a:solidFill>
              <a:latin typeface="Bodoni MT Black" pitchFamily="18" charset="0"/>
            </a:endParaRPr>
          </a:p>
        </p:txBody>
      </p:sp>
      <p:sp>
        <p:nvSpPr>
          <p:cNvPr id="180227" name="文本框 2"/>
          <p:cNvSpPr txBox="1">
            <a:spLocks noChangeArrowheads="1"/>
          </p:cNvSpPr>
          <p:nvPr/>
        </p:nvSpPr>
        <p:spPr bwMode="auto">
          <a:xfrm>
            <a:off x="395288" y="2133600"/>
            <a:ext cx="8372475" cy="2308225"/>
          </a:xfrm>
          <a:prstGeom prst="rect">
            <a:avLst/>
          </a:prstGeom>
          <a:noFill/>
          <a:ln w="22225">
            <a:noFill/>
            <a:miter lim="800000"/>
          </a:ln>
        </p:spPr>
        <p:txBody>
          <a:bodyPr>
            <a:spAutoFit/>
          </a:bodyPr>
          <a:lstStyle/>
          <a:p>
            <a:pPr eaLnBrk="1" hangingPunct="1"/>
            <a:r>
              <a:rPr lang="zh-CN" altLang="en-US" sz="2400" dirty="0">
                <a:latin typeface="Bodoni MT Black" pitchFamily="18" charset="0"/>
              </a:rPr>
              <a:t>      </a:t>
            </a:r>
            <a:r>
              <a:rPr lang="zh-CN" altLang="en-US" sz="2400" dirty="0" smtClean="0">
                <a:solidFill>
                  <a:srgbClr val="FF0000"/>
                </a:solidFill>
                <a:latin typeface="Bodoni MT Black" pitchFamily="18" charset="0"/>
              </a:rPr>
              <a:t>根据</a:t>
            </a:r>
            <a:r>
              <a:rPr lang="zh-CN" altLang="en-US" sz="2400" dirty="0">
                <a:solidFill>
                  <a:srgbClr val="FF0000"/>
                </a:solidFill>
                <a:latin typeface="Bodoni MT Black" pitchFamily="18" charset="0"/>
              </a:rPr>
              <a:t>一张事件跟踪图画出状态图之后，再把其他脚本的事件跟踪图合并到已画出的状态图中</a:t>
            </a:r>
            <a:r>
              <a:rPr lang="zh-CN" altLang="en-US" sz="2400" dirty="0">
                <a:latin typeface="Bodoni MT Black" pitchFamily="18" charset="0"/>
              </a:rPr>
              <a:t>。为此需在事件跟踪图中找出以前考虑过的脚本的</a:t>
            </a:r>
            <a:r>
              <a:rPr lang="zh-CN" altLang="en-US" sz="2400" dirty="0" smtClean="0">
                <a:latin typeface="Bodoni MT Black" pitchFamily="18" charset="0"/>
              </a:rPr>
              <a:t>分支点（例如</a:t>
            </a:r>
            <a:r>
              <a:rPr lang="zh-CN" altLang="en-US" sz="2400" dirty="0">
                <a:latin typeface="Bodoni MT Black" pitchFamily="18" charset="0"/>
              </a:rPr>
              <a:t>“验证账户”就是一个分支点，因为验证的结果可能是“账户有效”，也可能是</a:t>
            </a:r>
            <a:r>
              <a:rPr lang="zh-CN" altLang="en-US" sz="2400" dirty="0" smtClean="0">
                <a:latin typeface="Bodoni MT Black" pitchFamily="18" charset="0"/>
              </a:rPr>
              <a:t>“无效账户” ），</a:t>
            </a:r>
            <a:r>
              <a:rPr lang="zh-CN" altLang="en-US" sz="2400" dirty="0">
                <a:latin typeface="Bodoni MT Black" pitchFamily="18" charset="0"/>
              </a:rPr>
              <a:t>然后把其他脚本中的事件序列并入已有的状态图中，作为一条可选的路径。</a:t>
            </a:r>
            <a:endParaRPr lang="zh-CN" altLang="en-US" sz="2400" dirty="0">
              <a:latin typeface="Bodoni MT Black" pitchFamily="18" charset="0"/>
            </a:endParaRPr>
          </a:p>
        </p:txBody>
      </p:sp>
      <p:sp>
        <p:nvSpPr>
          <p:cNvPr id="5" name="标题 3"/>
          <p:cNvSpPr txBox="1"/>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dirty="0" smtClean="0">
                <a:latin typeface="Bodoni MT Black" pitchFamily="18" charset="0"/>
                <a:ea typeface="+mn-ea"/>
              </a:rPr>
              <a:t>10.4</a:t>
            </a:r>
            <a:r>
              <a:rPr lang="en-US" altLang="zh-CN" b="1" dirty="0" smtClean="0">
                <a:latin typeface="Bodoni MT Black" pitchFamily="18" charset="0"/>
              </a:rPr>
              <a:t> </a:t>
            </a:r>
            <a:r>
              <a:rPr lang="zh-CN" altLang="en-US" b="1" dirty="0"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rPr>
              <a:t>10.4.4 </a:t>
            </a:r>
            <a:r>
              <a:rPr lang="zh-CN" altLang="en-US" sz="2400" dirty="0">
                <a:solidFill>
                  <a:srgbClr val="D9D9D9"/>
                </a:solidFill>
                <a:latin typeface="Bodoni MT Black" pitchFamily="18" charset="0"/>
              </a:rPr>
              <a:t>画状态图</a:t>
            </a:r>
            <a:endParaRPr lang="zh-CN" altLang="en-US" sz="2400" dirty="0">
              <a:solidFill>
                <a:srgbClr val="D9D9D9"/>
              </a:solidFill>
              <a:latin typeface="Bodoni MT Black" pitchFamily="18" charset="0"/>
            </a:endParaRPr>
          </a:p>
        </p:txBody>
      </p:sp>
      <p:sp>
        <p:nvSpPr>
          <p:cNvPr id="182275" name="文本框 2"/>
          <p:cNvSpPr txBox="1">
            <a:spLocks noChangeArrowheads="1"/>
          </p:cNvSpPr>
          <p:nvPr/>
        </p:nvSpPr>
        <p:spPr bwMode="auto">
          <a:xfrm>
            <a:off x="395288" y="2192338"/>
            <a:ext cx="8372475" cy="2308225"/>
          </a:xfrm>
          <a:prstGeom prst="rect">
            <a:avLst/>
          </a:prstGeom>
          <a:noFill/>
          <a:ln w="2222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其中</a:t>
            </a:r>
            <a:r>
              <a:rPr lang="zh-CN" altLang="en-US" sz="2400" dirty="0">
                <a:latin typeface="Bodoni MT Black" pitchFamily="18" charset="0"/>
              </a:rPr>
              <a:t>包括在</a:t>
            </a:r>
            <a:r>
              <a:rPr lang="zh-CN" altLang="en-US" sz="2400" dirty="0">
                <a:solidFill>
                  <a:srgbClr val="FF0000"/>
                </a:solidFill>
                <a:latin typeface="Bodoni MT Black" pitchFamily="18" charset="0"/>
              </a:rPr>
              <a:t>不适当时候发生的</a:t>
            </a:r>
            <a:r>
              <a:rPr lang="zh-CN" altLang="en-US" sz="2400" dirty="0" smtClean="0">
                <a:solidFill>
                  <a:srgbClr val="FF0000"/>
                </a:solidFill>
                <a:latin typeface="Bodoni MT Black" pitchFamily="18" charset="0"/>
              </a:rPr>
              <a:t>事件</a:t>
            </a:r>
            <a:r>
              <a:rPr lang="zh-CN" altLang="en-US" sz="2400" dirty="0" smtClean="0">
                <a:latin typeface="Bodoni MT Black" pitchFamily="18" charset="0"/>
              </a:rPr>
              <a:t>（例如</a:t>
            </a:r>
            <a:r>
              <a:rPr lang="zh-CN" altLang="en-US" sz="2400" dirty="0">
                <a:latin typeface="Bodoni MT Black" pitchFamily="18" charset="0"/>
              </a:rPr>
              <a:t>系统正在处理某个事务时，用户要求取消该</a:t>
            </a:r>
            <a:r>
              <a:rPr lang="zh-CN" altLang="en-US" sz="2400" dirty="0" smtClean="0">
                <a:latin typeface="Bodoni MT Black" pitchFamily="18" charset="0"/>
              </a:rPr>
              <a:t>事务）。</a:t>
            </a:r>
            <a:r>
              <a:rPr lang="zh-CN" altLang="en-US" sz="2400" dirty="0">
                <a:latin typeface="Bodoni MT Black" pitchFamily="18" charset="0"/>
              </a:rPr>
              <a:t>有时</a:t>
            </a:r>
            <a:r>
              <a:rPr lang="zh-CN" altLang="en-US" sz="2400" dirty="0" smtClean="0">
                <a:latin typeface="Bodoni MT Black" pitchFamily="18" charset="0"/>
              </a:rPr>
              <a:t>用户（或外部设备）不能</a:t>
            </a:r>
            <a:r>
              <a:rPr lang="zh-CN" altLang="en-US" sz="2400" dirty="0">
                <a:latin typeface="Bodoni MT Black" pitchFamily="18" charset="0"/>
              </a:rPr>
              <a:t>做出快速响应，然而某些资源又必须及时收回，于是在一定间隔后就产生了</a:t>
            </a:r>
            <a:r>
              <a:rPr lang="zh-CN" altLang="en-US" sz="2400" dirty="0">
                <a:solidFill>
                  <a:srgbClr val="FF0000"/>
                </a:solidFill>
                <a:latin typeface="Bodoni MT Black" pitchFamily="18" charset="0"/>
              </a:rPr>
              <a:t>“超时”</a:t>
            </a:r>
            <a:r>
              <a:rPr lang="zh-CN" altLang="en-US" sz="2400" dirty="0">
                <a:latin typeface="Bodoni MT Black" pitchFamily="18" charset="0"/>
              </a:rPr>
              <a:t>事件。对用户出错情况往往需要花费很多精力处理，并且会使原来清晰、紧凑的程序结构变得复杂、繁琐，</a:t>
            </a:r>
            <a:r>
              <a:rPr lang="zh-CN" altLang="en-US" sz="2400" dirty="0">
                <a:solidFill>
                  <a:srgbClr val="FF0000"/>
                </a:solidFill>
                <a:latin typeface="Bodoni MT Black" pitchFamily="18" charset="0"/>
              </a:rPr>
              <a:t>但是，出错处理是不能省略的</a:t>
            </a:r>
            <a:r>
              <a:rPr lang="zh-CN" altLang="en-US" sz="2400" dirty="0">
                <a:latin typeface="Bodoni MT Black" pitchFamily="18" charset="0"/>
              </a:rPr>
              <a:t>。</a:t>
            </a:r>
            <a:endParaRPr lang="zh-CN" altLang="en-US" sz="2400" dirty="0">
              <a:latin typeface="Bodoni MT Black" pitchFamily="18" charset="0"/>
            </a:endParaRPr>
          </a:p>
        </p:txBody>
      </p:sp>
      <p:sp>
        <p:nvSpPr>
          <p:cNvPr id="182276" name="文本框 1"/>
          <p:cNvSpPr txBox="1">
            <a:spLocks noChangeArrowheads="1"/>
          </p:cNvSpPr>
          <p:nvPr/>
        </p:nvSpPr>
        <p:spPr bwMode="auto">
          <a:xfrm>
            <a:off x="395288" y="1628775"/>
            <a:ext cx="6985000" cy="461963"/>
          </a:xfrm>
          <a:prstGeom prst="rect">
            <a:avLst/>
          </a:prstGeom>
          <a:noFill/>
          <a:ln w="9525">
            <a:noFill/>
            <a:miter lim="800000"/>
          </a:ln>
        </p:spPr>
        <p:txBody>
          <a:bodyPr>
            <a:spAutoFit/>
          </a:bodyPr>
          <a:lstStyle/>
          <a:p>
            <a:pPr eaLnBrk="1" hangingPunct="1"/>
            <a:r>
              <a:rPr lang="zh-CN" altLang="en-US" sz="2400" b="1" dirty="0">
                <a:latin typeface="Bodoni MT Black" pitchFamily="18" charset="0"/>
              </a:rPr>
              <a:t>考虑完正常事件之后再考虑</a:t>
            </a:r>
            <a:r>
              <a:rPr lang="zh-CN" altLang="en-US" sz="2400" b="1" dirty="0">
                <a:solidFill>
                  <a:srgbClr val="FF0000"/>
                </a:solidFill>
                <a:latin typeface="Bodoni MT Black" pitchFamily="18" charset="0"/>
              </a:rPr>
              <a:t>边界情况</a:t>
            </a:r>
            <a:r>
              <a:rPr lang="zh-CN" altLang="en-US" sz="2400" b="1" dirty="0">
                <a:latin typeface="Bodoni MT Black" pitchFamily="18" charset="0"/>
              </a:rPr>
              <a:t>和</a:t>
            </a:r>
            <a:r>
              <a:rPr lang="zh-CN" altLang="en-US" sz="2400" b="1" dirty="0">
                <a:solidFill>
                  <a:srgbClr val="FF0000"/>
                </a:solidFill>
                <a:latin typeface="Bodoni MT Black" pitchFamily="18" charset="0"/>
              </a:rPr>
              <a:t>特殊情况</a:t>
            </a:r>
            <a:endParaRPr lang="en-US" altLang="zh-CN" sz="2400" b="1" dirty="0">
              <a:solidFill>
                <a:srgbClr val="FF0000"/>
              </a:solidFill>
              <a:latin typeface="Bodoni MT Black" pitchFamily="18" charset="0"/>
            </a:endParaRPr>
          </a:p>
        </p:txBody>
      </p:sp>
      <p:sp>
        <p:nvSpPr>
          <p:cNvPr id="6" name="标题 3"/>
          <p:cNvSpPr txBox="1"/>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rPr>
              <a:t>10.4.4 </a:t>
            </a:r>
            <a:r>
              <a:rPr lang="zh-CN" altLang="en-US" sz="2400" dirty="0">
                <a:solidFill>
                  <a:srgbClr val="D9D9D9"/>
                </a:solidFill>
                <a:latin typeface="Bodoni MT Black" pitchFamily="18" charset="0"/>
              </a:rPr>
              <a:t>画状态图</a:t>
            </a:r>
            <a:endParaRPr lang="zh-CN" altLang="en-US" sz="2400" dirty="0">
              <a:solidFill>
                <a:srgbClr val="D9D9D9"/>
              </a:solidFill>
              <a:latin typeface="Bodoni MT Black" pitchFamily="18" charset="0"/>
            </a:endParaRPr>
          </a:p>
        </p:txBody>
      </p:sp>
      <p:sp>
        <p:nvSpPr>
          <p:cNvPr id="184323" name="文本框 2"/>
          <p:cNvSpPr txBox="1">
            <a:spLocks noChangeArrowheads="1"/>
          </p:cNvSpPr>
          <p:nvPr/>
        </p:nvSpPr>
        <p:spPr bwMode="auto">
          <a:xfrm>
            <a:off x="858838" y="2058988"/>
            <a:ext cx="7426325" cy="1939925"/>
          </a:xfrm>
          <a:prstGeom prst="rect">
            <a:avLst/>
          </a:prstGeom>
          <a:noFill/>
          <a:ln w="2222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当</a:t>
            </a:r>
            <a:r>
              <a:rPr lang="zh-CN" altLang="en-US" sz="2400" dirty="0">
                <a:latin typeface="Bodoni MT Black" pitchFamily="18" charset="0"/>
              </a:rPr>
              <a:t>状态图覆盖了所有脚本，包含了影响某类对象状态的全部事件时，该类的状态图就构造出来了。利用这张状态图可能会发现一些遗漏的情况。测试完整性和出错处理能力的最好方法，是设想各种可能出现的情况，多问几个“如果</a:t>
            </a:r>
            <a:r>
              <a:rPr lang="en-US" altLang="zh-CN" sz="2400" dirty="0">
                <a:latin typeface="Bodoni MT Black" pitchFamily="18" charset="0"/>
              </a:rPr>
              <a:t>……</a:t>
            </a:r>
            <a:r>
              <a:rPr lang="zh-CN" altLang="en-US" sz="2400" dirty="0">
                <a:latin typeface="Bodoni MT Black" pitchFamily="18" charset="0"/>
              </a:rPr>
              <a:t>，则</a:t>
            </a:r>
            <a:r>
              <a:rPr lang="en-US" altLang="zh-CN" sz="2400" dirty="0">
                <a:latin typeface="Bodoni MT Black" pitchFamily="18" charset="0"/>
              </a:rPr>
              <a:t>……”</a:t>
            </a:r>
            <a:r>
              <a:rPr lang="zh-CN" altLang="en-US" sz="2400" dirty="0">
                <a:latin typeface="Bodoni MT Black" pitchFamily="18" charset="0"/>
              </a:rPr>
              <a:t>的问题。</a:t>
            </a:r>
            <a:endParaRPr lang="zh-CN" altLang="en-US" sz="2400" dirty="0">
              <a:latin typeface="Bodoni MT Black" pitchFamily="18" charset="0"/>
            </a:endParaRPr>
          </a:p>
        </p:txBody>
      </p:sp>
      <p:sp>
        <p:nvSpPr>
          <p:cNvPr id="5" name="标题 3"/>
          <p:cNvSpPr txBox="1"/>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250825" y="0"/>
            <a:ext cx="8229600" cy="1143000"/>
          </a:xfrm>
        </p:spPr>
        <p:txBody>
          <a:bodyPr/>
          <a:lstStyle/>
          <a:p>
            <a:pPr>
              <a:defRPr/>
            </a:pPr>
            <a:r>
              <a:rPr lang="en-US" altLang="zh-CN" b="1" dirty="0">
                <a:latin typeface="Bodoni MT Black" pitchFamily="18" charset="0"/>
                <a:ea typeface="+mn-ea"/>
              </a:rPr>
              <a:t>10.1</a:t>
            </a:r>
            <a:r>
              <a:rPr lang="en-US" altLang="zh-CN" b="1" dirty="0" smtClean="0">
                <a:latin typeface="Bodoni MT Black" pitchFamily="18" charset="0"/>
              </a:rPr>
              <a:t> </a:t>
            </a:r>
            <a:r>
              <a:rPr lang="zh-CN" altLang="en-US" b="1" dirty="0" smtClean="0">
                <a:latin typeface="Bodoni MT Black" pitchFamily="18" charset="0"/>
              </a:rPr>
              <a:t>面向对象分析的基本过程</a:t>
            </a:r>
            <a:endParaRPr lang="zh-CN" altLang="en-US" b="1" dirty="0" smtClean="0">
              <a:latin typeface="Bodoni MT Black" pitchFamily="18" charset="0"/>
            </a:endParaRPr>
          </a:p>
        </p:txBody>
      </p:sp>
      <p:sp>
        <p:nvSpPr>
          <p:cNvPr id="26629" name="内容占位符 4"/>
          <p:cNvSpPr>
            <a:spLocks noGrp="1"/>
          </p:cNvSpPr>
          <p:nvPr>
            <p:ph idx="4294967295"/>
          </p:nvPr>
        </p:nvSpPr>
        <p:spPr>
          <a:xfrm>
            <a:off x="428625" y="1266825"/>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10.1.2  3</a:t>
            </a:r>
            <a:r>
              <a:rPr lang="zh-CN" altLang="en-US" b="1" dirty="0" smtClean="0">
                <a:latin typeface="Bodoni MT Black" pitchFamily="18" charset="0"/>
              </a:rPr>
              <a:t>个模型与</a:t>
            </a:r>
            <a:r>
              <a:rPr lang="en-US" altLang="zh-CN" b="1" dirty="0" smtClean="0">
                <a:latin typeface="Bodoni MT Black" pitchFamily="18" charset="0"/>
              </a:rPr>
              <a:t>5</a:t>
            </a:r>
            <a:r>
              <a:rPr lang="zh-CN" altLang="en-US" b="1" dirty="0" smtClean="0">
                <a:latin typeface="Bodoni MT Black" pitchFamily="18" charset="0"/>
              </a:rPr>
              <a:t>个层次</a:t>
            </a:r>
            <a:endParaRPr lang="zh-CN" altLang="en-US" b="1" dirty="0" smtClean="0">
              <a:latin typeface="Bodoni MT Black" pitchFamily="18" charset="0"/>
            </a:endParaRPr>
          </a:p>
        </p:txBody>
      </p:sp>
      <p:sp>
        <p:nvSpPr>
          <p:cNvPr id="28676" name="文本框 1"/>
          <p:cNvSpPr txBox="1">
            <a:spLocks noChangeArrowheads="1"/>
          </p:cNvSpPr>
          <p:nvPr/>
        </p:nvSpPr>
        <p:spPr bwMode="auto">
          <a:xfrm>
            <a:off x="468313" y="2276475"/>
            <a:ext cx="8207375" cy="2667000"/>
          </a:xfrm>
          <a:prstGeom prst="rect">
            <a:avLst/>
          </a:prstGeom>
          <a:noFill/>
          <a:ln w="9525">
            <a:noFill/>
            <a:miter lim="800000"/>
          </a:ln>
        </p:spPr>
        <p:txBody>
          <a:bodyPr>
            <a:spAutoFit/>
          </a:bodyPr>
          <a:lstStyle/>
          <a:p>
            <a:pPr eaLnBrk="1" hangingPunct="1"/>
            <a:r>
              <a:rPr lang="zh-CN" altLang="en-US" sz="2400" dirty="0" smtClean="0">
                <a:latin typeface="Bodoni MT Black" pitchFamily="18" charset="0"/>
              </a:rPr>
              <a:t>     在</a:t>
            </a:r>
            <a:r>
              <a:rPr lang="zh-CN" altLang="en-US" sz="2400" dirty="0">
                <a:latin typeface="Bodoni MT Black" pitchFamily="18" charset="0"/>
              </a:rPr>
              <a:t>面向对象分析中，主要由</a:t>
            </a:r>
            <a:r>
              <a:rPr lang="zh-CN" altLang="en-US" sz="2400" dirty="0">
                <a:solidFill>
                  <a:srgbClr val="FF0000"/>
                </a:solidFill>
                <a:latin typeface="Bodoni MT Black" pitchFamily="18" charset="0"/>
              </a:rPr>
              <a:t>对象模型</a:t>
            </a:r>
            <a:r>
              <a:rPr lang="zh-CN" altLang="en-US" sz="2400" dirty="0">
                <a:latin typeface="Bodoni MT Black" pitchFamily="18" charset="0"/>
              </a:rPr>
              <a:t>、</a:t>
            </a:r>
            <a:r>
              <a:rPr lang="zh-CN" altLang="en-US" sz="2400" dirty="0">
                <a:solidFill>
                  <a:srgbClr val="FF0000"/>
                </a:solidFill>
                <a:latin typeface="Bodoni MT Black" pitchFamily="18" charset="0"/>
              </a:rPr>
              <a:t>动态模型</a:t>
            </a:r>
            <a:r>
              <a:rPr lang="zh-CN" altLang="en-US" sz="2400" dirty="0">
                <a:latin typeface="Bodoni MT Black" pitchFamily="18" charset="0"/>
              </a:rPr>
              <a:t>和</a:t>
            </a:r>
            <a:r>
              <a:rPr lang="zh-CN" altLang="en-US" sz="2400" dirty="0">
                <a:solidFill>
                  <a:srgbClr val="FF0000"/>
                </a:solidFill>
                <a:latin typeface="Bodoni MT Black" pitchFamily="18" charset="0"/>
              </a:rPr>
              <a:t>功能模型</a:t>
            </a:r>
            <a:r>
              <a:rPr lang="zh-CN" altLang="en-US" sz="2400" dirty="0">
                <a:latin typeface="Bodoni MT Black" pitchFamily="18" charset="0"/>
              </a:rPr>
              <a:t>组成。对象模型是最基本、最重要、最核心的。</a:t>
            </a:r>
            <a:endParaRPr lang="en-US" altLang="zh-CN" sz="2400" dirty="0">
              <a:latin typeface="Bodoni MT Black" pitchFamily="18" charset="0"/>
            </a:endParaRPr>
          </a:p>
          <a:p>
            <a:pPr eaLnBrk="1" hangingPunct="1"/>
            <a:r>
              <a:rPr lang="zh-CN" altLang="en-US" sz="2400" dirty="0" smtClean="0">
                <a:latin typeface="Bodoni MT Black" pitchFamily="18" charset="0"/>
              </a:rPr>
              <a:t>     正如</a:t>
            </a:r>
            <a:r>
              <a:rPr lang="en-US" altLang="zh-CN" sz="2400" dirty="0">
                <a:latin typeface="Bodoni MT Black" pitchFamily="18" charset="0"/>
              </a:rPr>
              <a:t>9.3</a:t>
            </a:r>
            <a:r>
              <a:rPr lang="zh-CN" altLang="en-US" sz="2400" dirty="0">
                <a:latin typeface="Bodoni MT Black" pitchFamily="18" charset="0"/>
              </a:rPr>
              <a:t>节所述，面向对象建模得到的模型包含系统的</a:t>
            </a:r>
            <a:r>
              <a:rPr lang="en-US" altLang="zh-CN" sz="2400" dirty="0">
                <a:latin typeface="Bodoni MT Black" pitchFamily="18" charset="0"/>
              </a:rPr>
              <a:t>3</a:t>
            </a:r>
            <a:r>
              <a:rPr lang="zh-CN" altLang="en-US" sz="2400" dirty="0">
                <a:latin typeface="Bodoni MT Black" pitchFamily="18" charset="0"/>
              </a:rPr>
              <a:t>个要素，即</a:t>
            </a:r>
            <a:r>
              <a:rPr lang="zh-CN" altLang="en-US" sz="2400" dirty="0">
                <a:solidFill>
                  <a:srgbClr val="FF0000"/>
                </a:solidFill>
                <a:latin typeface="Bodoni MT Black" pitchFamily="18" charset="0"/>
              </a:rPr>
              <a:t>静态</a:t>
            </a:r>
            <a:r>
              <a:rPr lang="zh-CN" altLang="en-US" sz="2400" dirty="0" smtClean="0">
                <a:solidFill>
                  <a:srgbClr val="FF0000"/>
                </a:solidFill>
                <a:latin typeface="Bodoni MT Black" pitchFamily="18" charset="0"/>
              </a:rPr>
              <a:t>结构</a:t>
            </a:r>
            <a:r>
              <a:rPr lang="zh-CN" altLang="en-US" sz="2400" dirty="0" smtClean="0">
                <a:latin typeface="Bodoni MT Black" pitchFamily="18" charset="0"/>
              </a:rPr>
              <a:t>（对象模型）、</a:t>
            </a:r>
            <a:r>
              <a:rPr lang="zh-CN" altLang="en-US" sz="2400" dirty="0">
                <a:solidFill>
                  <a:srgbClr val="FF0000"/>
                </a:solidFill>
                <a:latin typeface="Bodoni MT Black" pitchFamily="18" charset="0"/>
              </a:rPr>
              <a:t>交互</a:t>
            </a:r>
            <a:r>
              <a:rPr lang="zh-CN" altLang="en-US" sz="2400" dirty="0" smtClean="0">
                <a:solidFill>
                  <a:srgbClr val="FF0000"/>
                </a:solidFill>
                <a:latin typeface="Bodoni MT Black" pitchFamily="18" charset="0"/>
              </a:rPr>
              <a:t>次序</a:t>
            </a:r>
            <a:r>
              <a:rPr lang="zh-CN" altLang="en-US" sz="2400" dirty="0" smtClean="0">
                <a:latin typeface="Bodoni MT Black" pitchFamily="18" charset="0"/>
              </a:rPr>
              <a:t>（动态模型）和</a:t>
            </a:r>
            <a:r>
              <a:rPr lang="zh-CN" altLang="en-US" sz="2400" dirty="0">
                <a:solidFill>
                  <a:srgbClr val="FF0000"/>
                </a:solidFill>
                <a:latin typeface="Bodoni MT Black" pitchFamily="18" charset="0"/>
              </a:rPr>
              <a:t>数据</a:t>
            </a:r>
            <a:r>
              <a:rPr lang="zh-CN" altLang="en-US" sz="2400" dirty="0" smtClean="0">
                <a:solidFill>
                  <a:srgbClr val="FF0000"/>
                </a:solidFill>
                <a:latin typeface="Bodoni MT Black" pitchFamily="18" charset="0"/>
              </a:rPr>
              <a:t>变换</a:t>
            </a:r>
            <a:r>
              <a:rPr lang="zh-CN" altLang="en-US" sz="2400" dirty="0" smtClean="0">
                <a:latin typeface="Bodoni MT Black" pitchFamily="18" charset="0"/>
              </a:rPr>
              <a:t>（功能模型）。</a:t>
            </a:r>
            <a:r>
              <a:rPr lang="zh-CN" altLang="en-US" sz="2400" dirty="0">
                <a:latin typeface="Bodoni MT Black" pitchFamily="18" charset="0"/>
              </a:rPr>
              <a:t>解决的问题不同，这</a:t>
            </a:r>
            <a:r>
              <a:rPr lang="en-US" altLang="zh-CN" sz="2400" dirty="0">
                <a:latin typeface="Bodoni MT Black" pitchFamily="18" charset="0"/>
              </a:rPr>
              <a:t>3</a:t>
            </a:r>
            <a:r>
              <a:rPr lang="zh-CN" altLang="en-US" sz="2400" dirty="0">
                <a:latin typeface="Bodoni MT Black" pitchFamily="18" charset="0"/>
              </a:rPr>
              <a:t>个子模型的重要程度也不同。</a:t>
            </a:r>
            <a:endParaRPr lang="en-US" altLang="zh-CN" sz="2400" dirty="0">
              <a:latin typeface="Bodoni MT Black" pitchFamily="18" charset="0"/>
            </a:endParaRPr>
          </a:p>
          <a:p>
            <a:pPr eaLnBrk="1" hangingPunct="1"/>
            <a:endParaRPr lang="en-US" altLang="zh-CN" sz="2400" dirty="0">
              <a:latin typeface="Bodoni MT Black" pitchFamily="18" charset="0"/>
            </a:endParaRPr>
          </a:p>
        </p:txBody>
      </p:sp>
      <p:sp>
        <p:nvSpPr>
          <p:cNvPr id="9" name="1 Título"/>
          <p:cNvSpPr txBox="1"/>
          <p:nvPr/>
        </p:nvSpPr>
        <p:spPr bwMode="auto">
          <a:xfrm>
            <a:off x="2627313" y="6291263"/>
            <a:ext cx="42481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10.1.2  3</a:t>
            </a:r>
            <a:r>
              <a:rPr lang="zh-CN" altLang="en-US" sz="2400" dirty="0" smtClean="0">
                <a:solidFill>
                  <a:srgbClr val="D9D9D9"/>
                </a:solidFill>
                <a:latin typeface="Bodoni MT Black" pitchFamily="18" charset="0"/>
                <a:ea typeface="+mn-ea"/>
              </a:rPr>
              <a:t>个模型与</a:t>
            </a:r>
            <a:r>
              <a:rPr lang="en-US" altLang="zh-CN" sz="2400" dirty="0" smtClean="0">
                <a:solidFill>
                  <a:srgbClr val="D9D9D9"/>
                </a:solidFill>
                <a:latin typeface="Bodoni MT Black" pitchFamily="18" charset="0"/>
                <a:ea typeface="+mn-ea"/>
              </a:rPr>
              <a:t>5</a:t>
            </a:r>
            <a:r>
              <a:rPr lang="zh-CN" altLang="en-US" sz="2400" dirty="0" smtClean="0">
                <a:solidFill>
                  <a:srgbClr val="D9D9D9"/>
                </a:solidFill>
                <a:latin typeface="Bodoni MT Black" pitchFamily="18" charset="0"/>
                <a:ea typeface="+mn-ea"/>
              </a:rPr>
              <a:t>个层次</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rPr>
              <a:t>10.4.4 </a:t>
            </a:r>
            <a:r>
              <a:rPr lang="zh-CN" altLang="en-US" sz="2400" dirty="0">
                <a:solidFill>
                  <a:srgbClr val="D9D9D9"/>
                </a:solidFill>
                <a:latin typeface="Bodoni MT Black" pitchFamily="18" charset="0"/>
              </a:rPr>
              <a:t>画状态图</a:t>
            </a:r>
            <a:endParaRPr lang="zh-CN" altLang="en-US" sz="2400" dirty="0">
              <a:solidFill>
                <a:srgbClr val="D9D9D9"/>
              </a:solidFill>
              <a:latin typeface="Bodoni MT Black" pitchFamily="18" charset="0"/>
            </a:endParaRPr>
          </a:p>
        </p:txBody>
      </p:sp>
      <p:sp>
        <p:nvSpPr>
          <p:cNvPr id="186371" name="文本框 7"/>
          <p:cNvSpPr txBox="1">
            <a:spLocks noChangeArrowheads="1"/>
          </p:cNvSpPr>
          <p:nvPr/>
        </p:nvSpPr>
        <p:spPr bwMode="auto">
          <a:xfrm>
            <a:off x="385763" y="2524125"/>
            <a:ext cx="8372475" cy="2308225"/>
          </a:xfrm>
          <a:prstGeom prst="rect">
            <a:avLst/>
          </a:prstGeom>
          <a:noFill/>
          <a:ln w="9525">
            <a:noFill/>
            <a:miter lim="800000"/>
          </a:ln>
        </p:spPr>
        <p:txBody>
          <a:bodyPr>
            <a:spAutoFit/>
          </a:bodyPr>
          <a:lstStyle/>
          <a:p>
            <a:pPr eaLnBrk="1" hangingPunct="1"/>
            <a:r>
              <a:rPr lang="zh-CN" altLang="en-US" sz="2400" dirty="0">
                <a:latin typeface="Bodoni MT Black" pitchFamily="18" charset="0"/>
              </a:rPr>
              <a:t>      </a:t>
            </a:r>
            <a:r>
              <a:rPr lang="zh-CN" altLang="en-US" sz="2400" dirty="0">
                <a:solidFill>
                  <a:srgbClr val="FF0000"/>
                </a:solidFill>
                <a:latin typeface="Bodoni MT Black" pitchFamily="18" charset="0"/>
              </a:rPr>
              <a:t>“</a:t>
            </a:r>
            <a:r>
              <a:rPr lang="en-US" altLang="zh-CN" sz="2400" dirty="0" smtClean="0">
                <a:solidFill>
                  <a:srgbClr val="FF0000"/>
                </a:solidFill>
                <a:latin typeface="Bodoni MT Black" pitchFamily="18" charset="0"/>
              </a:rPr>
              <a:t>ATM</a:t>
            </a:r>
            <a:r>
              <a:rPr lang="zh-CN" altLang="en-US" sz="2400" dirty="0" smtClean="0">
                <a:solidFill>
                  <a:srgbClr val="FF0000"/>
                </a:solidFill>
                <a:latin typeface="Bodoni MT Black" pitchFamily="18" charset="0"/>
              </a:rPr>
              <a:t>”、</a:t>
            </a:r>
            <a:r>
              <a:rPr lang="zh-CN" altLang="en-US" sz="2400" dirty="0">
                <a:solidFill>
                  <a:srgbClr val="FF0000"/>
                </a:solidFill>
                <a:latin typeface="Bodoni MT Black" pitchFamily="18" charset="0"/>
              </a:rPr>
              <a:t>“柜员终端”、“总行”和“分行”都是主动对象，它们相互发送事件</a:t>
            </a:r>
            <a:r>
              <a:rPr lang="zh-CN" altLang="en-US" sz="2400" dirty="0">
                <a:latin typeface="Bodoni MT Black" pitchFamily="18" charset="0"/>
              </a:rPr>
              <a:t>；而“现金兑换卡”、“事务”和“账户”是被动对象，并不发送事件。“储户”和“柜员”虽然也是动作对象，但是，它们都是系统外部的因素，无须在系统内实现它们。因此，只需要考虑“</a:t>
            </a:r>
            <a:r>
              <a:rPr lang="en-US" altLang="zh-CN" sz="2400" dirty="0" smtClean="0">
                <a:latin typeface="Bodoni MT Black" pitchFamily="18" charset="0"/>
              </a:rPr>
              <a:t>ATM</a:t>
            </a:r>
            <a:r>
              <a:rPr lang="zh-CN" altLang="en-US" sz="2400" dirty="0" smtClean="0">
                <a:latin typeface="Bodoni MT Black" pitchFamily="18" charset="0"/>
              </a:rPr>
              <a:t> ” 、</a:t>
            </a:r>
            <a:r>
              <a:rPr lang="zh-CN" altLang="en-US" sz="2400" dirty="0">
                <a:latin typeface="Bodoni MT Black" pitchFamily="18" charset="0"/>
              </a:rPr>
              <a:t>“总行”、“柜员终端”和“分行”的状态图。（看下面的图片）</a:t>
            </a:r>
            <a:endParaRPr lang="zh-CN" altLang="en-US" sz="2400" dirty="0">
              <a:latin typeface="Bodoni MT Black" pitchFamily="18" charset="0"/>
            </a:endParaRPr>
          </a:p>
        </p:txBody>
      </p:sp>
      <p:sp>
        <p:nvSpPr>
          <p:cNvPr id="186372" name="文本框 1"/>
          <p:cNvSpPr txBox="1">
            <a:spLocks noChangeArrowheads="1"/>
          </p:cNvSpPr>
          <p:nvPr/>
        </p:nvSpPr>
        <p:spPr bwMode="auto">
          <a:xfrm>
            <a:off x="539750" y="1606550"/>
            <a:ext cx="2879725" cy="460375"/>
          </a:xfrm>
          <a:prstGeom prst="rect">
            <a:avLst/>
          </a:prstGeom>
          <a:noFill/>
          <a:ln w="9525">
            <a:solidFill>
              <a:srgbClr val="FF0000"/>
            </a:solidFill>
            <a:miter lim="800000"/>
          </a:ln>
        </p:spPr>
        <p:txBody>
          <a:bodyPr>
            <a:spAutoFit/>
          </a:bodyPr>
          <a:lstStyle/>
          <a:p>
            <a:pPr eaLnBrk="1" hangingPunct="1"/>
            <a:r>
              <a:rPr lang="zh-CN" altLang="en-US" sz="2400" b="1">
                <a:solidFill>
                  <a:srgbClr val="000000"/>
                </a:solidFill>
                <a:latin typeface="Bodoni MT Black" pitchFamily="18" charset="0"/>
              </a:rPr>
              <a:t>以</a:t>
            </a:r>
            <a:r>
              <a:rPr lang="en-US" altLang="zh-CN" sz="2400" b="1">
                <a:solidFill>
                  <a:srgbClr val="000000"/>
                </a:solidFill>
                <a:latin typeface="Bodoni MT Black" pitchFamily="18" charset="0"/>
              </a:rPr>
              <a:t>ATM</a:t>
            </a:r>
            <a:r>
              <a:rPr lang="zh-CN" altLang="en-US" sz="2400" b="1">
                <a:solidFill>
                  <a:srgbClr val="000000"/>
                </a:solidFill>
                <a:latin typeface="Bodoni MT Black" pitchFamily="18" charset="0"/>
              </a:rPr>
              <a:t>系统为例</a:t>
            </a:r>
            <a:endParaRPr lang="zh-CN" altLang="en-US" sz="2400" b="1">
              <a:solidFill>
                <a:srgbClr val="000000"/>
              </a:solidFill>
              <a:latin typeface="Bodoni MT Black" pitchFamily="18" charset="0"/>
            </a:endParaRPr>
          </a:p>
        </p:txBody>
      </p:sp>
      <p:sp>
        <p:nvSpPr>
          <p:cNvPr id="6" name="标题 3"/>
          <p:cNvSpPr txBox="1"/>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rPr>
              <a:t>10.4.4 </a:t>
            </a:r>
            <a:r>
              <a:rPr lang="zh-CN" altLang="en-US" sz="2400" dirty="0">
                <a:solidFill>
                  <a:srgbClr val="D9D9D9"/>
                </a:solidFill>
                <a:latin typeface="Bodoni MT Black" pitchFamily="18" charset="0"/>
              </a:rPr>
              <a:t>画状态图</a:t>
            </a:r>
            <a:endParaRPr lang="zh-CN" altLang="en-US" sz="2400" dirty="0">
              <a:solidFill>
                <a:srgbClr val="D9D9D9"/>
              </a:solidFill>
              <a:latin typeface="Bodoni MT Black" pitchFamily="18" charset="0"/>
            </a:endParaRPr>
          </a:p>
        </p:txBody>
      </p:sp>
      <p:pic>
        <p:nvPicPr>
          <p:cNvPr id="188419" name="图片 2"/>
          <p:cNvPicPr>
            <a:picLocks noChangeAspect="1"/>
          </p:cNvPicPr>
          <p:nvPr/>
        </p:nvPicPr>
        <p:blipFill>
          <a:blip r:embed="rId1" cstate="print"/>
          <a:srcRect/>
          <a:stretch>
            <a:fillRect/>
          </a:stretch>
        </p:blipFill>
        <p:spPr bwMode="auto">
          <a:xfrm>
            <a:off x="2784475" y="692150"/>
            <a:ext cx="4752975" cy="5016500"/>
          </a:xfrm>
          <a:prstGeom prst="rect">
            <a:avLst/>
          </a:prstGeom>
          <a:noFill/>
          <a:ln w="9525">
            <a:noFill/>
            <a:miter lim="800000"/>
            <a:headEnd/>
            <a:tailEnd/>
          </a:ln>
        </p:spPr>
      </p:pic>
      <p:sp>
        <p:nvSpPr>
          <p:cNvPr id="188420" name="文本框 3"/>
          <p:cNvSpPr txBox="1">
            <a:spLocks noChangeArrowheads="1"/>
          </p:cNvSpPr>
          <p:nvPr/>
        </p:nvSpPr>
        <p:spPr bwMode="auto">
          <a:xfrm>
            <a:off x="1854499" y="1504950"/>
            <a:ext cx="461665" cy="2808288"/>
          </a:xfrm>
          <a:prstGeom prst="rect">
            <a:avLst/>
          </a:prstGeom>
          <a:noFill/>
          <a:ln w="9525">
            <a:noFill/>
            <a:miter lim="800000"/>
          </a:ln>
        </p:spPr>
        <p:txBody>
          <a:bodyPr vert="eaVert">
            <a:spAutoFit/>
          </a:bodyPr>
          <a:lstStyle/>
          <a:p>
            <a:pPr eaLnBrk="1" hangingPunct="1"/>
            <a:r>
              <a:rPr lang="en-US" altLang="zh-CN">
                <a:latin typeface="Bodoni MT Black" pitchFamily="18" charset="0"/>
              </a:rPr>
              <a:t>	</a:t>
            </a:r>
            <a:r>
              <a:rPr lang="en-US" altLang="zh-CN" b="1">
                <a:latin typeface="Bodoni MT Black" pitchFamily="18" charset="0"/>
              </a:rPr>
              <a:t>ATM</a:t>
            </a:r>
            <a:r>
              <a:rPr lang="zh-CN" altLang="en-US" b="1">
                <a:latin typeface="Bodoni MT Black" pitchFamily="18" charset="0"/>
              </a:rPr>
              <a:t>类的状态图</a:t>
            </a:r>
            <a:endParaRPr lang="zh-CN" altLang="en-US" b="1">
              <a:latin typeface="Bodoni MT Black" pitchFamily="18"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rPr>
              <a:t>10.4.4 </a:t>
            </a:r>
            <a:r>
              <a:rPr lang="zh-CN" altLang="en-US" sz="2400" dirty="0">
                <a:solidFill>
                  <a:srgbClr val="D9D9D9"/>
                </a:solidFill>
                <a:latin typeface="Bodoni MT Black" pitchFamily="18" charset="0"/>
              </a:rPr>
              <a:t>画状态图</a:t>
            </a:r>
            <a:endParaRPr lang="zh-CN" altLang="en-US" sz="2400" dirty="0">
              <a:solidFill>
                <a:srgbClr val="D9D9D9"/>
              </a:solidFill>
              <a:latin typeface="Bodoni MT Black" pitchFamily="18" charset="0"/>
            </a:endParaRPr>
          </a:p>
        </p:txBody>
      </p:sp>
      <p:sp>
        <p:nvSpPr>
          <p:cNvPr id="190467" name="文本框 3"/>
          <p:cNvSpPr txBox="1">
            <a:spLocks noChangeArrowheads="1"/>
          </p:cNvSpPr>
          <p:nvPr/>
        </p:nvSpPr>
        <p:spPr bwMode="auto">
          <a:xfrm>
            <a:off x="1854499" y="1504950"/>
            <a:ext cx="461665" cy="2808288"/>
          </a:xfrm>
          <a:prstGeom prst="rect">
            <a:avLst/>
          </a:prstGeom>
          <a:noFill/>
          <a:ln w="9525">
            <a:noFill/>
            <a:miter lim="800000"/>
          </a:ln>
        </p:spPr>
        <p:txBody>
          <a:bodyPr vert="eaVert">
            <a:spAutoFit/>
          </a:bodyPr>
          <a:lstStyle/>
          <a:p>
            <a:pPr eaLnBrk="1" hangingPunct="1"/>
            <a:r>
              <a:rPr lang="en-US" altLang="zh-CN">
                <a:latin typeface="Bodoni MT Black" pitchFamily="18" charset="0"/>
              </a:rPr>
              <a:t>	</a:t>
            </a:r>
            <a:r>
              <a:rPr lang="zh-CN" altLang="en-US" b="1">
                <a:solidFill>
                  <a:srgbClr val="FF0000"/>
                </a:solidFill>
                <a:latin typeface="Bodoni MT Black" pitchFamily="18" charset="0"/>
              </a:rPr>
              <a:t>总行</a:t>
            </a:r>
            <a:r>
              <a:rPr lang="zh-CN" altLang="en-US" b="1">
                <a:latin typeface="Bodoni MT Black" pitchFamily="18" charset="0"/>
              </a:rPr>
              <a:t>类的状态图</a:t>
            </a:r>
            <a:endParaRPr lang="zh-CN" altLang="en-US" b="1">
              <a:latin typeface="Bodoni MT Black" pitchFamily="18" charset="0"/>
            </a:endParaRPr>
          </a:p>
        </p:txBody>
      </p:sp>
      <p:pic>
        <p:nvPicPr>
          <p:cNvPr id="190468" name="图片 1"/>
          <p:cNvPicPr>
            <a:picLocks noChangeAspect="1"/>
          </p:cNvPicPr>
          <p:nvPr/>
        </p:nvPicPr>
        <p:blipFill>
          <a:blip r:embed="rId1" cstate="print"/>
          <a:srcRect/>
          <a:stretch>
            <a:fillRect/>
          </a:stretch>
        </p:blipFill>
        <p:spPr bwMode="auto">
          <a:xfrm>
            <a:off x="2555875" y="1844675"/>
            <a:ext cx="5229225" cy="3384550"/>
          </a:xfrm>
          <a:prstGeom prst="rect">
            <a:avLst/>
          </a:prstGeom>
          <a:noFill/>
          <a:ln w="9525">
            <a:noFill/>
            <a:miter lim="800000"/>
            <a:headEnd/>
            <a:tailEnd/>
          </a:ln>
        </p:spPr>
      </p:pic>
      <p:sp>
        <p:nvSpPr>
          <p:cNvPr id="9" name="标题 3"/>
          <p:cNvSpPr txBox="1"/>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rPr>
              <a:t>10.4.4 </a:t>
            </a:r>
            <a:r>
              <a:rPr lang="zh-CN" altLang="en-US" sz="2400" dirty="0">
                <a:solidFill>
                  <a:srgbClr val="D9D9D9"/>
                </a:solidFill>
                <a:latin typeface="Bodoni MT Black" pitchFamily="18" charset="0"/>
              </a:rPr>
              <a:t>画状态图</a:t>
            </a:r>
            <a:endParaRPr lang="zh-CN" altLang="en-US" sz="2400" dirty="0">
              <a:solidFill>
                <a:srgbClr val="D9D9D9"/>
              </a:solidFill>
              <a:latin typeface="Bodoni MT Black" pitchFamily="18" charset="0"/>
            </a:endParaRPr>
          </a:p>
        </p:txBody>
      </p:sp>
      <p:sp>
        <p:nvSpPr>
          <p:cNvPr id="192515" name="文本框 3"/>
          <p:cNvSpPr txBox="1">
            <a:spLocks noChangeArrowheads="1"/>
          </p:cNvSpPr>
          <p:nvPr/>
        </p:nvSpPr>
        <p:spPr bwMode="auto">
          <a:xfrm>
            <a:off x="1619549" y="1504950"/>
            <a:ext cx="461665" cy="2808288"/>
          </a:xfrm>
          <a:prstGeom prst="rect">
            <a:avLst/>
          </a:prstGeom>
          <a:noFill/>
          <a:ln w="9525">
            <a:noFill/>
            <a:miter lim="800000"/>
          </a:ln>
        </p:spPr>
        <p:txBody>
          <a:bodyPr vert="eaVert">
            <a:spAutoFit/>
          </a:bodyPr>
          <a:lstStyle/>
          <a:p>
            <a:pPr eaLnBrk="1" hangingPunct="1"/>
            <a:r>
              <a:rPr lang="en-US" altLang="zh-CN">
                <a:latin typeface="Bodoni MT Black" pitchFamily="18" charset="0"/>
              </a:rPr>
              <a:t>	</a:t>
            </a:r>
            <a:r>
              <a:rPr lang="zh-CN" altLang="en-US" b="1">
                <a:solidFill>
                  <a:srgbClr val="FF0000"/>
                </a:solidFill>
                <a:latin typeface="Bodoni MT Black" pitchFamily="18" charset="0"/>
              </a:rPr>
              <a:t>分行</a:t>
            </a:r>
            <a:r>
              <a:rPr lang="zh-CN" altLang="en-US" b="1">
                <a:latin typeface="Bodoni MT Black" pitchFamily="18" charset="0"/>
              </a:rPr>
              <a:t>类的状态图</a:t>
            </a:r>
            <a:endParaRPr lang="zh-CN" altLang="en-US" b="1">
              <a:latin typeface="Bodoni MT Black" pitchFamily="18" charset="0"/>
            </a:endParaRPr>
          </a:p>
        </p:txBody>
      </p:sp>
      <p:pic>
        <p:nvPicPr>
          <p:cNvPr id="192516" name="图片 2"/>
          <p:cNvPicPr>
            <a:picLocks noChangeAspect="1"/>
          </p:cNvPicPr>
          <p:nvPr/>
        </p:nvPicPr>
        <p:blipFill>
          <a:blip r:embed="rId1" cstate="print"/>
          <a:srcRect/>
          <a:stretch>
            <a:fillRect/>
          </a:stretch>
        </p:blipFill>
        <p:spPr bwMode="auto">
          <a:xfrm>
            <a:off x="2484438" y="1484313"/>
            <a:ext cx="5183187" cy="3294062"/>
          </a:xfrm>
          <a:prstGeom prst="rect">
            <a:avLst/>
          </a:prstGeom>
          <a:noFill/>
          <a:ln w="9525">
            <a:noFill/>
            <a:miter lim="800000"/>
            <a:headEnd/>
            <a:tailEnd/>
          </a:ln>
        </p:spPr>
      </p:pic>
      <p:sp>
        <p:nvSpPr>
          <p:cNvPr id="6" name="标题 3"/>
          <p:cNvSpPr txBox="1"/>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隶书" pitchFamily="49" charset="-122"/>
              </a:rPr>
              <a:t>10.4.5 </a:t>
            </a:r>
            <a:r>
              <a:rPr lang="zh-CN" altLang="en-US" sz="2400" dirty="0">
                <a:solidFill>
                  <a:srgbClr val="D9D9D9"/>
                </a:solidFill>
                <a:latin typeface="Bodoni MT Black" pitchFamily="18" charset="0"/>
                <a:ea typeface="+mn-ea"/>
              </a:rPr>
              <a:t>审查</a:t>
            </a:r>
            <a:r>
              <a:rPr lang="zh-CN" altLang="en-US" sz="2400" dirty="0" smtClean="0">
                <a:solidFill>
                  <a:srgbClr val="D9D9D9"/>
                </a:solidFill>
                <a:latin typeface="Bodoni MT Black" pitchFamily="18" charset="0"/>
                <a:ea typeface="+mn-ea"/>
              </a:rPr>
              <a:t>动态模型</a:t>
            </a:r>
            <a:endParaRPr lang="zh-CN" altLang="en-US" sz="2400" dirty="0">
              <a:solidFill>
                <a:srgbClr val="D9D9D9"/>
              </a:solidFill>
              <a:latin typeface="Bodoni MT Black" pitchFamily="18" charset="0"/>
              <a:ea typeface="+mn-ea"/>
            </a:endParaRPr>
          </a:p>
        </p:txBody>
      </p:sp>
      <p:sp>
        <p:nvSpPr>
          <p:cNvPr id="7" name="内容占位符 4"/>
          <p:cNvSpPr>
            <a:spLocks noGrp="1"/>
          </p:cNvSpPr>
          <p:nvPr>
            <p:ph idx="4294967295"/>
          </p:nvPr>
        </p:nvSpPr>
        <p:spPr>
          <a:xfrm>
            <a:off x="250825" y="1000125"/>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10.4.5 </a:t>
            </a:r>
            <a:r>
              <a:rPr lang="zh-CN" altLang="en-US" b="1" dirty="0" smtClean="0">
                <a:latin typeface="Bodoni MT Black" pitchFamily="18" charset="0"/>
              </a:rPr>
              <a:t>审查动态模型</a:t>
            </a:r>
            <a:endParaRPr lang="zh-CN" altLang="en-US" b="1" dirty="0" smtClean="0">
              <a:latin typeface="Bodoni MT Black" pitchFamily="18" charset="0"/>
            </a:endParaRPr>
          </a:p>
        </p:txBody>
      </p:sp>
      <p:sp>
        <p:nvSpPr>
          <p:cNvPr id="194564" name="文本框 4"/>
          <p:cNvSpPr txBox="1">
            <a:spLocks noChangeArrowheads="1"/>
          </p:cNvSpPr>
          <p:nvPr/>
        </p:nvSpPr>
        <p:spPr bwMode="auto">
          <a:xfrm>
            <a:off x="457200" y="1698625"/>
            <a:ext cx="8229600" cy="1200150"/>
          </a:xfrm>
          <a:prstGeom prst="rect">
            <a:avLst/>
          </a:prstGeom>
          <a:noFill/>
          <a:ln w="1587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各个</a:t>
            </a:r>
            <a:r>
              <a:rPr lang="zh-CN" altLang="en-US" sz="2400" dirty="0">
                <a:latin typeface="Bodoni MT Black" pitchFamily="18" charset="0"/>
              </a:rPr>
              <a:t>类的状态图通过</a:t>
            </a:r>
            <a:r>
              <a:rPr lang="zh-CN" altLang="en-US" sz="2400" dirty="0">
                <a:solidFill>
                  <a:srgbClr val="FF0000"/>
                </a:solidFill>
                <a:latin typeface="Bodoni MT Black" pitchFamily="18" charset="0"/>
              </a:rPr>
              <a:t>共享事件</a:t>
            </a:r>
            <a:r>
              <a:rPr lang="zh-CN" altLang="en-US" sz="2400" dirty="0">
                <a:latin typeface="Bodoni MT Black" pitchFamily="18" charset="0"/>
              </a:rPr>
              <a:t>合并起来，构成了系统的动态模型。在完成了每个具有重要交互行为的类的状态图之后，应该检查系统级的完整性和一致性。</a:t>
            </a:r>
            <a:endParaRPr lang="zh-CN" altLang="en-US" sz="2400" dirty="0">
              <a:latin typeface="Bodoni MT Black" pitchFamily="18" charset="0"/>
            </a:endParaRPr>
          </a:p>
        </p:txBody>
      </p:sp>
      <p:sp>
        <p:nvSpPr>
          <p:cNvPr id="194565" name="文本框 5"/>
          <p:cNvSpPr txBox="1">
            <a:spLocks noChangeArrowheads="1"/>
          </p:cNvSpPr>
          <p:nvPr/>
        </p:nvSpPr>
        <p:spPr bwMode="auto">
          <a:xfrm>
            <a:off x="457200" y="3155950"/>
            <a:ext cx="8229600" cy="1568450"/>
          </a:xfrm>
          <a:prstGeom prst="rect">
            <a:avLst/>
          </a:prstGeom>
          <a:noFill/>
          <a:ln w="1587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一般说来</a:t>
            </a:r>
            <a:r>
              <a:rPr lang="zh-CN" altLang="en-US" sz="2400" dirty="0">
                <a:latin typeface="Bodoni MT Black" pitchFamily="18" charset="0"/>
              </a:rPr>
              <a:t>，每个事件都应该既有发送对象又有接受对象，当然，有时发送者和接受者是同一个对象。对于</a:t>
            </a:r>
            <a:r>
              <a:rPr lang="zh-CN" altLang="en-US" sz="2400" dirty="0">
                <a:solidFill>
                  <a:srgbClr val="FF0000"/>
                </a:solidFill>
                <a:latin typeface="Bodoni MT Black" pitchFamily="18" charset="0"/>
              </a:rPr>
              <a:t>没有前驱或没有后继的状态应该着重审查</a:t>
            </a:r>
            <a:r>
              <a:rPr lang="zh-CN" altLang="en-US" sz="2400" dirty="0">
                <a:latin typeface="Bodoni MT Black" pitchFamily="18" charset="0"/>
              </a:rPr>
              <a:t>，如果这个状态既不是交互序列的起点也不是终点，则发现了一个错误。</a:t>
            </a:r>
            <a:endParaRPr lang="zh-CN" altLang="en-US" sz="2400" dirty="0">
              <a:latin typeface="Bodoni MT Black" pitchFamily="18" charset="0"/>
            </a:endParaRPr>
          </a:p>
        </p:txBody>
      </p:sp>
      <p:sp>
        <p:nvSpPr>
          <p:cNvPr id="194566" name="文本框 7"/>
          <p:cNvSpPr txBox="1">
            <a:spLocks noChangeArrowheads="1"/>
          </p:cNvSpPr>
          <p:nvPr/>
        </p:nvSpPr>
        <p:spPr bwMode="auto">
          <a:xfrm>
            <a:off x="457200" y="5013325"/>
            <a:ext cx="8229600" cy="830263"/>
          </a:xfrm>
          <a:prstGeom prst="rect">
            <a:avLst/>
          </a:prstGeom>
          <a:noFill/>
          <a:ln w="1587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应该</a:t>
            </a:r>
            <a:r>
              <a:rPr lang="zh-CN" altLang="en-US" sz="2400" dirty="0">
                <a:solidFill>
                  <a:srgbClr val="FF0000"/>
                </a:solidFill>
                <a:latin typeface="Bodoni MT Black" pitchFamily="18" charset="0"/>
              </a:rPr>
              <a:t>审查每个事件</a:t>
            </a:r>
            <a:r>
              <a:rPr lang="zh-CN" altLang="en-US" sz="2400" dirty="0">
                <a:latin typeface="Bodoni MT Black" pitchFamily="18" charset="0"/>
              </a:rPr>
              <a:t>，跟踪它对系统中各个对象所产生的效果，以</a:t>
            </a:r>
            <a:r>
              <a:rPr lang="zh-CN" altLang="en-US" sz="2400" dirty="0">
                <a:solidFill>
                  <a:srgbClr val="FF0000"/>
                </a:solidFill>
                <a:latin typeface="Bodoni MT Black" pitchFamily="18" charset="0"/>
              </a:rPr>
              <a:t>保证它们与每个脚本都匹配</a:t>
            </a:r>
            <a:r>
              <a:rPr lang="zh-CN" altLang="en-US" sz="2400" dirty="0">
                <a:latin typeface="Bodoni MT Black" pitchFamily="18" charset="0"/>
              </a:rPr>
              <a:t>。</a:t>
            </a:r>
            <a:endParaRPr lang="zh-CN" altLang="en-US" sz="2400" dirty="0">
              <a:latin typeface="Bodoni MT Black" pitchFamily="18" charset="0"/>
            </a:endParaRPr>
          </a:p>
        </p:txBody>
      </p:sp>
      <p:sp>
        <p:nvSpPr>
          <p:cNvPr id="10" name="标题 3"/>
          <p:cNvSpPr txBox="1"/>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隶书" pitchFamily="49" charset="-122"/>
              </a:rPr>
              <a:t>10.4.5 </a:t>
            </a:r>
            <a:r>
              <a:rPr lang="zh-CN" altLang="en-US" sz="2400" dirty="0">
                <a:solidFill>
                  <a:srgbClr val="D9D9D9"/>
                </a:solidFill>
                <a:latin typeface="Bodoni MT Black" pitchFamily="18" charset="0"/>
              </a:rPr>
              <a:t>审查动态模型</a:t>
            </a:r>
            <a:endParaRPr lang="zh-CN" altLang="en-US" sz="2400" dirty="0">
              <a:solidFill>
                <a:srgbClr val="D9D9D9"/>
              </a:solidFill>
              <a:latin typeface="Bodoni MT Black" pitchFamily="18" charset="0"/>
            </a:endParaRPr>
          </a:p>
        </p:txBody>
      </p:sp>
      <p:sp>
        <p:nvSpPr>
          <p:cNvPr id="196611" name="文本框 2"/>
          <p:cNvSpPr txBox="1">
            <a:spLocks noChangeArrowheads="1"/>
          </p:cNvSpPr>
          <p:nvPr/>
        </p:nvSpPr>
        <p:spPr bwMode="auto">
          <a:xfrm>
            <a:off x="571472" y="1773238"/>
            <a:ext cx="7786742" cy="2308324"/>
          </a:xfrm>
          <a:prstGeom prst="rect">
            <a:avLst/>
          </a:prstGeom>
          <a:noFill/>
          <a:ln w="9525">
            <a:noFill/>
            <a:miter lim="800000"/>
          </a:ln>
        </p:spPr>
        <p:txBody>
          <a:bodyPr wrap="square">
            <a:spAutoFit/>
          </a:bodyPr>
          <a:lstStyle/>
          <a:p>
            <a:pPr eaLnBrk="1" hangingPunct="1"/>
            <a:r>
              <a:rPr lang="zh-CN" altLang="en-US" sz="2400" dirty="0" smtClean="0">
                <a:latin typeface="Bodoni MT Black" pitchFamily="18" charset="0"/>
              </a:rPr>
              <a:t> </a:t>
            </a:r>
            <a:r>
              <a:rPr lang="zh-CN" altLang="en-US" sz="2400" dirty="0">
                <a:latin typeface="Bodoni MT Black" pitchFamily="18" charset="0"/>
              </a:rPr>
              <a:t>以</a:t>
            </a:r>
            <a:r>
              <a:rPr lang="en-US" altLang="zh-CN" sz="2400" dirty="0">
                <a:latin typeface="Bodoni MT Black" pitchFamily="18" charset="0"/>
              </a:rPr>
              <a:t>ATM</a:t>
            </a:r>
            <a:r>
              <a:rPr lang="zh-CN" altLang="en-US" sz="2400" dirty="0">
                <a:latin typeface="Bodoni MT Black" pitchFamily="18" charset="0"/>
              </a:rPr>
              <a:t>系统为例， 在总行类的状态图中，事件</a:t>
            </a:r>
            <a:r>
              <a:rPr lang="zh-CN" altLang="en-US" sz="2400" dirty="0">
                <a:solidFill>
                  <a:srgbClr val="FF0000"/>
                </a:solidFill>
                <a:latin typeface="Bodoni MT Black" pitchFamily="18" charset="0"/>
              </a:rPr>
              <a:t>“分行代码错”</a:t>
            </a:r>
            <a:r>
              <a:rPr lang="zh-CN" altLang="en-US" sz="2400" dirty="0">
                <a:latin typeface="Bodoni MT Black" pitchFamily="18" charset="0"/>
              </a:rPr>
              <a:t>是由总行发出的，但是在</a:t>
            </a:r>
            <a:r>
              <a:rPr lang="en-US" altLang="zh-CN" sz="2400" dirty="0">
                <a:latin typeface="Bodoni MT Black" pitchFamily="18" charset="0"/>
              </a:rPr>
              <a:t>ATM</a:t>
            </a:r>
            <a:r>
              <a:rPr lang="zh-CN" altLang="en-US" sz="2400" dirty="0">
                <a:latin typeface="Bodoni MT Black" pitchFamily="18" charset="0"/>
              </a:rPr>
              <a:t>类的状态图中并没有一个状态接受这个事件。因此，在</a:t>
            </a:r>
            <a:r>
              <a:rPr lang="en-US" altLang="zh-CN" sz="2400" dirty="0">
                <a:latin typeface="Bodoni MT Black" pitchFamily="18" charset="0"/>
              </a:rPr>
              <a:t>ATM</a:t>
            </a:r>
            <a:r>
              <a:rPr lang="zh-CN" altLang="en-US" sz="2400" dirty="0">
                <a:latin typeface="Bodoni MT Black" pitchFamily="18" charset="0"/>
              </a:rPr>
              <a:t>类的状态图中应该</a:t>
            </a:r>
            <a:r>
              <a:rPr lang="zh-CN" altLang="en-US" sz="2400" dirty="0">
                <a:solidFill>
                  <a:srgbClr val="FF0000"/>
                </a:solidFill>
                <a:latin typeface="Bodoni MT Black" pitchFamily="18" charset="0"/>
              </a:rPr>
              <a:t>再补充一个状态</a:t>
            </a:r>
            <a:r>
              <a:rPr lang="zh-CN" altLang="en-US" sz="2400" dirty="0">
                <a:latin typeface="Bodoni MT Black" pitchFamily="18" charset="0"/>
              </a:rPr>
              <a:t>“</a:t>
            </a:r>
            <a:r>
              <a:rPr lang="en-US" altLang="zh-CN" sz="2400" dirty="0">
                <a:solidFill>
                  <a:srgbClr val="FF0000"/>
                </a:solidFill>
                <a:latin typeface="Bodoni MT Black" pitchFamily="18" charset="0"/>
              </a:rPr>
              <a:t>do/</a:t>
            </a:r>
            <a:r>
              <a:rPr lang="zh-CN" altLang="en-US" sz="2400" dirty="0">
                <a:solidFill>
                  <a:srgbClr val="FF0000"/>
                </a:solidFill>
                <a:latin typeface="Bodoni MT Black" pitchFamily="18" charset="0"/>
              </a:rPr>
              <a:t>显示分行代码错信息</a:t>
            </a:r>
            <a:r>
              <a:rPr lang="zh-CN" altLang="en-US" sz="2400" dirty="0">
                <a:latin typeface="Bodoni MT Black" pitchFamily="18" charset="0"/>
              </a:rPr>
              <a:t>”，它接受由前驱状态“</a:t>
            </a:r>
            <a:r>
              <a:rPr lang="en-US" altLang="zh-CN" sz="2400" dirty="0">
                <a:latin typeface="Bodoni MT Black" pitchFamily="18" charset="0"/>
              </a:rPr>
              <a:t>do/</a:t>
            </a:r>
            <a:r>
              <a:rPr lang="zh-CN" altLang="en-US" sz="2400" dirty="0">
                <a:latin typeface="Bodoni MT Black" pitchFamily="18" charset="0"/>
              </a:rPr>
              <a:t>验证账户”发出的事件“分行代码错”，它的后续状态是“退卡”。</a:t>
            </a:r>
            <a:endParaRPr lang="zh-CN" altLang="en-US" sz="2400" dirty="0">
              <a:latin typeface="Bodoni MT Black" pitchFamily="18" charset="0"/>
            </a:endParaRPr>
          </a:p>
        </p:txBody>
      </p:sp>
      <p:sp>
        <p:nvSpPr>
          <p:cNvPr id="5" name="标题 3"/>
          <p:cNvSpPr txBox="1"/>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smtClean="0">
                <a:latin typeface="Bodoni MT Black" pitchFamily="18" charset="0"/>
                <a:ea typeface="+mn-ea"/>
              </a:rPr>
              <a:t>10.4</a:t>
            </a:r>
            <a:r>
              <a:rPr lang="en-US" altLang="zh-CN" b="1" smtClean="0">
                <a:latin typeface="Bodoni MT Black" pitchFamily="18" charset="0"/>
              </a:rPr>
              <a:t> </a:t>
            </a:r>
            <a:r>
              <a:rPr lang="zh-CN" altLang="en-US" b="1" smtClean="0">
                <a:latin typeface="Bodoni MT Black" pitchFamily="18" charset="0"/>
              </a:rPr>
              <a:t>建立动态模型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3138488" y="692150"/>
            <a:ext cx="2895600"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4800" b="1" dirty="0" smtClean="0">
                <a:solidFill>
                  <a:prstClr val="black"/>
                </a:solidFill>
                <a:latin typeface="Bodoni MT Black" pitchFamily="18" charset="0"/>
                <a:ea typeface="+mn-ea"/>
              </a:rPr>
              <a:t>主要内容</a:t>
            </a:r>
            <a:endParaRPr lang="es-HN" sz="4800" b="1" dirty="0">
              <a:solidFill>
                <a:prstClr val="black"/>
              </a:solidFill>
              <a:latin typeface="Bodoni MT Black" pitchFamily="18" charset="0"/>
              <a:ea typeface="+mn-ea"/>
            </a:endParaRPr>
          </a:p>
        </p:txBody>
      </p:sp>
      <p:sp>
        <p:nvSpPr>
          <p:cNvPr id="198659"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pic>
        <p:nvPicPr>
          <p:cNvPr id="198660"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198661"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198662"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solidFill>
                <a:srgbClr val="000000"/>
              </a:solidFill>
              <a:latin typeface="Bodoni MT Black" pitchFamily="18" charset="0"/>
            </a:endParaRPr>
          </a:p>
        </p:txBody>
      </p:sp>
      <p:sp>
        <p:nvSpPr>
          <p:cNvPr id="198663"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solidFill>
                <a:srgbClr val="000000"/>
              </a:solidFill>
              <a:latin typeface="Bodoni MT Black" pitchFamily="18" charset="0"/>
            </a:endParaRPr>
          </a:p>
        </p:txBody>
      </p:sp>
      <p:sp>
        <p:nvSpPr>
          <p:cNvPr id="198664"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solidFill>
                <a:srgbClr val="000000"/>
              </a:solidFill>
              <a:latin typeface="Bodoni MT Black" pitchFamily="18" charset="0"/>
            </a:endParaRPr>
          </a:p>
        </p:txBody>
      </p:sp>
      <p:sp>
        <p:nvSpPr>
          <p:cNvPr id="198665"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solidFill>
                <a:srgbClr val="000000"/>
              </a:solidFill>
              <a:latin typeface="Bodoni MT Black" pitchFamily="18" charset="0"/>
            </a:endParaRPr>
          </a:p>
        </p:txBody>
      </p:sp>
      <p:sp>
        <p:nvSpPr>
          <p:cNvPr id="34" name="Rectangle 3"/>
          <p:cNvSpPr txBox="1">
            <a:spLocks noChangeArrowheads="1"/>
          </p:cNvSpPr>
          <p:nvPr/>
        </p:nvSpPr>
        <p:spPr bwMode="auto">
          <a:xfrm>
            <a:off x="468313" y="1844675"/>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ea typeface="黑体" panose="02010609060101010101" pitchFamily="2" charset="-122"/>
              </a:rPr>
              <a:t>   </a:t>
            </a:r>
            <a:r>
              <a:rPr kumimoji="1" lang="en-US" altLang="zh-CN" sz="2400" b="1" dirty="0" smtClean="0">
                <a:solidFill>
                  <a:prstClr val="black"/>
                </a:solidFill>
                <a:latin typeface="Bodoni MT Black" pitchFamily="18" charset="0"/>
              </a:rPr>
              <a:t>10.1   </a:t>
            </a:r>
            <a:r>
              <a:rPr kumimoji="1" lang="zh-CN" altLang="en-US" sz="2400" b="1" dirty="0">
                <a:solidFill>
                  <a:prstClr val="black"/>
                </a:solidFill>
                <a:latin typeface="Bodoni MT Black" pitchFamily="18" charset="0"/>
              </a:rPr>
              <a:t>面向对象分析的基本过程</a:t>
            </a:r>
            <a:endParaRPr kumimoji="1" lang="en-US" altLang="zh-CN" sz="2400" b="1" dirty="0">
              <a:solidFill>
                <a:prstClr val="black"/>
              </a:solidFill>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solidFill>
                  <a:prstClr val="black"/>
                </a:solidFill>
                <a:latin typeface="Bodoni MT Black" pitchFamily="18" charset="0"/>
              </a:rPr>
              <a:t>   10.2   </a:t>
            </a:r>
            <a:r>
              <a:rPr kumimoji="1" lang="zh-CN" altLang="en-US" sz="2400" b="1" dirty="0">
                <a:solidFill>
                  <a:prstClr val="black"/>
                </a:solidFill>
                <a:latin typeface="Bodoni MT Black" pitchFamily="18" charset="0"/>
              </a:rPr>
              <a:t>需求陈述</a:t>
            </a:r>
            <a:endParaRPr kumimoji="1" lang="en-US" altLang="zh-CN" sz="2400" b="1" dirty="0">
              <a:solidFill>
                <a:prstClr val="black"/>
              </a:solidFill>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solidFill>
                  <a:prstClr val="black"/>
                </a:solidFill>
                <a:latin typeface="Bodoni MT Black" pitchFamily="18" charset="0"/>
              </a:rPr>
              <a:t>   10.3   </a:t>
            </a:r>
            <a:r>
              <a:rPr kumimoji="1" lang="zh-CN" altLang="en-US" sz="2400" b="1" dirty="0">
                <a:solidFill>
                  <a:prstClr val="black"/>
                </a:solidFill>
                <a:latin typeface="Bodoni MT Black" pitchFamily="18" charset="0"/>
              </a:rPr>
              <a:t>建立对象模型</a:t>
            </a:r>
            <a:endParaRPr kumimoji="1" lang="zh-CN" altLang="en-US" sz="2400" b="1" dirty="0">
              <a:solidFill>
                <a:prstClr val="black"/>
              </a:solidFill>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solidFill>
                  <a:prstClr val="black"/>
                </a:solidFill>
                <a:latin typeface="Bodoni MT Black" pitchFamily="18" charset="0"/>
              </a:rPr>
              <a:t>   10.4   </a:t>
            </a:r>
            <a:r>
              <a:rPr kumimoji="1" lang="zh-CN" altLang="en-US" sz="2400" b="1" dirty="0">
                <a:solidFill>
                  <a:prstClr val="black"/>
                </a:solidFill>
                <a:latin typeface="Bodoni MT Black" pitchFamily="18" charset="0"/>
              </a:rPr>
              <a:t>建立动态模型</a:t>
            </a:r>
            <a:endParaRPr kumimoji="1" lang="zh-CN" altLang="en-US" sz="2400" b="1" dirty="0">
              <a:solidFill>
                <a:prstClr val="black"/>
              </a:solidFill>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solidFill>
                  <a:prstClr val="black"/>
                </a:solidFill>
                <a:latin typeface="Bodoni MT Black" pitchFamily="18" charset="0"/>
              </a:rPr>
              <a:t>   10.5   </a:t>
            </a:r>
            <a:r>
              <a:rPr kumimoji="1" lang="zh-CN" altLang="en-US" sz="2400" b="1" dirty="0">
                <a:solidFill>
                  <a:prstClr val="black"/>
                </a:solidFill>
                <a:latin typeface="Bodoni MT Black" pitchFamily="18" charset="0"/>
              </a:rPr>
              <a:t>建立功能模型</a:t>
            </a:r>
            <a:endParaRPr kumimoji="1" lang="zh-CN" altLang="en-US" sz="2400" b="1" dirty="0">
              <a:solidFill>
                <a:prstClr val="black"/>
              </a:solidFill>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solidFill>
                  <a:prstClr val="black"/>
                </a:solidFill>
                <a:latin typeface="Bodoni MT Black" pitchFamily="18" charset="0"/>
              </a:rPr>
              <a:t>   10.6   </a:t>
            </a:r>
            <a:r>
              <a:rPr kumimoji="1" lang="zh-CN" altLang="en-US" sz="2400" b="1" dirty="0">
                <a:solidFill>
                  <a:prstClr val="black"/>
                </a:solidFill>
                <a:latin typeface="Bodoni MT Black" pitchFamily="18" charset="0"/>
              </a:rPr>
              <a:t>定义服务</a:t>
            </a:r>
            <a:endParaRPr kumimoji="1" lang="en-US" altLang="zh-CN" sz="2400" b="1" dirty="0" smtClean="0">
              <a:solidFill>
                <a:prstClr val="black"/>
              </a:solidFill>
              <a:latin typeface="Bodoni MT Black" pitchFamily="18" charset="0"/>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solidFill>
                <a:prstClr val="black"/>
              </a:solidFill>
              <a:latin typeface="Bodoni MT Black" pitchFamily="18" charset="0"/>
              <a:ea typeface="黑体" panose="02010609060101010101" pitchFamily="2" charset="-122"/>
            </a:endParaRPr>
          </a:p>
          <a:p>
            <a:pPr marL="0" indent="0" eaLnBrk="1" hangingPunct="1">
              <a:lnSpc>
                <a:spcPct val="120000"/>
              </a:lnSpc>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ea typeface="黑体" panose="02010609060101010101" pitchFamily="2" charset="-122"/>
              </a:rPr>
              <a:t>      </a:t>
            </a:r>
            <a:endParaRPr kumimoji="1" lang="zh-CN" altLang="en-US" sz="2400" b="1" dirty="0" smtClean="0">
              <a:solidFill>
                <a:srgbClr val="9999CC">
                  <a:lumMod val="50000"/>
                </a:srgbClr>
              </a:solidFill>
              <a:latin typeface="Bodoni MT Black" pitchFamily="18" charset="0"/>
              <a:ea typeface="黑体" panose="02010609060101010101"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2" name="矩形 11"/>
          <p:cNvSpPr/>
          <p:nvPr/>
        </p:nvSpPr>
        <p:spPr>
          <a:xfrm>
            <a:off x="927100" y="40100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13" name="等腰三角形 12"/>
          <p:cNvSpPr/>
          <p:nvPr/>
        </p:nvSpPr>
        <p:spPr>
          <a:xfrm rot="5400000">
            <a:off x="335757" y="409654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198669"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10.5 </a:t>
            </a:r>
            <a:r>
              <a:rPr lang="zh-CN" altLang="en-US" sz="2400">
                <a:solidFill>
                  <a:srgbClr val="D9D9D9"/>
                </a:solidFill>
                <a:latin typeface="Bodoni MT Black" pitchFamily="18" charset="0"/>
              </a:rPr>
              <a:t>建立功能模型</a:t>
            </a:r>
            <a:endParaRPr lang="zh-CN" altLang="en-US" sz="2400">
              <a:solidFill>
                <a:srgbClr val="D9D9D9"/>
              </a:solidFill>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隶书" pitchFamily="49" charset="-122"/>
              </a:rPr>
              <a:t>10.5 </a:t>
            </a:r>
            <a:r>
              <a:rPr lang="zh-CN" altLang="en-US" sz="2400" dirty="0">
                <a:solidFill>
                  <a:srgbClr val="D9D9D9"/>
                </a:solidFill>
                <a:latin typeface="Bodoni MT Black" pitchFamily="18" charset="0"/>
                <a:ea typeface="+mn-ea"/>
              </a:rPr>
              <a:t>建立功能模型</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169863" y="0"/>
            <a:ext cx="8229600" cy="1143000"/>
          </a:xfrm>
        </p:spPr>
        <p:txBody>
          <a:bodyPr/>
          <a:lstStyle/>
          <a:p>
            <a:pPr>
              <a:defRPr/>
            </a:pPr>
            <a:r>
              <a:rPr lang="en-US" altLang="zh-CN" b="1" dirty="0" smtClean="0">
                <a:latin typeface="Bodoni MT Black" pitchFamily="18" charset="0"/>
                <a:ea typeface="+mn-ea"/>
              </a:rPr>
              <a:t>10.5</a:t>
            </a:r>
            <a:r>
              <a:rPr lang="en-US" altLang="zh-CN" b="1" dirty="0" smtClean="0">
                <a:latin typeface="Bodoni MT Black" pitchFamily="18" charset="0"/>
              </a:rPr>
              <a:t> </a:t>
            </a:r>
            <a:r>
              <a:rPr lang="zh-CN" altLang="en-US" b="1" dirty="0" smtClean="0">
                <a:latin typeface="Bodoni MT Black" pitchFamily="18" charset="0"/>
              </a:rPr>
              <a:t>建立功能模型</a:t>
            </a:r>
            <a:endParaRPr lang="zh-CN" altLang="en-US" b="1" dirty="0" smtClean="0">
              <a:latin typeface="Bodoni MT Black" pitchFamily="18" charset="0"/>
            </a:endParaRPr>
          </a:p>
        </p:txBody>
      </p:sp>
      <p:sp>
        <p:nvSpPr>
          <p:cNvPr id="200708" name="文本框 2"/>
          <p:cNvSpPr txBox="1">
            <a:spLocks noChangeArrowheads="1"/>
          </p:cNvSpPr>
          <p:nvPr/>
        </p:nvSpPr>
        <p:spPr bwMode="auto">
          <a:xfrm>
            <a:off x="827088" y="1727200"/>
            <a:ext cx="7585075" cy="1570038"/>
          </a:xfrm>
          <a:prstGeom prst="rect">
            <a:avLst/>
          </a:prstGeom>
          <a:noFill/>
          <a:ln w="1587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 功能模型</a:t>
            </a:r>
            <a:r>
              <a:rPr lang="zh-CN" altLang="en-US" sz="2400" dirty="0">
                <a:latin typeface="Bodoni MT Black" pitchFamily="18" charset="0"/>
              </a:rPr>
              <a:t>表明了系统中数据之间的依赖关系，以及有关的数据处理功能，它由一组</a:t>
            </a:r>
            <a:r>
              <a:rPr lang="zh-CN" altLang="en-US" sz="2400" dirty="0">
                <a:solidFill>
                  <a:srgbClr val="FF0000"/>
                </a:solidFill>
                <a:latin typeface="Bodoni MT Black" pitchFamily="18" charset="0"/>
              </a:rPr>
              <a:t>数据流图</a:t>
            </a:r>
            <a:r>
              <a:rPr lang="zh-CN" altLang="en-US" sz="2400" dirty="0">
                <a:latin typeface="Bodoni MT Black" pitchFamily="18" charset="0"/>
              </a:rPr>
              <a:t>组成。其中的处理功能可以用</a:t>
            </a:r>
            <a:r>
              <a:rPr lang="en-US" altLang="zh-CN" sz="2400" dirty="0">
                <a:solidFill>
                  <a:srgbClr val="FF0000"/>
                </a:solidFill>
                <a:latin typeface="Bodoni MT Black" pitchFamily="18" charset="0"/>
              </a:rPr>
              <a:t>IPO</a:t>
            </a:r>
            <a:r>
              <a:rPr lang="zh-CN" altLang="en-US" sz="2400" dirty="0" smtClean="0">
                <a:solidFill>
                  <a:srgbClr val="FF0000"/>
                </a:solidFill>
                <a:latin typeface="Bodoni MT Black" pitchFamily="18" charset="0"/>
              </a:rPr>
              <a:t>图（或表）</a:t>
            </a:r>
            <a:r>
              <a:rPr lang="zh-CN" altLang="en-US" sz="2400" dirty="0" smtClean="0">
                <a:latin typeface="Bodoni MT Black" pitchFamily="18" charset="0"/>
              </a:rPr>
              <a:t>、</a:t>
            </a:r>
            <a:r>
              <a:rPr lang="zh-CN" altLang="en-US" sz="2400" dirty="0">
                <a:solidFill>
                  <a:srgbClr val="FF0000"/>
                </a:solidFill>
                <a:latin typeface="Bodoni MT Black" pitchFamily="18" charset="0"/>
              </a:rPr>
              <a:t>伪码</a:t>
            </a:r>
            <a:r>
              <a:rPr lang="zh-CN" altLang="en-US" sz="2400" dirty="0">
                <a:latin typeface="Bodoni MT Black" pitchFamily="18" charset="0"/>
              </a:rPr>
              <a:t>等多种方式进一步描述。</a:t>
            </a:r>
            <a:endParaRPr lang="en-US" altLang="zh-CN" sz="2400" dirty="0">
              <a:latin typeface="Bodoni MT Black" pitchFamily="18" charset="0"/>
            </a:endParaRPr>
          </a:p>
        </p:txBody>
      </p:sp>
      <p:sp>
        <p:nvSpPr>
          <p:cNvPr id="200709" name="文本框 5"/>
          <p:cNvSpPr txBox="1">
            <a:spLocks noChangeArrowheads="1"/>
          </p:cNvSpPr>
          <p:nvPr/>
        </p:nvSpPr>
        <p:spPr bwMode="auto">
          <a:xfrm>
            <a:off x="827088" y="3716338"/>
            <a:ext cx="7604125" cy="461962"/>
          </a:xfrm>
          <a:prstGeom prst="rect">
            <a:avLst/>
          </a:prstGeom>
          <a:noFill/>
          <a:ln w="15875">
            <a:noFill/>
            <a:miter lim="800000"/>
          </a:ln>
        </p:spPr>
        <p:txBody>
          <a:bodyPr>
            <a:spAutoFit/>
          </a:bodyPr>
          <a:lstStyle/>
          <a:p>
            <a:pPr eaLnBrk="1" hangingPunct="1"/>
            <a:r>
              <a:rPr lang="zh-CN" altLang="en-US" sz="2400">
                <a:solidFill>
                  <a:srgbClr val="000000"/>
                </a:solidFill>
                <a:latin typeface="Bodoni MT Black" pitchFamily="18" charset="0"/>
              </a:rPr>
              <a:t>通常在建立了对象模型和动态模型之后再建立功能模型。</a:t>
            </a:r>
            <a:endParaRPr lang="zh-CN" altLang="en-US" sz="2400">
              <a:solidFill>
                <a:srgbClr val="000000"/>
              </a:solidFill>
              <a:latin typeface="Bodoni MT Black" pitchFamily="18"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484438"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10.5.1 </a:t>
            </a:r>
            <a:r>
              <a:rPr lang="zh-CN" altLang="en-US" sz="2400" dirty="0" smtClean="0">
                <a:solidFill>
                  <a:srgbClr val="D9D9D9"/>
                </a:solidFill>
                <a:latin typeface="Bodoni MT Black" pitchFamily="18" charset="0"/>
                <a:ea typeface="+mn-ea"/>
              </a:rPr>
              <a:t>画出基本系统模型图</a:t>
            </a:r>
            <a:endParaRPr lang="zh-CN" altLang="en-US" sz="2400" dirty="0">
              <a:solidFill>
                <a:srgbClr val="D9D9D9"/>
              </a:solidFill>
              <a:latin typeface="Bodoni MT Black" pitchFamily="18" charset="0"/>
              <a:ea typeface="+mn-ea"/>
            </a:endParaRPr>
          </a:p>
        </p:txBody>
      </p:sp>
      <p:sp>
        <p:nvSpPr>
          <p:cNvPr id="7" name="内容占位符 4"/>
          <p:cNvSpPr>
            <a:spLocks noGrp="1"/>
          </p:cNvSpPr>
          <p:nvPr>
            <p:ph idx="4294967295"/>
          </p:nvPr>
        </p:nvSpPr>
        <p:spPr>
          <a:xfrm>
            <a:off x="395288" y="1228725"/>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10.5.1 </a:t>
            </a:r>
            <a:r>
              <a:rPr lang="zh-CN" altLang="en-US" b="1" dirty="0" smtClean="0">
                <a:latin typeface="Bodoni MT Black" pitchFamily="18" charset="0"/>
              </a:rPr>
              <a:t>画出基本系统模型图</a:t>
            </a:r>
            <a:endParaRPr lang="zh-CN" altLang="en-US" b="1" dirty="0" smtClean="0">
              <a:latin typeface="Bodoni MT Black" pitchFamily="18" charset="0"/>
            </a:endParaRPr>
          </a:p>
        </p:txBody>
      </p:sp>
      <p:sp>
        <p:nvSpPr>
          <p:cNvPr id="202756" name="文本框 1"/>
          <p:cNvSpPr txBox="1">
            <a:spLocks noChangeArrowheads="1"/>
          </p:cNvSpPr>
          <p:nvPr/>
        </p:nvSpPr>
        <p:spPr bwMode="auto">
          <a:xfrm>
            <a:off x="827088" y="2157413"/>
            <a:ext cx="7129462" cy="1200150"/>
          </a:xfrm>
          <a:prstGeom prst="rect">
            <a:avLst/>
          </a:prstGeom>
          <a:noFill/>
          <a:ln w="1587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基本系统</a:t>
            </a:r>
            <a:r>
              <a:rPr lang="zh-CN" altLang="en-US" sz="2400" dirty="0">
                <a:latin typeface="Bodoni MT Black" pitchFamily="18" charset="0"/>
              </a:rPr>
              <a:t>模型由若干个</a:t>
            </a:r>
            <a:r>
              <a:rPr lang="zh-CN" altLang="en-US" sz="2400" dirty="0">
                <a:solidFill>
                  <a:srgbClr val="FF0000"/>
                </a:solidFill>
                <a:latin typeface="Bodoni MT Black" pitchFamily="18" charset="0"/>
              </a:rPr>
              <a:t>数据源点</a:t>
            </a:r>
            <a:r>
              <a:rPr lang="en-US" altLang="zh-CN" sz="2400" dirty="0">
                <a:solidFill>
                  <a:srgbClr val="FF0000"/>
                </a:solidFill>
                <a:latin typeface="Bodoni MT Black" pitchFamily="18" charset="0"/>
              </a:rPr>
              <a:t>/</a:t>
            </a:r>
            <a:r>
              <a:rPr lang="zh-CN" altLang="en-US" sz="2400" dirty="0">
                <a:solidFill>
                  <a:srgbClr val="FF0000"/>
                </a:solidFill>
                <a:latin typeface="Bodoni MT Black" pitchFamily="18" charset="0"/>
              </a:rPr>
              <a:t>终点</a:t>
            </a:r>
            <a:r>
              <a:rPr lang="zh-CN" altLang="en-US" sz="2400" dirty="0">
                <a:latin typeface="Bodoni MT Black" pitchFamily="18" charset="0"/>
              </a:rPr>
              <a:t>，及一个</a:t>
            </a:r>
            <a:r>
              <a:rPr lang="zh-CN" altLang="en-US" sz="2400" dirty="0">
                <a:solidFill>
                  <a:srgbClr val="FF0000"/>
                </a:solidFill>
                <a:latin typeface="Bodoni MT Black" pitchFamily="18" charset="0"/>
              </a:rPr>
              <a:t>处理框</a:t>
            </a:r>
            <a:r>
              <a:rPr lang="zh-CN" altLang="en-US" sz="2400" dirty="0">
                <a:latin typeface="Bodoni MT Black" pitchFamily="18" charset="0"/>
              </a:rPr>
              <a:t>组成，这个处理框代表了系统加工、变换数据的整体功能。</a:t>
            </a:r>
            <a:endParaRPr lang="zh-CN" altLang="en-US" sz="2400" dirty="0">
              <a:latin typeface="Bodoni MT Black" pitchFamily="18" charset="0"/>
            </a:endParaRPr>
          </a:p>
        </p:txBody>
      </p:sp>
      <p:sp>
        <p:nvSpPr>
          <p:cNvPr id="202757" name="文本框 3"/>
          <p:cNvSpPr txBox="1">
            <a:spLocks noChangeArrowheads="1"/>
          </p:cNvSpPr>
          <p:nvPr/>
        </p:nvSpPr>
        <p:spPr bwMode="auto">
          <a:xfrm>
            <a:off x="827088" y="3524250"/>
            <a:ext cx="7129462" cy="1200150"/>
          </a:xfrm>
          <a:prstGeom prst="rect">
            <a:avLst/>
          </a:prstGeom>
          <a:noFill/>
          <a:ln w="1587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基本系统</a:t>
            </a:r>
            <a:r>
              <a:rPr lang="zh-CN" altLang="en-US" sz="2400" dirty="0">
                <a:latin typeface="Bodoni MT Black" pitchFamily="18" charset="0"/>
              </a:rPr>
              <a:t>模型指明了</a:t>
            </a:r>
            <a:r>
              <a:rPr lang="zh-CN" altLang="en-US" sz="2400" dirty="0">
                <a:solidFill>
                  <a:srgbClr val="FF0000"/>
                </a:solidFill>
                <a:latin typeface="Bodoni MT Black" pitchFamily="18" charset="0"/>
              </a:rPr>
              <a:t>目标系统的边界</a:t>
            </a:r>
            <a:r>
              <a:rPr lang="zh-CN" altLang="en-US" sz="2400" dirty="0">
                <a:latin typeface="Bodoni MT Black" pitchFamily="18" charset="0"/>
              </a:rPr>
              <a:t>。由数据源点输入的数据和输出到数据终点的数据，是系统与外部世界之间的交互事件的参数。</a:t>
            </a:r>
            <a:endParaRPr lang="zh-CN" altLang="en-US" sz="2400" dirty="0">
              <a:latin typeface="Bodoni MT Black" pitchFamily="18" charset="0"/>
            </a:endParaRPr>
          </a:p>
        </p:txBody>
      </p:sp>
      <p:sp>
        <p:nvSpPr>
          <p:cNvPr id="8" name="标题 3"/>
          <p:cNvSpPr txBox="1"/>
          <p:nvPr/>
        </p:nvSpPr>
        <p:spPr bwMode="auto">
          <a:xfrm>
            <a:off x="169863"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smtClean="0">
                <a:latin typeface="Bodoni MT Black" pitchFamily="18" charset="0"/>
                <a:ea typeface="+mn-ea"/>
              </a:rPr>
              <a:t>10.5</a:t>
            </a:r>
            <a:r>
              <a:rPr lang="en-US" altLang="zh-CN" b="1" smtClean="0">
                <a:latin typeface="Bodoni MT Black" pitchFamily="18" charset="0"/>
              </a:rPr>
              <a:t> </a:t>
            </a:r>
            <a:r>
              <a:rPr lang="zh-CN" altLang="en-US" b="1" smtClean="0">
                <a:latin typeface="Bodoni MT Black" pitchFamily="18" charset="0"/>
              </a:rPr>
              <a:t>建立功能模型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文本框 1"/>
          <p:cNvSpPr txBox="1">
            <a:spLocks noChangeArrowheads="1"/>
          </p:cNvSpPr>
          <p:nvPr/>
        </p:nvSpPr>
        <p:spPr bwMode="auto">
          <a:xfrm>
            <a:off x="287338" y="1074738"/>
            <a:ext cx="3708400" cy="4154487"/>
          </a:xfrm>
          <a:prstGeom prst="rect">
            <a:avLst/>
          </a:prstGeom>
          <a:noFill/>
          <a:ln w="15875">
            <a:noFill/>
            <a:miter lim="800000"/>
          </a:ln>
        </p:spPr>
        <p:txBody>
          <a:bodyPr>
            <a:spAutoFit/>
          </a:bodyPr>
          <a:lstStyle/>
          <a:p>
            <a:pPr eaLnBrk="1" hangingPunct="1"/>
            <a:r>
              <a:rPr lang="zh-CN" altLang="en-US" sz="2400">
                <a:latin typeface="Bodoni MT Black" pitchFamily="18" charset="0"/>
              </a:rPr>
              <a:t>右图是</a:t>
            </a:r>
            <a:r>
              <a:rPr lang="en-US" altLang="zh-CN" sz="2400">
                <a:latin typeface="Bodoni MT Black" pitchFamily="18" charset="0"/>
              </a:rPr>
              <a:t>ATM</a:t>
            </a:r>
            <a:r>
              <a:rPr lang="zh-CN" altLang="en-US" sz="2400">
                <a:latin typeface="Bodoni MT Black" pitchFamily="18" charset="0"/>
              </a:rPr>
              <a:t>系统的基本系统模型。尽管在储蓄所内储户的事务是由柜员通过柜员终端提交给系统的，但是信息的来源和最终接受者都是储户，因此，本系统的数据源点</a:t>
            </a:r>
            <a:r>
              <a:rPr lang="en-US" altLang="zh-CN" sz="2400">
                <a:latin typeface="Bodoni MT Black" pitchFamily="18" charset="0"/>
              </a:rPr>
              <a:t>/</a:t>
            </a:r>
            <a:r>
              <a:rPr lang="zh-CN" altLang="en-US" sz="2400">
                <a:latin typeface="Bodoni MT Black" pitchFamily="18" charset="0"/>
              </a:rPr>
              <a:t>终点为储户。另一个数据源点是现金兑换卡，因为系统从它上面读取分行代码和卡号等信息。</a:t>
            </a:r>
            <a:endParaRPr lang="zh-CN" altLang="en-US" sz="2400">
              <a:latin typeface="Bodoni MT Black" pitchFamily="18" charset="0"/>
            </a:endParaRPr>
          </a:p>
        </p:txBody>
      </p:sp>
      <p:pic>
        <p:nvPicPr>
          <p:cNvPr id="204803" name="图片 2"/>
          <p:cNvPicPr>
            <a:picLocks noChangeAspect="1"/>
          </p:cNvPicPr>
          <p:nvPr/>
        </p:nvPicPr>
        <p:blipFill>
          <a:blip r:embed="rId1" cstate="print"/>
          <a:srcRect/>
          <a:stretch>
            <a:fillRect/>
          </a:stretch>
        </p:blipFill>
        <p:spPr bwMode="auto">
          <a:xfrm>
            <a:off x="4130675" y="1722438"/>
            <a:ext cx="4905375" cy="2232025"/>
          </a:xfrm>
          <a:prstGeom prst="rect">
            <a:avLst/>
          </a:prstGeom>
          <a:noFill/>
          <a:ln w="9525">
            <a:noFill/>
            <a:miter lim="800000"/>
            <a:headEnd/>
            <a:tailEnd/>
          </a:ln>
        </p:spPr>
      </p:pic>
      <p:sp>
        <p:nvSpPr>
          <p:cNvPr id="8" name="1 Título"/>
          <p:cNvSpPr txBox="1"/>
          <p:nvPr/>
        </p:nvSpPr>
        <p:spPr bwMode="auto">
          <a:xfrm>
            <a:off x="2484438"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10.5.1 </a:t>
            </a:r>
            <a:r>
              <a:rPr lang="zh-CN" altLang="en-US" sz="2400" dirty="0" smtClean="0">
                <a:solidFill>
                  <a:srgbClr val="D9D9D9"/>
                </a:solidFill>
                <a:latin typeface="Bodoni MT Black" pitchFamily="18" charset="0"/>
                <a:ea typeface="+mn-ea"/>
              </a:rPr>
              <a:t>画出基本系统模型图</a:t>
            </a:r>
            <a:endParaRPr lang="zh-CN" altLang="en-US" sz="2400" dirty="0">
              <a:solidFill>
                <a:srgbClr val="D9D9D9"/>
              </a:solidFill>
              <a:latin typeface="Bodoni MT Black" pitchFamily="18" charset="0"/>
              <a:ea typeface="+mn-ea"/>
            </a:endParaRPr>
          </a:p>
        </p:txBody>
      </p:sp>
      <p:cxnSp>
        <p:nvCxnSpPr>
          <p:cNvPr id="5" name="直接连接符 4"/>
          <p:cNvCxnSpPr/>
          <p:nvPr/>
        </p:nvCxnSpPr>
        <p:spPr>
          <a:xfrm>
            <a:off x="3995738" y="1052513"/>
            <a:ext cx="0" cy="4321175"/>
          </a:xfrm>
          <a:prstGeom prst="line">
            <a:avLst/>
          </a:prstGeom>
        </p:spPr>
        <p:style>
          <a:lnRef idx="1">
            <a:schemeClr val="accent1"/>
          </a:lnRef>
          <a:fillRef idx="0">
            <a:schemeClr val="accent1"/>
          </a:fillRef>
          <a:effectRef idx="0">
            <a:schemeClr val="accent1"/>
          </a:effectRef>
          <a:fontRef idx="minor">
            <a:schemeClr val="tx1"/>
          </a:fontRef>
        </p:style>
      </p:cxnSp>
      <p:sp>
        <p:nvSpPr>
          <p:cNvPr id="7" name="标题 3"/>
          <p:cNvSpPr txBox="1"/>
          <p:nvPr/>
        </p:nvSpPr>
        <p:spPr bwMode="auto">
          <a:xfrm>
            <a:off x="169863"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altLang="zh-CN" b="1" smtClean="0">
                <a:latin typeface="Bodoni MT Black" pitchFamily="18" charset="0"/>
                <a:ea typeface="+mn-ea"/>
              </a:rPr>
              <a:t>10.5</a:t>
            </a:r>
            <a:r>
              <a:rPr lang="en-US" altLang="zh-CN" b="1" smtClean="0">
                <a:latin typeface="Bodoni MT Black" pitchFamily="18" charset="0"/>
              </a:rPr>
              <a:t> </a:t>
            </a:r>
            <a:r>
              <a:rPr lang="zh-CN" altLang="en-US" b="1" smtClean="0">
                <a:latin typeface="Bodoni MT Black" pitchFamily="18" charset="0"/>
              </a:rPr>
              <a:t>建立功能模型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29852</Words>
  <Application>WPS 演示</Application>
  <PresentationFormat>全屏显示(4:3)</PresentationFormat>
  <Paragraphs>2164</Paragraphs>
  <Slides>179</Slides>
  <Notes>100</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179</vt:i4>
      </vt:variant>
    </vt:vector>
  </HeadingPairs>
  <TitlesOfParts>
    <vt:vector size="200" baseType="lpstr">
      <vt:lpstr>Arial</vt:lpstr>
      <vt:lpstr>宋体</vt:lpstr>
      <vt:lpstr>Wingdings</vt:lpstr>
      <vt:lpstr>Calibri</vt:lpstr>
      <vt:lpstr>楷体_GB2312</vt:lpstr>
      <vt:lpstr>新宋体</vt:lpstr>
      <vt:lpstr>Calibri Light</vt:lpstr>
      <vt:lpstr>Bodoni MT Black</vt:lpstr>
      <vt:lpstr>Segoe Print</vt:lpstr>
      <vt:lpstr>Times New Roman</vt:lpstr>
      <vt:lpstr>黑体</vt:lpstr>
      <vt:lpstr>微软雅黑</vt:lpstr>
      <vt:lpstr>Arial Unicode MS</vt:lpstr>
      <vt:lpstr>隶书</vt:lpstr>
      <vt:lpstr>Verdana</vt:lpstr>
      <vt:lpstr>Helvetica</vt:lpstr>
      <vt:lpstr>Arial Narrow</vt:lpstr>
      <vt:lpstr>Courier</vt:lpstr>
      <vt:lpstr>Courier New</vt:lpstr>
      <vt:lpstr>Tema de Office</vt:lpstr>
      <vt:lpstr>自定义设计方案</vt:lpstr>
      <vt:lpstr>PowerPoint 演示文稿</vt:lpstr>
      <vt:lpstr>PowerPoint 演示文稿</vt:lpstr>
      <vt:lpstr>面向对象分析</vt:lpstr>
      <vt:lpstr>面向对象的分析文档</vt:lpstr>
      <vt:lpstr>面向对象的分析文档</vt:lpstr>
      <vt:lpstr>PowerPoint 演示文稿</vt:lpstr>
      <vt:lpstr>PowerPoint 演示文稿</vt:lpstr>
      <vt:lpstr>10.1 面向对象分析的基本过程</vt:lpstr>
      <vt:lpstr>10.1 面向对象分析的基本过程</vt:lpstr>
      <vt:lpstr>PowerPoint 演示文稿</vt:lpstr>
      <vt:lpstr>PowerPoint 演示文稿</vt:lpstr>
      <vt:lpstr>PowerPoint 演示文稿</vt:lpstr>
      <vt:lpstr>PowerPoint 演示文稿</vt:lpstr>
      <vt:lpstr>面向对象分析的大体顺序</vt:lpstr>
      <vt:lpstr>建立对象模型</vt:lpstr>
      <vt:lpstr>建立动态模型</vt:lpstr>
      <vt:lpstr>建立功能模型</vt:lpstr>
      <vt:lpstr>定义服务</vt:lpstr>
      <vt:lpstr>PowerPoint 演示文稿</vt:lpstr>
      <vt:lpstr>10.2 需求陈述</vt:lpstr>
      <vt:lpstr>PowerPoint 演示文稿</vt:lpstr>
      <vt:lpstr>10.2 需求陈述</vt:lpstr>
      <vt:lpstr>PowerPoint 演示文稿</vt:lpstr>
      <vt:lpstr>PowerPoint 演示文稿</vt:lpstr>
      <vt:lpstr>PowerPoint 演示文稿</vt:lpstr>
      <vt:lpstr>10.3 建立对象模型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10.4 建立动态模型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10.5 建立功能模型</vt:lpstr>
      <vt:lpstr>PowerPoint 演示文稿</vt:lpstr>
      <vt:lpstr>PowerPoint 演示文稿</vt:lpstr>
      <vt:lpstr>PowerPoint 演示文稿</vt:lpstr>
      <vt:lpstr>PowerPoint 演示文稿</vt:lpstr>
      <vt:lpstr>PowerPoint 演示文稿</vt:lpstr>
      <vt:lpstr>10.6  定义服务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带有对象流的活动图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Silentruman</cp:lastModifiedBy>
  <cp:revision>1429</cp:revision>
  <dcterms:created xsi:type="dcterms:W3CDTF">2010-06-24T19:27:00Z</dcterms:created>
  <dcterms:modified xsi:type="dcterms:W3CDTF">2019-05-22T15:33:46Z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2052-11.3.0.8586</vt:lpwstr>
  </property>
</Properties>
</file>