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0" r:id="rId6"/>
    <p:sldId id="258" r:id="rId7"/>
    <p:sldId id="273" r:id="rId8"/>
    <p:sldId id="274" r:id="rId9"/>
    <p:sldId id="275" r:id="rId10"/>
    <p:sldId id="263" r:id="rId11"/>
    <p:sldId id="264" r:id="rId12"/>
    <p:sldId id="276" r:id="rId13"/>
    <p:sldId id="277" r:id="rId14"/>
    <p:sldId id="278" r:id="rId15"/>
    <p:sldId id="269" r:id="rId16"/>
    <p:sldId id="27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Insertion Sort C++</a:t>
            </a:r>
            <a:endParaRPr lang="uk-UA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Аркуш1!$B$1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Аркуш1!$A$2:$A$7</c:f>
              <c:numCache>
                <c:formatCode>General</c:formatCode>
                <c:ptCount val="6"/>
                <c:pt idx="0">
                  <c:v>10000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</c:numCache>
            </c:numRef>
          </c:cat>
          <c:val>
            <c:numRef>
              <c:f>Аркуш1!$B$2:$B$7</c:f>
              <c:numCache>
                <c:formatCode>General</c:formatCode>
                <c:ptCount val="6"/>
                <c:pt idx="0">
                  <c:v>102594</c:v>
                </c:pt>
                <c:pt idx="1">
                  <c:v>472247</c:v>
                </c:pt>
                <c:pt idx="2">
                  <c:v>1315000</c:v>
                </c:pt>
                <c:pt idx="3">
                  <c:v>3125745</c:v>
                </c:pt>
                <c:pt idx="4">
                  <c:v>7564214</c:v>
                </c:pt>
                <c:pt idx="5">
                  <c:v>13584965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0A-4E54-987B-1DD895E4D439}"/>
            </c:ext>
          </c:extLst>
        </c:ser>
        <c:ser>
          <c:idx val="1"/>
          <c:order val="1"/>
          <c:tx>
            <c:strRef>
              <c:f>Аркуш1!$C$1</c:f>
              <c:strCache>
                <c:ptCount val="1"/>
                <c:pt idx="0">
                  <c:v>sorted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Аркуш1!$A$2:$A$7</c:f>
              <c:numCache>
                <c:formatCode>General</c:formatCode>
                <c:ptCount val="6"/>
                <c:pt idx="0">
                  <c:v>10000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</c:numCache>
            </c:numRef>
          </c:cat>
          <c:val>
            <c:numRef>
              <c:f>Аркуш1!$C$2:$C$7</c:f>
              <c:numCache>
                <c:formatCode>General</c:formatCode>
                <c:ptCount val="6"/>
                <c:pt idx="0">
                  <c:v>52</c:v>
                </c:pt>
                <c:pt idx="1">
                  <c:v>126</c:v>
                </c:pt>
                <c:pt idx="2">
                  <c:v>200</c:v>
                </c:pt>
                <c:pt idx="3">
                  <c:v>342</c:v>
                </c:pt>
                <c:pt idx="4">
                  <c:v>480</c:v>
                </c:pt>
                <c:pt idx="5">
                  <c:v>614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0A-4E54-987B-1DD895E4D439}"/>
            </c:ext>
          </c:extLst>
        </c:ser>
        <c:ser>
          <c:idx val="2"/>
          <c:order val="2"/>
          <c:tx>
            <c:strRef>
              <c:f>Аркуш1!$D$1</c:f>
              <c:strCache>
                <c:ptCount val="1"/>
                <c:pt idx="0">
                  <c:v>reversed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Аркуш1!$A$2:$A$7</c:f>
              <c:numCache>
                <c:formatCode>General</c:formatCode>
                <c:ptCount val="6"/>
                <c:pt idx="0">
                  <c:v>10000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</c:numCache>
            </c:numRef>
          </c:cat>
          <c:val>
            <c:numRef>
              <c:f>Аркуш1!$D$2:$D$7</c:f>
              <c:numCache>
                <c:formatCode>General</c:formatCode>
                <c:ptCount val="6"/>
                <c:pt idx="0">
                  <c:v>111536</c:v>
                </c:pt>
                <c:pt idx="1">
                  <c:v>531585</c:v>
                </c:pt>
                <c:pt idx="2">
                  <c:v>1499547</c:v>
                </c:pt>
                <c:pt idx="3">
                  <c:v>4012548</c:v>
                </c:pt>
                <c:pt idx="4">
                  <c:v>8125715</c:v>
                </c:pt>
                <c:pt idx="5">
                  <c:v>10448151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70A-4E54-987B-1DD895E4D439}"/>
            </c:ext>
          </c:extLst>
        </c:ser>
        <c:ser>
          <c:idx val="3"/>
          <c:order val="3"/>
          <c:tx>
            <c:strRef>
              <c:f>Аркуш1!$E$1</c:f>
              <c:strCache>
                <c:ptCount val="1"/>
                <c:pt idx="0">
                  <c:v>subarrays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Аркуш1!$A$2:$A$7</c:f>
              <c:numCache>
                <c:formatCode>General</c:formatCode>
                <c:ptCount val="6"/>
                <c:pt idx="0">
                  <c:v>10000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</c:numCache>
            </c:numRef>
          </c:cat>
          <c:val>
            <c:numRef>
              <c:f>Аркуш1!$E$2:$E$7</c:f>
              <c:numCache>
                <c:formatCode>General</c:formatCode>
                <c:ptCount val="6"/>
                <c:pt idx="0">
                  <c:v>91452</c:v>
                </c:pt>
                <c:pt idx="1">
                  <c:v>315485</c:v>
                </c:pt>
                <c:pt idx="2">
                  <c:v>1345404</c:v>
                </c:pt>
                <c:pt idx="3">
                  <c:v>2648512</c:v>
                </c:pt>
                <c:pt idx="4">
                  <c:v>5121461</c:v>
                </c:pt>
                <c:pt idx="5">
                  <c:v>8452521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70A-4E54-987B-1DD895E4D439}"/>
            </c:ext>
          </c:extLst>
        </c:ser>
        <c:ser>
          <c:idx val="4"/>
          <c:order val="4"/>
          <c:tx>
            <c:strRef>
              <c:f>Аркуш1!$F$1</c:f>
              <c:strCache>
                <c:ptCount val="1"/>
                <c:pt idx="0">
                  <c:v>swaps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Аркуш1!$A$2:$A$7</c:f>
              <c:numCache>
                <c:formatCode>General</c:formatCode>
                <c:ptCount val="6"/>
                <c:pt idx="0">
                  <c:v>10000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</c:numCache>
            </c:numRef>
          </c:cat>
          <c:val>
            <c:numRef>
              <c:f>Аркуш1!$F$2:$F$7</c:f>
              <c:numCache>
                <c:formatCode>General</c:formatCode>
                <c:ptCount val="6"/>
                <c:pt idx="0">
                  <c:v>115412</c:v>
                </c:pt>
                <c:pt idx="1">
                  <c:v>468742</c:v>
                </c:pt>
                <c:pt idx="2">
                  <c:v>1254584</c:v>
                </c:pt>
                <c:pt idx="3">
                  <c:v>3245225</c:v>
                </c:pt>
                <c:pt idx="4">
                  <c:v>7684521</c:v>
                </c:pt>
                <c:pt idx="5">
                  <c:v>13845221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70A-4E54-987B-1DD895E4D4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95772847"/>
        <c:axId val="1495774095"/>
      </c:lineChart>
      <c:catAx>
        <c:axId val="1495772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1495774095"/>
        <c:crosses val="autoZero"/>
        <c:auto val="1"/>
        <c:lblAlgn val="ctr"/>
        <c:lblOffset val="100"/>
        <c:noMultiLvlLbl val="0"/>
      </c:catAx>
      <c:valAx>
        <c:axId val="1495774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1495772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Insertion Sort Python</a:t>
            </a:r>
            <a:endParaRPr lang="uk-UA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Аркуш1!$B$1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Аркуш1!$A$2:$A$7</c:f>
              <c:numCache>
                <c:formatCode>General</c:formatCode>
                <c:ptCount val="6"/>
                <c:pt idx="0">
                  <c:v>10000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</c:numCache>
            </c:numRef>
          </c:cat>
          <c:val>
            <c:numRef>
              <c:f>Аркуш1!$B$2:$B$7</c:f>
              <c:numCache>
                <c:formatCode>General</c:formatCode>
                <c:ptCount val="6"/>
                <c:pt idx="0">
                  <c:v>14452483</c:v>
                </c:pt>
                <c:pt idx="1">
                  <c:v>105996726</c:v>
                </c:pt>
                <c:pt idx="2">
                  <c:v>501671488</c:v>
                </c:pt>
                <c:pt idx="3">
                  <c:v>3526445100</c:v>
                </c:pt>
                <c:pt idx="4">
                  <c:v>21158670600</c:v>
                </c:pt>
                <c:pt idx="5">
                  <c:v>126952023600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C4-4241-8640-7F14CEB43ACF}"/>
            </c:ext>
          </c:extLst>
        </c:ser>
        <c:ser>
          <c:idx val="1"/>
          <c:order val="1"/>
          <c:tx>
            <c:strRef>
              <c:f>Аркуш1!$C$1</c:f>
              <c:strCache>
                <c:ptCount val="1"/>
                <c:pt idx="0">
                  <c:v>sorted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Аркуш1!$A$2:$A$7</c:f>
              <c:numCache>
                <c:formatCode>General</c:formatCode>
                <c:ptCount val="6"/>
                <c:pt idx="0">
                  <c:v>10000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</c:numCache>
            </c:numRef>
          </c:cat>
          <c:val>
            <c:numRef>
              <c:f>Аркуш1!$C$2:$C$7</c:f>
              <c:numCache>
                <c:formatCode>General</c:formatCode>
                <c:ptCount val="6"/>
                <c:pt idx="0">
                  <c:v>4214</c:v>
                </c:pt>
                <c:pt idx="1">
                  <c:v>6412</c:v>
                </c:pt>
                <c:pt idx="2">
                  <c:v>19452</c:v>
                </c:pt>
                <c:pt idx="3">
                  <c:v>27415</c:v>
                </c:pt>
                <c:pt idx="4">
                  <c:v>37812</c:v>
                </c:pt>
                <c:pt idx="5">
                  <c:v>59745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C4-4241-8640-7F14CEB43ACF}"/>
            </c:ext>
          </c:extLst>
        </c:ser>
        <c:ser>
          <c:idx val="2"/>
          <c:order val="2"/>
          <c:tx>
            <c:strRef>
              <c:f>Аркуш1!$D$1</c:f>
              <c:strCache>
                <c:ptCount val="1"/>
                <c:pt idx="0">
                  <c:v>reversed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Аркуш1!$A$2:$A$7</c:f>
              <c:numCache>
                <c:formatCode>General</c:formatCode>
                <c:ptCount val="6"/>
                <c:pt idx="0">
                  <c:v>10000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</c:numCache>
            </c:numRef>
          </c:cat>
          <c:val>
            <c:numRef>
              <c:f>Аркуш1!$D$2:$D$7</c:f>
              <c:numCache>
                <c:formatCode>General</c:formatCode>
                <c:ptCount val="6"/>
                <c:pt idx="0">
                  <c:v>18223330</c:v>
                </c:pt>
                <c:pt idx="1">
                  <c:v>113439771</c:v>
                </c:pt>
                <c:pt idx="2">
                  <c:v>516875019</c:v>
                </c:pt>
                <c:pt idx="3">
                  <c:v>3152937615</c:v>
                </c:pt>
                <c:pt idx="4">
                  <c:v>19232919456</c:v>
                </c:pt>
                <c:pt idx="5">
                  <c:v>117320808681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2C4-4241-8640-7F14CEB43ACF}"/>
            </c:ext>
          </c:extLst>
        </c:ser>
        <c:ser>
          <c:idx val="3"/>
          <c:order val="3"/>
          <c:tx>
            <c:strRef>
              <c:f>Аркуш1!$E$1</c:f>
              <c:strCache>
                <c:ptCount val="1"/>
                <c:pt idx="0">
                  <c:v>subarrays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Аркуш1!$A$2:$A$7</c:f>
              <c:numCache>
                <c:formatCode>General</c:formatCode>
                <c:ptCount val="6"/>
                <c:pt idx="0">
                  <c:v>10000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</c:numCache>
            </c:numRef>
          </c:cat>
          <c:val>
            <c:numRef>
              <c:f>Аркуш1!$E$2:$E$7</c:f>
              <c:numCache>
                <c:formatCode>General</c:formatCode>
                <c:ptCount val="6"/>
                <c:pt idx="0">
                  <c:v>9452126</c:v>
                </c:pt>
                <c:pt idx="1">
                  <c:v>42500489</c:v>
                </c:pt>
                <c:pt idx="2">
                  <c:v>250068296</c:v>
                </c:pt>
                <c:pt idx="3">
                  <c:v>1470401580</c:v>
                </c:pt>
                <c:pt idx="4">
                  <c:v>8645961290</c:v>
                </c:pt>
                <c:pt idx="5">
                  <c:v>50839242387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2C4-4241-8640-7F14CEB43ACF}"/>
            </c:ext>
          </c:extLst>
        </c:ser>
        <c:ser>
          <c:idx val="4"/>
          <c:order val="4"/>
          <c:tx>
            <c:strRef>
              <c:f>Аркуш1!$F$1</c:f>
              <c:strCache>
                <c:ptCount val="1"/>
                <c:pt idx="0">
                  <c:v>swaps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Аркуш1!$A$2:$A$7</c:f>
              <c:numCache>
                <c:formatCode>General</c:formatCode>
                <c:ptCount val="6"/>
                <c:pt idx="0">
                  <c:v>10000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</c:numCache>
            </c:numRef>
          </c:cat>
          <c:val>
            <c:numRef>
              <c:f>Аркуш1!$F$2:$F$7</c:f>
              <c:numCache>
                <c:formatCode>General</c:formatCode>
                <c:ptCount val="6"/>
                <c:pt idx="0">
                  <c:v>14482483</c:v>
                </c:pt>
                <c:pt idx="1">
                  <c:v>115996726</c:v>
                </c:pt>
                <c:pt idx="2">
                  <c:v>521671488</c:v>
                </c:pt>
                <c:pt idx="3">
                  <c:v>3426445100</c:v>
                </c:pt>
                <c:pt idx="4">
                  <c:v>20158670600</c:v>
                </c:pt>
                <c:pt idx="5">
                  <c:v>156952023600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2C4-4241-8640-7F14CEB43A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3564079"/>
        <c:axId val="1403566159"/>
      </c:lineChart>
      <c:catAx>
        <c:axId val="1403564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1403566159"/>
        <c:crosses val="autoZero"/>
        <c:auto val="1"/>
        <c:lblAlgn val="ctr"/>
        <c:lblOffset val="100"/>
        <c:noMultiLvlLbl val="0"/>
      </c:catAx>
      <c:valAx>
        <c:axId val="1403566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1403564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uk-UA" dirty="0" smtClean="0"/>
              <a:t>Порівняння </a:t>
            </a:r>
            <a:r>
              <a:rPr lang="en-US" dirty="0" smtClean="0"/>
              <a:t>Insertion Sort </a:t>
            </a:r>
            <a:r>
              <a:rPr lang="uk-UA" dirty="0" smtClean="0"/>
              <a:t>з </a:t>
            </a:r>
            <a:r>
              <a:rPr lang="en-US" dirty="0" smtClean="0"/>
              <a:t>Built-in Sort </a:t>
            </a:r>
          </a:p>
          <a:p>
            <a:pPr>
              <a:defRPr/>
            </a:pPr>
            <a:endParaRPr lang="uk-UA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title>
    <c:autoTitleDeleted val="0"/>
    <c:plotArea>
      <c:layout>
        <c:manualLayout>
          <c:layoutTarget val="inner"/>
          <c:xMode val="edge"/>
          <c:yMode val="edge"/>
          <c:x val="6.7478771035973439E-2"/>
          <c:y val="0.15751673940630984"/>
          <c:w val="0.89191157171530033"/>
          <c:h val="0.65348674257597028"/>
        </c:manualLayout>
      </c:layout>
      <c:lineChart>
        <c:grouping val="standard"/>
        <c:varyColors val="0"/>
        <c:ser>
          <c:idx val="0"/>
          <c:order val="0"/>
          <c:tx>
            <c:strRef>
              <c:f>Аркуш1!$B$1</c:f>
              <c:strCache>
                <c:ptCount val="1"/>
                <c:pt idx="0">
                  <c:v>Insertion C++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Аркуш1!$A$2:$A$7</c:f>
              <c:numCache>
                <c:formatCode>General</c:formatCode>
                <c:ptCount val="6"/>
                <c:pt idx="0">
                  <c:v>10000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</c:numCache>
            </c:numRef>
          </c:cat>
          <c:val>
            <c:numRef>
              <c:f>Аркуш1!$B$2:$B$7</c:f>
              <c:numCache>
                <c:formatCode>General</c:formatCode>
                <c:ptCount val="6"/>
                <c:pt idx="0">
                  <c:v>102594</c:v>
                </c:pt>
                <c:pt idx="1">
                  <c:v>472247</c:v>
                </c:pt>
                <c:pt idx="2">
                  <c:v>1315000</c:v>
                </c:pt>
                <c:pt idx="3">
                  <c:v>3125745</c:v>
                </c:pt>
                <c:pt idx="4">
                  <c:v>7564214</c:v>
                </c:pt>
                <c:pt idx="5">
                  <c:v>13584965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A5-44F8-BCD5-026FB1E298D3}"/>
            </c:ext>
          </c:extLst>
        </c:ser>
        <c:ser>
          <c:idx val="1"/>
          <c:order val="1"/>
          <c:tx>
            <c:strRef>
              <c:f>Аркуш1!$C$1</c:f>
              <c:strCache>
                <c:ptCount val="1"/>
                <c:pt idx="0">
                  <c:v>Insertion Python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Аркуш1!$A$2:$A$7</c:f>
              <c:numCache>
                <c:formatCode>General</c:formatCode>
                <c:ptCount val="6"/>
                <c:pt idx="0">
                  <c:v>10000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</c:numCache>
            </c:numRef>
          </c:cat>
          <c:val>
            <c:numRef>
              <c:f>Аркуш1!$C$2:$C$7</c:f>
              <c:numCache>
                <c:formatCode>General</c:formatCode>
                <c:ptCount val="6"/>
                <c:pt idx="0">
                  <c:v>14452483</c:v>
                </c:pt>
                <c:pt idx="1">
                  <c:v>105996726</c:v>
                </c:pt>
                <c:pt idx="2">
                  <c:v>501671488</c:v>
                </c:pt>
                <c:pt idx="3">
                  <c:v>3526445100</c:v>
                </c:pt>
                <c:pt idx="4">
                  <c:v>21158670600</c:v>
                </c:pt>
                <c:pt idx="5" formatCode="0.00E+00">
                  <c:v>126952000000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A5-44F8-BCD5-026FB1E298D3}"/>
            </c:ext>
          </c:extLst>
        </c:ser>
        <c:ser>
          <c:idx val="2"/>
          <c:order val="2"/>
          <c:tx>
            <c:strRef>
              <c:f>Аркуш1!$D$1</c:f>
              <c:strCache>
                <c:ptCount val="1"/>
                <c:pt idx="0">
                  <c:v>Built-in C++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Аркуш1!$A$2:$A$7</c:f>
              <c:numCache>
                <c:formatCode>General</c:formatCode>
                <c:ptCount val="6"/>
                <c:pt idx="0">
                  <c:v>10000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</c:numCache>
            </c:numRef>
          </c:cat>
          <c:val>
            <c:numRef>
              <c:f>Аркуш1!$D$2:$D$7</c:f>
              <c:numCache>
                <c:formatCode>General</c:formatCode>
                <c:ptCount val="6"/>
                <c:pt idx="0">
                  <c:v>1562</c:v>
                </c:pt>
                <c:pt idx="1">
                  <c:v>2145</c:v>
                </c:pt>
                <c:pt idx="2">
                  <c:v>6354</c:v>
                </c:pt>
                <c:pt idx="3">
                  <c:v>9541</c:v>
                </c:pt>
                <c:pt idx="4">
                  <c:v>11459</c:v>
                </c:pt>
                <c:pt idx="5">
                  <c:v>20456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A5-44F8-BCD5-026FB1E298D3}"/>
            </c:ext>
          </c:extLst>
        </c:ser>
        <c:ser>
          <c:idx val="3"/>
          <c:order val="3"/>
          <c:tx>
            <c:strRef>
              <c:f>Аркуш1!$E$1</c:f>
              <c:strCache>
                <c:ptCount val="1"/>
                <c:pt idx="0">
                  <c:v>Built-in Python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Аркуш1!$A$2:$A$7</c:f>
              <c:numCache>
                <c:formatCode>General</c:formatCode>
                <c:ptCount val="6"/>
                <c:pt idx="0">
                  <c:v>10000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</c:numCache>
            </c:numRef>
          </c:cat>
          <c:val>
            <c:numRef>
              <c:f>Аркуш1!$E$2:$E$7</c:f>
              <c:numCache>
                <c:formatCode>General</c:formatCode>
                <c:ptCount val="6"/>
                <c:pt idx="0">
                  <c:v>1000</c:v>
                </c:pt>
                <c:pt idx="1">
                  <c:v>1511</c:v>
                </c:pt>
                <c:pt idx="2">
                  <c:v>2000</c:v>
                </c:pt>
                <c:pt idx="3">
                  <c:v>2545</c:v>
                </c:pt>
                <c:pt idx="4">
                  <c:v>3145</c:v>
                </c:pt>
                <c:pt idx="5">
                  <c:v>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AA5-44F8-BCD5-026FB1E298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94883775"/>
        <c:axId val="1494887519"/>
      </c:lineChart>
      <c:catAx>
        <c:axId val="1494883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1494887519"/>
        <c:crosses val="autoZero"/>
        <c:auto val="1"/>
        <c:lblAlgn val="ctr"/>
        <c:lblOffset val="100"/>
        <c:noMultiLvlLbl val="0"/>
      </c:catAx>
      <c:valAx>
        <c:axId val="1494887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1494883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Shell Sort C++</a:t>
            </a:r>
            <a:endParaRPr lang="uk-UA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Аркуш1!$B$1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Аркуш1!$A$2:$A$7</c:f>
              <c:numCache>
                <c:formatCode>General</c:formatCode>
                <c:ptCount val="6"/>
                <c:pt idx="0">
                  <c:v>10000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</c:numCache>
            </c:numRef>
          </c:cat>
          <c:val>
            <c:numRef>
              <c:f>Аркуш1!$B$2:$B$7</c:f>
              <c:numCache>
                <c:formatCode>General</c:formatCode>
                <c:ptCount val="6"/>
                <c:pt idx="0">
                  <c:v>85026</c:v>
                </c:pt>
                <c:pt idx="1">
                  <c:v>362522</c:v>
                </c:pt>
                <c:pt idx="2">
                  <c:v>1469370</c:v>
                </c:pt>
                <c:pt idx="3">
                  <c:v>3460926</c:v>
                </c:pt>
                <c:pt idx="4">
                  <c:v>4982045</c:v>
                </c:pt>
                <c:pt idx="5">
                  <c:v>11081718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F4-4999-B733-7D28B0F91B32}"/>
            </c:ext>
          </c:extLst>
        </c:ser>
        <c:ser>
          <c:idx val="1"/>
          <c:order val="1"/>
          <c:tx>
            <c:strRef>
              <c:f>Аркуш1!$C$1</c:f>
              <c:strCache>
                <c:ptCount val="1"/>
                <c:pt idx="0">
                  <c:v>sorted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Аркуш1!$A$2:$A$7</c:f>
              <c:numCache>
                <c:formatCode>General</c:formatCode>
                <c:ptCount val="6"/>
                <c:pt idx="0">
                  <c:v>10000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</c:numCache>
            </c:numRef>
          </c:cat>
          <c:val>
            <c:numRef>
              <c:f>Аркуш1!$C$2:$C$7</c:f>
              <c:numCache>
                <c:formatCode>General</c:formatCode>
                <c:ptCount val="6"/>
                <c:pt idx="0">
                  <c:v>50</c:v>
                </c:pt>
                <c:pt idx="1">
                  <c:v>98</c:v>
                </c:pt>
                <c:pt idx="2">
                  <c:v>166</c:v>
                </c:pt>
                <c:pt idx="3">
                  <c:v>294</c:v>
                </c:pt>
                <c:pt idx="4">
                  <c:v>363</c:v>
                </c:pt>
                <c:pt idx="5">
                  <c:v>444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F4-4999-B733-7D28B0F91B32}"/>
            </c:ext>
          </c:extLst>
        </c:ser>
        <c:ser>
          <c:idx val="2"/>
          <c:order val="2"/>
          <c:tx>
            <c:strRef>
              <c:f>Аркуш1!$D$1</c:f>
              <c:strCache>
                <c:ptCount val="1"/>
                <c:pt idx="0">
                  <c:v>reversed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Аркуш1!$A$2:$A$7</c:f>
              <c:numCache>
                <c:formatCode>General</c:formatCode>
                <c:ptCount val="6"/>
                <c:pt idx="0">
                  <c:v>10000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</c:numCache>
            </c:numRef>
          </c:cat>
          <c:val>
            <c:numRef>
              <c:f>Аркуш1!$D$2:$D$7</c:f>
              <c:numCache>
                <c:formatCode>General</c:formatCode>
                <c:ptCount val="6"/>
                <c:pt idx="0">
                  <c:v>124199</c:v>
                </c:pt>
                <c:pt idx="1">
                  <c:v>334781</c:v>
                </c:pt>
                <c:pt idx="2">
                  <c:v>1321052</c:v>
                </c:pt>
                <c:pt idx="3">
                  <c:v>3013132</c:v>
                </c:pt>
                <c:pt idx="4">
                  <c:v>5017614</c:v>
                </c:pt>
                <c:pt idx="5">
                  <c:v>7718779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F4-4999-B733-7D28B0F91B32}"/>
            </c:ext>
          </c:extLst>
        </c:ser>
        <c:ser>
          <c:idx val="3"/>
          <c:order val="3"/>
          <c:tx>
            <c:strRef>
              <c:f>Аркуш1!$E$1</c:f>
              <c:strCache>
                <c:ptCount val="1"/>
                <c:pt idx="0">
                  <c:v>subarrays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Аркуш1!$A$2:$A$7</c:f>
              <c:numCache>
                <c:formatCode>General</c:formatCode>
                <c:ptCount val="6"/>
                <c:pt idx="0">
                  <c:v>10000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</c:numCache>
            </c:numRef>
          </c:cat>
          <c:val>
            <c:numRef>
              <c:f>Аркуш1!$E$2:$E$7</c:f>
              <c:numCache>
                <c:formatCode>General</c:formatCode>
                <c:ptCount val="6"/>
                <c:pt idx="0">
                  <c:v>71000</c:v>
                </c:pt>
                <c:pt idx="1">
                  <c:v>349000</c:v>
                </c:pt>
                <c:pt idx="2">
                  <c:v>1100000</c:v>
                </c:pt>
                <c:pt idx="3">
                  <c:v>3000000</c:v>
                </c:pt>
                <c:pt idx="4">
                  <c:v>4800000</c:v>
                </c:pt>
                <c:pt idx="5">
                  <c:v>8200000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F4-4999-B733-7D28B0F91B32}"/>
            </c:ext>
          </c:extLst>
        </c:ser>
        <c:ser>
          <c:idx val="4"/>
          <c:order val="4"/>
          <c:tx>
            <c:strRef>
              <c:f>Аркуш1!$F$1</c:f>
              <c:strCache>
                <c:ptCount val="1"/>
                <c:pt idx="0">
                  <c:v>swaps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Аркуш1!$A$2:$A$7</c:f>
              <c:numCache>
                <c:formatCode>General</c:formatCode>
                <c:ptCount val="6"/>
                <c:pt idx="0">
                  <c:v>10000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</c:numCache>
            </c:numRef>
          </c:cat>
          <c:val>
            <c:numRef>
              <c:f>Аркуш1!$F$2:$F$7</c:f>
              <c:numCache>
                <c:formatCode>General</c:formatCode>
                <c:ptCount val="6"/>
                <c:pt idx="0">
                  <c:v>89004</c:v>
                </c:pt>
                <c:pt idx="1">
                  <c:v>364862</c:v>
                </c:pt>
                <c:pt idx="2">
                  <c:v>1320110</c:v>
                </c:pt>
                <c:pt idx="3">
                  <c:v>2853938</c:v>
                </c:pt>
                <c:pt idx="4">
                  <c:v>6241965</c:v>
                </c:pt>
                <c:pt idx="5">
                  <c:v>11908182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F4-4999-B733-7D28B0F91B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95772431"/>
        <c:axId val="1495762863"/>
      </c:lineChart>
      <c:catAx>
        <c:axId val="1495772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1495762863"/>
        <c:crosses val="autoZero"/>
        <c:auto val="1"/>
        <c:lblAlgn val="ctr"/>
        <c:lblOffset val="100"/>
        <c:noMultiLvlLbl val="0"/>
      </c:catAx>
      <c:valAx>
        <c:axId val="1495762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1495772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Shell Sort Python</a:t>
            </a:r>
            <a:endParaRPr lang="uk-UA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Аркуш1!$B$1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Аркуш1!$A$2:$A$7</c:f>
              <c:numCache>
                <c:formatCode>General</c:formatCode>
                <c:ptCount val="6"/>
                <c:pt idx="0">
                  <c:v>10000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</c:numCache>
            </c:numRef>
          </c:cat>
          <c:val>
            <c:numRef>
              <c:f>Аркуш1!$B$2:$B$7</c:f>
              <c:numCache>
                <c:formatCode>General</c:formatCode>
                <c:ptCount val="6"/>
                <c:pt idx="0">
                  <c:v>87007</c:v>
                </c:pt>
                <c:pt idx="1">
                  <c:v>229018</c:v>
                </c:pt>
                <c:pt idx="2">
                  <c:v>461899</c:v>
                </c:pt>
                <c:pt idx="3">
                  <c:v>1081226</c:v>
                </c:pt>
                <c:pt idx="4">
                  <c:v>1303106</c:v>
                </c:pt>
                <c:pt idx="5">
                  <c:v>1604763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0E-4EBF-95EE-46424D018794}"/>
            </c:ext>
          </c:extLst>
        </c:ser>
        <c:ser>
          <c:idx val="1"/>
          <c:order val="1"/>
          <c:tx>
            <c:strRef>
              <c:f>Аркуш1!$C$1</c:f>
              <c:strCache>
                <c:ptCount val="1"/>
                <c:pt idx="0">
                  <c:v>sorted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Аркуш1!$A$2:$A$7</c:f>
              <c:numCache>
                <c:formatCode>General</c:formatCode>
                <c:ptCount val="6"/>
                <c:pt idx="0">
                  <c:v>10000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</c:numCache>
            </c:numRef>
          </c:cat>
          <c:val>
            <c:numRef>
              <c:f>Аркуш1!$C$2:$C$7</c:f>
              <c:numCache>
                <c:formatCode>General</c:formatCode>
                <c:ptCount val="6"/>
                <c:pt idx="0">
                  <c:v>16999</c:v>
                </c:pt>
                <c:pt idx="1">
                  <c:v>41108</c:v>
                </c:pt>
                <c:pt idx="2">
                  <c:v>94007</c:v>
                </c:pt>
                <c:pt idx="3">
                  <c:v>163016</c:v>
                </c:pt>
                <c:pt idx="4">
                  <c:v>256018</c:v>
                </c:pt>
                <c:pt idx="5">
                  <c:v>342719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10E-4EBF-95EE-46424D018794}"/>
            </c:ext>
          </c:extLst>
        </c:ser>
        <c:ser>
          <c:idx val="2"/>
          <c:order val="2"/>
          <c:tx>
            <c:strRef>
              <c:f>Аркуш1!$D$1</c:f>
              <c:strCache>
                <c:ptCount val="1"/>
                <c:pt idx="0">
                  <c:v>reversed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Аркуш1!$A$2:$A$7</c:f>
              <c:numCache>
                <c:formatCode>General</c:formatCode>
                <c:ptCount val="6"/>
                <c:pt idx="0">
                  <c:v>10000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</c:numCache>
            </c:numRef>
          </c:cat>
          <c:val>
            <c:numRef>
              <c:f>Аркуш1!$D$2:$D$7</c:f>
              <c:numCache>
                <c:formatCode>General</c:formatCode>
                <c:ptCount val="6"/>
                <c:pt idx="0">
                  <c:v>32007</c:v>
                </c:pt>
                <c:pt idx="1">
                  <c:v>88009</c:v>
                </c:pt>
                <c:pt idx="2">
                  <c:v>185014</c:v>
                </c:pt>
                <c:pt idx="3">
                  <c:v>388033</c:v>
                </c:pt>
                <c:pt idx="4">
                  <c:v>528832</c:v>
                </c:pt>
                <c:pt idx="5">
                  <c:v>666047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10E-4EBF-95EE-46424D018794}"/>
            </c:ext>
          </c:extLst>
        </c:ser>
        <c:ser>
          <c:idx val="3"/>
          <c:order val="3"/>
          <c:tx>
            <c:strRef>
              <c:f>Аркуш1!$E$1</c:f>
              <c:strCache>
                <c:ptCount val="1"/>
                <c:pt idx="0">
                  <c:v>subarrays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Аркуш1!$A$2:$A$7</c:f>
              <c:numCache>
                <c:formatCode>General</c:formatCode>
                <c:ptCount val="6"/>
                <c:pt idx="0">
                  <c:v>10000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</c:numCache>
            </c:numRef>
          </c:cat>
          <c:val>
            <c:numRef>
              <c:f>Аркуш1!$E$2:$E$7</c:f>
              <c:numCache>
                <c:formatCode>General</c:formatCode>
                <c:ptCount val="6"/>
                <c:pt idx="0">
                  <c:v>9000</c:v>
                </c:pt>
                <c:pt idx="1">
                  <c:v>19000</c:v>
                </c:pt>
                <c:pt idx="2">
                  <c:v>47000</c:v>
                </c:pt>
                <c:pt idx="3">
                  <c:v>65000</c:v>
                </c:pt>
                <c:pt idx="4">
                  <c:v>97000</c:v>
                </c:pt>
                <c:pt idx="5">
                  <c:v>123000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10E-4EBF-95EE-46424D018794}"/>
            </c:ext>
          </c:extLst>
        </c:ser>
        <c:ser>
          <c:idx val="4"/>
          <c:order val="4"/>
          <c:tx>
            <c:strRef>
              <c:f>Аркуш1!$F$1</c:f>
              <c:strCache>
                <c:ptCount val="1"/>
                <c:pt idx="0">
                  <c:v>swaps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Аркуш1!$A$2:$A$7</c:f>
              <c:numCache>
                <c:formatCode>General</c:formatCode>
                <c:ptCount val="6"/>
                <c:pt idx="0">
                  <c:v>10000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</c:numCache>
            </c:numRef>
          </c:cat>
          <c:val>
            <c:numRef>
              <c:f>Аркуш1!$F$2:$F$7</c:f>
              <c:numCache>
                <c:formatCode>General</c:formatCode>
                <c:ptCount val="6"/>
                <c:pt idx="0">
                  <c:v>194012</c:v>
                </c:pt>
                <c:pt idx="1">
                  <c:v>303111</c:v>
                </c:pt>
                <c:pt idx="2">
                  <c:v>765055</c:v>
                </c:pt>
                <c:pt idx="3">
                  <c:v>1196795</c:v>
                </c:pt>
                <c:pt idx="4">
                  <c:v>1407773</c:v>
                </c:pt>
                <c:pt idx="5">
                  <c:v>1734206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10E-4EBF-95EE-46424D0187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95560623"/>
        <c:axId val="1495561455"/>
      </c:lineChart>
      <c:catAx>
        <c:axId val="1495560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1495561455"/>
        <c:crosses val="autoZero"/>
        <c:auto val="1"/>
        <c:lblAlgn val="ctr"/>
        <c:lblOffset val="100"/>
        <c:noMultiLvlLbl val="0"/>
      </c:catAx>
      <c:valAx>
        <c:axId val="1495561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1495560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uk-UA"/>
              <a:t>Порівняння </a:t>
            </a:r>
            <a:r>
              <a:rPr lang="en-US"/>
              <a:t>Shell Sort </a:t>
            </a:r>
            <a:r>
              <a:rPr lang="uk-UA"/>
              <a:t>з </a:t>
            </a:r>
            <a:r>
              <a:rPr lang="en-US"/>
              <a:t>Built-In Sort</a:t>
            </a:r>
            <a:endParaRPr lang="uk-UA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Аркуш1!$B$1</c:f>
              <c:strCache>
                <c:ptCount val="1"/>
                <c:pt idx="0">
                  <c:v>Shell Sort Python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Аркуш1!$A$2:$A$7</c:f>
              <c:numCache>
                <c:formatCode>General</c:formatCode>
                <c:ptCount val="6"/>
                <c:pt idx="0">
                  <c:v>10000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</c:numCache>
            </c:numRef>
          </c:cat>
          <c:val>
            <c:numRef>
              <c:f>Аркуш1!$B$2:$B$7</c:f>
              <c:numCache>
                <c:formatCode>General</c:formatCode>
                <c:ptCount val="6"/>
                <c:pt idx="0">
                  <c:v>85026</c:v>
                </c:pt>
                <c:pt idx="1">
                  <c:v>362522</c:v>
                </c:pt>
                <c:pt idx="2">
                  <c:v>1469370</c:v>
                </c:pt>
                <c:pt idx="3">
                  <c:v>3460926</c:v>
                </c:pt>
                <c:pt idx="4">
                  <c:v>4982045</c:v>
                </c:pt>
                <c:pt idx="5">
                  <c:v>11081718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6E-4AAD-893F-C9F465779D97}"/>
            </c:ext>
          </c:extLst>
        </c:ser>
        <c:ser>
          <c:idx val="1"/>
          <c:order val="1"/>
          <c:tx>
            <c:strRef>
              <c:f>Аркуш1!$C$1</c:f>
              <c:strCache>
                <c:ptCount val="1"/>
                <c:pt idx="0">
                  <c:v>Shell Sort C++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Аркуш1!$A$2:$A$7</c:f>
              <c:numCache>
                <c:formatCode>General</c:formatCode>
                <c:ptCount val="6"/>
                <c:pt idx="0">
                  <c:v>10000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</c:numCache>
            </c:numRef>
          </c:cat>
          <c:val>
            <c:numRef>
              <c:f>Аркуш1!$C$2:$C$7</c:f>
              <c:numCache>
                <c:formatCode>General</c:formatCode>
                <c:ptCount val="6"/>
                <c:pt idx="0">
                  <c:v>87007</c:v>
                </c:pt>
                <c:pt idx="1">
                  <c:v>229018</c:v>
                </c:pt>
                <c:pt idx="2">
                  <c:v>461899</c:v>
                </c:pt>
                <c:pt idx="3">
                  <c:v>1081226</c:v>
                </c:pt>
                <c:pt idx="4">
                  <c:v>1303106</c:v>
                </c:pt>
                <c:pt idx="5" formatCode="0.00E+00">
                  <c:v>1604763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6E-4AAD-893F-C9F465779D97}"/>
            </c:ext>
          </c:extLst>
        </c:ser>
        <c:ser>
          <c:idx val="2"/>
          <c:order val="2"/>
          <c:tx>
            <c:strRef>
              <c:f>Аркуш1!$D$1</c:f>
              <c:strCache>
                <c:ptCount val="1"/>
                <c:pt idx="0">
                  <c:v>Built-in C++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Аркуш1!$A$2:$A$7</c:f>
              <c:numCache>
                <c:formatCode>General</c:formatCode>
                <c:ptCount val="6"/>
                <c:pt idx="0">
                  <c:v>10000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</c:numCache>
            </c:numRef>
          </c:cat>
          <c:val>
            <c:numRef>
              <c:f>Аркуш1!$D$2:$D$7</c:f>
              <c:numCache>
                <c:formatCode>General</c:formatCode>
                <c:ptCount val="6"/>
                <c:pt idx="0">
                  <c:v>6252</c:v>
                </c:pt>
                <c:pt idx="1">
                  <c:v>10709</c:v>
                </c:pt>
                <c:pt idx="2">
                  <c:v>18397</c:v>
                </c:pt>
                <c:pt idx="3">
                  <c:v>29307</c:v>
                </c:pt>
                <c:pt idx="4">
                  <c:v>38052</c:v>
                </c:pt>
                <c:pt idx="5">
                  <c:v>49271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6E-4AAD-893F-C9F465779D97}"/>
            </c:ext>
          </c:extLst>
        </c:ser>
        <c:ser>
          <c:idx val="3"/>
          <c:order val="3"/>
          <c:tx>
            <c:strRef>
              <c:f>Аркуш1!$E$1</c:f>
              <c:strCache>
                <c:ptCount val="1"/>
                <c:pt idx="0">
                  <c:v>Built-in Python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Аркуш1!$A$2:$A$7</c:f>
              <c:numCache>
                <c:formatCode>General</c:formatCode>
                <c:ptCount val="6"/>
                <c:pt idx="0">
                  <c:v>10000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</c:numCache>
            </c:numRef>
          </c:cat>
          <c:val>
            <c:numRef>
              <c:f>Аркуш1!$E$2:$E$7</c:f>
              <c:numCache>
                <c:formatCode>General</c:formatCode>
                <c:ptCount val="6"/>
                <c:pt idx="0">
                  <c:v>1000</c:v>
                </c:pt>
                <c:pt idx="1">
                  <c:v>1000</c:v>
                </c:pt>
                <c:pt idx="2">
                  <c:v>2000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6E-4AAD-893F-C9F465779D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95775343"/>
        <c:axId val="1495760367"/>
      </c:lineChart>
      <c:catAx>
        <c:axId val="1495775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1495760367"/>
        <c:crosses val="autoZero"/>
        <c:auto val="1"/>
        <c:lblAlgn val="ctr"/>
        <c:lblOffset val="100"/>
        <c:noMultiLvlLbl val="0"/>
      </c:catAx>
      <c:valAx>
        <c:axId val="1495760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1495775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uk-UA" dirty="0" smtClean="0"/>
              <a:t>Порівняння</a:t>
            </a:r>
            <a:r>
              <a:rPr lang="uk-UA" baseline="0" dirty="0" smtClean="0"/>
              <a:t> </a:t>
            </a:r>
            <a:r>
              <a:rPr lang="en-US" baseline="0" dirty="0" smtClean="0"/>
              <a:t>Insertion Sort </a:t>
            </a:r>
            <a:r>
              <a:rPr lang="uk-UA" baseline="0" dirty="0" smtClean="0"/>
              <a:t>та </a:t>
            </a:r>
            <a:r>
              <a:rPr lang="en-US" baseline="0" dirty="0" smtClean="0"/>
              <a:t>Shell Sort</a:t>
            </a:r>
            <a:br>
              <a:rPr lang="en-US" baseline="0" dirty="0" smtClean="0"/>
            </a:br>
            <a:r>
              <a:rPr lang="uk-UA" baseline="0" dirty="0" smtClean="0"/>
              <a:t>Для 10 000 елементів</a:t>
            </a:r>
          </a:p>
          <a:p>
            <a:pPr>
              <a:defRPr/>
            </a:pPr>
            <a:r>
              <a:rPr lang="uk-UA" baseline="0" dirty="0" smtClean="0"/>
              <a:t> </a:t>
            </a:r>
            <a:endParaRPr lang="uk-UA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Аркуш1!$B$1</c:f>
              <c:strCache>
                <c:ptCount val="1"/>
                <c:pt idx="0">
                  <c:v>Python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Аркуш1!$A$2:$A$3</c:f>
              <c:strCache>
                <c:ptCount val="2"/>
                <c:pt idx="0">
                  <c:v>Insertion Sort</c:v>
                </c:pt>
                <c:pt idx="1">
                  <c:v>Shell Sort</c:v>
                </c:pt>
              </c:strCache>
            </c:strRef>
          </c:cat>
          <c:val>
            <c:numRef>
              <c:f>Аркуш1!$B$2:$B$3</c:f>
              <c:numCache>
                <c:formatCode>General</c:formatCode>
                <c:ptCount val="2"/>
                <c:pt idx="0">
                  <c:v>14452483</c:v>
                </c:pt>
                <c:pt idx="1">
                  <c:v>87007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67-408F-B28D-1DF32476A4EB}"/>
            </c:ext>
          </c:extLst>
        </c:ser>
        <c:ser>
          <c:idx val="1"/>
          <c:order val="1"/>
          <c:tx>
            <c:strRef>
              <c:f>Аркуш1!$C$1</c:f>
              <c:strCache>
                <c:ptCount val="1"/>
                <c:pt idx="0">
                  <c:v>C++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Аркуш1!$A$2:$A$3</c:f>
              <c:strCache>
                <c:ptCount val="2"/>
                <c:pt idx="0">
                  <c:v>Insertion Sort</c:v>
                </c:pt>
                <c:pt idx="1">
                  <c:v>Shell Sort</c:v>
                </c:pt>
              </c:strCache>
            </c:strRef>
          </c:cat>
          <c:val>
            <c:numRef>
              <c:f>Аркуш1!$C$2:$C$3</c:f>
              <c:numCache>
                <c:formatCode>General</c:formatCode>
                <c:ptCount val="2"/>
                <c:pt idx="0">
                  <c:v>102594</c:v>
                </c:pt>
                <c:pt idx="1">
                  <c:v>85026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67-408F-B28D-1DF32476A4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2683183"/>
        <c:axId val="1612679023"/>
      </c:barChart>
      <c:catAx>
        <c:axId val="1612683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1612679023"/>
        <c:crosses val="autoZero"/>
        <c:auto val="1"/>
        <c:lblAlgn val="ctr"/>
        <c:lblOffset val="100"/>
        <c:noMultiLvlLbl val="0"/>
      </c:catAx>
      <c:valAx>
        <c:axId val="1612679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1612683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193-469A-4211-B816-934799E5219D}" type="datetimeFigureOut">
              <a:rPr lang="uk-UA" smtClean="0"/>
              <a:t>25.05.2022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990-EFCF-4203-B417-274B2132688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250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193-469A-4211-B816-934799E5219D}" type="datetimeFigureOut">
              <a:rPr lang="uk-UA" smtClean="0"/>
              <a:t>25.05.2022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990-EFCF-4203-B417-274B2132688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042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193-469A-4211-B816-934799E5219D}" type="datetimeFigureOut">
              <a:rPr lang="uk-UA" smtClean="0"/>
              <a:t>25.05.2022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990-EFCF-4203-B417-274B2132688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00935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193-469A-4211-B816-934799E5219D}" type="datetimeFigureOut">
              <a:rPr lang="uk-UA" smtClean="0"/>
              <a:t>25.05.2022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990-EFCF-4203-B417-274B21326887}" type="slidenum">
              <a:rPr lang="uk-UA" smtClean="0"/>
              <a:t>‹№›</a:t>
            </a:fld>
            <a:endParaRPr lang="uk-UA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3079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193-469A-4211-B816-934799E5219D}" type="datetimeFigureOut">
              <a:rPr lang="uk-UA" smtClean="0"/>
              <a:t>25.05.2022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990-EFCF-4203-B417-274B2132688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09564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193-469A-4211-B816-934799E5219D}" type="datetimeFigureOut">
              <a:rPr lang="uk-UA" smtClean="0"/>
              <a:t>25.05.2022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990-EFCF-4203-B417-274B2132688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77105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193-469A-4211-B816-934799E5219D}" type="datetimeFigureOut">
              <a:rPr lang="uk-UA" smtClean="0"/>
              <a:t>25.05.2022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990-EFCF-4203-B417-274B2132688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35756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193-469A-4211-B816-934799E5219D}" type="datetimeFigureOut">
              <a:rPr lang="uk-UA" smtClean="0"/>
              <a:t>25.05.2022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990-EFCF-4203-B417-274B2132688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5920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193-469A-4211-B816-934799E5219D}" type="datetimeFigureOut">
              <a:rPr lang="uk-UA" smtClean="0"/>
              <a:t>25.05.2022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990-EFCF-4203-B417-274B2132688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565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193-469A-4211-B816-934799E5219D}" type="datetimeFigureOut">
              <a:rPr lang="uk-UA" smtClean="0"/>
              <a:t>25.05.2022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990-EFCF-4203-B417-274B2132688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9085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193-469A-4211-B816-934799E5219D}" type="datetimeFigureOut">
              <a:rPr lang="uk-UA" smtClean="0"/>
              <a:t>25.05.2022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990-EFCF-4203-B417-274B2132688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095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193-469A-4211-B816-934799E5219D}" type="datetimeFigureOut">
              <a:rPr lang="uk-UA" smtClean="0"/>
              <a:t>25.05.2022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990-EFCF-4203-B417-274B2132688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256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193-469A-4211-B816-934799E5219D}" type="datetimeFigureOut">
              <a:rPr lang="uk-UA" smtClean="0"/>
              <a:t>25.05.2022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990-EFCF-4203-B417-274B2132688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969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193-469A-4211-B816-934799E5219D}" type="datetimeFigureOut">
              <a:rPr lang="uk-UA" smtClean="0"/>
              <a:t>25.05.2022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990-EFCF-4203-B417-274B2132688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639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193-469A-4211-B816-934799E5219D}" type="datetimeFigureOut">
              <a:rPr lang="uk-UA" smtClean="0"/>
              <a:t>25.05.2022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990-EFCF-4203-B417-274B2132688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675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193-469A-4211-B816-934799E5219D}" type="datetimeFigureOut">
              <a:rPr lang="uk-UA" smtClean="0"/>
              <a:t>25.05.2022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990-EFCF-4203-B417-274B2132688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594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193-469A-4211-B816-934799E5219D}" type="datetimeFigureOut">
              <a:rPr lang="uk-UA" smtClean="0"/>
              <a:t>25.05.2022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990-EFCF-4203-B417-274B2132688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333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E58B193-469A-4211-B816-934799E5219D}" type="datetimeFigureOut">
              <a:rPr lang="uk-UA" smtClean="0"/>
              <a:t>25.05.2022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A043990-EFCF-4203-B417-274B2132688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022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B143-4A9F-4550-BFE8-9623865E6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uk-UA" dirty="0"/>
              <a:t>ІНДИВІДУАЛЬНЕ ЗАВДАННЯ З ДИСЦИПЛІНИ «ТЕОРІЯ АЛГОРИТМІВ»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F213A-40FC-AAE6-AFEA-244F80F99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3" y="4044099"/>
            <a:ext cx="7374134" cy="12137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uk-UA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Полівка арсен</a:t>
            </a:r>
          </a:p>
          <a:p>
            <a:pPr algn="r">
              <a:lnSpc>
                <a:spcPct val="100000"/>
              </a:lnSpc>
            </a:pPr>
            <a:r>
              <a:rPr lang="uk-UA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Юрас назар</a:t>
            </a:r>
          </a:p>
        </p:txBody>
      </p:sp>
    </p:spTree>
    <p:extLst>
      <p:ext uri="{BB962C8B-B14F-4D97-AF65-F5344CB8AC3E}">
        <p14:creationId xmlns:p14="http://schemas.microsoft.com/office/powerpoint/2010/main" val="3750580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312" y="0"/>
            <a:ext cx="4839375" cy="1619476"/>
          </a:xfrm>
          <a:prstGeom prst="rect">
            <a:avLst/>
          </a:prstGeom>
        </p:spPr>
      </p:pic>
      <p:graphicFrame>
        <p:nvGraphicFramePr>
          <p:cNvPr id="6" name="Місце для вмісту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84831913"/>
              </p:ext>
            </p:extLst>
          </p:nvPr>
        </p:nvGraphicFramePr>
        <p:xfrm>
          <a:off x="914400" y="1708727"/>
          <a:ext cx="10363200" cy="4350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6469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Місце для вмісту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16940937"/>
              </p:ext>
            </p:extLst>
          </p:nvPr>
        </p:nvGraphicFramePr>
        <p:xfrm>
          <a:off x="914400" y="1699491"/>
          <a:ext cx="10363200" cy="4350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653" y="108594"/>
            <a:ext cx="5858693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59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7FCDF-F2B4-95E9-CBBE-3769AD96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Порівняння складностей алгоритмів сортування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E6A4C0-91E0-9AC0-1D5E-8B2991C5B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990299"/>
              </p:ext>
            </p:extLst>
          </p:nvPr>
        </p:nvGraphicFramePr>
        <p:xfrm>
          <a:off x="628742" y="3146646"/>
          <a:ext cx="10934516" cy="1496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3629">
                  <a:extLst>
                    <a:ext uri="{9D8B030D-6E8A-4147-A177-3AD203B41FA5}">
                      <a16:colId xmlns:a16="http://schemas.microsoft.com/office/drawing/2014/main" val="1117180248"/>
                    </a:ext>
                  </a:extLst>
                </a:gridCol>
                <a:gridCol w="2733629">
                  <a:extLst>
                    <a:ext uri="{9D8B030D-6E8A-4147-A177-3AD203B41FA5}">
                      <a16:colId xmlns:a16="http://schemas.microsoft.com/office/drawing/2014/main" val="1656070595"/>
                    </a:ext>
                  </a:extLst>
                </a:gridCol>
                <a:gridCol w="2733629">
                  <a:extLst>
                    <a:ext uri="{9D8B030D-6E8A-4147-A177-3AD203B41FA5}">
                      <a16:colId xmlns:a16="http://schemas.microsoft.com/office/drawing/2014/main" val="3156370020"/>
                    </a:ext>
                  </a:extLst>
                </a:gridCol>
                <a:gridCol w="2733629">
                  <a:extLst>
                    <a:ext uri="{9D8B030D-6E8A-4147-A177-3AD203B41FA5}">
                      <a16:colId xmlns:a16="http://schemas.microsoft.com/office/drawing/2014/main" val="3099996608"/>
                    </a:ext>
                  </a:extLst>
                </a:gridCol>
              </a:tblGrid>
              <a:tr h="498887">
                <a:tc>
                  <a:txBody>
                    <a:bodyPr/>
                    <a:lstStyle/>
                    <a:p>
                      <a:r>
                        <a:rPr lang="en-US" sz="2400" dirty="0"/>
                        <a:t>Algorithm</a:t>
                      </a:r>
                      <a:endParaRPr lang="uk-UA" sz="2400" dirty="0"/>
                    </a:p>
                  </a:txBody>
                  <a:tcPr marL="123013" marR="123013" marT="61507" marB="61507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Best Case</a:t>
                      </a:r>
                      <a:endParaRPr lang="uk-UA" sz="2400" dirty="0"/>
                    </a:p>
                  </a:txBody>
                  <a:tcPr marL="123013" marR="123013" marT="61507" marB="61507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Average Case</a:t>
                      </a:r>
                      <a:endParaRPr lang="uk-UA" sz="2400" dirty="0"/>
                    </a:p>
                  </a:txBody>
                  <a:tcPr marL="123013" marR="123013" marT="61507" marB="61507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Worst Case</a:t>
                      </a:r>
                      <a:endParaRPr lang="uk-UA" sz="2400" dirty="0"/>
                    </a:p>
                  </a:txBody>
                  <a:tcPr marL="123013" marR="123013" marT="61507" marB="61507"/>
                </a:tc>
                <a:extLst>
                  <a:ext uri="{0D108BD9-81ED-4DB2-BD59-A6C34878D82A}">
                    <a16:rowId xmlns:a16="http://schemas.microsoft.com/office/drawing/2014/main" val="446424865"/>
                  </a:ext>
                </a:extLst>
              </a:tr>
              <a:tr h="498887">
                <a:tc>
                  <a:txBody>
                    <a:bodyPr/>
                    <a:lstStyle/>
                    <a:p>
                      <a:r>
                        <a:rPr lang="en-US" sz="2400" dirty="0"/>
                        <a:t>Insertion Sort</a:t>
                      </a:r>
                      <a:endParaRPr lang="uk-UA" sz="2400" dirty="0"/>
                    </a:p>
                  </a:txBody>
                  <a:tcPr marL="123013" marR="123013" marT="61507" marB="61507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O(n)</a:t>
                      </a:r>
                      <a:endParaRPr lang="uk-UA" sz="2400" dirty="0"/>
                    </a:p>
                  </a:txBody>
                  <a:tcPr marL="123013" marR="123013" marT="61507" marB="61507"/>
                </a:tc>
                <a:tc>
                  <a:txBody>
                    <a:bodyPr/>
                    <a:lstStyle/>
                    <a:p>
                      <a:r>
                        <a:rPr lang="ru-RU" sz="24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</a:t>
                      </a:r>
                      <a:r>
                        <a:rPr lang="en-US" sz="24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^2</a:t>
                      </a:r>
                      <a:r>
                        <a:rPr lang="ru-RU" sz="24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uk-UA" sz="2400" u="none" dirty="0"/>
                    </a:p>
                  </a:txBody>
                  <a:tcPr marL="123013" marR="123013" marT="61507" marB="61507"/>
                </a:tc>
                <a:tc>
                  <a:txBody>
                    <a:bodyPr/>
                    <a:lstStyle/>
                    <a:p>
                      <a:r>
                        <a:rPr lang="ru-RU" sz="24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</a:t>
                      </a:r>
                      <a:r>
                        <a:rPr lang="en-US" sz="24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^2</a:t>
                      </a:r>
                      <a:r>
                        <a:rPr lang="ru-RU" sz="24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uk-UA" sz="2400" u="none" dirty="0"/>
                    </a:p>
                  </a:txBody>
                  <a:tcPr marL="123013" marR="123013" marT="61507" marB="61507"/>
                </a:tc>
                <a:extLst>
                  <a:ext uri="{0D108BD9-81ED-4DB2-BD59-A6C34878D82A}">
                    <a16:rowId xmlns:a16="http://schemas.microsoft.com/office/drawing/2014/main" val="2152781462"/>
                  </a:ext>
                </a:extLst>
              </a:tr>
              <a:tr h="498887">
                <a:tc>
                  <a:txBody>
                    <a:bodyPr/>
                    <a:lstStyle/>
                    <a:p>
                      <a:r>
                        <a:rPr lang="en-US" sz="2400" dirty="0"/>
                        <a:t>Shell Sort</a:t>
                      </a:r>
                      <a:endParaRPr lang="uk-UA" sz="2400" dirty="0"/>
                    </a:p>
                  </a:txBody>
                  <a:tcPr marL="123013" marR="123013" marT="61507" marB="61507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O(n)</a:t>
                      </a:r>
                      <a:endParaRPr lang="uk-UA" sz="2400" dirty="0"/>
                    </a:p>
                  </a:txBody>
                  <a:tcPr marL="123013" marR="123013" marT="61507" marB="61507"/>
                </a:tc>
                <a:tc>
                  <a:txBody>
                    <a:bodyPr/>
                    <a:lstStyle/>
                    <a:p>
                      <a:r>
                        <a:rPr lang="ru-RU" sz="24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</a:t>
                      </a:r>
                      <a:r>
                        <a:rPr lang="en-US" sz="24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^1.5</a:t>
                      </a:r>
                      <a:r>
                        <a:rPr lang="ru-RU" sz="24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uk-UA" sz="2400" u="none" dirty="0"/>
                    </a:p>
                  </a:txBody>
                  <a:tcPr marL="123013" marR="123013" marT="61507" marB="61507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O(n^1.5)</a:t>
                      </a:r>
                      <a:endParaRPr lang="uk-UA" sz="2400" dirty="0"/>
                    </a:p>
                  </a:txBody>
                  <a:tcPr marL="123013" marR="123013" marT="61507" marB="61507"/>
                </a:tc>
                <a:extLst>
                  <a:ext uri="{0D108BD9-81ED-4DB2-BD59-A6C34878D82A}">
                    <a16:rowId xmlns:a16="http://schemas.microsoft.com/office/drawing/2014/main" val="78003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092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245" y="92364"/>
            <a:ext cx="2671510" cy="840509"/>
          </a:xfrm>
          <a:prstGeom prst="rect">
            <a:avLst/>
          </a:prstGeom>
        </p:spPr>
      </p:pic>
      <p:graphicFrame>
        <p:nvGraphicFramePr>
          <p:cNvPr id="7" name="Місце для вмісту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35919828"/>
              </p:ext>
            </p:extLst>
          </p:nvPr>
        </p:nvGraphicFramePr>
        <p:xfrm>
          <a:off x="914400" y="932873"/>
          <a:ext cx="10363200" cy="509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8196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519A94-EDF2-6F1A-05EF-9FA19BB24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ДЯКУЄМО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572380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BE82-9313-D3DE-FC0F-4016D91E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Сортування вставками (</a:t>
            </a:r>
            <a:r>
              <a:rPr lang="en-US" dirty="0"/>
              <a:t>INSERTION SORT</a:t>
            </a:r>
            <a:r>
              <a:rPr lang="uk-UA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16A07-D2E5-8A4B-22E8-52093353C55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214695"/>
            <a:ext cx="10363826" cy="3708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cap="none" dirty="0"/>
              <a:t>Сортування вставками — це простий алгоритм сортування</a:t>
            </a:r>
            <a:r>
              <a:rPr lang="en-US" cap="none" dirty="0"/>
              <a:t>, </a:t>
            </a:r>
            <a:r>
              <a:rPr lang="ru-RU" cap="none" dirty="0"/>
              <a:t>який</a:t>
            </a:r>
            <a:r>
              <a:rPr lang="uk-UA" cap="none" dirty="0"/>
              <a:t> працює подібно до того, як ми сортуємо ігрові карти в руках. Масив практично розділений на відсортовану та несортовану частини. Значення з несортованої частини вибираються і розміщуються в правильній позиції в відсортованій частині.</a:t>
            </a:r>
            <a:endParaRPr lang="en-US" cap="none" dirty="0"/>
          </a:p>
          <a:p>
            <a:pPr marL="0" indent="0">
              <a:buNone/>
            </a:pPr>
            <a:endParaRPr lang="en-US" cap="none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Складність алгоритму: 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O(n²) у середньому та гіршому випадку</a:t>
            </a:r>
            <a:endParaRPr lang="uk-UA" sz="1800" cap="non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O(n) у кращому.</a:t>
            </a:r>
            <a:endParaRPr lang="uk-UA" sz="1800" cap="non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uk-UA" cap="none" dirty="0"/>
          </a:p>
          <a:p>
            <a:endParaRPr lang="uk-UA" cap="none" dirty="0"/>
          </a:p>
        </p:txBody>
      </p:sp>
    </p:spTree>
    <p:extLst>
      <p:ext uri="{BB962C8B-B14F-4D97-AF65-F5344CB8AC3E}">
        <p14:creationId xmlns:p14="http://schemas.microsoft.com/office/powerpoint/2010/main" val="3064149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81CB-85D8-65AA-C7F2-359CA93F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</a:t>
            </a:r>
            <a:r>
              <a:rPr lang="uk-UA" dirty="0"/>
              <a:t>ізація алгоритму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7EBAC5-15D7-199C-0F72-37D14FDFA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2893749"/>
            <a:ext cx="3554661" cy="34237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52593B7-1C59-387C-3720-AF812F9C86FA}"/>
              </a:ext>
            </a:extLst>
          </p:cNvPr>
          <p:cNvSpPr txBox="1">
            <a:spLocks/>
          </p:cNvSpPr>
          <p:nvPr/>
        </p:nvSpPr>
        <p:spPr>
          <a:xfrm>
            <a:off x="2050555" y="2110359"/>
            <a:ext cx="1281100" cy="821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C++</a:t>
            </a:r>
            <a:endParaRPr lang="uk-UA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5F1B11-03B6-8FCB-DAE9-FAB3AD0EC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719" y="3415997"/>
            <a:ext cx="4406328" cy="23792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621003-A798-CBC6-9AE4-8C14C0FF2EA6}"/>
              </a:ext>
            </a:extLst>
          </p:cNvPr>
          <p:cNvSpPr txBox="1"/>
          <p:nvPr/>
        </p:nvSpPr>
        <p:spPr>
          <a:xfrm>
            <a:off x="7965122" y="2290075"/>
            <a:ext cx="10275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Python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236013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746" y="0"/>
            <a:ext cx="4839375" cy="1609950"/>
          </a:xfrm>
          <a:prstGeom prst="rect">
            <a:avLst/>
          </a:prstGeom>
        </p:spPr>
      </p:pic>
      <p:graphicFrame>
        <p:nvGraphicFramePr>
          <p:cNvPr id="8" name="Місце для вмісту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89416120"/>
              </p:ext>
            </p:extLst>
          </p:nvPr>
        </p:nvGraphicFramePr>
        <p:xfrm>
          <a:off x="914400" y="1727201"/>
          <a:ext cx="10353964" cy="436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72576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Місце для вмісту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69109559"/>
              </p:ext>
            </p:extLst>
          </p:nvPr>
        </p:nvGraphicFramePr>
        <p:xfrm>
          <a:off x="914400" y="1708727"/>
          <a:ext cx="10363200" cy="4350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838" y="0"/>
            <a:ext cx="5906324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81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365" y="0"/>
            <a:ext cx="5544324" cy="1619476"/>
          </a:xfrm>
          <a:prstGeom prst="rect">
            <a:avLst/>
          </a:prstGeom>
        </p:spPr>
      </p:pic>
      <p:graphicFrame>
        <p:nvGraphicFramePr>
          <p:cNvPr id="7" name="Місце для вмісту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69988170"/>
              </p:ext>
            </p:extLst>
          </p:nvPr>
        </p:nvGraphicFramePr>
        <p:xfrm>
          <a:off x="914400" y="1699490"/>
          <a:ext cx="10326255" cy="4350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36262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1976-A5BD-D67A-83B8-421B9326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Сортування шелла (</a:t>
            </a:r>
            <a:r>
              <a:rPr lang="en-US" dirty="0"/>
              <a:t>shell sort</a:t>
            </a:r>
            <a:r>
              <a:rPr lang="uk-UA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F46EC-28E1-5CA8-02B3-54A63D50BF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10363826" cy="2836504"/>
          </a:xfrm>
        </p:spPr>
        <p:txBody>
          <a:bodyPr/>
          <a:lstStyle/>
          <a:p>
            <a:r>
              <a:rPr lang="uk-UA" cap="none" dirty="0"/>
              <a:t>1959 року американський вчений Дональд Шелл опублікував алгоритм сортування, який згодом отримав його ім'я – «Сортування Шелла». Цей алгоритм може розглядатися як узагальнення бульбашкового сортування, і сортування вставками.</a:t>
            </a:r>
          </a:p>
          <a:p>
            <a:pPr marL="0" indent="0">
              <a:buNone/>
            </a:pPr>
            <a:endParaRPr lang="uk-UA" cap="none" dirty="0"/>
          </a:p>
          <a:p>
            <a:r>
              <a:rPr lang="uk-UA" cap="none" dirty="0"/>
              <a:t>Найгірший час алгоритму - </a:t>
            </a:r>
            <a:r>
              <a:rPr lang="ru-RU" cap="none" dirty="0"/>
              <a:t>О</a:t>
            </a:r>
            <a:r>
              <a:rPr lang="en-GB" cap="none" dirty="0"/>
              <a:t>(n^2), </a:t>
            </a:r>
            <a:r>
              <a:rPr lang="uk-UA" cap="none" dirty="0"/>
              <a:t>найкращий – </a:t>
            </a:r>
            <a:r>
              <a:rPr lang="ru-RU" cap="none" dirty="0"/>
              <a:t>О</a:t>
            </a:r>
            <a:r>
              <a:rPr lang="en-GB" cap="none" dirty="0"/>
              <a:t>(n log^2n).</a:t>
            </a:r>
            <a:endParaRPr lang="uk-UA" cap="none" dirty="0"/>
          </a:p>
        </p:txBody>
      </p:sp>
    </p:spTree>
    <p:extLst>
      <p:ext uri="{BB962C8B-B14F-4D97-AF65-F5344CB8AC3E}">
        <p14:creationId xmlns:p14="http://schemas.microsoft.com/office/powerpoint/2010/main" val="1001719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595DA-30D3-F04C-2014-07C5A8D2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Реалізація алгоритму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FCC95AC-B6FA-2A9F-E5C0-D3C3CCC5A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5" y="2898649"/>
            <a:ext cx="4424446" cy="324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9C61E07-FD30-98A9-E74E-7CAA8BF0410A}"/>
              </a:ext>
            </a:extLst>
          </p:cNvPr>
          <p:cNvSpPr txBox="1">
            <a:spLocks/>
          </p:cNvSpPr>
          <p:nvPr/>
        </p:nvSpPr>
        <p:spPr>
          <a:xfrm>
            <a:off x="2447741" y="2242369"/>
            <a:ext cx="1356514" cy="613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dirty="0"/>
              <a:t>С++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DF3DE8-CC70-75DE-D561-5B55981DFBD2}"/>
              </a:ext>
            </a:extLst>
          </p:cNvPr>
          <p:cNvSpPr txBox="1">
            <a:spLocks/>
          </p:cNvSpPr>
          <p:nvPr/>
        </p:nvSpPr>
        <p:spPr>
          <a:xfrm>
            <a:off x="7890465" y="2414391"/>
            <a:ext cx="1356514" cy="613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/>
              <a:t>Python</a:t>
            </a:r>
            <a:endParaRPr lang="uk-UA" sz="2800" cap="none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03AF5A98-DEEF-0456-D036-7D314BA7F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27159"/>
            <a:ext cx="4945444" cy="264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775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549" y="0"/>
            <a:ext cx="4848902" cy="1638529"/>
          </a:xfrm>
          <a:prstGeom prst="rect">
            <a:avLst/>
          </a:prstGeom>
        </p:spPr>
      </p:pic>
      <p:graphicFrame>
        <p:nvGraphicFramePr>
          <p:cNvPr id="6" name="Місце для вмісту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54493885"/>
              </p:ext>
            </p:extLst>
          </p:nvPr>
        </p:nvGraphicFramePr>
        <p:xfrm>
          <a:off x="914400" y="1727201"/>
          <a:ext cx="10363200" cy="4313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30850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5C613B3E9154C40BB89012E630D90F8" ma:contentTypeVersion="9" ma:contentTypeDescription="Створення нового документа." ma:contentTypeScope="" ma:versionID="2439c123acbd32c2645a6e270eaee0a3">
  <xsd:schema xmlns:xsd="http://www.w3.org/2001/XMLSchema" xmlns:xs="http://www.w3.org/2001/XMLSchema" xmlns:p="http://schemas.microsoft.com/office/2006/metadata/properties" xmlns:ns2="baeb00d0-42fd-45c3-ad16-00b294b59bdc" xmlns:ns3="3c994dca-82ff-4cc8-8752-b5bfaa6f57e7" targetNamespace="http://schemas.microsoft.com/office/2006/metadata/properties" ma:root="true" ma:fieldsID="7c7369d405faeb4a28cdb7c2c6d4c17e" ns2:_="" ns3:_="">
    <xsd:import namespace="baeb00d0-42fd-45c3-ad16-00b294b59bdc"/>
    <xsd:import namespace="3c994dca-82ff-4cc8-8752-b5bfaa6f57e7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eb00d0-42fd-45c3-ad16-00b294b59bdc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Теги зображень" ma:readOnly="false" ma:fieldId="{5cf76f15-5ced-4ddc-b409-7134ff3c332f}" ma:taxonomyMulti="true" ma:sspId="85d8998b-9c0f-4980-9459-627a482aa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994dca-82ff-4cc8-8752-b5bfaa6f57e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1fb6752e-df5e-49ea-81dc-edaa54e01e30}" ma:internalName="TaxCatchAll" ma:showField="CatchAllData" ma:web="3c994dca-82ff-4cc8-8752-b5bfaa6f57e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baeb00d0-42fd-45c3-ad16-00b294b59bdc" xsi:nil="true"/>
    <TaxCatchAll xmlns="3c994dca-82ff-4cc8-8752-b5bfaa6f57e7" xsi:nil="true"/>
    <lcf76f155ced4ddcb4097134ff3c332f xmlns="baeb00d0-42fd-45c3-ad16-00b294b59bd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5DFEB76-587D-433F-9025-8D5671FD0A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5DDD0A-D768-44BA-A715-149268FA65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eb00d0-42fd-45c3-ad16-00b294b59bdc"/>
    <ds:schemaRef ds:uri="3c994dca-82ff-4cc8-8752-b5bfaa6f57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DF4CC5-B263-4FFF-88C2-AFF476E39962}">
  <ds:schemaRefs>
    <ds:schemaRef ds:uri="http://schemas.microsoft.com/office/2006/metadata/properties"/>
    <ds:schemaRef ds:uri="http://schemas.microsoft.com/office/infopath/2007/PartnerControls"/>
    <ds:schemaRef ds:uri="baeb00d0-42fd-45c3-ad16-00b294b59bdc"/>
    <ds:schemaRef ds:uri="3c994dca-82ff-4cc8-8752-b5bfaa6f57e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265</TotalTime>
  <Words>207</Words>
  <Application>Microsoft Office PowerPoint</Application>
  <PresentationFormat>Широкий екран</PresentationFormat>
  <Paragraphs>41</Paragraphs>
  <Slides>14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20" baseType="lpstr">
      <vt:lpstr>Arial</vt:lpstr>
      <vt:lpstr>Calibri</vt:lpstr>
      <vt:lpstr>Symbol</vt:lpstr>
      <vt:lpstr>Times New Roman</vt:lpstr>
      <vt:lpstr>Tw Cen MT</vt:lpstr>
      <vt:lpstr>Droplet</vt:lpstr>
      <vt:lpstr>ІНДИВІДУАЛЬНЕ ЗАВДАННЯ З ДИСЦИПЛІНИ «ТЕОРІЯ АЛГОРИТМІВ»</vt:lpstr>
      <vt:lpstr>Сортування вставками (INSERTION SORT)</vt:lpstr>
      <vt:lpstr>Реалізація алгоритму</vt:lpstr>
      <vt:lpstr>Презентація PowerPoint</vt:lpstr>
      <vt:lpstr>Презентація PowerPoint</vt:lpstr>
      <vt:lpstr>Презентація PowerPoint</vt:lpstr>
      <vt:lpstr>Сортування шелла (shell sort)</vt:lpstr>
      <vt:lpstr>Реалізація алгоритму</vt:lpstr>
      <vt:lpstr>Презентація PowerPoint</vt:lpstr>
      <vt:lpstr>Презентація PowerPoint</vt:lpstr>
      <vt:lpstr>Презентація PowerPoint</vt:lpstr>
      <vt:lpstr>Порівняння складностей алгоритмів сортування</vt:lpstr>
      <vt:lpstr>Презентація PowerPoint</vt:lpstr>
      <vt:lpstr>ДЯКУЄМО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ІНДИВІДУАЛЬНЕ ЗАВДАННЯ З ДИСЦИПЛІНИ «ТЕОРІЯ АЛГОРИТМІВ»</dc:title>
  <dc:creator>Арсен Полівка</dc:creator>
  <cp:lastModifiedBy>user</cp:lastModifiedBy>
  <cp:revision>12</cp:revision>
  <dcterms:created xsi:type="dcterms:W3CDTF">2022-05-16T09:42:53Z</dcterms:created>
  <dcterms:modified xsi:type="dcterms:W3CDTF">2022-05-25T20:48:20Z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0x01010025C613B3E9154C40BB89012E630D90F8</vt:lpwstr>
  </property>
</Properties>
</file>