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5" r:id="rId11"/>
    <p:sldId id="267" r:id="rId12"/>
    <p:sldId id="268" r:id="rId13"/>
    <p:sldId id="269" r:id="rId14"/>
    <p:sldId id="264"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6873F3E-9BBE-4B72-91D7-730A3F146FBC}">
          <p14:sldIdLst>
            <p14:sldId id="256"/>
            <p14:sldId id="257"/>
            <p14:sldId id="258"/>
            <p14:sldId id="259"/>
            <p14:sldId id="266"/>
            <p14:sldId id="260"/>
            <p14:sldId id="261"/>
            <p14:sldId id="262"/>
            <p14:sldId id="263"/>
            <p14:sldId id="265"/>
            <p14:sldId id="267"/>
            <p14:sldId id="268"/>
            <p14:sldId id="269"/>
            <p14:sldId id="264"/>
            <p14:sldId id="271"/>
            <p14:sldId id="272"/>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uk-U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12332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FB24C-DDEE-4974-BA62-9752015215B0}" type="datetimeFigureOut">
              <a:rPr lang="uk-UA" smtClean="0"/>
              <a:t>29.04.2022</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15251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46210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97744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9734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0FB24C-DDEE-4974-BA62-9752015215B0}" type="datetimeFigureOut">
              <a:rPr lang="uk-UA" smtClean="0"/>
              <a:t>29.04.2022</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1637045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0FB24C-DDEE-4974-BA62-9752015215B0}" type="datetimeFigureOut">
              <a:rPr lang="uk-UA" smtClean="0"/>
              <a:t>29.04.2022</a:t>
            </a:fld>
            <a:endParaRPr lang="uk-UA"/>
          </a:p>
        </p:txBody>
      </p:sp>
      <p:sp>
        <p:nvSpPr>
          <p:cNvPr id="8" name="Footer Placeholder 7"/>
          <p:cNvSpPr>
            <a:spLocks noGrp="1"/>
          </p:cNvSpPr>
          <p:nvPr>
            <p:ph type="ftr" sz="quarter" idx="11"/>
          </p:nvPr>
        </p:nvSpPr>
        <p:spPr>
          <a:xfrm>
            <a:off x="561111" y="6391838"/>
            <a:ext cx="3644282" cy="304801"/>
          </a:xfrm>
        </p:spPr>
        <p:txBody>
          <a:bodyPr/>
          <a:lstStyle/>
          <a:p>
            <a:endParaRPr lang="uk-UA"/>
          </a:p>
        </p:txBody>
      </p:sp>
      <p:sp>
        <p:nvSpPr>
          <p:cNvPr id="9" name="Slide Number Placeholder 8"/>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411141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890554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424073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321843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FB24C-DDEE-4974-BA62-9752015215B0}" type="datetimeFigureOut">
              <a:rPr lang="uk-UA" smtClean="0"/>
              <a:t>29.04.2022</a:t>
            </a:fld>
            <a:endParaRPr lang="uk-UA"/>
          </a:p>
        </p:txBody>
      </p:sp>
      <p:sp>
        <p:nvSpPr>
          <p:cNvPr id="5" name="Footer Placeholder 4"/>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400042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FB24C-DDEE-4974-BA62-9752015215B0}" type="datetimeFigureOut">
              <a:rPr lang="uk-UA" smtClean="0"/>
              <a:t>29.04.2022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87795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FB24C-DDEE-4974-BA62-9752015215B0}" type="datetimeFigureOut">
              <a:rPr lang="uk-UA" smtClean="0"/>
              <a:t>29.04.2022</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128560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FB24C-DDEE-4974-BA62-9752015215B0}" type="datetimeFigureOut">
              <a:rPr lang="uk-UA" smtClean="0"/>
              <a:t>29.04.2022</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329371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FB24C-DDEE-4974-BA62-9752015215B0}" type="datetimeFigureOut">
              <a:rPr lang="uk-UA" smtClean="0"/>
              <a:t>29.04.2022</a:t>
            </a:fld>
            <a:endParaRPr lang="uk-UA"/>
          </a:p>
        </p:txBody>
      </p:sp>
      <p:sp>
        <p:nvSpPr>
          <p:cNvPr id="3" name="Footer Placeholder 2"/>
          <p:cNvSpPr>
            <a:spLocks noGrp="1"/>
          </p:cNvSpPr>
          <p:nvPr>
            <p:ph type="ftr" sz="quarter" idx="11"/>
          </p:nvPr>
        </p:nvSpPr>
        <p:spPr/>
        <p:txBody>
          <a:bodyPr/>
          <a:lstStyle/>
          <a:p>
            <a:endParaRPr lang="uk-U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370622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FB24C-DDEE-4974-BA62-9752015215B0}" type="datetimeFigureOut">
              <a:rPr lang="uk-UA" smtClean="0"/>
              <a:t>29.04.2022</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323199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FB24C-DDEE-4974-BA62-9752015215B0}" type="datetimeFigureOut">
              <a:rPr lang="uk-UA" smtClean="0"/>
              <a:t>29.04.2022</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0A9D43-3B0C-49D3-8B31-43A2CA634E29}" type="slidenum">
              <a:rPr lang="uk-UA" smtClean="0"/>
              <a:t>‹#›</a:t>
            </a:fld>
            <a:endParaRPr lang="uk-UA"/>
          </a:p>
        </p:txBody>
      </p:sp>
    </p:spTree>
    <p:extLst>
      <p:ext uri="{BB962C8B-B14F-4D97-AF65-F5344CB8AC3E}">
        <p14:creationId xmlns:p14="http://schemas.microsoft.com/office/powerpoint/2010/main" val="264981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0FB24C-DDEE-4974-BA62-9752015215B0}" type="datetimeFigureOut">
              <a:rPr lang="uk-UA" smtClean="0"/>
              <a:t>29.04.2022</a:t>
            </a:fld>
            <a:endParaRPr lang="uk-U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uk-U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70A9D43-3B0C-49D3-8B31-43A2CA634E29}" type="slidenum">
              <a:rPr lang="uk-UA" smtClean="0"/>
              <a:t>‹#›</a:t>
            </a:fld>
            <a:endParaRPr lang="uk-UA"/>
          </a:p>
        </p:txBody>
      </p:sp>
    </p:spTree>
    <p:extLst>
      <p:ext uri="{BB962C8B-B14F-4D97-AF65-F5344CB8AC3E}">
        <p14:creationId xmlns:p14="http://schemas.microsoft.com/office/powerpoint/2010/main" val="127814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744A-EED1-E065-34EC-90B21FCD167D}"/>
              </a:ext>
            </a:extLst>
          </p:cNvPr>
          <p:cNvSpPr>
            <a:spLocks noGrp="1"/>
          </p:cNvSpPr>
          <p:nvPr>
            <p:ph type="ctrTitle"/>
          </p:nvPr>
        </p:nvSpPr>
        <p:spPr/>
        <p:txBody>
          <a:bodyPr/>
          <a:lstStyle/>
          <a:p>
            <a:r>
              <a:rPr lang="en-US" dirty="0"/>
              <a:t>Cybersecurity</a:t>
            </a:r>
            <a:endParaRPr lang="uk-UA" dirty="0"/>
          </a:p>
        </p:txBody>
      </p:sp>
      <p:sp>
        <p:nvSpPr>
          <p:cNvPr id="3" name="Subtitle 2">
            <a:extLst>
              <a:ext uri="{FF2B5EF4-FFF2-40B4-BE49-F238E27FC236}">
                <a16:creationId xmlns:a16="http://schemas.microsoft.com/office/drawing/2014/main" id="{BFEA1975-4C5C-9EBC-BD15-9B8BEDB26EC0}"/>
              </a:ext>
            </a:extLst>
          </p:cNvPr>
          <p:cNvSpPr>
            <a:spLocks noGrp="1"/>
          </p:cNvSpPr>
          <p:nvPr>
            <p:ph type="subTitle" idx="1"/>
          </p:nvPr>
        </p:nvSpPr>
        <p:spPr>
          <a:xfrm>
            <a:off x="1154955" y="4777380"/>
            <a:ext cx="6122538" cy="861420"/>
          </a:xfrm>
        </p:spPr>
        <p:txBody>
          <a:bodyPr>
            <a:normAutofit/>
          </a:bodyPr>
          <a:lstStyle/>
          <a:p>
            <a:r>
              <a:rPr lang="en-GB" dirty="0">
                <a:effectLst>
                  <a:outerShdw blurRad="38100" dist="38100" dir="2700000" algn="tl">
                    <a:srgbClr val="000000">
                      <a:alpha val="43137"/>
                    </a:srgbClr>
                  </a:outerShdw>
                </a:effectLst>
              </a:rPr>
              <a:t>Cybersecurity technology and best practices protect critical systems</a:t>
            </a:r>
            <a:endParaRPr lang="uk-UA"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1367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250F3-E90A-F899-1229-474520FA31FC}"/>
              </a:ext>
            </a:extLst>
          </p:cNvPr>
          <p:cNvSpPr>
            <a:spLocks noGrp="1"/>
          </p:cNvSpPr>
          <p:nvPr>
            <p:ph type="title"/>
          </p:nvPr>
        </p:nvSpPr>
        <p:spPr/>
        <p:txBody>
          <a:bodyPr/>
          <a:lstStyle/>
          <a:p>
            <a:r>
              <a:rPr lang="en-GB" dirty="0"/>
              <a:t>Ransomware</a:t>
            </a:r>
            <a:endParaRPr lang="uk-UA" dirty="0"/>
          </a:p>
        </p:txBody>
      </p:sp>
      <p:sp>
        <p:nvSpPr>
          <p:cNvPr id="5" name="Content Placeholder 4">
            <a:extLst>
              <a:ext uri="{FF2B5EF4-FFF2-40B4-BE49-F238E27FC236}">
                <a16:creationId xmlns:a16="http://schemas.microsoft.com/office/drawing/2014/main" id="{A42936A5-9BF3-B89D-09A3-578E10197354}"/>
              </a:ext>
            </a:extLst>
          </p:cNvPr>
          <p:cNvSpPr>
            <a:spLocks noGrp="1"/>
          </p:cNvSpPr>
          <p:nvPr>
            <p:ph idx="1"/>
          </p:nvPr>
        </p:nvSpPr>
        <p:spPr>
          <a:xfrm>
            <a:off x="480914" y="3234356"/>
            <a:ext cx="4647414" cy="2561919"/>
          </a:xfrm>
        </p:spPr>
        <p:txBody>
          <a:bodyPr>
            <a:normAutofit/>
          </a:bodyPr>
          <a:lstStyle/>
          <a:p>
            <a:pPr marL="0" indent="0">
              <a:buNone/>
            </a:pPr>
            <a:r>
              <a:rPr lang="en-GB" sz="2000" dirty="0"/>
              <a:t>Ransomware is a type of malware that locks down files, data or systems, and threatens to erase or destroy the data - or make private or sensitive data to the public - unless a ransom is paid to the cybercriminals who launched the attack. </a:t>
            </a:r>
            <a:endParaRPr lang="uk-UA" sz="2000" dirty="0"/>
          </a:p>
        </p:txBody>
      </p:sp>
      <p:pic>
        <p:nvPicPr>
          <p:cNvPr id="4098" name="Picture 2" descr="How To Prevent Ransomware: The Basics">
            <a:extLst>
              <a:ext uri="{FF2B5EF4-FFF2-40B4-BE49-F238E27FC236}">
                <a16:creationId xmlns:a16="http://schemas.microsoft.com/office/drawing/2014/main" id="{4B5AD614-D9C9-2941-1415-CC3C1C73A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6" y="2603500"/>
            <a:ext cx="6271820" cy="382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22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413EBD-E870-D99A-CDD0-8CC8A84324B9}"/>
              </a:ext>
            </a:extLst>
          </p:cNvPr>
          <p:cNvSpPr>
            <a:spLocks noGrp="1"/>
          </p:cNvSpPr>
          <p:nvPr>
            <p:ph type="title"/>
          </p:nvPr>
        </p:nvSpPr>
        <p:spPr>
          <a:xfrm>
            <a:off x="978263" y="2287088"/>
            <a:ext cx="4351025" cy="2283824"/>
          </a:xfrm>
        </p:spPr>
        <p:txBody>
          <a:bodyPr/>
          <a:lstStyle/>
          <a:p>
            <a:r>
              <a:rPr lang="en-US" sz="4400" dirty="0"/>
              <a:t>Insider threats</a:t>
            </a:r>
            <a:endParaRPr lang="uk-UA" sz="4400" dirty="0"/>
          </a:p>
        </p:txBody>
      </p:sp>
      <p:sp>
        <p:nvSpPr>
          <p:cNvPr id="5" name="Text Placeholder 4">
            <a:extLst>
              <a:ext uri="{FF2B5EF4-FFF2-40B4-BE49-F238E27FC236}">
                <a16:creationId xmlns:a16="http://schemas.microsoft.com/office/drawing/2014/main" id="{5D9D541A-D5F0-7FFF-3C6D-CB8E6884C4D0}"/>
              </a:ext>
            </a:extLst>
          </p:cNvPr>
          <p:cNvSpPr>
            <a:spLocks noGrp="1"/>
          </p:cNvSpPr>
          <p:nvPr>
            <p:ph type="body" idx="1"/>
          </p:nvPr>
        </p:nvSpPr>
        <p:spPr>
          <a:xfrm>
            <a:off x="6862713" y="1480009"/>
            <a:ext cx="4666268" cy="4279768"/>
          </a:xfrm>
        </p:spPr>
        <p:txBody>
          <a:bodyPr>
            <a:normAutofit/>
          </a:bodyPr>
          <a:lstStyle/>
          <a:p>
            <a:pPr marL="342900" indent="-342900">
              <a:buFont typeface="Wingdings" panose="05000000000000000000" pitchFamily="2" charset="2"/>
              <a:buChar char="§"/>
            </a:pPr>
            <a:r>
              <a:rPr lang="en-GB" cap="none" dirty="0">
                <a:solidFill>
                  <a:schemeClr val="tx1">
                    <a:lumMod val="75000"/>
                    <a:lumOff val="25000"/>
                  </a:schemeClr>
                </a:solidFill>
              </a:rPr>
              <a:t>Current or former employees, business partners, contractors, or anyone who has had access to systems or networks in the past can be considered an insider threat if they abuse their access permissions. </a:t>
            </a:r>
          </a:p>
          <a:p>
            <a:pPr marL="342900" indent="-342900">
              <a:buFont typeface="Wingdings" panose="05000000000000000000" pitchFamily="2" charset="2"/>
              <a:buChar char="§"/>
            </a:pPr>
            <a:r>
              <a:rPr lang="en-GB" cap="none" dirty="0">
                <a:solidFill>
                  <a:schemeClr val="tx1">
                    <a:lumMod val="75000"/>
                    <a:lumOff val="25000"/>
                  </a:schemeClr>
                </a:solidFill>
              </a:rPr>
              <a:t>Insider threats can be invisible to traditional security solutions like firewalls and intrusion detection systems, which focus on external threats.</a:t>
            </a:r>
            <a:endParaRPr lang="uk-UA" cap="none" dirty="0">
              <a:solidFill>
                <a:schemeClr val="tx1">
                  <a:lumMod val="75000"/>
                  <a:lumOff val="25000"/>
                </a:schemeClr>
              </a:solidFill>
            </a:endParaRPr>
          </a:p>
        </p:txBody>
      </p:sp>
    </p:spTree>
    <p:extLst>
      <p:ext uri="{BB962C8B-B14F-4D97-AF65-F5344CB8AC3E}">
        <p14:creationId xmlns:p14="http://schemas.microsoft.com/office/powerpoint/2010/main" val="4056005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EF3B-397F-C83B-8DDC-7815703F1C83}"/>
              </a:ext>
            </a:extLst>
          </p:cNvPr>
          <p:cNvSpPr>
            <a:spLocks noGrp="1"/>
          </p:cNvSpPr>
          <p:nvPr>
            <p:ph type="title"/>
          </p:nvPr>
        </p:nvSpPr>
        <p:spPr>
          <a:xfrm>
            <a:off x="1041833" y="2287088"/>
            <a:ext cx="4576543" cy="2283824"/>
          </a:xfrm>
        </p:spPr>
        <p:txBody>
          <a:bodyPr/>
          <a:lstStyle/>
          <a:p>
            <a:r>
              <a:rPr lang="en-GB" sz="4400" b="0" i="0" dirty="0">
                <a:solidFill>
                  <a:srgbClr val="DCDDDE"/>
                </a:solidFill>
                <a:effectLst/>
                <a:latin typeface="Whitney"/>
              </a:rPr>
              <a:t>Man-in-the-middle attacks</a:t>
            </a:r>
            <a:endParaRPr lang="uk-UA" sz="4400" dirty="0"/>
          </a:p>
        </p:txBody>
      </p:sp>
      <p:sp>
        <p:nvSpPr>
          <p:cNvPr id="3" name="Text Placeholder 2">
            <a:extLst>
              <a:ext uri="{FF2B5EF4-FFF2-40B4-BE49-F238E27FC236}">
                <a16:creationId xmlns:a16="http://schemas.microsoft.com/office/drawing/2014/main" id="{DC3A12A5-C4D8-76AA-88B4-6E996850EFA8}"/>
              </a:ext>
            </a:extLst>
          </p:cNvPr>
          <p:cNvSpPr>
            <a:spLocks noGrp="1"/>
          </p:cNvSpPr>
          <p:nvPr>
            <p:ph type="body" idx="1"/>
          </p:nvPr>
        </p:nvSpPr>
        <p:spPr>
          <a:xfrm>
            <a:off x="6895559" y="1329179"/>
            <a:ext cx="4689983" cy="4553147"/>
          </a:xfrm>
        </p:spPr>
        <p:txBody>
          <a:bodyPr>
            <a:normAutofit/>
          </a:bodyPr>
          <a:lstStyle/>
          <a:p>
            <a:pPr marL="342900" indent="-342900">
              <a:buFont typeface="Wingdings" panose="05000000000000000000" pitchFamily="2" charset="2"/>
              <a:buChar char="§"/>
            </a:pPr>
            <a:r>
              <a:rPr lang="en-GB" cap="none" dirty="0">
                <a:solidFill>
                  <a:schemeClr val="tx1">
                    <a:lumMod val="75000"/>
                    <a:lumOff val="25000"/>
                  </a:schemeClr>
                </a:solidFill>
              </a:rPr>
              <a:t>Man-in-the-middle is an eavesdropping attack, where a cybercriminal intercepts and relays messages between two parties in order to steal data. </a:t>
            </a:r>
          </a:p>
          <a:p>
            <a:pPr marL="342900" indent="-342900">
              <a:buFont typeface="Wingdings" panose="05000000000000000000" pitchFamily="2" charset="2"/>
              <a:buChar char="§"/>
            </a:pPr>
            <a:r>
              <a:rPr lang="en-GB" cap="none" dirty="0">
                <a:solidFill>
                  <a:schemeClr val="tx1">
                    <a:lumMod val="75000"/>
                    <a:lumOff val="25000"/>
                  </a:schemeClr>
                </a:solidFill>
              </a:rPr>
              <a:t>For example, on an unsecure wi-fi network, an attacker can intercept data being passed between guest’s device and the network.</a:t>
            </a:r>
            <a:endParaRPr lang="uk-UA" cap="none" dirty="0">
              <a:solidFill>
                <a:schemeClr val="tx1">
                  <a:lumMod val="75000"/>
                  <a:lumOff val="25000"/>
                </a:schemeClr>
              </a:solidFill>
            </a:endParaRPr>
          </a:p>
        </p:txBody>
      </p:sp>
    </p:spTree>
    <p:extLst>
      <p:ext uri="{BB962C8B-B14F-4D97-AF65-F5344CB8AC3E}">
        <p14:creationId xmlns:p14="http://schemas.microsoft.com/office/powerpoint/2010/main" val="4177901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D1814-0497-6E65-CE65-2407C627C5F7}"/>
              </a:ext>
            </a:extLst>
          </p:cNvPr>
          <p:cNvSpPr>
            <a:spLocks noGrp="1"/>
          </p:cNvSpPr>
          <p:nvPr>
            <p:ph type="title"/>
          </p:nvPr>
        </p:nvSpPr>
        <p:spPr/>
        <p:txBody>
          <a:bodyPr/>
          <a:lstStyle/>
          <a:p>
            <a:r>
              <a:rPr lang="en-GB" dirty="0"/>
              <a:t>Advanced persistent threats(APT)</a:t>
            </a:r>
            <a:endParaRPr lang="uk-UA" dirty="0"/>
          </a:p>
        </p:txBody>
      </p:sp>
      <p:sp>
        <p:nvSpPr>
          <p:cNvPr id="5" name="Content Placeholder 4">
            <a:extLst>
              <a:ext uri="{FF2B5EF4-FFF2-40B4-BE49-F238E27FC236}">
                <a16:creationId xmlns:a16="http://schemas.microsoft.com/office/drawing/2014/main" id="{19B820D6-DE02-6FE3-4511-4F76823F72F6}"/>
              </a:ext>
            </a:extLst>
          </p:cNvPr>
          <p:cNvSpPr>
            <a:spLocks noGrp="1"/>
          </p:cNvSpPr>
          <p:nvPr>
            <p:ph idx="1"/>
          </p:nvPr>
        </p:nvSpPr>
        <p:spPr>
          <a:xfrm>
            <a:off x="1122830" y="2999426"/>
            <a:ext cx="8825659" cy="3416300"/>
          </a:xfrm>
        </p:spPr>
        <p:txBody>
          <a:bodyPr>
            <a:normAutofit/>
          </a:bodyPr>
          <a:lstStyle/>
          <a:p>
            <a:r>
              <a:rPr lang="en-GB" sz="2000" dirty="0"/>
              <a:t>In an Advanced persistent threats, an intruder or group of intruders infiltrate a system and remain undetected for an extended period. The intruder leaves networks and systems intact so that the intruder can spy on business activity and steal sensitive data while avoiding the activation of defensive countermeasures. </a:t>
            </a:r>
          </a:p>
          <a:p>
            <a:r>
              <a:rPr lang="en-GB" sz="2000" dirty="0"/>
              <a:t>The recent Solar Winds breach of United States government systems is an example of an APT.</a:t>
            </a:r>
            <a:endParaRPr lang="uk-UA" sz="2000" dirty="0"/>
          </a:p>
        </p:txBody>
      </p:sp>
    </p:spTree>
    <p:extLst>
      <p:ext uri="{BB962C8B-B14F-4D97-AF65-F5344CB8AC3E}">
        <p14:creationId xmlns:p14="http://schemas.microsoft.com/office/powerpoint/2010/main" val="4232215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4F691-55E1-B409-B9D9-1DA87AD0003E}"/>
              </a:ext>
            </a:extLst>
          </p:cNvPr>
          <p:cNvSpPr>
            <a:spLocks noGrp="1"/>
          </p:cNvSpPr>
          <p:nvPr>
            <p:ph type="title"/>
          </p:nvPr>
        </p:nvSpPr>
        <p:spPr/>
        <p:txBody>
          <a:bodyPr/>
          <a:lstStyle/>
          <a:p>
            <a:r>
              <a:rPr lang="en-GB" dirty="0"/>
              <a:t>Social engineering</a:t>
            </a:r>
            <a:endParaRPr lang="uk-UA" dirty="0"/>
          </a:p>
        </p:txBody>
      </p:sp>
      <p:sp>
        <p:nvSpPr>
          <p:cNvPr id="5" name="Text Placeholder 4">
            <a:extLst>
              <a:ext uri="{FF2B5EF4-FFF2-40B4-BE49-F238E27FC236}">
                <a16:creationId xmlns:a16="http://schemas.microsoft.com/office/drawing/2014/main" id="{F6488046-200A-E540-E474-7DB9C1EABE99}"/>
              </a:ext>
            </a:extLst>
          </p:cNvPr>
          <p:cNvSpPr>
            <a:spLocks noGrp="1"/>
          </p:cNvSpPr>
          <p:nvPr>
            <p:ph type="body" sz="half" idx="2"/>
          </p:nvPr>
        </p:nvSpPr>
        <p:spPr/>
        <p:txBody>
          <a:bodyPr>
            <a:normAutofit/>
          </a:bodyPr>
          <a:lstStyle/>
          <a:p>
            <a:pPr marL="285750" indent="-285750">
              <a:buFont typeface="Wingdings" panose="05000000000000000000" pitchFamily="2" charset="2"/>
              <a:buChar char="§"/>
            </a:pPr>
            <a:r>
              <a:rPr lang="en-GB" sz="2000" dirty="0"/>
              <a:t>Social engineering is a tactic that adversaries use to trick you into revealing sensitive information. They can solicit a monetary payment or gain access to your confidential data. </a:t>
            </a:r>
          </a:p>
          <a:p>
            <a:pPr marL="285750" indent="-285750">
              <a:buFont typeface="Wingdings" panose="05000000000000000000" pitchFamily="2" charset="2"/>
              <a:buChar char="§"/>
            </a:pPr>
            <a:r>
              <a:rPr lang="en-GB" sz="2000" dirty="0"/>
              <a:t>Social engineering can be combined with any of the threats listed above to make you more likely to click on links, download malware, or trust a malicious source.</a:t>
            </a:r>
            <a:endParaRPr lang="uk-UA" sz="2000" dirty="0"/>
          </a:p>
        </p:txBody>
      </p:sp>
    </p:spTree>
    <p:extLst>
      <p:ext uri="{BB962C8B-B14F-4D97-AF65-F5344CB8AC3E}">
        <p14:creationId xmlns:p14="http://schemas.microsoft.com/office/powerpoint/2010/main" val="3081570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D24B-FF45-2CA0-5F46-D8A4FD12AC0D}"/>
              </a:ext>
            </a:extLst>
          </p:cNvPr>
          <p:cNvSpPr>
            <a:spLocks noGrp="1"/>
          </p:cNvSpPr>
          <p:nvPr>
            <p:ph type="title"/>
          </p:nvPr>
        </p:nvSpPr>
        <p:spPr/>
        <p:txBody>
          <a:bodyPr/>
          <a:lstStyle/>
          <a:p>
            <a:r>
              <a:rPr lang="en-GB" dirty="0"/>
              <a:t>Some interesting facts</a:t>
            </a:r>
            <a:endParaRPr lang="uk-UA" dirty="0"/>
          </a:p>
        </p:txBody>
      </p:sp>
      <p:sp>
        <p:nvSpPr>
          <p:cNvPr id="3" name="Text Placeholder 2">
            <a:extLst>
              <a:ext uri="{FF2B5EF4-FFF2-40B4-BE49-F238E27FC236}">
                <a16:creationId xmlns:a16="http://schemas.microsoft.com/office/drawing/2014/main" id="{D696CE8C-FB71-32F6-1161-E04FD9E1CA0D}"/>
              </a:ext>
            </a:extLst>
          </p:cNvPr>
          <p:cNvSpPr>
            <a:spLocks noGrp="1"/>
          </p:cNvSpPr>
          <p:nvPr>
            <p:ph idx="1"/>
          </p:nvPr>
        </p:nvSpPr>
        <p:spPr>
          <a:xfrm>
            <a:off x="1154954" y="2375556"/>
            <a:ext cx="8825659" cy="3403076"/>
          </a:xfrm>
        </p:spPr>
        <p:txBody>
          <a:bodyPr/>
          <a:lstStyle/>
          <a:p>
            <a:pPr>
              <a:lnSpc>
                <a:spcPct val="200000"/>
              </a:lnSpc>
            </a:pPr>
            <a:endParaRPr lang="en-GB" dirty="0"/>
          </a:p>
          <a:p>
            <a:pPr>
              <a:lnSpc>
                <a:spcPct val="200000"/>
              </a:lnSpc>
            </a:pPr>
            <a:r>
              <a:rPr lang="en-GB" dirty="0"/>
              <a:t>The first cybercrime was recorded in the year 1820 </a:t>
            </a:r>
          </a:p>
          <a:p>
            <a:pPr>
              <a:lnSpc>
                <a:spcPct val="200000"/>
              </a:lnSpc>
            </a:pPr>
            <a:r>
              <a:rPr lang="en-GB" dirty="0"/>
              <a:t>The first spam email took place in 1978 when it was sent over the Arpanet </a:t>
            </a:r>
          </a:p>
          <a:p>
            <a:pPr>
              <a:lnSpc>
                <a:spcPct val="200000"/>
              </a:lnSpc>
            </a:pPr>
            <a:r>
              <a:rPr lang="en-GB" dirty="0"/>
              <a:t>The first virus was installed on an Apple computer in 1982</a:t>
            </a:r>
            <a:endParaRPr lang="uk-UA" dirty="0"/>
          </a:p>
        </p:txBody>
      </p:sp>
    </p:spTree>
    <p:extLst>
      <p:ext uri="{BB962C8B-B14F-4D97-AF65-F5344CB8AC3E}">
        <p14:creationId xmlns:p14="http://schemas.microsoft.com/office/powerpoint/2010/main" val="55175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035E3F-70C6-6FA4-A97B-84DA53CED574}"/>
              </a:ext>
            </a:extLst>
          </p:cNvPr>
          <p:cNvSpPr>
            <a:spLocks noGrp="1"/>
          </p:cNvSpPr>
          <p:nvPr>
            <p:ph type="title"/>
          </p:nvPr>
        </p:nvSpPr>
        <p:spPr/>
        <p:txBody>
          <a:bodyPr>
            <a:normAutofit/>
          </a:bodyPr>
          <a:lstStyle/>
          <a:p>
            <a:r>
              <a:rPr lang="en-US" dirty="0"/>
              <a:t>Conclusion</a:t>
            </a:r>
            <a:endParaRPr lang="uk-UA" dirty="0"/>
          </a:p>
        </p:txBody>
      </p:sp>
      <p:sp>
        <p:nvSpPr>
          <p:cNvPr id="7" name="Content Placeholder 6">
            <a:extLst>
              <a:ext uri="{FF2B5EF4-FFF2-40B4-BE49-F238E27FC236}">
                <a16:creationId xmlns:a16="http://schemas.microsoft.com/office/drawing/2014/main" id="{488F56FE-7FB0-76A3-A54B-194CB43AE0F8}"/>
              </a:ext>
            </a:extLst>
          </p:cNvPr>
          <p:cNvSpPr>
            <a:spLocks noGrp="1"/>
          </p:cNvSpPr>
          <p:nvPr>
            <p:ph idx="1"/>
          </p:nvPr>
        </p:nvSpPr>
        <p:spPr>
          <a:xfrm>
            <a:off x="1300198" y="2978870"/>
            <a:ext cx="9591603" cy="3040930"/>
          </a:xfrm>
        </p:spPr>
        <p:txBody>
          <a:bodyPr>
            <a:normAutofit/>
          </a:bodyPr>
          <a:lstStyle/>
          <a:p>
            <a:pPr marL="0" indent="0">
              <a:buNone/>
            </a:pPr>
            <a:r>
              <a:rPr lang="en-GB" sz="2400" dirty="0"/>
              <a:t>Nowadays, it is very important to protect your data on the Internet from attackers, so we have told you about their most common methods so that you know about them and do not fall for them.</a:t>
            </a:r>
            <a:endParaRPr lang="uk-UA" sz="2400" dirty="0"/>
          </a:p>
        </p:txBody>
      </p:sp>
    </p:spTree>
    <p:extLst>
      <p:ext uri="{BB962C8B-B14F-4D97-AF65-F5344CB8AC3E}">
        <p14:creationId xmlns:p14="http://schemas.microsoft.com/office/powerpoint/2010/main" val="121081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5592503-ACA3-9404-3323-5EFF87EF5FEB}"/>
              </a:ext>
            </a:extLst>
          </p:cNvPr>
          <p:cNvSpPr>
            <a:spLocks noGrp="1"/>
          </p:cNvSpPr>
          <p:nvPr>
            <p:ph type="ctrTitle"/>
          </p:nvPr>
        </p:nvSpPr>
        <p:spPr/>
        <p:txBody>
          <a:bodyPr/>
          <a:lstStyle/>
          <a:p>
            <a:r>
              <a:rPr lang="en-US" dirty="0"/>
              <a:t>Thanks for your attention</a:t>
            </a:r>
            <a:endParaRPr lang="uk-UA" dirty="0"/>
          </a:p>
        </p:txBody>
      </p:sp>
      <p:sp>
        <p:nvSpPr>
          <p:cNvPr id="11" name="Subtitle 10">
            <a:extLst>
              <a:ext uri="{FF2B5EF4-FFF2-40B4-BE49-F238E27FC236}">
                <a16:creationId xmlns:a16="http://schemas.microsoft.com/office/drawing/2014/main" id="{092AD948-AA33-7395-9074-0FF33FAF3CE5}"/>
              </a:ext>
            </a:extLst>
          </p:cNvPr>
          <p:cNvSpPr>
            <a:spLocks noGrp="1"/>
          </p:cNvSpPr>
          <p:nvPr>
            <p:ph type="subTitle" idx="1"/>
          </p:nvPr>
        </p:nvSpPr>
        <p:spPr>
          <a:xfrm>
            <a:off x="1154955" y="4975343"/>
            <a:ext cx="8825658" cy="1180360"/>
          </a:xfrm>
        </p:spPr>
        <p:txBody>
          <a:bodyPr>
            <a:normAutofit/>
          </a:bodyPr>
          <a:lstStyle/>
          <a:p>
            <a:r>
              <a:rPr lang="en-US" sz="1600" dirty="0"/>
              <a:t>Arsen polivka</a:t>
            </a:r>
          </a:p>
          <a:p>
            <a:r>
              <a:rPr lang="en-US" sz="1600" dirty="0"/>
              <a:t>NAZAR YURAS</a:t>
            </a:r>
          </a:p>
        </p:txBody>
      </p:sp>
    </p:spTree>
    <p:extLst>
      <p:ext uri="{BB962C8B-B14F-4D97-AF65-F5344CB8AC3E}">
        <p14:creationId xmlns:p14="http://schemas.microsoft.com/office/powerpoint/2010/main" val="301275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4B4D-F085-4AB8-7834-18224D4C05A0}"/>
              </a:ext>
            </a:extLst>
          </p:cNvPr>
          <p:cNvSpPr>
            <a:spLocks noGrp="1"/>
          </p:cNvSpPr>
          <p:nvPr>
            <p:ph type="title"/>
          </p:nvPr>
        </p:nvSpPr>
        <p:spPr/>
        <p:txBody>
          <a:bodyPr/>
          <a:lstStyle/>
          <a:p>
            <a:r>
              <a:rPr lang="en-GB" dirty="0"/>
              <a:t>What is cybersecurity?</a:t>
            </a:r>
            <a:endParaRPr lang="uk-UA" dirty="0"/>
          </a:p>
        </p:txBody>
      </p:sp>
      <p:sp>
        <p:nvSpPr>
          <p:cNvPr id="3" name="Content Placeholder 2">
            <a:extLst>
              <a:ext uri="{FF2B5EF4-FFF2-40B4-BE49-F238E27FC236}">
                <a16:creationId xmlns:a16="http://schemas.microsoft.com/office/drawing/2014/main" id="{CE7DC60F-9582-86FE-77F2-A8190676442F}"/>
              </a:ext>
            </a:extLst>
          </p:cNvPr>
          <p:cNvSpPr>
            <a:spLocks noGrp="1"/>
          </p:cNvSpPr>
          <p:nvPr>
            <p:ph idx="1"/>
          </p:nvPr>
        </p:nvSpPr>
        <p:spPr>
          <a:xfrm>
            <a:off x="1065229" y="2535810"/>
            <a:ext cx="5205892" cy="3940404"/>
          </a:xfrm>
        </p:spPr>
        <p:txBody>
          <a:bodyPr>
            <a:normAutofit/>
          </a:bodyPr>
          <a:lstStyle/>
          <a:p>
            <a:r>
              <a:rPr lang="en-GB" dirty="0"/>
              <a:t>Cybersecurity is the practice of protecting systems, networks, and programs from digital attacks. These cyberattacks are usually aimed at accessing, changing, or destroying sensitive information; extorting money from users; or interrupting normal business processes. </a:t>
            </a:r>
            <a:endParaRPr lang="uk-UA" dirty="0"/>
          </a:p>
          <a:p>
            <a:r>
              <a:rPr lang="en-GB" dirty="0"/>
              <a:t>Implementing effective cybersecurity measures is particularly challenging today because there are more devices than people, and attackers are becoming more innovative.</a:t>
            </a:r>
            <a:endParaRPr lang="uk-UA" dirty="0"/>
          </a:p>
        </p:txBody>
      </p:sp>
      <p:pic>
        <p:nvPicPr>
          <p:cNvPr id="1028" name="Picture 4" descr="Best 100+ Cybersecurity Statistics of 2022 (UK) | TWC IT Solutions">
            <a:extLst>
              <a:ext uri="{FF2B5EF4-FFF2-40B4-BE49-F238E27FC236}">
                <a16:creationId xmlns:a16="http://schemas.microsoft.com/office/drawing/2014/main" id="{F04D14E8-DFBC-28D6-23E3-6ED9D7BD0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34" y="2791512"/>
            <a:ext cx="514588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976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E08A-2992-CB79-213D-15180622BE90}"/>
              </a:ext>
            </a:extLst>
          </p:cNvPr>
          <p:cNvSpPr>
            <a:spLocks noGrp="1"/>
          </p:cNvSpPr>
          <p:nvPr>
            <p:ph type="title"/>
          </p:nvPr>
        </p:nvSpPr>
        <p:spPr/>
        <p:txBody>
          <a:bodyPr/>
          <a:lstStyle/>
          <a:p>
            <a:r>
              <a:rPr lang="en-GB" dirty="0"/>
              <a:t>Why is cybersecurity important?</a:t>
            </a:r>
            <a:endParaRPr lang="uk-UA" dirty="0"/>
          </a:p>
        </p:txBody>
      </p:sp>
      <p:sp>
        <p:nvSpPr>
          <p:cNvPr id="3" name="Content Placeholder 2">
            <a:extLst>
              <a:ext uri="{FF2B5EF4-FFF2-40B4-BE49-F238E27FC236}">
                <a16:creationId xmlns:a16="http://schemas.microsoft.com/office/drawing/2014/main" id="{C082B6FC-C674-384E-1060-4D632795FC00}"/>
              </a:ext>
            </a:extLst>
          </p:cNvPr>
          <p:cNvSpPr>
            <a:spLocks noGrp="1"/>
          </p:cNvSpPr>
          <p:nvPr>
            <p:ph idx="1"/>
          </p:nvPr>
        </p:nvSpPr>
        <p:spPr>
          <a:xfrm>
            <a:off x="1154955" y="2603499"/>
            <a:ext cx="5500370" cy="3552204"/>
          </a:xfrm>
        </p:spPr>
        <p:txBody>
          <a:bodyPr>
            <a:normAutofit/>
          </a:bodyPr>
          <a:lstStyle/>
          <a:p>
            <a:r>
              <a:rPr lang="en-GB" dirty="0"/>
              <a:t>Why is cybersecurity important? In today’s connected world, everyone benefits from advanced cyberdefense programs. At an individual level, a cybersecurity attack can result in everything from identity theft, to extortion attempts, to the loss of important data like family photos. </a:t>
            </a:r>
            <a:endParaRPr lang="uk-UA" dirty="0"/>
          </a:p>
          <a:p>
            <a:r>
              <a:rPr lang="en-GB" dirty="0"/>
              <a:t>Everyone relies on critical infrastructure like power plants, hospitals, and financial service companies. Securing these and other organizations is essential to keeping our society functioning. </a:t>
            </a:r>
            <a:endParaRPr lang="uk-UA" dirty="0"/>
          </a:p>
        </p:txBody>
      </p:sp>
      <p:pic>
        <p:nvPicPr>
          <p:cNvPr id="2052" name="Picture 4" descr="Why is Cybersecurity Important? | A step by step Guide">
            <a:extLst>
              <a:ext uri="{FF2B5EF4-FFF2-40B4-BE49-F238E27FC236}">
                <a16:creationId xmlns:a16="http://schemas.microsoft.com/office/drawing/2014/main" id="{D9B2E748-ED76-35B0-68E1-9365156A8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48" y="2997724"/>
            <a:ext cx="5025884" cy="273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57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4E7F-EBBF-61C7-D72B-5BA22C469434}"/>
              </a:ext>
            </a:extLst>
          </p:cNvPr>
          <p:cNvSpPr>
            <a:spLocks noGrp="1"/>
          </p:cNvSpPr>
          <p:nvPr>
            <p:ph type="title"/>
          </p:nvPr>
        </p:nvSpPr>
        <p:spPr/>
        <p:txBody>
          <a:bodyPr/>
          <a:lstStyle/>
          <a:p>
            <a:r>
              <a:rPr lang="en-GB" dirty="0"/>
              <a:t>Cybersecurity domains</a:t>
            </a:r>
            <a:endParaRPr lang="uk-UA" dirty="0"/>
          </a:p>
        </p:txBody>
      </p:sp>
      <p:sp>
        <p:nvSpPr>
          <p:cNvPr id="3" name="Content Placeholder 2">
            <a:extLst>
              <a:ext uri="{FF2B5EF4-FFF2-40B4-BE49-F238E27FC236}">
                <a16:creationId xmlns:a16="http://schemas.microsoft.com/office/drawing/2014/main" id="{485B0F3D-3541-03AD-7176-782AF7E745F9}"/>
              </a:ext>
            </a:extLst>
          </p:cNvPr>
          <p:cNvSpPr>
            <a:spLocks noGrp="1"/>
          </p:cNvSpPr>
          <p:nvPr>
            <p:ph idx="1"/>
          </p:nvPr>
        </p:nvSpPr>
        <p:spPr>
          <a:xfrm>
            <a:off x="718007" y="2499805"/>
            <a:ext cx="10755983" cy="959832"/>
          </a:xfrm>
        </p:spPr>
        <p:txBody>
          <a:bodyPr>
            <a:normAutofit/>
          </a:bodyPr>
          <a:lstStyle/>
          <a:p>
            <a:pPr marL="0" indent="0">
              <a:buNone/>
            </a:pPr>
            <a:r>
              <a:rPr lang="en-GB" dirty="0"/>
              <a:t>A strong cybersecurity strategy has layers of protection to defend against cyber crime, including cyber attacks that attempt to access, change, or destroy data; extort money from users or the organization; or aim to disrupt normal business operations.</a:t>
            </a:r>
            <a:endParaRPr lang="uk-UA" dirty="0"/>
          </a:p>
        </p:txBody>
      </p:sp>
      <p:pic>
        <p:nvPicPr>
          <p:cNvPr id="3076" name="Picture 4" descr="9 Domains of Cybersecurity - Security Blog @ Zartech">
            <a:extLst>
              <a:ext uri="{FF2B5EF4-FFF2-40B4-BE49-F238E27FC236}">
                <a16:creationId xmlns:a16="http://schemas.microsoft.com/office/drawing/2014/main" id="{C9A24B46-3DE1-0803-EAA3-5B4E8C4CF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302" y="3352321"/>
            <a:ext cx="6281396" cy="347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293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A3FF2D-C5EC-1165-1FEA-7B92F9AE6FE4}"/>
              </a:ext>
            </a:extLst>
          </p:cNvPr>
          <p:cNvSpPr>
            <a:spLocks noGrp="1"/>
          </p:cNvSpPr>
          <p:nvPr>
            <p:ph type="title"/>
          </p:nvPr>
        </p:nvSpPr>
        <p:spPr/>
        <p:txBody>
          <a:bodyPr>
            <a:normAutofit/>
          </a:bodyPr>
          <a:lstStyle/>
          <a:p>
            <a:r>
              <a:rPr lang="en-GB" sz="4000" dirty="0"/>
              <a:t>Types of cybersecurity threats</a:t>
            </a:r>
            <a:endParaRPr lang="uk-UA" sz="4000" dirty="0"/>
          </a:p>
        </p:txBody>
      </p:sp>
      <p:sp>
        <p:nvSpPr>
          <p:cNvPr id="7" name="Text Placeholder 6">
            <a:extLst>
              <a:ext uri="{FF2B5EF4-FFF2-40B4-BE49-F238E27FC236}">
                <a16:creationId xmlns:a16="http://schemas.microsoft.com/office/drawing/2014/main" id="{87EE210C-E0A6-41DA-F618-148CDD14261A}"/>
              </a:ext>
            </a:extLst>
          </p:cNvPr>
          <p:cNvSpPr>
            <a:spLocks noGrp="1"/>
          </p:cNvSpPr>
          <p:nvPr>
            <p:ph type="body" idx="1"/>
          </p:nvPr>
        </p:nvSpPr>
        <p:spPr>
          <a:xfrm>
            <a:off x="7084096" y="1139465"/>
            <a:ext cx="4058386" cy="4579070"/>
          </a:xfrm>
        </p:spPr>
        <p:txBody>
          <a:bodyPr>
            <a:normAutofit/>
          </a:bodyPr>
          <a:lstStyle/>
          <a:p>
            <a:pPr marL="457200" indent="-457200">
              <a:buFont typeface="Wingdings" panose="05000000000000000000" pitchFamily="2" charset="2"/>
              <a:buChar char="§"/>
            </a:pPr>
            <a:r>
              <a:rPr lang="en-US" cap="none" dirty="0">
                <a:solidFill>
                  <a:schemeClr val="tx1">
                    <a:lumMod val="75000"/>
                    <a:lumOff val="25000"/>
                  </a:schemeClr>
                </a:solidFill>
              </a:rPr>
              <a:t>Phishing</a:t>
            </a:r>
          </a:p>
          <a:p>
            <a:pPr marL="457200" indent="-457200">
              <a:buFont typeface="Wingdings" panose="05000000000000000000" pitchFamily="2" charset="2"/>
              <a:buChar char="§"/>
            </a:pPr>
            <a:r>
              <a:rPr lang="en-GB" cap="none" dirty="0">
                <a:solidFill>
                  <a:schemeClr val="tx1">
                    <a:lumMod val="75000"/>
                    <a:lumOff val="25000"/>
                  </a:schemeClr>
                </a:solidFill>
              </a:rPr>
              <a:t>Distributed denial-of-service (ddos) attack</a:t>
            </a:r>
          </a:p>
          <a:p>
            <a:pPr marL="457200" indent="-457200">
              <a:buFont typeface="Wingdings" panose="05000000000000000000" pitchFamily="2" charset="2"/>
              <a:buChar char="§"/>
            </a:pPr>
            <a:r>
              <a:rPr lang="en-GB" cap="none" dirty="0">
                <a:solidFill>
                  <a:schemeClr val="tx1">
                    <a:lumMod val="75000"/>
                    <a:lumOff val="25000"/>
                  </a:schemeClr>
                </a:solidFill>
              </a:rPr>
              <a:t>Malware</a:t>
            </a:r>
          </a:p>
          <a:p>
            <a:pPr marL="457200" indent="-457200">
              <a:buFont typeface="Wingdings" panose="05000000000000000000" pitchFamily="2" charset="2"/>
              <a:buChar char="§"/>
            </a:pPr>
            <a:r>
              <a:rPr lang="en-GB" cap="none" dirty="0">
                <a:solidFill>
                  <a:schemeClr val="tx1">
                    <a:lumMod val="75000"/>
                    <a:lumOff val="25000"/>
                  </a:schemeClr>
                </a:solidFill>
              </a:rPr>
              <a:t>Ransomware</a:t>
            </a:r>
          </a:p>
          <a:p>
            <a:pPr marL="457200" indent="-457200">
              <a:buFont typeface="Wingdings" panose="05000000000000000000" pitchFamily="2" charset="2"/>
              <a:buChar char="§"/>
            </a:pPr>
            <a:r>
              <a:rPr lang="en-GB" cap="none" dirty="0">
                <a:solidFill>
                  <a:schemeClr val="tx1">
                    <a:lumMod val="75000"/>
                    <a:lumOff val="25000"/>
                  </a:schemeClr>
                </a:solidFill>
              </a:rPr>
              <a:t>Insider threats</a:t>
            </a:r>
          </a:p>
          <a:p>
            <a:pPr marL="457200" indent="-457200">
              <a:buFont typeface="Wingdings" panose="05000000000000000000" pitchFamily="2" charset="2"/>
              <a:buChar char="§"/>
            </a:pPr>
            <a:r>
              <a:rPr lang="en-GB" cap="none" dirty="0">
                <a:solidFill>
                  <a:schemeClr val="tx1">
                    <a:lumMod val="75000"/>
                    <a:lumOff val="25000"/>
                  </a:schemeClr>
                </a:solidFill>
              </a:rPr>
              <a:t>Man-in-the-middle attacks</a:t>
            </a:r>
          </a:p>
          <a:p>
            <a:pPr marL="457200" indent="-457200">
              <a:buFont typeface="Wingdings" panose="05000000000000000000" pitchFamily="2" charset="2"/>
              <a:buChar char="§"/>
            </a:pPr>
            <a:r>
              <a:rPr lang="en-GB" cap="none" dirty="0">
                <a:solidFill>
                  <a:schemeClr val="tx1">
                    <a:lumMod val="75000"/>
                    <a:lumOff val="25000"/>
                  </a:schemeClr>
                </a:solidFill>
              </a:rPr>
              <a:t>Advanced persistent threats(APT)</a:t>
            </a:r>
          </a:p>
          <a:p>
            <a:pPr marL="457200" indent="-457200">
              <a:buFont typeface="Wingdings" panose="05000000000000000000" pitchFamily="2" charset="2"/>
              <a:buChar char="§"/>
            </a:pPr>
            <a:r>
              <a:rPr lang="en-GB" cap="none" dirty="0">
                <a:solidFill>
                  <a:schemeClr val="tx1">
                    <a:lumMod val="75000"/>
                    <a:lumOff val="25000"/>
                  </a:schemeClr>
                </a:solidFill>
              </a:rPr>
              <a:t>Social engineering</a:t>
            </a:r>
            <a:endParaRPr lang="en-US" sz="1800" cap="none" dirty="0">
              <a:solidFill>
                <a:schemeClr val="tx1">
                  <a:lumMod val="75000"/>
                  <a:lumOff val="25000"/>
                </a:schemeClr>
              </a:solidFill>
            </a:endParaRPr>
          </a:p>
        </p:txBody>
      </p:sp>
    </p:spTree>
    <p:extLst>
      <p:ext uri="{BB962C8B-B14F-4D97-AF65-F5344CB8AC3E}">
        <p14:creationId xmlns:p14="http://schemas.microsoft.com/office/powerpoint/2010/main" val="3450571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4AC6-638A-E039-B39D-1AF2CC480176}"/>
              </a:ext>
            </a:extLst>
          </p:cNvPr>
          <p:cNvSpPr>
            <a:spLocks noGrp="1"/>
          </p:cNvSpPr>
          <p:nvPr>
            <p:ph type="title"/>
          </p:nvPr>
        </p:nvSpPr>
        <p:spPr/>
        <p:txBody>
          <a:bodyPr/>
          <a:lstStyle/>
          <a:p>
            <a:r>
              <a:rPr lang="en-US" dirty="0"/>
              <a:t>Phishing</a:t>
            </a:r>
            <a:endParaRPr lang="uk-UA" dirty="0"/>
          </a:p>
        </p:txBody>
      </p:sp>
      <p:sp>
        <p:nvSpPr>
          <p:cNvPr id="3" name="Content Placeholder 2">
            <a:extLst>
              <a:ext uri="{FF2B5EF4-FFF2-40B4-BE49-F238E27FC236}">
                <a16:creationId xmlns:a16="http://schemas.microsoft.com/office/drawing/2014/main" id="{A54EB78E-04BB-D04A-CC55-BD7C7581BF74}"/>
              </a:ext>
            </a:extLst>
          </p:cNvPr>
          <p:cNvSpPr>
            <a:spLocks noGrp="1"/>
          </p:cNvSpPr>
          <p:nvPr>
            <p:ph idx="1"/>
          </p:nvPr>
        </p:nvSpPr>
        <p:spPr>
          <a:xfrm>
            <a:off x="1154954" y="2603500"/>
            <a:ext cx="8825659" cy="3280832"/>
          </a:xfrm>
        </p:spPr>
        <p:txBody>
          <a:bodyPr>
            <a:normAutofit/>
          </a:bodyPr>
          <a:lstStyle/>
          <a:p>
            <a:r>
              <a:rPr lang="en-GB" dirty="0"/>
              <a:t>Phishing is a form of social engineering that tricks users into providing their own PII or sensitive information. The aim is to steal sensitive data like credit card numbers and login information. It’s the most common type of cyber attack. You can help protect yourself through education or a technology solution that filters malicious emails.</a:t>
            </a:r>
          </a:p>
          <a:p>
            <a:endParaRPr lang="en-GB" dirty="0"/>
          </a:p>
          <a:p>
            <a:r>
              <a:rPr lang="en-GB" dirty="0"/>
              <a:t>In phishing scams, emails or text messages appear to be from a legitimate company asking for sensitive information, such as credit card data or login information. The FBI has noted about a surge in pandemic-related phishing, tied to the growth of remote work.</a:t>
            </a:r>
            <a:endParaRPr lang="uk-UA" dirty="0"/>
          </a:p>
        </p:txBody>
      </p:sp>
    </p:spTree>
    <p:extLst>
      <p:ext uri="{BB962C8B-B14F-4D97-AF65-F5344CB8AC3E}">
        <p14:creationId xmlns:p14="http://schemas.microsoft.com/office/powerpoint/2010/main" val="3868672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93185-30C3-DA42-20EE-7FDC3374803C}"/>
              </a:ext>
            </a:extLst>
          </p:cNvPr>
          <p:cNvSpPr>
            <a:spLocks noGrp="1"/>
          </p:cNvSpPr>
          <p:nvPr>
            <p:ph type="title"/>
          </p:nvPr>
        </p:nvSpPr>
        <p:spPr/>
        <p:txBody>
          <a:bodyPr/>
          <a:lstStyle/>
          <a:p>
            <a:r>
              <a:rPr lang="en-GB" dirty="0"/>
              <a:t>Using phishing was spread the following viruses</a:t>
            </a:r>
            <a:endParaRPr lang="uk-UA" dirty="0"/>
          </a:p>
        </p:txBody>
      </p:sp>
      <p:sp>
        <p:nvSpPr>
          <p:cNvPr id="5" name="Text Placeholder 4">
            <a:extLst>
              <a:ext uri="{FF2B5EF4-FFF2-40B4-BE49-F238E27FC236}">
                <a16:creationId xmlns:a16="http://schemas.microsoft.com/office/drawing/2014/main" id="{17BFED51-E05B-3437-2070-C7833724A3A4}"/>
              </a:ext>
            </a:extLst>
          </p:cNvPr>
          <p:cNvSpPr>
            <a:spLocks noGrp="1"/>
          </p:cNvSpPr>
          <p:nvPr>
            <p:ph type="body" idx="1"/>
          </p:nvPr>
        </p:nvSpPr>
        <p:spPr>
          <a:xfrm>
            <a:off x="6895559" y="1234911"/>
            <a:ext cx="4558008" cy="4788817"/>
          </a:xfrm>
        </p:spPr>
        <p:txBody>
          <a:bodyPr>
            <a:normAutofit lnSpcReduction="10000"/>
          </a:bodyPr>
          <a:lstStyle/>
          <a:p>
            <a:pPr marL="285750" indent="-285750">
              <a:buFont typeface="Wingdings" panose="05000000000000000000" pitchFamily="2" charset="2"/>
              <a:buChar char="v"/>
            </a:pPr>
            <a:r>
              <a:rPr lang="en-GB" sz="1800" b="1" cap="none" dirty="0"/>
              <a:t>MyDoom</a:t>
            </a:r>
            <a:r>
              <a:rPr lang="en-GB" sz="1800" cap="none" dirty="0">
                <a:solidFill>
                  <a:schemeClr val="tx1">
                    <a:lumMod val="75000"/>
                    <a:lumOff val="25000"/>
                  </a:schemeClr>
                </a:solidFill>
              </a:rPr>
              <a:t> - the most destructive virus in the world, that caused about $ 38 billion in damage. </a:t>
            </a:r>
          </a:p>
          <a:p>
            <a:pPr marL="285750" indent="-285750">
              <a:buFont typeface="Wingdings" panose="05000000000000000000" pitchFamily="2" charset="2"/>
              <a:buChar char="v"/>
            </a:pPr>
            <a:r>
              <a:rPr lang="en-GB" sz="1800" b="1" cap="none" dirty="0"/>
              <a:t>Chornobyl</a:t>
            </a:r>
            <a:r>
              <a:rPr lang="en-GB" sz="1800" cap="none" dirty="0">
                <a:solidFill>
                  <a:schemeClr val="tx1">
                    <a:lumMod val="75000"/>
                    <a:lumOff val="25000"/>
                  </a:schemeClr>
                </a:solidFill>
              </a:rPr>
              <a:t> - virus, that destroyed data from the hard drives of infected computers.</a:t>
            </a:r>
          </a:p>
          <a:p>
            <a:pPr marL="285750" indent="-285750">
              <a:buFont typeface="Wingdings" panose="05000000000000000000" pitchFamily="2" charset="2"/>
              <a:buChar char="v"/>
            </a:pPr>
            <a:r>
              <a:rPr lang="en-GB" sz="1800" cap="none" dirty="0">
                <a:solidFill>
                  <a:schemeClr val="tx1">
                    <a:lumMod val="75000"/>
                    <a:lumOff val="25000"/>
                  </a:schemeClr>
                </a:solidFill>
              </a:rPr>
              <a:t> </a:t>
            </a:r>
            <a:r>
              <a:rPr lang="en-GB" sz="1800" b="1" cap="none" dirty="0"/>
              <a:t>WannaCry</a:t>
            </a:r>
            <a:r>
              <a:rPr lang="en-GB" sz="1800" cap="none" dirty="0">
                <a:solidFill>
                  <a:schemeClr val="tx1">
                    <a:lumMod val="75000"/>
                    <a:lumOff val="25000"/>
                  </a:schemeClr>
                </a:solidFill>
              </a:rPr>
              <a:t> - a virus that encrypts many files stored on a disk using the RSA-2048 algorithm and demands a ransom for them in bitcoin equivalent, and many others.</a:t>
            </a:r>
          </a:p>
          <a:p>
            <a:pPr marL="285750" indent="-285750">
              <a:buFont typeface="Wingdings" panose="05000000000000000000" pitchFamily="2" charset="2"/>
              <a:buChar char="v"/>
            </a:pPr>
            <a:r>
              <a:rPr lang="en-GB" sz="1800" b="1" cap="none" dirty="0"/>
              <a:t>NotPetya</a:t>
            </a:r>
            <a:r>
              <a:rPr lang="en-GB" sz="1800" cap="none" dirty="0"/>
              <a:t> </a:t>
            </a:r>
            <a:r>
              <a:rPr lang="en-GB" sz="1800" cap="none" dirty="0">
                <a:solidFill>
                  <a:schemeClr val="tx1">
                    <a:lumMod val="75000"/>
                    <a:lumOff val="25000"/>
                  </a:schemeClr>
                </a:solidFill>
              </a:rPr>
              <a:t>- a virus that when you try to get rid of it deletes all data from your computer along with the operating system without the ability to recover.</a:t>
            </a:r>
            <a:endParaRPr lang="uk-UA" sz="1800" cap="none" dirty="0">
              <a:solidFill>
                <a:schemeClr val="tx1">
                  <a:lumMod val="75000"/>
                  <a:lumOff val="25000"/>
                </a:schemeClr>
              </a:solidFill>
            </a:endParaRPr>
          </a:p>
        </p:txBody>
      </p:sp>
    </p:spTree>
    <p:extLst>
      <p:ext uri="{BB962C8B-B14F-4D97-AF65-F5344CB8AC3E}">
        <p14:creationId xmlns:p14="http://schemas.microsoft.com/office/powerpoint/2010/main" val="2370035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EEF86E-17D4-D066-EAB2-8D3E07E7BE6A}"/>
              </a:ext>
            </a:extLst>
          </p:cNvPr>
          <p:cNvSpPr>
            <a:spLocks noGrp="1"/>
          </p:cNvSpPr>
          <p:nvPr>
            <p:ph type="title"/>
          </p:nvPr>
        </p:nvSpPr>
        <p:spPr>
          <a:xfrm>
            <a:off x="1041834" y="2362985"/>
            <a:ext cx="3181374" cy="2132029"/>
          </a:xfrm>
        </p:spPr>
        <p:txBody>
          <a:bodyPr/>
          <a:lstStyle/>
          <a:p>
            <a:r>
              <a:rPr lang="en-GB" sz="3200" dirty="0"/>
              <a:t>Distributed denial-of-service (DDoS) attack</a:t>
            </a:r>
            <a:endParaRPr lang="uk-UA" sz="3200" dirty="0"/>
          </a:p>
        </p:txBody>
      </p:sp>
      <p:sp>
        <p:nvSpPr>
          <p:cNvPr id="7" name="Content Placeholder 6">
            <a:extLst>
              <a:ext uri="{FF2B5EF4-FFF2-40B4-BE49-F238E27FC236}">
                <a16:creationId xmlns:a16="http://schemas.microsoft.com/office/drawing/2014/main" id="{6C197EC2-75B9-844E-3547-A585589558EA}"/>
              </a:ext>
            </a:extLst>
          </p:cNvPr>
          <p:cNvSpPr>
            <a:spLocks noGrp="1"/>
          </p:cNvSpPr>
          <p:nvPr>
            <p:ph idx="1"/>
          </p:nvPr>
        </p:nvSpPr>
        <p:spPr/>
        <p:txBody>
          <a:bodyPr/>
          <a:lstStyle/>
          <a:p>
            <a:r>
              <a:rPr lang="en-GB" dirty="0"/>
              <a:t>A DDoS attack attempts to crash a server, website or network by overloading it with traffic, usually from multiple coordinated systems. </a:t>
            </a:r>
          </a:p>
          <a:p>
            <a:r>
              <a:rPr lang="en-GB" dirty="0"/>
              <a:t>DDoS attacks overwhelm enterprise networks via the simple network management protocol (SNMP), used for modems, printers, switches, routers, and servers.</a:t>
            </a:r>
            <a:endParaRPr lang="uk-UA" dirty="0"/>
          </a:p>
        </p:txBody>
      </p:sp>
    </p:spTree>
    <p:extLst>
      <p:ext uri="{BB962C8B-B14F-4D97-AF65-F5344CB8AC3E}">
        <p14:creationId xmlns:p14="http://schemas.microsoft.com/office/powerpoint/2010/main" val="1099766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B545-EEB6-D39E-23FB-4678062E364E}"/>
              </a:ext>
            </a:extLst>
          </p:cNvPr>
          <p:cNvSpPr>
            <a:spLocks noGrp="1"/>
          </p:cNvSpPr>
          <p:nvPr>
            <p:ph type="title"/>
          </p:nvPr>
        </p:nvSpPr>
        <p:spPr/>
        <p:txBody>
          <a:bodyPr/>
          <a:lstStyle/>
          <a:p>
            <a:r>
              <a:rPr lang="en-GB" dirty="0"/>
              <a:t>Malware:</a:t>
            </a:r>
            <a:endParaRPr lang="uk-UA" dirty="0"/>
          </a:p>
        </p:txBody>
      </p:sp>
      <p:sp>
        <p:nvSpPr>
          <p:cNvPr id="5" name="Text Placeholder 4">
            <a:extLst>
              <a:ext uri="{FF2B5EF4-FFF2-40B4-BE49-F238E27FC236}">
                <a16:creationId xmlns:a16="http://schemas.microsoft.com/office/drawing/2014/main" id="{678C0A03-2CD7-6996-EF96-9E5659EEA9A8}"/>
              </a:ext>
            </a:extLst>
          </p:cNvPr>
          <p:cNvSpPr>
            <a:spLocks noGrp="1"/>
          </p:cNvSpPr>
          <p:nvPr>
            <p:ph type="body" idx="1"/>
          </p:nvPr>
        </p:nvSpPr>
        <p:spPr>
          <a:xfrm>
            <a:off x="904973" y="5024966"/>
            <a:ext cx="10558021" cy="1366407"/>
          </a:xfrm>
        </p:spPr>
        <p:txBody>
          <a:bodyPr>
            <a:normAutofit/>
          </a:bodyPr>
          <a:lstStyle/>
          <a:p>
            <a:pPr marL="285750" indent="-285750">
              <a:buFont typeface="Wingdings" panose="05000000000000000000" pitchFamily="2" charset="2"/>
              <a:buChar char="q"/>
            </a:pPr>
            <a:r>
              <a:rPr lang="en-GB" sz="1600" dirty="0">
                <a:solidFill>
                  <a:schemeClr val="tx1">
                    <a:lumMod val="75000"/>
                    <a:lumOff val="25000"/>
                  </a:schemeClr>
                </a:solidFill>
              </a:rPr>
              <a:t>The term “malware” refers to malicious software variants—such as worms, viruses, Trojans, and spyware—that provide unauthorized access or cause damage to a computer. </a:t>
            </a:r>
          </a:p>
          <a:p>
            <a:pPr marL="285750" indent="-285750">
              <a:buFont typeface="Wingdings" panose="05000000000000000000" pitchFamily="2" charset="2"/>
              <a:buChar char="q"/>
            </a:pPr>
            <a:r>
              <a:rPr lang="en-GB" sz="1600" dirty="0">
                <a:solidFill>
                  <a:schemeClr val="tx1">
                    <a:lumMod val="75000"/>
                    <a:lumOff val="25000"/>
                  </a:schemeClr>
                </a:solidFill>
              </a:rPr>
              <a:t>Malware attacks are increasingly “fileless” and designed to get around familiar detection methods, such as antivirus tools, that scan for malicious file attachments.</a:t>
            </a:r>
            <a:endParaRPr lang="uk-UA" sz="1600" dirty="0">
              <a:solidFill>
                <a:schemeClr val="tx1">
                  <a:lumMod val="75000"/>
                  <a:lumOff val="25000"/>
                </a:schemeClr>
              </a:solidFill>
            </a:endParaRPr>
          </a:p>
        </p:txBody>
      </p:sp>
    </p:spTree>
    <p:extLst>
      <p:ext uri="{BB962C8B-B14F-4D97-AF65-F5344CB8AC3E}">
        <p14:creationId xmlns:p14="http://schemas.microsoft.com/office/powerpoint/2010/main" val="3429665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92</TotalTime>
  <Words>938</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Whitney</vt:lpstr>
      <vt:lpstr>Wingdings</vt:lpstr>
      <vt:lpstr>Wingdings 3</vt:lpstr>
      <vt:lpstr>Ion Boardroom</vt:lpstr>
      <vt:lpstr>Cybersecurity</vt:lpstr>
      <vt:lpstr>What is cybersecurity?</vt:lpstr>
      <vt:lpstr>Why is cybersecurity important?</vt:lpstr>
      <vt:lpstr>Cybersecurity domains</vt:lpstr>
      <vt:lpstr>Types of cybersecurity threats</vt:lpstr>
      <vt:lpstr>Phishing</vt:lpstr>
      <vt:lpstr>Using phishing was spread the following viruses</vt:lpstr>
      <vt:lpstr>Distributed denial-of-service (DDoS) attack</vt:lpstr>
      <vt:lpstr>Malware:</vt:lpstr>
      <vt:lpstr>Ransomware</vt:lpstr>
      <vt:lpstr>Insider threats</vt:lpstr>
      <vt:lpstr>Man-in-the-middle attacks</vt:lpstr>
      <vt:lpstr>Advanced persistent threats(APT)</vt:lpstr>
      <vt:lpstr>Social engineering</vt:lpstr>
      <vt:lpstr>Some interesting facts</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Арсен Полівка</dc:creator>
  <cp:lastModifiedBy>Арсен Полівка</cp:lastModifiedBy>
  <cp:revision>1</cp:revision>
  <dcterms:created xsi:type="dcterms:W3CDTF">2022-04-29T08:44:21Z</dcterms:created>
  <dcterms:modified xsi:type="dcterms:W3CDTF">2022-04-29T10:17:04Z</dcterms:modified>
</cp:coreProperties>
</file>