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smtClean="0"/>
              <a:t>Зразок заголовка</a:t>
            </a:r>
            <a:endParaRPr lang="uk-UA"/>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uk-UA"/>
          </a:p>
        </p:txBody>
      </p:sp>
      <p:sp>
        <p:nvSpPr>
          <p:cNvPr id="4" name="Місце для дати 3"/>
          <p:cNvSpPr>
            <a:spLocks noGrp="1"/>
          </p:cNvSpPr>
          <p:nvPr>
            <p:ph type="dt" sz="half" idx="10"/>
          </p:nvPr>
        </p:nvSpPr>
        <p:spPr/>
        <p:txBody>
          <a:bodyPr/>
          <a:lstStyle/>
          <a:p>
            <a:fld id="{E5663D23-1813-4417-A35F-FA31D6FBEBE8}" type="datetimeFigureOut">
              <a:rPr lang="uk-UA" smtClean="0"/>
              <a:t>30.11.2021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96571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E5663D23-1813-4417-A35F-FA31D6FBEBE8}" type="datetimeFigureOut">
              <a:rPr lang="uk-UA" smtClean="0"/>
              <a:t>30.11.2021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200967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smtClean="0"/>
              <a:t>Зразок заголовка</a:t>
            </a:r>
            <a:endParaRPr lang="uk-UA"/>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E5663D23-1813-4417-A35F-FA31D6FBEBE8}" type="datetimeFigureOut">
              <a:rPr lang="uk-UA" smtClean="0"/>
              <a:t>30.11.2021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162417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10"/>
          </p:nvPr>
        </p:nvSpPr>
        <p:spPr/>
        <p:txBody>
          <a:bodyPr/>
          <a:lstStyle/>
          <a:p>
            <a:fld id="{E5663D23-1813-4417-A35F-FA31D6FBEBE8}" type="datetimeFigureOut">
              <a:rPr lang="uk-UA" smtClean="0"/>
              <a:t>30.11.2021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264341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smtClean="0"/>
              <a:t>Зразок заголовка</a:t>
            </a:r>
            <a:endParaRPr lang="uk-UA"/>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Місце для дати 3"/>
          <p:cNvSpPr>
            <a:spLocks noGrp="1"/>
          </p:cNvSpPr>
          <p:nvPr>
            <p:ph type="dt" sz="half" idx="10"/>
          </p:nvPr>
        </p:nvSpPr>
        <p:spPr/>
        <p:txBody>
          <a:bodyPr/>
          <a:lstStyle/>
          <a:p>
            <a:fld id="{E5663D23-1813-4417-A35F-FA31D6FBEBE8}" type="datetimeFigureOut">
              <a:rPr lang="uk-UA" smtClean="0"/>
              <a:t>30.11.2021</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347460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вмісту 2"/>
          <p:cNvSpPr>
            <a:spLocks noGrp="1"/>
          </p:cNvSpPr>
          <p:nvPr>
            <p:ph sz="half" idx="1"/>
          </p:nvPr>
        </p:nvSpPr>
        <p:spPr>
          <a:xfrm>
            <a:off x="838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вмісту 3"/>
          <p:cNvSpPr>
            <a:spLocks noGrp="1"/>
          </p:cNvSpPr>
          <p:nvPr>
            <p:ph sz="half" idx="2"/>
          </p:nvPr>
        </p:nvSpPr>
        <p:spPr>
          <a:xfrm>
            <a:off x="6172200" y="1825625"/>
            <a:ext cx="5181600" cy="435133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дати 4"/>
          <p:cNvSpPr>
            <a:spLocks noGrp="1"/>
          </p:cNvSpPr>
          <p:nvPr>
            <p:ph type="dt" sz="half" idx="10"/>
          </p:nvPr>
        </p:nvSpPr>
        <p:spPr/>
        <p:txBody>
          <a:bodyPr/>
          <a:lstStyle/>
          <a:p>
            <a:fld id="{E5663D23-1813-4417-A35F-FA31D6FBEBE8}" type="datetimeFigureOut">
              <a:rPr lang="uk-UA" smtClean="0"/>
              <a:t>30.11.2021</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90491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smtClean="0"/>
              <a:t>Зразок заголовка</a:t>
            </a:r>
            <a:endParaRPr lang="uk-UA"/>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7" name="Місце для дати 6"/>
          <p:cNvSpPr>
            <a:spLocks noGrp="1"/>
          </p:cNvSpPr>
          <p:nvPr>
            <p:ph type="dt" sz="half" idx="10"/>
          </p:nvPr>
        </p:nvSpPr>
        <p:spPr/>
        <p:txBody>
          <a:bodyPr/>
          <a:lstStyle/>
          <a:p>
            <a:fld id="{E5663D23-1813-4417-A35F-FA31D6FBEBE8}" type="datetimeFigureOut">
              <a:rPr lang="uk-UA" smtClean="0"/>
              <a:t>30.11.2021</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365415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smtClean="0"/>
              <a:t>Зразок заголовка</a:t>
            </a:r>
            <a:endParaRPr lang="uk-UA"/>
          </a:p>
        </p:txBody>
      </p:sp>
      <p:sp>
        <p:nvSpPr>
          <p:cNvPr id="3" name="Місце для дати 2"/>
          <p:cNvSpPr>
            <a:spLocks noGrp="1"/>
          </p:cNvSpPr>
          <p:nvPr>
            <p:ph type="dt" sz="half" idx="10"/>
          </p:nvPr>
        </p:nvSpPr>
        <p:spPr/>
        <p:txBody>
          <a:bodyPr/>
          <a:lstStyle/>
          <a:p>
            <a:fld id="{E5663D23-1813-4417-A35F-FA31D6FBEBE8}" type="datetimeFigureOut">
              <a:rPr lang="uk-UA" smtClean="0"/>
              <a:t>30.11.2021</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762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E5663D23-1813-4417-A35F-FA31D6FBEBE8}" type="datetimeFigureOut">
              <a:rPr lang="uk-UA" smtClean="0"/>
              <a:t>30.11.2021</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374176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uk-UA"/>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E5663D23-1813-4417-A35F-FA31D6FBEBE8}" type="datetimeFigureOut">
              <a:rPr lang="uk-UA" smtClean="0"/>
              <a:t>30.11.2021</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132149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smtClean="0"/>
              <a:t>Зразок заголовка</a:t>
            </a:r>
            <a:endParaRPr lang="uk-UA"/>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Місце для дати 4"/>
          <p:cNvSpPr>
            <a:spLocks noGrp="1"/>
          </p:cNvSpPr>
          <p:nvPr>
            <p:ph type="dt" sz="half" idx="10"/>
          </p:nvPr>
        </p:nvSpPr>
        <p:spPr/>
        <p:txBody>
          <a:bodyPr/>
          <a:lstStyle/>
          <a:p>
            <a:fld id="{E5663D23-1813-4417-A35F-FA31D6FBEBE8}" type="datetimeFigureOut">
              <a:rPr lang="uk-UA" smtClean="0"/>
              <a:t>30.11.2021</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8492797E-01C0-46ED-A448-A8A5F2B1BBC4}" type="slidenum">
              <a:rPr lang="uk-UA" smtClean="0"/>
              <a:t>‹№›</a:t>
            </a:fld>
            <a:endParaRPr lang="uk-UA"/>
          </a:p>
        </p:txBody>
      </p:sp>
    </p:spTree>
    <p:extLst>
      <p:ext uri="{BB962C8B-B14F-4D97-AF65-F5344CB8AC3E}">
        <p14:creationId xmlns:p14="http://schemas.microsoft.com/office/powerpoint/2010/main" val="13712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smtClean="0"/>
              <a:t>Зразок заголовка</a:t>
            </a:r>
            <a:endParaRPr lang="uk-UA"/>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63D23-1813-4417-A35F-FA31D6FBEBE8}" type="datetimeFigureOut">
              <a:rPr lang="uk-UA" smtClean="0"/>
              <a:t>30.11.2021</a:t>
            </a:fld>
            <a:endParaRPr lang="uk-UA"/>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2797E-01C0-46ED-A448-A8A5F2B1BBC4}" type="slidenum">
              <a:rPr lang="uk-UA" smtClean="0"/>
              <a:t>‹№›</a:t>
            </a:fld>
            <a:endParaRPr lang="uk-UA"/>
          </a:p>
        </p:txBody>
      </p:sp>
    </p:spTree>
    <p:extLst>
      <p:ext uri="{BB962C8B-B14F-4D97-AF65-F5344CB8AC3E}">
        <p14:creationId xmlns:p14="http://schemas.microsoft.com/office/powerpoint/2010/main" val="1764796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32729" y="278676"/>
            <a:ext cx="7846422" cy="2557006"/>
          </a:xfrm>
        </p:spPr>
        <p:txBody>
          <a:bodyPr>
            <a:noAutofit/>
          </a:bodyPr>
          <a:lstStyle/>
          <a:p>
            <a:r>
              <a:rPr lang="en-US" sz="2400" b="1" dirty="0" smtClean="0"/>
              <a:t>“Social Engineering: The Art of Human Hacking” - the book I have read that reveals and dissects the technical aspect of many social engineering maneuvers.</a:t>
            </a:r>
            <a:br>
              <a:rPr lang="en-US" sz="2400" b="1" dirty="0" smtClean="0"/>
            </a:br>
            <a:r>
              <a:rPr lang="en-US" sz="2400" b="1" dirty="0" smtClean="0"/>
              <a:t>From elicitation, pretexting, influence and manipulation all aspects of social engineering are picked apart, discussed and explained by using real world examples, personal experience and the science behind them to unraveled the mystery in social engineering.</a:t>
            </a:r>
            <a:endParaRPr lang="uk-UA" sz="2400" b="1" dirty="0"/>
          </a:p>
        </p:txBody>
      </p:sp>
      <p:sp>
        <p:nvSpPr>
          <p:cNvPr id="3" name="Підзаголовок 2"/>
          <p:cNvSpPr>
            <a:spLocks noGrp="1"/>
          </p:cNvSpPr>
          <p:nvPr>
            <p:ph type="subTitle" idx="1"/>
          </p:nvPr>
        </p:nvSpPr>
        <p:spPr>
          <a:xfrm>
            <a:off x="4250146" y="3307080"/>
            <a:ext cx="7829005" cy="3460615"/>
          </a:xfrm>
        </p:spPr>
        <p:txBody>
          <a:bodyPr>
            <a:noAutofit/>
          </a:bodyPr>
          <a:lstStyle/>
          <a:p>
            <a:r>
              <a:rPr lang="en-US" dirty="0" smtClean="0"/>
              <a:t>It examines social engineering, the science of influencing a target to perform a desired task or divulge information.</a:t>
            </a:r>
          </a:p>
          <a:p>
            <a:r>
              <a:rPr lang="en-US" dirty="0" smtClean="0"/>
              <a:t>Book arms you with invaluable information about the many methods of trickery that hackers use in order to gather information with the intent of executing identity theft, fraud, or gaining computer system access.</a:t>
            </a:r>
          </a:p>
          <a:p>
            <a:r>
              <a:rPr lang="en-US" dirty="0" smtClean="0"/>
              <a:t>It reveals vital steps for preventing social engineering threats.</a:t>
            </a:r>
          </a:p>
        </p:txBody>
      </p:sp>
      <p:pic>
        <p:nvPicPr>
          <p:cNvPr id="4" name="Picture 7"/>
          <p:cNvPicPr/>
          <p:nvPr/>
        </p:nvPicPr>
        <p:blipFill>
          <a:blip r:embed="rId2"/>
          <a:stretch>
            <a:fillRect/>
          </a:stretch>
        </p:blipFill>
        <p:spPr>
          <a:xfrm>
            <a:off x="0" y="0"/>
            <a:ext cx="4224020" cy="6858000"/>
          </a:xfrm>
          <a:prstGeom prst="rect">
            <a:avLst/>
          </a:prstGeom>
        </p:spPr>
      </p:pic>
    </p:spTree>
    <p:extLst>
      <p:ext uri="{BB962C8B-B14F-4D97-AF65-F5344CB8AC3E}">
        <p14:creationId xmlns:p14="http://schemas.microsoft.com/office/powerpoint/2010/main" val="4124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74424" y="1530904"/>
            <a:ext cx="8743406" cy="3711657"/>
          </a:xfrm>
        </p:spPr>
        <p:txBody>
          <a:bodyPr>
            <a:noAutofit/>
          </a:bodyPr>
          <a:lstStyle/>
          <a:p>
            <a:r>
              <a:rPr lang="en-US" sz="2000" b="1" dirty="0" smtClean="0"/>
              <a:t>Regarding real-world examples: the book describes the story of </a:t>
            </a:r>
            <a:r>
              <a:rPr lang="en-US" sz="1800" b="1" dirty="0" smtClean="0">
                <a:latin typeface="Arial Black" panose="020B0A04020102020204" pitchFamily="34" charset="0"/>
              </a:rPr>
              <a:t>Kevin </a:t>
            </a:r>
            <a:r>
              <a:rPr lang="en-US" sz="1800" b="1" dirty="0" err="1" smtClean="0">
                <a:latin typeface="Arial Black" panose="020B0A04020102020204" pitchFamily="34" charset="0"/>
              </a:rPr>
              <a:t>Mitnick</a:t>
            </a:r>
            <a:r>
              <a:rPr lang="en-US" sz="1800" b="1" dirty="0" smtClean="0">
                <a:latin typeface="Arial Black" panose="020B0A04020102020204" pitchFamily="34" charset="0"/>
              </a:rPr>
              <a:t> </a:t>
            </a:r>
            <a:r>
              <a:rPr lang="en-US" sz="2000" b="1" dirty="0" smtClean="0"/>
              <a:t>- one of the most famous social engineers in the world—popularized the term “social engineering.” He explained that it is much easier to trick someone into revealing a password for a system than to exert the effort of hacking into the system. </a:t>
            </a:r>
            <a:r>
              <a:rPr lang="en-US" sz="2000" b="1" dirty="0" err="1" smtClean="0"/>
              <a:t>Mitnick</a:t>
            </a:r>
            <a:r>
              <a:rPr lang="en-US" sz="2000" b="1" dirty="0" smtClean="0"/>
              <a:t> claims that this social engineering tactic was the single-most effective method in his arsenal. This indispensable book examines a variety of maneuvers that are aimed at deceiving unsuspecting victims, while it also addresses ways to prevent social engineering threats.</a:t>
            </a:r>
            <a:br>
              <a:rPr lang="en-US" sz="2000" b="1" dirty="0" smtClean="0"/>
            </a:br>
            <a:r>
              <a:rPr lang="en-US" sz="2000" b="1" dirty="0"/>
              <a:t/>
            </a:r>
            <a:br>
              <a:rPr lang="en-US" sz="2000" b="1" dirty="0"/>
            </a:br>
            <a:r>
              <a:rPr lang="en-US" sz="2000" b="1" dirty="0" smtClean="0"/>
              <a:t>At the end of the 20th century, he was found guilty of various computer and communication crimes.</a:t>
            </a:r>
            <a:br>
              <a:rPr lang="en-US" sz="2000" b="1" dirty="0" smtClean="0"/>
            </a:br>
            <a:r>
              <a:rPr lang="en-US" sz="2000" b="1" dirty="0"/>
              <a:t/>
            </a:r>
            <a:br>
              <a:rPr lang="en-US" sz="2000" b="1" dirty="0"/>
            </a:br>
            <a:r>
              <a:rPr lang="en-US" sz="2000" b="1" dirty="0" smtClean="0"/>
              <a:t>In 1980, </a:t>
            </a:r>
            <a:r>
              <a:rPr lang="en-US" sz="2000" b="1" dirty="0" err="1" smtClean="0"/>
              <a:t>Mitnick</a:t>
            </a:r>
            <a:r>
              <a:rPr lang="en-US" sz="2000" b="1" dirty="0" smtClean="0"/>
              <a:t> makes his first hack - a school local area network.</a:t>
            </a:r>
            <a:r>
              <a:rPr lang="uk-UA" sz="2000" b="1" dirty="0" smtClean="0"/>
              <a:t/>
            </a:r>
            <a:br>
              <a:rPr lang="uk-UA" sz="2000" b="1" dirty="0" smtClean="0"/>
            </a:br>
            <a:r>
              <a:rPr lang="uk-UA" sz="2000" b="1" dirty="0"/>
              <a:t/>
            </a:r>
            <a:br>
              <a:rPr lang="uk-UA" sz="2000" b="1" dirty="0"/>
            </a:br>
            <a:r>
              <a:rPr lang="en-US" sz="2000" b="1" dirty="0" smtClean="0"/>
              <a:t>A little later, while studying at the University of Los Angeles, Kevin hacked into a university computer, from which the Pentagon had already been attacked,</a:t>
            </a:r>
            <a:r>
              <a:rPr lang="uk-UA" sz="2000" b="1" dirty="0" smtClean="0"/>
              <a:t> </a:t>
            </a:r>
            <a:r>
              <a:rPr lang="en-US" sz="2000" b="1" dirty="0" smtClean="0"/>
              <a:t>as a result of which the young social engineer got the code of the intercontinental station and several other documents marked “Secretly</a:t>
            </a:r>
            <a:r>
              <a:rPr lang="uk-UA" sz="2000" b="1" dirty="0" smtClean="0"/>
              <a:t>“</a:t>
            </a:r>
            <a:r>
              <a:rPr lang="en-US" sz="2000" b="1" dirty="0" smtClean="0"/>
              <a:t>.</a:t>
            </a:r>
            <a:br>
              <a:rPr lang="en-US" sz="2000" b="1" dirty="0" smtClean="0"/>
            </a:br>
            <a:r>
              <a:rPr lang="en-US" sz="2000" b="1" dirty="0"/>
              <a:t/>
            </a:r>
            <a:br>
              <a:rPr lang="en-US" sz="2000" b="1" dirty="0"/>
            </a:br>
            <a:r>
              <a:rPr lang="en-US" sz="2000" b="1" dirty="0" err="1" smtClean="0"/>
              <a:t>Mitnick</a:t>
            </a:r>
            <a:r>
              <a:rPr lang="en-US" sz="2000" b="1" dirty="0" smtClean="0"/>
              <a:t> was caught and sentenced to six months in prison.</a:t>
            </a:r>
            <a:r>
              <a:rPr lang="en-US" sz="2000" b="1" dirty="0"/>
              <a:t/>
            </a:r>
            <a:br>
              <a:rPr lang="en-US" sz="2000" b="1" dirty="0"/>
            </a:br>
            <a:endParaRPr lang="uk-UA" sz="2000" b="1" dirty="0"/>
          </a:p>
        </p:txBody>
      </p:sp>
      <p:pic>
        <p:nvPicPr>
          <p:cNvPr id="4" name="Місце для вмісту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2406" y="484972"/>
            <a:ext cx="2144684" cy="2901760"/>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1" y="3876812"/>
            <a:ext cx="3288747" cy="2047875"/>
          </a:xfrm>
          <a:prstGeom prst="rect">
            <a:avLst/>
          </a:prstGeom>
        </p:spPr>
      </p:pic>
    </p:spTree>
    <p:extLst>
      <p:ext uri="{BB962C8B-B14F-4D97-AF65-F5344CB8AC3E}">
        <p14:creationId xmlns:p14="http://schemas.microsoft.com/office/powerpoint/2010/main" val="193011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69577" y="2772999"/>
            <a:ext cx="6207033" cy="1325563"/>
          </a:xfrm>
        </p:spPr>
        <p:txBody>
          <a:bodyPr>
            <a:noAutofit/>
          </a:bodyPr>
          <a:lstStyle/>
          <a:p>
            <a:r>
              <a:rPr lang="en-US" sz="2000" b="1" dirty="0" smtClean="0"/>
              <a:t>After another cybercrime, the court sentenced </a:t>
            </a:r>
            <a:r>
              <a:rPr lang="en-US" sz="2000" b="1" dirty="0" err="1" smtClean="0"/>
              <a:t>Mitnick</a:t>
            </a:r>
            <a:r>
              <a:rPr lang="en-US" sz="2000" b="1" dirty="0" smtClean="0"/>
              <a:t> to a year in prison and a compulsory course of treatment for "computer addiction”. Kevin was released on probation in 1990. As a basic condition, he was forbidden to use the computer. </a:t>
            </a:r>
            <a:br>
              <a:rPr lang="en-US" sz="2000" b="1" dirty="0" smtClean="0"/>
            </a:br>
            <a:r>
              <a:rPr lang="en-US" sz="2000" b="1" dirty="0" smtClean="0"/>
              <a:t/>
            </a:r>
            <a:br>
              <a:rPr lang="en-US" sz="2000" b="1" dirty="0" smtClean="0"/>
            </a:br>
            <a:r>
              <a:rPr lang="en-US" sz="2000" b="1" dirty="0" smtClean="0"/>
              <a:t>However, soon </a:t>
            </a:r>
            <a:r>
              <a:rPr lang="en-US" sz="2000" b="1" dirty="0" err="1" smtClean="0"/>
              <a:t>Mitnick</a:t>
            </a:r>
            <a:r>
              <a:rPr lang="en-US" sz="2000" b="1" dirty="0" smtClean="0"/>
              <a:t> again "joked": the number of the warden for his behavior was blocked. The judge's credit account was in complete chaos.</a:t>
            </a:r>
            <a:br>
              <a:rPr lang="en-US" sz="2000" b="1" dirty="0" smtClean="0"/>
            </a:br>
            <a:r>
              <a:rPr lang="en-US" sz="2000" b="1" dirty="0" smtClean="0"/>
              <a:t>All references to </a:t>
            </a:r>
            <a:r>
              <a:rPr lang="en-US" sz="2000" b="1" dirty="0" err="1" smtClean="0"/>
              <a:t>Mitnick's</a:t>
            </a:r>
            <a:r>
              <a:rPr lang="en-US" sz="2000" b="1" dirty="0" smtClean="0"/>
              <a:t> arrest and sentence have disappeared from the court's main computer. </a:t>
            </a:r>
            <a:r>
              <a:rPr lang="uk-UA" sz="2000" b="1" dirty="0" smtClean="0"/>
              <a:t/>
            </a:r>
            <a:br>
              <a:rPr lang="uk-UA" sz="2000" b="1" dirty="0" smtClean="0"/>
            </a:br>
            <a:r>
              <a:rPr lang="uk-UA" sz="2000" b="1" dirty="0"/>
              <a:t/>
            </a:r>
            <a:br>
              <a:rPr lang="uk-UA" sz="2000" b="1" dirty="0"/>
            </a:br>
            <a:r>
              <a:rPr lang="en-US" sz="2000" b="1" dirty="0" smtClean="0"/>
              <a:t>After that, he was declared wanted by the federal authorities. Of course, after a while he was caught again. While he was in prison, many books about him were published by various authors.</a:t>
            </a:r>
            <a:br>
              <a:rPr lang="en-US" sz="2000" b="1" dirty="0" smtClean="0"/>
            </a:br>
            <a:endParaRPr lang="uk-UA" sz="2000" b="1" dirty="0"/>
          </a:p>
        </p:txBody>
      </p:sp>
      <p:pic>
        <p:nvPicPr>
          <p:cNvPr id="1028" name="Picture 4" descr="Kevin Mitnick was the FBI&amp;#39;s most wanted hacker in the &amp;#39;90s. He was hiding  in plain sight in Denver. – The Denve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 y="1541418"/>
            <a:ext cx="5503817" cy="345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41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en-US" sz="3600" b="1" dirty="0" smtClean="0">
                <a:solidFill>
                  <a:schemeClr val="accent5">
                    <a:lumMod val="75000"/>
                  </a:schemeClr>
                </a:solidFill>
              </a:rPr>
              <a:t>Gathering information</a:t>
            </a:r>
            <a:r>
              <a:rPr lang="uk-UA" sz="2000" b="1" dirty="0">
                <a:solidFill>
                  <a:schemeClr val="accent5">
                    <a:lumMod val="75000"/>
                  </a:schemeClr>
                </a:solidFill>
              </a:rPr>
              <a:t/>
            </a:r>
            <a:br>
              <a:rPr lang="uk-UA" sz="2000" b="1" dirty="0">
                <a:solidFill>
                  <a:schemeClr val="accent5">
                    <a:lumMod val="75000"/>
                  </a:schemeClr>
                </a:solidFill>
              </a:rPr>
            </a:br>
            <a:endParaRPr lang="uk-UA" sz="2000" b="1" dirty="0">
              <a:solidFill>
                <a:schemeClr val="accent5">
                  <a:lumMod val="75000"/>
                </a:schemeClr>
              </a:solidFill>
            </a:endParaRPr>
          </a:p>
        </p:txBody>
      </p:sp>
      <p:sp>
        <p:nvSpPr>
          <p:cNvPr id="5" name="Місце для вмісту 4"/>
          <p:cNvSpPr>
            <a:spLocks noGrp="1"/>
          </p:cNvSpPr>
          <p:nvPr>
            <p:ph idx="1"/>
          </p:nvPr>
        </p:nvSpPr>
        <p:spPr>
          <a:xfrm>
            <a:off x="6400800" y="1786483"/>
            <a:ext cx="5405846" cy="4351338"/>
          </a:xfrm>
        </p:spPr>
        <p:txBody>
          <a:bodyPr>
            <a:normAutofit/>
          </a:bodyPr>
          <a:lstStyle/>
          <a:p>
            <a:pPr marL="0" indent="0">
              <a:buNone/>
            </a:pPr>
            <a:r>
              <a:rPr lang="en-US" sz="2000" b="1" dirty="0"/>
              <a:t>A lot of attention in the book is also paid to the collection of information. It would seem that so difficult in this?</a:t>
            </a:r>
            <a:br>
              <a:rPr lang="en-US" sz="2000" b="1" dirty="0"/>
            </a:br>
            <a:r>
              <a:rPr lang="en-US" sz="2000" b="1" dirty="0"/>
              <a:t/>
            </a:r>
            <a:br>
              <a:rPr lang="en-US" sz="2000" b="1" dirty="0"/>
            </a:br>
            <a:r>
              <a:rPr lang="uk-UA" sz="2000" b="1" dirty="0" err="1"/>
              <a:t>Gathering</a:t>
            </a:r>
            <a:r>
              <a:rPr lang="uk-UA" sz="2000" b="1" dirty="0"/>
              <a:t> </a:t>
            </a:r>
            <a:r>
              <a:rPr lang="uk-UA" sz="2000" b="1" dirty="0" err="1"/>
              <a:t>information</a:t>
            </a:r>
            <a:r>
              <a:rPr lang="uk-UA" sz="2000" b="1" dirty="0"/>
              <a:t> </a:t>
            </a:r>
            <a:r>
              <a:rPr lang="uk-UA" sz="2000" b="1" dirty="0" err="1"/>
              <a:t>is</a:t>
            </a:r>
            <a:r>
              <a:rPr lang="uk-UA" sz="2000" b="1" dirty="0"/>
              <a:t> </a:t>
            </a:r>
            <a:r>
              <a:rPr lang="uk-UA" sz="2000" b="1" dirty="0" err="1"/>
              <a:t>like</a:t>
            </a:r>
            <a:r>
              <a:rPr lang="uk-UA" sz="2000" b="1" dirty="0"/>
              <a:t> </a:t>
            </a:r>
            <a:r>
              <a:rPr lang="uk-UA" sz="2000" b="1" dirty="0" err="1"/>
              <a:t>building</a:t>
            </a:r>
            <a:r>
              <a:rPr lang="uk-UA" sz="2000" b="1" dirty="0"/>
              <a:t> a </a:t>
            </a:r>
            <a:r>
              <a:rPr lang="uk-UA" sz="2000" b="1" dirty="0" err="1"/>
              <a:t>house</a:t>
            </a:r>
            <a:r>
              <a:rPr lang="uk-UA" sz="2000" b="1" dirty="0"/>
              <a:t>. </a:t>
            </a:r>
            <a:r>
              <a:rPr lang="uk-UA" sz="2000" b="1" dirty="0" err="1"/>
              <a:t>If</a:t>
            </a:r>
            <a:r>
              <a:rPr lang="uk-UA" sz="2000" b="1" dirty="0"/>
              <a:t> </a:t>
            </a:r>
            <a:r>
              <a:rPr lang="uk-UA" sz="2000" b="1" dirty="0" err="1"/>
              <a:t>you</a:t>
            </a:r>
            <a:r>
              <a:rPr lang="uk-UA" sz="2000" b="1" dirty="0"/>
              <a:t> </a:t>
            </a:r>
            <a:r>
              <a:rPr lang="uk-UA" sz="2000" b="1" dirty="0" err="1"/>
              <a:t>try</a:t>
            </a:r>
            <a:r>
              <a:rPr lang="uk-UA" sz="2000" b="1" dirty="0"/>
              <a:t> </a:t>
            </a:r>
            <a:r>
              <a:rPr lang="uk-UA" sz="2000" b="1" dirty="0" err="1"/>
              <a:t>to</a:t>
            </a:r>
            <a:r>
              <a:rPr lang="uk-UA" sz="2000" b="1" dirty="0"/>
              <a:t> </a:t>
            </a:r>
            <a:r>
              <a:rPr lang="uk-UA" sz="2000" b="1" dirty="0" err="1"/>
              <a:t>start</a:t>
            </a:r>
            <a:r>
              <a:rPr lang="uk-UA" sz="2000" b="1" dirty="0"/>
              <a:t> </a:t>
            </a:r>
            <a:r>
              <a:rPr lang="uk-UA" sz="2000" b="1" dirty="0" err="1"/>
              <a:t>with</a:t>
            </a:r>
            <a:r>
              <a:rPr lang="uk-UA" sz="2000" b="1" dirty="0"/>
              <a:t> </a:t>
            </a:r>
            <a:r>
              <a:rPr lang="uk-UA" sz="2000" b="1" dirty="0" err="1"/>
              <a:t>the</a:t>
            </a:r>
            <a:r>
              <a:rPr lang="uk-UA" sz="2000" b="1" dirty="0"/>
              <a:t> </a:t>
            </a:r>
            <a:r>
              <a:rPr lang="uk-UA" sz="2000" b="1" dirty="0" err="1"/>
              <a:t>roof</a:t>
            </a:r>
            <a:r>
              <a:rPr lang="uk-UA" sz="2000" b="1" dirty="0"/>
              <a:t> </a:t>
            </a:r>
            <a:r>
              <a:rPr lang="uk-UA" sz="2000" b="1" dirty="0" err="1"/>
              <a:t>your</a:t>
            </a:r>
            <a:r>
              <a:rPr lang="uk-UA" sz="2000" b="1" dirty="0"/>
              <a:t> </a:t>
            </a:r>
            <a:r>
              <a:rPr lang="uk-UA" sz="2000" b="1" dirty="0" err="1"/>
              <a:t>house</a:t>
            </a:r>
            <a:r>
              <a:rPr lang="uk-UA" sz="2000" b="1" dirty="0"/>
              <a:t> </a:t>
            </a:r>
            <a:r>
              <a:rPr lang="uk-UA" sz="2000" b="1" dirty="0" err="1"/>
              <a:t>will</a:t>
            </a:r>
            <a:r>
              <a:rPr lang="uk-UA" sz="2000" b="1" dirty="0"/>
              <a:t> </a:t>
            </a:r>
            <a:r>
              <a:rPr lang="uk-UA" sz="2000" b="1" dirty="0" err="1"/>
              <a:t>surely</a:t>
            </a:r>
            <a:r>
              <a:rPr lang="uk-UA" sz="2000" b="1" dirty="0"/>
              <a:t> </a:t>
            </a:r>
            <a:r>
              <a:rPr lang="uk-UA" sz="2000" b="1" dirty="0" err="1"/>
              <a:t>be</a:t>
            </a:r>
            <a:r>
              <a:rPr lang="uk-UA" sz="2000" b="1" dirty="0"/>
              <a:t> a </a:t>
            </a:r>
            <a:r>
              <a:rPr lang="uk-UA" sz="2000" b="1" dirty="0" err="1"/>
              <a:t>failure</a:t>
            </a:r>
            <a:r>
              <a:rPr lang="uk-UA" sz="2000" b="1" dirty="0"/>
              <a:t>. A </a:t>
            </a:r>
            <a:r>
              <a:rPr lang="uk-UA" sz="2000" b="1" dirty="0" err="1"/>
              <a:t>good</a:t>
            </a:r>
            <a:r>
              <a:rPr lang="uk-UA" sz="2000" b="1" dirty="0"/>
              <a:t> </a:t>
            </a:r>
            <a:r>
              <a:rPr lang="uk-UA" sz="2000" b="1" dirty="0" err="1"/>
              <a:t>house</a:t>
            </a:r>
            <a:r>
              <a:rPr lang="uk-UA" sz="2000" b="1" dirty="0"/>
              <a:t> </a:t>
            </a:r>
            <a:r>
              <a:rPr lang="uk-UA" sz="2000" b="1" dirty="0" err="1"/>
              <a:t>will</a:t>
            </a:r>
            <a:r>
              <a:rPr lang="uk-UA" sz="2000" b="1" dirty="0"/>
              <a:t> </a:t>
            </a:r>
            <a:r>
              <a:rPr lang="uk-UA" sz="2000" b="1" dirty="0" err="1"/>
              <a:t>be</a:t>
            </a:r>
            <a:r>
              <a:rPr lang="uk-UA" sz="2000" b="1" dirty="0"/>
              <a:t> </a:t>
            </a:r>
            <a:r>
              <a:rPr lang="uk-UA" sz="2000" b="1" dirty="0" err="1"/>
              <a:t>built</a:t>
            </a:r>
            <a:r>
              <a:rPr lang="uk-UA" sz="2000" b="1" dirty="0"/>
              <a:t> </a:t>
            </a:r>
            <a:r>
              <a:rPr lang="uk-UA" sz="2000" b="1" dirty="0" err="1"/>
              <a:t>using</a:t>
            </a:r>
            <a:r>
              <a:rPr lang="uk-UA" sz="2000" b="1" dirty="0"/>
              <a:t> a </a:t>
            </a:r>
            <a:r>
              <a:rPr lang="uk-UA" sz="2000" b="1" dirty="0" err="1"/>
              <a:t>solid</a:t>
            </a:r>
            <a:r>
              <a:rPr lang="uk-UA" sz="2000" b="1" dirty="0"/>
              <a:t> </a:t>
            </a:r>
            <a:r>
              <a:rPr lang="uk-UA" sz="2000" b="1" dirty="0" err="1"/>
              <a:t>foundation</a:t>
            </a:r>
            <a:r>
              <a:rPr lang="uk-UA" sz="2000" b="1" dirty="0"/>
              <a:t> </a:t>
            </a:r>
            <a:r>
              <a:rPr lang="uk-UA" sz="2000" b="1" dirty="0" err="1"/>
              <a:t>and</a:t>
            </a:r>
            <a:r>
              <a:rPr lang="uk-UA" sz="2000" b="1" dirty="0"/>
              <a:t> </a:t>
            </a:r>
            <a:r>
              <a:rPr lang="uk-UA" sz="2000" b="1" dirty="0" err="1"/>
              <a:t>from</a:t>
            </a:r>
            <a:r>
              <a:rPr lang="uk-UA" sz="2000" b="1" dirty="0"/>
              <a:t> </a:t>
            </a:r>
            <a:r>
              <a:rPr lang="uk-UA" sz="2000" b="1" dirty="0" err="1"/>
              <a:t>there</a:t>
            </a:r>
            <a:r>
              <a:rPr lang="uk-UA" sz="2000" b="1" dirty="0"/>
              <a:t> </a:t>
            </a:r>
            <a:r>
              <a:rPr lang="uk-UA" sz="2000" b="1" dirty="0" err="1"/>
              <a:t>it</a:t>
            </a:r>
            <a:r>
              <a:rPr lang="uk-UA" sz="2000" b="1" dirty="0"/>
              <a:t> </a:t>
            </a:r>
            <a:r>
              <a:rPr lang="uk-UA" sz="2000" b="1" dirty="0" err="1"/>
              <a:t>will</a:t>
            </a:r>
            <a:r>
              <a:rPr lang="uk-UA" sz="2000" b="1" dirty="0"/>
              <a:t> </a:t>
            </a:r>
            <a:r>
              <a:rPr lang="uk-UA" sz="2000" b="1" dirty="0" err="1"/>
              <a:t>be</a:t>
            </a:r>
            <a:r>
              <a:rPr lang="uk-UA" sz="2000" b="1" dirty="0"/>
              <a:t> </a:t>
            </a:r>
            <a:r>
              <a:rPr lang="uk-UA" sz="2000" b="1" dirty="0" err="1"/>
              <a:t>built</a:t>
            </a:r>
            <a:r>
              <a:rPr lang="uk-UA" sz="2000" b="1" dirty="0"/>
              <a:t> </a:t>
            </a:r>
            <a:r>
              <a:rPr lang="uk-UA" sz="2000" b="1" dirty="0" err="1"/>
              <a:t>literally</a:t>
            </a:r>
            <a:r>
              <a:rPr lang="uk-UA" sz="2000" b="1" dirty="0"/>
              <a:t> </a:t>
            </a:r>
            <a:r>
              <a:rPr lang="uk-UA" sz="2000" b="1" dirty="0" err="1"/>
              <a:t>from</a:t>
            </a:r>
            <a:r>
              <a:rPr lang="uk-UA" sz="2000" b="1" dirty="0"/>
              <a:t> </a:t>
            </a:r>
            <a:r>
              <a:rPr lang="uk-UA" sz="2000" b="1" dirty="0" err="1"/>
              <a:t>the</a:t>
            </a:r>
            <a:r>
              <a:rPr lang="uk-UA" sz="2000" b="1" dirty="0"/>
              <a:t> </a:t>
            </a:r>
            <a:r>
              <a:rPr lang="uk-UA" sz="2000" b="1" dirty="0" err="1"/>
              <a:t>ground</a:t>
            </a:r>
            <a:r>
              <a:rPr lang="uk-UA" sz="2000" b="1" dirty="0"/>
              <a:t> </a:t>
            </a:r>
            <a:r>
              <a:rPr lang="uk-UA" sz="2000" b="1" dirty="0" err="1"/>
              <a:t>up</a:t>
            </a:r>
            <a:r>
              <a:rPr lang="uk-UA" sz="2000" b="1" dirty="0"/>
              <a:t>. </a:t>
            </a:r>
            <a:r>
              <a:rPr lang="uk-UA" sz="2000" b="1" dirty="0" err="1"/>
              <a:t>As</a:t>
            </a:r>
            <a:r>
              <a:rPr lang="uk-UA" sz="2000" b="1" dirty="0"/>
              <a:t> </a:t>
            </a:r>
            <a:r>
              <a:rPr lang="uk-UA" sz="2000" b="1" dirty="0" err="1"/>
              <a:t>you</a:t>
            </a:r>
            <a:r>
              <a:rPr lang="uk-UA" sz="2000" b="1" dirty="0"/>
              <a:t> </a:t>
            </a:r>
            <a:r>
              <a:rPr lang="uk-UA" sz="2000" b="1" dirty="0" err="1"/>
              <a:t>gather</a:t>
            </a:r>
            <a:r>
              <a:rPr lang="uk-UA" sz="2000" b="1" dirty="0"/>
              <a:t> </a:t>
            </a:r>
            <a:r>
              <a:rPr lang="uk-UA" sz="2000" b="1" dirty="0" err="1"/>
              <a:t>information</a:t>
            </a:r>
            <a:r>
              <a:rPr lang="uk-UA" sz="2000" b="1" dirty="0"/>
              <a:t> </a:t>
            </a:r>
            <a:r>
              <a:rPr lang="uk-UA" sz="2000" b="1" dirty="0" err="1"/>
              <a:t>you</a:t>
            </a:r>
            <a:r>
              <a:rPr lang="uk-UA" sz="2000" b="1" dirty="0"/>
              <a:t> </a:t>
            </a:r>
            <a:r>
              <a:rPr lang="uk-UA" sz="2000" b="1" dirty="0" err="1"/>
              <a:t>may</a:t>
            </a:r>
            <a:r>
              <a:rPr lang="uk-UA" sz="2000" b="1" dirty="0"/>
              <a:t> </a:t>
            </a:r>
            <a:r>
              <a:rPr lang="uk-UA" sz="2000" b="1" dirty="0" err="1"/>
              <a:t>be</a:t>
            </a:r>
            <a:r>
              <a:rPr lang="uk-UA" sz="2000" b="1" dirty="0"/>
              <a:t> </a:t>
            </a:r>
            <a:r>
              <a:rPr lang="uk-UA" sz="2000" b="1" dirty="0" err="1"/>
              <a:t>overwhelmed</a:t>
            </a:r>
            <a:r>
              <a:rPr lang="uk-UA" sz="2000" b="1" dirty="0"/>
              <a:t> </a:t>
            </a:r>
            <a:r>
              <a:rPr lang="uk-UA" sz="2000" b="1" dirty="0" err="1"/>
              <a:t>with</a:t>
            </a:r>
            <a:r>
              <a:rPr lang="uk-UA" sz="2000" b="1" dirty="0"/>
              <a:t> </a:t>
            </a:r>
            <a:r>
              <a:rPr lang="uk-UA" sz="2000" b="1" dirty="0" err="1"/>
              <a:t>how</a:t>
            </a:r>
            <a:r>
              <a:rPr lang="uk-UA" sz="2000" b="1" dirty="0"/>
              <a:t> </a:t>
            </a:r>
            <a:r>
              <a:rPr lang="uk-UA" sz="2000" b="1" dirty="0" err="1"/>
              <a:t>to</a:t>
            </a:r>
            <a:r>
              <a:rPr lang="uk-UA" sz="2000" b="1" dirty="0"/>
              <a:t> </a:t>
            </a:r>
            <a:r>
              <a:rPr lang="uk-UA" sz="2000" b="1" dirty="0" err="1"/>
              <a:t>organize</a:t>
            </a:r>
            <a:r>
              <a:rPr lang="uk-UA" sz="2000" b="1" dirty="0"/>
              <a:t> </a:t>
            </a:r>
            <a:r>
              <a:rPr lang="uk-UA" sz="2000" b="1" dirty="0" err="1"/>
              <a:t>and</a:t>
            </a:r>
            <a:r>
              <a:rPr lang="uk-UA" sz="2000" b="1" dirty="0"/>
              <a:t> </a:t>
            </a:r>
            <a:r>
              <a:rPr lang="uk-UA" sz="2000" b="1" dirty="0" err="1"/>
              <a:t>then</a:t>
            </a:r>
            <a:r>
              <a:rPr lang="uk-UA" sz="2000" b="1" dirty="0"/>
              <a:t> </a:t>
            </a:r>
            <a:r>
              <a:rPr lang="uk-UA" sz="2000" b="1" dirty="0" err="1"/>
              <a:t>use</a:t>
            </a:r>
            <a:r>
              <a:rPr lang="uk-UA" sz="2000" b="1" dirty="0"/>
              <a:t> </a:t>
            </a:r>
            <a:r>
              <a:rPr lang="uk-UA" sz="2000" b="1" dirty="0" err="1"/>
              <a:t>this</a:t>
            </a:r>
            <a:r>
              <a:rPr lang="uk-UA" sz="2000" b="1" dirty="0"/>
              <a:t> </a:t>
            </a:r>
            <a:r>
              <a:rPr lang="uk-UA" sz="2000" b="1" dirty="0" err="1"/>
              <a:t>data</a:t>
            </a:r>
            <a:r>
              <a:rPr lang="uk-UA" sz="2000" b="1" dirty="0"/>
              <a:t>, </a:t>
            </a:r>
            <a:r>
              <a:rPr lang="uk-UA" sz="2000" b="1" dirty="0" err="1"/>
              <a:t>so</a:t>
            </a:r>
            <a:r>
              <a:rPr lang="uk-UA" sz="2000" b="1" dirty="0"/>
              <a:t> </a:t>
            </a:r>
            <a:r>
              <a:rPr lang="uk-UA" sz="2000" b="1" dirty="0" err="1"/>
              <a:t>starting</a:t>
            </a:r>
            <a:r>
              <a:rPr lang="uk-UA" sz="2000" b="1" dirty="0"/>
              <a:t> a </a:t>
            </a:r>
            <a:r>
              <a:rPr lang="uk-UA" sz="2000" b="1" dirty="0" err="1"/>
              <a:t>file</a:t>
            </a:r>
            <a:r>
              <a:rPr lang="uk-UA" sz="2000" b="1" dirty="0"/>
              <a:t> </a:t>
            </a:r>
            <a:r>
              <a:rPr lang="uk-UA" sz="2000" b="1" dirty="0" err="1"/>
              <a:t>or</a:t>
            </a:r>
            <a:r>
              <a:rPr lang="uk-UA" sz="2000" b="1" dirty="0"/>
              <a:t> </a:t>
            </a:r>
            <a:r>
              <a:rPr lang="uk-UA" sz="2000" b="1" dirty="0" err="1"/>
              <a:t>an</a:t>
            </a:r>
            <a:r>
              <a:rPr lang="uk-UA" sz="2000" b="1" dirty="0"/>
              <a:t> </a:t>
            </a:r>
            <a:r>
              <a:rPr lang="uk-UA" sz="2000" b="1" dirty="0" err="1"/>
              <a:t>information</a:t>
            </a:r>
            <a:r>
              <a:rPr lang="uk-UA" sz="2000" b="1" dirty="0"/>
              <a:t> </a:t>
            </a:r>
            <a:r>
              <a:rPr lang="uk-UA" sz="2000" b="1" dirty="0" err="1"/>
              <a:t>gathering</a:t>
            </a:r>
            <a:r>
              <a:rPr lang="uk-UA" sz="2000" b="1" dirty="0"/>
              <a:t> </a:t>
            </a:r>
            <a:r>
              <a:rPr lang="uk-UA" sz="2000" b="1" dirty="0" err="1"/>
              <a:t>service</a:t>
            </a:r>
            <a:r>
              <a:rPr lang="uk-UA" sz="2000" b="1" dirty="0"/>
              <a:t> </a:t>
            </a:r>
            <a:r>
              <a:rPr lang="uk-UA" sz="2000" b="1" dirty="0" err="1"/>
              <a:t>to</a:t>
            </a:r>
            <a:r>
              <a:rPr lang="uk-UA" sz="2000" b="1" dirty="0"/>
              <a:t> </a:t>
            </a:r>
            <a:r>
              <a:rPr lang="uk-UA" sz="2000" b="1" dirty="0" err="1"/>
              <a:t>gather</a:t>
            </a:r>
            <a:r>
              <a:rPr lang="uk-UA" sz="2000" b="1" dirty="0"/>
              <a:t> </a:t>
            </a:r>
            <a:r>
              <a:rPr lang="uk-UA" sz="2000" b="1" dirty="0" err="1"/>
              <a:t>this</a:t>
            </a:r>
            <a:r>
              <a:rPr lang="uk-UA" sz="2000" b="1" dirty="0"/>
              <a:t> </a:t>
            </a:r>
            <a:r>
              <a:rPr lang="uk-UA" sz="2000" b="1" dirty="0" err="1"/>
              <a:t>data</a:t>
            </a:r>
            <a:r>
              <a:rPr lang="uk-UA" sz="2000" b="1" dirty="0"/>
              <a:t> </a:t>
            </a:r>
            <a:r>
              <a:rPr lang="uk-UA" sz="2000" b="1" dirty="0" err="1"/>
              <a:t>in</a:t>
            </a:r>
            <a:r>
              <a:rPr lang="uk-UA" sz="2000" b="1" dirty="0"/>
              <a:t> </a:t>
            </a:r>
            <a:r>
              <a:rPr lang="uk-UA" sz="2000" b="1" dirty="0" err="1"/>
              <a:t>is</a:t>
            </a:r>
            <a:r>
              <a:rPr lang="uk-UA" sz="2000" b="1" dirty="0"/>
              <a:t> a </a:t>
            </a:r>
            <a:r>
              <a:rPr lang="uk-UA" sz="2000" b="1" dirty="0" err="1"/>
              <a:t>good</a:t>
            </a:r>
            <a:r>
              <a:rPr lang="uk-UA" sz="2000" b="1" dirty="0"/>
              <a:t> </a:t>
            </a:r>
            <a:r>
              <a:rPr lang="uk-UA" sz="2000" b="1" dirty="0" err="1"/>
              <a:t>idea</a:t>
            </a:r>
            <a:r>
              <a:rPr lang="uk-UA" sz="2000" b="1" dirty="0"/>
              <a:t>.</a:t>
            </a:r>
            <a:br>
              <a:rPr lang="uk-UA" sz="2000" b="1" dirty="0"/>
            </a:br>
            <a:endParaRPr lang="uk-UA" sz="2000" b="1" dirty="0"/>
          </a:p>
        </p:txBody>
      </p:sp>
      <p:pic>
        <p:nvPicPr>
          <p:cNvPr id="2050" name="Picture 2" descr="The Information Society - BM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58" y="1690688"/>
            <a:ext cx="5653042" cy="382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9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3366" y="47216"/>
            <a:ext cx="10515600" cy="1325563"/>
          </a:xfrm>
        </p:spPr>
        <p:txBody>
          <a:bodyPr/>
          <a:lstStyle/>
          <a:p>
            <a:pPr algn="ctr"/>
            <a:r>
              <a:rPr lang="en-US" dirty="0" smtClean="0">
                <a:latin typeface="+mn-lt"/>
              </a:rPr>
              <a:t>Elicitation</a:t>
            </a:r>
            <a:endParaRPr lang="uk-UA" dirty="0">
              <a:latin typeface="+mn-lt"/>
            </a:endParaRPr>
          </a:p>
        </p:txBody>
      </p:sp>
      <p:sp>
        <p:nvSpPr>
          <p:cNvPr id="3" name="Місце для вмісту 2"/>
          <p:cNvSpPr>
            <a:spLocks noGrp="1"/>
          </p:cNvSpPr>
          <p:nvPr>
            <p:ph idx="1"/>
          </p:nvPr>
        </p:nvSpPr>
        <p:spPr>
          <a:xfrm>
            <a:off x="5172891" y="1607910"/>
            <a:ext cx="6958149" cy="4351338"/>
          </a:xfrm>
        </p:spPr>
        <p:txBody>
          <a:bodyPr>
            <a:normAutofit/>
          </a:bodyPr>
          <a:lstStyle/>
          <a:p>
            <a:pPr marL="0" indent="0">
              <a:buNone/>
            </a:pPr>
            <a:r>
              <a:rPr lang="en-US" sz="2200" dirty="0" smtClean="0"/>
              <a:t>What is elicitation? Elicitation means to bring or draw out, or to arrive at a conclusion (truth, for instance) by logic. Alternatively, it is defined as a stimulation that calls up (or draws forth) a particular class of behaviors, as in “the elicitation of his testimony was not easy.”</a:t>
            </a:r>
          </a:p>
          <a:p>
            <a:pPr marL="0" indent="0">
              <a:buNone/>
            </a:pPr>
            <a:r>
              <a:rPr lang="en-US" sz="2200" dirty="0" smtClean="0"/>
              <a:t>Being able to effectively draw people out is a skill that can make or break a social engineer. When people see you and talk to you they should feel at ease and want to open up.</a:t>
            </a:r>
          </a:p>
          <a:p>
            <a:pPr marL="0" indent="0">
              <a:buNone/>
            </a:pPr>
            <a:r>
              <a:rPr lang="en-US" sz="2200" dirty="0" smtClean="0"/>
              <a:t>Strange as it may sound, but in a book about social engineering, there are many different psychological techniques including how to manipulate people.</a:t>
            </a:r>
          </a:p>
          <a:p>
            <a:endParaRPr lang="uk-UA" dirty="0"/>
          </a:p>
        </p:txBody>
      </p:sp>
      <p:pic>
        <p:nvPicPr>
          <p:cNvPr id="3074" name="Picture 2" descr="Quick Tip: Requirements Elicitation Questioning Techniques - IAG Consul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349" y="1529534"/>
            <a:ext cx="4354286" cy="411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71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7571" y="86451"/>
            <a:ext cx="10515600" cy="1325563"/>
          </a:xfrm>
        </p:spPr>
        <p:txBody>
          <a:bodyPr>
            <a:normAutofit/>
          </a:bodyPr>
          <a:lstStyle/>
          <a:p>
            <a:pPr algn="ctr"/>
            <a:r>
              <a:rPr lang="en-US" sz="3600" b="1" dirty="0" smtClean="0"/>
              <a:t>Pretexting</a:t>
            </a:r>
            <a:endParaRPr lang="uk-UA" sz="3600" b="1" dirty="0"/>
          </a:p>
        </p:txBody>
      </p:sp>
      <p:sp>
        <p:nvSpPr>
          <p:cNvPr id="4" name="Місце для вмісту 3"/>
          <p:cNvSpPr>
            <a:spLocks noGrp="1"/>
          </p:cNvSpPr>
          <p:nvPr>
            <p:ph idx="1"/>
          </p:nvPr>
        </p:nvSpPr>
        <p:spPr>
          <a:xfrm>
            <a:off x="6609806" y="1541486"/>
            <a:ext cx="5416731" cy="4351338"/>
          </a:xfrm>
        </p:spPr>
        <p:txBody>
          <a:bodyPr>
            <a:noAutofit/>
          </a:bodyPr>
          <a:lstStyle/>
          <a:p>
            <a:pPr marL="0" indent="0">
              <a:buNone/>
            </a:pPr>
            <a:r>
              <a:rPr lang="en-US" sz="1800" dirty="0" smtClean="0"/>
              <a:t>Pretexting is form of social engineering in which an attacker tries to convince a victim to give up valuable information or access to a service or system. The distinguishing feature of this kind of attack is that the scam artists comes up with a story — or pretext — in order to fool the victim. The pretext generally casts the attacker in the role of someone in authority who has the right to access the information being sought, or who can use the information to help the victim.</a:t>
            </a:r>
          </a:p>
          <a:p>
            <a:pPr marL="0" indent="0">
              <a:buNone/>
            </a:pPr>
            <a:r>
              <a:rPr lang="en-US" sz="1800" dirty="0" smtClean="0"/>
              <a:t>Pretexting has a fairly long history; in the U.K., where it's also known as </a:t>
            </a:r>
            <a:r>
              <a:rPr lang="en-US" sz="1800" dirty="0" err="1" smtClean="0"/>
              <a:t>blagging</a:t>
            </a:r>
            <a:r>
              <a:rPr lang="en-US" sz="1800" dirty="0" smtClean="0"/>
              <a:t>, it's a tool tabloid journalists have used for years to get access to salacious dirt on celebrities and politicians. But today it's commonly used by scam artists targeting private individuals and companies to try to get access to their financial accounts and private data. And </a:t>
            </a:r>
            <a:r>
              <a:rPr lang="en-US" sz="1800" dirty="0" err="1" smtClean="0"/>
              <a:t>pretexters</a:t>
            </a:r>
            <a:r>
              <a:rPr lang="en-US" sz="1800" dirty="0" smtClean="0"/>
              <a:t> can use any form of communication, including emails, texts, and voice phone calls, to ply their trade.</a:t>
            </a:r>
            <a:endParaRPr lang="uk-UA" sz="1800" dirty="0"/>
          </a:p>
        </p:txBody>
      </p:sp>
      <p:pic>
        <p:nvPicPr>
          <p:cNvPr id="4102" name="Picture 6" descr="Understanding The Dangers of Corporate Pretex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8" y="1782264"/>
            <a:ext cx="5869577" cy="400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1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5122" name="Picture 2" descr="Comparative adjectives - презентация онлайн"/>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1328"/>
            <a:ext cx="12178592" cy="6826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02368"/>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574</Words>
  <Application>Microsoft Office PowerPoint</Application>
  <PresentationFormat>Широкий екран</PresentationFormat>
  <Paragraphs>15</Paragraphs>
  <Slides>7</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7</vt:i4>
      </vt:variant>
    </vt:vector>
  </HeadingPairs>
  <TitlesOfParts>
    <vt:vector size="12" baseType="lpstr">
      <vt:lpstr>Arial</vt:lpstr>
      <vt:lpstr>Arial Black</vt:lpstr>
      <vt:lpstr>Calibri</vt:lpstr>
      <vt:lpstr>Calibri Light</vt:lpstr>
      <vt:lpstr>Тема Office</vt:lpstr>
      <vt:lpstr>“Social Engineering: The Art of Human Hacking” - the book I have read that reveals and dissects the technical aspect of many social engineering maneuvers. From elicitation, pretexting, influence and manipulation all aspects of social engineering are picked apart, discussed and explained by using real world examples, personal experience and the science behind them to unraveled the mystery in social engineering.</vt:lpstr>
      <vt:lpstr>Regarding real-world examples: the book describes the story of Kevin Mitnick - one of the most famous social engineers in the world—popularized the term “social engineering.” He explained that it is much easier to trick someone into revealing a password for a system than to exert the effort of hacking into the system. Mitnick claims that this social engineering tactic was the single-most effective method in his arsenal. This indispensable book examines a variety of maneuvers that are aimed at deceiving unsuspecting victims, while it also addresses ways to prevent social engineering threats.  At the end of the 20th century, he was found guilty of various computer and communication crimes.  In 1980, Mitnick makes his first hack - a school local area network.  A little later, while studying at the University of Los Angeles, Kevin hacked into a university computer, from which the Pentagon had already been attacked, as a result of which the young social engineer got the code of the intercontinental station and several other documents marked “Secretly“.  Mitnick was caught and sentenced to six months in prison. </vt:lpstr>
      <vt:lpstr>After another cybercrime, the court sentenced Mitnick to a year in prison and a compulsory course of treatment for "computer addiction”. Kevin was released on probation in 1990. As a basic condition, he was forbidden to use the computer.   However, soon Mitnick again "joked": the number of the warden for his behavior was blocked. The judge's credit account was in complete chaos. All references to Mitnick's arrest and sentence have disappeared from the court's main computer.   After that, he was declared wanted by the federal authorities. Of course, after a while he was caught again. While he was in prison, many books about him were published by various authors. </vt:lpstr>
      <vt:lpstr>Gathering information </vt:lpstr>
      <vt:lpstr>Elicitation</vt:lpstr>
      <vt:lpstr>Pretexting</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first book to reveal and dissect the technical aspect of many social engineering maneuvers From elicitation, pretexting, influence and manipulation all aspects of social engineering are picked apart, discussed and explained by using real world examples, personal experience and the science behind them to unraveled the mystery in social engineering.</dc:title>
  <dc:creator>user</dc:creator>
  <cp:lastModifiedBy>user</cp:lastModifiedBy>
  <cp:revision>13</cp:revision>
  <dcterms:created xsi:type="dcterms:W3CDTF">2021-11-30T16:51:52Z</dcterms:created>
  <dcterms:modified xsi:type="dcterms:W3CDTF">2021-11-30T20:38:47Z</dcterms:modified>
</cp:coreProperties>
</file>