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985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25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89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460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46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41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190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21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293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60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66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E1A6-FA70-4680-BB83-E2128A1B2A90}" type="datetimeFigureOut">
              <a:rPr lang="uk-UA" smtClean="0"/>
              <a:t>04.05.2022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4E0D6-AE92-4DEC-A1B8-14B5CF6B7F1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882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32663" y="1060267"/>
            <a:ext cx="7759337" cy="2368732"/>
          </a:xfrm>
        </p:spPr>
        <p:txBody>
          <a:bodyPr>
            <a:noAutofit/>
          </a:bodyPr>
          <a:lstStyle/>
          <a:p>
            <a:r>
              <a:rPr lang="en-US" sz="2000" b="1" dirty="0"/>
              <a:t>“Social Engineering: The Art of Human Hacking” - the book </a:t>
            </a:r>
            <a:r>
              <a:rPr lang="en-US" sz="2000" b="1" dirty="0" smtClean="0"/>
              <a:t>that </a:t>
            </a:r>
            <a:r>
              <a:rPr lang="en-US" sz="2000" b="1" dirty="0"/>
              <a:t>reveals and dissects the technical aspect of many social engineering maneuvers.</a:t>
            </a:r>
            <a:r>
              <a:rPr lang="en-US" sz="2000" dirty="0" smtClean="0"/>
              <a:t>​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en-US" sz="2000" b="1" dirty="0"/>
              <a:t>I</a:t>
            </a:r>
            <a:r>
              <a:rPr lang="en-US" sz="2000" b="1" dirty="0" smtClean="0"/>
              <a:t>t </a:t>
            </a:r>
            <a:r>
              <a:rPr lang="en-US" sz="2000" b="1" dirty="0"/>
              <a:t>contains many physical and mental techniques used by social engineers around the world</a:t>
            </a:r>
            <a:r>
              <a:rPr lang="en-US" sz="2000" dirty="0"/>
              <a:t/>
            </a:r>
            <a:br>
              <a:rPr lang="en-US" sz="2000" dirty="0"/>
            </a:br>
            <a:endParaRPr lang="uk-UA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26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05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230 Thank You For Your Attention Stock Photos, Pictures &amp; Royalty-Free  Images - i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5917"/>
            <a:ext cx="12192000" cy="70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0946" y="2169999"/>
            <a:ext cx="5422819" cy="10723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smtClean="0"/>
              <a:t>Mind tricks: rapport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uk-UA" sz="2000" b="1" dirty="0" smtClean="0"/>
              <a:t/>
            </a:r>
            <a:br>
              <a:rPr lang="uk-UA" sz="2000" b="1" dirty="0" smtClean="0"/>
            </a:br>
            <a:r>
              <a:rPr lang="uk-UA" sz="2000" b="1" dirty="0"/>
              <a:t/>
            </a:r>
            <a:br>
              <a:rPr lang="uk-UA" sz="2000" b="1" dirty="0"/>
            </a:br>
            <a:r>
              <a:rPr lang="uk-UA" sz="2000" b="1" dirty="0"/>
              <a:t/>
            </a:r>
            <a:br>
              <a:rPr lang="uk-UA" sz="2000" b="1" dirty="0"/>
            </a:br>
            <a:r>
              <a:rPr lang="uk-UA" sz="2000" b="1" dirty="0" smtClean="0"/>
              <a:t/>
            </a:r>
            <a:br>
              <a:rPr lang="uk-UA" sz="2000" b="1" dirty="0" smtClean="0"/>
            </a:br>
            <a:r>
              <a:rPr lang="uk-UA" sz="2200" b="1" dirty="0"/>
              <a:t/>
            </a:r>
            <a:br>
              <a:rPr lang="uk-UA" sz="2200" b="1" dirty="0"/>
            </a:br>
            <a:r>
              <a:rPr lang="en-US" sz="2200" b="1" dirty="0"/>
              <a:t>Ability to manipulate consciousness - the skills that play a key role in the work of a social engineer.</a:t>
            </a:r>
            <a:r>
              <a:rPr lang="uk-UA" sz="2200" dirty="0"/>
              <a:t/>
            </a:r>
            <a:br>
              <a:rPr lang="uk-UA" sz="2200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uk-UA" sz="2000" b="1" dirty="0"/>
          </a:p>
        </p:txBody>
      </p:sp>
      <p:pic>
        <p:nvPicPr>
          <p:cNvPr id="1028" name="Picture 4" descr="Concept Manipulation Of Consciousness. Image Created Using Multiple  Exposures On Light Background. Stock Photo, Picture And Royalty Free Image.  Image 72438038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11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9177" y="2444341"/>
            <a:ext cx="5712823" cy="1325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No less efficient is </a:t>
            </a:r>
            <a:r>
              <a:rPr lang="en-US" sz="2000" b="1" dirty="0" smtClean="0"/>
              <a:t>neurolinguistics programming.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Neurolinguistic</a:t>
            </a:r>
            <a:r>
              <a:rPr lang="en-US" sz="2000" dirty="0" smtClean="0"/>
              <a:t> programming (NLP) studies the structure of how humans think and experience the world.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uk-UA" sz="2000" dirty="0"/>
          </a:p>
        </p:txBody>
      </p:sp>
      <p:pic>
        <p:nvPicPr>
          <p:cNvPr id="2050" name="Picture 2" descr="Neuro-linguistic Programming (NLP)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" y="775063"/>
            <a:ext cx="6139472" cy="50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0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19" y="2284260"/>
            <a:ext cx="5855041" cy="126396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Influence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err="1" smtClean="0"/>
              <a:t>Influence</a:t>
            </a:r>
            <a:r>
              <a:rPr lang="en-US" sz="2000" b="1" dirty="0" smtClean="0"/>
              <a:t> and persuasion </a:t>
            </a:r>
            <a:r>
              <a:rPr lang="en-US" sz="2000" dirty="0" smtClean="0"/>
              <a:t>are much like art that is backed up by science. Persuasion and influence involve emotions and beliefs. </a:t>
            </a:r>
            <a:endParaRPr lang="uk-UA" sz="2000" dirty="0"/>
          </a:p>
        </p:txBody>
      </p:sp>
      <p:pic>
        <p:nvPicPr>
          <p:cNvPr id="3076" name="Picture 4" descr="The Power of Influence - FBC We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3" y="581220"/>
            <a:ext cx="6101829" cy="479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/>
          <p:cNvSpPr/>
          <p:nvPr/>
        </p:nvSpPr>
        <p:spPr>
          <a:xfrm>
            <a:off x="301919" y="57076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smtClean="0"/>
              <a:t>If you would persuade, you must appeal to interest rather than intellect.</a:t>
            </a:r>
          </a:p>
          <a:p>
            <a:pPr lvl="1"/>
            <a:r>
              <a:rPr lang="en-US" dirty="0" smtClean="0"/>
              <a:t>	- Benjamin Franklin.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609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0458" y="2529226"/>
            <a:ext cx="6271542" cy="1290094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b="1" dirty="0" smtClean="0"/>
              <a:t>Reciprocation</a:t>
            </a:r>
            <a:br>
              <a:rPr lang="en-US" sz="28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As mentioned, social engineers must practice the skill of persuasion until it becomes part of their everyday habits.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uk-UA" sz="2000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6" y="896982"/>
            <a:ext cx="5754995" cy="45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4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3984" y="2405857"/>
            <a:ext cx="5729970" cy="1325563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Scarcity</a:t>
            </a:r>
            <a:br>
              <a:rPr lang="en-US" sz="31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 smtClean="0"/>
              <a:t>People often find objects and opportunities more attractive if they are rare, scarce, or hard to obtain. </a:t>
            </a:r>
            <a:endParaRPr lang="uk-UA" sz="2200" dirty="0"/>
          </a:p>
        </p:txBody>
      </p:sp>
      <p:pic>
        <p:nvPicPr>
          <p:cNvPr id="6" name="Picture 2" descr="The Scarcity Principle: How 7 Brands Created High Demand [Research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7" y="1317285"/>
            <a:ext cx="5778579" cy="40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6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91498" y="2287836"/>
            <a:ext cx="5458096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Prevention and Mitigation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200" dirty="0" smtClean="0"/>
              <a:t>The stage in social engineering prevention and mitigation is to learn about the attacks. </a:t>
            </a:r>
            <a:endParaRPr lang="uk-UA" sz="2200" dirty="0"/>
          </a:p>
        </p:txBody>
      </p:sp>
      <p:pic>
        <p:nvPicPr>
          <p:cNvPr id="5122" name="Picture 2" descr="What Is The Difference Between Prevention, Mitigation, and Preparedness? - 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" y="1599203"/>
            <a:ext cx="5757616" cy="37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72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6990" y="2184498"/>
            <a:ext cx="6680840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Being Aware of the Value of the</a:t>
            </a:r>
            <a:br>
              <a:rPr lang="en-US" sz="2800" b="1" dirty="0"/>
            </a:br>
            <a:r>
              <a:rPr lang="en-US" sz="2800" b="1" dirty="0"/>
              <a:t>Information You Are Being Asked For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en-US" sz="2000" dirty="0" smtClean="0"/>
              <a:t>You must realize the value of the data that you have and be aware of a tactic a social engineer might use to reduce the value of this information in your eyes. </a:t>
            </a:r>
            <a:endParaRPr lang="uk-UA" sz="2000" dirty="0"/>
          </a:p>
        </p:txBody>
      </p:sp>
      <p:pic>
        <p:nvPicPr>
          <p:cNvPr id="6146" name="Picture 2" descr="BE AWARE! stock illustration. Illustration of mindful - 8800126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108486"/>
            <a:ext cx="5093150" cy="255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38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2475" y="312874"/>
            <a:ext cx="3385457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696890" y="1825625"/>
            <a:ext cx="5251269" cy="4351338"/>
          </a:xfrm>
        </p:spPr>
        <p:txBody>
          <a:bodyPr/>
          <a:lstStyle/>
          <a:p>
            <a:r>
              <a:rPr lang="en-US" dirty="0"/>
              <a:t>Summing up, I want to say that in order not to fall into the trap of social engineers, you must </a:t>
            </a:r>
            <a:r>
              <a:rPr lang="en-US" dirty="0" smtClean="0"/>
              <a:t>firstly </a:t>
            </a:r>
            <a:r>
              <a:rPr lang="en-US" dirty="0"/>
              <a:t>know their techniques and </a:t>
            </a:r>
            <a:r>
              <a:rPr lang="en-US" dirty="0" smtClean="0"/>
              <a:t>just be </a:t>
            </a:r>
            <a:r>
              <a:rPr lang="en-US" dirty="0"/>
              <a:t>careful</a:t>
            </a:r>
            <a:endParaRPr lang="uk-UA" dirty="0"/>
          </a:p>
        </p:txBody>
      </p:sp>
      <p:pic>
        <p:nvPicPr>
          <p:cNvPr id="1026" name="Picture 2" descr="Conclusion Images – Browse 948,354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9" y="975655"/>
            <a:ext cx="6394692" cy="42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03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89</Words>
  <Application>Microsoft Office PowerPoint</Application>
  <PresentationFormat>Широкий екран</PresentationFormat>
  <Paragraphs>12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“Social Engineering: The Art of Human Hacking” - the book that reveals and dissects the technical aspect of many social engineering maneuvers.​ It contains many physical and mental techniques used by social engineers around the world </vt:lpstr>
      <vt:lpstr>Mind tricks: rapport       Ability to manipulate consciousness - the skills that play a key role in the work of a social engineer.  </vt:lpstr>
      <vt:lpstr>No less efficient is neurolinguistics programming.   Neurolinguistic programming (NLP) studies the structure of how humans think and experience the world.    </vt:lpstr>
      <vt:lpstr>Influence  Influence and persuasion are much like art that is backed up by science. Persuasion and influence involve emotions and beliefs. </vt:lpstr>
      <vt:lpstr> Reciprocation   As mentioned, social engineers must practice the skill of persuasion until it becomes part of their everyday habits.   </vt:lpstr>
      <vt:lpstr>Scarcity   People often find objects and opportunities more attractive if they are rare, scarce, or hard to obtain. </vt:lpstr>
      <vt:lpstr>Prevention and Mitigation   The stage in social engineering prevention and mitigation is to learn about the attacks. </vt:lpstr>
      <vt:lpstr>Being Aware of the Value of the Information You Are Being Asked For  You must realize the value of the data that you have and be aware of a tactic a social engineer might use to reduce the value of this information in your eyes. </vt:lpstr>
      <vt:lpstr>Conclusion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today`s presentation I will continue to discuss the book, with which I worked in home reading last semester</dc:title>
  <dc:creator>user</dc:creator>
  <cp:lastModifiedBy>user</cp:lastModifiedBy>
  <cp:revision>38</cp:revision>
  <dcterms:created xsi:type="dcterms:W3CDTF">2022-04-27T21:21:08Z</dcterms:created>
  <dcterms:modified xsi:type="dcterms:W3CDTF">2022-05-04T10:14:09Z</dcterms:modified>
</cp:coreProperties>
</file>