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ews Cycle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ewsCycle-regular.fntdata"/><Relationship Id="rId14" Type="http://schemas.openxmlformats.org/officeDocument/2006/relationships/slide" Target="slides/slide10.xml"/><Relationship Id="rId16" Type="http://schemas.openxmlformats.org/officeDocument/2006/relationships/font" Target="fonts/NewsCycl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37edd35b6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37edd35b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56e79f33a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56e79f3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2" y="-19"/>
            <a:ext cx="5713277" cy="5147878"/>
          </a:xfrm>
          <a:custGeom>
            <a:rect b="b" l="l" r="r" t="t"/>
            <a:pathLst>
              <a:path extrusionOk="0" h="4202349" w="4644941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rotWithShape="0" algn="bl" dist="9525">
              <a:schemeClr val="lt1">
                <a:alpha val="1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807571" y="1106345"/>
            <a:ext cx="1603738" cy="2930810"/>
          </a:xfrm>
          <a:custGeom>
            <a:rect b="b" l="l" r="r" t="t"/>
            <a:pathLst>
              <a:path extrusionOk="0" h="2392498" w="1303852">
                <a:moveTo>
                  <a:pt x="1040950" y="0"/>
                </a:moveTo>
                <a:lnTo>
                  <a:pt x="0" y="2392499"/>
                </a:lnTo>
                <a:lnTo>
                  <a:pt x="262902" y="2392499"/>
                </a:lnTo>
                <a:lnTo>
                  <a:pt x="1303852" y="0"/>
                </a:lnTo>
                <a:lnTo>
                  <a:pt x="10409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st="19050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457200" y="1122100"/>
            <a:ext cx="3477000" cy="289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12" y="-19"/>
            <a:ext cx="5713277" cy="5147878"/>
          </a:xfrm>
          <a:custGeom>
            <a:rect b="b" l="l" r="r" t="t"/>
            <a:pathLst>
              <a:path extrusionOk="0" h="4202349" w="4644941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rotWithShape="0" algn="bl" dist="9525">
              <a:schemeClr val="lt1">
                <a:alpha val="1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4034690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1/3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0" y="0"/>
            <a:ext cx="4042035" cy="5171276"/>
          </a:xfrm>
          <a:custGeom>
            <a:rect b="b" l="l" r="r" t="t"/>
            <a:pathLst>
              <a:path extrusionOk="0" h="206500" w="161407">
                <a:moveTo>
                  <a:pt x="71935" y="206500"/>
                </a:moveTo>
                <a:lnTo>
                  <a:pt x="161407" y="0"/>
                </a:lnTo>
                <a:lnTo>
                  <a:pt x="0" y="0"/>
                </a:lnTo>
                <a:lnTo>
                  <a:pt x="0" y="206143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rotWithShape="0" algn="bl" dist="9525">
              <a:schemeClr val="lt1">
                <a:alpha val="15000"/>
              </a:schemeClr>
            </a:outerShdw>
          </a:effectLst>
        </p:spPr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2"/>
          <p:cNvSpPr/>
          <p:nvPr/>
        </p:nvSpPr>
        <p:spPr>
          <a:xfrm>
            <a:off x="2385870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2/3">
  <p:cSld name="BLANK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0" y="-19"/>
            <a:ext cx="6727695" cy="5147878"/>
          </a:xfrm>
          <a:custGeom>
            <a:rect b="b" l="l" r="r" t="t"/>
            <a:pathLst>
              <a:path extrusionOk="0" h="4202349" w="5469671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rotWithShape="0" algn="bl" dist="9525">
              <a:schemeClr val="lt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061079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_1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6906000" y="0"/>
            <a:ext cx="2238000" cy="5151350"/>
          </a:xfrm>
          <a:custGeom>
            <a:rect b="b" l="l" r="r" t="t"/>
            <a:pathLst>
              <a:path extrusionOk="0" h="206054" w="89520">
                <a:moveTo>
                  <a:pt x="0" y="206054"/>
                </a:moveTo>
                <a:lnTo>
                  <a:pt x="89520" y="0"/>
                </a:lnTo>
                <a:lnTo>
                  <a:pt x="89520" y="206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7486691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2" y="-19"/>
            <a:ext cx="5713277" cy="5147878"/>
          </a:xfrm>
          <a:custGeom>
            <a:rect b="b" l="l" r="r" t="t"/>
            <a:pathLst>
              <a:path extrusionOk="0" h="4202349" w="4644941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rotWithShape="0" algn="bl" dist="9525">
              <a:schemeClr val="lt1">
                <a:alpha val="1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3807571" y="1106345"/>
            <a:ext cx="1603738" cy="2930810"/>
          </a:xfrm>
          <a:custGeom>
            <a:rect b="b" l="l" r="r" t="t"/>
            <a:pathLst>
              <a:path extrusionOk="0" h="2392498" w="1303852">
                <a:moveTo>
                  <a:pt x="1040950" y="0"/>
                </a:moveTo>
                <a:lnTo>
                  <a:pt x="0" y="2392499"/>
                </a:lnTo>
                <a:lnTo>
                  <a:pt x="262902" y="2392499"/>
                </a:lnTo>
                <a:lnTo>
                  <a:pt x="1303852" y="0"/>
                </a:lnTo>
                <a:lnTo>
                  <a:pt x="10409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st="19050">
              <a:schemeClr val="dk1">
                <a:alpha val="3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57200" y="1873800"/>
            <a:ext cx="3350400" cy="100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57200" y="2978101"/>
            <a:ext cx="33504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953988" y="-7325"/>
            <a:ext cx="7236025" cy="5158150"/>
          </a:xfrm>
          <a:custGeom>
            <a:rect b="b" l="l" r="r" t="t"/>
            <a:pathLst>
              <a:path extrusionOk="0" h="206326" w="289441">
                <a:moveTo>
                  <a:pt x="0" y="206326"/>
                </a:moveTo>
                <a:lnTo>
                  <a:pt x="90725" y="0"/>
                </a:lnTo>
                <a:lnTo>
                  <a:pt x="289441" y="0"/>
                </a:lnTo>
                <a:lnTo>
                  <a:pt x="199009" y="206033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</p:spPr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41624" y="683725"/>
            <a:ext cx="2860800" cy="37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1541829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6510921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-19"/>
            <a:ext cx="6727695" cy="5147878"/>
          </a:xfrm>
          <a:custGeom>
            <a:rect b="b" l="l" r="r" t="t"/>
            <a:pathLst>
              <a:path extrusionOk="0" h="4202349" w="5469671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rotWithShape="0" algn="bl" dist="9525">
              <a:schemeClr val="lt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5061079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1438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7200" y="1421049"/>
            <a:ext cx="4574700" cy="3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>
            <a:off x="3430712" y="-19"/>
            <a:ext cx="5713277" cy="5147878"/>
          </a:xfrm>
          <a:custGeom>
            <a:rect b="b" l="l" r="r" t="t"/>
            <a:pathLst>
              <a:path extrusionOk="0" h="4202349" w="4644941">
                <a:moveTo>
                  <a:pt x="281653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4644942" y="0"/>
                </a:lnTo>
                <a:lnTo>
                  <a:pt x="2816531" y="420234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85725" rotWithShape="0" algn="bl" dir="10800000" dist="28575">
              <a:schemeClr val="dk1">
                <a:alpha val="25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4013514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5550175" y="1285513"/>
            <a:ext cx="3090900" cy="7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5550175" y="2118888"/>
            <a:ext cx="3090900" cy="173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╸"/>
              <a:defRPr sz="1800">
                <a:solidFill>
                  <a:schemeClr val="dk2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>
                <a:solidFill>
                  <a:schemeClr val="dk2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>
                <a:solidFill>
                  <a:schemeClr val="dk2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>
                <a:solidFill>
                  <a:schemeClr val="dk2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9"/>
            <a:ext cx="6727695" cy="5147878"/>
          </a:xfrm>
          <a:custGeom>
            <a:rect b="b" l="l" r="r" t="t"/>
            <a:pathLst>
              <a:path extrusionOk="0" h="4202349" w="5469671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rotWithShape="0" algn="bl" dist="9525">
              <a:schemeClr val="lt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5061079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7200" y="1421050"/>
            <a:ext cx="2186100" cy="28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2845796" y="1421050"/>
            <a:ext cx="2186100" cy="28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-19"/>
            <a:ext cx="6727695" cy="5147878"/>
          </a:xfrm>
          <a:custGeom>
            <a:rect b="b" l="l" r="r" t="t"/>
            <a:pathLst>
              <a:path extrusionOk="0" h="4202349" w="5469671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rotWithShape="0" algn="bl" dist="9525">
              <a:schemeClr val="lt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8"/>
          <p:cNvSpPr/>
          <p:nvPr/>
        </p:nvSpPr>
        <p:spPr>
          <a:xfrm>
            <a:off x="5061079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457200" y="1421050"/>
            <a:ext cx="1411500" cy="3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spcBef>
                <a:spcPts val="600"/>
              </a:spcBef>
              <a:spcAft>
                <a:spcPts val="0"/>
              </a:spcAft>
              <a:buSzPts val="1500"/>
              <a:buChar char="╸"/>
              <a:defRPr sz="15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038800" y="1421050"/>
            <a:ext cx="1411500" cy="3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spcBef>
                <a:spcPts val="600"/>
              </a:spcBef>
              <a:spcAft>
                <a:spcPts val="0"/>
              </a:spcAft>
              <a:buSzPts val="1500"/>
              <a:buChar char="╸"/>
              <a:defRPr sz="15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3620399" y="1421050"/>
            <a:ext cx="1411500" cy="3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rtl="0">
              <a:spcBef>
                <a:spcPts val="600"/>
              </a:spcBef>
              <a:spcAft>
                <a:spcPts val="0"/>
              </a:spcAft>
              <a:buSzPts val="1500"/>
              <a:buChar char="╸"/>
              <a:defRPr sz="15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-19"/>
            <a:ext cx="6727695" cy="5147878"/>
          </a:xfrm>
          <a:custGeom>
            <a:rect b="b" l="l" r="r" t="t"/>
            <a:pathLst>
              <a:path extrusionOk="0" h="4202349" w="5469671">
                <a:moveTo>
                  <a:pt x="3641261" y="4202349"/>
                </a:moveTo>
                <a:lnTo>
                  <a:pt x="0" y="4202349"/>
                </a:lnTo>
                <a:lnTo>
                  <a:pt x="0" y="0"/>
                </a:lnTo>
                <a:lnTo>
                  <a:pt x="5469672" y="0"/>
                </a:lnTo>
                <a:lnTo>
                  <a:pt x="3641261" y="4202349"/>
                </a:lnTo>
                <a:close/>
              </a:path>
            </a:pathLst>
          </a:custGeom>
          <a:solidFill>
            <a:srgbClr val="18171D">
              <a:alpha val="86030"/>
            </a:srgbClr>
          </a:solidFill>
          <a:ln>
            <a:noFill/>
          </a:ln>
          <a:effectLst>
            <a:outerShdw rotWithShape="0" algn="bl" dist="9525">
              <a:schemeClr val="lt1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5061079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6906000" y="0"/>
            <a:ext cx="2238000" cy="5151350"/>
          </a:xfrm>
          <a:custGeom>
            <a:rect b="b" l="l" r="r" t="t"/>
            <a:pathLst>
              <a:path extrusionOk="0" h="206054" w="89520">
                <a:moveTo>
                  <a:pt x="0" y="206054"/>
                </a:moveTo>
                <a:lnTo>
                  <a:pt x="89520" y="0"/>
                </a:lnTo>
                <a:lnTo>
                  <a:pt x="89520" y="206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59" name="Google Shape;59;p10"/>
          <p:cNvSpPr/>
          <p:nvPr/>
        </p:nvSpPr>
        <p:spPr>
          <a:xfrm>
            <a:off x="7486691" y="1718977"/>
            <a:ext cx="1076623" cy="1739172"/>
          </a:xfrm>
          <a:custGeom>
            <a:rect b="b" l="l" r="r" t="t"/>
            <a:pathLst>
              <a:path extrusionOk="0" h="1419732" w="875303">
                <a:moveTo>
                  <a:pt x="617692" y="0"/>
                </a:moveTo>
                <a:lnTo>
                  <a:pt x="0" y="1419733"/>
                </a:lnTo>
                <a:lnTo>
                  <a:pt x="257611" y="1419733"/>
                </a:lnTo>
                <a:lnTo>
                  <a:pt x="875303" y="0"/>
                </a:lnTo>
                <a:lnTo>
                  <a:pt x="6176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st="19050">
              <a:srgbClr val="000000">
                <a:alpha val="3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57200" y="4406300"/>
            <a:ext cx="6198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ews Cycle"/>
              <a:buNone/>
              <a:defRPr sz="30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1049"/>
            <a:ext cx="4574700" cy="3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╸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-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○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■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●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○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ews Cycle"/>
              <a:buChar char="■"/>
              <a:defRPr sz="24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rtl="0" algn="r">
              <a:buNone/>
              <a:defRPr b="1" sz="13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rtl="0" algn="r">
              <a:buNone/>
              <a:defRPr b="1" sz="13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rtl="0" algn="r">
              <a:buNone/>
              <a:defRPr b="1" sz="13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rtl="0" algn="r">
              <a:buNone/>
              <a:defRPr b="1" sz="13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rtl="0" algn="r">
              <a:buNone/>
              <a:defRPr b="1" sz="13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rtl="0" algn="r">
              <a:buNone/>
              <a:defRPr b="1" sz="13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rtl="0" algn="r">
              <a:buNone/>
              <a:defRPr b="1" sz="13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rtl="0" algn="r">
              <a:buNone/>
              <a:defRPr b="1" sz="13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1"/>
          <p:cNvCxnSpPr>
            <a:stCxn id="7" idx="1"/>
          </p:cNvCxnSpPr>
          <p:nvPr/>
        </p:nvCxnSpPr>
        <p:spPr>
          <a:xfrm>
            <a:off x="457200" y="2982549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457200" y="1122100"/>
            <a:ext cx="3477000" cy="289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Time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4294967295" type="ctrTitle"/>
          </p:nvPr>
        </p:nvSpPr>
        <p:spPr>
          <a:xfrm>
            <a:off x="457200" y="1430675"/>
            <a:ext cx="2311200" cy="99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THANKS</a:t>
            </a:r>
            <a:r>
              <a:rPr lang="en" sz="5200"/>
              <a:t>!</a:t>
            </a:r>
            <a:endParaRPr sz="5200"/>
          </a:p>
        </p:txBody>
      </p:sp>
      <p:sp>
        <p:nvSpPr>
          <p:cNvPr id="156" name="Google Shape;156;p24"/>
          <p:cNvSpPr txBox="1"/>
          <p:nvPr>
            <p:ph idx="4294967295" type="subTitle"/>
          </p:nvPr>
        </p:nvSpPr>
        <p:spPr>
          <a:xfrm>
            <a:off x="115700" y="2592550"/>
            <a:ext cx="3501600" cy="125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</a:rPr>
              <a:t>Any questions?</a:t>
            </a:r>
            <a:endParaRPr b="1"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80340" lvl="0" marL="228600" rtl="0" algn="l">
              <a:spcBef>
                <a:spcPts val="600"/>
              </a:spcBef>
              <a:spcAft>
                <a:spcPts val="0"/>
              </a:spcAft>
              <a:buSzPts val="1400"/>
              <a:buChar char="╸"/>
            </a:pPr>
            <a:r>
              <a:rPr lang="en" sz="1400"/>
              <a:t>https://www.thinkitive.com/</a:t>
            </a:r>
            <a:endParaRPr sz="1400"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4294967295" type="ctrTitle"/>
          </p:nvPr>
        </p:nvSpPr>
        <p:spPr>
          <a:xfrm>
            <a:off x="457200" y="1430675"/>
            <a:ext cx="2311200" cy="99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88" name="Google Shape;88;p16"/>
          <p:cNvSpPr txBox="1"/>
          <p:nvPr>
            <p:ph idx="4294967295" type="subTitle"/>
          </p:nvPr>
        </p:nvSpPr>
        <p:spPr>
          <a:xfrm>
            <a:off x="457200" y="2460128"/>
            <a:ext cx="2080500" cy="125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3"/>
                </a:solidFill>
              </a:rPr>
              <a:t>We are here to save your time</a:t>
            </a:r>
            <a:endParaRPr b="1"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can find us at </a:t>
            </a:r>
            <a:br>
              <a:rPr lang="en" sz="1400"/>
            </a:br>
            <a:r>
              <a:rPr lang="en" sz="1400"/>
              <a:t>https://codeheist.thinkathon.co.in/</a:t>
            </a:r>
            <a:endParaRPr b="1" sz="1400"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457200" y="1873800"/>
            <a:ext cx="3350400" cy="100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Creation</a:t>
            </a:r>
            <a:endParaRPr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457200" y="2978101"/>
            <a:ext cx="3350400" cy="29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Creating the Project</a:t>
            </a:r>
            <a:endParaRPr/>
          </a:p>
        </p:txBody>
      </p:sp>
      <p:sp>
        <p:nvSpPr>
          <p:cNvPr id="96" name="Google Shape;96;p17"/>
          <p:cNvSpPr txBox="1"/>
          <p:nvPr>
            <p:ph type="ctrTitle"/>
          </p:nvPr>
        </p:nvSpPr>
        <p:spPr>
          <a:xfrm>
            <a:off x="5627675" y="3420100"/>
            <a:ext cx="3350400" cy="100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Sales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41624" y="683725"/>
            <a:ext cx="2860800" cy="37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“</a:t>
            </a:r>
            <a:r>
              <a:rPr lang="en"/>
              <a:t>I’ll Create the Project and assign it to respective manager</a:t>
            </a:r>
            <a:r>
              <a:rPr lang="en">
                <a:solidFill>
                  <a:schemeClr val="accent1"/>
                </a:solidFill>
              </a:rPr>
              <a:t>”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Manager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57200" y="1421050"/>
            <a:ext cx="1411500" cy="3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Analyse Project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Understand the domain and assign suitable team lead for project</a:t>
            </a:r>
            <a:endParaRPr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2038800" y="1421050"/>
            <a:ext cx="1411500" cy="3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Assign Engineer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Figure out best technical person / engineer for the project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our Application is in action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57200" y="1421049"/>
            <a:ext cx="4574700" cy="3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View Time sheets assigned to you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Filter Time Sheets By Status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/>
              <a:t>Fill up Time sheets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4294967295" type="subTitle"/>
          </p:nvPr>
        </p:nvSpPr>
        <p:spPr>
          <a:xfrm>
            <a:off x="457200" y="2332650"/>
            <a:ext cx="3146100" cy="268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Bringing all the data in centralised </a:t>
            </a:r>
            <a:r>
              <a:rPr lang="en" sz="1800"/>
              <a:t>platform.</a:t>
            </a:r>
            <a:br>
              <a:rPr lang="en" sz="1800"/>
            </a:br>
            <a:r>
              <a:rPr lang="en" sz="1800"/>
              <a:t>New Features to Be Delivered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Accounts Module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Aggregated view for project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Invoice Generation</a:t>
            </a:r>
            <a:endParaRPr sz="1800"/>
          </a:p>
        </p:txBody>
      </p:sp>
      <p:grpSp>
        <p:nvGrpSpPr>
          <p:cNvPr id="123" name="Google Shape;123;p21"/>
          <p:cNvGrpSpPr/>
          <p:nvPr/>
        </p:nvGrpSpPr>
        <p:grpSpPr>
          <a:xfrm>
            <a:off x="6386384" y="1068222"/>
            <a:ext cx="2025186" cy="2025147"/>
            <a:chOff x="6643075" y="3664250"/>
            <a:chExt cx="407950" cy="407975"/>
          </a:xfrm>
        </p:grpSpPr>
        <p:sp>
          <p:nvSpPr>
            <p:cNvPr id="124" name="Google Shape;124;p21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21"/>
          <p:cNvGrpSpPr/>
          <p:nvPr/>
        </p:nvGrpSpPr>
        <p:grpSpPr>
          <a:xfrm rot="-587484">
            <a:off x="6267723" y="3357178"/>
            <a:ext cx="832620" cy="832573"/>
            <a:chOff x="576250" y="4319400"/>
            <a:chExt cx="442075" cy="442050"/>
          </a:xfrm>
        </p:grpSpPr>
        <p:sp>
          <p:nvSpPr>
            <p:cNvPr id="127" name="Google Shape;127;p21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1"/>
          <p:cNvSpPr/>
          <p:nvPr/>
        </p:nvSpPr>
        <p:spPr>
          <a:xfrm>
            <a:off x="5902109" y="1536042"/>
            <a:ext cx="316555" cy="30225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 rot="2697326">
            <a:off x="7988131" y="3083448"/>
            <a:ext cx="480511" cy="45881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8368271" y="2821523"/>
            <a:ext cx="192462" cy="18384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4294967295" type="ctrTitle"/>
          </p:nvPr>
        </p:nvSpPr>
        <p:spPr>
          <a:xfrm>
            <a:off x="457200" y="428250"/>
            <a:ext cx="3763200" cy="190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35" name="Google Shape;135;p21"/>
          <p:cNvSpPr/>
          <p:nvPr/>
        </p:nvSpPr>
        <p:spPr>
          <a:xfrm rot="1280408">
            <a:off x="5682784" y="2447744"/>
            <a:ext cx="192443" cy="18384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" y="1421050"/>
            <a:ext cx="2186100" cy="28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Notifications via email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Get notifications when project or emails assigned to you</a:t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587675"/>
            <a:ext cx="5343900" cy="7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Also Get</a:t>
            </a:r>
            <a:endParaRPr/>
          </a:p>
        </p:txBody>
      </p:sp>
      <p:sp>
        <p:nvSpPr>
          <p:cNvPr id="143" name="Google Shape;143;p22"/>
          <p:cNvSpPr txBox="1"/>
          <p:nvPr>
            <p:ph idx="2" type="body"/>
          </p:nvPr>
        </p:nvSpPr>
        <p:spPr>
          <a:xfrm>
            <a:off x="2845796" y="1421050"/>
            <a:ext cx="2186100" cy="28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Notifications on Phone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Stay Updated with mobile notifications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4294967295" type="title"/>
          </p:nvPr>
        </p:nvSpPr>
        <p:spPr>
          <a:xfrm>
            <a:off x="142225" y="1717750"/>
            <a:ext cx="2240700" cy="17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lt1"/>
                </a:solidFill>
              </a:rPr>
              <a:t>Want big impact?</a:t>
            </a:r>
            <a:endParaRPr b="0" sz="18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stmoreland template">
  <a:themeElements>
    <a:clrScheme name="Custom 347">
      <a:dk1>
        <a:srgbClr val="18171D"/>
      </a:dk1>
      <a:lt1>
        <a:srgbClr val="FFFFFF"/>
      </a:lt1>
      <a:dk2>
        <a:srgbClr val="7A7788"/>
      </a:dk2>
      <a:lt2>
        <a:srgbClr val="F1F0F7"/>
      </a:lt2>
      <a:accent1>
        <a:srgbClr val="9FEC23"/>
      </a:accent1>
      <a:accent2>
        <a:srgbClr val="81C729"/>
      </a:accent2>
      <a:accent3>
        <a:srgbClr val="32A529"/>
      </a:accent3>
      <a:accent4>
        <a:srgbClr val="188B36"/>
      </a:accent4>
      <a:accent5>
        <a:srgbClr val="01411B"/>
      </a:accent5>
      <a:accent6>
        <a:srgbClr val="EB5A2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