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0"/>
  </p:notesMasterIdLst>
  <p:sldIdLst>
    <p:sldId id="329" r:id="rId2"/>
    <p:sldId id="276" r:id="rId3"/>
    <p:sldId id="326" r:id="rId4"/>
    <p:sldId id="327" r:id="rId5"/>
    <p:sldId id="319" r:id="rId6"/>
    <p:sldId id="279" r:id="rId7"/>
    <p:sldId id="280" r:id="rId8"/>
    <p:sldId id="32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68" d="100"/>
          <a:sy n="68" d="100"/>
        </p:scale>
        <p:origin x="147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C7A9EF-97B8-4B0A-90F1-01B8D8320D52}" type="datetimeFigureOut">
              <a:rPr lang="en-US" smtClean="0"/>
              <a:pPr/>
              <a:t>26/08/2017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4234E3-470D-4677-8414-B11D85F0CA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4234E3-470D-4677-8414-B11D85F0CAFD}" type="slidenum">
              <a:rPr lang="en-US" smtClean="0"/>
              <a:pPr/>
              <a:t>1</a:t>
            </a:fld>
            <a:endParaRPr lang="en-US"/>
          </a:p>
        </p:txBody>
      </p:sp>
    </p:spTree>
    <p:extLst>
      <p:ext uri="{BB962C8B-B14F-4D97-AF65-F5344CB8AC3E}">
        <p14:creationId xmlns:p14="http://schemas.microsoft.com/office/powerpoint/2010/main" val="2828698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DC7196-571C-487B-8C5F-F5414C5FD305}" type="datetimeFigureOut">
              <a:rPr lang="en-US" smtClean="0"/>
              <a:pPr/>
              <a:t>26/08/2017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F8A35-961D-42BD-BEFF-734D2DCF30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DC7196-571C-487B-8C5F-F5414C5FD305}" type="datetimeFigureOut">
              <a:rPr lang="en-US" smtClean="0"/>
              <a:pPr/>
              <a:t>26/08/2017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F8A35-961D-42BD-BEFF-734D2DCF30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DC7196-571C-487B-8C5F-F5414C5FD305}" type="datetimeFigureOut">
              <a:rPr lang="en-US" smtClean="0"/>
              <a:pPr/>
              <a:t>26/08/2017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F8A35-961D-42BD-BEFF-734D2DCF30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DC7196-571C-487B-8C5F-F5414C5FD305}" type="datetimeFigureOut">
              <a:rPr lang="en-US" smtClean="0"/>
              <a:pPr/>
              <a:t>26/08/2017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F8A35-961D-42BD-BEFF-734D2DCF30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DC7196-571C-487B-8C5F-F5414C5FD305}" type="datetimeFigureOut">
              <a:rPr lang="en-US" smtClean="0"/>
              <a:pPr/>
              <a:t>26/08/2017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F8A35-961D-42BD-BEFF-734D2DCF30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DC7196-571C-487B-8C5F-F5414C5FD305}" type="datetimeFigureOut">
              <a:rPr lang="en-US" smtClean="0"/>
              <a:pPr/>
              <a:t>26/08/2017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F8A35-961D-42BD-BEFF-734D2DCF30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DC7196-571C-487B-8C5F-F5414C5FD305}" type="datetimeFigureOut">
              <a:rPr lang="en-US" smtClean="0"/>
              <a:pPr/>
              <a:t>26/08/2017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3F8A35-961D-42BD-BEFF-734D2DCF30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DC7196-571C-487B-8C5F-F5414C5FD305}" type="datetimeFigureOut">
              <a:rPr lang="en-US" smtClean="0"/>
              <a:pPr/>
              <a:t>26/08/2017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3F8A35-961D-42BD-BEFF-734D2DCF30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DC7196-571C-487B-8C5F-F5414C5FD305}" type="datetimeFigureOut">
              <a:rPr lang="en-US" smtClean="0"/>
              <a:pPr/>
              <a:t>26/08/2017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3F8A35-961D-42BD-BEFF-734D2DCF30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DC7196-571C-487B-8C5F-F5414C5FD305}" type="datetimeFigureOut">
              <a:rPr lang="en-US" smtClean="0"/>
              <a:pPr/>
              <a:t>26/08/2017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F8A35-961D-42BD-BEFF-734D2DCF30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DC7196-571C-487B-8C5F-F5414C5FD305}" type="datetimeFigureOut">
              <a:rPr lang="en-US" smtClean="0"/>
              <a:pPr/>
              <a:t>26/08/2017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F8A35-961D-42BD-BEFF-734D2DCF30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45000" r="-4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DC7196-571C-487B-8C5F-F5414C5FD305}" type="datetimeFigureOut">
              <a:rPr lang="en-US" smtClean="0"/>
              <a:pPr/>
              <a:t>26/08/2017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3F8A35-961D-42BD-BEFF-734D2DCF30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143000"/>
            <a:ext cx="8229600" cy="4419600"/>
          </a:xfrm>
        </p:spPr>
        <p:txBody>
          <a:bodyPr>
            <a:normAutofit/>
          </a:bodyPr>
          <a:lstStyle/>
          <a:p>
            <a:pPr algn="ctr">
              <a:buNone/>
            </a:pPr>
            <a:r>
              <a:rPr lang="en-US" sz="3600" b="1" dirty="0">
                <a:solidFill>
                  <a:schemeClr val="bg1"/>
                </a:solidFill>
                <a:latin typeface="+mj-lt"/>
              </a:rPr>
              <a:t>ThinkNEXT Technologies Private Limited </a:t>
            </a:r>
            <a:r>
              <a:rPr lang="en-US" b="1" dirty="0">
                <a:solidFill>
                  <a:schemeClr val="bg1"/>
                </a:solidFill>
                <a:latin typeface="+mj-lt"/>
              </a:rPr>
              <a:t>SCF 113, Sector-65, Mohali (Chandigarh)</a:t>
            </a:r>
          </a:p>
          <a:p>
            <a:pPr algn="ctr">
              <a:buNone/>
            </a:pPr>
            <a:r>
              <a:rPr lang="en-US" sz="2800" b="1" dirty="0">
                <a:solidFill>
                  <a:schemeClr val="bg1"/>
                </a:solidFill>
                <a:latin typeface="+mj-lt"/>
              </a:rPr>
              <a:t>An ISO 9001:2008</a:t>
            </a:r>
            <a:r>
              <a:rPr lang="en-US" sz="2800" b="1" dirty="0">
                <a:solidFill>
                  <a:schemeClr val="bg1"/>
                </a:solidFill>
              </a:rPr>
              <a:t> </a:t>
            </a:r>
            <a:r>
              <a:rPr lang="en-US" sz="2800" b="1" dirty="0">
                <a:solidFill>
                  <a:schemeClr val="bg1"/>
                </a:solidFill>
                <a:latin typeface="+mj-lt"/>
              </a:rPr>
              <a:t>Certified Company</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9" name="Picture 8" descr="Logo ThinkNEXT.JPG"/>
          <p:cNvPicPr>
            <a:picLocks noChangeAspect="1"/>
          </p:cNvPicPr>
          <p:nvPr/>
        </p:nvPicPr>
        <p:blipFill>
          <a:blip r:embed="rId3"/>
          <a:stretch>
            <a:fillRect/>
          </a:stretch>
        </p:blipFill>
        <p:spPr>
          <a:xfrm>
            <a:off x="152400" y="0"/>
            <a:ext cx="2590800" cy="83820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4" name="TextBox 3"/>
          <p:cNvSpPr txBox="1"/>
          <p:nvPr/>
        </p:nvSpPr>
        <p:spPr>
          <a:xfrm>
            <a:off x="5791200" y="228600"/>
            <a:ext cx="3048000" cy="830997"/>
          </a:xfrm>
          <a:prstGeom prst="rect">
            <a:avLst/>
          </a:prstGeom>
          <a:noFill/>
        </p:spPr>
        <p:txBody>
          <a:bodyPr wrap="square" rtlCol="0">
            <a:spAutoFit/>
          </a:bodyPr>
          <a:lstStyle/>
          <a:p>
            <a:pPr algn="ctr"/>
            <a:r>
              <a:rPr lang="en-US" sz="2400" b="1" dirty="0">
                <a:solidFill>
                  <a:srgbClr val="FFFF00"/>
                </a:solidFill>
              </a:rPr>
              <a:t>Toll Free Missed Call 1800-200-6147</a:t>
            </a:r>
          </a:p>
        </p:txBody>
      </p:sp>
      <p:sp>
        <p:nvSpPr>
          <p:cNvPr id="5" name="Title 1">
            <a:extLst>
              <a:ext uri="{FF2B5EF4-FFF2-40B4-BE49-F238E27FC236}">
                <a16:creationId xmlns:a16="http://schemas.microsoft.com/office/drawing/2014/main" id="{8E35E1A7-752F-4B77-B7B6-65680F5F2C42}"/>
              </a:ext>
            </a:extLst>
          </p:cNvPr>
          <p:cNvSpPr>
            <a:spLocks noGrp="1"/>
          </p:cNvSpPr>
          <p:nvPr>
            <p:ph type="title"/>
          </p:nvPr>
        </p:nvSpPr>
        <p:spPr>
          <a:xfrm>
            <a:off x="0" y="6324600"/>
            <a:ext cx="9144000" cy="533400"/>
          </a:xfrm>
          <a:solidFill>
            <a:srgbClr val="C00000"/>
          </a:solidFill>
          <a:ln/>
        </p:spPr>
        <p:style>
          <a:lnRef idx="3">
            <a:schemeClr val="lt1"/>
          </a:lnRef>
          <a:fillRef idx="1">
            <a:schemeClr val="accent3"/>
          </a:fillRef>
          <a:effectRef idx="1">
            <a:schemeClr val="accent3"/>
          </a:effectRef>
          <a:fontRef idx="minor">
            <a:schemeClr val="lt1"/>
          </a:fontRef>
        </p:style>
        <p:txBody>
          <a:bodyPr anchor="ctr">
            <a:noAutofit/>
          </a:bodyPr>
          <a:lstStyle/>
          <a:p>
            <a:r>
              <a:rPr lang="en-US" sz="2400" b="1" dirty="0">
                <a:solidFill>
                  <a:schemeClr val="tx1"/>
                </a:solidFill>
              </a:rPr>
              <a:t> </a:t>
            </a:r>
            <a:r>
              <a:rPr lang="en-US" sz="2400" b="1" dirty="0">
                <a:solidFill>
                  <a:schemeClr val="bg1"/>
                </a:solidFill>
              </a:rPr>
              <a:t>      www.thinknext.co.in	              www.thinknexttraining.com</a:t>
            </a:r>
          </a:p>
        </p:txBody>
      </p:sp>
      <p:sp>
        <p:nvSpPr>
          <p:cNvPr id="8" name="Content Placeholder 5">
            <a:extLst>
              <a:ext uri="{FF2B5EF4-FFF2-40B4-BE49-F238E27FC236}">
                <a16:creationId xmlns:a16="http://schemas.microsoft.com/office/drawing/2014/main" id="{F0C32A03-E459-44E7-9BD0-FD46AF7FB8F8}"/>
              </a:ext>
            </a:extLst>
          </p:cNvPr>
          <p:cNvSpPr txBox="1">
            <a:spLocks/>
          </p:cNvSpPr>
          <p:nvPr/>
        </p:nvSpPr>
        <p:spPr>
          <a:xfrm>
            <a:off x="190499" y="3077393"/>
            <a:ext cx="8763000" cy="1044610"/>
          </a:xfrm>
          <a:prstGeom prst="rect">
            <a:avLst/>
          </a:prstGeom>
        </p:spPr>
        <p:txBody>
          <a:bodyPr vert="horz" lIns="91440" tIns="45720" rIns="91440" bIns="45720" rtlCol="0">
            <a:normAutofit/>
          </a:bodyPr>
          <a:lstStyle/>
          <a:p>
            <a:pPr algn="ctr"/>
            <a:r>
              <a:rPr lang="en-US" sz="2400" b="1" dirty="0">
                <a:solidFill>
                  <a:srgbClr val="FFFF00"/>
                </a:solidFill>
              </a:rPr>
              <a:t>Software Development | Electronics Systems Development |CAD/CAM Systems | Industrial Training | Placements </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0" name="Picture 2" descr="Members">
            <a:extLst>
              <a:ext uri="{FF2B5EF4-FFF2-40B4-BE49-F238E27FC236}">
                <a16:creationId xmlns:a16="http://schemas.microsoft.com/office/drawing/2014/main" id="{34C4E708-97C4-4BFC-8E4C-2C4DD163F3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343400"/>
            <a:ext cx="9143999" cy="1248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970690"/>
      </p:ext>
    </p:extLst>
  </p:cSld>
  <p:clrMapOvr>
    <a:masterClrMapping/>
  </p:clrMapOvr>
  <p:transition spd="med" advClick="0" advTm="13994">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2000" fill="hold"/>
                                        <p:tgtEl>
                                          <p:spTgt spid="9"/>
                                        </p:tgtEl>
                                        <p:attrNameLst>
                                          <p:attrName>ppt_w</p:attrName>
                                        </p:attrNameLst>
                                      </p:cBhvr>
                                      <p:tavLst>
                                        <p:tav tm="0">
                                          <p:val>
                                            <p:fltVal val="0"/>
                                          </p:val>
                                        </p:tav>
                                        <p:tav tm="100000">
                                          <p:val>
                                            <p:strVal val="#ppt_w"/>
                                          </p:val>
                                        </p:tav>
                                      </p:tavLst>
                                    </p:anim>
                                    <p:anim calcmode="lin" valueType="num">
                                      <p:cBhvr>
                                        <p:cTn id="8"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76800"/>
          </a:xfrm>
        </p:spPr>
        <p:txBody>
          <a:bodyPr>
            <a:noAutofit/>
          </a:bodyPr>
          <a:lstStyle/>
          <a:p>
            <a:pPr algn="just"/>
            <a:r>
              <a:rPr lang="en-US" sz="2800" b="1" dirty="0">
                <a:solidFill>
                  <a:schemeClr val="bg1"/>
                </a:solidFill>
              </a:rPr>
              <a:t>It is a highly developed programming language in terms of operators, simplicity, and ease of notation. This allows for data abstraction and the use of several programming paradigms: procedural, object-oriented and generic. It is mainly used in applications and operating systems.</a:t>
            </a:r>
          </a:p>
          <a:p>
            <a:pPr algn="just"/>
            <a:endParaRPr lang="en-US" sz="2800" b="1" dirty="0">
              <a:solidFill>
                <a:schemeClr val="bg1"/>
              </a:solidFill>
            </a:endParaRPr>
          </a:p>
          <a:p>
            <a:pPr algn="just"/>
            <a:r>
              <a:rPr lang="en-US" sz="2800" b="1" dirty="0">
                <a:solidFill>
                  <a:schemeClr val="bg1"/>
                </a:solidFill>
              </a:rPr>
              <a:t>The C++ language can be used for building higher-level applications with graphics libraries, applications to communicate with network devices and computer network simulators as well as remote device systems and network management.</a:t>
            </a:r>
          </a:p>
          <a:p>
            <a:pPr algn="just">
              <a:lnSpc>
                <a:spcPct val="110000"/>
              </a:lnSpc>
              <a:spcBef>
                <a:spcPts val="0"/>
              </a:spcBef>
            </a:pPr>
            <a:endParaRPr lang="en-US" sz="2400" b="1" dirty="0">
              <a:solidFill>
                <a:schemeClr val="bg1"/>
              </a:solidFill>
              <a:latin typeface="+mj-lt"/>
            </a:endParaRPr>
          </a:p>
        </p:txBody>
      </p:sp>
      <p:pic>
        <p:nvPicPr>
          <p:cNvPr id="4" name="Picture 3" descr="Logo ThinkNEXT.JPG"/>
          <p:cNvPicPr>
            <a:picLocks noChangeAspect="1"/>
          </p:cNvPicPr>
          <p:nvPr/>
        </p:nvPicPr>
        <p:blipFill>
          <a:blip r:embed="rId2"/>
          <a:stretch>
            <a:fillRect/>
          </a:stretch>
        </p:blipFill>
        <p:spPr>
          <a:xfrm>
            <a:off x="152400" y="0"/>
            <a:ext cx="2590800" cy="83820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5" name="Rectangle 4"/>
          <p:cNvSpPr/>
          <p:nvPr/>
        </p:nvSpPr>
        <p:spPr>
          <a:xfrm>
            <a:off x="3352800" y="457200"/>
            <a:ext cx="2895600" cy="830997"/>
          </a:xfrm>
          <a:prstGeom prst="rect">
            <a:avLst/>
          </a:prstGeom>
        </p:spPr>
        <p:txBody>
          <a:bodyPr wrap="square">
            <a:spAutoFit/>
          </a:bodyPr>
          <a:lstStyle/>
          <a:p>
            <a:pPr algn="ctr"/>
            <a:r>
              <a:rPr lang="en-US" sz="4800" b="1" u="sng" dirty="0">
                <a:solidFill>
                  <a:srgbClr val="FFFF00"/>
                </a:solidFill>
              </a:rPr>
              <a:t>Why C++ ?</a:t>
            </a:r>
            <a:endParaRPr lang="en-US" sz="4800" b="1" dirty="0">
              <a:solidFill>
                <a:srgbClr val="FFFF00"/>
              </a:solidFill>
            </a:endParaRPr>
          </a:p>
        </p:txBody>
      </p:sp>
      <p:sp>
        <p:nvSpPr>
          <p:cNvPr id="6" name="TextBox 5"/>
          <p:cNvSpPr txBox="1"/>
          <p:nvPr/>
        </p:nvSpPr>
        <p:spPr>
          <a:xfrm>
            <a:off x="6248400" y="76200"/>
            <a:ext cx="3048000" cy="830997"/>
          </a:xfrm>
          <a:prstGeom prst="rect">
            <a:avLst/>
          </a:prstGeom>
          <a:noFill/>
        </p:spPr>
        <p:txBody>
          <a:bodyPr wrap="square" rtlCol="0">
            <a:spAutoFit/>
          </a:bodyPr>
          <a:lstStyle/>
          <a:p>
            <a:pPr algn="ctr"/>
            <a:r>
              <a:rPr lang="en-US" sz="2400" b="1" dirty="0">
                <a:solidFill>
                  <a:srgbClr val="FFFF00"/>
                </a:solidFill>
              </a:rPr>
              <a:t>Toll Free Missed Call  1800-200-6147</a:t>
            </a:r>
          </a:p>
        </p:txBody>
      </p:sp>
    </p:spTree>
  </p:cSld>
  <p:clrMapOvr>
    <a:masterClrMapping/>
  </p:clrMapOvr>
  <p:transition spd="med">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fltVal val="0"/>
                                          </p:val>
                                        </p:tav>
                                        <p:tav tm="100000">
                                          <p:val>
                                            <p:strVal val="#ppt_w"/>
                                          </p:val>
                                        </p:tav>
                                      </p:tavLst>
                                    </p:anim>
                                    <p:anim calcmode="lin" valueType="num">
                                      <p:cBhvr>
                                        <p:cTn id="8"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62000" y="609600"/>
            <a:ext cx="7696200" cy="990600"/>
          </a:xfrm>
        </p:spPr>
        <p:txBody>
          <a:bodyPr/>
          <a:lstStyle/>
          <a:p>
            <a:r>
              <a:rPr lang="en-US" b="1" dirty="0">
                <a:solidFill>
                  <a:srgbClr val="FFFF00"/>
                </a:solidFill>
              </a:rPr>
              <a:t>Future Scope in C/C++</a:t>
            </a:r>
          </a:p>
        </p:txBody>
      </p:sp>
      <p:sp>
        <p:nvSpPr>
          <p:cNvPr id="3" name="Content Placeholder 2"/>
          <p:cNvSpPr>
            <a:spLocks noGrp="1"/>
          </p:cNvSpPr>
          <p:nvPr>
            <p:ph type="subTitle" idx="1"/>
          </p:nvPr>
        </p:nvSpPr>
        <p:spPr>
          <a:xfrm>
            <a:off x="381000" y="1371600"/>
            <a:ext cx="8458200" cy="5486400"/>
          </a:xfrm>
        </p:spPr>
        <p:txBody>
          <a:bodyPr>
            <a:noAutofit/>
          </a:bodyPr>
          <a:lstStyle/>
          <a:p>
            <a:pPr algn="just">
              <a:buFont typeface="Arial" pitchFamily="34" charset="0"/>
              <a:buChar char="•"/>
            </a:pPr>
            <a:r>
              <a:rPr lang="en-US" sz="2500" b="1" dirty="0">
                <a:solidFill>
                  <a:schemeClr val="bg1"/>
                </a:solidFill>
              </a:rPr>
              <a:t> C++ is a powerful, high-performance language used to build system software, games engines and desktop and web apps. </a:t>
            </a:r>
          </a:p>
          <a:p>
            <a:pPr algn="just">
              <a:buFont typeface="Arial" pitchFamily="34" charset="0"/>
              <a:buChar char="•"/>
            </a:pPr>
            <a:endParaRPr lang="en-US" sz="2500" b="1" dirty="0">
              <a:solidFill>
                <a:schemeClr val="bg1"/>
              </a:solidFill>
            </a:endParaRPr>
          </a:p>
          <a:p>
            <a:pPr algn="just">
              <a:buFont typeface="Arial" pitchFamily="34" charset="0"/>
              <a:buChar char="•"/>
            </a:pPr>
            <a:r>
              <a:rPr lang="en-US" sz="2500" b="1" dirty="0">
                <a:solidFill>
                  <a:schemeClr val="bg1"/>
                </a:solidFill>
              </a:rPr>
              <a:t> C++’s biggest advantages are big efficiency and speed. It can also easily optimize huge amounts of data. That’s why it is most often applied in big, robust applications such as servers, where data processing is crucial. What is more, its efficiency reduces the energy usage, which make it a great language for mobile devices.</a:t>
            </a:r>
          </a:p>
          <a:p>
            <a:pPr algn="just">
              <a:buFont typeface="Arial" pitchFamily="34" charset="0"/>
              <a:buChar char="•"/>
            </a:pPr>
            <a:endParaRPr lang="en-US" sz="2500" b="1" dirty="0">
              <a:solidFill>
                <a:schemeClr val="bg1"/>
              </a:solidFill>
            </a:endParaRPr>
          </a:p>
          <a:p>
            <a:pPr algn="just">
              <a:buFont typeface="Arial" pitchFamily="34" charset="0"/>
              <a:buChar char="•"/>
            </a:pPr>
            <a:r>
              <a:rPr lang="en-US" sz="2500" b="1" dirty="0">
                <a:solidFill>
                  <a:schemeClr val="bg1"/>
                </a:solidFill>
              </a:rPr>
              <a:t> It is the main technology in case of Microsoft, Oracle, Mozilla, Opera, PayPal, Evernote and LinkedIn. And it is partly used in the code of Amazon, </a:t>
            </a:r>
            <a:r>
              <a:rPr lang="en-US" sz="2500" b="1" dirty="0" err="1">
                <a:solidFill>
                  <a:schemeClr val="bg1"/>
                </a:solidFill>
              </a:rPr>
              <a:t>Facebook</a:t>
            </a:r>
            <a:r>
              <a:rPr lang="en-US" sz="2500" b="1" dirty="0">
                <a:solidFill>
                  <a:schemeClr val="bg1"/>
                </a:solidFill>
              </a:rPr>
              <a:t>, SAP and Adobe.</a:t>
            </a:r>
          </a:p>
        </p:txBody>
      </p:sp>
      <p:pic>
        <p:nvPicPr>
          <p:cNvPr id="4" name="Picture 3" descr="Logo ThinkNEXT.JPG"/>
          <p:cNvPicPr>
            <a:picLocks noChangeAspect="1"/>
          </p:cNvPicPr>
          <p:nvPr/>
        </p:nvPicPr>
        <p:blipFill>
          <a:blip r:embed="rId2"/>
          <a:stretch>
            <a:fillRect/>
          </a:stretch>
        </p:blipFill>
        <p:spPr>
          <a:xfrm>
            <a:off x="152400" y="0"/>
            <a:ext cx="2590800" cy="83820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7" name="TextBox 6">
            <a:extLst>
              <a:ext uri="{FF2B5EF4-FFF2-40B4-BE49-F238E27FC236}">
                <a16:creationId xmlns:a16="http://schemas.microsoft.com/office/drawing/2014/main" id="{2C959194-1AFB-4872-A0AD-6EDDB0310358}"/>
              </a:ext>
            </a:extLst>
          </p:cNvPr>
          <p:cNvSpPr txBox="1"/>
          <p:nvPr/>
        </p:nvSpPr>
        <p:spPr>
          <a:xfrm>
            <a:off x="6096000" y="0"/>
            <a:ext cx="3048000" cy="830997"/>
          </a:xfrm>
          <a:prstGeom prst="rect">
            <a:avLst/>
          </a:prstGeom>
          <a:noFill/>
        </p:spPr>
        <p:txBody>
          <a:bodyPr wrap="square" rtlCol="0">
            <a:spAutoFit/>
          </a:bodyPr>
          <a:lstStyle/>
          <a:p>
            <a:pPr algn="ctr"/>
            <a:r>
              <a:rPr lang="en-US" sz="2400" b="1" dirty="0">
                <a:solidFill>
                  <a:srgbClr val="FFFF00"/>
                </a:solidFill>
              </a:rPr>
              <a:t>Toll Free Missed Call 1800-200-6147</a:t>
            </a:r>
          </a:p>
        </p:txBody>
      </p:sp>
    </p:spTree>
  </p:cSld>
  <p:clrMapOvr>
    <a:masterClrMapping/>
  </p:clrMapOvr>
  <p:transition spd="med">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fltVal val="0"/>
                                          </p:val>
                                        </p:tav>
                                        <p:tav tm="100000">
                                          <p:val>
                                            <p:strVal val="#ppt_w"/>
                                          </p:val>
                                        </p:tav>
                                      </p:tavLst>
                                    </p:anim>
                                    <p:anim calcmode="lin" valueType="num">
                                      <p:cBhvr>
                                        <p:cTn id="8"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04800" y="1143000"/>
            <a:ext cx="8382000" cy="4983163"/>
          </a:xfrm>
        </p:spPr>
        <p:txBody>
          <a:bodyPr>
            <a:noAutofit/>
          </a:bodyPr>
          <a:lstStyle/>
          <a:p>
            <a:pPr algn="just" fontAlgn="base"/>
            <a:r>
              <a:rPr lang="en-US" sz="2300" b="1" dirty="0">
                <a:solidFill>
                  <a:schemeClr val="bg1"/>
                </a:solidFill>
              </a:rPr>
              <a:t> C++ grew by about 20,000 job postings over 2016 and passed </a:t>
            </a:r>
            <a:r>
              <a:rPr lang="en-US" sz="2300" b="1" dirty="0" err="1">
                <a:solidFill>
                  <a:schemeClr val="bg1"/>
                </a:solidFill>
              </a:rPr>
              <a:t>pori</a:t>
            </a:r>
            <a:r>
              <a:rPr lang="en-US" sz="2300" b="1" dirty="0">
                <a:solidFill>
                  <a:schemeClr val="bg1"/>
                </a:solidFill>
              </a:rPr>
              <a:t> to take fifth place. In fact, some of the software giants of all times are based on C++. Many beginners find C++ harder to learn than dynamically typed languages like Python or JavaScript.</a:t>
            </a:r>
          </a:p>
          <a:p>
            <a:pPr algn="just" fontAlgn="base"/>
            <a:r>
              <a:rPr lang="en-US" sz="2300" b="1" dirty="0">
                <a:solidFill>
                  <a:schemeClr val="bg1"/>
                </a:solidFill>
              </a:rPr>
              <a:t> Google still applies C++ in some fields like search engines. Most importantly, Google Chrome was primarily written in this language. Being extremely popular among users all over the world, Google required high performance and big stability, which are the main characteristics of C++.</a:t>
            </a:r>
          </a:p>
          <a:p>
            <a:pPr algn="just" fontAlgn="base"/>
            <a:r>
              <a:rPr lang="en-US" sz="2300" b="1" dirty="0">
                <a:solidFill>
                  <a:schemeClr val="bg1"/>
                </a:solidFill>
              </a:rPr>
              <a:t>Finally, C++ is present in most of the operating systems, such as Windows or </a:t>
            </a:r>
            <a:r>
              <a:rPr lang="en-US" sz="2300" b="1" dirty="0" err="1">
                <a:solidFill>
                  <a:schemeClr val="bg1"/>
                </a:solidFill>
              </a:rPr>
              <a:t>iOS</a:t>
            </a:r>
            <a:r>
              <a:rPr lang="en-US" sz="2300" b="1" dirty="0">
                <a:solidFill>
                  <a:schemeClr val="bg1"/>
                </a:solidFill>
              </a:rPr>
              <a:t>; and some of the high budget AAA games, such as Grand Theft Auto or Metal Gear Solid.</a:t>
            </a:r>
          </a:p>
          <a:p>
            <a:pPr algn="just"/>
            <a:endParaRPr lang="en-US" sz="2300" b="1" dirty="0"/>
          </a:p>
        </p:txBody>
      </p:sp>
      <p:pic>
        <p:nvPicPr>
          <p:cNvPr id="4" name="Picture 3" descr="Logo ThinkNEXT.JPG"/>
          <p:cNvPicPr>
            <a:picLocks noChangeAspect="1"/>
          </p:cNvPicPr>
          <p:nvPr/>
        </p:nvPicPr>
        <p:blipFill>
          <a:blip r:embed="rId2"/>
          <a:stretch>
            <a:fillRect/>
          </a:stretch>
        </p:blipFill>
        <p:spPr>
          <a:xfrm>
            <a:off x="152400" y="0"/>
            <a:ext cx="2590800" cy="83820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5" name="TextBox 4">
            <a:extLst>
              <a:ext uri="{FF2B5EF4-FFF2-40B4-BE49-F238E27FC236}">
                <a16:creationId xmlns:a16="http://schemas.microsoft.com/office/drawing/2014/main" id="{AF0DECF6-BAB9-4E23-88C5-EA4922F00997}"/>
              </a:ext>
            </a:extLst>
          </p:cNvPr>
          <p:cNvSpPr txBox="1"/>
          <p:nvPr/>
        </p:nvSpPr>
        <p:spPr>
          <a:xfrm>
            <a:off x="6096000" y="0"/>
            <a:ext cx="3048000" cy="830997"/>
          </a:xfrm>
          <a:prstGeom prst="rect">
            <a:avLst/>
          </a:prstGeom>
          <a:noFill/>
        </p:spPr>
        <p:txBody>
          <a:bodyPr wrap="square" rtlCol="0">
            <a:spAutoFit/>
          </a:bodyPr>
          <a:lstStyle/>
          <a:p>
            <a:pPr algn="ctr"/>
            <a:r>
              <a:rPr lang="en-US" sz="2400" b="1" dirty="0">
                <a:solidFill>
                  <a:srgbClr val="FFFF00"/>
                </a:solidFill>
              </a:rPr>
              <a:t>Toll Free Missed Call 1800-200-6147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fltVal val="0"/>
                                          </p:val>
                                        </p:tav>
                                        <p:tav tm="100000">
                                          <p:val>
                                            <p:strVal val="#ppt_w"/>
                                          </p:val>
                                        </p:tav>
                                      </p:tavLst>
                                    </p:anim>
                                    <p:anim calcmode="lin" valueType="num">
                                      <p:cBhvr>
                                        <p:cTn id="8"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752600"/>
            <a:ext cx="8686800" cy="4495800"/>
          </a:xfrm>
        </p:spPr>
        <p:txBody>
          <a:bodyPr>
            <a:noAutofit/>
          </a:bodyPr>
          <a:lstStyle/>
          <a:p>
            <a:pPr algn="just"/>
            <a:r>
              <a:rPr lang="en-US" sz="2800" b="1" dirty="0">
                <a:solidFill>
                  <a:schemeClr val="bg1"/>
                </a:solidFill>
              </a:rPr>
              <a:t>Part-Time/Full-Time job offer for each student during training</a:t>
            </a:r>
          </a:p>
          <a:p>
            <a:pPr algn="just"/>
            <a:r>
              <a:rPr lang="en-US" sz="2800" b="1" dirty="0">
                <a:solidFill>
                  <a:schemeClr val="bg1"/>
                </a:solidFill>
              </a:rPr>
              <a:t>Free Spoken English, Personality Development and Interview Preparation (</a:t>
            </a:r>
            <a:r>
              <a:rPr lang="en-US" sz="2800" b="1" dirty="0" err="1">
                <a:solidFill>
                  <a:schemeClr val="bg1"/>
                </a:solidFill>
              </a:rPr>
              <a:t>HR+Technical</a:t>
            </a:r>
            <a:r>
              <a:rPr lang="en-US" sz="2800" b="1" dirty="0">
                <a:solidFill>
                  <a:schemeClr val="bg1"/>
                </a:solidFill>
              </a:rPr>
              <a:t> Round) classes on daily basis</a:t>
            </a:r>
          </a:p>
          <a:p>
            <a:pPr algn="just"/>
            <a:r>
              <a:rPr lang="en-US" sz="2800" b="1" dirty="0">
                <a:solidFill>
                  <a:schemeClr val="bg1"/>
                </a:solidFill>
              </a:rPr>
              <a:t>ThinkNEXT Cloud Campus Advantage not only during training, even after completion of training for lifetime</a:t>
            </a:r>
          </a:p>
          <a:p>
            <a:pPr algn="just"/>
            <a:r>
              <a:rPr lang="en-US" sz="2800" b="1" dirty="0">
                <a:solidFill>
                  <a:schemeClr val="bg1"/>
                </a:solidFill>
              </a:rPr>
              <a:t>Highest level of infrastructure in Chandigarh, Mohali, Panchkula with 200+ computers and 16+ labs</a:t>
            </a:r>
          </a:p>
          <a:p>
            <a:pPr algn="just"/>
            <a:endParaRPr lang="en-US" sz="2400" b="1" dirty="0">
              <a:solidFill>
                <a:schemeClr val="bg1"/>
              </a:solidFill>
            </a:endParaRPr>
          </a:p>
          <a:p>
            <a:pPr algn="just"/>
            <a:endParaRPr lang="en-US" sz="2400" b="1" dirty="0">
              <a:solidFill>
                <a:schemeClr val="bg1"/>
              </a:solidFill>
            </a:endParaRPr>
          </a:p>
        </p:txBody>
      </p:sp>
      <p:pic>
        <p:nvPicPr>
          <p:cNvPr id="4" name="Picture 3" descr="Logo ThinkNEXT.JPG"/>
          <p:cNvPicPr>
            <a:picLocks noChangeAspect="1"/>
          </p:cNvPicPr>
          <p:nvPr/>
        </p:nvPicPr>
        <p:blipFill>
          <a:blip r:embed="rId2"/>
          <a:stretch>
            <a:fillRect/>
          </a:stretch>
        </p:blipFill>
        <p:spPr>
          <a:xfrm>
            <a:off x="152400" y="0"/>
            <a:ext cx="2590800" cy="83820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5" name="Rectangle 4"/>
          <p:cNvSpPr/>
          <p:nvPr/>
        </p:nvSpPr>
        <p:spPr>
          <a:xfrm>
            <a:off x="0" y="1030069"/>
            <a:ext cx="9144000" cy="646331"/>
          </a:xfrm>
          <a:prstGeom prst="rect">
            <a:avLst/>
          </a:prstGeom>
        </p:spPr>
        <p:txBody>
          <a:bodyPr wrap="square">
            <a:spAutoFit/>
          </a:bodyPr>
          <a:lstStyle/>
          <a:p>
            <a:pPr algn="ctr"/>
            <a:r>
              <a:rPr lang="en-US" sz="3600" b="1" u="sng" dirty="0">
                <a:solidFill>
                  <a:srgbClr val="FFFF00"/>
                </a:solidFill>
              </a:rPr>
              <a:t>WHY  C/C++ FROM THINKNEXT ?</a:t>
            </a:r>
            <a:endParaRPr lang="en-US" sz="3600" b="1" dirty="0">
              <a:solidFill>
                <a:srgbClr val="FFFF00"/>
              </a:solidFill>
            </a:endParaRPr>
          </a:p>
        </p:txBody>
      </p:sp>
      <p:sp>
        <p:nvSpPr>
          <p:cNvPr id="7" name="TextBox 6">
            <a:extLst>
              <a:ext uri="{FF2B5EF4-FFF2-40B4-BE49-F238E27FC236}">
                <a16:creationId xmlns:a16="http://schemas.microsoft.com/office/drawing/2014/main" id="{C39AFFBB-819D-4F04-B29D-54A4BAA71DD7}"/>
              </a:ext>
            </a:extLst>
          </p:cNvPr>
          <p:cNvSpPr txBox="1"/>
          <p:nvPr/>
        </p:nvSpPr>
        <p:spPr>
          <a:xfrm>
            <a:off x="6096000" y="83403"/>
            <a:ext cx="3048000" cy="830997"/>
          </a:xfrm>
          <a:prstGeom prst="rect">
            <a:avLst/>
          </a:prstGeom>
          <a:noFill/>
        </p:spPr>
        <p:txBody>
          <a:bodyPr wrap="square" rtlCol="0">
            <a:spAutoFit/>
          </a:bodyPr>
          <a:lstStyle/>
          <a:p>
            <a:pPr algn="ctr"/>
            <a:r>
              <a:rPr lang="en-US" sz="2400" b="1" dirty="0">
                <a:solidFill>
                  <a:srgbClr val="FFFF00"/>
                </a:solidFill>
              </a:rPr>
              <a:t>Toll Free Missed Call 1800-200-6147</a:t>
            </a:r>
          </a:p>
        </p:txBody>
      </p:sp>
    </p:spTree>
  </p:cSld>
  <p:clrMapOvr>
    <a:masterClrMapping/>
  </p:clrMapOvr>
  <p:transition spd="med">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fltVal val="0"/>
                                          </p:val>
                                        </p:tav>
                                        <p:tav tm="100000">
                                          <p:val>
                                            <p:strVal val="#ppt_w"/>
                                          </p:val>
                                        </p:tav>
                                      </p:tavLst>
                                    </p:anim>
                                    <p:anim calcmode="lin" valueType="num">
                                      <p:cBhvr>
                                        <p:cTn id="8"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19200"/>
            <a:ext cx="8686800" cy="4724400"/>
          </a:xfrm>
        </p:spPr>
        <p:txBody>
          <a:bodyPr>
            <a:normAutofit lnSpcReduction="10000"/>
          </a:bodyPr>
          <a:lstStyle/>
          <a:p>
            <a:r>
              <a:rPr lang="en-US" b="1" dirty="0">
                <a:solidFill>
                  <a:schemeClr val="bg1"/>
                </a:solidFill>
              </a:rPr>
              <a:t>Large Display LEDs and Wi-Fi Labs.</a:t>
            </a:r>
          </a:p>
          <a:p>
            <a:r>
              <a:rPr lang="en-US" b="1" dirty="0">
                <a:solidFill>
                  <a:schemeClr val="bg1"/>
                </a:solidFill>
              </a:rPr>
              <a:t>Learn from Developers/Industry experts rather than Teachers/Trainers </a:t>
            </a:r>
          </a:p>
          <a:p>
            <a:r>
              <a:rPr lang="en-US" b="1" dirty="0">
                <a:solidFill>
                  <a:schemeClr val="bg1"/>
                </a:solidFill>
              </a:rPr>
              <a:t>One-to-One PC and Corporate Environment.</a:t>
            </a:r>
          </a:p>
          <a:p>
            <a:pPr algn="just"/>
            <a:r>
              <a:rPr lang="en-US" b="1" dirty="0">
                <a:solidFill>
                  <a:schemeClr val="bg1"/>
                </a:solidFill>
              </a:rPr>
              <a:t>Industrial Training </a:t>
            </a:r>
            <a:r>
              <a:rPr lang="en-US" b="1" dirty="0" err="1">
                <a:solidFill>
                  <a:schemeClr val="bg1"/>
                </a:solidFill>
              </a:rPr>
              <a:t>Programmes</a:t>
            </a:r>
            <a:r>
              <a:rPr lang="en-US" b="1" dirty="0">
                <a:solidFill>
                  <a:schemeClr val="bg1"/>
                </a:solidFill>
              </a:rPr>
              <a:t> are designed as per the industry needs to make students industry-ready.</a:t>
            </a:r>
          </a:p>
          <a:p>
            <a:pPr algn="just"/>
            <a:r>
              <a:rPr lang="en-US" b="1" dirty="0">
                <a:solidFill>
                  <a:schemeClr val="bg1"/>
                </a:solidFill>
              </a:rPr>
              <a:t>Every student is provided with “Live Projects” mentored by Industry Experts.</a:t>
            </a:r>
          </a:p>
        </p:txBody>
      </p:sp>
      <p:pic>
        <p:nvPicPr>
          <p:cNvPr id="4" name="Picture 3" descr="Logo ThinkNEXT.JPG"/>
          <p:cNvPicPr>
            <a:picLocks noChangeAspect="1"/>
          </p:cNvPicPr>
          <p:nvPr/>
        </p:nvPicPr>
        <p:blipFill>
          <a:blip r:embed="rId2"/>
          <a:stretch>
            <a:fillRect/>
          </a:stretch>
        </p:blipFill>
        <p:spPr>
          <a:xfrm>
            <a:off x="152400" y="0"/>
            <a:ext cx="2590800" cy="83820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5" name="TextBox 4">
            <a:extLst>
              <a:ext uri="{FF2B5EF4-FFF2-40B4-BE49-F238E27FC236}">
                <a16:creationId xmlns:a16="http://schemas.microsoft.com/office/drawing/2014/main" id="{73E5ED0E-4694-4073-A406-9DDE2BF70E1D}"/>
              </a:ext>
            </a:extLst>
          </p:cNvPr>
          <p:cNvSpPr txBox="1"/>
          <p:nvPr/>
        </p:nvSpPr>
        <p:spPr>
          <a:xfrm>
            <a:off x="6096000" y="83403"/>
            <a:ext cx="3048000" cy="830997"/>
          </a:xfrm>
          <a:prstGeom prst="rect">
            <a:avLst/>
          </a:prstGeom>
          <a:noFill/>
        </p:spPr>
        <p:txBody>
          <a:bodyPr wrap="square" rtlCol="0">
            <a:spAutoFit/>
          </a:bodyPr>
          <a:lstStyle/>
          <a:p>
            <a:pPr algn="ctr"/>
            <a:r>
              <a:rPr lang="en-US" sz="2400" b="1" dirty="0">
                <a:solidFill>
                  <a:srgbClr val="FFFF00"/>
                </a:solidFill>
              </a:rPr>
              <a:t>Toll Free Missed Call 1800-200-6147</a:t>
            </a:r>
          </a:p>
        </p:txBody>
      </p:sp>
    </p:spTree>
  </p:cSld>
  <p:clrMapOvr>
    <a:masterClrMapping/>
  </p:clrMapOvr>
  <p:transition spd="med">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fltVal val="0"/>
                                          </p:val>
                                        </p:tav>
                                        <p:tav tm="100000">
                                          <p:val>
                                            <p:strVal val="#ppt_w"/>
                                          </p:val>
                                        </p:tav>
                                      </p:tavLst>
                                    </p:anim>
                                    <p:anim calcmode="lin" valueType="num">
                                      <p:cBhvr>
                                        <p:cTn id="8"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10600" cy="5562600"/>
          </a:xfrm>
        </p:spPr>
        <p:txBody>
          <a:bodyPr numCol="2">
            <a:noAutofit/>
          </a:bodyPr>
          <a:lstStyle/>
          <a:p>
            <a:pPr>
              <a:buNone/>
            </a:pPr>
            <a:r>
              <a:rPr lang="en-US" sz="2400" b="1" u="sng" dirty="0">
                <a:solidFill>
                  <a:schemeClr val="bg1"/>
                </a:solidFill>
              </a:rPr>
              <a:t>C++ Overview</a:t>
            </a:r>
          </a:p>
          <a:p>
            <a:r>
              <a:rPr lang="en-US" sz="2000" b="1" dirty="0">
                <a:solidFill>
                  <a:schemeClr val="bg1"/>
                </a:solidFill>
              </a:rPr>
              <a:t>C++ Characteristics </a:t>
            </a:r>
            <a:br>
              <a:rPr lang="en-US" sz="2000" b="1" dirty="0">
                <a:solidFill>
                  <a:schemeClr val="bg1"/>
                </a:solidFill>
              </a:rPr>
            </a:br>
            <a:r>
              <a:rPr lang="en-US" sz="2000" b="1" dirty="0">
                <a:solidFill>
                  <a:schemeClr val="bg1"/>
                </a:solidFill>
              </a:rPr>
              <a:t>Object-Oriented Terminology </a:t>
            </a:r>
            <a:br>
              <a:rPr lang="en-US" sz="2000" b="1" dirty="0">
                <a:solidFill>
                  <a:schemeClr val="bg1"/>
                </a:solidFill>
              </a:rPr>
            </a:br>
            <a:r>
              <a:rPr lang="en-US" sz="2000" b="1" dirty="0">
                <a:solidFill>
                  <a:schemeClr val="bg1"/>
                </a:solidFill>
              </a:rPr>
              <a:t>Polymorphism </a:t>
            </a:r>
            <a:br>
              <a:rPr lang="en-US" sz="2000" b="1" dirty="0">
                <a:solidFill>
                  <a:schemeClr val="bg1"/>
                </a:solidFill>
              </a:rPr>
            </a:br>
            <a:r>
              <a:rPr lang="en-US" sz="2000" b="1" dirty="0">
                <a:solidFill>
                  <a:schemeClr val="bg1"/>
                </a:solidFill>
              </a:rPr>
              <a:t>Object-Oriented Paradigm         </a:t>
            </a:r>
            <a:br>
              <a:rPr lang="en-US" sz="2000" b="1" dirty="0">
                <a:solidFill>
                  <a:schemeClr val="bg1"/>
                </a:solidFill>
              </a:rPr>
            </a:br>
            <a:r>
              <a:rPr lang="en-US" sz="2000" b="1" dirty="0">
                <a:solidFill>
                  <a:schemeClr val="bg1"/>
                </a:solidFill>
              </a:rPr>
              <a:t>Abstract Data Types </a:t>
            </a:r>
            <a:br>
              <a:rPr lang="en-US" sz="2000" b="1" dirty="0">
                <a:solidFill>
                  <a:schemeClr val="bg1"/>
                </a:solidFill>
              </a:rPr>
            </a:br>
            <a:r>
              <a:rPr lang="en-US" sz="2000" b="1" dirty="0">
                <a:solidFill>
                  <a:schemeClr val="bg1"/>
                </a:solidFill>
              </a:rPr>
              <a:t>I/O Services </a:t>
            </a:r>
            <a:br>
              <a:rPr lang="en-US" sz="2000" b="1" dirty="0">
                <a:solidFill>
                  <a:schemeClr val="bg1"/>
                </a:solidFill>
              </a:rPr>
            </a:br>
            <a:r>
              <a:rPr lang="en-US" sz="2000" b="1" dirty="0">
                <a:solidFill>
                  <a:schemeClr val="bg1"/>
                </a:solidFill>
              </a:rPr>
              <a:t>Standard Template Library </a:t>
            </a:r>
          </a:p>
          <a:p>
            <a:r>
              <a:rPr lang="en-US" sz="2000" b="1" dirty="0">
                <a:solidFill>
                  <a:schemeClr val="bg1"/>
                </a:solidFill>
              </a:rPr>
              <a:t>Functions and Variables</a:t>
            </a:r>
          </a:p>
          <a:p>
            <a:r>
              <a:rPr lang="en-US" sz="2000" b="1" dirty="0">
                <a:solidFill>
                  <a:schemeClr val="bg1"/>
                </a:solidFill>
              </a:rPr>
              <a:t>Functions: Declaration</a:t>
            </a:r>
          </a:p>
          <a:p>
            <a:r>
              <a:rPr lang="en-US" sz="2000" b="1" dirty="0">
                <a:solidFill>
                  <a:schemeClr val="bg1"/>
                </a:solidFill>
              </a:rPr>
              <a:t>Classes in C++</a:t>
            </a:r>
          </a:p>
          <a:p>
            <a:r>
              <a:rPr lang="en-US" sz="2000" b="1" dirty="0">
                <a:solidFill>
                  <a:schemeClr val="bg1"/>
                </a:solidFill>
              </a:rPr>
              <a:t>Friend Function</a:t>
            </a:r>
          </a:p>
          <a:p>
            <a:r>
              <a:rPr lang="en-US" sz="2000" b="1" dirty="0">
                <a:solidFill>
                  <a:schemeClr val="bg1"/>
                </a:solidFill>
              </a:rPr>
              <a:t>Operator Overloading </a:t>
            </a:r>
          </a:p>
          <a:p>
            <a:r>
              <a:rPr lang="en-US" sz="2000" b="1" dirty="0">
                <a:solidFill>
                  <a:schemeClr val="bg1"/>
                </a:solidFill>
              </a:rPr>
              <a:t>Copy Constructor </a:t>
            </a:r>
          </a:p>
          <a:p>
            <a:r>
              <a:rPr lang="en-US" sz="2000" b="1" dirty="0">
                <a:solidFill>
                  <a:schemeClr val="bg1"/>
                </a:solidFill>
              </a:rPr>
              <a:t>Storage Management</a:t>
            </a:r>
          </a:p>
          <a:p>
            <a:r>
              <a:rPr lang="en-US" sz="2000" b="1" dirty="0">
                <a:solidFill>
                  <a:schemeClr val="bg1"/>
                </a:solidFill>
              </a:rPr>
              <a:t> Memory Allocation </a:t>
            </a:r>
          </a:p>
          <a:p>
            <a:pPr>
              <a:buNone/>
            </a:pPr>
            <a:r>
              <a:rPr lang="en-US" sz="2000" b="1" dirty="0">
                <a:solidFill>
                  <a:schemeClr val="bg1"/>
                </a:solidFill>
              </a:rPr>
              <a:t>     Dynamic Allocation: new and delete </a:t>
            </a:r>
          </a:p>
          <a:p>
            <a:r>
              <a:rPr lang="en-US" sz="2000" b="1" dirty="0">
                <a:solidFill>
                  <a:schemeClr val="bg1"/>
                </a:solidFill>
              </a:rPr>
              <a:t> Inheritance</a:t>
            </a:r>
          </a:p>
          <a:p>
            <a:r>
              <a:rPr lang="en-US" sz="2000" b="1" dirty="0">
                <a:solidFill>
                  <a:schemeClr val="bg1"/>
                </a:solidFill>
              </a:rPr>
              <a:t>Constructor and Destructor  </a:t>
            </a:r>
          </a:p>
          <a:p>
            <a:r>
              <a:rPr lang="en-US" sz="2000" b="1" dirty="0">
                <a:solidFill>
                  <a:schemeClr val="bg1"/>
                </a:solidFill>
              </a:rPr>
              <a:t>Polymorphism</a:t>
            </a:r>
          </a:p>
          <a:p>
            <a:r>
              <a:rPr lang="en-US" sz="2000" b="1" dirty="0">
                <a:solidFill>
                  <a:schemeClr val="bg1"/>
                </a:solidFill>
              </a:rPr>
              <a:t>Input  and Output in C++ Programs</a:t>
            </a:r>
          </a:p>
          <a:p>
            <a:r>
              <a:rPr lang="en-US" sz="2000" b="1" dirty="0">
                <a:solidFill>
                  <a:schemeClr val="bg1"/>
                </a:solidFill>
              </a:rPr>
              <a:t>Standard Streams</a:t>
            </a:r>
          </a:p>
          <a:p>
            <a:r>
              <a:rPr lang="en-US" sz="2000" b="1" dirty="0">
                <a:solidFill>
                  <a:schemeClr val="bg1"/>
                </a:solidFill>
              </a:rPr>
              <a:t>Manipulators </a:t>
            </a:r>
          </a:p>
          <a:p>
            <a:r>
              <a:rPr lang="en-US" sz="2000" b="1" dirty="0">
                <a:solidFill>
                  <a:schemeClr val="bg1"/>
                </a:solidFill>
              </a:rPr>
              <a:t>Unformatted Input and Output </a:t>
            </a:r>
          </a:p>
          <a:p>
            <a:r>
              <a:rPr lang="en-US" sz="2000" b="1" dirty="0">
                <a:solidFill>
                  <a:schemeClr val="bg1"/>
                </a:solidFill>
              </a:rPr>
              <a:t>File Input and Output </a:t>
            </a:r>
          </a:p>
          <a:p>
            <a:r>
              <a:rPr lang="en-US" sz="2000" b="1" dirty="0">
                <a:solidFill>
                  <a:schemeClr val="bg1"/>
                </a:solidFill>
              </a:rPr>
              <a:t>Exceptions </a:t>
            </a:r>
            <a:br>
              <a:rPr lang="en-US" sz="2000" b="1" dirty="0">
                <a:solidFill>
                  <a:schemeClr val="bg1"/>
                </a:solidFill>
              </a:rPr>
            </a:br>
            <a:endParaRPr lang="en-US" sz="2000" b="1" dirty="0">
              <a:solidFill>
                <a:schemeClr val="bg1"/>
              </a:solidFill>
            </a:endParaRPr>
          </a:p>
        </p:txBody>
      </p:sp>
      <p:pic>
        <p:nvPicPr>
          <p:cNvPr id="4" name="Picture 3" descr="Logo ThinkNEXT.JPG"/>
          <p:cNvPicPr>
            <a:picLocks noChangeAspect="1"/>
          </p:cNvPicPr>
          <p:nvPr/>
        </p:nvPicPr>
        <p:blipFill>
          <a:blip r:embed="rId2"/>
          <a:stretch>
            <a:fillRect/>
          </a:stretch>
        </p:blipFill>
        <p:spPr>
          <a:xfrm>
            <a:off x="152400" y="0"/>
            <a:ext cx="2590800" cy="83820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5" name="Rectangle 4"/>
          <p:cNvSpPr/>
          <p:nvPr/>
        </p:nvSpPr>
        <p:spPr>
          <a:xfrm>
            <a:off x="3124200" y="388203"/>
            <a:ext cx="3355790" cy="830997"/>
          </a:xfrm>
          <a:prstGeom prst="rect">
            <a:avLst/>
          </a:prstGeom>
        </p:spPr>
        <p:txBody>
          <a:bodyPr wrap="none">
            <a:spAutoFit/>
          </a:bodyPr>
          <a:lstStyle/>
          <a:p>
            <a:r>
              <a:rPr lang="en-US" sz="4800" b="1" u="sng" dirty="0">
                <a:solidFill>
                  <a:srgbClr val="FFFF00"/>
                </a:solidFill>
              </a:rPr>
              <a:t>C++ Syllabus</a:t>
            </a:r>
            <a:endParaRPr lang="en-US" sz="4800" dirty="0">
              <a:solidFill>
                <a:srgbClr val="FFFF00"/>
              </a:solidFill>
            </a:endParaRPr>
          </a:p>
        </p:txBody>
      </p:sp>
      <p:sp>
        <p:nvSpPr>
          <p:cNvPr id="6" name="TextBox 5">
            <a:extLst>
              <a:ext uri="{FF2B5EF4-FFF2-40B4-BE49-F238E27FC236}">
                <a16:creationId xmlns:a16="http://schemas.microsoft.com/office/drawing/2014/main" id="{667F47E8-12B5-4C98-B63C-9956C89D4054}"/>
              </a:ext>
            </a:extLst>
          </p:cNvPr>
          <p:cNvSpPr txBox="1"/>
          <p:nvPr/>
        </p:nvSpPr>
        <p:spPr>
          <a:xfrm>
            <a:off x="6096000" y="83403"/>
            <a:ext cx="3048000" cy="830997"/>
          </a:xfrm>
          <a:prstGeom prst="rect">
            <a:avLst/>
          </a:prstGeom>
          <a:noFill/>
        </p:spPr>
        <p:txBody>
          <a:bodyPr wrap="square" rtlCol="0">
            <a:spAutoFit/>
          </a:bodyPr>
          <a:lstStyle/>
          <a:p>
            <a:pPr algn="ctr"/>
            <a:r>
              <a:rPr lang="en-US" sz="2400" b="1" dirty="0">
                <a:solidFill>
                  <a:srgbClr val="FFFF00"/>
                </a:solidFill>
              </a:rPr>
              <a:t>Toll Free Missed Call 1800-200-6147</a:t>
            </a:r>
          </a:p>
        </p:txBody>
      </p:sp>
    </p:spTree>
  </p:cSld>
  <p:clrMapOvr>
    <a:masterClrMapping/>
  </p:clrMapOvr>
  <p:transition spd="med">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fltVal val="0"/>
                                          </p:val>
                                        </p:tav>
                                        <p:tav tm="100000">
                                          <p:val>
                                            <p:strVal val="#ppt_w"/>
                                          </p:val>
                                        </p:tav>
                                      </p:tavLst>
                                    </p:anim>
                                    <p:anim calcmode="lin" valueType="num">
                                      <p:cBhvr>
                                        <p:cTn id="8"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324600"/>
            <a:ext cx="9144000" cy="533400"/>
          </a:xfrm>
          <a:solidFill>
            <a:srgbClr val="C00000"/>
          </a:solidFill>
          <a:ln/>
        </p:spPr>
        <p:style>
          <a:lnRef idx="3">
            <a:schemeClr val="lt1"/>
          </a:lnRef>
          <a:fillRef idx="1">
            <a:schemeClr val="accent3"/>
          </a:fillRef>
          <a:effectRef idx="1">
            <a:schemeClr val="accent3"/>
          </a:effectRef>
          <a:fontRef idx="minor">
            <a:schemeClr val="lt1"/>
          </a:fontRef>
        </p:style>
        <p:txBody>
          <a:bodyPr anchor="ctr">
            <a:noAutofit/>
          </a:bodyPr>
          <a:lstStyle/>
          <a:p>
            <a:r>
              <a:rPr lang="en-US" sz="2400" b="1" dirty="0">
                <a:solidFill>
                  <a:schemeClr val="tx1"/>
                </a:solidFill>
              </a:rPr>
              <a:t> </a:t>
            </a:r>
            <a:r>
              <a:rPr lang="en-US" sz="2400" b="1" dirty="0">
                <a:solidFill>
                  <a:schemeClr val="bg1"/>
                </a:solidFill>
              </a:rPr>
              <a:t>      www.thinknext.co.in	              www.thinknexttraining.com</a:t>
            </a:r>
          </a:p>
        </p:txBody>
      </p:sp>
      <p:sp>
        <p:nvSpPr>
          <p:cNvPr id="8" name="Content Placeholder 7"/>
          <p:cNvSpPr>
            <a:spLocks noGrp="1"/>
          </p:cNvSpPr>
          <p:nvPr>
            <p:ph idx="1"/>
          </p:nvPr>
        </p:nvSpPr>
        <p:spPr>
          <a:xfrm>
            <a:off x="457200" y="838200"/>
            <a:ext cx="8229600" cy="5410200"/>
          </a:xfrm>
        </p:spPr>
        <p:txBody>
          <a:bodyPr>
            <a:normAutofit/>
          </a:bodyPr>
          <a:lstStyle/>
          <a:p>
            <a:pPr>
              <a:buNone/>
            </a:pPr>
            <a:endParaRPr lang="en-US" dirty="0"/>
          </a:p>
          <a:p>
            <a:pPr algn="ctr">
              <a:buNone/>
            </a:pPr>
            <a:r>
              <a:rPr lang="en-US" sz="2800" b="1" dirty="0">
                <a:solidFill>
                  <a:srgbClr val="FFFF00"/>
                </a:solidFill>
                <a:latin typeface="Arial Black" panose="020B0A04020102020204" pitchFamily="34" charset="0"/>
              </a:rPr>
              <a:t>ThinkNEXT Technologies Private Limited</a:t>
            </a:r>
            <a:endParaRPr lang="en-US" sz="3600" b="1" dirty="0">
              <a:solidFill>
                <a:srgbClr val="FFFF00"/>
              </a:solidFill>
              <a:latin typeface="Arial Black" panose="020B0A04020102020204" pitchFamily="34" charset="0"/>
            </a:endParaRPr>
          </a:p>
          <a:p>
            <a:pPr>
              <a:buNone/>
            </a:pPr>
            <a:endParaRPr lang="en-US" sz="2400" dirty="0"/>
          </a:p>
          <a:p>
            <a:pPr algn="ctr">
              <a:buNone/>
            </a:pPr>
            <a:r>
              <a:rPr lang="en-US" sz="2400" b="1" u="sng" dirty="0">
                <a:solidFill>
                  <a:srgbClr val="FFFF00"/>
                </a:solidFill>
              </a:rPr>
              <a:t>Corporate office</a:t>
            </a:r>
          </a:p>
          <a:p>
            <a:pPr algn="ctr">
              <a:buNone/>
            </a:pPr>
            <a:r>
              <a:rPr lang="en-US" b="1" dirty="0">
                <a:solidFill>
                  <a:schemeClr val="bg1"/>
                </a:solidFill>
                <a:latin typeface="+mj-lt"/>
              </a:rPr>
              <a:t>S.C.F-113, Sector-65, Phase-XI, Mohali (Chandigarh)</a:t>
            </a:r>
          </a:p>
          <a:p>
            <a:pPr algn="ctr">
              <a:buNone/>
            </a:pPr>
            <a:endParaRPr lang="en-US" sz="2400" b="1" u="sng" dirty="0">
              <a:solidFill>
                <a:srgbClr val="FFFF00"/>
              </a:solidFill>
              <a:latin typeface="+mj-lt"/>
            </a:endParaRPr>
          </a:p>
          <a:p>
            <a:pPr algn="ctr">
              <a:buNone/>
            </a:pPr>
            <a:r>
              <a:rPr lang="en-US" sz="2400" b="1" u="sng" dirty="0">
                <a:solidFill>
                  <a:srgbClr val="FFFF00"/>
                </a:solidFill>
                <a:latin typeface="+mj-lt"/>
              </a:rPr>
              <a:t>Tele-Support</a:t>
            </a:r>
          </a:p>
          <a:p>
            <a:pPr algn="ctr">
              <a:buNone/>
            </a:pPr>
            <a:r>
              <a:rPr lang="en-US" sz="2800" b="1" dirty="0">
                <a:solidFill>
                  <a:schemeClr val="bg1"/>
                </a:solidFill>
                <a:latin typeface="+mj-lt"/>
              </a:rPr>
              <a:t>Contact: 78374-01000, 78374-02000, 78374-03000, 78374-04000, 0172-4656197</a:t>
            </a:r>
          </a:p>
          <a:p>
            <a:pPr>
              <a:buNone/>
            </a:pPr>
            <a:endParaRPr lang="en-US" dirty="0">
              <a:latin typeface="+mj-lt"/>
            </a:endParaRPr>
          </a:p>
          <a:p>
            <a:pPr>
              <a:buNone/>
            </a:pPr>
            <a:endParaRPr lang="en-US" dirty="0">
              <a:latin typeface="+mj-lt"/>
            </a:endParaRPr>
          </a:p>
          <a:p>
            <a:pPr>
              <a:buNone/>
            </a:pPr>
            <a:endParaRPr lang="en-US" dirty="0"/>
          </a:p>
        </p:txBody>
      </p:sp>
      <p:pic>
        <p:nvPicPr>
          <p:cNvPr id="6" name="Picture 5" descr="Logo ThinkNEXT.JPG"/>
          <p:cNvPicPr>
            <a:picLocks noChangeAspect="1"/>
          </p:cNvPicPr>
          <p:nvPr/>
        </p:nvPicPr>
        <p:blipFill>
          <a:blip r:embed="rId2"/>
          <a:stretch>
            <a:fillRect/>
          </a:stretch>
        </p:blipFill>
        <p:spPr>
          <a:xfrm>
            <a:off x="152400" y="0"/>
            <a:ext cx="2590800" cy="83820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9" name="TextBox 8"/>
          <p:cNvSpPr txBox="1"/>
          <p:nvPr/>
        </p:nvSpPr>
        <p:spPr>
          <a:xfrm>
            <a:off x="6248400" y="76200"/>
            <a:ext cx="3048000" cy="830997"/>
          </a:xfrm>
          <a:prstGeom prst="rect">
            <a:avLst/>
          </a:prstGeom>
          <a:noFill/>
        </p:spPr>
        <p:txBody>
          <a:bodyPr wrap="square" rtlCol="0">
            <a:spAutoFit/>
          </a:bodyPr>
          <a:lstStyle/>
          <a:p>
            <a:pPr algn="ctr"/>
            <a:r>
              <a:rPr lang="en-US" sz="2400" b="1" dirty="0">
                <a:solidFill>
                  <a:srgbClr val="FFFF00"/>
                </a:solidFill>
              </a:rPr>
              <a:t>Toll Free Missed Call  1800-200-6147</a:t>
            </a:r>
          </a:p>
        </p:txBody>
      </p:sp>
    </p:spTree>
    <p:extLst>
      <p:ext uri="{BB962C8B-B14F-4D97-AF65-F5344CB8AC3E}">
        <p14:creationId xmlns:p14="http://schemas.microsoft.com/office/powerpoint/2010/main" val="717516024"/>
      </p:ext>
    </p:extLst>
  </p:cSld>
  <p:clrMapOvr>
    <a:masterClrMapping/>
  </p:clrMapOvr>
  <p:transition spd="med">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0" fill="hold"/>
                                        <p:tgtEl>
                                          <p:spTgt spid="6"/>
                                        </p:tgtEl>
                                        <p:attrNameLst>
                                          <p:attrName>ppt_w</p:attrName>
                                        </p:attrNameLst>
                                      </p:cBhvr>
                                      <p:tavLst>
                                        <p:tav tm="0">
                                          <p:val>
                                            <p:fltVal val="0"/>
                                          </p:val>
                                        </p:tav>
                                        <p:tav tm="100000">
                                          <p:val>
                                            <p:strVal val="#ppt_w"/>
                                          </p:val>
                                        </p:tav>
                                      </p:tavLst>
                                    </p:anim>
                                    <p:anim calcmode="lin" valueType="num">
                                      <p:cBhvr>
                                        <p:cTn id="8"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4886</TotalTime>
  <Words>619</Words>
  <Application>Microsoft Office PowerPoint</Application>
  <PresentationFormat>On-screen Show (4:3)</PresentationFormat>
  <Paragraphs>83</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Black</vt:lpstr>
      <vt:lpstr>Calibri</vt:lpstr>
      <vt:lpstr>Office Theme</vt:lpstr>
      <vt:lpstr>       www.thinknext.co.in               www.thinknexttraining.com</vt:lpstr>
      <vt:lpstr>PowerPoint Presentation</vt:lpstr>
      <vt:lpstr>Future Scope in C/C++</vt:lpstr>
      <vt:lpstr>PowerPoint Presentation</vt:lpstr>
      <vt:lpstr>PowerPoint Presentation</vt:lpstr>
      <vt:lpstr>PowerPoint Presentation</vt:lpstr>
      <vt:lpstr>PowerPoint Presentation</vt:lpstr>
      <vt:lpstr>       www.thinknext.co.in               www.thinknexttraining.com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ff</dc:title>
  <dc:creator>Durgesh</dc:creator>
  <cp:lastModifiedBy>ThinkNEXT</cp:lastModifiedBy>
  <cp:revision>352</cp:revision>
  <dcterms:created xsi:type="dcterms:W3CDTF">2011-10-31T08:53:57Z</dcterms:created>
  <dcterms:modified xsi:type="dcterms:W3CDTF">2017-08-27T17:49:13Z</dcterms:modified>
</cp:coreProperties>
</file>