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3/main" xmlns:r="http://schemas.openxmlformats.org/officeDocument/2006/relationships" xmlns:p="http://schemas.openxmlformats.org/presentationml/2006/3/main" saveSubsetFonts="1">
  <p:sldMasterIdLst>
    <p:sldMasterId r:id="rId1"/>
  </p:sldMasterIdLst>
  <p:notesMasterIdLst>
    <p:notesMasterId r:id="rId3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presentation>
</file>

<file path=ppt/presProps.xml><?xml version="1.0" encoding="utf-8"?>
<p:presentationPr xmlns:a="http://schemas.openxmlformats.org/drawingml/2006/3/main" xmlns:r="http://schemas.openxmlformats.org/officeDocument/2006/relationships" xmlns:p="http://schemas.openxmlformats.org/presentationml/2006/3/main"/>
</file>

<file path=ppt/tableStyles.xml><?xml version="1.0" encoding="utf-8"?>
<a:tblStyleLst xmlns:a="http://schemas.openxmlformats.org/drawingml/2006/3/main" def="{5C22544A-7EE6-4342-B048-85BDC9FD1C3A}"/>
</file>

<file path=ppt/viewProps.xml><?xml version="1.0" encoding="utf-8"?>
<p:viewPr xmlns:a="http://schemas.openxmlformats.org/drawingml/2006/3/main" xmlns:r="http://schemas.openxmlformats.org/officeDocument/2006/relationships" xmlns:p="http://schemas.openxmlformats.org/presentationml/2006/3/main">
  <p:normalViewPr showOutlineIcons="0" horzBarState="maximized">
    <p:restoredLeft sz="15620"/>
    <p:restoredTop sz="44574" autoAdjust="0"/>
  </p:normalViewPr>
  <p:slideViewPr>
    <p:cSldViewPr>
      <p:cViewPr>
        <p:scale>
          <a:sx n="74" d="100"/>
          <a:sy n="74" d="100"/>
        </p:scale>
        <p:origin x="-104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3/main" xmlns:r="http://schemas.openxmlformats.org/officeDocument/2006/relationships" xmlns:p="http://schemas.openxmlformats.org/presentationml/2006/3/main">
  <p:cSld>
    <p:bgRef idx="1001">
      <a:schemeClr val="bg1"/>
    </p:bgRef>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a:defRPr sz="1200"/>
            </a:lvl1pPr>
          </a:lstStyle>
          <a:p>
            <a:fld id="{44B0045B-2497-47D4-B932-CB135E6A104D}" type="datetimeFigureOut">
              <a:rPr lang="en-US" smtClean="0"/>
            </a:fld>
            <a:endParaRPr lang="en-US"/>
          </a:p>
        </p:txBody>
      </p:sp>
      <p:sp>
        <p:nvSpPr>
          <p:cNvPr id="4" name="Rectangle 3"/>
          <p:cNvSpPr>
            <a:spLocks noGrp="1" noRo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4D31546A-A864-4786-9FC9-A6486967777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noRot="1"/>
          </p:cNvSpPr>
          <p:nvPr>
            <p:ph type="sldImg"/>
          </p:nvPr>
        </p:nvSpPr>
        <p:spPr/>
      </p:sp>
      <p:sp>
        <p:nvSpPr>
          <p:cNvPr id="3" name="Rectangle 2"/>
          <p:cNvSpPr>
            <a:spLocks noGrp="1"/>
          </p:cNvSpPr>
          <p:nvPr>
            <p:ph type="body" idx="1"/>
          </p:nvPr>
        </p:nvSpPr>
        <p:spPr/>
        <p:txBody>
          <a:bodyPr/>
          <a:lstStyle/>
          <a:p>
            <a:pPr lvl="6"/>
            <a:endParaRPr lang="en-US" dirty="0"/>
          </a:p>
        </p:txBody>
      </p:sp>
      <p:sp>
        <p:nvSpPr>
          <p:cNvPr id="4" name="Rectangle 3"/>
          <p:cNvSpPr>
            <a:spLocks noGrp="1"/>
          </p:cNvSpPr>
          <p:nvPr>
            <p:ph type="sldNum" sz="quarter" idx="10"/>
          </p:nvPr>
        </p:nvSpPr>
        <p:spPr/>
        <p:txBody>
          <a:bodyPr/>
          <a:lstStyle/>
          <a:p>
            <a:fld id="{4D31546A-A864-4786-9FC9-A64869677773}" type="slidenum">
              <a:rPr lang="en-US" smtClean="0"/>
            </a:fld>
            <a:endParaRPr lang="en-US"/>
          </a:p>
        </p:txBody>
      </p:sp>
    </p:spTree>
  </p:cSld>
  <p:clrMapOvr>
    <a:masterClrMapping/>
  </p:clrMapOvr>
</p:notes>
</file>

<file path=ppt/notesSlides/notesSlide2.xml><?xml version="1.0" encoding="utf-8"?>
<p:notes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noRot="1"/>
          </p:cNvSpPr>
          <p:nvPr>
            <p:ph type="sldImg"/>
          </p:nvPr>
        </p:nvSpPr>
        <p:spPr/>
      </p:sp>
      <p:sp>
        <p:nvSpPr>
          <p:cNvPr id="3" name="Rectangle 2"/>
          <p:cNvSpPr>
            <a:spLocks noGrp="1"/>
          </p:cNvSpPr>
          <p:nvPr>
            <p:ph type="body" idx="1"/>
          </p:nvPr>
        </p:nvSpPr>
        <p:spPr/>
        <p:txBody>
          <a:bodyPr/>
          <a:lstStyle/>
          <a:p>
            <a:r>
              <a:rPr lang="en-US" dirty="0" smtClean="0"/>
              <a:t>The </a:t>
            </a:r>
            <a:r>
              <a:rPr lang="en-US" b="1" dirty="0" err="1" smtClean="0"/>
              <a:t>Boost.Threads</a:t>
            </a:r>
            <a:r>
              <a:rPr lang="en-US" dirty="0" smtClean="0"/>
              <a:t> library has several goals that should help to set it apart from other solutions. These goals are listed in order of precedence with full descriptions below. </a:t>
            </a:r>
          </a:p>
          <a:p>
            <a:r>
              <a:rPr lang="en-US" dirty="0" smtClean="0"/>
              <a:t>Portability 	</a:t>
            </a:r>
          </a:p>
          <a:p>
            <a:endParaRPr lang="en-US" b="1" dirty="0" smtClean="0"/>
          </a:p>
          <a:p>
            <a:pPr lvl="1"/>
            <a:r>
              <a:rPr lang="en-US" b="1" dirty="0" err="1" smtClean="0"/>
              <a:t>Boost.Threads</a:t>
            </a:r>
            <a:r>
              <a:rPr lang="en-US" dirty="0" smtClean="0"/>
              <a:t> was designed to be highly portable. The goal is for the interface to be easily implemented on any platform that supports threads, and possibly even on platforms without native thread support.</a:t>
            </a:r>
          </a:p>
          <a:p>
            <a:r>
              <a:rPr lang="en-US" dirty="0" smtClean="0"/>
              <a:t>Safety</a:t>
            </a:r>
          </a:p>
          <a:p>
            <a:endParaRPr lang="en-US" dirty="0" smtClean="0"/>
          </a:p>
          <a:p>
            <a:pPr lvl="1"/>
            <a:r>
              <a:rPr lang="en-US" dirty="0" smtClean="0"/>
              <a:t> </a:t>
            </a:r>
            <a:r>
              <a:rPr lang="en-US" b="1" dirty="0" err="1" smtClean="0"/>
              <a:t>Boost.Threads</a:t>
            </a:r>
            <a:r>
              <a:rPr lang="en-US" dirty="0" smtClean="0"/>
              <a:t> was designed to be as safe as possible. Writing thread-safe code is very difficult and successful libraries must strive to insulate the programmer from dangerous constructs as much as possible. This is accomplished in several ways: </a:t>
            </a:r>
          </a:p>
          <a:p>
            <a:pPr lvl="1"/>
            <a:r>
              <a:rPr lang="en-US" dirty="0" smtClean="0"/>
              <a:t>C++ language features are used to make correct usage easy (if possible) and error-prone usage impossible or at least more difficult. For example, see the </a:t>
            </a:r>
            <a:r>
              <a:rPr lang="en-US" dirty="0" err="1" smtClean="0"/>
              <a:t>Mutex</a:t>
            </a:r>
            <a:r>
              <a:rPr lang="en-US" dirty="0" smtClean="0"/>
              <a:t> and Lock designs, and note how they interact.</a:t>
            </a:r>
          </a:p>
          <a:p>
            <a:pPr lvl="1"/>
            <a:r>
              <a:rPr lang="en-US" dirty="0" smtClean="0"/>
              <a:t>Certain traditional concurrent programming features are considered so error-prone that they are not provided at all. For example, see the section called “Rationale for not providing </a:t>
            </a:r>
            <a:r>
              <a:rPr lang="en-US" i="1" dirty="0" smtClean="0"/>
              <a:t>Event Variables</a:t>
            </a:r>
            <a:r>
              <a:rPr lang="en-US" dirty="0" smtClean="0"/>
              <a:t>”.</a:t>
            </a:r>
          </a:p>
          <a:p>
            <a:pPr lvl="1"/>
            <a:r>
              <a:rPr lang="en-US" dirty="0" smtClean="0"/>
              <a:t>Dangerous features, or features which may be misused, are identified as such in the documentation to make users aware of potential pitfalls.</a:t>
            </a:r>
          </a:p>
          <a:p>
            <a:r>
              <a:rPr lang="en-US" dirty="0" smtClean="0"/>
              <a:t>Flexibility </a:t>
            </a:r>
          </a:p>
          <a:p>
            <a:endParaRPr lang="en-US" b="1" dirty="0" smtClean="0"/>
          </a:p>
          <a:p>
            <a:pPr lvl="1"/>
            <a:r>
              <a:rPr lang="en-US" b="1" dirty="0" err="1" smtClean="0"/>
              <a:t>Boost.Threads</a:t>
            </a:r>
            <a:r>
              <a:rPr lang="en-US" dirty="0" smtClean="0"/>
              <a:t> was designed to be flexible. This goal is often at odds with </a:t>
            </a:r>
            <a:r>
              <a:rPr lang="en-US" i="1" dirty="0" smtClean="0"/>
              <a:t>safety</a:t>
            </a:r>
            <a:r>
              <a:rPr lang="en-US" dirty="0" smtClean="0"/>
              <a:t>. When functionality might be compromised by the desire to keep the interface safe, </a:t>
            </a:r>
            <a:r>
              <a:rPr lang="en-US" b="1" dirty="0" err="1" smtClean="0"/>
              <a:t>Boost.Threads</a:t>
            </a:r>
            <a:r>
              <a:rPr lang="en-US" dirty="0" smtClean="0"/>
              <a:t> has been designed to provide the functionality, but to make it's use prohibitive for general use. In other words, the interfaces have been designed such that it's usually obvious when something is unsafe, and the documentation is written to explain why.</a:t>
            </a:r>
          </a:p>
          <a:p>
            <a:pPr lvl="1"/>
            <a:r>
              <a:rPr lang="en-US" dirty="0" smtClean="0"/>
              <a:t>Efficiency </a:t>
            </a:r>
            <a:r>
              <a:rPr lang="en-US" b="1" dirty="0" err="1" smtClean="0"/>
              <a:t>Boost.Threads</a:t>
            </a:r>
            <a:r>
              <a:rPr lang="en-US" dirty="0" smtClean="0"/>
              <a:t> was designed to be as efficient as possible. When building a library on top of another library there is always a danger that the result will be so much slower than the "native" API that programmers are inclined to ignore the higher level API. </a:t>
            </a:r>
            <a:r>
              <a:rPr lang="en-US" b="1" dirty="0" err="1" smtClean="0"/>
              <a:t>Boost.Threads</a:t>
            </a:r>
            <a:r>
              <a:rPr lang="en-US" dirty="0" smtClean="0"/>
              <a:t> was designed to minimize the chances of this occurring. The interfaces have been crafted to allow an implementation the greatest chance of being as efficient as possible. This goal is often at odds with the goal for </a:t>
            </a:r>
            <a:r>
              <a:rPr lang="en-US" i="1" dirty="0" smtClean="0"/>
              <a:t>safety</a:t>
            </a:r>
            <a:r>
              <a:rPr lang="en-US" dirty="0" smtClean="0"/>
              <a:t>. Every effort was made to ensure efficient implementations, but when in conflict </a:t>
            </a:r>
            <a:r>
              <a:rPr lang="en-US" i="1" dirty="0" smtClean="0"/>
              <a:t>safety</a:t>
            </a:r>
            <a:r>
              <a:rPr lang="en-US" dirty="0" smtClean="0"/>
              <a:t> has always taken precedence</a:t>
            </a:r>
          </a:p>
          <a:p>
            <a:pPr lvl="1"/>
            <a:endParaRPr lang="en-US" dirty="0"/>
          </a:p>
        </p:txBody>
      </p:sp>
      <p:sp>
        <p:nvSpPr>
          <p:cNvPr id="4" name="Rectangle 3"/>
          <p:cNvSpPr>
            <a:spLocks noGrp="1"/>
          </p:cNvSpPr>
          <p:nvPr>
            <p:ph type="sldNum" sz="quarter" idx="10"/>
          </p:nvPr>
        </p:nvSpPr>
        <p:spPr/>
        <p:txBody>
          <a:bodyPr/>
          <a:lstStyle/>
          <a:p>
            <a:fld id="{4D31546A-A864-4786-9FC9-A6486967777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3/main" xmlns:r="http://schemas.openxmlformats.org/officeDocument/2006/relationships" xmlns:p="http://schemas.openxmlformats.org/presentationml/2006/3/main" type="title" preserve="1">
  <p:cSld name="Title Slide">
    <p:spTree>
      <p:nvGrpSpPr>
        <p:cNvPr id="1" name=""/>
        <p:cNvGrpSpPr/>
        <p:nvPr/>
      </p:nvGrpSpPr>
      <p:grpSpPr>
        <a:xfrm>
          <a:off x="0" y="0"/>
          <a:ext cx="0" cy="0"/>
          <a:chOff x="0" y="0"/>
          <a:chExt cx="0" cy="0"/>
        </a:xfrm>
      </p:grpSpPr>
      <p:sp>
        <p:nvSpPr>
          <p:cNvPr id="2" name="Rectang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Rectang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Rectangle 3"/>
          <p:cNvSpPr>
            <a:spLocks noGrp="1"/>
          </p:cNvSpPr>
          <p:nvPr>
            <p:ph type="dt" sz="half" idx="10"/>
          </p:nvPr>
        </p:nvSpPr>
        <p:spPr/>
        <p:txBody>
          <a:bodyPr/>
          <a:lstStyle/>
          <a:p>
            <a:fld id="{5EC04DFC-F27E-43F4-A53A-E3D43F30F79B}" type="datetimeFigureOut">
              <a:rPr lang="en-US" smtClean="0"/>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2.xml><?xml version="1.0" encoding="utf-8"?>
<p:sldLayout xmlns:a="http://schemas.openxmlformats.org/drawingml/2006/3/main" xmlns:r="http://schemas.openxmlformats.org/officeDocument/2006/relationships" xmlns:p="http://schemas.openxmlformats.org/presentationml/2006/3/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5EC04DFC-F27E-43F4-A53A-E3D43F30F79B}" type="datetimeFigureOut">
              <a:rPr lang="en-US" smtClean="0"/>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3.xml><?xml version="1.0" encoding="utf-8"?>
<p:sldLayout xmlns:a="http://schemas.openxmlformats.org/drawingml/2006/3/main" xmlns:r="http://schemas.openxmlformats.org/officeDocument/2006/relationships" xmlns:p="http://schemas.openxmlformats.org/presentationml/2006/3/main" type="secHead" preserve="1">
  <p:cSld name="Section Header">
    <p:spTree>
      <p:nvGrpSpPr>
        <p:cNvPr id="1" name=""/>
        <p:cNvGrpSpPr/>
        <p:nvPr/>
      </p:nvGrpSpPr>
      <p:grpSpPr>
        <a:xfrm>
          <a:off x="0" y="0"/>
          <a:ext cx="0" cy="0"/>
          <a:chOff x="0" y="0"/>
          <a:chExt cx="0" cy="0"/>
        </a:xfrm>
      </p:grpSpPr>
      <p:sp>
        <p:nvSpPr>
          <p:cNvPr id="2" name="Rectang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a:spLocks noGrp="1"/>
          </p:cNvSpPr>
          <p:nvPr>
            <p:ph type="dt" sz="half" idx="10"/>
          </p:nvPr>
        </p:nvSpPr>
        <p:spPr/>
        <p:txBody>
          <a:bodyPr/>
          <a:lstStyle/>
          <a:p>
            <a:fld id="{5EC04DFC-F27E-43F4-A53A-E3D43F30F79B}" type="datetimeFigureOut">
              <a:rPr lang="en-US" smtClean="0"/>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4.xml><?xml version="1.0" encoding="utf-8"?>
<p:sldLayout xmlns:a="http://schemas.openxmlformats.org/drawingml/2006/3/main" xmlns:r="http://schemas.openxmlformats.org/officeDocument/2006/relationships" xmlns:p="http://schemas.openxmlformats.org/presentationml/2006/3/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5EC04DFC-F27E-43F4-A53A-E3D43F30F79B}" type="datetimeFigureOut">
              <a:rPr lang="en-US" smtClean="0"/>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5.xml><?xml version="1.0" encoding="utf-8"?>
<p:sldLayout xmlns:a="http://schemas.openxmlformats.org/drawingml/2006/3/main" xmlns:r="http://schemas.openxmlformats.org/officeDocument/2006/relationships" xmlns:p="http://schemas.openxmlformats.org/presentationml/2006/3/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fld id="{5EC04DFC-F27E-43F4-A53A-E3D43F30F79B}" type="datetimeFigureOut">
              <a:rPr lang="en-US" smtClean="0"/>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6.xml><?xml version="1.0" encoding="utf-8"?>
<p:sldLayout xmlns:a="http://schemas.openxmlformats.org/drawingml/2006/3/main" xmlns:r="http://schemas.openxmlformats.org/officeDocument/2006/relationships" xmlns:p="http://schemas.openxmlformats.org/presentationml/2006/3/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5EC04DFC-F27E-43F4-A53A-E3D43F30F79B}" type="datetimeFigureOut">
              <a:rPr lang="en-US" smtClean="0"/>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7.xml><?xml version="1.0" encoding="utf-8"?>
<p:sldLayout xmlns:a="http://schemas.openxmlformats.org/drawingml/2006/3/main" xmlns:r="http://schemas.openxmlformats.org/officeDocument/2006/relationships" xmlns:p="http://schemas.openxmlformats.org/presentationml/2006/3/main"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5EC04DFC-F27E-43F4-A53A-E3D43F30F79B}" type="datetimeFigureOut">
              <a:rPr lang="en-US" smtClean="0"/>
            </a:fld>
            <a:endParaRPr lang="en-US"/>
          </a:p>
        </p:txBody>
      </p:sp>
      <p:sp>
        <p:nvSpPr>
          <p:cNvPr id="3" name="Rectangle 2"/>
          <p:cNvSpPr>
            <a:spLocks noGrp="1"/>
          </p:cNvSpPr>
          <p:nvPr>
            <p:ph type="ftr" sz="quarter" idx="11"/>
          </p:nvPr>
        </p:nvSpPr>
        <p:spPr/>
        <p:txBody>
          <a:bodyPr/>
          <a:lstStyle/>
          <a:p>
            <a:endParaRPr lang="en-US"/>
          </a:p>
        </p:txBody>
      </p:sp>
      <p:sp>
        <p:nvSpPr>
          <p:cNvPr id="4" name="Rectangle 3"/>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8.xml><?xml version="1.0" encoding="utf-8"?>
<p:sldLayout xmlns:a="http://schemas.openxmlformats.org/drawingml/2006/3/main" xmlns:r="http://schemas.openxmlformats.org/officeDocument/2006/relationships" xmlns:p="http://schemas.openxmlformats.org/presentationml/2006/3/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5EC04DFC-F27E-43F4-A53A-E3D43F30F79B}" type="datetimeFigureOut">
              <a:rPr lang="en-US" smtClean="0"/>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Layouts/slideLayout9.xml><?xml version="1.0" encoding="utf-8"?>
<p:sldLayout xmlns:a="http://schemas.openxmlformats.org/drawingml/2006/3/main" xmlns:r="http://schemas.openxmlformats.org/officeDocument/2006/relationships" xmlns:p="http://schemas.openxmlformats.org/presentationml/2006/3/main" type="picTx" preserve="1">
  <p:cSld name="Picture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Rectangl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Rectangl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5EC04DFC-F27E-43F4-A53A-E3D43F30F79B}" type="datetimeFigureOut">
              <a:rPr lang="en-US" smtClean="0"/>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04333892-567C-4E6C-BE95-AE2B15596DCA}" type="slidenum">
              <a:rPr lang="en-US" smtClean="0"/>
            </a:fld>
            <a:endParaRPr lang="en-US"/>
          </a:p>
        </p:txBody>
      </p:sp>
    </p:spTree>
  </p:cSld>
  <p:clrMapOvr>
    <a:masterClrMapping/>
  </p:clrMapOvr>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3/main" xmlns:r="http://schemas.openxmlformats.org/officeDocument/2006/relationships" xmlns:p="http://schemas.openxmlformats.org/presentationml/2006/3/main">
  <p:cSld>
    <p:bgRef idx="1001">
      <a:schemeClr val="bg1"/>
    </p:bgRef>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4638"/>
            <a:ext cx="8229600" cy="1143000"/>
          </a:xfrm>
          <a:prstGeom prst="rect">
            <a:avLst/>
          </a:prstGeom>
        </p:spPr>
        <p:txBody>
          <a:bodyPr vert="horz" rtlCol="0" anchor="ctr">
            <a:normAutofit/>
          </a:bodyPr>
          <a:lstStyle/>
          <a:p>
            <a:r>
              <a:rPr lang="en-US" smtClean="0"/>
              <a:t>Click to edit Master title style</a:t>
            </a:r>
            <a:endParaRPr lang="en-US"/>
          </a:p>
        </p:txBody>
      </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a:defRPr sz="1200">
                <a:solidFill>
                  <a:schemeClr val="tx1">
                    <a:tint val="75000"/>
                  </a:schemeClr>
                </a:solidFill>
              </a:defRPr>
            </a:lvl1pPr>
          </a:lstStyle>
          <a:p>
            <a:fld id="{5EC04DFC-F27E-43F4-A53A-E3D43F30F79B}" type="datetimeFigureOut">
              <a:rPr lang="en-US" smtClean="0"/>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a:defRPr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tint val="75000"/>
                  </a:schemeClr>
                </a:solidFill>
              </a:defRPr>
            </a:lvl1pPr>
          </a:lstStyle>
          <a:p>
            <a:fld id="{04333892-567C-4E6C-BE95-AE2B15596DCA}" type="slidenum">
              <a:rPr lang="en-US" smtClean="0"/>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iming/>
  <p:txStyles>
    <p:titleStyle>
      <a:lvl1pPr algn="ctr" rtl="0" latinLnBrk="0">
        <a:spcBef>
          <a:spcPct val="0"/>
        </a:spcBef>
        <a:buNone/>
        <a:defRPr sz="4400" kern="1200">
          <a:solidFill>
            <a:schemeClr val="tx1"/>
          </a:solidFill>
          <a:latin typeface="+mj-lt"/>
          <a:ea typeface="+mj-ea"/>
          <a:cs typeface="+mj-cs"/>
        </a:defRPr>
      </a:lvl1pPr>
    </p:titleStyle>
    <p:bodyStyle>
      <a:lvl1pPr marL="342900" indent="-342900" algn="l" rtl="0" latinLnBrk="0">
        <a:spcBef>
          <a:spcPct val="20000"/>
        </a:spcBef>
        <a:buFont typeface="Arial"/>
        <a:buChar char="•"/>
        <a:defRPr sz="3200" kern="1200">
          <a:solidFill>
            <a:schemeClr val="tx1"/>
          </a:solidFill>
          <a:latin typeface="+mn-lt"/>
          <a:ea typeface="+mn-ea"/>
          <a:cs typeface="+mn-cs"/>
        </a:defRPr>
      </a:lvl1pPr>
      <a:lvl2pPr marL="742950" indent="-285750" algn="l" rtl="0" latinLnBrk="0">
        <a:spcBef>
          <a:spcPct val="20000"/>
        </a:spcBef>
        <a:buFont typeface="Arial"/>
        <a:buChar char="–"/>
        <a:defRPr sz="2800" kern="1200">
          <a:solidFill>
            <a:schemeClr val="tx1"/>
          </a:solidFill>
          <a:latin typeface="+mn-lt"/>
          <a:ea typeface="+mn-ea"/>
          <a:cs typeface="+mn-cs"/>
        </a:defRPr>
      </a:lvl2pPr>
      <a:lvl3pPr marL="1143000" indent="-228600" algn="l" rtl="0" latinLnBrk="0">
        <a:spcBef>
          <a:spcPct val="20000"/>
        </a:spcBef>
        <a:buFont typeface="Arial"/>
        <a:buChar char="•"/>
        <a:defRPr sz="2400" kern="1200">
          <a:solidFill>
            <a:schemeClr val="tx1"/>
          </a:solidFill>
          <a:latin typeface="+mn-lt"/>
          <a:ea typeface="+mn-ea"/>
          <a:cs typeface="+mn-cs"/>
        </a:defRPr>
      </a:lvl3pPr>
      <a:lvl4pPr marL="1600200" indent="-228600" algn="l" rtl="0" latinLnBrk="0">
        <a:spcBef>
          <a:spcPct val="20000"/>
        </a:spcBef>
        <a:buFont typeface="Arial"/>
        <a:buChar char="–"/>
        <a:defRPr sz="2000" kern="1200">
          <a:solidFill>
            <a:schemeClr val="tx1"/>
          </a:solidFill>
          <a:latin typeface="+mn-lt"/>
          <a:ea typeface="+mn-ea"/>
          <a:cs typeface="+mn-cs"/>
        </a:defRPr>
      </a:lvl4pPr>
      <a:lvl5pPr marL="2057400" indent="-228600" algn="l" rtl="0" latinLnBrk="0">
        <a:spcBef>
          <a:spcPct val="20000"/>
        </a:spcBef>
        <a:buFont typeface="Arial"/>
        <a:buChar char="»"/>
        <a:defRPr sz="2000" kern="1200">
          <a:solidFill>
            <a:schemeClr val="tx1"/>
          </a:solidFill>
          <a:latin typeface="+mn-lt"/>
          <a:ea typeface="+mn-ea"/>
          <a:cs typeface="+mn-cs"/>
        </a:defRPr>
      </a:lvl5pPr>
      <a:lvl6pPr marL="2514600" indent="-228600" algn="l" rtl="0" latinLnBrk="0">
        <a:spcBef>
          <a:spcPct val="20000"/>
        </a:spcBef>
        <a:buFont typeface="Arial"/>
        <a:buChar char="•"/>
        <a:defRPr sz="2000" kern="1200">
          <a:solidFill>
            <a:schemeClr val="tx1"/>
          </a:solidFill>
          <a:latin typeface="+mn-lt"/>
          <a:ea typeface="+mn-ea"/>
          <a:cs typeface="+mn-cs"/>
        </a:defRPr>
      </a:lvl6pPr>
      <a:lvl7pPr marL="2971800" indent="-228600" algn="l" rtl="0" latinLnBrk="0">
        <a:spcBef>
          <a:spcPct val="20000"/>
        </a:spcBef>
        <a:buFont typeface="Arial"/>
        <a:buChar char="•"/>
        <a:defRPr sz="2000" kern="1200">
          <a:solidFill>
            <a:schemeClr val="tx1"/>
          </a:solidFill>
          <a:latin typeface="+mn-lt"/>
          <a:ea typeface="+mn-ea"/>
          <a:cs typeface="+mn-cs"/>
        </a:defRPr>
      </a:lvl7pPr>
      <a:lvl8pPr marL="3429000" indent="-228600" algn="l" rtl="0" latinLnBrk="0">
        <a:spcBef>
          <a:spcPct val="20000"/>
        </a:spcBef>
        <a:buFont typeface="Arial"/>
        <a:buChar char="•"/>
        <a:defRPr sz="2000" kern="1200">
          <a:solidFill>
            <a:schemeClr val="tx1"/>
          </a:solidFill>
          <a:latin typeface="+mn-lt"/>
          <a:ea typeface="+mn-ea"/>
          <a:cs typeface="+mn-cs"/>
        </a:defRPr>
      </a:lvl8pPr>
      <a:lvl9pPr marL="3886200" indent="-228600" algn="l" rtl="0" latinLnBrk="0">
        <a:spcBef>
          <a:spcPct val="20000"/>
        </a:spcBef>
        <a:buFont typeface="Arial"/>
        <a:buChar char="•"/>
        <a:defRPr sz="2000" kern="1200">
          <a:solidFill>
            <a:schemeClr val="tx1"/>
          </a:solidFill>
          <a:latin typeface="+mn-lt"/>
          <a:ea typeface="+mn-ea"/>
          <a:cs typeface="+mn-cs"/>
        </a:defRPr>
      </a:lvl9pPr>
    </p:bodyStyle>
    <p:otherStyle>
      <a:lvl1pPr marL="0" algn="l" rtl="0">
        <a:defRPr kern="1200">
          <a:solidFill>
            <a:schemeClr val="tx1"/>
          </a:solidFill>
          <a:latin typeface="+mn-lt"/>
          <a:ea typeface="+mn-ea"/>
          <a:cs typeface="+mn-cs"/>
        </a:defRPr>
      </a:lvl1pPr>
      <a:lvl2pPr marL="457200" algn="l" rtl="0">
        <a:defRPr kern="1200">
          <a:solidFill>
            <a:schemeClr val="tx1"/>
          </a:solidFill>
          <a:latin typeface="+mn-lt"/>
          <a:ea typeface="+mn-ea"/>
          <a:cs typeface="+mn-cs"/>
        </a:defRPr>
      </a:lvl2pPr>
      <a:lvl3pPr marL="914400" algn="l" rtl="0">
        <a:defRPr kern="1200">
          <a:solidFill>
            <a:schemeClr val="tx1"/>
          </a:solidFill>
          <a:latin typeface="+mn-lt"/>
          <a:ea typeface="+mn-ea"/>
          <a:cs typeface="+mn-cs"/>
        </a:defRPr>
      </a:lvl3pPr>
      <a:lvl4pPr marL="1371600" algn="l" rtl="0">
        <a:defRPr kern="1200">
          <a:solidFill>
            <a:schemeClr val="tx1"/>
          </a:solidFill>
          <a:latin typeface="+mn-lt"/>
          <a:ea typeface="+mn-ea"/>
          <a:cs typeface="+mn-cs"/>
        </a:defRPr>
      </a:lvl4pPr>
      <a:lvl5pPr marL="1828800" algn="l" rtl="0">
        <a:defRPr kern="1200">
          <a:solidFill>
            <a:schemeClr val="tx1"/>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esktop/wipro/boost_1_33_1/doc/html/lock_error.html" TargetMode="External"/><Relationship Id="rId2" Type="http://schemas.openxmlformats.org/officeDocument/2006/relationships/hyperlink" Target="../Desktop/wipro/boost_1_33_1/doc/html/thread_resource_erro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esktop/wipro/boost_1_33_1/doc/html/threads.html" TargetMode="External"/><Relationship Id="rId2" Type="http://schemas.openxmlformats.org/officeDocument/2006/relationships/hyperlink" Target="../Desktop/wipro/boost_1_33_1/doc/html/threads/concept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Desktop/wipro/boost_1_33_1/doc/html/thread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esktop/wipro/boost_1_33_1/doc/html/threads/concepts.html" TargetMode="External"/><Relationship Id="rId2" Type="http://schemas.openxmlformats.org/officeDocument/2006/relationships/hyperlink" Target="../Desktop/wipro/boost_1_33_1/doc/html/thread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Desktop/wipro/boost_1_33_1/doc/html/threads/concep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sktop/wipro/boost_1_33_1/doc/html/recursive_try_mutex.html" TargetMode="External"/><Relationship Id="rId2" Type="http://schemas.openxmlformats.org/officeDocument/2006/relationships/hyperlink" Target="../Desktop/wipro/boost_1_33_1/doc/html/recursive_mutex.html" TargetMode="External"/><Relationship Id="rId1" Type="http://schemas.openxmlformats.org/officeDocument/2006/relationships/slideLayout" Target="../slideLayouts/slideLayout2.xml"/><Relationship Id="rId4" Type="http://schemas.openxmlformats.org/officeDocument/2006/relationships/hyperlink" Target="../Desktop/wipro/boost_1_33_1/doc/html/recursive_timed_mutex.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Desktop/wipro/boost_1_33_1/doc/html/lock_erro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Desktop/wipro/boost_1_33_1/doc/html/thread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Desktop/wipro/boost_1_33_1/doc/html/mutex.html" TargetMode="External"/><Relationship Id="rId2" Type="http://schemas.openxmlformats.org/officeDocument/2006/relationships/hyperlink" Target="../Desktop/wipro/boost_1_33_1/doc/html/threads.html" TargetMode="External"/><Relationship Id="rId1" Type="http://schemas.openxmlformats.org/officeDocument/2006/relationships/slideLayout" Target="../slideLayouts/slideLayout2.xml"/><Relationship Id="rId5" Type="http://schemas.openxmlformats.org/officeDocument/2006/relationships/hyperlink" Target="../Desktop/wipro/boost_1_33_1/doc/html/timed_mutex.html" TargetMode="External"/><Relationship Id="rId4" Type="http://schemas.openxmlformats.org/officeDocument/2006/relationships/hyperlink" Target="../Desktop/wipro/boost_1_33_1/doc/html/try_mutex.htm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Desktop/wipro/boost_1_33_1/doc/html/threads/concept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Desktop/wipro/boost_1_33_1/doc/html/threads/referenc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Desktop/wipro/boost_1_33_1/doc/html/threads/concepts.html" TargetMode="External"/><Relationship Id="rId2" Type="http://schemas.openxmlformats.org/officeDocument/2006/relationships/hyperlink" Target="../Desktop/wipro/boost_1_33_1/doc/html/condi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Desktop/wipro/boost_1_33_1/doc/html/thread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Desktop/wipro/boost_1_33_1/doc/html/threads/desig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b="1" dirty="0" err="1"/>
              <a:t>Boost.Threads</a:t>
            </a:r>
            <a:r>
              <a:rPr lang="en-US" b="1" dirty="0"/>
              <a:t/>
            </a:r>
            <a:br>
              <a:rPr lang="en-US" dirty="0"/>
            </a:br>
            <a:endParaRPr lang="en-US" dirty="0"/>
          </a:p>
        </p:txBody>
      </p:sp>
      <p:sp>
        <p:nvSpPr>
          <p:cNvPr id="3" name="Rectangle 2"/>
          <p:cNvSpPr>
            <a:spLocks noGrp="1"/>
          </p:cNvSpPr>
          <p:nvPr>
            <p:ph type="subTitle" idx="1"/>
          </p:nvPr>
        </p:nvSpPr>
        <p:spPr/>
        <p:txBody>
          <a:bodyPr/>
          <a:lstStyle/>
          <a:p>
            <a:endParaRPr lang="en-US"/>
          </a:p>
        </p:txBody>
      </p:sp>
      <p:pic>
        <p:nvPicPr>
          <p:cNvPr id="14337" name="Picture 1"/>
          <p:cNvPicPr>
            <a:picLocks noChangeAspect="1" noChangeArrowheads="1"/>
          </p:cNvPicPr>
          <p:nvPr/>
        </p:nvPicPr>
        <p:blipFill>
          <a:blip r:embed="rId2"/>
          <a:srcRect/>
          <a:stretch>
            <a:fillRect/>
          </a:stretch>
        </p:blipFill>
        <p:spPr bwMode="auto">
          <a:xfrm>
            <a:off x="1371600" y="3810000"/>
            <a:ext cx="6400800" cy="1905000"/>
          </a:xfrm>
          <a:prstGeom prst="rect">
            <a:avLst/>
          </a:prstGeom>
          <a:noFill/>
          <a:ln w="9525" cap="flat" cmpd="sng" algn="ctr">
            <a:noFill/>
            <a:prstDash val="solid"/>
            <a:miter lim="800000"/>
            <a:headEnd type="none" w="med" len="med"/>
            <a:tailEnd type="none" w="med" len="med"/>
          </a:ln>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Exceptions</a:t>
            </a:r>
            <a:br>
              <a:rPr lang="en-US" dirty="0"/>
            </a:br>
            <a:endParaRPr lang="en-US" dirty="0"/>
          </a:p>
        </p:txBody>
      </p:sp>
      <p:sp>
        <p:nvSpPr>
          <p:cNvPr id="3" name="Rectangle 2"/>
          <p:cNvSpPr>
            <a:spLocks noGrp="1"/>
          </p:cNvSpPr>
          <p:nvPr>
            <p:ph idx="1"/>
          </p:nvPr>
        </p:nvSpPr>
        <p:spPr/>
        <p:txBody>
          <a:bodyPr>
            <a:normAutofit fontScale="76000" lnSpcReduction="20000"/>
          </a:bodyPr>
          <a:lstStyle/>
          <a:p>
            <a:r>
              <a:rPr lang="en-US" b="1" dirty="0" err="1"/>
              <a:t>Boost.Threads</a:t>
            </a:r>
            <a:r>
              <a:rPr lang="en-US" dirty="0"/>
              <a:t> destructors never throw exceptions. Unless otherwise specified, other </a:t>
            </a:r>
            <a:r>
              <a:rPr lang="en-US" b="1" dirty="0" err="1"/>
              <a:t>Boost.Threads</a:t>
            </a:r>
            <a:r>
              <a:rPr lang="en-US" dirty="0"/>
              <a:t> functions that do not have an exception-specification may throw implementation-defined exceptions.</a:t>
            </a:r>
          </a:p>
          <a:p>
            <a:r>
              <a:rPr lang="en-US" dirty="0"/>
              <a:t>In particular, </a:t>
            </a:r>
            <a:r>
              <a:rPr lang="en-US" b="1" dirty="0" err="1"/>
              <a:t>Boost.Threads</a:t>
            </a:r>
            <a:r>
              <a:rPr lang="en-US" dirty="0"/>
              <a:t> reports failure to allocate storage by throwing an exception of type std::</a:t>
            </a:r>
            <a:r>
              <a:rPr lang="en-US" dirty="0" err="1"/>
              <a:t>bad_alloc</a:t>
            </a:r>
            <a:r>
              <a:rPr lang="en-US" dirty="0"/>
              <a:t> or a class derived from std::</a:t>
            </a:r>
            <a:r>
              <a:rPr lang="en-US" dirty="0" err="1"/>
              <a:t>bad_alloc</a:t>
            </a:r>
            <a:r>
              <a:rPr lang="en-US" dirty="0"/>
              <a:t>, failure to obtain thread resources other than memory by throwing an exception of type </a:t>
            </a:r>
            <a:r>
              <a:rPr lang="en-US" dirty="0">
                <a:hlinkClick r:id="rId2" action="ppaction://hlinkfile" tooltip="Class thread_resource_error"/>
              </a:rPr>
              <a:t>boost::</a:t>
            </a:r>
            <a:r>
              <a:rPr lang="en-US" dirty="0" err="1">
                <a:hlinkClick r:id="rId2" action="ppaction://hlinkfile" tooltip="Class thread_resource_error"/>
              </a:rPr>
              <a:t>thread_resource_error</a:t>
            </a:r>
            <a:r>
              <a:rPr lang="en-US" dirty="0"/>
              <a:t>, and certain lock related failures by throwing an exception of type </a:t>
            </a:r>
            <a:r>
              <a:rPr lang="en-US" dirty="0">
                <a:hlinkClick r:id="rId3" action="ppaction://hlinkfile" tooltip="Class lock_error"/>
              </a:rPr>
              <a:t>boost::</a:t>
            </a:r>
            <a:r>
              <a:rPr lang="en-US" dirty="0" err="1">
                <a:hlinkClick r:id="rId3" action="ppaction://hlinkfile" tooltip="Class lock_error"/>
              </a:rPr>
              <a:t>lock_error</a:t>
            </a:r>
            <a:r>
              <a:rPr lang="en-US" dirty="0"/>
              <a:t>.</a:t>
            </a:r>
          </a:p>
          <a:p>
            <a:r>
              <a:rPr lang="en-US" b="1" dirty="0"/>
              <a:t>Rationale:</a:t>
            </a:r>
            <a:r>
              <a:rPr lang="en-US" dirty="0"/>
              <a:t> Follows the C++ Standard Library practice of allowing all functions except destructors or other specified functions to throw exceptions on errors</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Thread States</a:t>
            </a:r>
            <a:endParaRPr lang="en-US" dirty="0"/>
          </a:p>
        </p:txBody>
      </p:sp>
      <p:graphicFrame>
        <p:nvGraphicFramePr>
          <p:cNvPr id="4" name="Table 3"/>
          <p:cNvGraphicFramePr>
            <a:graphicFrameLocks noGrp="1"/>
          </p:cNvGraphicFramePr>
          <p:nvPr/>
        </p:nvGraphicFramePr>
        <p:xfrm>
          <a:off x="685800" y="1600200"/>
          <a:ext cx="7696200" cy="3505199"/>
        </p:xfrm>
        <a:graphic>
          <a:graphicData uri="http://schemas.openxmlformats.org/drawingml/2006/3/table">
            <a:tbl>
              <a:tblPr/>
              <a:tblGrid>
                <a:gridCol w="3848100"/>
                <a:gridCol w="3848100"/>
              </a:tblGrid>
              <a:tr h="443743">
                <a:tc>
                  <a:txBody>
                    <a:bodyPr/>
                    <a:lstStyle/>
                    <a:p>
                      <a:pPr marL="0" marR="0">
                        <a:lnSpc>
                          <a:spcPct val="115000"/>
                        </a:lnSpc>
                        <a:spcBef>
                          <a:spcPts val="0"/>
                        </a:spcBef>
                        <a:spcAft>
                          <a:spcPts val="0"/>
                        </a:spcAft>
                      </a:pPr>
                      <a:r>
                        <a:rPr lang="en-US" sz="1200" b="1" dirty="0">
                          <a:solidFill>
                            <a:srgbClr val="000000"/>
                          </a:solidFill>
                          <a:latin typeface="Arial"/>
                          <a:ea typeface="Times New Roman"/>
                          <a:cs typeface="Times New Roman"/>
                        </a:rPr>
                        <a:t>State</a:t>
                      </a:r>
                      <a:endParaRPr lang="en-US" sz="1100" dirty="0">
                        <a:latin typeface="Calibri"/>
                        <a:ea typeface="Calibri"/>
                        <a:cs typeface="Times New Roman"/>
                      </a:endParaRPr>
                    </a:p>
                  </a:txBody>
                  <a:tcPr marL="76200" marR="76200" marT="76200" marB="762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a:solidFill>
                            <a:srgbClr val="000000"/>
                          </a:solidFill>
                          <a:latin typeface="Arial"/>
                          <a:ea typeface="Times New Roman"/>
                          <a:cs typeface="Times New Roman"/>
                        </a:rPr>
                        <a:t>Description</a:t>
                      </a:r>
                      <a:endParaRPr lang="en-US" sz="1100">
                        <a:latin typeface="Calibri"/>
                        <a:ea typeface="Calibri"/>
                        <a:cs typeface="Times New Roman"/>
                      </a:endParaRPr>
                    </a:p>
                  </a:txBody>
                  <a:tcPr marL="76200" marR="76200" marT="76200" marB="762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r>
              <a:tr h="443743">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Ready</a:t>
                      </a:r>
                      <a:endParaRPr lang="en-US" sz="1100">
                        <a:latin typeface="Calibri"/>
                        <a:ea typeface="Calibri"/>
                        <a:cs typeface="Times New Roman"/>
                      </a:endParaRPr>
                    </a:p>
                  </a:txBody>
                  <a:tcPr marL="76200" marR="76200" marT="76200" marB="76200" anchor="ctr">
                    <a:lnT w="12700" cap="flat" cmpd="sng" algn="ctr">
                      <a:solidFill>
                        <a:srgbClr val="FFFFFF"/>
                      </a:solidFill>
                      <a:prstDash val="solid"/>
                      <a:round/>
                      <a:headEnd type="none" w="med" len="med"/>
                      <a:tailEnd type="none" w="med" len="med"/>
                    </a:lnT>
                    <a:solidFill>
                      <a:schemeClr val="accent1"/>
                    </a:solidFill>
                  </a:tcPr>
                </a:tc>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Ready to run, but waiting for a processor.</a:t>
                      </a:r>
                      <a:endParaRPr lang="en-US" sz="1100">
                        <a:latin typeface="Calibri"/>
                        <a:ea typeface="Calibri"/>
                        <a:cs typeface="Times New Roman"/>
                      </a:endParaRPr>
                    </a:p>
                  </a:txBody>
                  <a:tcPr marL="76200" marR="76200" marT="76200" marB="76200" anchor="ctr">
                    <a:lnT w="12700" cap="flat" cmpd="sng" algn="ctr">
                      <a:solidFill>
                        <a:srgbClr val="FFFFFF"/>
                      </a:solidFill>
                      <a:prstDash val="solid"/>
                      <a:round/>
                      <a:headEnd type="none" w="med" len="med"/>
                      <a:tailEnd type="none" w="med" len="med"/>
                    </a:lnT>
                    <a:solidFill>
                      <a:schemeClr val="accent1"/>
                    </a:solidFill>
                  </a:tcPr>
                </a:tc>
              </a:tr>
              <a:tr h="958337">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Running</a:t>
                      </a:r>
                      <a:endParaRPr lang="en-US" sz="1100">
                        <a:latin typeface="Calibri"/>
                        <a:ea typeface="Calibri"/>
                        <a:cs typeface="Times New Roman"/>
                      </a:endParaRPr>
                    </a:p>
                  </a:txBody>
                  <a:tcPr marL="76200" marR="76200" marT="76200" marB="76200" anchor="ctr">
                    <a:solidFill>
                      <a:schemeClr val="accent1"/>
                    </a:solidFill>
                  </a:tcPr>
                </a:tc>
                <a:tc>
                  <a:txBody>
                    <a:bodyPr/>
                    <a:lstStyle/>
                    <a:p>
                      <a:pPr marL="0" marR="0" algn="just">
                        <a:lnSpc>
                          <a:spcPct val="115000"/>
                        </a:lnSpc>
                        <a:spcBef>
                          <a:spcPts val="0"/>
                        </a:spcBef>
                        <a:spcAft>
                          <a:spcPts val="0"/>
                        </a:spcAft>
                      </a:pPr>
                      <a:r>
                        <a:rPr lang="en-US" sz="1200" dirty="0">
                          <a:solidFill>
                            <a:srgbClr val="000000"/>
                          </a:solidFill>
                          <a:latin typeface="Arial"/>
                          <a:ea typeface="Times New Roman"/>
                          <a:cs typeface="Times New Roman"/>
                        </a:rPr>
                        <a:t>Currently executing on a processor. Zero or more threads may be running at any time, with a maximum equal to the number of processors.</a:t>
                      </a:r>
                      <a:endParaRPr lang="en-US" sz="1100" dirty="0">
                        <a:latin typeface="Calibri"/>
                        <a:ea typeface="Calibri"/>
                        <a:cs typeface="Times New Roman"/>
                      </a:endParaRPr>
                    </a:p>
                  </a:txBody>
                  <a:tcPr marL="76200" marR="76200" marT="76200" marB="76200" anchor="ctr">
                    <a:solidFill>
                      <a:schemeClr val="accent1"/>
                    </a:solidFill>
                  </a:tcPr>
                </a:tc>
              </a:tr>
              <a:tr h="1215633">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Blocked</a:t>
                      </a:r>
                      <a:endParaRPr lang="en-US" sz="1100">
                        <a:latin typeface="Calibri"/>
                        <a:ea typeface="Calibri"/>
                        <a:cs typeface="Times New Roman"/>
                      </a:endParaRPr>
                    </a:p>
                  </a:txBody>
                  <a:tcPr marL="76200" marR="76200" marT="76200" marB="76200" anchor="ctr">
                    <a:solidFill>
                      <a:schemeClr val="accent1"/>
                    </a:solidFill>
                  </a:tcPr>
                </a:tc>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Waiting for some resource other than a processor which is not currently available, or for the completion of calls to library functions [1.9/6]. The term "waiting" is synonymous with "blocked"</a:t>
                      </a:r>
                      <a:endParaRPr lang="en-US" sz="1100">
                        <a:latin typeface="Calibri"/>
                        <a:ea typeface="Calibri"/>
                        <a:cs typeface="Times New Roman"/>
                      </a:endParaRPr>
                    </a:p>
                  </a:txBody>
                  <a:tcPr marL="76200" marR="76200" marT="76200" marB="76200" anchor="ctr">
                    <a:solidFill>
                      <a:schemeClr val="accent1"/>
                    </a:solidFill>
                  </a:tcPr>
                </a:tc>
              </a:tr>
              <a:tr h="443743">
                <a:tc>
                  <a:txBody>
                    <a:bodyPr/>
                    <a:lstStyle/>
                    <a:p>
                      <a:pPr marL="0" marR="0" algn="just">
                        <a:lnSpc>
                          <a:spcPct val="115000"/>
                        </a:lnSpc>
                        <a:spcBef>
                          <a:spcPts val="0"/>
                        </a:spcBef>
                        <a:spcAft>
                          <a:spcPts val="0"/>
                        </a:spcAft>
                      </a:pPr>
                      <a:r>
                        <a:rPr lang="en-US" sz="1200">
                          <a:solidFill>
                            <a:srgbClr val="000000"/>
                          </a:solidFill>
                          <a:latin typeface="Arial"/>
                          <a:ea typeface="Times New Roman"/>
                          <a:cs typeface="Times New Roman"/>
                        </a:rPr>
                        <a:t>Terminated</a:t>
                      </a:r>
                      <a:endParaRPr lang="en-US" sz="1100">
                        <a:latin typeface="Calibri"/>
                        <a:ea typeface="Calibri"/>
                        <a:cs typeface="Times New Roman"/>
                      </a:endParaRPr>
                    </a:p>
                  </a:txBody>
                  <a:tcPr marL="76200" marR="76200" marT="76200" marB="76200" anchor="ctr">
                    <a:solidFill>
                      <a:schemeClr val="accent1"/>
                    </a:solidFill>
                  </a:tcPr>
                </a:tc>
                <a:tc>
                  <a:txBody>
                    <a:bodyPr/>
                    <a:lstStyle/>
                    <a:p>
                      <a:pPr marL="0" marR="0" algn="just">
                        <a:lnSpc>
                          <a:spcPct val="115000"/>
                        </a:lnSpc>
                        <a:spcBef>
                          <a:spcPts val="0"/>
                        </a:spcBef>
                        <a:spcAft>
                          <a:spcPts val="0"/>
                        </a:spcAft>
                      </a:pPr>
                      <a:r>
                        <a:rPr lang="en-US" sz="1200" dirty="0">
                          <a:solidFill>
                            <a:srgbClr val="000000"/>
                          </a:solidFill>
                          <a:latin typeface="Arial"/>
                          <a:ea typeface="Times New Roman"/>
                          <a:cs typeface="Times New Roman"/>
                        </a:rPr>
                        <a:t>Finished execution but not yet detached or joined.</a:t>
                      </a:r>
                      <a:endParaRPr lang="en-US" sz="1100" dirty="0">
                        <a:latin typeface="Calibri"/>
                        <a:ea typeface="Calibri"/>
                        <a:cs typeface="Times New Roman"/>
                      </a:endParaRPr>
                    </a:p>
                  </a:txBody>
                  <a:tcPr marL="76200" marR="76200" marT="76200" marB="76200" anchor="ctr">
                    <a:solidFill>
                      <a:schemeClr val="accent1"/>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ctr" compatLnSpc="1">
            <a:spAutoFit/>
          </a:bodyPr>
          <a:lstStyle/>
          <a:p>
            <a:pPr marL="0" marR="0" lvl="0" indent="0" algn="just" defTabSz="914400" rtl="0" eaLnBrk="1" fontAlgn="base" latinLnBrk="0" hangingPunct="1">
              <a:lnSpc>
                <a:spcPct val="100000"/>
              </a:lnSpc>
              <a:spcBef>
                <a:spcPct val="0"/>
              </a:spcBef>
              <a:spcAft>
                <a:spcPct val="0"/>
              </a:spcAft>
              <a:buNone/>
              <a:tabLst/>
            </a:pPr>
            <a:r>
              <a:rPr kumimoji="0" lang="en-US" sz="1400" b="1" i="0" u="none" strike="noStrike" baseline="0">
                <a:solidFill>
                  <a:srgbClr val="000000">
                    <a:alpha val="100000"/>
                  </a:srgbClr>
                </a:solidFill>
                <a:effectLst/>
                <a:latin typeface="Arial"/>
                <a:ea typeface="Times New Roman"/>
                <a:cs typeface="Arial"/>
              </a:rPr>
              <a:t>Table</a:t>
            </a:r>
            <a:r>
              <a:rPr kumimoji="0" lang="en-US" sz="1400" b="1" i="0" u="none" strike="noStrike" baseline="0">
                <a:solidFill>
                  <a:srgbClr val="000000">
                    <a:alpha val="100000"/>
                  </a:srgbClr>
                </a:solidFill>
                <a:effectLst/>
                <a:latin typeface="Calibri"/>
                <a:ea typeface="Times New Roman"/>
                <a:cs typeface="Arial"/>
              </a:rPr>
              <a:t> </a:t>
            </a:r>
            <a:r>
              <a:rPr kumimoji="0" lang="en-US" sz="1400" b="1" i="0" u="none" strike="noStrike" baseline="0">
                <a:solidFill>
                  <a:srgbClr val="000000">
                    <a:alpha val="100000"/>
                  </a:srgbClr>
                </a:solidFill>
                <a:effectLst/>
                <a:latin typeface="Arial"/>
                <a:ea typeface="Times New Roman"/>
                <a:cs typeface="Arial"/>
              </a:rPr>
              <a:t>12.15.</a:t>
            </a:r>
            <a:r>
              <a:rPr kumimoji="0" lang="en-US" sz="1400" b="1" i="0" u="none" strike="noStrike" baseline="0">
                <a:solidFill>
                  <a:srgbClr val="000000">
                    <a:alpha val="100000"/>
                  </a:srgbClr>
                </a:solidFill>
                <a:effectLst/>
                <a:latin typeface="Calibri"/>
                <a:ea typeface="Times New Roman"/>
                <a:cs typeface="Arial"/>
              </a:rPr>
              <a:t> </a:t>
            </a:r>
            <a:r>
              <a:rPr kumimoji="0" lang="en-US" sz="1400" b="1" i="0" u="none" strike="noStrike" baseline="0">
                <a:solidFill>
                  <a:srgbClr val="000000">
                    <a:alpha val="100000"/>
                  </a:srgbClr>
                </a:solidFill>
                <a:effectLst/>
                <a:latin typeface="Arial"/>
                <a:ea typeface="Times New Roman"/>
                <a:cs typeface="Arial"/>
              </a:rPr>
              <a:t>Thread States</a:t>
            </a:r>
            <a:endParaRPr kumimoji="0" lang="en-US" sz="1800" b="0" i="0" u="none" strike="noStrike" baseline="0">
              <a:solidFill>
                <a:schemeClr val="tx1">
                  <a:alpha val="100000"/>
                </a:schemeClr>
              </a:solidFill>
              <a:effectLst/>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graphicFrame>
        <p:nvGraphicFramePr>
          <p:cNvPr id="4" name="Table 3"/>
          <p:cNvGraphicFramePr>
            <a:graphicFrameLocks noGrp="1"/>
          </p:cNvGraphicFramePr>
          <p:nvPr>
            <p:ph idx="1"/>
          </p:nvPr>
        </p:nvGraphicFramePr>
        <p:xfrm>
          <a:off x="457203" y="533401"/>
          <a:ext cx="8153397" cy="5512676"/>
        </p:xfrm>
        <a:graphic>
          <a:graphicData uri="http://schemas.openxmlformats.org/drawingml/2006/3/table">
            <a:tbl>
              <a:tblPr/>
              <a:tblGrid>
                <a:gridCol w="2717799"/>
                <a:gridCol w="2717799"/>
                <a:gridCol w="2717799"/>
              </a:tblGrid>
              <a:tr h="165888">
                <a:tc>
                  <a:txBody>
                    <a:bodyPr/>
                    <a:lstStyle/>
                    <a:p>
                      <a:pPr algn="l"/>
                      <a:r>
                        <a:rPr lang="en-US" sz="1400" baseline="0" dirty="0">
                          <a:solidFill>
                            <a:schemeClr val="accent6">
                              <a:shade val="75000"/>
                            </a:schemeClr>
                          </a:solidFill>
                        </a:rPr>
                        <a:t>From</a:t>
                      </a:r>
                    </a:p>
                  </a:txBody>
                  <a:tcPr marL="34549" marR="34549" marT="17275" marB="17275" anchor="ctr">
                    <a:noFill/>
                  </a:tcPr>
                </a:tc>
                <a:tc>
                  <a:txBody>
                    <a:bodyPr/>
                    <a:lstStyle/>
                    <a:p>
                      <a:pPr algn="l"/>
                      <a:r>
                        <a:rPr lang="en-US" sz="1400" baseline="0">
                          <a:solidFill>
                            <a:schemeClr val="accent6">
                              <a:shade val="75000"/>
                            </a:schemeClr>
                          </a:solidFill>
                        </a:rPr>
                        <a:t>To</a:t>
                      </a:r>
                    </a:p>
                  </a:txBody>
                  <a:tcPr marL="34549" marR="34549" marT="17275" marB="17275" anchor="ctr">
                    <a:noFill/>
                  </a:tcPr>
                </a:tc>
                <a:tc>
                  <a:txBody>
                    <a:bodyPr/>
                    <a:lstStyle/>
                    <a:p>
                      <a:pPr algn="l"/>
                      <a:r>
                        <a:rPr lang="en-US" sz="1400" baseline="0">
                          <a:solidFill>
                            <a:schemeClr val="accent6">
                              <a:shade val="75000"/>
                            </a:schemeClr>
                          </a:solidFill>
                        </a:rPr>
                        <a:t>Cause</a:t>
                      </a:r>
                    </a:p>
                  </a:txBody>
                  <a:tcPr marL="34549" marR="34549" marT="17275" marB="17275" anchor="ctr">
                    <a:noFill/>
                  </a:tcPr>
                </a:tc>
              </a:tr>
              <a:tr h="1136284">
                <a:tc>
                  <a:txBody>
                    <a:bodyPr/>
                    <a:lstStyle/>
                    <a:p>
                      <a:pPr algn="l"/>
                      <a:r>
                        <a:rPr lang="en-US" sz="1400" baseline="0">
                          <a:solidFill>
                            <a:schemeClr val="accent6">
                              <a:shade val="75000"/>
                            </a:schemeClr>
                          </a:solidFill>
                        </a:rPr>
                        <a:t>[none]</a:t>
                      </a:r>
                    </a:p>
                  </a:txBody>
                  <a:tcPr marL="34549" marR="34549" marT="17275" marB="17275" anchor="ctr">
                    <a:noFill/>
                  </a:tcPr>
                </a:tc>
                <a:tc>
                  <a:txBody>
                    <a:bodyPr/>
                    <a:lstStyle/>
                    <a:p>
                      <a:pPr algn="l"/>
                      <a:r>
                        <a:rPr lang="en-US" sz="1400" baseline="0">
                          <a:solidFill>
                            <a:schemeClr val="accent6">
                              <a:shade val="75000"/>
                            </a:schemeClr>
                          </a:solidFill>
                        </a:rPr>
                        <a:t>Ready</a:t>
                      </a:r>
                    </a:p>
                  </a:txBody>
                  <a:tcPr marL="34549" marR="34549" marT="17275" marB="17275" anchor="ctr">
                    <a:noFill/>
                  </a:tcPr>
                </a:tc>
                <a:tc>
                  <a:txBody>
                    <a:bodyPr/>
                    <a:lstStyle/>
                    <a:p>
                      <a:pPr algn="l"/>
                      <a:r>
                        <a:rPr lang="en-US" sz="1400" baseline="0">
                          <a:solidFill>
                            <a:schemeClr val="accent6">
                              <a:shade val="75000"/>
                            </a:schemeClr>
                          </a:solidFill>
                        </a:rPr>
                        <a:t>Thread is created by a call to a library function. In the case of the initial thread, creation is implicit and occurs during the startup of the main() function [3.6.1].</a:t>
                      </a:r>
                    </a:p>
                  </a:txBody>
                  <a:tcPr marL="34549" marR="34549" marT="17275" marB="17275" anchor="ctr">
                    <a:noFill/>
                  </a:tcPr>
                </a:tc>
              </a:tr>
              <a:tr h="284071">
                <a:tc>
                  <a:txBody>
                    <a:bodyPr/>
                    <a:lstStyle/>
                    <a:p>
                      <a:pPr algn="l"/>
                      <a:r>
                        <a:rPr lang="en-US" sz="1400" baseline="0">
                          <a:solidFill>
                            <a:schemeClr val="accent6">
                              <a:shade val="75000"/>
                            </a:schemeClr>
                          </a:solidFill>
                        </a:rPr>
                        <a:t>Ready</a:t>
                      </a:r>
                    </a:p>
                  </a:txBody>
                  <a:tcPr marL="34549" marR="34549" marT="17275" marB="17275" anchor="ctr">
                    <a:noFill/>
                  </a:tcPr>
                </a:tc>
                <a:tc>
                  <a:txBody>
                    <a:bodyPr/>
                    <a:lstStyle/>
                    <a:p>
                      <a:pPr algn="l"/>
                      <a:r>
                        <a:rPr lang="en-US" sz="1400" baseline="0">
                          <a:solidFill>
                            <a:schemeClr val="accent6">
                              <a:shade val="75000"/>
                            </a:schemeClr>
                          </a:solidFill>
                        </a:rPr>
                        <a:t>Running</a:t>
                      </a:r>
                    </a:p>
                  </a:txBody>
                  <a:tcPr marL="34549" marR="34549" marT="17275" marB="17275" anchor="ctr">
                    <a:noFill/>
                  </a:tcPr>
                </a:tc>
                <a:tc>
                  <a:txBody>
                    <a:bodyPr/>
                    <a:lstStyle/>
                    <a:p>
                      <a:pPr algn="l"/>
                      <a:r>
                        <a:rPr lang="en-US" sz="1400" baseline="0">
                          <a:solidFill>
                            <a:schemeClr val="accent6">
                              <a:shade val="75000"/>
                            </a:schemeClr>
                          </a:solidFill>
                        </a:rPr>
                        <a:t>Processor becomes available.</a:t>
                      </a:r>
                    </a:p>
                  </a:txBody>
                  <a:tcPr marL="34549" marR="34549" marT="17275" marB="17275" anchor="ctr">
                    <a:noFill/>
                  </a:tcPr>
                </a:tc>
              </a:tr>
              <a:tr h="165888">
                <a:tc>
                  <a:txBody>
                    <a:bodyPr/>
                    <a:lstStyle/>
                    <a:p>
                      <a:pPr algn="l"/>
                      <a:r>
                        <a:rPr lang="en-US" sz="1400" baseline="0">
                          <a:solidFill>
                            <a:schemeClr val="accent6">
                              <a:shade val="75000"/>
                            </a:schemeClr>
                          </a:solidFill>
                        </a:rPr>
                        <a:t>Running</a:t>
                      </a:r>
                    </a:p>
                  </a:txBody>
                  <a:tcPr marL="34549" marR="34549" marT="17275" marB="17275" anchor="ctr">
                    <a:noFill/>
                  </a:tcPr>
                </a:tc>
                <a:tc>
                  <a:txBody>
                    <a:bodyPr/>
                    <a:lstStyle/>
                    <a:p>
                      <a:pPr algn="l"/>
                      <a:r>
                        <a:rPr lang="en-US" sz="1400" baseline="0">
                          <a:solidFill>
                            <a:schemeClr val="accent6">
                              <a:shade val="75000"/>
                            </a:schemeClr>
                          </a:solidFill>
                        </a:rPr>
                        <a:t>Ready</a:t>
                      </a:r>
                    </a:p>
                  </a:txBody>
                  <a:tcPr marL="34549" marR="34549" marT="17275" marB="17275" anchor="ctr">
                    <a:noFill/>
                  </a:tcPr>
                </a:tc>
                <a:tc>
                  <a:txBody>
                    <a:bodyPr/>
                    <a:lstStyle/>
                    <a:p>
                      <a:pPr algn="l"/>
                      <a:r>
                        <a:rPr lang="en-US" sz="1400" baseline="0">
                          <a:solidFill>
                            <a:schemeClr val="accent6">
                              <a:shade val="75000"/>
                            </a:schemeClr>
                          </a:solidFill>
                        </a:rPr>
                        <a:t>Thread preempted.</a:t>
                      </a:r>
                    </a:p>
                  </a:txBody>
                  <a:tcPr marL="34549" marR="34549" marT="17275" marB="17275" anchor="ctr">
                    <a:noFill/>
                  </a:tcPr>
                </a:tc>
              </a:tr>
              <a:tr h="649305">
                <a:tc>
                  <a:txBody>
                    <a:bodyPr/>
                    <a:lstStyle/>
                    <a:p>
                      <a:pPr algn="l"/>
                      <a:r>
                        <a:rPr lang="en-US" sz="1400" baseline="0">
                          <a:solidFill>
                            <a:schemeClr val="accent6">
                              <a:shade val="75000"/>
                            </a:schemeClr>
                          </a:solidFill>
                        </a:rPr>
                        <a:t>Running</a:t>
                      </a:r>
                    </a:p>
                  </a:txBody>
                  <a:tcPr marL="34549" marR="34549" marT="17275" marB="17275" anchor="ctr">
                    <a:noFill/>
                  </a:tcPr>
                </a:tc>
                <a:tc>
                  <a:txBody>
                    <a:bodyPr/>
                    <a:lstStyle/>
                    <a:p>
                      <a:pPr algn="l"/>
                      <a:r>
                        <a:rPr lang="en-US" sz="1400" baseline="0">
                          <a:solidFill>
                            <a:schemeClr val="accent6">
                              <a:shade val="75000"/>
                            </a:schemeClr>
                          </a:solidFill>
                        </a:rPr>
                        <a:t>Blocked</a:t>
                      </a:r>
                    </a:p>
                  </a:txBody>
                  <a:tcPr marL="34549" marR="34549" marT="17275" marB="17275" anchor="ctr">
                    <a:noFill/>
                  </a:tcPr>
                </a:tc>
                <a:tc>
                  <a:txBody>
                    <a:bodyPr/>
                    <a:lstStyle/>
                    <a:p>
                      <a:pPr algn="l"/>
                      <a:r>
                        <a:rPr lang="en-US" sz="1400" baseline="0">
                          <a:solidFill>
                            <a:schemeClr val="accent6">
                              <a:shade val="75000"/>
                            </a:schemeClr>
                          </a:solidFill>
                        </a:rPr>
                        <a:t>Thread calls a library function which waits for a resource or for the completion of I/O.</a:t>
                      </a:r>
                    </a:p>
                  </a:txBody>
                  <a:tcPr marL="34549" marR="34549" marT="17275" marB="17275" anchor="ctr">
                    <a:noFill/>
                  </a:tcPr>
                </a:tc>
              </a:tr>
              <a:tr h="1258028">
                <a:tc>
                  <a:txBody>
                    <a:bodyPr/>
                    <a:lstStyle/>
                    <a:p>
                      <a:pPr algn="l"/>
                      <a:r>
                        <a:rPr lang="en-US" sz="1400" baseline="0">
                          <a:solidFill>
                            <a:schemeClr val="accent6">
                              <a:shade val="75000"/>
                            </a:schemeClr>
                          </a:solidFill>
                        </a:rPr>
                        <a:t>Running</a:t>
                      </a:r>
                    </a:p>
                  </a:txBody>
                  <a:tcPr marL="34549" marR="34549" marT="17275" marB="17275" anchor="ctr">
                    <a:noFill/>
                  </a:tcPr>
                </a:tc>
                <a:tc>
                  <a:txBody>
                    <a:bodyPr/>
                    <a:lstStyle/>
                    <a:p>
                      <a:pPr algn="l"/>
                      <a:r>
                        <a:rPr lang="en-US" sz="1400" baseline="0" dirty="0">
                          <a:solidFill>
                            <a:schemeClr val="accent6">
                              <a:shade val="75000"/>
                            </a:schemeClr>
                          </a:solidFill>
                        </a:rPr>
                        <a:t>Terminated</a:t>
                      </a:r>
                    </a:p>
                  </a:txBody>
                  <a:tcPr marL="34549" marR="34549" marT="17275" marB="17275" anchor="ctr">
                    <a:noFill/>
                  </a:tcPr>
                </a:tc>
                <a:tc>
                  <a:txBody>
                    <a:bodyPr/>
                    <a:lstStyle/>
                    <a:p>
                      <a:pPr algn="l"/>
                      <a:r>
                        <a:rPr lang="en-US" sz="1400" baseline="0">
                          <a:solidFill>
                            <a:schemeClr val="accent6">
                              <a:shade val="75000"/>
                            </a:schemeClr>
                          </a:solidFill>
                        </a:rPr>
                        <a:t>Thread returns from its initial function, calls a thread termination library function, or is canceled by some other thread calling a thread termination library function.</a:t>
                      </a:r>
                    </a:p>
                  </a:txBody>
                  <a:tcPr marL="34549" marR="34549" marT="17275" marB="17275" anchor="ctr">
                    <a:noFill/>
                  </a:tcPr>
                </a:tc>
              </a:tr>
              <a:tr h="771049">
                <a:tc>
                  <a:txBody>
                    <a:bodyPr/>
                    <a:lstStyle/>
                    <a:p>
                      <a:pPr algn="l"/>
                      <a:r>
                        <a:rPr lang="en-US" sz="1400" baseline="0">
                          <a:solidFill>
                            <a:schemeClr val="accent6">
                              <a:shade val="75000"/>
                            </a:schemeClr>
                          </a:solidFill>
                        </a:rPr>
                        <a:t>Blocked</a:t>
                      </a:r>
                    </a:p>
                  </a:txBody>
                  <a:tcPr marL="34549" marR="34549" marT="17275" marB="17275" anchor="ctr">
                    <a:noFill/>
                  </a:tcPr>
                </a:tc>
                <a:tc>
                  <a:txBody>
                    <a:bodyPr/>
                    <a:lstStyle/>
                    <a:p>
                      <a:pPr algn="l"/>
                      <a:r>
                        <a:rPr lang="en-US" sz="1400" baseline="0">
                          <a:solidFill>
                            <a:schemeClr val="accent6">
                              <a:shade val="75000"/>
                            </a:schemeClr>
                          </a:solidFill>
                        </a:rPr>
                        <a:t>Ready</a:t>
                      </a:r>
                    </a:p>
                  </a:txBody>
                  <a:tcPr marL="34549" marR="34549" marT="17275" marB="17275" anchor="ctr">
                    <a:noFill/>
                  </a:tcPr>
                </a:tc>
                <a:tc>
                  <a:txBody>
                    <a:bodyPr/>
                    <a:lstStyle/>
                    <a:p>
                      <a:pPr algn="l"/>
                      <a:r>
                        <a:rPr lang="en-US" sz="1400" baseline="0">
                          <a:solidFill>
                            <a:schemeClr val="accent6">
                              <a:shade val="75000"/>
                            </a:schemeClr>
                          </a:solidFill>
                        </a:rPr>
                        <a:t>The resource being waited for becomes available, or the blocking library function completes.</a:t>
                      </a:r>
                    </a:p>
                  </a:txBody>
                  <a:tcPr marL="34549" marR="34549" marT="17275" marB="17275" anchor="ctr">
                    <a:noFill/>
                  </a:tcPr>
                </a:tc>
              </a:tr>
              <a:tr h="892794">
                <a:tc>
                  <a:txBody>
                    <a:bodyPr/>
                    <a:lstStyle/>
                    <a:p>
                      <a:pPr algn="l"/>
                      <a:r>
                        <a:rPr lang="en-US" sz="1400" baseline="0">
                          <a:solidFill>
                            <a:schemeClr val="accent6">
                              <a:shade val="75000"/>
                            </a:schemeClr>
                          </a:solidFill>
                        </a:rPr>
                        <a:t>Terminated</a:t>
                      </a:r>
                    </a:p>
                  </a:txBody>
                  <a:tcPr marL="34549" marR="34549" marT="17275" marB="17275" anchor="ctr">
                    <a:noFill/>
                  </a:tcPr>
                </a:tc>
                <a:tc>
                  <a:txBody>
                    <a:bodyPr/>
                    <a:lstStyle/>
                    <a:p>
                      <a:pPr algn="l"/>
                      <a:r>
                        <a:rPr lang="en-US" sz="1400" baseline="0">
                          <a:solidFill>
                            <a:schemeClr val="accent6">
                              <a:shade val="75000"/>
                            </a:schemeClr>
                          </a:solidFill>
                        </a:rPr>
                        <a:t>[none]</a:t>
                      </a:r>
                    </a:p>
                  </a:txBody>
                  <a:tcPr marL="34549" marR="34549" marT="17275" marB="17275" anchor="ctr">
                    <a:noFill/>
                  </a:tcPr>
                </a:tc>
                <a:tc>
                  <a:txBody>
                    <a:bodyPr/>
                    <a:lstStyle/>
                    <a:p>
                      <a:pPr algn="l"/>
                      <a:r>
                        <a:rPr lang="en-US" sz="1400" baseline="0" dirty="0">
                          <a:solidFill>
                            <a:schemeClr val="accent6">
                              <a:shade val="75000"/>
                            </a:schemeClr>
                          </a:solidFill>
                        </a:rPr>
                        <a:t>Thread is detached or joined by some other thread calling the appropriate library function, or by program termination [3.6.3].</a:t>
                      </a:r>
                    </a:p>
                  </a:txBody>
                  <a:tcPr marL="34549" marR="34549" marT="17275" marB="17275" anchor="ctr">
                    <a:noFill/>
                  </a:tcPr>
                </a:tc>
              </a:tr>
            </a:tbl>
          </a:graphicData>
        </a:graphic>
      </p:graphicFrame>
      <p:sp>
        <p:nvSpPr>
          <p:cNvPr id="25601" name="Rectangle 1"/>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ctr" compatLnSpc="1">
            <a:spAutoFit/>
          </a:bodyPr>
          <a:lstStyle/>
          <a:p>
            <a:pPr marL="0" marR="0" lvl="0" indent="0" algn="l" defTabSz="914400" rtl="0" eaLnBrk="1" fontAlgn="base" latinLnBrk="0" hangingPunct="1">
              <a:lnSpc>
                <a:spcPct val="100000"/>
              </a:lnSpc>
              <a:spcBef>
                <a:spcPct val="0"/>
              </a:spcBef>
              <a:spcAft>
                <a:spcPct val="0"/>
              </a:spcAft>
              <a:buNone/>
              <a:tabLst/>
            </a:pPr>
            <a:r>
              <a:rPr kumimoji="0" lang="en-US" sz="1800" b="1" i="0" u="none" strike="noStrike" baseline="0">
                <a:solidFill>
                  <a:schemeClr val="tx1">
                    <a:alpha val="100000"/>
                  </a:schemeClr>
                </a:solidFill>
                <a:effectLst/>
                <a:latin typeface="Arial"/>
                <a:cs typeface="Arial"/>
              </a:rPr>
              <a:t>Table 12.16. Thread States Transitions</a:t>
            </a:r>
            <a:endParaRPr kumimoji="0" lang="en-US" sz="1800" b="0" i="0" u="none" strike="noStrike" baseline="0">
              <a:solidFill>
                <a:schemeClr val="tx1">
                  <a:alpha val="100000"/>
                </a:schemeClr>
              </a:solidFill>
              <a:effectLst/>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Design</a:t>
            </a:r>
            <a:br>
              <a:rPr lang="en-US" dirty="0"/>
            </a:br>
            <a:endParaRPr lang="en-US" dirty="0"/>
          </a:p>
        </p:txBody>
      </p:sp>
      <p:sp>
        <p:nvSpPr>
          <p:cNvPr id="3" name="Rectangle 2"/>
          <p:cNvSpPr>
            <a:spLocks noGrp="1"/>
          </p:cNvSpPr>
          <p:nvPr>
            <p:ph idx="1"/>
          </p:nvPr>
        </p:nvSpPr>
        <p:spPr/>
        <p:txBody>
          <a:bodyPr>
            <a:normAutofit fontScale="76000" lnSpcReduction="20000"/>
          </a:bodyPr>
          <a:lstStyle/>
          <a:p>
            <a:r>
              <a:rPr lang="en-US" dirty="0"/>
              <a:t>With client/server and three-tier architectures becoming common place in today's world, it's becoming increasingly important for programs to be able to handle parallel processing. Modern day operating systems usually provide some support for this through native thread APIs. Unfortunately, writing portable code that makes use of parallel processing in C++ is made very difficult by a lack of a standard interface for these native APIs. Further, these APIs are almost universally C APIs and fail to take advantage of C++'s strengths, or to address concepts unique to C++, such as exceptions.</a:t>
            </a:r>
          </a:p>
          <a:p>
            <a:r>
              <a:rPr lang="en-US" dirty="0"/>
              <a:t>The </a:t>
            </a:r>
            <a:r>
              <a:rPr lang="en-US" b="1" dirty="0" err="1"/>
              <a:t>Boost.Threads</a:t>
            </a:r>
            <a:r>
              <a:rPr lang="en-US" dirty="0"/>
              <a:t> library is an attempt to define a portable interface for writing parallel processes in C++.</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Goals</a:t>
            </a:r>
          </a:p>
        </p:txBody>
      </p:sp>
      <p:sp>
        <p:nvSpPr>
          <p:cNvPr id="3" name="Rectangle 2"/>
          <p:cNvSpPr>
            <a:spLocks noGrp="1"/>
          </p:cNvSpPr>
          <p:nvPr>
            <p:ph idx="1"/>
          </p:nvPr>
        </p:nvSpPr>
        <p:spPr/>
        <p:txBody>
          <a:bodyPr/>
          <a:lstStyle/>
          <a:p>
            <a:r>
              <a:rPr lang="en-US" dirty="0"/>
              <a:t>Portability </a:t>
            </a:r>
          </a:p>
          <a:p>
            <a:r>
              <a:rPr lang="en-US" dirty="0"/>
              <a:t>Safety </a:t>
            </a:r>
          </a:p>
          <a:p>
            <a:r>
              <a:rPr lang="en-US" dirty="0"/>
              <a:t>Flexibility </a:t>
            </a:r>
          </a:p>
          <a:p>
            <a:r>
              <a:rPr lang="en-US" dirty="0"/>
              <a:t>Efficiency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Iterative Phases</a:t>
            </a:r>
            <a:br>
              <a:rPr lang="en-US" dirty="0"/>
            </a:br>
            <a:endParaRPr lang="en-US" dirty="0"/>
          </a:p>
        </p:txBody>
      </p:sp>
      <p:sp>
        <p:nvSpPr>
          <p:cNvPr id="3" name="Rectangle 2"/>
          <p:cNvSpPr>
            <a:spLocks noGrp="1"/>
          </p:cNvSpPr>
          <p:nvPr>
            <p:ph idx="1"/>
          </p:nvPr>
        </p:nvSpPr>
        <p:spPr/>
        <p:txBody>
          <a:bodyPr/>
          <a:lstStyle/>
          <a:p>
            <a:r>
              <a:rPr lang="en-US" b="1" dirty="0"/>
              <a:t>Phase 1, Synchronization </a:t>
            </a:r>
            <a:r>
              <a:rPr lang="en-US" b="1" dirty="0" smtClean="0"/>
              <a:t>Primitives</a:t>
            </a:r>
          </a:p>
          <a:p>
            <a:endParaRPr lang="en-US" b="1" dirty="0" smtClean="0"/>
          </a:p>
          <a:p>
            <a:r>
              <a:rPr lang="en-US" b="1" dirty="0"/>
              <a:t>Phase 2, Thread Management and Thread Specific Storage</a:t>
            </a:r>
          </a:p>
          <a:p>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hlinkClick r:id="rId2" action="ppaction://hlinkfile"/>
              </a:rPr>
              <a:t>Mutexes</a:t>
            </a:r>
            <a:endParaRPr lang="en-US" dirty="0"/>
          </a:p>
        </p:txBody>
      </p:sp>
      <p:sp>
        <p:nvSpPr>
          <p:cNvPr id="3" name="Rectangle 2"/>
          <p:cNvSpPr>
            <a:spLocks noGrp="1"/>
          </p:cNvSpPr>
          <p:nvPr>
            <p:ph idx="1"/>
          </p:nvPr>
        </p:nvSpPr>
        <p:spPr/>
        <p:txBody>
          <a:bodyPr>
            <a:normAutofit fontScale="84000" lnSpcReduction="20000"/>
          </a:bodyPr>
          <a:lstStyle/>
          <a:p>
            <a:r>
              <a:rPr lang="en-US" dirty="0"/>
              <a:t>A </a:t>
            </a:r>
            <a:r>
              <a:rPr lang="en-US" dirty="0" err="1"/>
              <a:t>mutex</a:t>
            </a:r>
            <a:r>
              <a:rPr lang="en-US" dirty="0"/>
              <a:t> (short for mutual-exclusion) object is used to serialize access to a resource shared between multiple </a:t>
            </a:r>
            <a:r>
              <a:rPr lang="en-US" dirty="0" smtClean="0"/>
              <a:t>threads</a:t>
            </a:r>
          </a:p>
          <a:p>
            <a:r>
              <a:rPr lang="en-US" dirty="0"/>
              <a:t>A model that implements </a:t>
            </a:r>
            <a:r>
              <a:rPr lang="en-US" dirty="0" err="1"/>
              <a:t>Mutex</a:t>
            </a:r>
            <a:r>
              <a:rPr lang="en-US" dirty="0"/>
              <a:t> and its refinements has two states: </a:t>
            </a:r>
            <a:r>
              <a:rPr lang="en-US" b="1" dirty="0"/>
              <a:t>locked</a:t>
            </a:r>
            <a:r>
              <a:rPr lang="en-US" dirty="0"/>
              <a:t> and </a:t>
            </a:r>
            <a:r>
              <a:rPr lang="en-US" b="1" dirty="0"/>
              <a:t>unlocked</a:t>
            </a:r>
            <a:r>
              <a:rPr lang="en-US" dirty="0"/>
              <a:t>. Before using a shared resource, a thread locks a </a:t>
            </a:r>
            <a:r>
              <a:rPr lang="en-US" b="1" dirty="0" err="1"/>
              <a:t>Boost.Threads</a:t>
            </a:r>
            <a:r>
              <a:rPr lang="en-US" dirty="0"/>
              <a:t> </a:t>
            </a:r>
            <a:r>
              <a:rPr lang="en-US" dirty="0" err="1"/>
              <a:t>mutex</a:t>
            </a:r>
            <a:r>
              <a:rPr lang="en-US" dirty="0"/>
              <a:t> object (an object whose type is a model of </a:t>
            </a:r>
            <a:r>
              <a:rPr lang="en-US" dirty="0" err="1">
                <a:hlinkClick r:id="rId2" action="ppaction://hlinkfile" tooltip="Mutex Concept"/>
              </a:rPr>
              <a:t>Mutex</a:t>
            </a:r>
            <a:r>
              <a:rPr lang="en-US" dirty="0"/>
              <a:t> or one of it's refinements), ensuring </a:t>
            </a:r>
            <a:r>
              <a:rPr lang="en-US" dirty="0">
                <a:hlinkClick r:id="rId3" action="ppaction://hlinkfile"/>
              </a:rPr>
              <a:t>thread-safe</a:t>
            </a:r>
            <a:r>
              <a:rPr lang="en-US" dirty="0"/>
              <a:t> access to the shared resource</a:t>
            </a:r>
            <a:r>
              <a:rPr lang="en-US" dirty="0" smtClean="0"/>
              <a:t>.</a:t>
            </a:r>
          </a:p>
          <a:p>
            <a:r>
              <a:rPr lang="en-US" dirty="0"/>
              <a:t>When use of the shared resource is complete, the thread unlocks the </a:t>
            </a:r>
            <a:r>
              <a:rPr lang="en-US" dirty="0" err="1"/>
              <a:t>mutex</a:t>
            </a:r>
            <a:r>
              <a:rPr lang="en-US" dirty="0"/>
              <a:t> object, allowing another thread to acquire the lock and use the shared resource.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normAutofit fontScale="92000" lnSpcReduction="10000"/>
          </a:bodyPr>
          <a:lstStyle/>
          <a:p>
            <a:r>
              <a:rPr lang="en-US" dirty="0"/>
              <a:t>Traditional C thread APIs, like POSIX threads or the Windows thread APIs, expose functions to lock and unlock a </a:t>
            </a:r>
            <a:r>
              <a:rPr lang="en-US" dirty="0" err="1"/>
              <a:t>mutex</a:t>
            </a:r>
            <a:r>
              <a:rPr lang="en-US" dirty="0"/>
              <a:t> object. This is dangerous since it's easy to forget to unlock a locked </a:t>
            </a:r>
            <a:r>
              <a:rPr lang="en-US" dirty="0" err="1"/>
              <a:t>mutex</a:t>
            </a:r>
            <a:r>
              <a:rPr lang="en-US" dirty="0"/>
              <a:t>. When the flow of control is complex, with multiple return points, the likelihood of forgetting to unlock a </a:t>
            </a:r>
            <a:r>
              <a:rPr lang="en-US" dirty="0" err="1"/>
              <a:t>mutex</a:t>
            </a:r>
            <a:r>
              <a:rPr lang="en-US" dirty="0"/>
              <a:t> object becomes even greater. When exceptions are thrown, it becomes nearly impossible to ensure that the </a:t>
            </a:r>
            <a:r>
              <a:rPr lang="en-US" dirty="0" err="1"/>
              <a:t>mutex</a:t>
            </a:r>
            <a:r>
              <a:rPr lang="en-US" dirty="0"/>
              <a:t> object is unlocked properly when using these traditional API's. The result is </a:t>
            </a:r>
            <a:r>
              <a:rPr lang="en-US" dirty="0">
                <a:hlinkClick r:id="rId2" action="ppaction://hlinkfile"/>
              </a:rPr>
              <a:t>deadlock</a:t>
            </a:r>
            <a:r>
              <a:rPr lang="en-US"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normAutofit fontScale="84000" lnSpcReduction="20000"/>
          </a:bodyPr>
          <a:lstStyle/>
          <a:p>
            <a:r>
              <a:rPr lang="en-US" dirty="0"/>
              <a:t>Many C++ threading libraries use a pattern known as </a:t>
            </a:r>
            <a:r>
              <a:rPr lang="en-US" i="1" dirty="0"/>
              <a:t>Scoped Locking</a:t>
            </a:r>
            <a:r>
              <a:rPr lang="en-US" dirty="0"/>
              <a:t>[</a:t>
            </a:r>
            <a:r>
              <a:rPr lang="en-US" dirty="0" err="1">
                <a:hlinkClick r:id="rId2" action="ppaction://hlinkfile"/>
              </a:rPr>
              <a:t>SchmidtStalRohnertBuschmann</a:t>
            </a:r>
            <a:r>
              <a:rPr lang="en-US" dirty="0"/>
              <a:t>] to free the programmer from the need to explicitly lock and unlock </a:t>
            </a:r>
            <a:r>
              <a:rPr lang="en-US" dirty="0" err="1"/>
              <a:t>mutex</a:t>
            </a:r>
            <a:r>
              <a:rPr lang="en-US" dirty="0"/>
              <a:t> objects. With this pattern, a </a:t>
            </a:r>
            <a:r>
              <a:rPr lang="en-US" dirty="0">
                <a:hlinkClick r:id="rId3" action="ppaction://hlinkfile" tooltip="Lock Concepts"/>
              </a:rPr>
              <a:t>Lock</a:t>
            </a:r>
            <a:r>
              <a:rPr lang="en-US" dirty="0"/>
              <a:t> concept is employed where the lock object's constructor locks the associated </a:t>
            </a:r>
            <a:r>
              <a:rPr lang="en-US" dirty="0" err="1"/>
              <a:t>mutex</a:t>
            </a:r>
            <a:r>
              <a:rPr lang="en-US" dirty="0"/>
              <a:t> object and the destructor automatically does the unlocking. The </a:t>
            </a:r>
            <a:r>
              <a:rPr lang="en-US" b="1" dirty="0" err="1"/>
              <a:t>Boost.Threads</a:t>
            </a:r>
            <a:r>
              <a:rPr lang="en-US" dirty="0"/>
              <a:t> library takes this pattern to the extreme in that Lock concepts are the only way to lock and unlock a </a:t>
            </a:r>
            <a:r>
              <a:rPr lang="en-US" dirty="0" err="1"/>
              <a:t>mutex</a:t>
            </a:r>
            <a:r>
              <a:rPr lang="en-US" dirty="0"/>
              <a:t> object: lock and unlock functions are not exposed by any </a:t>
            </a:r>
            <a:r>
              <a:rPr lang="en-US" b="1" dirty="0" err="1"/>
              <a:t>Boost.Threads</a:t>
            </a:r>
            <a:r>
              <a:rPr lang="en-US" dirty="0"/>
              <a:t> </a:t>
            </a:r>
            <a:r>
              <a:rPr lang="en-US" dirty="0" err="1"/>
              <a:t>mutex</a:t>
            </a:r>
            <a:r>
              <a:rPr lang="en-US" dirty="0"/>
              <a:t> objects. This helps to ensure safe usage patterns, especially when code throws exceptions.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Locking Strategies</a:t>
            </a:r>
          </a:p>
        </p:txBody>
      </p:sp>
      <p:sp>
        <p:nvSpPr>
          <p:cNvPr id="3" name="Rectangle 2"/>
          <p:cNvSpPr>
            <a:spLocks noGrp="1"/>
          </p:cNvSpPr>
          <p:nvPr>
            <p:ph idx="1"/>
          </p:nvPr>
        </p:nvSpPr>
        <p:spPr/>
        <p:txBody>
          <a:bodyPr/>
          <a:lstStyle/>
          <a:p>
            <a:r>
              <a:rPr lang="en-US" dirty="0">
                <a:hlinkClick r:id="rId2" action="ppaction://hlinkfile"/>
              </a:rPr>
              <a:t>Recursive Locking Strategy</a:t>
            </a:r>
            <a:r>
              <a:rPr lang="en-US" dirty="0"/>
              <a:t> </a:t>
            </a:r>
            <a:endParaRPr lang="en-US" dirty="0" smtClean="0"/>
          </a:p>
          <a:p>
            <a:r>
              <a:rPr lang="en-US" dirty="0" smtClean="0">
                <a:hlinkClick r:id="rId2" action="ppaction://hlinkfile"/>
              </a:rPr>
              <a:t>Checked </a:t>
            </a:r>
            <a:r>
              <a:rPr lang="en-US" dirty="0">
                <a:hlinkClick r:id="rId2" action="ppaction://hlinkfile"/>
              </a:rPr>
              <a:t>Locking Strategy</a:t>
            </a:r>
            <a:r>
              <a:rPr lang="en-US" dirty="0"/>
              <a:t> </a:t>
            </a:r>
            <a:endParaRPr lang="en-US" dirty="0" smtClean="0"/>
          </a:p>
          <a:p>
            <a:r>
              <a:rPr lang="en-US" dirty="0" smtClean="0">
                <a:hlinkClick r:id="rId2" action="ppaction://hlinkfile"/>
              </a:rPr>
              <a:t>Unchecked </a:t>
            </a:r>
            <a:r>
              <a:rPr lang="en-US" dirty="0">
                <a:hlinkClick r:id="rId2" action="ppaction://hlinkfile"/>
              </a:rPr>
              <a:t>Locking Strategy</a:t>
            </a:r>
            <a:r>
              <a:rPr lang="en-US" dirty="0"/>
              <a:t> </a:t>
            </a:r>
            <a:endParaRPr lang="en-US" dirty="0" smtClean="0"/>
          </a:p>
          <a:p>
            <a:r>
              <a:rPr lang="en-US" dirty="0" smtClean="0">
                <a:hlinkClick r:id="rId2" action="ppaction://hlinkfile"/>
              </a:rPr>
              <a:t>Unspecified </a:t>
            </a:r>
            <a:r>
              <a:rPr lang="en-US" dirty="0">
                <a:hlinkClick r:id="rId2" action="ppaction://hlinkfile"/>
              </a:rPr>
              <a:t>Locking Strategy</a:t>
            </a:r>
            <a:r>
              <a:rPr lang="en-US" dirty="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Introduction</a:t>
            </a:r>
          </a:p>
        </p:txBody>
      </p:sp>
      <p:sp>
        <p:nvSpPr>
          <p:cNvPr id="3" name="Rectangle 2"/>
          <p:cNvSpPr>
            <a:spLocks noGrp="1"/>
          </p:cNvSpPr>
          <p:nvPr>
            <p:ph idx="1"/>
          </p:nvPr>
        </p:nvSpPr>
        <p:spPr/>
        <p:txBody>
          <a:bodyPr/>
          <a:lstStyle/>
          <a:p>
            <a:r>
              <a:rPr lang="en-US" b="1" dirty="0" err="1"/>
              <a:t>Boost.Threads</a:t>
            </a:r>
            <a:r>
              <a:rPr lang="en-US" dirty="0"/>
              <a:t> allows C++ programs to execute as multiple, asynchronous, independent threads-of-execution. Each thread has its own machine state including program instruction counter and registers. Programs which execute as multiple threads are called multithreaded programs to distinguish them from traditional single-threaded programs.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Recursive Locking Strategy</a:t>
            </a:r>
          </a:p>
        </p:txBody>
      </p:sp>
      <p:sp>
        <p:nvSpPr>
          <p:cNvPr id="3" name="Rectangle 2"/>
          <p:cNvSpPr>
            <a:spLocks noGrp="1"/>
          </p:cNvSpPr>
          <p:nvPr>
            <p:ph idx="1"/>
          </p:nvPr>
        </p:nvSpPr>
        <p:spPr/>
        <p:txBody>
          <a:bodyPr>
            <a:normAutofit fontScale="68000" lnSpcReduction="20000"/>
          </a:bodyPr>
          <a:lstStyle/>
          <a:p>
            <a:r>
              <a:rPr lang="en-US" dirty="0"/>
              <a:t>With a recursive locking strategy, when a thread attempts to acquire a lock on the </a:t>
            </a:r>
            <a:r>
              <a:rPr lang="en-US" dirty="0" err="1"/>
              <a:t>mutex</a:t>
            </a:r>
            <a:r>
              <a:rPr lang="en-US" dirty="0"/>
              <a:t> object for which it already owns a lock, the operation is successful. Note the distinction between a thread, which may have multiple locks outstanding on a recursive </a:t>
            </a:r>
            <a:r>
              <a:rPr lang="en-US" dirty="0" err="1"/>
              <a:t>mutex</a:t>
            </a:r>
            <a:r>
              <a:rPr lang="en-US" dirty="0"/>
              <a:t> object, and a lock object, which even for a recursive </a:t>
            </a:r>
            <a:r>
              <a:rPr lang="en-US" dirty="0" err="1"/>
              <a:t>mutex</a:t>
            </a:r>
            <a:r>
              <a:rPr lang="en-US" dirty="0"/>
              <a:t> object cannot have any of its lock functions called multiple times without first calling unlock</a:t>
            </a:r>
            <a:r>
              <a:rPr lang="en-US" dirty="0" smtClean="0"/>
              <a:t>.</a:t>
            </a:r>
          </a:p>
          <a:p>
            <a:r>
              <a:rPr lang="en-US" dirty="0"/>
              <a:t>Internally a lock count is maintained and the owning thread must unlock the </a:t>
            </a:r>
            <a:r>
              <a:rPr lang="en-US" dirty="0" err="1"/>
              <a:t>mutex</a:t>
            </a:r>
            <a:r>
              <a:rPr lang="en-US" dirty="0"/>
              <a:t> object the same number of times that it locked it before the </a:t>
            </a:r>
            <a:r>
              <a:rPr lang="en-US" dirty="0" err="1"/>
              <a:t>mutex</a:t>
            </a:r>
            <a:r>
              <a:rPr lang="en-US" dirty="0"/>
              <a:t> object's state returns to unlocked. Since </a:t>
            </a:r>
            <a:r>
              <a:rPr lang="en-US" dirty="0" err="1"/>
              <a:t>mutex</a:t>
            </a:r>
            <a:r>
              <a:rPr lang="en-US" dirty="0"/>
              <a:t> objects in </a:t>
            </a:r>
            <a:r>
              <a:rPr lang="en-US" b="1" dirty="0" err="1"/>
              <a:t>Boost.Threads</a:t>
            </a:r>
            <a:r>
              <a:rPr lang="en-US" dirty="0"/>
              <a:t> expose locking functionality only through lock concepts, a thread will always unlock a </a:t>
            </a:r>
            <a:r>
              <a:rPr lang="en-US" dirty="0" err="1"/>
              <a:t>mutex</a:t>
            </a:r>
            <a:r>
              <a:rPr lang="en-US" dirty="0"/>
              <a:t> object the same number of times that it locked it. This helps to eliminate a whole set of errors typically found in traditional C style thread APIs</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lstStyle/>
          <a:p>
            <a:r>
              <a:rPr lang="en-US" dirty="0"/>
              <a:t>Classes </a:t>
            </a:r>
            <a:endParaRPr lang="en-US" dirty="0" smtClean="0"/>
          </a:p>
          <a:p>
            <a:r>
              <a:rPr lang="en-US" dirty="0" smtClean="0">
                <a:hlinkClick r:id="rId2" action="ppaction://hlinkfile" tooltip="Class recursive_mutex"/>
              </a:rPr>
              <a:t>boost</a:t>
            </a:r>
            <a:r>
              <a:rPr lang="en-US" dirty="0">
                <a:hlinkClick r:id="rId2" action="ppaction://hlinkfile" tooltip="Class recursive_mutex"/>
              </a:rPr>
              <a:t>::</a:t>
            </a:r>
            <a:r>
              <a:rPr lang="en-US" dirty="0" err="1">
                <a:hlinkClick r:id="rId2" action="ppaction://hlinkfile" tooltip="Class recursive_mutex"/>
              </a:rPr>
              <a:t>recursive_mutex</a:t>
            </a:r>
            <a:r>
              <a:rPr lang="en-US" dirty="0"/>
              <a:t>, </a:t>
            </a:r>
            <a:r>
              <a:rPr lang="en-US" dirty="0">
                <a:hlinkClick r:id="rId3" action="ppaction://hlinkfile" tooltip="Class recursive_try_mutex"/>
              </a:rPr>
              <a:t>boost::</a:t>
            </a:r>
            <a:r>
              <a:rPr lang="en-US" dirty="0" err="1" smtClean="0">
                <a:hlinkClick r:id="rId3" action="ppaction://hlinkfile" tooltip="Class recursive_try_mutex"/>
              </a:rPr>
              <a:t>recursive_try_mutex</a:t>
            </a:r>
            <a:r>
              <a:rPr lang="en-US" dirty="0" smtClean="0"/>
              <a:t> </a:t>
            </a:r>
            <a:r>
              <a:rPr lang="en-US" dirty="0"/>
              <a:t>and </a:t>
            </a:r>
            <a:r>
              <a:rPr lang="en-US" dirty="0">
                <a:hlinkClick r:id="rId4" action="ppaction://hlinkfile" tooltip="Class recursive_timed_mutex"/>
              </a:rPr>
              <a:t>boost::</a:t>
            </a:r>
            <a:r>
              <a:rPr lang="en-US" dirty="0" err="1">
                <a:hlinkClick r:id="rId4" action="ppaction://hlinkfile" tooltip="Class recursive_timed_mutex"/>
              </a:rPr>
              <a:t>recursive_timed_mutex</a:t>
            </a:r>
            <a:r>
              <a:rPr lang="en-US" dirty="0"/>
              <a:t> </a:t>
            </a:r>
            <a:endParaRPr lang="en-US" dirty="0" smtClean="0"/>
          </a:p>
          <a:p>
            <a:endParaRPr lang="en-US" dirty="0" smtClean="0"/>
          </a:p>
          <a:p>
            <a:r>
              <a:rPr lang="en-US" dirty="0" smtClean="0"/>
              <a:t>use </a:t>
            </a:r>
            <a:r>
              <a:rPr lang="en-US" dirty="0"/>
              <a:t>this locking strategy.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Checked Locking Strategy</a:t>
            </a:r>
            <a:br>
              <a:rPr lang="en-US" b="1" dirty="0" smtClean="0"/>
            </a:br>
            <a:r>
              <a:rPr lang="en-US" b="1" dirty="0" smtClean="0"/>
              <a:t>		</a:t>
            </a:r>
            <a:endParaRPr lang="en-US" dirty="0"/>
          </a:p>
        </p:txBody>
      </p:sp>
      <p:sp>
        <p:nvSpPr>
          <p:cNvPr id="3" name="Rectangle 2"/>
          <p:cNvSpPr>
            <a:spLocks noGrp="1"/>
          </p:cNvSpPr>
          <p:nvPr>
            <p:ph idx="1"/>
          </p:nvPr>
        </p:nvSpPr>
        <p:spPr/>
        <p:txBody>
          <a:bodyPr>
            <a:normAutofit fontScale="92000" lnSpcReduction="20000"/>
          </a:bodyPr>
          <a:lstStyle/>
          <a:p>
            <a:r>
              <a:rPr lang="en-US" dirty="0"/>
              <a:t>With a checked locking strategy, when a thread attempts to acquire a lock on the </a:t>
            </a:r>
            <a:r>
              <a:rPr lang="en-US" dirty="0" err="1"/>
              <a:t>mutex</a:t>
            </a:r>
            <a:r>
              <a:rPr lang="en-US" dirty="0"/>
              <a:t> object for which the thread already owns a lock, the operation will fail with some sort of error indication. Further, attempts by a thread to unlock a </a:t>
            </a:r>
            <a:r>
              <a:rPr lang="en-US" dirty="0" err="1"/>
              <a:t>mutex</a:t>
            </a:r>
            <a:r>
              <a:rPr lang="en-US" dirty="0"/>
              <a:t> object that was not locked by the thread will also return some sort of error indication. In </a:t>
            </a:r>
            <a:r>
              <a:rPr lang="en-US" b="1" dirty="0" err="1"/>
              <a:t>Boost.Threads</a:t>
            </a:r>
            <a:r>
              <a:rPr lang="en-US" dirty="0"/>
              <a:t>, an exception of type </a:t>
            </a:r>
            <a:r>
              <a:rPr lang="en-US" dirty="0">
                <a:hlinkClick r:id="rId2" action="ppaction://hlinkfile" tooltip="Class lock_error"/>
              </a:rPr>
              <a:t>boost::</a:t>
            </a:r>
            <a:r>
              <a:rPr lang="en-US" dirty="0" err="1">
                <a:hlinkClick r:id="rId2" action="ppaction://hlinkfile" tooltip="Class lock_error"/>
              </a:rPr>
              <a:t>lock_error</a:t>
            </a:r>
            <a:r>
              <a:rPr lang="en-US" dirty="0"/>
              <a:t> would be thrown in these cases.</a:t>
            </a:r>
          </a:p>
          <a:p>
            <a:r>
              <a:rPr lang="en-US" b="1" dirty="0" err="1"/>
              <a:t>Boost.Threads</a:t>
            </a:r>
            <a:r>
              <a:rPr lang="en-US" dirty="0"/>
              <a:t> does not currently provide any </a:t>
            </a:r>
            <a:r>
              <a:rPr lang="en-US" dirty="0" err="1"/>
              <a:t>mutex</a:t>
            </a:r>
            <a:r>
              <a:rPr lang="en-US" dirty="0"/>
              <a:t> objects that use this strategy.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Unchecked Locking Strategy</a:t>
            </a:r>
            <a:br>
              <a:rPr lang="en-US" dirty="0"/>
            </a:br>
            <a:endParaRPr lang="en-US" dirty="0"/>
          </a:p>
        </p:txBody>
      </p:sp>
      <p:sp>
        <p:nvSpPr>
          <p:cNvPr id="3" name="Rectangle 2"/>
          <p:cNvSpPr>
            <a:spLocks noGrp="1"/>
          </p:cNvSpPr>
          <p:nvPr>
            <p:ph idx="1"/>
          </p:nvPr>
        </p:nvSpPr>
        <p:spPr/>
        <p:txBody>
          <a:bodyPr>
            <a:normAutofit fontScale="92000"/>
          </a:bodyPr>
          <a:lstStyle/>
          <a:p>
            <a:r>
              <a:rPr lang="en-US" dirty="0"/>
              <a:t>With an unchecked locking strategy, when a thread attempts to acquire a lock on a </a:t>
            </a:r>
            <a:r>
              <a:rPr lang="en-US" dirty="0" err="1"/>
              <a:t>mutex</a:t>
            </a:r>
            <a:r>
              <a:rPr lang="en-US" dirty="0"/>
              <a:t> object for which the thread already owns a lock the operation will </a:t>
            </a:r>
            <a:r>
              <a:rPr lang="en-US" dirty="0">
                <a:hlinkClick r:id="rId2" action="ppaction://hlinkfile"/>
              </a:rPr>
              <a:t>deadlock</a:t>
            </a:r>
            <a:r>
              <a:rPr lang="en-US" dirty="0"/>
              <a:t>. In general this locking strategy is less safe than a checked or recursive strategy, but it's also a faster strategy and so is employed by many libraries.</a:t>
            </a:r>
          </a:p>
          <a:p>
            <a:r>
              <a:rPr lang="en-US" b="1" dirty="0" err="1"/>
              <a:t>Boost.Threads</a:t>
            </a:r>
            <a:r>
              <a:rPr lang="en-US" dirty="0"/>
              <a:t> does not currently provide any </a:t>
            </a:r>
            <a:r>
              <a:rPr lang="en-US" dirty="0" err="1"/>
              <a:t>mutex</a:t>
            </a:r>
            <a:r>
              <a:rPr lang="en-US" dirty="0"/>
              <a:t> objects that use this strategy.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Unspecified Locking Strategy</a:t>
            </a:r>
            <a:br>
              <a:rPr lang="en-US" dirty="0"/>
            </a:br>
            <a:endParaRPr lang="en-US" dirty="0"/>
          </a:p>
        </p:txBody>
      </p:sp>
      <p:sp>
        <p:nvSpPr>
          <p:cNvPr id="3" name="Rectangle 2"/>
          <p:cNvSpPr>
            <a:spLocks noGrp="1"/>
          </p:cNvSpPr>
          <p:nvPr>
            <p:ph idx="1"/>
          </p:nvPr>
        </p:nvSpPr>
        <p:spPr/>
        <p:txBody>
          <a:bodyPr>
            <a:normAutofit fontScale="76000" lnSpcReduction="20000"/>
          </a:bodyPr>
          <a:lstStyle/>
          <a:p>
            <a:r>
              <a:rPr lang="en-US" dirty="0"/>
              <a:t>With an unspecified locking strategy, when a thread attempts to acquire a lock on a </a:t>
            </a:r>
            <a:r>
              <a:rPr lang="en-US" dirty="0" err="1"/>
              <a:t>mutex</a:t>
            </a:r>
            <a:r>
              <a:rPr lang="en-US" dirty="0"/>
              <a:t> object for which the thread already owns a lock the operation results in </a:t>
            </a:r>
            <a:r>
              <a:rPr lang="en-US" dirty="0">
                <a:hlinkClick r:id="rId2" action="ppaction://hlinkfile"/>
              </a:rPr>
              <a:t>undefined behavior</a:t>
            </a:r>
            <a:r>
              <a:rPr lang="en-US" dirty="0"/>
              <a:t>. </a:t>
            </a:r>
          </a:p>
          <a:p>
            <a:r>
              <a:rPr lang="en-US" dirty="0"/>
              <a:t>In general a </a:t>
            </a:r>
            <a:r>
              <a:rPr lang="en-US" dirty="0" err="1"/>
              <a:t>mutex</a:t>
            </a:r>
            <a:r>
              <a:rPr lang="en-US" dirty="0"/>
              <a:t> object with an unspecified locking strategy is unsafe, and it requires programmer discipline to use the </a:t>
            </a:r>
            <a:r>
              <a:rPr lang="en-US" dirty="0" err="1"/>
              <a:t>mutex</a:t>
            </a:r>
            <a:r>
              <a:rPr lang="en-US" dirty="0"/>
              <a:t> object properly. However, this strategy allows an implementation to be as fast as possible with no restrictions on its implementation. This is especially true for portable implementations that wrap the native threading support of a platform. For this reason, the classes </a:t>
            </a:r>
            <a:r>
              <a:rPr lang="en-US" dirty="0">
                <a:hlinkClick r:id="rId3" action="ppaction://hlinkfile" tooltip="Class mutex"/>
              </a:rPr>
              <a:t>boost::</a:t>
            </a:r>
            <a:r>
              <a:rPr lang="en-US" dirty="0" err="1">
                <a:hlinkClick r:id="rId3" action="ppaction://hlinkfile" tooltip="Class mutex"/>
              </a:rPr>
              <a:t>mutex</a:t>
            </a:r>
            <a:r>
              <a:rPr lang="en-US" dirty="0"/>
              <a:t>, </a:t>
            </a:r>
            <a:r>
              <a:rPr lang="en-US" dirty="0">
                <a:hlinkClick r:id="rId4" action="ppaction://hlinkfile" tooltip="Class try_mutex"/>
              </a:rPr>
              <a:t>boost::</a:t>
            </a:r>
            <a:r>
              <a:rPr lang="en-US" dirty="0" err="1">
                <a:hlinkClick r:id="rId4" action="ppaction://hlinkfile" tooltip="Class try_mutex"/>
              </a:rPr>
              <a:t>try_mutex</a:t>
            </a:r>
            <a:r>
              <a:rPr lang="en-US" dirty="0"/>
              <a:t> and </a:t>
            </a:r>
            <a:r>
              <a:rPr lang="en-US" dirty="0">
                <a:hlinkClick r:id="rId5" action="ppaction://hlinkfile" tooltip="Class timed_mutex"/>
              </a:rPr>
              <a:t>boost::</a:t>
            </a:r>
            <a:r>
              <a:rPr lang="en-US" dirty="0" err="1">
                <a:hlinkClick r:id="rId5" action="ppaction://hlinkfile" tooltip="Class timed_mutex"/>
              </a:rPr>
              <a:t>timed_mutex</a:t>
            </a:r>
            <a:r>
              <a:rPr lang="en-US" dirty="0"/>
              <a:t> use this locking strategy despite the lack of safety.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Scheduling Policies</a:t>
            </a:r>
            <a:br>
              <a:rPr lang="en-US" dirty="0"/>
            </a:br>
            <a:endParaRPr lang="en-US" dirty="0"/>
          </a:p>
        </p:txBody>
      </p:sp>
      <p:sp>
        <p:nvSpPr>
          <p:cNvPr id="3" name="Rectangle 2"/>
          <p:cNvSpPr>
            <a:spLocks noGrp="1"/>
          </p:cNvSpPr>
          <p:nvPr>
            <p:ph idx="1"/>
          </p:nvPr>
        </p:nvSpPr>
        <p:spPr/>
        <p:txBody>
          <a:bodyPr/>
          <a:lstStyle/>
          <a:p>
            <a:r>
              <a:rPr lang="en-US" b="1" dirty="0"/>
              <a:t>FIFO Scheduling Policy</a:t>
            </a:r>
          </a:p>
          <a:p>
            <a:r>
              <a:rPr lang="en-US" dirty="0">
                <a:hlinkClick r:id="rId2" action="ppaction://hlinkfile"/>
              </a:rPr>
              <a:t>Priority Driven Policy</a:t>
            </a:r>
            <a:r>
              <a:rPr lang="en-US" dirty="0"/>
              <a:t> </a:t>
            </a:r>
            <a:endParaRPr lang="en-US" dirty="0" smtClean="0"/>
          </a:p>
          <a:p>
            <a:r>
              <a:rPr lang="en-US" dirty="0" smtClean="0">
                <a:hlinkClick r:id="rId2" action="ppaction://hlinkfile"/>
              </a:rPr>
              <a:t>Unspecified </a:t>
            </a:r>
            <a:r>
              <a:rPr lang="en-US" dirty="0">
                <a:hlinkClick r:id="rId2" action="ppaction://hlinkfile"/>
              </a:rPr>
              <a:t>Policy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lstStyle/>
          <a:p>
            <a:r>
              <a:rPr lang="en-US" b="1" dirty="0"/>
              <a:t>FIFO Scheduling Policy</a:t>
            </a:r>
          </a:p>
          <a:p>
            <a:r>
              <a:rPr lang="en-US" dirty="0"/>
              <a:t>With a FIFO ("First In First Out") scheduling policy, threads waiting for the lock will acquire it in a first-come-first-served order. This can help prevent a high priority thread from starving lower priority threads that are also waiting on the </a:t>
            </a:r>
            <a:r>
              <a:rPr lang="en-US" dirty="0" err="1"/>
              <a:t>mutex</a:t>
            </a:r>
            <a:r>
              <a:rPr lang="en-US" dirty="0"/>
              <a:t> object's lo</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normAutofit fontScale="92000" lnSpcReduction="20000"/>
          </a:bodyPr>
          <a:lstStyle/>
          <a:p>
            <a:r>
              <a:rPr lang="en-US" b="1" dirty="0"/>
              <a:t>Priority Driven Policy</a:t>
            </a:r>
          </a:p>
          <a:p>
            <a:r>
              <a:rPr lang="en-US" dirty="0"/>
              <a:t>With a Priority Driven scheduling policy, the thread with the highest priority acquires the lock. Note that this means that low-priority threads may never acquire the lock if the </a:t>
            </a:r>
            <a:r>
              <a:rPr lang="en-US" dirty="0" err="1"/>
              <a:t>mutex</a:t>
            </a:r>
            <a:r>
              <a:rPr lang="en-US" dirty="0"/>
              <a:t> object has high contention and there is always at least one high-priority thread waiting. This is known as thread starvation. When multiple threads of the same priority are waiting on the </a:t>
            </a:r>
            <a:r>
              <a:rPr lang="en-US" dirty="0" err="1"/>
              <a:t>mutex</a:t>
            </a:r>
            <a:r>
              <a:rPr lang="en-US" dirty="0"/>
              <a:t> object's lock one of the other scheduling priorities will determine which thread shall acquire the lock.</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lstStyle/>
          <a:p>
            <a:r>
              <a:rPr lang="en-US" b="1" dirty="0"/>
              <a:t>Unspecified Policy</a:t>
            </a:r>
          </a:p>
          <a:p>
            <a:r>
              <a:rPr lang="en-US" dirty="0"/>
              <a:t>The </a:t>
            </a:r>
            <a:r>
              <a:rPr lang="en-US" dirty="0" err="1"/>
              <a:t>mutex</a:t>
            </a:r>
            <a:r>
              <a:rPr lang="en-US" dirty="0"/>
              <a:t> object does not specify a scheduling policy. In order to ensure portability, all </a:t>
            </a:r>
            <a:r>
              <a:rPr lang="en-US" b="1" dirty="0" err="1"/>
              <a:t>Boost.Threads</a:t>
            </a:r>
            <a:r>
              <a:rPr lang="en-US" dirty="0"/>
              <a:t> </a:t>
            </a:r>
            <a:r>
              <a:rPr lang="en-US" dirty="0" err="1"/>
              <a:t>mutex</a:t>
            </a:r>
            <a:r>
              <a:rPr lang="en-US" dirty="0"/>
              <a:t> objects use an unspecified scheduling policy.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err="1"/>
              <a:t>Mutex</a:t>
            </a:r>
            <a:r>
              <a:rPr lang="en-US" b="1" dirty="0"/>
              <a:t> Concept</a:t>
            </a:r>
            <a:br>
              <a:rPr lang="en-US" dirty="0"/>
            </a:br>
            <a:endParaRPr lang="en-US" dirty="0"/>
          </a:p>
        </p:txBody>
      </p:sp>
      <p:sp>
        <p:nvSpPr>
          <p:cNvPr id="3" name="Rectangle 2"/>
          <p:cNvSpPr>
            <a:spLocks noGrp="1"/>
          </p:cNvSpPr>
          <p:nvPr>
            <p:ph idx="1"/>
          </p:nvPr>
        </p:nvSpPr>
        <p:spPr/>
        <p:txBody>
          <a:bodyPr/>
          <a:lstStyle/>
          <a:p>
            <a:r>
              <a:rPr lang="en-US" dirty="0"/>
              <a:t>A </a:t>
            </a:r>
            <a:r>
              <a:rPr lang="en-US" dirty="0" err="1"/>
              <a:t>Mutex</a:t>
            </a:r>
            <a:r>
              <a:rPr lang="en-US" dirty="0"/>
              <a:t> object has two states: locked and unlocked. </a:t>
            </a:r>
            <a:r>
              <a:rPr lang="en-US" dirty="0" err="1"/>
              <a:t>Mutex</a:t>
            </a:r>
            <a:r>
              <a:rPr lang="en-US" dirty="0"/>
              <a:t> object state can only be determined by a lock object meeting the appropriate lock concept requirements and constructed for the </a:t>
            </a:r>
            <a:r>
              <a:rPr lang="en-US" dirty="0" err="1"/>
              <a:t>Mutex</a:t>
            </a:r>
            <a:r>
              <a:rPr lang="en-US" dirty="0"/>
              <a:t> object.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sz="3600" dirty="0"/>
              <a:t>Multithreading provides several advantages:</a:t>
            </a:r>
          </a:p>
        </p:txBody>
      </p:sp>
      <p:sp>
        <p:nvSpPr>
          <p:cNvPr id="3" name="Rectangle 2"/>
          <p:cNvSpPr>
            <a:spLocks noGrp="1"/>
          </p:cNvSpPr>
          <p:nvPr>
            <p:ph idx="1"/>
          </p:nvPr>
        </p:nvSpPr>
        <p:spPr/>
        <p:txBody>
          <a:bodyPr>
            <a:normAutofit fontScale="76000" lnSpcReduction="20000"/>
          </a:bodyPr>
          <a:lstStyle/>
          <a:p>
            <a:r>
              <a:rPr lang="en-US" dirty="0"/>
              <a:t>Programs which would otherwise block waiting for some external event can continue to respond if the blocking operation is placed in a separate thread. Multithreading is usually an absolute requirement for these programs.</a:t>
            </a:r>
          </a:p>
          <a:p>
            <a:r>
              <a:rPr lang="en-US" dirty="0"/>
              <a:t>Well-designed multithreaded programs may execute faster than single-threaded programs, particularly on multiprocessor hardware. Note, however, that poorly-designed multithreaded programs are often slower than single-threaded programs.</a:t>
            </a:r>
          </a:p>
          <a:p>
            <a:r>
              <a:rPr lang="en-US" dirty="0"/>
              <a:t>Some program designs may be easier to formulate using a multithreaded approach. After all, the real world is asynchronous!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graphicFrame>
        <p:nvGraphicFramePr>
          <p:cNvPr id="4" name="Table 3"/>
          <p:cNvGraphicFramePr>
            <a:graphicFrameLocks noGrp="1"/>
          </p:cNvGraphicFramePr>
          <p:nvPr>
            <p:ph idx="1"/>
          </p:nvPr>
        </p:nvGraphicFramePr>
        <p:xfrm>
          <a:off x="685800" y="1828800"/>
          <a:ext cx="7391400" cy="3124200"/>
        </p:xfrm>
        <a:graphic>
          <a:graphicData uri="http://schemas.openxmlformats.org/drawingml/2006/3/table">
            <a:tbl>
              <a:tblPr/>
              <a:tblGrid>
                <a:gridCol w="3695700"/>
                <a:gridCol w="3695700"/>
              </a:tblGrid>
              <a:tr h="568036">
                <a:tc>
                  <a:txBody>
                    <a:bodyPr/>
                    <a:lstStyle/>
                    <a:p>
                      <a:r>
                        <a:rPr lang="en-US" dirty="0"/>
                        <a:t>Expression</a:t>
                      </a:r>
                    </a:p>
                  </a:txBody>
                  <a:tcPr anchor="ctr"/>
                </a:tc>
                <a:tc>
                  <a:txBody>
                    <a:bodyPr/>
                    <a:lstStyle/>
                    <a:p>
                      <a:r>
                        <a:rPr lang="en-US"/>
                        <a:t>Effects</a:t>
                      </a:r>
                    </a:p>
                  </a:txBody>
                  <a:tcPr anchor="ctr"/>
                </a:tc>
              </a:tr>
              <a:tr h="994064">
                <a:tc>
                  <a:txBody>
                    <a:bodyPr/>
                    <a:lstStyle/>
                    <a:p>
                      <a:r>
                        <a:rPr lang="en-US"/>
                        <a:t>M m;</a:t>
                      </a:r>
                    </a:p>
                  </a:txBody>
                  <a:tcPr anchor="ctr"/>
                </a:tc>
                <a:tc>
                  <a:txBody>
                    <a:bodyPr/>
                    <a:lstStyle/>
                    <a:p>
                      <a:r>
                        <a:rPr lang="en-US"/>
                        <a:t>Constructs a mutex object m.</a:t>
                      </a:r>
                    </a:p>
                    <a:p>
                      <a:r>
                        <a:rPr lang="en-US"/>
                        <a:t>Postcondition: m is unlocked.</a:t>
                      </a:r>
                    </a:p>
                  </a:txBody>
                  <a:tcPr anchor="ctr"/>
                </a:tc>
              </a:tr>
              <a:tr h="994064">
                <a:tc>
                  <a:txBody>
                    <a:bodyPr/>
                    <a:lstStyle/>
                    <a:p>
                      <a:r>
                        <a:rPr lang="en-US"/>
                        <a:t>(&amp;m)-&gt;~M();</a:t>
                      </a:r>
                    </a:p>
                  </a:txBody>
                  <a:tcPr anchor="ctr"/>
                </a:tc>
                <a:tc>
                  <a:txBody>
                    <a:bodyPr/>
                    <a:lstStyle/>
                    <a:p>
                      <a:r>
                        <a:rPr lang="en-US"/>
                        <a:t>Precondition: m is unlocked. Destroys a mutex object m.</a:t>
                      </a:r>
                    </a:p>
                  </a:txBody>
                  <a:tcPr anchor="ctr"/>
                </a:tc>
              </a:tr>
              <a:tr h="568036">
                <a:tc>
                  <a:txBody>
                    <a:bodyPr/>
                    <a:lstStyle/>
                    <a:p>
                      <a:r>
                        <a:rPr lang="en-US"/>
                        <a:t>M::scoped_lock</a:t>
                      </a:r>
                    </a:p>
                  </a:txBody>
                  <a:tcPr anchor="ctr"/>
                </a:tc>
                <a:tc>
                  <a:txBody>
                    <a:bodyPr/>
                    <a:lstStyle/>
                    <a:p>
                      <a:r>
                        <a:rPr lang="en-US" dirty="0"/>
                        <a:t>A model of </a:t>
                      </a:r>
                      <a:r>
                        <a:rPr lang="en-US" dirty="0" err="1"/>
                        <a:t>ScopedLock</a:t>
                      </a:r>
                      <a:endParaRPr lang="en-US" dirty="0"/>
                    </a:p>
                  </a:txBody>
                  <a:tcPr anchor="ctr"/>
                </a:tc>
              </a:tr>
            </a:tbl>
          </a:graphicData>
        </a:graphic>
      </p:graphicFrame>
      <p:sp>
        <p:nvSpPr>
          <p:cNvPr id="28673" name="Rectangle 1"/>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ctr" compatLnSpc="1">
            <a:spAutoFit/>
          </a:bodyPr>
          <a:lstStyle/>
          <a:p>
            <a:pPr marL="0" marR="0" lvl="0" indent="0" algn="l" defTabSz="914400" rtl="0" eaLnBrk="1" fontAlgn="base" latinLnBrk="0" hangingPunct="1">
              <a:lnSpc>
                <a:spcPct val="100000"/>
              </a:lnSpc>
              <a:spcBef>
                <a:spcPct val="0"/>
              </a:spcBef>
              <a:spcAft>
                <a:spcPct val="0"/>
              </a:spcAft>
              <a:buNone/>
              <a:tabLst/>
            </a:pPr>
            <a:r>
              <a:rPr kumimoji="0" lang="en-US" sz="1800" b="1" i="0" u="none" strike="noStrike" baseline="0">
                <a:solidFill>
                  <a:schemeClr val="tx1">
                    <a:alpha val="100000"/>
                  </a:schemeClr>
                </a:solidFill>
                <a:effectLst/>
                <a:latin typeface="Arial"/>
                <a:cs typeface="Arial"/>
              </a:rPr>
              <a:t>Table 12.1. Mutex Expressions</a:t>
            </a:r>
            <a:endParaRPr kumimoji="0" lang="en-US" sz="1800" b="0" i="0" u="none" strike="noStrike" baseline="0">
              <a:solidFill>
                <a:schemeClr val="tx1">
                  <a:alpha val="100000"/>
                </a:schemeClr>
              </a:solidFill>
              <a:effectLst/>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ph idx="1"/>
          </p:nvPr>
        </p:nvGraphicFramePr>
        <p:xfrm>
          <a:off x="118056" y="152400"/>
          <a:ext cx="8991600" cy="6374458"/>
        </p:xfrm>
        <a:graphic>
          <a:graphicData uri="http://schemas.openxmlformats.org/drawingml/2006/3/table">
            <a:tbl>
              <a:tblPr/>
              <a:tblGrid>
                <a:gridCol w="2997200"/>
                <a:gridCol w="2997200"/>
                <a:gridCol w="2997200"/>
              </a:tblGrid>
              <a:tr h="224813">
                <a:tc>
                  <a:txBody>
                    <a:bodyPr/>
                    <a:lstStyle/>
                    <a:p>
                      <a:endParaRPr lang="en-US" sz="1600" dirty="0"/>
                    </a:p>
                  </a:txBody>
                  <a:tcPr marL="41523" marR="41523" marT="20761" marB="20761" anchor="ctr"/>
                </a:tc>
                <a:tc>
                  <a:txBody>
                    <a:bodyPr/>
                    <a:lstStyle/>
                    <a:p>
                      <a:r>
                        <a:rPr lang="en-US" sz="1600"/>
                        <a:t>Refines</a:t>
                      </a:r>
                    </a:p>
                  </a:txBody>
                  <a:tcPr marL="41523" marR="41523" marT="20761" marB="20761" anchor="ctr"/>
                </a:tc>
                <a:tc>
                  <a:txBody>
                    <a:bodyPr/>
                    <a:lstStyle/>
                    <a:p>
                      <a:r>
                        <a:rPr lang="en-US" sz="1600"/>
                        <a:t>Models</a:t>
                      </a:r>
                    </a:p>
                  </a:txBody>
                  <a:tcPr marL="41523" marR="41523" marT="20761" marB="20761" anchor="ctr"/>
                </a:tc>
              </a:tr>
              <a:tr h="224813">
                <a:tc>
                  <a:txBody>
                    <a:bodyPr/>
                    <a:lstStyle/>
                    <a:p>
                      <a:r>
                        <a:rPr lang="en-US" sz="1600"/>
                        <a:t>Lock</a:t>
                      </a:r>
                    </a:p>
                  </a:txBody>
                  <a:tcPr marL="41523" marR="41523" marT="20761" marB="20761" anchor="ctr"/>
                </a:tc>
                <a:tc>
                  <a:txBody>
                    <a:bodyPr/>
                    <a:lstStyle/>
                    <a:p>
                      <a:r>
                        <a:rPr lang="en-US" sz="1600" dirty="0"/>
                        <a:t> </a:t>
                      </a:r>
                    </a:p>
                  </a:txBody>
                  <a:tcPr marL="41523" marR="41523" marT="20761" marB="20761" anchor="ctr"/>
                </a:tc>
                <a:tc>
                  <a:txBody>
                    <a:bodyPr/>
                    <a:lstStyle/>
                    <a:p>
                      <a:r>
                        <a:rPr lang="en-US" sz="1600"/>
                        <a:t> </a:t>
                      </a:r>
                    </a:p>
                  </a:txBody>
                  <a:tcPr marL="41523" marR="41523" marT="20761" marB="20761" anchor="ctr"/>
                </a:tc>
              </a:tr>
              <a:tr h="2416745">
                <a:tc>
                  <a:txBody>
                    <a:bodyPr/>
                    <a:lstStyle/>
                    <a:p>
                      <a:r>
                        <a:rPr lang="en-US" sz="1600"/>
                        <a:t>ScopedLock</a:t>
                      </a:r>
                    </a:p>
                  </a:txBody>
                  <a:tcPr marL="41523" marR="41523" marT="20761" marB="20761" anchor="ctr"/>
                </a:tc>
                <a:tc>
                  <a:txBody>
                    <a:bodyPr/>
                    <a:lstStyle/>
                    <a:p>
                      <a:r>
                        <a:rPr lang="en-US" sz="1600" dirty="0"/>
                        <a:t>Lock</a:t>
                      </a:r>
                    </a:p>
                  </a:txBody>
                  <a:tcPr marL="41523" marR="41523" marT="20761" marB="20761" anchor="ctr"/>
                </a:tc>
                <a:tc>
                  <a:txBody>
                    <a:bodyPr/>
                    <a:lstStyle/>
                    <a:p>
                      <a:r>
                        <a:rPr lang="en-US" sz="1600"/>
                        <a:t>boost::mutex::scoped_lock</a:t>
                      </a:r>
                    </a:p>
                    <a:p>
                      <a:r>
                        <a:rPr lang="en-US" sz="1600"/>
                        <a:t>boost::recursive_mutex::scoped_lock</a:t>
                      </a:r>
                    </a:p>
                    <a:p>
                      <a:r>
                        <a:rPr lang="en-US" sz="1600"/>
                        <a:t>boost::try_mutex::scoped_lock</a:t>
                      </a:r>
                    </a:p>
                    <a:p>
                      <a:r>
                        <a:rPr lang="en-US" sz="1600"/>
                        <a:t>boost::recursive_try_mutex::scoped_lock</a:t>
                      </a:r>
                    </a:p>
                    <a:p>
                      <a:r>
                        <a:rPr lang="en-US" sz="1600"/>
                        <a:t>boost::timed_mutex::scoped_lock</a:t>
                      </a:r>
                    </a:p>
                    <a:p>
                      <a:r>
                        <a:rPr lang="en-US" sz="1600"/>
                        <a:t>boost::recursive_timed_mutex::scoped_lock</a:t>
                      </a:r>
                    </a:p>
                  </a:txBody>
                  <a:tcPr marL="41523" marR="41523" marT="20761" marB="20761" anchor="ctr"/>
                </a:tc>
              </a:tr>
              <a:tr h="224813">
                <a:tc>
                  <a:txBody>
                    <a:bodyPr/>
                    <a:lstStyle/>
                    <a:p>
                      <a:r>
                        <a:rPr lang="en-US" sz="1600"/>
                        <a:t>TryLock</a:t>
                      </a:r>
                    </a:p>
                  </a:txBody>
                  <a:tcPr marL="41523" marR="41523" marT="20761" marB="20761" anchor="ctr"/>
                </a:tc>
                <a:tc>
                  <a:txBody>
                    <a:bodyPr/>
                    <a:lstStyle/>
                    <a:p>
                      <a:r>
                        <a:rPr lang="en-US" sz="1600"/>
                        <a:t>Lock</a:t>
                      </a:r>
                    </a:p>
                  </a:txBody>
                  <a:tcPr marL="41523" marR="41523" marT="20761" marB="20761" anchor="ctr"/>
                </a:tc>
                <a:tc>
                  <a:txBody>
                    <a:bodyPr/>
                    <a:lstStyle/>
                    <a:p>
                      <a:r>
                        <a:rPr lang="en-US" sz="1600"/>
                        <a:t> </a:t>
                      </a:r>
                    </a:p>
                  </a:txBody>
                  <a:tcPr marL="41523" marR="41523" marT="20761" marB="20761" anchor="ctr"/>
                </a:tc>
              </a:tr>
              <a:tr h="1742303">
                <a:tc>
                  <a:txBody>
                    <a:bodyPr/>
                    <a:lstStyle/>
                    <a:p>
                      <a:r>
                        <a:rPr lang="en-US" sz="1600"/>
                        <a:t>ScopedTryLock</a:t>
                      </a:r>
                    </a:p>
                  </a:txBody>
                  <a:tcPr marL="41523" marR="41523" marT="20761" marB="20761" anchor="ctr"/>
                </a:tc>
                <a:tc>
                  <a:txBody>
                    <a:bodyPr/>
                    <a:lstStyle/>
                    <a:p>
                      <a:r>
                        <a:rPr lang="en-US" sz="1600"/>
                        <a:t>TryLock</a:t>
                      </a:r>
                    </a:p>
                  </a:txBody>
                  <a:tcPr marL="41523" marR="41523" marT="20761" marB="20761" anchor="ctr"/>
                </a:tc>
                <a:tc>
                  <a:txBody>
                    <a:bodyPr/>
                    <a:lstStyle/>
                    <a:p>
                      <a:r>
                        <a:rPr lang="en-US" sz="1600"/>
                        <a:t>boost::try_mutex::scoped_try_lock</a:t>
                      </a:r>
                    </a:p>
                    <a:p>
                      <a:r>
                        <a:rPr lang="en-US" sz="1600"/>
                        <a:t>boost::recursive_try_mutex::scoped_try_lock</a:t>
                      </a:r>
                    </a:p>
                    <a:p>
                      <a:r>
                        <a:rPr lang="en-US" sz="1600"/>
                        <a:t>boost::timed_mutex::scoped_try_lock</a:t>
                      </a:r>
                    </a:p>
                    <a:p>
                      <a:r>
                        <a:rPr lang="en-US" sz="1600"/>
                        <a:t>boost::recursive_timed_mutex::scoped_try_lock</a:t>
                      </a:r>
                    </a:p>
                  </a:txBody>
                  <a:tcPr marL="41523" marR="41523" marT="20761" marB="20761" anchor="ctr"/>
                </a:tc>
              </a:tr>
              <a:tr h="224813">
                <a:tc>
                  <a:txBody>
                    <a:bodyPr/>
                    <a:lstStyle/>
                    <a:p>
                      <a:r>
                        <a:rPr lang="en-US" sz="1600"/>
                        <a:t>TimedLock</a:t>
                      </a:r>
                    </a:p>
                  </a:txBody>
                  <a:tcPr marL="41523" marR="41523" marT="20761" marB="20761" anchor="ctr"/>
                </a:tc>
                <a:tc>
                  <a:txBody>
                    <a:bodyPr/>
                    <a:lstStyle/>
                    <a:p>
                      <a:r>
                        <a:rPr lang="en-US" sz="1600"/>
                        <a:t>TryLock</a:t>
                      </a:r>
                    </a:p>
                  </a:txBody>
                  <a:tcPr marL="41523" marR="41523" marT="20761" marB="20761" anchor="ctr"/>
                </a:tc>
                <a:tc>
                  <a:txBody>
                    <a:bodyPr/>
                    <a:lstStyle/>
                    <a:p>
                      <a:r>
                        <a:rPr lang="en-US" sz="1600"/>
                        <a:t> </a:t>
                      </a:r>
                    </a:p>
                  </a:txBody>
                  <a:tcPr marL="41523" marR="41523" marT="20761" marB="20761" anchor="ctr"/>
                </a:tc>
              </a:tr>
              <a:tr h="1067863">
                <a:tc>
                  <a:txBody>
                    <a:bodyPr/>
                    <a:lstStyle/>
                    <a:p>
                      <a:r>
                        <a:rPr lang="en-US" sz="1600"/>
                        <a:t>ScopedTimedLock</a:t>
                      </a:r>
                    </a:p>
                  </a:txBody>
                  <a:tcPr marL="41523" marR="41523" marT="20761" marB="20761" anchor="ctr"/>
                </a:tc>
                <a:tc>
                  <a:txBody>
                    <a:bodyPr/>
                    <a:lstStyle/>
                    <a:p>
                      <a:r>
                        <a:rPr lang="en-US" sz="1600"/>
                        <a:t>TimedLock</a:t>
                      </a:r>
                    </a:p>
                  </a:txBody>
                  <a:tcPr marL="41523" marR="41523" marT="20761" marB="20761" anchor="ctr"/>
                </a:tc>
                <a:tc>
                  <a:txBody>
                    <a:bodyPr/>
                    <a:lstStyle/>
                    <a:p>
                      <a:r>
                        <a:rPr lang="en-US" sz="1600" dirty="0"/>
                        <a:t>boost::</a:t>
                      </a:r>
                      <a:r>
                        <a:rPr lang="en-US" sz="1600" dirty="0" err="1"/>
                        <a:t>timed_mutex</a:t>
                      </a:r>
                      <a:r>
                        <a:rPr lang="en-US" sz="1600" dirty="0"/>
                        <a:t>::</a:t>
                      </a:r>
                      <a:r>
                        <a:rPr lang="en-US" sz="1600" dirty="0" err="1"/>
                        <a:t>scoped_timed_lock</a:t>
                      </a:r>
                      <a:endParaRPr lang="en-US" sz="1600" dirty="0"/>
                    </a:p>
                    <a:p>
                      <a:r>
                        <a:rPr lang="en-US" sz="1600" dirty="0"/>
                        <a:t>boost::</a:t>
                      </a:r>
                      <a:r>
                        <a:rPr lang="en-US" sz="1600" dirty="0" err="1"/>
                        <a:t>recursive_timed_mutex</a:t>
                      </a:r>
                      <a:r>
                        <a:rPr lang="en-US" sz="1600" dirty="0"/>
                        <a:t>::</a:t>
                      </a:r>
                      <a:r>
                        <a:rPr lang="en-US" sz="1600" dirty="0" err="1"/>
                        <a:t>scoped_timed_lock</a:t>
                      </a:r>
                      <a:endParaRPr lang="en-US" sz="1600" dirty="0"/>
                    </a:p>
                  </a:txBody>
                  <a:tcPr marL="41523" marR="41523" marT="20761" marB="20761"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Creation of a thread</a:t>
            </a:r>
            <a:endParaRPr lang="en-US" dirty="0"/>
          </a:p>
        </p:txBody>
      </p:sp>
      <p:sp>
        <p:nvSpPr>
          <p:cNvPr id="3" name="Rectangle 2"/>
          <p:cNvSpPr>
            <a:spLocks noGrp="1"/>
          </p:cNvSpPr>
          <p:nvPr>
            <p:ph idx="1"/>
          </p:nvPr>
        </p:nvSpPr>
        <p:spPr/>
        <p:txBody>
          <a:bodyPr/>
          <a:lstStyle/>
          <a:p>
            <a:r>
              <a:rPr lang="en-US" dirty="0" smtClean="0"/>
              <a:t>thread </a:t>
            </a:r>
            <a:r>
              <a:rPr lang="en-US" dirty="0"/>
              <a:t>= </a:t>
            </a:r>
            <a:r>
              <a:rPr lang="en-US" dirty="0" err="1"/>
              <a:t>create_thread</a:t>
            </a:r>
            <a:r>
              <a:rPr lang="en-US" dirty="0"/>
              <a:t>(&amp;bar); </a:t>
            </a:r>
            <a:endParaRPr lang="en-US" dirty="0" smtClean="0"/>
          </a:p>
          <a:p>
            <a:endParaRPr lang="en-US" dirty="0" smtClean="0"/>
          </a:p>
          <a:p>
            <a:r>
              <a:rPr lang="en-US" dirty="0" smtClean="0"/>
              <a:t>Creating a Thread and joining them</a:t>
            </a:r>
          </a:p>
          <a:p>
            <a:pPr lvl="1">
              <a:buNone/>
            </a:pPr>
            <a:r>
              <a:rPr lang="en-US" sz="3200" b="1" dirty="0"/>
              <a:t>	</a:t>
            </a:r>
            <a:r>
              <a:rPr lang="en-US" sz="3200" b="1" dirty="0" err="1" smtClean="0"/>
              <a:t>create_thread.join</a:t>
            </a:r>
            <a:r>
              <a:rPr lang="en-US" sz="3200" b="1"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normAutofit fontScale="92000" lnSpcReduction="10000"/>
          </a:bodyPr>
          <a:lstStyle/>
          <a:p>
            <a:r>
              <a:rPr lang="en-US" dirty="0">
                <a:hlinkClick r:id="rId2" action="ppaction://hlinkfile"/>
              </a:rPr>
              <a:t>Header &lt;boost/thread/barrier.hpp&gt;</a:t>
            </a:r>
            <a:r>
              <a:rPr lang="en-US" dirty="0"/>
              <a:t> </a:t>
            </a:r>
            <a:endParaRPr lang="en-US" dirty="0" smtClean="0"/>
          </a:p>
          <a:p>
            <a:r>
              <a:rPr lang="en-US" dirty="0" smtClean="0">
                <a:hlinkClick r:id="rId2" action="ppaction://hlinkfile"/>
              </a:rPr>
              <a:t>Header </a:t>
            </a:r>
            <a:r>
              <a:rPr lang="en-US" dirty="0">
                <a:hlinkClick r:id="rId2" action="ppaction://hlinkfile"/>
              </a:rPr>
              <a:t>&lt;boost/thread/condition.hpp&gt;</a:t>
            </a:r>
            <a:r>
              <a:rPr lang="en-US" dirty="0"/>
              <a:t> </a:t>
            </a:r>
            <a:endParaRPr lang="en-US" dirty="0" smtClean="0"/>
          </a:p>
          <a:p>
            <a:r>
              <a:rPr lang="en-US" dirty="0" smtClean="0">
                <a:hlinkClick r:id="rId2" action="ppaction://hlinkfile"/>
              </a:rPr>
              <a:t>Header </a:t>
            </a:r>
            <a:r>
              <a:rPr lang="en-US" dirty="0">
                <a:hlinkClick r:id="rId2" action="ppaction://hlinkfile"/>
              </a:rPr>
              <a:t>&lt;boost/thread/exceptions.hpp&gt;</a:t>
            </a:r>
            <a:r>
              <a:rPr lang="en-US" dirty="0"/>
              <a:t> </a:t>
            </a:r>
            <a:r>
              <a:rPr lang="en-US" dirty="0">
                <a:hlinkClick r:id="rId2" action="ppaction://hlinkfile"/>
              </a:rPr>
              <a:t>Header &lt;boost/thread/mutex.hpp&gt;</a:t>
            </a:r>
            <a:r>
              <a:rPr lang="en-US" dirty="0"/>
              <a:t> </a:t>
            </a:r>
            <a:endParaRPr lang="en-US" dirty="0" smtClean="0"/>
          </a:p>
          <a:p>
            <a:r>
              <a:rPr lang="en-US" dirty="0" smtClean="0">
                <a:hlinkClick r:id="rId2" action="ppaction://hlinkfile"/>
              </a:rPr>
              <a:t>Header </a:t>
            </a:r>
            <a:r>
              <a:rPr lang="en-US" dirty="0">
                <a:hlinkClick r:id="rId2" action="ppaction://hlinkfile"/>
              </a:rPr>
              <a:t>&lt;boost/thread/once.hpp&gt;</a:t>
            </a:r>
            <a:r>
              <a:rPr lang="en-US" dirty="0"/>
              <a:t> </a:t>
            </a:r>
            <a:endParaRPr lang="en-US" dirty="0" smtClean="0"/>
          </a:p>
          <a:p>
            <a:r>
              <a:rPr lang="en-US" dirty="0" smtClean="0">
                <a:hlinkClick r:id="rId2" action="ppaction://hlinkfile"/>
              </a:rPr>
              <a:t>Header </a:t>
            </a:r>
            <a:r>
              <a:rPr lang="en-US" dirty="0">
                <a:hlinkClick r:id="rId2" action="ppaction://hlinkfile"/>
              </a:rPr>
              <a:t>&lt;boost/thread/recursive_mutex.hpp&gt;</a:t>
            </a:r>
            <a:r>
              <a:rPr lang="en-US" dirty="0"/>
              <a:t> </a:t>
            </a:r>
            <a:r>
              <a:rPr lang="en-US" dirty="0">
                <a:hlinkClick r:id="rId2" action="ppaction://hlinkfile"/>
              </a:rPr>
              <a:t>Header &lt;boost/thread/thread.hpp&gt;</a:t>
            </a:r>
            <a:r>
              <a:rPr lang="en-US" dirty="0"/>
              <a:t> </a:t>
            </a:r>
            <a:endParaRPr lang="en-US" dirty="0" smtClean="0"/>
          </a:p>
          <a:p>
            <a:r>
              <a:rPr lang="en-US" dirty="0" smtClean="0">
                <a:hlinkClick r:id="rId2" action="ppaction://hlinkfile"/>
              </a:rPr>
              <a:t>Header </a:t>
            </a:r>
            <a:r>
              <a:rPr lang="en-US" dirty="0">
                <a:hlinkClick r:id="rId2" action="ppaction://hlinkfile"/>
              </a:rPr>
              <a:t>&lt;boost/thread/tss.hpp&gt;</a:t>
            </a:r>
            <a:r>
              <a:rPr lang="en-US" dirty="0"/>
              <a:t> </a:t>
            </a:r>
            <a:endParaRPr lang="en-US" dirty="0" smtClean="0"/>
          </a:p>
          <a:p>
            <a:r>
              <a:rPr lang="en-US" dirty="0" smtClean="0">
                <a:hlinkClick r:id="rId2" action="ppaction://hlinkfile"/>
              </a:rPr>
              <a:t>Header </a:t>
            </a:r>
            <a:r>
              <a:rPr lang="en-US" dirty="0">
                <a:hlinkClick r:id="rId2" action="ppaction://hlinkfile"/>
              </a:rPr>
              <a:t>&lt;boost/thread/xtime.hpp&gt;</a:t>
            </a:r>
            <a:r>
              <a:rPr lang="en-US" dirty="0"/>
              <a:t>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Class condition</a:t>
            </a:r>
          </a:p>
        </p:txBody>
      </p:sp>
      <p:sp>
        <p:nvSpPr>
          <p:cNvPr id="3" name="Rectangle 2"/>
          <p:cNvSpPr>
            <a:spLocks noGrp="1"/>
          </p:cNvSpPr>
          <p:nvPr>
            <p:ph idx="1"/>
          </p:nvPr>
        </p:nvSpPr>
        <p:spPr/>
        <p:txBody>
          <a:bodyPr>
            <a:noAutofit/>
          </a:bodyPr>
          <a:lstStyle/>
          <a:p>
            <a:r>
              <a:rPr lang="en-US" sz="2000" dirty="0"/>
              <a:t>A </a:t>
            </a:r>
            <a:r>
              <a:rPr lang="en-US" sz="2000" dirty="0">
                <a:hlinkClick r:id="rId2" action="ppaction://hlinkfile" tooltip="Class condition"/>
              </a:rPr>
              <a:t>condition</a:t>
            </a:r>
            <a:r>
              <a:rPr lang="en-US" sz="2000" dirty="0"/>
              <a:t> object is always used in conjunction with a </a:t>
            </a:r>
            <a:r>
              <a:rPr lang="en-US" sz="2000" dirty="0" err="1">
                <a:hlinkClick r:id="rId3" action="ppaction://hlinkfile" tooltip="Mutexes"/>
              </a:rPr>
              <a:t>mutex</a:t>
            </a:r>
            <a:r>
              <a:rPr lang="en-US" sz="2000" dirty="0"/>
              <a:t> object (an object whose type is a model of a </a:t>
            </a:r>
            <a:r>
              <a:rPr lang="en-US" sz="2000" dirty="0" err="1">
                <a:hlinkClick r:id="rId3" action="ppaction://hlinkfile" tooltip="Mutex Concept"/>
              </a:rPr>
              <a:t>Mutex</a:t>
            </a:r>
            <a:r>
              <a:rPr lang="en-US" sz="2000" dirty="0"/>
              <a:t> or one of its refinements). The </a:t>
            </a:r>
            <a:r>
              <a:rPr lang="en-US" sz="2000" dirty="0" err="1"/>
              <a:t>mutex</a:t>
            </a:r>
            <a:r>
              <a:rPr lang="en-US" sz="2000" dirty="0"/>
              <a:t> object must be locked prior to waiting on the condition, which is verified by passing a lock object (an object whose type is a model of </a:t>
            </a:r>
            <a:r>
              <a:rPr lang="en-US" sz="2000" dirty="0">
                <a:hlinkClick r:id="rId3" action="ppaction://hlinkfile" tooltip="Lock Concept"/>
              </a:rPr>
              <a:t>Lock</a:t>
            </a:r>
            <a:r>
              <a:rPr lang="en-US" sz="2000" dirty="0"/>
              <a:t> or one of its refinements) to the </a:t>
            </a:r>
            <a:r>
              <a:rPr lang="en-US" sz="2000" dirty="0">
                <a:hlinkClick r:id="rId2" action="ppaction://hlinkfile" tooltip="Class condition"/>
              </a:rPr>
              <a:t>condition</a:t>
            </a:r>
            <a:r>
              <a:rPr lang="en-US" sz="2000" dirty="0"/>
              <a:t> object's wait functions. Upon blocking on the </a:t>
            </a:r>
            <a:r>
              <a:rPr lang="en-US" sz="2000" dirty="0">
                <a:hlinkClick r:id="rId2" action="ppaction://hlinkfile" tooltip="Class condition"/>
              </a:rPr>
              <a:t>condition</a:t>
            </a:r>
            <a:r>
              <a:rPr lang="en-US" sz="2000" dirty="0"/>
              <a:t> object, the thread unlocks the </a:t>
            </a:r>
            <a:r>
              <a:rPr lang="en-US" sz="2000" dirty="0" err="1"/>
              <a:t>mutex</a:t>
            </a:r>
            <a:r>
              <a:rPr lang="en-US" sz="2000" dirty="0"/>
              <a:t> object. When the thread returns from a call to one of the </a:t>
            </a:r>
            <a:r>
              <a:rPr lang="en-US" sz="2000" dirty="0">
                <a:hlinkClick r:id="rId2" action="ppaction://hlinkfile" tooltip="Class condition"/>
              </a:rPr>
              <a:t>condition</a:t>
            </a:r>
            <a:r>
              <a:rPr lang="en-US" sz="2000" dirty="0"/>
              <a:t> object's wait functions the </a:t>
            </a:r>
            <a:r>
              <a:rPr lang="en-US" sz="2000" dirty="0" err="1"/>
              <a:t>mutex</a:t>
            </a:r>
            <a:r>
              <a:rPr lang="en-US" sz="2000" dirty="0"/>
              <a:t> object is again locked. The tricky unlock/lock sequence is performed automatically by the </a:t>
            </a:r>
            <a:r>
              <a:rPr lang="en-US" sz="2000" dirty="0">
                <a:hlinkClick r:id="rId2" action="ppaction://hlinkfile" tooltip="Class condition"/>
              </a:rPr>
              <a:t>condition</a:t>
            </a:r>
            <a:r>
              <a:rPr lang="en-US" sz="2000" dirty="0"/>
              <a:t> object's wait functions.</a:t>
            </a:r>
          </a:p>
          <a:p>
            <a:r>
              <a:rPr lang="en-US" sz="2000" dirty="0"/>
              <a:t>The </a:t>
            </a:r>
            <a:r>
              <a:rPr lang="en-US" sz="2000" dirty="0">
                <a:hlinkClick r:id="rId2" action="ppaction://hlinkfile" tooltip="Class condition"/>
              </a:rPr>
              <a:t>condition</a:t>
            </a:r>
            <a:r>
              <a:rPr lang="en-US" sz="2000" dirty="0"/>
              <a:t> type is often used to implement the Monitor Object and other important </a:t>
            </a:r>
            <a:r>
              <a:rPr lang="en-US" sz="2000" dirty="0" smtClean="0"/>
              <a:t>patterns. </a:t>
            </a:r>
            <a:r>
              <a:rPr lang="en-US" sz="2000" dirty="0"/>
              <a:t>Monitors are one of the most important patterns for creating reliable multithreaded programs.</a:t>
            </a:r>
          </a:p>
          <a:p>
            <a:pPr lvl="1"/>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b="1" dirty="0"/>
              <a:t>General considerations</a:t>
            </a:r>
            <a:br>
              <a:rPr lang="en-US" dirty="0"/>
            </a:br>
            <a:endParaRPr lang="en-US" dirty="0"/>
          </a:p>
        </p:txBody>
      </p:sp>
      <p:sp>
        <p:nvSpPr>
          <p:cNvPr id="3" name="Rectangle 2"/>
          <p:cNvSpPr>
            <a:spLocks noGrp="1"/>
          </p:cNvSpPr>
          <p:nvPr>
            <p:ph idx="1"/>
          </p:nvPr>
        </p:nvSpPr>
        <p:spPr/>
        <p:txBody>
          <a:bodyPr>
            <a:normAutofit/>
          </a:bodyPr>
          <a:lstStyle/>
          <a:p>
            <a:r>
              <a:rPr lang="en-US" sz="2800" dirty="0"/>
              <a:t>Beyond the errors which can occur in single-threaded programs, multithreaded programs are subject to additional errors: </a:t>
            </a:r>
          </a:p>
          <a:p>
            <a:r>
              <a:rPr lang="en-US" sz="2800" dirty="0">
                <a:hlinkClick r:id="rId2" action="ppaction://hlinkfile"/>
              </a:rPr>
              <a:t>Race conditions</a:t>
            </a:r>
            <a:endParaRPr lang="en-US" sz="2800" dirty="0"/>
          </a:p>
          <a:p>
            <a:r>
              <a:rPr lang="en-US" sz="2800" dirty="0">
                <a:hlinkClick r:id="rId2" action="ppaction://hlinkfile"/>
              </a:rPr>
              <a:t>Deadlock</a:t>
            </a:r>
            <a:r>
              <a:rPr lang="en-US" sz="2800" dirty="0"/>
              <a:t> (sometimes called "deadly embrace")</a:t>
            </a:r>
          </a:p>
          <a:p>
            <a:r>
              <a:rPr lang="en-US" sz="2800" dirty="0">
                <a:hlinkClick r:id="rId2" action="ppaction://hlinkfile"/>
              </a:rPr>
              <a:t>Priority failures</a:t>
            </a:r>
            <a:r>
              <a:rPr lang="en-US" sz="2800" dirty="0"/>
              <a:t> (priority inversion, infinite overtaking, starvation, etc</a:t>
            </a:r>
            <a:r>
              <a:rPr lang="en-US" sz="2800" dirty="0" smtClean="0"/>
              <a:t>.)</a:t>
            </a:r>
          </a:p>
          <a:p>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a:p>
        </p:txBody>
      </p:sp>
      <p:sp>
        <p:nvSpPr>
          <p:cNvPr id="3" name="Rectangle 2"/>
          <p:cNvSpPr>
            <a:spLocks noGrp="1"/>
          </p:cNvSpPr>
          <p:nvPr>
            <p:ph idx="1"/>
          </p:nvPr>
        </p:nvSpPr>
        <p:spPr/>
        <p:txBody>
          <a:bodyPr>
            <a:normAutofit fontScale="92000"/>
          </a:bodyPr>
          <a:lstStyle/>
          <a:p>
            <a:r>
              <a:rPr lang="en-US" dirty="0"/>
              <a:t>Every multithreaded program must be designed carefully to avoid these errors. These aren't rare or exotic failures - they are virtually guaranteed to occur unless multithreaded code is designed to avoid them. Priority failures are somewhat less common, but are nonetheless serious.</a:t>
            </a:r>
          </a:p>
          <a:p>
            <a:r>
              <a:rPr lang="en-US" dirty="0"/>
              <a:t>The </a:t>
            </a:r>
            <a:r>
              <a:rPr lang="en-US" b="1" dirty="0" err="1">
                <a:hlinkClick r:id="rId2" action="ppaction://hlinkfile" tooltip="Design"/>
              </a:rPr>
              <a:t>Boost.Threads</a:t>
            </a:r>
            <a:r>
              <a:rPr lang="en-US" dirty="0">
                <a:hlinkClick r:id="rId2" action="ppaction://hlinkfile" tooltip="Design"/>
              </a:rPr>
              <a:t> design</a:t>
            </a:r>
            <a:r>
              <a:rPr lang="en-US" dirty="0"/>
              <a:t> attempts to minimize these errors, but they will still occur unless the programmer proactively designs to avoid them.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Race Condition</a:t>
            </a:r>
          </a:p>
        </p:txBody>
      </p:sp>
      <p:sp>
        <p:nvSpPr>
          <p:cNvPr id="3" name="Rectangle 2"/>
          <p:cNvSpPr>
            <a:spLocks noGrp="1"/>
          </p:cNvSpPr>
          <p:nvPr>
            <p:ph idx="1"/>
          </p:nvPr>
        </p:nvSpPr>
        <p:spPr/>
        <p:txBody>
          <a:bodyPr>
            <a:normAutofit fontScale="92000" lnSpcReduction="10000"/>
          </a:bodyPr>
          <a:lstStyle/>
          <a:p>
            <a:r>
              <a:rPr lang="en-US" dirty="0" smtClean="0"/>
              <a:t>A </a:t>
            </a:r>
            <a:r>
              <a:rPr lang="en-US" dirty="0"/>
              <a:t>race condition is what occurs when multiple threads read from and write to the same memory without proper synchronization, resulting in an incorrect value being read or written. The result of a race condition may be a bit pattern which isn't even a valid value for the data type. A race condition results in undefined behavior [1.3.12].</a:t>
            </a:r>
          </a:p>
          <a:p>
            <a:r>
              <a:rPr lang="en-US" dirty="0"/>
              <a:t>Race conditions can be prevented by serializing memory access using the tools provided by </a:t>
            </a:r>
            <a:r>
              <a:rPr lang="en-US" b="1" dirty="0" err="1"/>
              <a:t>Boost.Threads</a:t>
            </a:r>
            <a:r>
              <a:rPr lang="en-US" dirty="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Deadlock</a:t>
            </a:r>
          </a:p>
        </p:txBody>
      </p:sp>
      <p:sp>
        <p:nvSpPr>
          <p:cNvPr id="3" name="Rectangle 2"/>
          <p:cNvSpPr>
            <a:spLocks noGrp="1"/>
          </p:cNvSpPr>
          <p:nvPr>
            <p:ph idx="1"/>
          </p:nvPr>
        </p:nvSpPr>
        <p:spPr/>
        <p:txBody>
          <a:bodyPr/>
          <a:lstStyle/>
          <a:p>
            <a:r>
              <a:rPr lang="en-US" dirty="0"/>
              <a:t>Deadlock is an execution state where for some set of threads, each thread in the set is blocked waiting for some action by one of the other threads in the set. Since each is waiting on the others, none will ever become ready again.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Priority Failure</a:t>
            </a:r>
          </a:p>
        </p:txBody>
      </p:sp>
      <p:sp>
        <p:nvSpPr>
          <p:cNvPr id="3" name="Rectangle 2"/>
          <p:cNvSpPr>
            <a:spLocks noGrp="1"/>
          </p:cNvSpPr>
          <p:nvPr>
            <p:ph idx="1"/>
          </p:nvPr>
        </p:nvSpPr>
        <p:spPr/>
        <p:txBody>
          <a:bodyPr/>
          <a:lstStyle/>
          <a:p>
            <a:r>
              <a:rPr lang="en-US" dirty="0" smtClean="0"/>
              <a:t>A </a:t>
            </a:r>
            <a:r>
              <a:rPr lang="en-US" dirty="0"/>
              <a:t>priority failure (such as priority inversion or infinite overtaking) occurs when threads are executed in such a sequence that required work is not performed in time to be useful.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3/main" xmlns:r="http://schemas.openxmlformats.org/officeDocument/2006/relationships" xmlns:p="http://schemas.openxmlformats.org/presentationml/2006/3/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pPr marL="342900" indent="-342900" algn="l">
              <a:spcBef>
                <a:spcPct val="20000"/>
              </a:spcBef>
              <a:buFont typeface="Arial"/>
              <a:buChar char="•"/>
            </a:pPr>
            <a:r>
              <a:rPr lang="en-US" b="1" dirty="0"/>
              <a:t>Getting a head start</a:t>
            </a:r>
            <a:r>
              <a:rPr lang="en-US" sz="6000" dirty="0"/>
              <a:t/>
            </a:r>
            <a:br>
              <a:rPr lang="en-US" dirty="0"/>
            </a:br>
            <a:endParaRPr lang="en-US" dirty="0"/>
          </a:p>
        </p:txBody>
      </p:sp>
      <p:sp>
        <p:nvSpPr>
          <p:cNvPr id="3" name="Rectangle 2"/>
          <p:cNvSpPr>
            <a:spLocks noGrp="1"/>
          </p:cNvSpPr>
          <p:nvPr>
            <p:ph idx="1"/>
          </p:nvPr>
        </p:nvSpPr>
        <p:spPr/>
        <p:txBody>
          <a:bodyPr>
            <a:normAutofit fontScale="76000" lnSpcReduction="20000"/>
          </a:bodyPr>
          <a:lstStyle/>
          <a:p>
            <a:r>
              <a:rPr lang="en-US" dirty="0" smtClean="0"/>
              <a:t>Although </a:t>
            </a:r>
            <a:r>
              <a:rPr lang="en-US" dirty="0"/>
              <a:t>it might appear that multithreaded programs are inherently unreliable, many reliable multithreaded programs do exist. Multithreading techniques are known which lead to reliable programs.</a:t>
            </a:r>
          </a:p>
          <a:p>
            <a:r>
              <a:rPr lang="en-US" dirty="0"/>
              <a:t>Design patterns for reliable multithreaded programs, including the important </a:t>
            </a:r>
            <a:r>
              <a:rPr lang="en-US" i="1" dirty="0"/>
              <a:t>monitor</a:t>
            </a:r>
            <a:r>
              <a:rPr lang="en-US" dirty="0"/>
              <a:t> pattern, are presented in </a:t>
            </a:r>
            <a:r>
              <a:rPr lang="en-US" i="1" dirty="0"/>
              <a:t>Pattern-Oriented Software Architecture Volume 2 - Patterns for Concurrent and Networked </a:t>
            </a:r>
            <a:r>
              <a:rPr lang="en-US" i="1" dirty="0" smtClean="0"/>
              <a:t>Objects</a:t>
            </a:r>
            <a:r>
              <a:rPr lang="en-US" i="1" dirty="0"/>
              <a:t> </a:t>
            </a:r>
            <a:r>
              <a:rPr lang="en-US" dirty="0" smtClean="0"/>
              <a:t>Many </a:t>
            </a:r>
            <a:r>
              <a:rPr lang="en-US" dirty="0"/>
              <a:t>important multithreading programming considerations (independent of threading library) are discussed in </a:t>
            </a:r>
            <a:r>
              <a:rPr lang="en-US" i="1" dirty="0"/>
              <a:t>Programming with POSIX </a:t>
            </a:r>
            <a:r>
              <a:rPr lang="en-US" i="1" dirty="0" smtClean="0"/>
              <a:t>Threads</a:t>
            </a:r>
            <a:r>
              <a:rPr lang="en-US" dirty="0" smtClean="0"/>
              <a:t>.</a:t>
            </a:r>
            <a:endParaRPr lang="en-US" dirty="0"/>
          </a:p>
          <a:p>
            <a:r>
              <a:rPr lang="en-US" dirty="0"/>
              <a:t>Doing some reading before attempting multithreaded designs will give you a head start toward reliable multithreaded programs.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3/main" name="Office Theme">
  <a:themeElements>
    <a:clrScheme name="Office">
      <a:dk1>
        <a:sysClr val="windowText"/>
      </a:dk1>
      <a:lt1>
        <a:sysClr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3/main" name="Office Theme">
  <a:themeElements>
    <a:clrScheme name="Office">
      <a:dk1>
        <a:sysClr val="windowText"/>
      </a:dk1>
      <a:lt1>
        <a:sysClr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2367</Words>
  <Application>Microsoft Office PowerPoint</Application>
  <PresentationFormat>On-screen Show (4:3)</PresentationFormat>
  <Paragraphs>187</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Boost.Threads </vt:lpstr>
      <vt:lpstr>Introduction</vt:lpstr>
      <vt:lpstr>Multithreading provides several advantages:</vt:lpstr>
      <vt:lpstr>General considerations </vt:lpstr>
      <vt:lpstr>Slide 5</vt:lpstr>
      <vt:lpstr>Race Condition</vt:lpstr>
      <vt:lpstr>Deadlock</vt:lpstr>
      <vt:lpstr>Priority Failure</vt:lpstr>
      <vt:lpstr>Getting a head start </vt:lpstr>
      <vt:lpstr>Exceptions </vt:lpstr>
      <vt:lpstr>Thread States</vt:lpstr>
      <vt:lpstr>Slide 12</vt:lpstr>
      <vt:lpstr>Design </vt:lpstr>
      <vt:lpstr>Goals</vt:lpstr>
      <vt:lpstr>Iterative Phases </vt:lpstr>
      <vt:lpstr>Mutexes</vt:lpstr>
      <vt:lpstr>Slide 17</vt:lpstr>
      <vt:lpstr>Slide 18</vt:lpstr>
      <vt:lpstr>Locking Strategies</vt:lpstr>
      <vt:lpstr>Recursive Locking Strategy</vt:lpstr>
      <vt:lpstr>Slide 21</vt:lpstr>
      <vt:lpstr>Checked Locking Strategy   </vt:lpstr>
      <vt:lpstr>Unchecked Locking Strategy </vt:lpstr>
      <vt:lpstr>Unspecified Locking Strategy </vt:lpstr>
      <vt:lpstr>Scheduling Policies </vt:lpstr>
      <vt:lpstr>Slide 26</vt:lpstr>
      <vt:lpstr>Slide 27</vt:lpstr>
      <vt:lpstr>Slide 28</vt:lpstr>
      <vt:lpstr>Mutex Concept </vt:lpstr>
      <vt:lpstr>Slide 30</vt:lpstr>
      <vt:lpstr>Slide 31</vt:lpstr>
      <vt:lpstr>Creation of a thread</vt:lpstr>
      <vt:lpstr>Slide 33</vt:lpstr>
      <vt:lpstr>Class condition</vt:lpstr>
    </vt:vector>
  </TitlesOfParts>
  <Company> </Company>
  <LinksUpToDate>false</LinksUpToDate>
  <SharedDoc>false</SharedDoc>
  <HLinks>
    <vt:vector size="1614" baseType="variant">
      <vt:variant>
        <vt:i4>7</vt:i4>
      </vt:variant>
      <vt:variant>
        <vt:i4>6</vt:i4>
      </vt:variant>
      <vt:variant>
        <vt:i4>0</vt:i4>
      </vt:variant>
      <vt:variant>
        <vt:i4>7</vt:i4>
      </vt:variant>
      <vt:variant>
        <vt:lpwstr>../Desktop/wipro/boost_1_33_1/doc/html/threads.html</vt:lpwstr>
      </vt:variant>
      <vt:variant>
        <vt:lpwstr>threads.glossary.race-condition</vt:lpwstr>
      </vt:variant>
      <vt:variant>
        <vt:i4>7</vt:i4>
      </vt:variant>
      <vt:variant>
        <vt:i4>6</vt:i4>
      </vt:variant>
      <vt:variant>
        <vt:i4>0</vt:i4>
      </vt:variant>
      <vt:variant>
        <vt:i4>7</vt:i4>
      </vt:variant>
      <vt:variant>
        <vt:lpwstr>../Desktop/wipro/boost_1_33_1/doc/html/threads.html</vt:lpwstr>
      </vt:variant>
      <vt:variant>
        <vt:lpwstr>threads.glossary.deadlock</vt:lpwstr>
      </vt:variant>
      <vt:variant>
        <vt:i4>7</vt:i4>
      </vt:variant>
      <vt:variant>
        <vt:i4>6</vt:i4>
      </vt:variant>
      <vt:variant>
        <vt:i4>0</vt:i4>
      </vt:variant>
      <vt:variant>
        <vt:i4>7</vt:i4>
      </vt:variant>
      <vt:variant>
        <vt:lpwstr>../Desktop/wipro/boost_1_33_1/doc/html/threads.html</vt:lpwstr>
      </vt:variant>
      <vt:variant>
        <vt:lpwstr>threads.glossary.priority-failure</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threads.glossary.priority-failure</vt:lpwstr>
      </vt:variant>
      <vt:variant>
        <vt:i4>7</vt:i4>
      </vt:variant>
      <vt:variant>
        <vt:i4>6</vt:i4>
      </vt:variant>
      <vt:variant>
        <vt:i4>0</vt:i4>
      </vt:variant>
      <vt:variant>
        <vt:i4>7</vt:i4>
      </vt:variant>
      <vt:variant>
        <vt:lpwstr>../Desktop/wipro/boost_1_33_1/doc/html/threads/design.html</vt:lpwstr>
      </vt:variant>
      <vt:variant>
        <vt:lpwstr/>
      </vt:variant>
      <vt:variant>
        <vt:i4>7</vt:i4>
      </vt:variant>
      <vt:variant>
        <vt:i4>6</vt:i4>
      </vt:variant>
      <vt:variant>
        <vt:i4>0</vt:i4>
      </vt:variant>
      <vt:variant>
        <vt:i4>7</vt:i4>
      </vt:variant>
      <vt:variant>
        <vt:lpwstr>../Desktop/wipro/boost_1_33_1/doc/html/threads/design.html</vt:lpwstr>
      </vt:variant>
      <vt:variant>
        <vt:lpwstr/>
      </vt:variant>
      <vt:variant>
        <vt:i4>7</vt:i4>
      </vt:variant>
      <vt:variant>
        <vt:i4>6</vt:i4>
      </vt:variant>
      <vt:variant>
        <vt:i4>0</vt:i4>
      </vt:variant>
      <vt:variant>
        <vt:i4>7</vt:i4>
      </vt:variant>
      <vt:variant>
        <vt:lpwstr>../Desktop/wipro/boost_1_33_1/doc/html/threads/design.html</vt:lpwstr>
      </vt:variant>
      <vt:variant>
        <vt:lpwstr/>
      </vt:variant>
      <vt:variant>
        <vt:i4>7</vt:i4>
      </vt:variant>
      <vt:variant>
        <vt:i4>6</vt:i4>
      </vt:variant>
      <vt:variant>
        <vt:i4>0</vt:i4>
      </vt:variant>
      <vt:variant>
        <vt:i4>7</vt:i4>
      </vt:variant>
      <vt:variant>
        <vt:lpwstr>../Desktop/wipro/boost_1_33_1/doc/html/thread_resource_error.html</vt:lpwstr>
      </vt:variant>
      <vt:variant>
        <vt:lpwstr/>
      </vt:variant>
      <vt:variant>
        <vt:i4>7</vt:i4>
      </vt:variant>
      <vt:variant>
        <vt:i4>6</vt:i4>
      </vt:variant>
      <vt:variant>
        <vt:i4>0</vt:i4>
      </vt:variant>
      <vt:variant>
        <vt:i4>7</vt:i4>
      </vt:variant>
      <vt:variant>
        <vt:lpwstr>../Desktop/wipro/boost_1_33_1/doc/html/lock_error.html</vt:lpwstr>
      </vt:variant>
      <vt:variant>
        <vt:lpwstr/>
      </vt:variant>
      <vt:variant>
        <vt:i4>7</vt:i4>
      </vt:variant>
      <vt:variant>
        <vt:i4>6</vt:i4>
      </vt:variant>
      <vt:variant>
        <vt:i4>0</vt:i4>
      </vt:variant>
      <vt:variant>
        <vt:i4>7</vt:i4>
      </vt:variant>
      <vt:variant>
        <vt:lpwstr>C:\Documents and Settings\Satyanarayana\Desktop\wipro\boost_1_33_1\doc\html\thread_resource_error.html</vt:lpwstr>
      </vt:variant>
      <vt:variant>
        <vt:lpwstr/>
      </vt:variant>
      <vt:variant>
        <vt:i4>7</vt:i4>
      </vt:variant>
      <vt:variant>
        <vt:i4>6</vt:i4>
      </vt:variant>
      <vt:variant>
        <vt:i4>0</vt:i4>
      </vt:variant>
      <vt:variant>
        <vt:i4>7</vt:i4>
      </vt:variant>
      <vt:variant>
        <vt:lpwstr>C:\Documents and Settings\Satyanarayana\Desktop\wipro\boost_1_33_1\doc\html\lock_error.html</vt:lpwstr>
      </vt:variant>
      <vt:variant>
        <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threads.glossary.thread-safe</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Settings\Satyanarayana\Desktop\wipro\boost_1_33_1\doc\html\threads\rationale.html</vt:lpwstr>
      </vt:variant>
      <vt:variant>
        <vt:lpwstr>threads.rationale.events</vt:lpwstr>
      </vt:variant>
      <vt:variant>
        <vt:i4>7</vt:i4>
      </vt:variant>
      <vt:variant>
        <vt:i4>6</vt:i4>
      </vt:variant>
      <vt:variant>
        <vt:i4>0</vt:i4>
      </vt:variant>
      <vt:variant>
        <vt:i4>7</vt:i4>
      </vt:variant>
      <vt:variant>
        <vt:lpwstr>../Desktop/wipro/boost_1_33_1/doc/html/threads/concepts.html</vt:lpwstr>
      </vt:variant>
      <vt:variant>
        <vt:lpwstr>threads.concepts.mutexes</vt:lpwstr>
      </vt:variant>
      <vt:variant>
        <vt:i4>7</vt:i4>
      </vt:variant>
      <vt:variant>
        <vt:i4>6</vt:i4>
      </vt:variant>
      <vt:variant>
        <vt:i4>0</vt:i4>
      </vt:variant>
      <vt:variant>
        <vt:i4>7</vt:i4>
      </vt:variant>
      <vt:variant>
        <vt:lpwstr>../Desktop/wipro/boost_1_33_1/doc/html/threads/concepts.html</vt:lpwstr>
      </vt:variant>
      <vt:variant>
        <vt:lpwstr>threads.concepts.Mutex</vt:lpwstr>
      </vt:variant>
      <vt:variant>
        <vt:i4>7</vt:i4>
      </vt:variant>
      <vt:variant>
        <vt:i4>6</vt:i4>
      </vt:variant>
      <vt:variant>
        <vt:i4>0</vt:i4>
      </vt:variant>
      <vt:variant>
        <vt:i4>7</vt:i4>
      </vt:variant>
      <vt:variant>
        <vt:lpwstr>../Desktop/wipro/boost_1_33_1/doc/html/threads.html</vt:lpwstr>
      </vt:variant>
      <vt:variant>
        <vt:lpwstr>threads.glossary.thread-safe</vt:lpwstr>
      </vt:variant>
      <vt:variant>
        <vt:i4>7</vt:i4>
      </vt:variant>
      <vt:variant>
        <vt:i4>6</vt:i4>
      </vt:variant>
      <vt:variant>
        <vt:i4>0</vt:i4>
      </vt:variant>
      <vt:variant>
        <vt:i4>7</vt:i4>
      </vt:variant>
      <vt:variant>
        <vt:lpwstr>../Desktop/wipro/boost_1_33_1/doc/html/threads.html</vt:lpwstr>
      </vt:variant>
      <vt:variant>
        <vt:lpwstr>threads.glossary.deadlock</vt:lpwstr>
      </vt:variant>
      <vt:variant>
        <vt:i4>7</vt:i4>
      </vt:variant>
      <vt:variant>
        <vt:i4>6</vt:i4>
      </vt:variant>
      <vt:variant>
        <vt:i4>0</vt:i4>
      </vt:variant>
      <vt:variant>
        <vt:i4>7</vt:i4>
      </vt:variant>
      <vt:variant>
        <vt:lpwstr>../Desktop/wipro/boost_1_33_1/doc/html/threads.html</vt:lpwstr>
      </vt:variant>
      <vt:variant>
        <vt:lpwstr>threads.bib.SchmidtStalRohnertBuschmann</vt:lpwstr>
      </vt:variant>
      <vt:variant>
        <vt:i4>7</vt:i4>
      </vt:variant>
      <vt:variant>
        <vt:i4>6</vt:i4>
      </vt:variant>
      <vt:variant>
        <vt:i4>0</vt:i4>
      </vt:variant>
      <vt:variant>
        <vt:i4>7</vt:i4>
      </vt:variant>
      <vt:variant>
        <vt:lpwstr>../Desktop/wipro/boost_1_33_1/doc/html/threads/concepts.html</vt:lpwstr>
      </vt:variant>
      <vt:variant>
        <vt:lpwstr>threads.concepts.lock-concepts</vt:lpwstr>
      </vt:variant>
      <vt:variant>
        <vt:i4>7</vt:i4>
      </vt:variant>
      <vt:variant>
        <vt:i4>6</vt:i4>
      </vt:variant>
      <vt:variant>
        <vt:i4>0</vt:i4>
      </vt:variant>
      <vt:variant>
        <vt:i4>7</vt:i4>
      </vt:variant>
      <vt:variant>
        <vt:lpwstr>../Desktop/wipro/boost_1_33_1/doc/html/threads/concepts.html</vt:lpwstr>
      </vt:variant>
      <vt:variant>
        <vt:lpwstr>threads.concepts.recursive-locking-strategy</vt:lpwstr>
      </vt:variant>
      <vt:variant>
        <vt:i4>7</vt:i4>
      </vt:variant>
      <vt:variant>
        <vt:i4>6</vt:i4>
      </vt:variant>
      <vt:variant>
        <vt:i4>0</vt:i4>
      </vt:variant>
      <vt:variant>
        <vt:i4>7</vt:i4>
      </vt:variant>
      <vt:variant>
        <vt:lpwstr>../Desktop/wipro/boost_1_33_1/doc/html/threads/concepts.html</vt:lpwstr>
      </vt:variant>
      <vt:variant>
        <vt:lpwstr>threads.concepts.checked-locking-strategy</vt:lpwstr>
      </vt:variant>
      <vt:variant>
        <vt:i4>7</vt:i4>
      </vt:variant>
      <vt:variant>
        <vt:i4>6</vt:i4>
      </vt:variant>
      <vt:variant>
        <vt:i4>0</vt:i4>
      </vt:variant>
      <vt:variant>
        <vt:i4>7</vt:i4>
      </vt:variant>
      <vt:variant>
        <vt:lpwstr>../Desktop/wipro/boost_1_33_1/doc/html/threads/concepts.html</vt:lpwstr>
      </vt:variant>
      <vt:variant>
        <vt:lpwstr>threads.concepts.unchecked-locking-strategy</vt:lpwstr>
      </vt:variant>
      <vt:variant>
        <vt:i4>7</vt:i4>
      </vt:variant>
      <vt:variant>
        <vt:i4>6</vt:i4>
      </vt:variant>
      <vt:variant>
        <vt:i4>0</vt:i4>
      </vt:variant>
      <vt:variant>
        <vt:i4>7</vt:i4>
      </vt:variant>
      <vt:variant>
        <vt:lpwstr>../Desktop/wipro/boost_1_33_1/doc/html/threads/concepts.html</vt:lpwstr>
      </vt:variant>
      <vt:variant>
        <vt:lpwstr>threads.concepts.unspecified-locking-strategy</vt:lpwstr>
      </vt:variant>
      <vt:variant>
        <vt:i4>7</vt:i4>
      </vt:variant>
      <vt:variant>
        <vt:i4>6</vt:i4>
      </vt:variant>
      <vt:variant>
        <vt:i4>0</vt:i4>
      </vt:variant>
      <vt:variant>
        <vt:i4>7</vt:i4>
      </vt:variant>
      <vt:variant>
        <vt:lpwstr>../Desktop/wipro/boost_1_33_1/doc/html/threads/concepts.html</vt:lpwstr>
      </vt:variant>
      <vt:variant>
        <vt:lpwstr>threads.concepts.checked-locking-strategy</vt:lpwstr>
      </vt:variant>
      <vt:variant>
        <vt:i4>7</vt:i4>
      </vt:variant>
      <vt:variant>
        <vt:i4>6</vt:i4>
      </vt:variant>
      <vt:variant>
        <vt:i4>0</vt:i4>
      </vt:variant>
      <vt:variant>
        <vt:i4>7</vt:i4>
      </vt:variant>
      <vt:variant>
        <vt:lpwstr>../Desktop/wipro/boost_1_33_1/doc/html/threads/concepts.html</vt:lpwstr>
      </vt:variant>
      <vt:variant>
        <vt:lpwstr>threads.concepts.unchecked-locking-strategy</vt:lpwstr>
      </vt:variant>
      <vt:variant>
        <vt:i4>7</vt:i4>
      </vt:variant>
      <vt:variant>
        <vt:i4>6</vt:i4>
      </vt:variant>
      <vt:variant>
        <vt:i4>0</vt:i4>
      </vt:variant>
      <vt:variant>
        <vt:i4>7</vt:i4>
      </vt:variant>
      <vt:variant>
        <vt:lpwstr>../Desktop/wipro/boost_1_33_1/doc/html/threads/concepts.html</vt:lpwstr>
      </vt:variant>
      <vt:variant>
        <vt:lpwstr>threads.concepts.unspecified-locking-strategy</vt:lpwstr>
      </vt:variant>
      <vt:variant>
        <vt:i4>7</vt:i4>
      </vt:variant>
      <vt:variant>
        <vt:i4>6</vt:i4>
      </vt:variant>
      <vt:variant>
        <vt:i4>0</vt:i4>
      </vt:variant>
      <vt:variant>
        <vt:i4>7</vt:i4>
      </vt:variant>
      <vt:variant>
        <vt:lpwstr>../Desktop/wipro/boost_1_33_1/doc/html/recursive_mutex.html</vt:lpwstr>
      </vt:variant>
      <vt:variant>
        <vt:lpwstr/>
      </vt:variant>
      <vt:variant>
        <vt:i4>7</vt:i4>
      </vt:variant>
      <vt:variant>
        <vt:i4>6</vt:i4>
      </vt:variant>
      <vt:variant>
        <vt:i4>0</vt:i4>
      </vt:variant>
      <vt:variant>
        <vt:i4>7</vt:i4>
      </vt:variant>
      <vt:variant>
        <vt:lpwstr>../Desktop/wipro/boost_1_33_1/doc/html/recursive_mutex.html</vt:lpwstr>
      </vt:variant>
      <vt:variant>
        <vt:lpwstr/>
      </vt:variant>
      <vt:variant>
        <vt:i4>7</vt:i4>
      </vt:variant>
      <vt:variant>
        <vt:i4>6</vt:i4>
      </vt:variant>
      <vt:variant>
        <vt:i4>0</vt:i4>
      </vt:variant>
      <vt:variant>
        <vt:i4>7</vt:i4>
      </vt:variant>
      <vt:variant>
        <vt:lpwstr>C:\Documents and Settings\Satyanarayana\Desktop\wipro\boost_1_33_1\doc\html\recursive_mutex.html</vt:lpwstr>
      </vt:variant>
      <vt:variant>
        <vt:lpwstr/>
      </vt:variant>
      <vt:variant>
        <vt:i4>7</vt:i4>
      </vt:variant>
      <vt:variant>
        <vt:i4>6</vt:i4>
      </vt:variant>
      <vt:variant>
        <vt:i4>0</vt:i4>
      </vt:variant>
      <vt:variant>
        <vt:i4>7</vt:i4>
      </vt:variant>
      <vt:variant>
        <vt:lpwstr>../Desktop/wipro/boost_1_33_1/doc/html/recursive_try_mutex.html</vt:lpwstr>
      </vt:variant>
      <vt:variant>
        <vt:lpwstr/>
      </vt:variant>
      <vt:variant>
        <vt:i4>7</vt:i4>
      </vt:variant>
      <vt:variant>
        <vt:i4>6</vt:i4>
      </vt:variant>
      <vt:variant>
        <vt:i4>0</vt:i4>
      </vt:variant>
      <vt:variant>
        <vt:i4>7</vt:i4>
      </vt:variant>
      <vt:variant>
        <vt:lpwstr>../Desktop/wipro/boost_1_33_1/doc/html/recursive_timed_mutex.html</vt:lpwstr>
      </vt:variant>
      <vt:variant>
        <vt:lpwstr/>
      </vt:variant>
      <vt:variant>
        <vt:i4>7</vt:i4>
      </vt:variant>
      <vt:variant>
        <vt:i4>6</vt:i4>
      </vt:variant>
      <vt:variant>
        <vt:i4>0</vt:i4>
      </vt:variant>
      <vt:variant>
        <vt:i4>7</vt:i4>
      </vt:variant>
      <vt:variant>
        <vt:lpwstr>../Desktop/wipro/boost_1_33_1/doc/html/recursive_try_mutex.html</vt:lpwstr>
      </vt:variant>
      <vt:variant>
        <vt:lpwstr/>
      </vt:variant>
      <vt:variant>
        <vt:i4>7</vt:i4>
      </vt:variant>
      <vt:variant>
        <vt:i4>6</vt:i4>
      </vt:variant>
      <vt:variant>
        <vt:i4>0</vt:i4>
      </vt:variant>
      <vt:variant>
        <vt:i4>7</vt:i4>
      </vt:variant>
      <vt:variant>
        <vt:lpwstr>../Desktop/wipro/boost_1_33_1/doc/html/recursive_timed_mutex.html</vt:lpwstr>
      </vt:variant>
      <vt:variant>
        <vt:lpwstr/>
      </vt:variant>
      <vt:variant>
        <vt:i4>7</vt:i4>
      </vt:variant>
      <vt:variant>
        <vt:i4>6</vt:i4>
      </vt:variant>
      <vt:variant>
        <vt:i4>0</vt:i4>
      </vt:variant>
      <vt:variant>
        <vt:i4>7</vt:i4>
      </vt:variant>
      <vt:variant>
        <vt:lpwstr>../Desktop/wipro/boost_1_33_1/doc/html/recursive_mutex.html</vt:lpwstr>
      </vt:variant>
      <vt:variant>
        <vt:lpwstr/>
      </vt:variant>
      <vt:variant>
        <vt:i4>7</vt:i4>
      </vt:variant>
      <vt:variant>
        <vt:i4>6</vt:i4>
      </vt:variant>
      <vt:variant>
        <vt:i4>0</vt:i4>
      </vt:variant>
      <vt:variant>
        <vt:i4>7</vt:i4>
      </vt:variant>
      <vt:variant>
        <vt:lpwstr>../Desktop/wipro/boost_1_33_1/doc/html/lock_error.html</vt:lpwstr>
      </vt:variant>
      <vt:variant>
        <vt:lpwstr/>
      </vt:variant>
      <vt:variant>
        <vt:i4>7</vt:i4>
      </vt:variant>
      <vt:variant>
        <vt:i4>6</vt:i4>
      </vt:variant>
      <vt:variant>
        <vt:i4>0</vt:i4>
      </vt:variant>
      <vt:variant>
        <vt:i4>7</vt:i4>
      </vt:variant>
      <vt:variant>
        <vt:lpwstr>C:\Documents and Settings\Satyanarayana\Desktop\wipro\boost_1_33_1\doc\html\lock_error.html</vt:lpwstr>
      </vt:variant>
      <vt:variant>
        <vt:lpwstr/>
      </vt:variant>
      <vt:variant>
        <vt:i4>7</vt:i4>
      </vt:variant>
      <vt:variant>
        <vt:i4>6</vt:i4>
      </vt:variant>
      <vt:variant>
        <vt:i4>0</vt:i4>
      </vt:variant>
      <vt:variant>
        <vt:i4>7</vt:i4>
      </vt:variant>
      <vt:variant>
        <vt:lpwstr>../Desktop/wipro/boost_1_33_1/doc/html/threads.html</vt:lpwstr>
      </vt:variant>
      <vt:variant>
        <vt:lpwstr>threads.glossary.deadlock</vt:lpwstr>
      </vt:variant>
      <vt:variant>
        <vt:i4>7</vt:i4>
      </vt:variant>
      <vt:variant>
        <vt:i4>6</vt:i4>
      </vt:variant>
      <vt:variant>
        <vt:i4>0</vt:i4>
      </vt:variant>
      <vt:variant>
        <vt:i4>7</vt:i4>
      </vt:variant>
      <vt:variant>
        <vt:lpwstr>../Desktop/wipro/boost_1_33_1/doc/html/threads.html</vt:lpwstr>
      </vt:variant>
      <vt:variant>
        <vt:lpwstr>threads.glossary.undefined-behavior</vt:lpwstr>
      </vt:variant>
      <vt:variant>
        <vt:i4>7</vt:i4>
      </vt:variant>
      <vt:variant>
        <vt:i4>6</vt:i4>
      </vt:variant>
      <vt:variant>
        <vt:i4>0</vt:i4>
      </vt:variant>
      <vt:variant>
        <vt:i4>7</vt:i4>
      </vt:variant>
      <vt:variant>
        <vt:lpwstr>../Desktop/wipro/boost_1_33_1/doc/html/mutex.html</vt:lpwstr>
      </vt:variant>
      <vt:variant>
        <vt:lpwstr/>
      </vt:variant>
      <vt:variant>
        <vt:i4>7</vt:i4>
      </vt:variant>
      <vt:variant>
        <vt:i4>6</vt:i4>
      </vt:variant>
      <vt:variant>
        <vt:i4>0</vt:i4>
      </vt:variant>
      <vt:variant>
        <vt:i4>7</vt:i4>
      </vt:variant>
      <vt:variant>
        <vt:lpwstr>../Desktop/wipro/boost_1_33_1/doc/html/try_mutex.html</vt:lpwstr>
      </vt:variant>
      <vt:variant>
        <vt:lpwstr/>
      </vt:variant>
      <vt:variant>
        <vt:i4>7</vt:i4>
      </vt:variant>
      <vt:variant>
        <vt:i4>6</vt:i4>
      </vt:variant>
      <vt:variant>
        <vt:i4>0</vt:i4>
      </vt:variant>
      <vt:variant>
        <vt:i4>7</vt:i4>
      </vt:variant>
      <vt:variant>
        <vt:lpwstr>../Desktop/wipro/boost_1_33_1/doc/html/timed_mutex.html</vt:lpwstr>
      </vt:variant>
      <vt:variant>
        <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threads.glossary.undefined-behavior</vt:lpwstr>
      </vt:variant>
      <vt:variant>
        <vt:i4>7</vt:i4>
      </vt:variant>
      <vt:variant>
        <vt:i4>6</vt:i4>
      </vt:variant>
      <vt:variant>
        <vt:i4>0</vt:i4>
      </vt:variant>
      <vt:variant>
        <vt:i4>7</vt:i4>
      </vt:variant>
      <vt:variant>
        <vt:lpwstr>../Desktop/wipro/boost_1_33_1/doc/html/mutex.html</vt:lpwstr>
      </vt:variant>
      <vt:variant>
        <vt:lpwstr/>
      </vt:variant>
      <vt:variant>
        <vt:i4>7</vt:i4>
      </vt:variant>
      <vt:variant>
        <vt:i4>6</vt:i4>
      </vt:variant>
      <vt:variant>
        <vt:i4>0</vt:i4>
      </vt:variant>
      <vt:variant>
        <vt:i4>7</vt:i4>
      </vt:variant>
      <vt:variant>
        <vt:lpwstr>../Desktop/wipro/boost_1_33_1/doc/html/try_mutex.html</vt:lpwstr>
      </vt:variant>
      <vt:variant>
        <vt:lpwstr/>
      </vt:variant>
      <vt:variant>
        <vt:i4>7</vt:i4>
      </vt:variant>
      <vt:variant>
        <vt:i4>6</vt:i4>
      </vt:variant>
      <vt:variant>
        <vt:i4>0</vt:i4>
      </vt:variant>
      <vt:variant>
        <vt:i4>7</vt:i4>
      </vt:variant>
      <vt:variant>
        <vt:lpwstr>../Desktop/wipro/boost_1_33_1/doc/html/timed_mutex.html</vt:lpwstr>
      </vt:variant>
      <vt:variant>
        <vt:lpwstr/>
      </vt:variant>
      <vt:variant>
        <vt:i4>7</vt:i4>
      </vt:variant>
      <vt:variant>
        <vt:i4>6</vt:i4>
      </vt:variant>
      <vt:variant>
        <vt:i4>0</vt:i4>
      </vt:variant>
      <vt:variant>
        <vt:i4>7</vt:i4>
      </vt:variant>
      <vt:variant>
        <vt:lpwstr>../Desktop/wipro/boost_1_33_1/doc/html/threads/concepts.html</vt:lpwstr>
      </vt:variant>
      <vt:variant>
        <vt:lpwstr>threads.concepts.priority-driven-scheduling-policy</vt:lpwstr>
      </vt:variant>
      <vt:variant>
        <vt:i4>7</vt:i4>
      </vt:variant>
      <vt:variant>
        <vt:i4>6</vt:i4>
      </vt:variant>
      <vt:variant>
        <vt:i4>0</vt:i4>
      </vt:variant>
      <vt:variant>
        <vt:i4>7</vt:i4>
      </vt:variant>
      <vt:variant>
        <vt:lpwstr>../Desktop/wipro/boost_1_33_1/doc/html/threads/concepts.html</vt:lpwstr>
      </vt:variant>
      <vt:variant>
        <vt:lpwstr>threads.concepts.unspecified-scheduling-policy</vt:lpwstr>
      </vt:variant>
      <vt:variant>
        <vt:i4>7</vt:i4>
      </vt:variant>
      <vt:variant>
        <vt:i4>6</vt:i4>
      </vt:variant>
      <vt:variant>
        <vt:i4>0</vt:i4>
      </vt:variant>
      <vt:variant>
        <vt:i4>7</vt:i4>
      </vt:variant>
      <vt:variant>
        <vt:lpwstr>../Desktop/wipro/boost_1_33_1/doc/html/threads/concepts.html</vt:lpwstr>
      </vt:variant>
      <vt:variant>
        <vt:lpwstr>threads.concepts.unspecified-scheduling-policy</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id2616214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id2450200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id2533190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id2534429</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id2534986</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id2436754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id2617127</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id2547002</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id2416096</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id2616214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id2450200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id2533190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id2534429</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id2534986</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id2436754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id2617127</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id2547002</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id2416096</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id2616214</vt:lpwstr>
      </vt:variant>
      <vt:variant>
        <vt:i4>7</vt:i4>
      </vt:variant>
      <vt:variant>
        <vt:i4>6</vt:i4>
      </vt:variant>
      <vt:variant>
        <vt:i4>0</vt:i4>
      </vt:variant>
      <vt:variant>
        <vt:i4>7</vt:i4>
      </vt:variant>
      <vt:variant>
        <vt:lpwstr>../Desktop/wipro/boost_1_33_1/doc/html/threads/reference.html</vt:lpwstr>
      </vt:variant>
      <vt:variant>
        <vt:lpwstr>id2616214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id2450200</vt:lpwstr>
      </vt:variant>
      <vt:variant>
        <vt:i4>7</vt:i4>
      </vt:variant>
      <vt:variant>
        <vt:i4>6</vt:i4>
      </vt:variant>
      <vt:variant>
        <vt:i4>0</vt:i4>
      </vt:variant>
      <vt:variant>
        <vt:i4>7</vt:i4>
      </vt:variant>
      <vt:variant>
        <vt:lpwstr>../Desktop/wipro/boost_1_33_1/doc/html/threads/reference.html</vt:lpwstr>
      </vt:variant>
      <vt:variant>
        <vt:lpwstr>id2450200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id2533190</vt:lpwstr>
      </vt:variant>
      <vt:variant>
        <vt:i4>7</vt:i4>
      </vt:variant>
      <vt:variant>
        <vt:i4>6</vt:i4>
      </vt:variant>
      <vt:variant>
        <vt:i4>0</vt:i4>
      </vt:variant>
      <vt:variant>
        <vt:i4>7</vt:i4>
      </vt:variant>
      <vt:variant>
        <vt:lpwstr>../Desktop/wipro/boost_1_33_1/doc/html/threads/reference.html</vt:lpwstr>
      </vt:variant>
      <vt:variant>
        <vt:lpwstr>id2533190</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id2534429</vt:lpwstr>
      </vt:variant>
      <vt:variant>
        <vt:i4>7</vt:i4>
      </vt:variant>
      <vt:variant>
        <vt:i4>6</vt:i4>
      </vt:variant>
      <vt:variant>
        <vt:i4>0</vt:i4>
      </vt:variant>
      <vt:variant>
        <vt:i4>7</vt:i4>
      </vt:variant>
      <vt:variant>
        <vt:lpwstr>../Desktop/wipro/boost_1_33_1/doc/html/threads/reference.html</vt:lpwstr>
      </vt:variant>
      <vt:variant>
        <vt:lpwstr>id2534429</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id2534986</vt:lpwstr>
      </vt:variant>
      <vt:variant>
        <vt:i4>7</vt:i4>
      </vt:variant>
      <vt:variant>
        <vt:i4>6</vt:i4>
      </vt:variant>
      <vt:variant>
        <vt:i4>0</vt:i4>
      </vt:variant>
      <vt:variant>
        <vt:i4>7</vt:i4>
      </vt:variant>
      <vt:variant>
        <vt:lpwstr>../Desktop/wipro/boost_1_33_1/doc/html/threads/reference.html</vt:lpwstr>
      </vt:variant>
      <vt:variant>
        <vt:lpwstr>id2534986</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id2436754</vt:lpwstr>
      </vt:variant>
      <vt:variant>
        <vt:i4>7</vt:i4>
      </vt:variant>
      <vt:variant>
        <vt:i4>6</vt:i4>
      </vt:variant>
      <vt:variant>
        <vt:i4>0</vt:i4>
      </vt:variant>
      <vt:variant>
        <vt:i4>7</vt:i4>
      </vt:variant>
      <vt:variant>
        <vt:lpwstr>../Desktop/wipro/boost_1_33_1/doc/html/threads/reference.html</vt:lpwstr>
      </vt:variant>
      <vt:variant>
        <vt:lpwstr>id2436754</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id2617127</vt:lpwstr>
      </vt:variant>
      <vt:variant>
        <vt:i4>7</vt:i4>
      </vt:variant>
      <vt:variant>
        <vt:i4>6</vt:i4>
      </vt:variant>
      <vt:variant>
        <vt:i4>0</vt:i4>
      </vt:variant>
      <vt:variant>
        <vt:i4>7</vt:i4>
      </vt:variant>
      <vt:variant>
        <vt:lpwstr>../Desktop/wipro/boost_1_33_1/doc/html/threads/reference.html</vt:lpwstr>
      </vt:variant>
      <vt:variant>
        <vt:lpwstr>id2617127</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id2547002</vt:lpwstr>
      </vt:variant>
      <vt:variant>
        <vt:i4>7</vt:i4>
      </vt:variant>
      <vt:variant>
        <vt:i4>6</vt:i4>
      </vt:variant>
      <vt:variant>
        <vt:i4>0</vt:i4>
      </vt:variant>
      <vt:variant>
        <vt:i4>7</vt:i4>
      </vt:variant>
      <vt:variant>
        <vt:lpwstr>../Desktop/wipro/boost_1_33_1/doc/html/threads/reference.html</vt:lpwstr>
      </vt:variant>
      <vt:variant>
        <vt:lpwstr>id2547002</vt:lpwstr>
      </vt:variant>
      <vt:variant>
        <vt:i4>7</vt:i4>
      </vt:variant>
      <vt:variant>
        <vt:i4>6</vt:i4>
      </vt:variant>
      <vt:variant>
        <vt:i4>0</vt:i4>
      </vt:variant>
      <vt:variant>
        <vt:i4>7</vt:i4>
      </vt:variant>
      <vt:variant>
        <vt:lpwstr>C:\Documents and Settings\Satyanarayana\Desktop\wipro\boost_1_33_1\doc\html\threads\reference.html</vt:lpwstr>
      </vt:variant>
      <vt:variant>
        <vt:lpwstr>id2416096</vt:lpwstr>
      </vt:variant>
      <vt:variant>
        <vt:i4>7</vt:i4>
      </vt:variant>
      <vt:variant>
        <vt:i4>6</vt:i4>
      </vt:variant>
      <vt:variant>
        <vt:i4>0</vt:i4>
      </vt:variant>
      <vt:variant>
        <vt:i4>7</vt:i4>
      </vt:variant>
      <vt:variant>
        <vt:lpwstr>../Desktop/wipro/boost_1_33_1/doc/html/threads/reference.html</vt:lpwstr>
      </vt:variant>
      <vt:variant>
        <vt:lpwstr>id2416096</vt:lpwstr>
      </vt:variant>
      <vt:variant>
        <vt:i4>7</vt:i4>
      </vt:variant>
      <vt:variant>
        <vt:i4>6</vt:i4>
      </vt:variant>
      <vt:variant>
        <vt:i4>0</vt:i4>
      </vt:variant>
      <vt:variant>
        <vt:i4>7</vt:i4>
      </vt:variant>
      <vt:variant>
        <vt:lpwstr>../Desktop/wipro/boost_1_33_1/doc/html/threads/reference.html</vt:lpwstr>
      </vt:variant>
      <vt:variant>
        <vt:lpwstr>id2450200</vt:lpwstr>
      </vt:variant>
      <vt:variant>
        <vt:i4>7</vt:i4>
      </vt:variant>
      <vt:variant>
        <vt:i4>6</vt:i4>
      </vt:variant>
      <vt:variant>
        <vt:i4>0</vt:i4>
      </vt:variant>
      <vt:variant>
        <vt:i4>7</vt:i4>
      </vt:variant>
      <vt:variant>
        <vt:lpwstr>../Desktop/wipro/boost_1_33_1/doc/html/threads/reference.html</vt:lpwstr>
      </vt:variant>
      <vt:variant>
        <vt:lpwstr>id2533190</vt:lpwstr>
      </vt:variant>
      <vt:variant>
        <vt:i4>7</vt:i4>
      </vt:variant>
      <vt:variant>
        <vt:i4>6</vt:i4>
      </vt:variant>
      <vt:variant>
        <vt:i4>0</vt:i4>
      </vt:variant>
      <vt:variant>
        <vt:i4>7</vt:i4>
      </vt:variant>
      <vt:variant>
        <vt:lpwstr>../Desktop/wipro/boost_1_33_1/doc/html/threads/reference.html</vt:lpwstr>
      </vt:variant>
      <vt:variant>
        <vt:lpwstr>id2534986</vt:lpwstr>
      </vt:variant>
      <vt:variant>
        <vt:i4>7</vt:i4>
      </vt:variant>
      <vt:variant>
        <vt:i4>6</vt:i4>
      </vt:variant>
      <vt:variant>
        <vt:i4>0</vt:i4>
      </vt:variant>
      <vt:variant>
        <vt:i4>7</vt:i4>
      </vt:variant>
      <vt:variant>
        <vt:lpwstr>../Desktop/wipro/boost_1_33_1/doc/html/threads/reference.html</vt:lpwstr>
      </vt:variant>
      <vt:variant>
        <vt:lpwstr>id2436754</vt:lpwstr>
      </vt:variant>
      <vt:variant>
        <vt:i4>7</vt:i4>
      </vt:variant>
      <vt:variant>
        <vt:i4>6</vt:i4>
      </vt:variant>
      <vt:variant>
        <vt:i4>0</vt:i4>
      </vt:variant>
      <vt:variant>
        <vt:i4>7</vt:i4>
      </vt:variant>
      <vt:variant>
        <vt:lpwstr>../Desktop/wipro/boost_1_33_1/doc/html/threads/reference.html</vt:lpwstr>
      </vt:variant>
      <vt:variant>
        <vt:lpwstr>id2547002</vt:lpwstr>
      </vt:variant>
      <vt:variant>
        <vt:i4>7</vt:i4>
      </vt:variant>
      <vt:variant>
        <vt:i4>6</vt:i4>
      </vt:variant>
      <vt:variant>
        <vt:i4>0</vt:i4>
      </vt:variant>
      <vt:variant>
        <vt:i4>7</vt:i4>
      </vt:variant>
      <vt:variant>
        <vt:lpwstr>../Desktop/wipro/boost_1_33_1/doc/html/threads/reference.html</vt:lpwstr>
      </vt:variant>
      <vt:variant>
        <vt:lpwstr>id2416096</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threads.bib.SchmidtStalRohnertBuschmann</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threads.bib.Hoare74</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threads.glossary.thread-state</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threads.bib.SchmidtStalRohnertBuschmann</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threads.bib.Hoare74</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threads.glossary.thread-state</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threads.bib.SchmidtStalRohnertBuschmann</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threads.bib.SchmidtStalRohnertBuschmann</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threads.bib.Hoare74</vt:lpwstr>
      </vt:variant>
      <vt:variant>
        <vt:i4>7</vt:i4>
      </vt:variant>
      <vt:variant>
        <vt:i4>6</vt:i4>
      </vt:variant>
      <vt:variant>
        <vt:i4>0</vt:i4>
      </vt:variant>
      <vt:variant>
        <vt:i4>7</vt:i4>
      </vt:variant>
      <vt:variant>
        <vt:lpwstr>C:\Documents and Settings\Satyanarayana\Desktop\wipro\boost_1_33_1\doc\html\threads.html</vt:lpwstr>
      </vt:variant>
      <vt:variant>
        <vt:lpwstr>threads.bib.Hoare74</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threads.glossary.thread-state</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threads.glossary.thread-state</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threads.concepts.mutexes</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threads.concepts.Mutex</vt:lpwstr>
      </vt:variant>
      <vt:variant>
        <vt:i4>7</vt:i4>
      </vt:variant>
      <vt:variant>
        <vt:i4>6</vt:i4>
      </vt:variant>
      <vt:variant>
        <vt:i4>0</vt:i4>
      </vt:variant>
      <vt:variant>
        <vt:i4>7</vt:i4>
      </vt:variant>
      <vt:variant>
        <vt:lpwstr>C:\Documents and Settings\Satyanarayana\Desktop\wipro\boost_1_33_1\doc\html\threads\concepts.html</vt:lpwstr>
      </vt:variant>
      <vt:variant>
        <vt:lpwstr>threads.concepts.Lock</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C:\Documents and Settings\Satyanarayana\Desktop\wipro\boost_1_33_1\doc\html\condition.html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../Desktop/wipro/boost_1_33_1/doc/html/threads.html</vt:lpwstr>
      </vt:variant>
      <vt:variant>
        <vt:lpwstr>threads.glossary.deadlock</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threads.glossary.undefined-behavior</vt:lpwstr>
      </vt:variant>
      <vt:variant>
        <vt:i4>7</vt:i4>
      </vt:variant>
      <vt:variant>
        <vt:i4>6</vt:i4>
      </vt:variant>
      <vt:variant>
        <vt:i4>0</vt:i4>
      </vt:variant>
      <vt:variant>
        <vt:i4>7</vt:i4>
      </vt:variant>
      <vt:variant>
        <vt:lpwstr>C:\Documents and Settings\Satyanarayana\Desktop\wipro\boost_1_33_1\doc\html\threads.html</vt:lpwstr>
      </vt:variant>
      <vt:variant>
        <vt:lpwstr>threads.glossary.undefined-behavior</vt:lpwstr>
      </vt:variant>
      <vt:variant>
        <vt:i4>7</vt:i4>
      </vt:variant>
      <vt:variant>
        <vt:i4>6</vt:i4>
      </vt:variant>
      <vt:variant>
        <vt:i4>0</vt:i4>
      </vt:variant>
      <vt:variant>
        <vt:i4>7</vt:i4>
      </vt:variant>
      <vt:variant>
        <vt:lpwstr>../Desktop/wipro/boost_1_33_1/doc/html/mutex.html</vt:lpwstr>
      </vt:variant>
      <vt:variant>
        <vt:lpwstr/>
      </vt:variant>
      <vt:variant>
        <vt:i4>7</vt:i4>
      </vt:variant>
      <vt:variant>
        <vt:i4>6</vt:i4>
      </vt:variant>
      <vt:variant>
        <vt:i4>0</vt:i4>
      </vt:variant>
      <vt:variant>
        <vt:i4>7</vt:i4>
      </vt:variant>
      <vt:variant>
        <vt:lpwstr>../Desktop/wipro/boost_1_33_1/doc/html/timed_mutex.html</vt:lpwstr>
      </vt:variant>
      <vt:variant>
        <vt:lpwstr/>
      </vt:variant>
      <vt:variant>
        <vt:i4>7</vt:i4>
      </vt:variant>
      <vt:variant>
        <vt:i4>6</vt:i4>
      </vt:variant>
      <vt:variant>
        <vt:i4>0</vt:i4>
      </vt:variant>
      <vt:variant>
        <vt:i4>7</vt:i4>
      </vt:variant>
      <vt:variant>
        <vt:lpwstr>../Desktop/wipro/boost_1_33_1/doc/html/threads/concepts.html</vt:lpwstr>
      </vt:variant>
      <vt:variant>
        <vt:lpwstr>threads.concepts.priority-driven-scheduling-policy</vt:lpwstr>
      </vt:variant>
      <vt:variant>
        <vt:i4>7</vt:i4>
      </vt:variant>
      <vt:variant>
        <vt:i4>6</vt:i4>
      </vt:variant>
      <vt:variant>
        <vt:i4>0</vt:i4>
      </vt:variant>
      <vt:variant>
        <vt:i4>7</vt:i4>
      </vt:variant>
      <vt:variant>
        <vt:lpwstr>../Desktop/wipro/boost_1_33_1/doc/html/threads/concepts.html</vt:lpwstr>
      </vt:variant>
      <vt:variant>
        <vt:lpwstr>threads.concepts.unspecified-scheduling-policy</vt:lpwstr>
      </vt:variant>
      <vt:variant>
        <vt:i4>7</vt:i4>
      </vt:variant>
      <vt:variant>
        <vt:i4>6</vt:i4>
      </vt:variant>
      <vt:variant>
        <vt:i4>0</vt:i4>
      </vt:variant>
      <vt:variant>
        <vt:i4>7</vt:i4>
      </vt:variant>
      <vt:variant>
        <vt:lpwstr>../Desktop/wipro/boost_1_33_1/doc/html/threads/reference.html</vt:lpwstr>
      </vt:variant>
      <vt:variant>
        <vt:lpwstr>id2616214</vt:lpwstr>
      </vt:variant>
      <vt:variant>
        <vt:i4>7</vt:i4>
      </vt:variant>
      <vt:variant>
        <vt:i4>6</vt:i4>
      </vt:variant>
      <vt:variant>
        <vt:i4>0</vt:i4>
      </vt:variant>
      <vt:variant>
        <vt:i4>7</vt:i4>
      </vt:variant>
      <vt:variant>
        <vt:lpwstr>../Desktop/wipro/boost_1_33_1/doc/html/threads/reference.html</vt:lpwstr>
      </vt:variant>
      <vt:variant>
        <vt:lpwstr>id2450200</vt:lpwstr>
      </vt:variant>
      <vt:variant>
        <vt:i4>7</vt:i4>
      </vt:variant>
      <vt:variant>
        <vt:i4>6</vt:i4>
      </vt:variant>
      <vt:variant>
        <vt:i4>0</vt:i4>
      </vt:variant>
      <vt:variant>
        <vt:i4>7</vt:i4>
      </vt:variant>
      <vt:variant>
        <vt:lpwstr>../Desktop/wipro/boost_1_33_1/doc/html/threads/reference.html</vt:lpwstr>
      </vt:variant>
      <vt:variant>
        <vt:lpwstr>id2534429</vt:lpwstr>
      </vt:variant>
      <vt:variant>
        <vt:i4>7</vt:i4>
      </vt:variant>
      <vt:variant>
        <vt:i4>6</vt:i4>
      </vt:variant>
      <vt:variant>
        <vt:i4>0</vt:i4>
      </vt:variant>
      <vt:variant>
        <vt:i4>7</vt:i4>
      </vt:variant>
      <vt:variant>
        <vt:lpwstr>../Desktop/wipro/boost_1_33_1/doc/html/threads/reference.html</vt:lpwstr>
      </vt:variant>
      <vt:variant>
        <vt:lpwstr>id2534429</vt:lpwstr>
      </vt:variant>
      <vt:variant>
        <vt:i4>7</vt:i4>
      </vt:variant>
      <vt:variant>
        <vt:i4>6</vt:i4>
      </vt:variant>
      <vt:variant>
        <vt:i4>0</vt:i4>
      </vt:variant>
      <vt:variant>
        <vt:i4>7</vt:i4>
      </vt:variant>
      <vt:variant>
        <vt:lpwstr>../Desktop/wipro/boost_1_33_1/doc/html/threads/reference.html</vt:lpwstr>
      </vt:variant>
      <vt:variant>
        <vt:lpwstr>id2534986</vt:lpwstr>
      </vt:variant>
      <vt:variant>
        <vt:i4>7</vt:i4>
      </vt:variant>
      <vt:variant>
        <vt:i4>6</vt:i4>
      </vt:variant>
      <vt:variant>
        <vt:i4>0</vt:i4>
      </vt:variant>
      <vt:variant>
        <vt:i4>7</vt:i4>
      </vt:variant>
      <vt:variant>
        <vt:lpwstr>../Desktop/wipro/boost_1_33_1/doc/html/threads/reference.html</vt:lpwstr>
      </vt:variant>
      <vt:variant>
        <vt:lpwstr>id2436754</vt:lpwstr>
      </vt:variant>
      <vt:variant>
        <vt:i4>7</vt:i4>
      </vt:variant>
      <vt:variant>
        <vt:i4>6</vt:i4>
      </vt:variant>
      <vt:variant>
        <vt:i4>0</vt:i4>
      </vt:variant>
      <vt:variant>
        <vt:i4>7</vt:i4>
      </vt:variant>
      <vt:variant>
        <vt:lpwstr>../Desktop/wipro/boost_1_33_1/doc/html/threads/reference.html</vt:lpwstr>
      </vt:variant>
      <vt:variant>
        <vt:lpwstr>id2617127</vt:lpwstr>
      </vt:variant>
      <vt:variant>
        <vt:i4>7</vt:i4>
      </vt:variant>
      <vt:variant>
        <vt:i4>6</vt:i4>
      </vt:variant>
      <vt:variant>
        <vt:i4>0</vt:i4>
      </vt:variant>
      <vt:variant>
        <vt:i4>7</vt:i4>
      </vt:variant>
      <vt:variant>
        <vt:lpwstr>../Desktop/wipro/boost_1_33_1/doc/html/threads/reference.html</vt:lpwstr>
      </vt:variant>
      <vt:variant>
        <vt:lpwstr>id2547002</vt:lpwstr>
      </vt:variant>
      <vt:variant>
        <vt:i4>7</vt:i4>
      </vt:variant>
      <vt:variant>
        <vt:i4>6</vt:i4>
      </vt:variant>
      <vt:variant>
        <vt:i4>0</vt:i4>
      </vt:variant>
      <vt:variant>
        <vt:i4>7</vt:i4>
      </vt:variant>
      <vt:variant>
        <vt:lpwstr>../Desktop/wipro/boost_1_33_1/doc/html/threads/reference.html</vt:lpwstr>
      </vt:variant>
      <vt:variant>
        <vt:lpwstr>id2416096</vt:lpwstr>
      </vt:variant>
      <vt:variant>
        <vt:i4>7</vt:i4>
      </vt:variant>
      <vt:variant>
        <vt:i4>6</vt:i4>
      </vt:variant>
      <vt:variant>
        <vt:i4>0</vt:i4>
      </vt:variant>
      <vt:variant>
        <vt:i4>7</vt:i4>
      </vt:variant>
      <vt:variant>
        <vt:lpwstr>../Desktop/wipro/boost_1_33_1/doc/html/threads/concepts.html</vt:lpwstr>
      </vt:variant>
      <vt:variant>
        <vt:lpwstr>threads.concepts.mutexes</vt:lpwstr>
      </vt:variant>
      <vt:variant>
        <vt:i4>7</vt:i4>
      </vt:variant>
      <vt:variant>
        <vt:i4>6</vt:i4>
      </vt:variant>
      <vt:variant>
        <vt:i4>0</vt:i4>
      </vt:variant>
      <vt:variant>
        <vt:i4>7</vt:i4>
      </vt:variant>
      <vt:variant>
        <vt:lpwstr>../Desktop/wipro/boost_1_33_1/doc/html/threads/concepts.html</vt:lpwstr>
      </vt:variant>
      <vt:variant>
        <vt:lpwstr>threads.concepts.Mutex</vt:lpwstr>
      </vt:variant>
      <vt:variant>
        <vt:i4>7</vt:i4>
      </vt:variant>
      <vt:variant>
        <vt:i4>6</vt:i4>
      </vt:variant>
      <vt:variant>
        <vt:i4>0</vt:i4>
      </vt:variant>
      <vt:variant>
        <vt:i4>7</vt:i4>
      </vt:variant>
      <vt:variant>
        <vt:lpwstr>../Desktop/wipro/boost_1_33_1/doc/html/threads/concepts.html</vt:lpwstr>
      </vt:variant>
      <vt:variant>
        <vt:lpwstr>threads.concepts.Lock</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ariant>
        <vt:i4>7</vt:i4>
      </vt:variant>
      <vt:variant>
        <vt:i4>6</vt:i4>
      </vt:variant>
      <vt:variant>
        <vt:i4>0</vt:i4>
      </vt:variant>
      <vt:variant>
        <vt:i4>7</vt:i4>
      </vt:variant>
      <vt:variant>
        <vt:lpwstr>../Desktop/wipro/boost_1_33_1/doc/html/condition.html</vt:lpwstr>
      </vt:variant>
      <vt:variant>
        <vt:lpwstr/>
      </vt:variant>
    </vt:vector>
  </HLinks>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Boost.Threads </dc:title>
  <dc:creator>Satyanarayana</dc:creator>
  <cp:lastModifiedBy>Satyanarayana</cp:lastModifiedBy>
  <cp:revision>15</cp:revision>
  <dcterms:created xsi:type="dcterms:W3CDTF">2006-08-24T18:54:01Z</dcterms:created>
  <dcterms:modified xsi:type="dcterms:W3CDTF">2006-08-24T19:53:43Z</dcterms:modified>
</cp:coreProperties>
</file>