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3/main" xmlns:r="http://schemas.openxmlformats.org/officeDocument/2006/relationships" xmlns:p="http://schemas.openxmlformats.org/presentationml/2006/3/main" saveSubsetFonts="1">
  <p:sldMasterIdLst>
    <p:sldMasterId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3/main" xmlns:r="http://schemas.openxmlformats.org/officeDocument/2006/relationships" xmlns:p="http://schemas.openxmlformats.org/presentationml/2006/3/main"/>
</file>

<file path=ppt/tableStyles.xml><?xml version="1.0" encoding="utf-8"?>
<a:tblStyleLst xmlns:a="http://schemas.openxmlformats.org/drawingml/2006/3/main" def="{5C22544A-7EE6-4342-B048-85BDC9FD1C3A}"/>
</file>

<file path=ppt/viewProps.xml><?xml version="1.0" encoding="utf-8"?>
<p:viewPr xmlns:a="http://schemas.openxmlformats.org/drawingml/2006/3/main" xmlns:r="http://schemas.openxmlformats.org/officeDocument/2006/relationships" xmlns:p="http://schemas.openxmlformats.org/presentationml/2006/3/main">
  <p:normalViewPr showOutlineIcons="0">
    <p:restoredLeft sz="15620"/>
    <p:restoredTop sz="98164" autoAdjust="0"/>
  </p:normalViewPr>
  <p:slideViewPr>
    <p:cSldViewPr>
      <p:cViewPr>
        <p:scale>
          <a:sx n="77" d="100"/>
          <a:sy n="77" d="100"/>
        </p:scale>
        <p:origin x="-9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08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3/main" xmlns:r="http://schemas.openxmlformats.org/officeDocument/2006/relationships" xmlns:p="http://schemas.openxmlformats.org/presentationml/2006/3/main">
  <p:cSld>
    <p:bgRef idx="1001">
      <a:schemeClr val="bg1"/>
    </p:bgRef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45649313-89CB-4A48-8D37-6225A16B795B}" type="datetimeFigureOut">
              <a:rPr lang="en-US" smtClean="0"/>
            </a:fld>
            <a:endParaRPr lang="en-US"/>
          </a:p>
        </p:txBody>
      </p:sp>
      <p:sp>
        <p:nvSpPr>
          <p:cNvPr id="4" name="Rectangle 3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54D734C-B224-422D-A1F4-BCDCB8FF9AD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>
                <a:latin typeface="CMTT10"/>
              </a:rPr>
              <a:t>//------------------------------------------------------------------------------------</a:t>
            </a:r>
          </a:p>
          <a:p>
            <a:r>
              <a:rPr lang="en-US" baseline="0" dirty="0" smtClean="0">
                <a:latin typeface="CMTT10"/>
              </a:rPr>
              <a:t>// 2.7 How to Return a Function Pointer</a:t>
            </a:r>
          </a:p>
          <a:p>
            <a:r>
              <a:rPr lang="en-US" baseline="0" dirty="0" smtClean="0">
                <a:latin typeface="CMTT10"/>
              </a:rPr>
              <a:t>// ’Plus’ and ’Minus’ are defined above. They return a float and take two float</a:t>
            </a:r>
          </a:p>
          <a:p>
            <a:r>
              <a:rPr lang="en-US" baseline="0" dirty="0" smtClean="0">
                <a:latin typeface="CMTT10"/>
              </a:rPr>
              <a:t>// Direct solution: Function takes a char and returns a pointer to a</a:t>
            </a:r>
          </a:p>
          <a:p>
            <a:r>
              <a:rPr lang="en-US" baseline="0" dirty="0" smtClean="0">
                <a:latin typeface="CMTT10"/>
              </a:rPr>
              <a:t>// function which is taking two floats and returns a float. &lt;</a:t>
            </a:r>
            <a:r>
              <a:rPr lang="en-US" baseline="0" dirty="0" err="1" smtClean="0">
                <a:latin typeface="CMTT10"/>
              </a:rPr>
              <a:t>opCode</a:t>
            </a:r>
            <a:r>
              <a:rPr lang="en-US" baseline="0" dirty="0" smtClean="0">
                <a:latin typeface="CMTT10"/>
              </a:rPr>
              <a:t>&gt;</a:t>
            </a:r>
          </a:p>
          <a:p>
            <a:r>
              <a:rPr lang="en-US" baseline="0" dirty="0" smtClean="0">
                <a:latin typeface="CMTT10"/>
              </a:rPr>
              <a:t>// specifies which function to return</a:t>
            </a:r>
          </a:p>
          <a:p>
            <a:r>
              <a:rPr lang="en-US" baseline="0" dirty="0" smtClean="0">
                <a:latin typeface="CMTT10"/>
              </a:rPr>
              <a:t>float (*GetPtr1(const char </a:t>
            </a:r>
            <a:r>
              <a:rPr lang="en-US" baseline="0" dirty="0" err="1" smtClean="0">
                <a:latin typeface="CMTT10"/>
              </a:rPr>
              <a:t>opCode</a:t>
            </a:r>
            <a:r>
              <a:rPr lang="en-US" baseline="0" dirty="0" smtClean="0">
                <a:latin typeface="CMTT10"/>
              </a:rPr>
              <a:t>))(float, float){</a:t>
            </a:r>
          </a:p>
          <a:p>
            <a:r>
              <a:rPr lang="en-US" baseline="0" dirty="0" smtClean="0">
                <a:latin typeface="CMTT10"/>
              </a:rPr>
              <a:t>if(</a:t>
            </a:r>
            <a:r>
              <a:rPr lang="en-US" baseline="0" dirty="0" err="1" smtClean="0">
                <a:latin typeface="CMTT10"/>
              </a:rPr>
              <a:t>opCode</a:t>
            </a:r>
            <a:r>
              <a:rPr lang="en-US" baseline="0" dirty="0" smtClean="0">
                <a:latin typeface="CMTT10"/>
              </a:rPr>
              <a:t> == ’+’)</a:t>
            </a:r>
          </a:p>
          <a:p>
            <a:r>
              <a:rPr lang="en-US" baseline="0" dirty="0" smtClean="0">
                <a:latin typeface="CMTT10"/>
              </a:rPr>
              <a:t>return &amp;Plus;</a:t>
            </a:r>
          </a:p>
          <a:p>
            <a:r>
              <a:rPr lang="en-US" baseline="0" dirty="0" smtClean="0">
                <a:latin typeface="CMTT10"/>
              </a:rPr>
              <a:t>else</a:t>
            </a:r>
          </a:p>
          <a:p>
            <a:r>
              <a:rPr lang="en-US" baseline="0" dirty="0" smtClean="0">
                <a:latin typeface="CMTT10"/>
              </a:rPr>
              <a:t>return &amp;Minus;} // default if invalid operator was passed</a:t>
            </a:r>
          </a:p>
          <a:p>
            <a:r>
              <a:rPr lang="en-US" baseline="0" dirty="0" smtClean="0">
                <a:latin typeface="CMR10"/>
              </a:rPr>
              <a:t>5</a:t>
            </a:r>
          </a:p>
          <a:p>
            <a:r>
              <a:rPr lang="en-US" baseline="0" dirty="0" smtClean="0">
                <a:latin typeface="CMTT10"/>
              </a:rPr>
              <a:t>// Solution using a </a:t>
            </a:r>
            <a:r>
              <a:rPr lang="en-US" baseline="0" dirty="0" err="1" smtClean="0">
                <a:latin typeface="CMTT10"/>
              </a:rPr>
              <a:t>typedef</a:t>
            </a:r>
            <a:r>
              <a:rPr lang="en-US" baseline="0" dirty="0" smtClean="0">
                <a:latin typeface="CMTT10"/>
              </a:rPr>
              <a:t>: Define a pointer to a function which is taking</a:t>
            </a:r>
          </a:p>
          <a:p>
            <a:r>
              <a:rPr lang="en-US" baseline="0" dirty="0" smtClean="0">
                <a:latin typeface="CMTT10"/>
              </a:rPr>
              <a:t>// two floats and returns a float</a:t>
            </a:r>
          </a:p>
          <a:p>
            <a:r>
              <a:rPr lang="en-US" baseline="0" dirty="0" err="1" smtClean="0">
                <a:latin typeface="CMTT10"/>
              </a:rPr>
              <a:t>typedef</a:t>
            </a:r>
            <a:r>
              <a:rPr lang="en-US" baseline="0" dirty="0" smtClean="0">
                <a:latin typeface="CMTT10"/>
              </a:rPr>
              <a:t> float(*pt2Func)(float, float);</a:t>
            </a:r>
          </a:p>
          <a:p>
            <a:r>
              <a:rPr lang="en-US" baseline="0" dirty="0" smtClean="0">
                <a:latin typeface="CMTT10"/>
              </a:rPr>
              <a:t>// Function takes a char and returns a function pointer which is defined</a:t>
            </a:r>
          </a:p>
          <a:p>
            <a:r>
              <a:rPr lang="en-US" baseline="0" dirty="0" smtClean="0">
                <a:latin typeface="CMTT10"/>
              </a:rPr>
              <a:t>// with the </a:t>
            </a:r>
            <a:r>
              <a:rPr lang="en-US" baseline="0" dirty="0" err="1" smtClean="0">
                <a:latin typeface="CMTT10"/>
              </a:rPr>
              <a:t>typedef</a:t>
            </a:r>
            <a:r>
              <a:rPr lang="en-US" baseline="0" dirty="0" smtClean="0">
                <a:latin typeface="CMTT10"/>
              </a:rPr>
              <a:t> above. &lt;</a:t>
            </a:r>
            <a:r>
              <a:rPr lang="en-US" baseline="0" dirty="0" err="1" smtClean="0">
                <a:latin typeface="CMTT10"/>
              </a:rPr>
              <a:t>opCode</a:t>
            </a:r>
            <a:r>
              <a:rPr lang="en-US" baseline="0" dirty="0" smtClean="0">
                <a:latin typeface="CMTT10"/>
              </a:rPr>
              <a:t>&gt; specifies which function to return</a:t>
            </a:r>
          </a:p>
          <a:p>
            <a:r>
              <a:rPr lang="en-US" baseline="0" dirty="0" smtClean="0">
                <a:latin typeface="CMTT10"/>
              </a:rPr>
              <a:t>pt2Func GetPtr2(const char </a:t>
            </a:r>
            <a:r>
              <a:rPr lang="en-US" baseline="0" dirty="0" err="1" smtClean="0">
                <a:latin typeface="CMTT10"/>
              </a:rPr>
              <a:t>opCode</a:t>
            </a:r>
            <a:r>
              <a:rPr lang="en-US" baseline="0" dirty="0" smtClean="0">
                <a:latin typeface="CMTT10"/>
              </a:rPr>
              <a:t>)</a:t>
            </a:r>
          </a:p>
          <a:p>
            <a:r>
              <a:rPr lang="en-US" baseline="0" dirty="0" smtClean="0">
                <a:latin typeface="CMTT10"/>
              </a:rPr>
              <a:t>{</a:t>
            </a:r>
          </a:p>
          <a:p>
            <a:r>
              <a:rPr lang="en-US" baseline="0" dirty="0" smtClean="0">
                <a:latin typeface="CMTT10"/>
              </a:rPr>
              <a:t>if(</a:t>
            </a:r>
            <a:r>
              <a:rPr lang="en-US" baseline="0" dirty="0" err="1" smtClean="0">
                <a:latin typeface="CMTT10"/>
              </a:rPr>
              <a:t>opCode</a:t>
            </a:r>
            <a:r>
              <a:rPr lang="en-US" baseline="0" dirty="0" smtClean="0">
                <a:latin typeface="CMTT10"/>
              </a:rPr>
              <a:t> == ’+’)</a:t>
            </a:r>
          </a:p>
          <a:p>
            <a:r>
              <a:rPr lang="en-US" baseline="0" dirty="0" smtClean="0">
                <a:latin typeface="CMTT10"/>
              </a:rPr>
              <a:t>return &amp;Plus;</a:t>
            </a:r>
          </a:p>
          <a:p>
            <a:r>
              <a:rPr lang="en-US" baseline="0" dirty="0" smtClean="0">
                <a:latin typeface="CMTT10"/>
              </a:rPr>
              <a:t>else</a:t>
            </a:r>
          </a:p>
          <a:p>
            <a:r>
              <a:rPr lang="en-US" baseline="0" dirty="0" smtClean="0">
                <a:latin typeface="CMTT10"/>
              </a:rPr>
              <a:t>return &amp;Minus; // default if invalid operator was passed</a:t>
            </a:r>
          </a:p>
          <a:p>
            <a:r>
              <a:rPr lang="en-US" baseline="0" dirty="0" smtClean="0">
                <a:latin typeface="CMTT10"/>
              </a:rPr>
              <a:t>}</a:t>
            </a:r>
          </a:p>
          <a:p>
            <a:r>
              <a:rPr lang="en-US" baseline="0" dirty="0" smtClean="0">
                <a:latin typeface="CMTT10"/>
              </a:rPr>
              <a:t>// Execute example code</a:t>
            </a:r>
          </a:p>
          <a:p>
            <a:r>
              <a:rPr lang="en-US" baseline="0" dirty="0" smtClean="0">
                <a:latin typeface="CMTT10"/>
              </a:rPr>
              <a:t>void </a:t>
            </a:r>
            <a:r>
              <a:rPr lang="en-US" baseline="0" dirty="0" err="1" smtClean="0">
                <a:latin typeface="CMTT10"/>
              </a:rPr>
              <a:t>Return_A_Function_Pointer</a:t>
            </a:r>
            <a:r>
              <a:rPr lang="en-US" baseline="0" dirty="0" smtClean="0">
                <a:latin typeface="CMTT10"/>
              </a:rPr>
              <a:t>()</a:t>
            </a:r>
          </a:p>
          <a:p>
            <a:r>
              <a:rPr lang="en-US" baseline="0" dirty="0" smtClean="0">
                <a:latin typeface="CMTT10"/>
              </a:rPr>
              <a:t>{</a:t>
            </a:r>
          </a:p>
          <a:p>
            <a:r>
              <a:rPr lang="en-US" baseline="0" dirty="0" err="1" smtClean="0">
                <a:latin typeface="CMTT10"/>
              </a:rPr>
              <a:t>cout</a:t>
            </a:r>
            <a:r>
              <a:rPr lang="en-US" baseline="0" dirty="0" smtClean="0">
                <a:latin typeface="CMTT10"/>
              </a:rPr>
              <a:t> &lt;&lt; </a:t>
            </a:r>
            <a:r>
              <a:rPr lang="en-US" baseline="0" dirty="0" err="1" smtClean="0">
                <a:latin typeface="CMTT10"/>
              </a:rPr>
              <a:t>endl</a:t>
            </a:r>
            <a:r>
              <a:rPr lang="en-US" baseline="0" dirty="0" smtClean="0">
                <a:latin typeface="CMTT10"/>
              </a:rPr>
              <a:t> &lt;&lt; "Executing ’</a:t>
            </a:r>
            <a:r>
              <a:rPr lang="en-US" baseline="0" dirty="0" err="1" smtClean="0">
                <a:latin typeface="CMTT10"/>
              </a:rPr>
              <a:t>Return_A_Function_Pointer</a:t>
            </a:r>
            <a:r>
              <a:rPr lang="en-US" baseline="0" dirty="0" smtClean="0">
                <a:latin typeface="CMTT10"/>
              </a:rPr>
              <a:t>’" &lt;&lt; </a:t>
            </a:r>
            <a:r>
              <a:rPr lang="en-US" baseline="0" dirty="0" err="1" smtClean="0">
                <a:latin typeface="CMTT10"/>
              </a:rPr>
              <a:t>endl</a:t>
            </a:r>
            <a:r>
              <a:rPr lang="en-US" baseline="0" dirty="0" smtClean="0">
                <a:latin typeface="CMTT10"/>
              </a:rPr>
              <a:t>;</a:t>
            </a:r>
          </a:p>
          <a:p>
            <a:r>
              <a:rPr lang="en-US" baseline="0" dirty="0" smtClean="0">
                <a:latin typeface="CMTT10"/>
              </a:rPr>
              <a:t>// define a function pointer and initialize it to NULL</a:t>
            </a:r>
          </a:p>
          <a:p>
            <a:r>
              <a:rPr lang="en-US" baseline="0" dirty="0" smtClean="0">
                <a:latin typeface="CMTT10"/>
              </a:rPr>
              <a:t>float (*pt2Function)(float, float) = NULL;</a:t>
            </a:r>
          </a:p>
          <a:p>
            <a:r>
              <a:rPr lang="en-US" baseline="0" dirty="0" smtClean="0">
                <a:latin typeface="CMTT10"/>
              </a:rPr>
              <a:t>pt2Function=GetPtr1(’+’); // get function pointer from function ’GetPtr1’</a:t>
            </a:r>
          </a:p>
          <a:p>
            <a:r>
              <a:rPr lang="en-US" baseline="0" dirty="0" err="1" smtClean="0">
                <a:latin typeface="CMTT10"/>
              </a:rPr>
              <a:t>cout</a:t>
            </a:r>
            <a:r>
              <a:rPr lang="en-US" baseline="0" dirty="0" smtClean="0">
                <a:latin typeface="CMTT10"/>
              </a:rPr>
              <a:t> &lt;&lt; (*pt2Function)(2, 4) &lt;&lt; </a:t>
            </a:r>
            <a:r>
              <a:rPr lang="en-US" baseline="0" dirty="0" err="1" smtClean="0">
                <a:latin typeface="CMTT10"/>
              </a:rPr>
              <a:t>endl</a:t>
            </a:r>
            <a:r>
              <a:rPr lang="en-US" baseline="0" dirty="0" smtClean="0">
                <a:latin typeface="CMTT10"/>
              </a:rPr>
              <a:t>; // call function using the pointer</a:t>
            </a:r>
          </a:p>
          <a:p>
            <a:r>
              <a:rPr lang="en-US" baseline="0" dirty="0" smtClean="0">
                <a:latin typeface="CMTT10"/>
              </a:rPr>
              <a:t>pt2Function=GetPtr2(’-’); // get function pointer from function ’GetPtr2’</a:t>
            </a:r>
          </a:p>
          <a:p>
            <a:r>
              <a:rPr lang="en-US" baseline="0" dirty="0" err="1" smtClean="0">
                <a:latin typeface="CMTT10"/>
              </a:rPr>
              <a:t>cout</a:t>
            </a:r>
            <a:r>
              <a:rPr lang="en-US" baseline="0" dirty="0" smtClean="0">
                <a:latin typeface="CMTT10"/>
              </a:rPr>
              <a:t> &lt;&lt; (*pt2Function)(2, 4) &lt;&lt; </a:t>
            </a:r>
            <a:r>
              <a:rPr lang="en-US" baseline="0" dirty="0" err="1" smtClean="0">
                <a:latin typeface="CMTT10"/>
              </a:rPr>
              <a:t>endl</a:t>
            </a:r>
            <a:r>
              <a:rPr lang="en-US" baseline="0" dirty="0" smtClean="0">
                <a:latin typeface="CMTT10"/>
              </a:rPr>
              <a:t>; // call function using the pointer</a:t>
            </a:r>
          </a:p>
          <a:p>
            <a:r>
              <a:rPr lang="en-US" baseline="0" dirty="0" smtClean="0">
                <a:latin typeface="CMTT10"/>
              </a:rPr>
              <a:t>}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D734C-B224-422D-A1F4-BCDCB8FF9AD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>
                <a:latin typeface="CMBX12"/>
              </a:rPr>
              <a:t>Example Code of the Usage of </a:t>
            </a:r>
            <a:r>
              <a:rPr lang="en-US" baseline="0" dirty="0" err="1" smtClean="0">
                <a:latin typeface="CMBXTI10"/>
              </a:rPr>
              <a:t>qsort</a:t>
            </a:r>
            <a:endParaRPr lang="en-US" baseline="0" dirty="0" smtClean="0">
              <a:latin typeface="CMBXTI10"/>
            </a:endParaRPr>
          </a:p>
          <a:p>
            <a:r>
              <a:rPr lang="en-US" baseline="0" dirty="0" smtClean="0">
                <a:latin typeface="CMTT10"/>
              </a:rPr>
              <a:t>//-----------------------------------------------------------------------------------------</a:t>
            </a:r>
          </a:p>
          <a:p>
            <a:r>
              <a:rPr lang="en-US" baseline="0" dirty="0" smtClean="0">
                <a:latin typeface="CMTT10"/>
              </a:rPr>
              <a:t>// 3.3 How to make a callback in C by the means of the sort function </a:t>
            </a:r>
            <a:r>
              <a:rPr lang="en-US" baseline="0" dirty="0" err="1" smtClean="0">
                <a:latin typeface="CMTT10"/>
              </a:rPr>
              <a:t>qsort</a:t>
            </a:r>
            <a:endParaRPr lang="en-US" baseline="0" dirty="0" smtClean="0">
              <a:latin typeface="CMTT10"/>
            </a:endParaRPr>
          </a:p>
          <a:p>
            <a:r>
              <a:rPr lang="en-US" baseline="0" dirty="0" smtClean="0">
                <a:latin typeface="CMTT10"/>
              </a:rPr>
              <a:t>#include &lt;</a:t>
            </a:r>
            <a:r>
              <a:rPr lang="en-US" baseline="0" dirty="0" err="1" smtClean="0">
                <a:latin typeface="CMTT10"/>
              </a:rPr>
              <a:t>stdlib.h</a:t>
            </a:r>
            <a:r>
              <a:rPr lang="en-US" baseline="0" dirty="0" smtClean="0">
                <a:latin typeface="CMTT10"/>
              </a:rPr>
              <a:t>&gt; // due to: </a:t>
            </a:r>
            <a:r>
              <a:rPr lang="en-US" baseline="0" dirty="0" err="1" smtClean="0">
                <a:latin typeface="CMTT10"/>
              </a:rPr>
              <a:t>qsort</a:t>
            </a:r>
            <a:endParaRPr lang="en-US" baseline="0" dirty="0" smtClean="0">
              <a:latin typeface="CMTT10"/>
            </a:endParaRPr>
          </a:p>
          <a:p>
            <a:r>
              <a:rPr lang="en-US" baseline="0" dirty="0" smtClean="0">
                <a:latin typeface="CMTT10"/>
              </a:rPr>
              <a:t>#include &lt;</a:t>
            </a:r>
            <a:r>
              <a:rPr lang="en-US" baseline="0" dirty="0" err="1" smtClean="0">
                <a:latin typeface="CMTT10"/>
              </a:rPr>
              <a:t>time.h</a:t>
            </a:r>
            <a:r>
              <a:rPr lang="en-US" baseline="0" dirty="0" smtClean="0">
                <a:latin typeface="CMTT10"/>
              </a:rPr>
              <a:t>&gt; // randomize</a:t>
            </a:r>
          </a:p>
          <a:p>
            <a:r>
              <a:rPr lang="en-US" baseline="0" dirty="0" smtClean="0">
                <a:latin typeface="CMTT10"/>
              </a:rPr>
              <a:t>#include &lt;</a:t>
            </a:r>
            <a:r>
              <a:rPr lang="en-US" baseline="0" dirty="0" err="1" smtClean="0">
                <a:latin typeface="CMTT10"/>
              </a:rPr>
              <a:t>stdio.h</a:t>
            </a:r>
            <a:r>
              <a:rPr lang="en-US" baseline="0" dirty="0" smtClean="0">
                <a:latin typeface="CMTT10"/>
              </a:rPr>
              <a:t>&gt; // </a:t>
            </a:r>
            <a:r>
              <a:rPr lang="en-US" baseline="0" dirty="0" err="1" smtClean="0">
                <a:latin typeface="CMTT10"/>
              </a:rPr>
              <a:t>printf</a:t>
            </a:r>
            <a:endParaRPr lang="en-US" baseline="0" dirty="0" smtClean="0">
              <a:latin typeface="CMTT10"/>
            </a:endParaRPr>
          </a:p>
          <a:p>
            <a:r>
              <a:rPr lang="en-US" baseline="0" dirty="0" smtClean="0">
                <a:latin typeface="CMTT10"/>
              </a:rPr>
              <a:t>// comparison-function for the sort-algorithm</a:t>
            </a:r>
          </a:p>
          <a:p>
            <a:r>
              <a:rPr lang="en-US" baseline="0" dirty="0" smtClean="0">
                <a:latin typeface="CMTT10"/>
              </a:rPr>
              <a:t>// two items are taken by void-pointer, converted and compared</a:t>
            </a:r>
          </a:p>
          <a:p>
            <a:r>
              <a:rPr lang="en-US" baseline="0" dirty="0" err="1" smtClean="0">
                <a:latin typeface="CMTT10"/>
              </a:rPr>
              <a:t>int</a:t>
            </a:r>
            <a:r>
              <a:rPr lang="en-US" baseline="0" dirty="0" smtClean="0">
                <a:latin typeface="CMTT10"/>
              </a:rPr>
              <a:t> </a:t>
            </a:r>
            <a:r>
              <a:rPr lang="en-US" baseline="0" dirty="0" err="1" smtClean="0">
                <a:latin typeface="CMTT10"/>
              </a:rPr>
              <a:t>CmpFunc</a:t>
            </a:r>
            <a:r>
              <a:rPr lang="en-US" baseline="0" dirty="0" smtClean="0">
                <a:latin typeface="CMTT10"/>
              </a:rPr>
              <a:t>(const void* _a, const void* _b)</a:t>
            </a:r>
          </a:p>
          <a:p>
            <a:r>
              <a:rPr lang="en-US" baseline="0" dirty="0" smtClean="0">
                <a:latin typeface="CMTT10"/>
              </a:rPr>
              <a:t>{</a:t>
            </a:r>
          </a:p>
          <a:p>
            <a:r>
              <a:rPr lang="en-US" baseline="0" dirty="0" smtClean="0">
                <a:latin typeface="CMTT10"/>
              </a:rPr>
              <a:t>// you’ve got to explicitly cast to the correct type</a:t>
            </a:r>
          </a:p>
          <a:p>
            <a:r>
              <a:rPr lang="en-US" baseline="0" dirty="0" smtClean="0">
                <a:latin typeface="CMTT10"/>
              </a:rPr>
              <a:t>const float* a = (const float*) _a;</a:t>
            </a:r>
          </a:p>
          <a:p>
            <a:r>
              <a:rPr lang="en-US" baseline="0" dirty="0" smtClean="0">
                <a:latin typeface="CMTT10"/>
              </a:rPr>
              <a:t>const float* b = (const float*) _b;</a:t>
            </a:r>
          </a:p>
          <a:p>
            <a:r>
              <a:rPr lang="en-US" baseline="0" dirty="0" smtClean="0">
                <a:latin typeface="CMTT10"/>
              </a:rPr>
              <a:t>if(*a &gt; *b) return 1; // first item is bigger than the second one -&gt; return 1</a:t>
            </a:r>
          </a:p>
          <a:p>
            <a:r>
              <a:rPr lang="en-US" baseline="0" dirty="0" smtClean="0">
                <a:latin typeface="CMTT10"/>
              </a:rPr>
              <a:t>else</a:t>
            </a:r>
          </a:p>
          <a:p>
            <a:r>
              <a:rPr lang="en-US" baseline="0" dirty="0" smtClean="0">
                <a:latin typeface="CMTT10"/>
              </a:rPr>
              <a:t>if(*a == *b) return 0; // equality -&gt; return 0</a:t>
            </a:r>
          </a:p>
          <a:p>
            <a:r>
              <a:rPr lang="en-US" baseline="0" dirty="0" smtClean="0">
                <a:latin typeface="CMTT10"/>
              </a:rPr>
              <a:t>else return -1; // second item is bigger than the first one -&gt; return -1</a:t>
            </a:r>
          </a:p>
          <a:p>
            <a:r>
              <a:rPr lang="en-US" baseline="0" dirty="0" smtClean="0">
                <a:latin typeface="CMTT10"/>
              </a:rPr>
              <a:t>}</a:t>
            </a:r>
          </a:p>
          <a:p>
            <a:r>
              <a:rPr lang="en-US" baseline="0" dirty="0" smtClean="0">
                <a:latin typeface="CMTT10"/>
              </a:rPr>
              <a:t>// example for the use of </a:t>
            </a:r>
            <a:r>
              <a:rPr lang="en-US" baseline="0" dirty="0" err="1" smtClean="0">
                <a:latin typeface="CMTT10"/>
              </a:rPr>
              <a:t>qsort</a:t>
            </a:r>
            <a:r>
              <a:rPr lang="en-US" baseline="0" dirty="0" smtClean="0">
                <a:latin typeface="CMTT10"/>
              </a:rPr>
              <a:t>()</a:t>
            </a:r>
          </a:p>
          <a:p>
            <a:r>
              <a:rPr lang="en-US" baseline="0" dirty="0" smtClean="0">
                <a:latin typeface="CMTT10"/>
              </a:rPr>
              <a:t>void </a:t>
            </a:r>
            <a:r>
              <a:rPr lang="en-US" baseline="0" dirty="0" err="1" smtClean="0">
                <a:latin typeface="CMTT10"/>
              </a:rPr>
              <a:t>QSortExample</a:t>
            </a:r>
            <a:r>
              <a:rPr lang="en-US" baseline="0" dirty="0" smtClean="0">
                <a:latin typeface="CMTT10"/>
              </a:rPr>
              <a:t>()</a:t>
            </a:r>
          </a:p>
          <a:p>
            <a:r>
              <a:rPr lang="en-US" baseline="0" dirty="0" smtClean="0">
                <a:latin typeface="CMTT10"/>
              </a:rPr>
              <a:t>{</a:t>
            </a:r>
          </a:p>
          <a:p>
            <a:r>
              <a:rPr lang="en-US" baseline="0" dirty="0" smtClean="0">
                <a:latin typeface="CMTT10"/>
              </a:rPr>
              <a:t>float field[100];</a:t>
            </a:r>
          </a:p>
          <a:p>
            <a:r>
              <a:rPr lang="en-US" baseline="0" dirty="0" smtClean="0">
                <a:latin typeface="CMTT10"/>
              </a:rPr>
              <a:t>::randomize(); // initialize random-number-generator</a:t>
            </a:r>
          </a:p>
          <a:p>
            <a:r>
              <a:rPr lang="en-US" baseline="0" dirty="0" smtClean="0">
                <a:latin typeface="CMTT10"/>
              </a:rPr>
              <a:t>for(</a:t>
            </a:r>
            <a:r>
              <a:rPr lang="en-US" baseline="0" dirty="0" err="1" smtClean="0">
                <a:latin typeface="CMTT10"/>
              </a:rPr>
              <a:t>int</a:t>
            </a:r>
            <a:r>
              <a:rPr lang="en-US" baseline="0" dirty="0" smtClean="0">
                <a:latin typeface="CMTT10"/>
              </a:rPr>
              <a:t> c=0;c&lt;100;c++) // randomize all elements of the field</a:t>
            </a:r>
          </a:p>
          <a:p>
            <a:r>
              <a:rPr lang="en-US" baseline="0" dirty="0" smtClean="0">
                <a:latin typeface="CMR6"/>
              </a:rPr>
              <a:t>4</a:t>
            </a:r>
            <a:r>
              <a:rPr lang="en-US" baseline="0" dirty="0" smtClean="0">
                <a:latin typeface="CMR8"/>
              </a:rPr>
              <a:t>Taken from the Borland Compiler C++ 5.02 (BC5.02)</a:t>
            </a:r>
          </a:p>
          <a:p>
            <a:r>
              <a:rPr lang="en-US" baseline="0" dirty="0" smtClean="0">
                <a:latin typeface="CMR10"/>
              </a:rPr>
              <a:t>8</a:t>
            </a:r>
          </a:p>
          <a:p>
            <a:r>
              <a:rPr lang="en-US" baseline="0" dirty="0" smtClean="0">
                <a:latin typeface="CMTT10"/>
              </a:rPr>
              <a:t>field[c]=random(99);</a:t>
            </a:r>
          </a:p>
          <a:p>
            <a:r>
              <a:rPr lang="en-US" baseline="0" dirty="0" smtClean="0">
                <a:latin typeface="CMTT10"/>
              </a:rPr>
              <a:t>// sort using </a:t>
            </a:r>
            <a:r>
              <a:rPr lang="en-US" baseline="0" dirty="0" err="1" smtClean="0">
                <a:latin typeface="CMTT10"/>
              </a:rPr>
              <a:t>qsort</a:t>
            </a:r>
            <a:r>
              <a:rPr lang="en-US" baseline="0" dirty="0" smtClean="0">
                <a:latin typeface="CMTT10"/>
              </a:rPr>
              <a:t>()</a:t>
            </a:r>
          </a:p>
          <a:p>
            <a:r>
              <a:rPr lang="en-US" baseline="0" dirty="0" err="1" smtClean="0">
                <a:latin typeface="CMTT10"/>
              </a:rPr>
              <a:t>qsort</a:t>
            </a:r>
            <a:r>
              <a:rPr lang="en-US" baseline="0" dirty="0" smtClean="0">
                <a:latin typeface="CMTT10"/>
              </a:rPr>
              <a:t>((void*) field, /*number of items*/ 100, /*size of an item*/ </a:t>
            </a:r>
            <a:r>
              <a:rPr lang="en-US" baseline="0" dirty="0" err="1" smtClean="0">
                <a:latin typeface="CMTT10"/>
              </a:rPr>
              <a:t>sizeof</a:t>
            </a:r>
            <a:r>
              <a:rPr lang="en-US" baseline="0" dirty="0" smtClean="0">
                <a:latin typeface="CMTT10"/>
              </a:rPr>
              <a:t>(field[0]),</a:t>
            </a:r>
          </a:p>
          <a:p>
            <a:r>
              <a:rPr lang="en-US" baseline="0" dirty="0" smtClean="0">
                <a:latin typeface="CMTT10"/>
              </a:rPr>
              <a:t>/*comparison-function*/ </a:t>
            </a:r>
            <a:r>
              <a:rPr lang="en-US" baseline="0" dirty="0" err="1" smtClean="0">
                <a:latin typeface="CMTT10"/>
              </a:rPr>
              <a:t>CmpFunc</a:t>
            </a:r>
            <a:r>
              <a:rPr lang="en-US" baseline="0" dirty="0" smtClean="0">
                <a:latin typeface="CMTT10"/>
              </a:rPr>
              <a:t>);</a:t>
            </a:r>
          </a:p>
          <a:p>
            <a:r>
              <a:rPr lang="en-US" baseline="0" dirty="0" smtClean="0">
                <a:latin typeface="CMTT10"/>
              </a:rPr>
              <a:t>// display first ten elements of the sorted field</a:t>
            </a:r>
          </a:p>
          <a:p>
            <a:r>
              <a:rPr lang="en-US" baseline="0" dirty="0" err="1" smtClean="0">
                <a:latin typeface="CMTT10"/>
              </a:rPr>
              <a:t>printf</a:t>
            </a:r>
            <a:r>
              <a:rPr lang="en-US" baseline="0" dirty="0" smtClean="0">
                <a:latin typeface="CMTT10"/>
              </a:rPr>
              <a:t>("The first ten elements of the sorted field are ...\n");</a:t>
            </a:r>
          </a:p>
          <a:p>
            <a:r>
              <a:rPr lang="en-US" baseline="0" dirty="0" smtClean="0">
                <a:latin typeface="CMTT10"/>
              </a:rPr>
              <a:t>for(</a:t>
            </a:r>
            <a:r>
              <a:rPr lang="en-US" baseline="0" dirty="0" err="1" smtClean="0">
                <a:latin typeface="CMTT10"/>
              </a:rPr>
              <a:t>int</a:t>
            </a:r>
            <a:r>
              <a:rPr lang="en-US" baseline="0" dirty="0" smtClean="0">
                <a:latin typeface="CMTT10"/>
              </a:rPr>
              <a:t> c=0;c&lt;10;c++)</a:t>
            </a:r>
          </a:p>
          <a:p>
            <a:r>
              <a:rPr lang="en-US" baseline="0" dirty="0" err="1" smtClean="0">
                <a:latin typeface="CMTT10"/>
              </a:rPr>
              <a:t>printf</a:t>
            </a:r>
            <a:r>
              <a:rPr lang="en-US" baseline="0" dirty="0" smtClean="0">
                <a:latin typeface="CMTT10"/>
              </a:rPr>
              <a:t>("element #%d contains %.0f\n", c+1, field[c]);</a:t>
            </a:r>
          </a:p>
          <a:p>
            <a:r>
              <a:rPr lang="en-US" baseline="0" dirty="0" err="1" smtClean="0">
                <a:latin typeface="CMTT10"/>
              </a:rPr>
              <a:t>printf</a:t>
            </a:r>
            <a:r>
              <a:rPr lang="en-US" baseline="0" dirty="0" smtClean="0">
                <a:latin typeface="CMTT10"/>
              </a:rPr>
              <a:t>("\n");</a:t>
            </a:r>
          </a:p>
          <a:p>
            <a:r>
              <a:rPr lang="en-US" baseline="0" dirty="0" smtClean="0">
                <a:latin typeface="CMTT10"/>
              </a:rPr>
              <a:t>}</a:t>
            </a:r>
            <a:endParaRPr lang="en-US" baseline="0" dirty="0" smtClean="0">
              <a:latin typeface="CMBX12"/>
            </a:endParaRPr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D734C-B224-422D-A1F4-BCDCB8FF9AD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3/main" xmlns:r="http://schemas.openxmlformats.org/officeDocument/2006/relationships" xmlns:p="http://schemas.openxmlformats.org/presentationml/2006/3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C1B9-0366-423E-8DE3-AD55EFAEAB43}" type="datetimeFigureOut">
              <a:rPr lang="en-US" smtClean="0"/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00F7-B3FA-48BA-B27E-AD8EFC159F9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3/main" xmlns:r="http://schemas.openxmlformats.org/officeDocument/2006/relationships" xmlns:p="http://schemas.openxmlformats.org/presentationml/2006/3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C1B9-0366-423E-8DE3-AD55EFAEAB43}" type="datetimeFigureOut">
              <a:rPr lang="en-US" smtClean="0"/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00F7-B3FA-48BA-B27E-AD8EFC159F9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3.xml><?xml version="1.0" encoding="utf-8"?>
<p:sldLayout xmlns:a="http://schemas.openxmlformats.org/drawingml/2006/3/main" xmlns:r="http://schemas.openxmlformats.org/officeDocument/2006/relationships" xmlns:p="http://schemas.openxmlformats.org/presentationml/2006/3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C1B9-0366-423E-8DE3-AD55EFAEAB43}" type="datetimeFigureOut">
              <a:rPr lang="en-US" smtClean="0"/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00F7-B3FA-48BA-B27E-AD8EFC159F9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4.xml><?xml version="1.0" encoding="utf-8"?>
<p:sldLayout xmlns:a="http://schemas.openxmlformats.org/drawingml/2006/3/main" xmlns:r="http://schemas.openxmlformats.org/officeDocument/2006/relationships" xmlns:p="http://schemas.openxmlformats.org/presentationml/2006/3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C1B9-0366-423E-8DE3-AD55EFAEAB43}" type="datetimeFigureOut">
              <a:rPr lang="en-US" smtClean="0"/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00F7-B3FA-48BA-B27E-AD8EFC159F9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5.xml><?xml version="1.0" encoding="utf-8"?>
<p:sldLayout xmlns:a="http://schemas.openxmlformats.org/drawingml/2006/3/main" xmlns:r="http://schemas.openxmlformats.org/officeDocument/2006/relationships" xmlns:p="http://schemas.openxmlformats.org/presentationml/2006/3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C1B9-0366-423E-8DE3-AD55EFAEAB43}" type="datetimeFigureOut">
              <a:rPr lang="en-US" smtClean="0"/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00F7-B3FA-48BA-B27E-AD8EFC159F9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6.xml><?xml version="1.0" encoding="utf-8"?>
<p:sldLayout xmlns:a="http://schemas.openxmlformats.org/drawingml/2006/3/main" xmlns:r="http://schemas.openxmlformats.org/officeDocument/2006/relationships" xmlns:p="http://schemas.openxmlformats.org/presentationml/2006/3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C1B9-0366-423E-8DE3-AD55EFAEAB43}" type="datetimeFigureOut">
              <a:rPr lang="en-US" smtClean="0"/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00F7-B3FA-48BA-B27E-AD8EFC159F9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7.xml><?xml version="1.0" encoding="utf-8"?>
<p:sldLayout xmlns:a="http://schemas.openxmlformats.org/drawingml/2006/3/main" xmlns:r="http://schemas.openxmlformats.org/officeDocument/2006/relationships" xmlns:p="http://schemas.openxmlformats.org/presentationml/2006/3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C1B9-0366-423E-8DE3-AD55EFAEAB43}" type="datetimeFigureOut">
              <a:rPr lang="en-US" smtClean="0"/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00F7-B3FA-48BA-B27E-AD8EFC159F9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3/main" xmlns:r="http://schemas.openxmlformats.org/officeDocument/2006/relationships" xmlns:p="http://schemas.openxmlformats.org/presentationml/2006/3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C1B9-0366-423E-8DE3-AD55EFAEAB43}" type="datetimeFigureOut">
              <a:rPr lang="en-US" smtClean="0"/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00F7-B3FA-48BA-B27E-AD8EFC159F9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9.xml><?xml version="1.0" encoding="utf-8"?>
<p:sldLayout xmlns:a="http://schemas.openxmlformats.org/drawingml/2006/3/main" xmlns:r="http://schemas.openxmlformats.org/officeDocument/2006/relationships" xmlns:p="http://schemas.openxmlformats.org/presentationml/2006/3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C1B9-0366-423E-8DE3-AD55EFAEAB43}" type="datetimeFigureOut">
              <a:rPr lang="en-US" smtClean="0"/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00F7-B3FA-48BA-B27E-AD8EFC159F9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3/main" xmlns:r="http://schemas.openxmlformats.org/officeDocument/2006/relationships" xmlns:p="http://schemas.openxmlformats.org/presentationml/2006/3/main">
  <p:cSld>
    <p:bgRef idx="1001">
      <a:schemeClr val="bg1"/>
    </p:bgRef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EC1B9-0366-423E-8DE3-AD55EFAEAB43}" type="datetimeFigureOut">
              <a:rPr lang="en-US" smtClean="0"/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00F7-B3FA-48BA-B27E-AD8EFC159F9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</p:sldLayoutIdLst>
  <p:timing/>
  <p:txStyles>
    <p:titleStyle>
      <a:lvl1pPr algn="ctr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CMBX12"/>
              </a:rPr>
              <a:t>The Function Pointer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MTT10"/>
              </a:rPr>
              <a:t>// 2.2 define the calling convention</a:t>
            </a:r>
          </a:p>
          <a:p>
            <a:r>
              <a:rPr lang="en-US" sz="2000" dirty="0">
                <a:latin typeface="CMTT10"/>
              </a:rPr>
              <a:t>void __</a:t>
            </a:r>
            <a:r>
              <a:rPr lang="en-US" sz="2000" dirty="0" err="1">
                <a:latin typeface="CMTT10"/>
              </a:rPr>
              <a:t>cdecl</a:t>
            </a:r>
            <a:r>
              <a:rPr lang="en-US" sz="2000" dirty="0">
                <a:latin typeface="CMTT10"/>
              </a:rPr>
              <a:t> </a:t>
            </a:r>
            <a:r>
              <a:rPr lang="en-US" sz="2000" dirty="0" err="1">
                <a:latin typeface="CMTT10"/>
              </a:rPr>
              <a:t>DoIt</a:t>
            </a:r>
            <a:r>
              <a:rPr lang="en-US" sz="2000" dirty="0">
                <a:latin typeface="CMTT10"/>
              </a:rPr>
              <a:t>(float a, char b, char c); // Borland and Microsoft</a:t>
            </a:r>
          </a:p>
          <a:p>
            <a:r>
              <a:rPr lang="en-US" sz="2000" dirty="0">
                <a:latin typeface="CMTT10"/>
              </a:rPr>
              <a:t>void </a:t>
            </a:r>
            <a:r>
              <a:rPr lang="en-US" sz="2000" dirty="0" err="1">
                <a:latin typeface="CMTT10"/>
              </a:rPr>
              <a:t>DoIt</a:t>
            </a:r>
            <a:r>
              <a:rPr lang="en-US" sz="2000" dirty="0">
                <a:latin typeface="CMTT10"/>
              </a:rPr>
              <a:t>(float a, char b, char c) __attribute__((</a:t>
            </a:r>
            <a:r>
              <a:rPr lang="en-US" sz="2000" dirty="0" err="1">
                <a:latin typeface="CMTT10"/>
              </a:rPr>
              <a:t>cdecl</a:t>
            </a:r>
            <a:r>
              <a:rPr lang="en-US" sz="2000" dirty="0">
                <a:latin typeface="CMTT10"/>
              </a:rPr>
              <a:t>)); // GNU GCC</a:t>
            </a:r>
          </a:p>
          <a:p>
            <a:endParaRPr lang="en-US" sz="2000" dirty="0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>
                <a:latin typeface="CMBX12"/>
              </a:rPr>
              <a:t>Assign an Address to a Function Pointer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MTT10"/>
              </a:rPr>
              <a:t>// 2.3 assign an address to the function pointer</a:t>
            </a:r>
          </a:p>
          <a:p>
            <a:r>
              <a:rPr lang="en-US" sz="1800" dirty="0">
                <a:latin typeface="CMTT10"/>
              </a:rPr>
              <a:t>// Note: Although you may </a:t>
            </a:r>
            <a:r>
              <a:rPr lang="en-US" sz="1800" dirty="0" err="1">
                <a:latin typeface="CMTT10"/>
              </a:rPr>
              <a:t>ommit</a:t>
            </a:r>
            <a:r>
              <a:rPr lang="en-US" sz="1800" dirty="0">
                <a:latin typeface="CMTT10"/>
              </a:rPr>
              <a:t> the address operator on most compilers</a:t>
            </a:r>
          </a:p>
          <a:p>
            <a:r>
              <a:rPr lang="en-US" sz="1800" dirty="0">
                <a:latin typeface="CMTT10"/>
              </a:rPr>
              <a:t>// you should always use the correct way in order to write portable code.</a:t>
            </a:r>
          </a:p>
          <a:p>
            <a:r>
              <a:rPr lang="en-US" sz="1800" dirty="0">
                <a:latin typeface="CMTT10"/>
              </a:rPr>
              <a:t>// C</a:t>
            </a:r>
          </a:p>
          <a:p>
            <a:r>
              <a:rPr lang="en-US" sz="1800" dirty="0" err="1">
                <a:latin typeface="CMTT10"/>
              </a:rPr>
              <a:t>int</a:t>
            </a:r>
            <a:r>
              <a:rPr lang="en-US" sz="1800" dirty="0">
                <a:latin typeface="CMTT10"/>
              </a:rPr>
              <a:t> </a:t>
            </a:r>
            <a:r>
              <a:rPr lang="en-US" sz="1800" dirty="0" err="1">
                <a:latin typeface="CMTT10"/>
              </a:rPr>
              <a:t>DoIt</a:t>
            </a:r>
            <a:r>
              <a:rPr lang="en-US" sz="1800" dirty="0">
                <a:latin typeface="CMTT10"/>
              </a:rPr>
              <a:t> (float a, char b, char c){ </a:t>
            </a:r>
            <a:r>
              <a:rPr lang="en-US" sz="1800" dirty="0" err="1">
                <a:latin typeface="CMTT10"/>
              </a:rPr>
              <a:t>printf</a:t>
            </a:r>
            <a:r>
              <a:rPr lang="en-US" sz="1800" dirty="0">
                <a:latin typeface="CMTT10"/>
              </a:rPr>
              <a:t>("</a:t>
            </a:r>
            <a:r>
              <a:rPr lang="en-US" sz="1800" dirty="0" err="1">
                <a:latin typeface="CMTT10"/>
              </a:rPr>
              <a:t>DoIt</a:t>
            </a:r>
            <a:r>
              <a:rPr lang="en-US" sz="1800" dirty="0">
                <a:latin typeface="CMTT10"/>
              </a:rPr>
              <a:t>\n"); return </a:t>
            </a:r>
            <a:r>
              <a:rPr lang="en-US" sz="1800" dirty="0" err="1">
                <a:latin typeface="CMTT10"/>
              </a:rPr>
              <a:t>a+b+c</a:t>
            </a:r>
            <a:r>
              <a:rPr lang="en-US" sz="1800" dirty="0">
                <a:latin typeface="CMTT10"/>
              </a:rPr>
              <a:t>; }</a:t>
            </a:r>
          </a:p>
          <a:p>
            <a:r>
              <a:rPr lang="en-US" sz="1800" dirty="0" err="1">
                <a:latin typeface="CMTT10"/>
              </a:rPr>
              <a:t>int</a:t>
            </a:r>
            <a:r>
              <a:rPr lang="en-US" sz="1800" dirty="0">
                <a:latin typeface="CMTT10"/>
              </a:rPr>
              <a:t> </a:t>
            </a:r>
            <a:r>
              <a:rPr lang="en-US" sz="1800" dirty="0" err="1">
                <a:latin typeface="CMTT10"/>
              </a:rPr>
              <a:t>DoMore</a:t>
            </a:r>
            <a:r>
              <a:rPr lang="en-US" sz="1800" dirty="0">
                <a:latin typeface="CMTT10"/>
              </a:rPr>
              <a:t>(float a, char b, char c)const{ </a:t>
            </a:r>
            <a:r>
              <a:rPr lang="en-US" sz="1800" dirty="0" err="1">
                <a:latin typeface="CMTT10"/>
              </a:rPr>
              <a:t>printf</a:t>
            </a:r>
            <a:r>
              <a:rPr lang="en-US" sz="1800" dirty="0">
                <a:latin typeface="CMTT10"/>
              </a:rPr>
              <a:t>("</a:t>
            </a:r>
            <a:r>
              <a:rPr lang="en-US" sz="1800" dirty="0" err="1">
                <a:latin typeface="CMTT10"/>
              </a:rPr>
              <a:t>DoMore</a:t>
            </a:r>
            <a:r>
              <a:rPr lang="en-US" sz="1800" dirty="0">
                <a:latin typeface="CMTT10"/>
              </a:rPr>
              <a:t>\n"); return a-</a:t>
            </a:r>
            <a:r>
              <a:rPr lang="en-US" sz="1800" dirty="0" err="1">
                <a:latin typeface="CMTT10"/>
              </a:rPr>
              <a:t>b+c</a:t>
            </a:r>
            <a:r>
              <a:rPr lang="en-US" sz="1800" dirty="0">
                <a:latin typeface="CMTT10"/>
              </a:rPr>
              <a:t>; }</a:t>
            </a:r>
          </a:p>
          <a:p>
            <a:r>
              <a:rPr lang="en-US" sz="1800" dirty="0">
                <a:latin typeface="CMTT10"/>
              </a:rPr>
              <a:t>pt2Function = </a:t>
            </a:r>
            <a:r>
              <a:rPr lang="en-US" sz="1800" dirty="0" err="1">
                <a:latin typeface="CMTT10"/>
              </a:rPr>
              <a:t>DoIt</a:t>
            </a:r>
            <a:r>
              <a:rPr lang="en-US" sz="1800" dirty="0">
                <a:latin typeface="CMTT10"/>
              </a:rPr>
              <a:t>; // short form</a:t>
            </a:r>
          </a:p>
          <a:p>
            <a:r>
              <a:rPr lang="en-US" sz="1800" dirty="0">
                <a:latin typeface="CMTT10"/>
              </a:rPr>
              <a:t>pt2Function = &amp;</a:t>
            </a:r>
            <a:r>
              <a:rPr lang="en-US" sz="1800" dirty="0" err="1">
                <a:latin typeface="CMTT10"/>
              </a:rPr>
              <a:t>DoMore</a:t>
            </a:r>
            <a:r>
              <a:rPr lang="en-US" sz="1800" dirty="0">
                <a:latin typeface="CMTT10"/>
              </a:rPr>
              <a:t>; // correct assignment using address operator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0" y="2"/>
            <a:ext cx="9144000" cy="6126163"/>
          </a:xfrm>
        </p:spPr>
        <p:txBody>
          <a:bodyPr>
            <a:normAutofit/>
          </a:bodyPr>
          <a:lstStyle/>
          <a:p>
            <a:r>
              <a:rPr lang="en-US" sz="1739" dirty="0">
                <a:latin typeface="CMTT10"/>
              </a:rPr>
              <a:t>// C++</a:t>
            </a:r>
          </a:p>
          <a:p>
            <a:r>
              <a:rPr lang="en-US" sz="1739" dirty="0">
                <a:latin typeface="CMTT10"/>
              </a:rPr>
              <a:t>class </a:t>
            </a:r>
            <a:r>
              <a:rPr lang="en-US" sz="1739" dirty="0" err="1">
                <a:latin typeface="CMTT10"/>
              </a:rPr>
              <a:t>TMyClass</a:t>
            </a:r>
            <a:endParaRPr lang="en-US" sz="1739" dirty="0">
              <a:latin typeface="CMTT10"/>
            </a:endParaRPr>
          </a:p>
          <a:p>
            <a:r>
              <a:rPr lang="en-US" sz="1739" dirty="0">
                <a:latin typeface="CMTT10"/>
              </a:rPr>
              <a:t>{</a:t>
            </a:r>
          </a:p>
          <a:p>
            <a:r>
              <a:rPr lang="en-US" sz="1739" dirty="0">
                <a:latin typeface="CMTT10"/>
              </a:rPr>
              <a:t>public:</a:t>
            </a:r>
          </a:p>
          <a:p>
            <a:r>
              <a:rPr lang="en-US" sz="1739" dirty="0" err="1">
                <a:latin typeface="CMTT10"/>
              </a:rPr>
              <a:t>int</a:t>
            </a:r>
            <a:r>
              <a:rPr lang="en-US" sz="1739" dirty="0">
                <a:latin typeface="CMTT10"/>
              </a:rPr>
              <a:t> </a:t>
            </a:r>
            <a:r>
              <a:rPr lang="en-US" sz="1739" dirty="0" err="1">
                <a:latin typeface="CMTT10"/>
              </a:rPr>
              <a:t>DoIt</a:t>
            </a:r>
            <a:r>
              <a:rPr lang="en-US" sz="1739" dirty="0">
                <a:latin typeface="CMTT10"/>
              </a:rPr>
              <a:t>(float a, char b, char c){ </a:t>
            </a:r>
            <a:r>
              <a:rPr lang="en-US" sz="1739" dirty="0" err="1">
                <a:latin typeface="CMTT10"/>
              </a:rPr>
              <a:t>cout</a:t>
            </a:r>
            <a:r>
              <a:rPr lang="en-US" sz="1739" dirty="0">
                <a:latin typeface="CMTT10"/>
              </a:rPr>
              <a:t> &lt;&lt; "</a:t>
            </a:r>
            <a:r>
              <a:rPr lang="en-US" sz="1739" dirty="0" err="1">
                <a:latin typeface="CMTT10"/>
              </a:rPr>
              <a:t>TMyClass</a:t>
            </a:r>
            <a:r>
              <a:rPr lang="en-US" sz="1739" dirty="0">
                <a:latin typeface="CMTT10"/>
              </a:rPr>
              <a:t>::</a:t>
            </a:r>
            <a:r>
              <a:rPr lang="en-US" sz="1739" dirty="0" err="1">
                <a:latin typeface="CMTT10"/>
              </a:rPr>
              <a:t>DoIt</a:t>
            </a:r>
            <a:r>
              <a:rPr lang="en-US" sz="1739" dirty="0">
                <a:latin typeface="CMTT10"/>
              </a:rPr>
              <a:t>"&lt;&lt; </a:t>
            </a:r>
            <a:r>
              <a:rPr lang="en-US" sz="1739" dirty="0" err="1">
                <a:latin typeface="CMTT10"/>
              </a:rPr>
              <a:t>endl</a:t>
            </a:r>
            <a:r>
              <a:rPr lang="en-US" sz="1739" dirty="0">
                <a:latin typeface="CMTT10"/>
              </a:rPr>
              <a:t>; return </a:t>
            </a:r>
            <a:r>
              <a:rPr lang="en-US" sz="1739" dirty="0" err="1">
                <a:latin typeface="CMTT10"/>
              </a:rPr>
              <a:t>a+b+c</a:t>
            </a:r>
            <a:r>
              <a:rPr lang="en-US" sz="1739" dirty="0">
                <a:latin typeface="CMTT10"/>
              </a:rPr>
              <a:t>;};</a:t>
            </a:r>
          </a:p>
          <a:p>
            <a:r>
              <a:rPr lang="en-US" sz="1739" dirty="0" err="1">
                <a:latin typeface="CMTT10"/>
              </a:rPr>
              <a:t>int</a:t>
            </a:r>
            <a:r>
              <a:rPr lang="en-US" sz="1739" dirty="0">
                <a:latin typeface="CMTT10"/>
              </a:rPr>
              <a:t> </a:t>
            </a:r>
            <a:r>
              <a:rPr lang="en-US" sz="1739" dirty="0" err="1">
                <a:latin typeface="CMTT10"/>
              </a:rPr>
              <a:t>DoMore</a:t>
            </a:r>
            <a:r>
              <a:rPr lang="en-US" sz="1739" dirty="0">
                <a:latin typeface="CMTT10"/>
              </a:rPr>
              <a:t>(float a, char b, char c) const</a:t>
            </a:r>
          </a:p>
          <a:p>
            <a:r>
              <a:rPr lang="en-US" sz="1739" dirty="0">
                <a:latin typeface="CMTT10"/>
              </a:rPr>
              <a:t>{ </a:t>
            </a:r>
            <a:r>
              <a:rPr lang="en-US" sz="1739" dirty="0" err="1">
                <a:latin typeface="CMTT10"/>
              </a:rPr>
              <a:t>cout</a:t>
            </a:r>
            <a:r>
              <a:rPr lang="en-US" sz="1739" dirty="0">
                <a:latin typeface="CMTT10"/>
              </a:rPr>
              <a:t> &lt;&lt; "</a:t>
            </a:r>
            <a:r>
              <a:rPr lang="en-US" sz="1739" dirty="0" err="1">
                <a:latin typeface="CMTT10"/>
              </a:rPr>
              <a:t>TMyClass</a:t>
            </a:r>
            <a:r>
              <a:rPr lang="en-US" sz="1739" dirty="0">
                <a:latin typeface="CMTT10"/>
              </a:rPr>
              <a:t>::</a:t>
            </a:r>
            <a:r>
              <a:rPr lang="en-US" sz="1739" dirty="0" err="1">
                <a:latin typeface="CMTT10"/>
              </a:rPr>
              <a:t>DoMore</a:t>
            </a:r>
            <a:r>
              <a:rPr lang="en-US" sz="1739" dirty="0">
                <a:latin typeface="CMTT10"/>
              </a:rPr>
              <a:t>" &lt;&lt; </a:t>
            </a:r>
            <a:r>
              <a:rPr lang="en-US" sz="1739" dirty="0" err="1">
                <a:latin typeface="CMTT10"/>
              </a:rPr>
              <a:t>endl</a:t>
            </a:r>
            <a:r>
              <a:rPr lang="en-US" sz="1739" dirty="0">
                <a:latin typeface="CMTT10"/>
              </a:rPr>
              <a:t>; return a-</a:t>
            </a:r>
            <a:r>
              <a:rPr lang="en-US" sz="1739" dirty="0" err="1">
                <a:latin typeface="CMTT10"/>
              </a:rPr>
              <a:t>b+c</a:t>
            </a:r>
            <a:r>
              <a:rPr lang="en-US" sz="1739" dirty="0">
                <a:latin typeface="CMTT10"/>
              </a:rPr>
              <a:t>; };</a:t>
            </a:r>
          </a:p>
          <a:p>
            <a:r>
              <a:rPr lang="en-US" sz="1739" dirty="0">
                <a:latin typeface="CMTT10"/>
              </a:rPr>
              <a:t>/* more of </a:t>
            </a:r>
            <a:r>
              <a:rPr lang="en-US" sz="1739" dirty="0" err="1">
                <a:latin typeface="CMTT10"/>
              </a:rPr>
              <a:t>TMyClass</a:t>
            </a:r>
            <a:r>
              <a:rPr lang="en-US" sz="1739" dirty="0">
                <a:latin typeface="CMTT10"/>
              </a:rPr>
              <a:t> */</a:t>
            </a:r>
          </a:p>
          <a:p>
            <a:r>
              <a:rPr lang="en-US" sz="1739" dirty="0">
                <a:latin typeface="CMTT10"/>
              </a:rPr>
              <a:t>};</a:t>
            </a:r>
          </a:p>
          <a:p>
            <a:r>
              <a:rPr lang="en-US" sz="1739" dirty="0">
                <a:latin typeface="CMTT10"/>
              </a:rPr>
              <a:t>pt2ConstMember = &amp;</a:t>
            </a:r>
            <a:r>
              <a:rPr lang="en-US" sz="1739" dirty="0" err="1">
                <a:latin typeface="CMTT10"/>
              </a:rPr>
              <a:t>TMyClass</a:t>
            </a:r>
            <a:r>
              <a:rPr lang="en-US" sz="1739" dirty="0">
                <a:latin typeface="CMTT10"/>
              </a:rPr>
              <a:t>::</a:t>
            </a:r>
            <a:r>
              <a:rPr lang="en-US" sz="1739" dirty="0" err="1">
                <a:latin typeface="CMTT10"/>
              </a:rPr>
              <a:t>DoMore</a:t>
            </a:r>
            <a:r>
              <a:rPr lang="en-US" sz="1739" dirty="0">
                <a:latin typeface="CMTT10"/>
              </a:rPr>
              <a:t>; // correct assignment using address operator</a:t>
            </a:r>
          </a:p>
          <a:p>
            <a:r>
              <a:rPr lang="en-US" sz="1739" dirty="0">
                <a:latin typeface="CMTT10"/>
              </a:rPr>
              <a:t>pt2Member = &amp;</a:t>
            </a:r>
            <a:r>
              <a:rPr lang="en-US" sz="1739" dirty="0" err="1">
                <a:latin typeface="CMTT10"/>
              </a:rPr>
              <a:t>TMyClass</a:t>
            </a:r>
            <a:r>
              <a:rPr lang="en-US" sz="1739" dirty="0">
                <a:latin typeface="CMTT10"/>
              </a:rPr>
              <a:t>::</a:t>
            </a:r>
            <a:r>
              <a:rPr lang="en-US" sz="1739" dirty="0" err="1">
                <a:latin typeface="CMTT10"/>
              </a:rPr>
              <a:t>DoIt</a:t>
            </a:r>
            <a:r>
              <a:rPr lang="en-US" sz="1739" dirty="0">
                <a:latin typeface="CMTT10"/>
              </a:rPr>
              <a:t>; // note: &lt;pt2Member&gt; may also legally point to &amp;</a:t>
            </a:r>
            <a:r>
              <a:rPr lang="en-US" sz="1739" dirty="0" err="1">
                <a:latin typeface="CMTT10"/>
              </a:rPr>
              <a:t>DoMore</a:t>
            </a:r>
            <a:endParaRPr lang="en-US" sz="1739" dirty="0">
              <a:latin typeface="CMTT10"/>
            </a:endParaRPr>
          </a:p>
          <a:p>
            <a:endParaRPr lang="en-US" sz="1739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>
                <a:latin typeface="CMBX12"/>
              </a:rPr>
              <a:t>Comparing Function Pointers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MR10"/>
              </a:rPr>
              <a:t>You can use the comparison-operators (</a:t>
            </a:r>
            <a:r>
              <a:rPr lang="en-US" sz="1800" dirty="0">
                <a:latin typeface="CMTT10"/>
              </a:rPr>
              <a:t>==</a:t>
            </a:r>
            <a:r>
              <a:rPr lang="en-US" sz="1800" dirty="0">
                <a:latin typeface="CMR10"/>
              </a:rPr>
              <a:t>, </a:t>
            </a:r>
            <a:r>
              <a:rPr lang="en-US" sz="1800" dirty="0">
                <a:latin typeface="CMTT10"/>
              </a:rPr>
              <a:t>!=</a:t>
            </a:r>
            <a:r>
              <a:rPr lang="en-US" sz="1800" dirty="0">
                <a:latin typeface="CMR10"/>
              </a:rPr>
              <a:t>) the same way as usual. In the following example it is checked,</a:t>
            </a:r>
          </a:p>
          <a:p>
            <a:r>
              <a:rPr lang="en-US" sz="1800" dirty="0">
                <a:latin typeface="CMR10"/>
              </a:rPr>
              <a:t>whether </a:t>
            </a:r>
            <a:r>
              <a:rPr lang="en-US" sz="1800" dirty="0">
                <a:latin typeface="CMTI10"/>
              </a:rPr>
              <a:t>pt2Function </a:t>
            </a:r>
            <a:r>
              <a:rPr lang="en-US" sz="1800" dirty="0">
                <a:latin typeface="CMR10"/>
              </a:rPr>
              <a:t>and </a:t>
            </a:r>
            <a:r>
              <a:rPr lang="en-US" sz="1800" dirty="0">
                <a:latin typeface="CMTI10"/>
              </a:rPr>
              <a:t>pt2Member </a:t>
            </a:r>
            <a:r>
              <a:rPr lang="en-US" sz="1800" dirty="0">
                <a:latin typeface="CMR10"/>
              </a:rPr>
              <a:t>actually contain the address of the functions </a:t>
            </a:r>
            <a:r>
              <a:rPr lang="en-US" sz="1800" dirty="0" err="1">
                <a:latin typeface="CMTI10"/>
              </a:rPr>
              <a:t>DoIt</a:t>
            </a:r>
            <a:r>
              <a:rPr lang="en-US" sz="1800" dirty="0">
                <a:latin typeface="CMTI10"/>
              </a:rPr>
              <a:t> </a:t>
            </a:r>
            <a:r>
              <a:rPr lang="en-US" sz="1800" dirty="0">
                <a:latin typeface="CMR10"/>
              </a:rPr>
              <a:t>and </a:t>
            </a:r>
            <a:r>
              <a:rPr lang="en-US" sz="1800" dirty="0" err="1">
                <a:latin typeface="CMTI10"/>
              </a:rPr>
              <a:t>TMyClass</a:t>
            </a:r>
            <a:r>
              <a:rPr lang="en-US" sz="1800" dirty="0">
                <a:latin typeface="CMTI10"/>
              </a:rPr>
              <a:t>::</a:t>
            </a:r>
            <a:r>
              <a:rPr lang="en-US" sz="1800" dirty="0" err="1">
                <a:latin typeface="CMTI10"/>
              </a:rPr>
              <a:t>DoMore</a:t>
            </a:r>
            <a:r>
              <a:rPr lang="en-US" sz="1800" dirty="0">
                <a:latin typeface="CMR10"/>
              </a:rPr>
              <a:t>.</a:t>
            </a:r>
          </a:p>
          <a:p>
            <a:r>
              <a:rPr lang="en-US" sz="1800" dirty="0">
                <a:latin typeface="CMR10"/>
              </a:rPr>
              <a:t>A text is shown in case of equality.</a:t>
            </a:r>
          </a:p>
          <a:p>
            <a:endParaRPr lang="en-US" sz="1600" dirty="0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MTT10"/>
              </a:rPr>
              <a:t>// C</a:t>
            </a:r>
          </a:p>
          <a:p>
            <a:r>
              <a:rPr lang="en-US" sz="2000" dirty="0">
                <a:latin typeface="CMTT10"/>
              </a:rPr>
              <a:t>if(pt2Function &gt;0){ // check if initialized</a:t>
            </a:r>
          </a:p>
          <a:p>
            <a:r>
              <a:rPr lang="en-US" sz="2000" dirty="0">
                <a:latin typeface="CMTT10"/>
              </a:rPr>
              <a:t>if(pt2Function == &amp;</a:t>
            </a:r>
            <a:r>
              <a:rPr lang="en-US" sz="2000" dirty="0" err="1">
                <a:latin typeface="CMTT10"/>
              </a:rPr>
              <a:t>DoIt</a:t>
            </a:r>
            <a:r>
              <a:rPr lang="en-US" sz="2000" dirty="0">
                <a:latin typeface="CMTT10"/>
              </a:rPr>
              <a:t>)</a:t>
            </a:r>
          </a:p>
          <a:p>
            <a:r>
              <a:rPr lang="en-US" sz="2000" dirty="0" err="1">
                <a:latin typeface="CMTT10"/>
              </a:rPr>
              <a:t>printf</a:t>
            </a:r>
            <a:r>
              <a:rPr lang="en-US" sz="2000" dirty="0">
                <a:latin typeface="CMTT10"/>
              </a:rPr>
              <a:t>("Pointer points to </a:t>
            </a:r>
            <a:r>
              <a:rPr lang="en-US" sz="2000" dirty="0" err="1">
                <a:latin typeface="CMTT10"/>
              </a:rPr>
              <a:t>DoIt</a:t>
            </a:r>
            <a:r>
              <a:rPr lang="en-US" sz="2000" dirty="0">
                <a:latin typeface="CMTT10"/>
              </a:rPr>
              <a:t>\n"); }</a:t>
            </a:r>
          </a:p>
          <a:p>
            <a:r>
              <a:rPr lang="en-US" sz="2000" dirty="0">
                <a:latin typeface="CMTT10"/>
              </a:rPr>
              <a:t>else</a:t>
            </a:r>
          </a:p>
          <a:p>
            <a:r>
              <a:rPr lang="en-US" sz="2000" dirty="0" err="1">
                <a:latin typeface="CMTT10"/>
              </a:rPr>
              <a:t>printf</a:t>
            </a:r>
            <a:r>
              <a:rPr lang="en-US" sz="2000" dirty="0">
                <a:latin typeface="CMTT10"/>
              </a:rPr>
              <a:t>("Pointer not initialized!!\n");</a:t>
            </a:r>
          </a:p>
          <a:p>
            <a:endParaRPr lang="en-US" sz="2000" dirty="0"/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MTT10"/>
              </a:rPr>
              <a:t>// C++</a:t>
            </a:r>
          </a:p>
          <a:p>
            <a:r>
              <a:rPr lang="en-US" sz="2000" dirty="0">
                <a:latin typeface="CMTT10"/>
              </a:rPr>
              <a:t>if(pt2ConstMember == &amp;</a:t>
            </a:r>
            <a:r>
              <a:rPr lang="en-US" sz="2000" dirty="0" err="1">
                <a:latin typeface="CMTT10"/>
              </a:rPr>
              <a:t>TMyClass</a:t>
            </a:r>
            <a:r>
              <a:rPr lang="en-US" sz="2000" dirty="0">
                <a:latin typeface="CMTT10"/>
              </a:rPr>
              <a:t>::</a:t>
            </a:r>
            <a:r>
              <a:rPr lang="en-US" sz="2000" dirty="0" err="1">
                <a:latin typeface="CMTT10"/>
              </a:rPr>
              <a:t>DoMore</a:t>
            </a:r>
            <a:r>
              <a:rPr lang="en-US" sz="2000" dirty="0">
                <a:latin typeface="CMTT10"/>
              </a:rPr>
              <a:t>)</a:t>
            </a:r>
          </a:p>
          <a:p>
            <a:r>
              <a:rPr lang="en-US" sz="2000" dirty="0" err="1">
                <a:latin typeface="CMTT10"/>
              </a:rPr>
              <a:t>cout</a:t>
            </a:r>
            <a:r>
              <a:rPr lang="en-US" sz="2000" dirty="0">
                <a:latin typeface="CMTT10"/>
              </a:rPr>
              <a:t> &lt;&lt; "Pointer points to </a:t>
            </a:r>
            <a:r>
              <a:rPr lang="en-US" sz="2000" dirty="0" err="1">
                <a:latin typeface="CMTT10"/>
              </a:rPr>
              <a:t>TMyClass</a:t>
            </a:r>
            <a:r>
              <a:rPr lang="en-US" sz="2000" dirty="0">
                <a:latin typeface="CMTT10"/>
              </a:rPr>
              <a:t>::</a:t>
            </a:r>
            <a:r>
              <a:rPr lang="en-US" sz="2000" dirty="0" err="1">
                <a:latin typeface="CMTT10"/>
              </a:rPr>
              <a:t>DoMore</a:t>
            </a:r>
            <a:r>
              <a:rPr lang="en-US" sz="2000" dirty="0">
                <a:latin typeface="CMTT10"/>
              </a:rPr>
              <a:t>" &lt;&lt; </a:t>
            </a:r>
            <a:r>
              <a:rPr lang="en-US" sz="2000" dirty="0" err="1">
                <a:latin typeface="CMTT10"/>
              </a:rPr>
              <a:t>endl</a:t>
            </a:r>
            <a:r>
              <a:rPr lang="en-US" sz="2000" dirty="0">
                <a:latin typeface="CMTT10"/>
              </a:rPr>
              <a:t>;</a:t>
            </a:r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>
                <a:latin typeface="CMBX12"/>
              </a:rPr>
              <a:t>Calling a Function using a Function Pointer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MR10"/>
              </a:rPr>
              <a:t>In C you call a function using a function pointer by explicitly dereferencing it using the </a:t>
            </a:r>
            <a:r>
              <a:rPr lang="en-US" sz="1800" dirty="0">
                <a:latin typeface="CMTT10"/>
              </a:rPr>
              <a:t>* </a:t>
            </a:r>
            <a:r>
              <a:rPr lang="en-US" sz="1800" dirty="0">
                <a:latin typeface="CMR10"/>
              </a:rPr>
              <a:t>operator. </a:t>
            </a:r>
            <a:r>
              <a:rPr lang="en-US" sz="1800" dirty="0" smtClean="0">
                <a:latin typeface="CMR10"/>
              </a:rPr>
              <a:t>Alternatively you </a:t>
            </a:r>
            <a:r>
              <a:rPr lang="en-US" sz="1800" dirty="0">
                <a:latin typeface="CMR10"/>
              </a:rPr>
              <a:t>may also just use the function pointer’s instead of the </a:t>
            </a:r>
            <a:r>
              <a:rPr lang="en-US" sz="1800" dirty="0" err="1">
                <a:latin typeface="CMR10"/>
              </a:rPr>
              <a:t>funtion’s</a:t>
            </a:r>
            <a:r>
              <a:rPr lang="en-US" sz="1800" dirty="0">
                <a:latin typeface="CMR10"/>
              </a:rPr>
              <a:t> name. In C++ the two operators </a:t>
            </a:r>
            <a:r>
              <a:rPr lang="en-US" sz="1800" dirty="0">
                <a:latin typeface="CMTT10"/>
              </a:rPr>
              <a:t>.* </a:t>
            </a:r>
            <a:r>
              <a:rPr lang="en-US" sz="1800" dirty="0">
                <a:latin typeface="CMR10"/>
              </a:rPr>
              <a:t>resp</a:t>
            </a:r>
            <a:r>
              <a:rPr lang="en-US" sz="1800" dirty="0" smtClean="0">
                <a:latin typeface="CMR10"/>
              </a:rPr>
              <a:t>. </a:t>
            </a:r>
            <a:r>
              <a:rPr lang="en-US" sz="1800" dirty="0" smtClean="0">
                <a:latin typeface="CMTT10"/>
              </a:rPr>
              <a:t>-&gt;* </a:t>
            </a:r>
            <a:r>
              <a:rPr lang="en-US" sz="1800" dirty="0">
                <a:latin typeface="CMR10"/>
              </a:rPr>
              <a:t>are used together with an instance of a class in order to call one of their (non-static) member functions. </a:t>
            </a:r>
            <a:r>
              <a:rPr lang="en-US" sz="1800" dirty="0" smtClean="0">
                <a:latin typeface="CMR10"/>
              </a:rPr>
              <a:t>If the </a:t>
            </a:r>
            <a:r>
              <a:rPr lang="en-US" sz="1800" dirty="0">
                <a:latin typeface="CMR10"/>
              </a:rPr>
              <a:t>call takes place within another member function you may use the </a:t>
            </a:r>
            <a:r>
              <a:rPr lang="en-US" sz="1800" dirty="0">
                <a:latin typeface="CMTI10"/>
              </a:rPr>
              <a:t>this</a:t>
            </a:r>
            <a:r>
              <a:rPr lang="en-US" sz="1800" dirty="0">
                <a:latin typeface="CMR10"/>
              </a:rPr>
              <a:t>-pointer.</a:t>
            </a:r>
          </a:p>
          <a:p>
            <a:endParaRPr lang="en-US" sz="1800" dirty="0"/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52400" y="3"/>
            <a:ext cx="8839200" cy="612616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MTT10"/>
              </a:rPr>
              <a:t>// 2.5 calling a function using a function pointer</a:t>
            </a:r>
          </a:p>
          <a:p>
            <a:r>
              <a:rPr lang="en-US" sz="1800" dirty="0" err="1">
                <a:latin typeface="CMTT10"/>
              </a:rPr>
              <a:t>int</a:t>
            </a:r>
            <a:r>
              <a:rPr lang="en-US" sz="1800" dirty="0">
                <a:latin typeface="CMTT10"/>
              </a:rPr>
              <a:t> result1 = pt2Function (12, ’a’, ’b’); // C short way</a:t>
            </a:r>
          </a:p>
          <a:p>
            <a:r>
              <a:rPr lang="en-US" sz="1800" dirty="0" err="1">
                <a:latin typeface="CMTT10"/>
              </a:rPr>
              <a:t>int</a:t>
            </a:r>
            <a:r>
              <a:rPr lang="en-US" sz="1800" dirty="0">
                <a:latin typeface="CMTT10"/>
              </a:rPr>
              <a:t> result2 = (*pt2Function) (12, ’a’, ’b’); // C</a:t>
            </a:r>
          </a:p>
          <a:p>
            <a:r>
              <a:rPr lang="en-US" sz="1800" dirty="0" err="1">
                <a:latin typeface="CMTT10"/>
              </a:rPr>
              <a:t>TMyClass</a:t>
            </a:r>
            <a:r>
              <a:rPr lang="en-US" sz="1800" dirty="0">
                <a:latin typeface="CMTT10"/>
              </a:rPr>
              <a:t> instance1;</a:t>
            </a:r>
          </a:p>
          <a:p>
            <a:r>
              <a:rPr lang="en-US" sz="1800" dirty="0" err="1">
                <a:latin typeface="CMTT10"/>
              </a:rPr>
              <a:t>int</a:t>
            </a:r>
            <a:r>
              <a:rPr lang="en-US" sz="1800" dirty="0">
                <a:latin typeface="CMTT10"/>
              </a:rPr>
              <a:t> result3 = (instance1.*pt2Member)(12, ’a’, ’b’); // C++</a:t>
            </a:r>
          </a:p>
          <a:p>
            <a:r>
              <a:rPr lang="en-US" sz="1800" dirty="0" err="1">
                <a:latin typeface="CMTT10"/>
              </a:rPr>
              <a:t>int</a:t>
            </a:r>
            <a:r>
              <a:rPr lang="en-US" sz="1800" dirty="0">
                <a:latin typeface="CMTT10"/>
              </a:rPr>
              <a:t> result4 = (*this.*pt2Member)(12, ’a’, ’b’); // C++ if this-pointer can be used</a:t>
            </a:r>
          </a:p>
          <a:p>
            <a:r>
              <a:rPr lang="en-US" sz="1800" dirty="0" err="1">
                <a:latin typeface="CMTT10"/>
              </a:rPr>
              <a:t>TMyClass</a:t>
            </a:r>
            <a:r>
              <a:rPr lang="en-US" sz="1800" dirty="0">
                <a:latin typeface="CMTT10"/>
              </a:rPr>
              <a:t>* instance2 = new </a:t>
            </a:r>
            <a:r>
              <a:rPr lang="en-US" sz="1800" dirty="0" err="1">
                <a:latin typeface="CMTT10"/>
              </a:rPr>
              <a:t>TMyClass</a:t>
            </a:r>
            <a:r>
              <a:rPr lang="en-US" sz="1800" dirty="0" smtClean="0">
                <a:latin typeface="CMTT10"/>
              </a:rPr>
              <a:t>;</a:t>
            </a:r>
          </a:p>
          <a:p>
            <a:r>
              <a:rPr lang="en-US" sz="1800" dirty="0">
                <a:latin typeface="CMTT10"/>
              </a:rPr>
              <a:t>// C++, instance2 is a </a:t>
            </a:r>
            <a:r>
              <a:rPr lang="en-US" sz="1800" dirty="0" smtClean="0">
                <a:latin typeface="CMTT10"/>
              </a:rPr>
              <a:t>pointer delete </a:t>
            </a:r>
            <a:r>
              <a:rPr lang="en-US" sz="1800" dirty="0">
                <a:latin typeface="CMTT10"/>
              </a:rPr>
              <a:t>instance2;</a:t>
            </a:r>
          </a:p>
          <a:p>
            <a:r>
              <a:rPr lang="en-US" sz="1800" dirty="0" err="1" smtClean="0">
                <a:latin typeface="CMTT10"/>
              </a:rPr>
              <a:t>int</a:t>
            </a:r>
            <a:r>
              <a:rPr lang="en-US" sz="1800" dirty="0" smtClean="0">
                <a:latin typeface="CMTT10"/>
              </a:rPr>
              <a:t> </a:t>
            </a:r>
            <a:r>
              <a:rPr lang="en-US" sz="1800" dirty="0">
                <a:latin typeface="CMTT10"/>
              </a:rPr>
              <a:t>result4 = (instance2-&gt;*pt2Member)(12, ’a’, ’b’);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>
                <a:latin typeface="CMBX12"/>
              </a:rPr>
              <a:t>How to Pass a Function Pointer as an Argument ?</a:t>
            </a:r>
            <a:r>
              <a:rPr lang="en-US" sz="2000" dirty="0">
                <a:latin typeface="CMBX12"/>
              </a:rPr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>
                <a:latin typeface="CMBX12"/>
              </a:rPr>
              <a:t>How to Implement Callback Functions in C and C++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60000" lnSpcReduction="20000"/>
          </a:bodyPr>
          <a:lstStyle/>
          <a:p>
            <a:r>
              <a:rPr lang="en-US" dirty="0">
                <a:latin typeface="CMR10"/>
              </a:rPr>
              <a:t>Function Pointers provide the concept of callback functions. </a:t>
            </a:r>
            <a:r>
              <a:rPr lang="en-US" dirty="0" err="1" smtClean="0">
                <a:latin typeface="CMR10"/>
              </a:rPr>
              <a:t>Cosider</a:t>
            </a:r>
            <a:r>
              <a:rPr lang="en-US" dirty="0" smtClean="0">
                <a:latin typeface="CMR10"/>
              </a:rPr>
              <a:t> the </a:t>
            </a:r>
            <a:r>
              <a:rPr lang="en-US" dirty="0" err="1" smtClean="0">
                <a:latin typeface="CMTI10"/>
              </a:rPr>
              <a:t>qsort</a:t>
            </a:r>
            <a:r>
              <a:rPr lang="en-US" dirty="0">
                <a:latin typeface="CMR10"/>
              </a:rPr>
              <a:t>. This function sorts the items of a field according to a user-specific</a:t>
            </a:r>
          </a:p>
          <a:p>
            <a:r>
              <a:rPr lang="en-US" dirty="0">
                <a:latin typeface="CMR10"/>
              </a:rPr>
              <a:t>ranking. The field can contain items of any type; it is passed to the sort function using a </a:t>
            </a:r>
            <a:r>
              <a:rPr lang="en-US" dirty="0">
                <a:latin typeface="CMTI10"/>
              </a:rPr>
              <a:t>void</a:t>
            </a:r>
            <a:r>
              <a:rPr lang="en-US" dirty="0">
                <a:latin typeface="CMR10"/>
              </a:rPr>
              <a:t>-pointer. Also </a:t>
            </a:r>
            <a:r>
              <a:rPr lang="en-US" dirty="0" smtClean="0">
                <a:latin typeface="CMR10"/>
              </a:rPr>
              <a:t>the size </a:t>
            </a:r>
            <a:r>
              <a:rPr lang="en-US" dirty="0">
                <a:latin typeface="CMR10"/>
              </a:rPr>
              <a:t>of an item and the </a:t>
            </a:r>
            <a:r>
              <a:rPr lang="en-US" dirty="0" smtClean="0">
                <a:latin typeface="CMR10"/>
              </a:rPr>
              <a:t>total number </a:t>
            </a:r>
            <a:r>
              <a:rPr lang="en-US" dirty="0">
                <a:latin typeface="CMR10"/>
              </a:rPr>
              <a:t>of items in the field has got to be passed. </a:t>
            </a:r>
            <a:endParaRPr lang="en-US" dirty="0" smtClean="0">
              <a:latin typeface="CMR10"/>
            </a:endParaRPr>
          </a:p>
          <a:p>
            <a:endParaRPr lang="en-US" dirty="0" smtClean="0">
              <a:latin typeface="CMR10"/>
            </a:endParaRPr>
          </a:p>
          <a:p>
            <a:r>
              <a:rPr lang="en-US" dirty="0" smtClean="0">
                <a:latin typeface="CMR10"/>
              </a:rPr>
              <a:t>Now </a:t>
            </a:r>
            <a:r>
              <a:rPr lang="en-US" dirty="0">
                <a:latin typeface="CMR10"/>
              </a:rPr>
              <a:t>the question is: How </a:t>
            </a:r>
            <a:r>
              <a:rPr lang="en-US" dirty="0" smtClean="0">
                <a:latin typeface="CMR10"/>
              </a:rPr>
              <a:t>can the </a:t>
            </a:r>
            <a:r>
              <a:rPr lang="en-US" dirty="0">
                <a:latin typeface="CMR10"/>
              </a:rPr>
              <a:t>sort-function sort the items of the field without any information about the type of an item? The answer is</a:t>
            </a:r>
          </a:p>
          <a:p>
            <a:r>
              <a:rPr lang="en-US" dirty="0">
                <a:latin typeface="CMR10"/>
              </a:rPr>
              <a:t>simple: The function receives the pointer to a comparison-function which takes </a:t>
            </a:r>
            <a:r>
              <a:rPr lang="en-US" dirty="0">
                <a:latin typeface="CMTI10"/>
              </a:rPr>
              <a:t>void</a:t>
            </a:r>
            <a:r>
              <a:rPr lang="en-US" dirty="0">
                <a:latin typeface="CMR10"/>
              </a:rPr>
              <a:t>-pointers to two </a:t>
            </a:r>
            <a:r>
              <a:rPr lang="en-US" dirty="0" smtClean="0">
                <a:latin typeface="CMR10"/>
              </a:rPr>
              <a:t>field-items, evaluates </a:t>
            </a:r>
            <a:r>
              <a:rPr lang="en-US" dirty="0">
                <a:latin typeface="CMR10"/>
              </a:rPr>
              <a:t>their ranking and returns the result coded as an </a:t>
            </a:r>
            <a:r>
              <a:rPr lang="en-US" dirty="0">
                <a:latin typeface="CMTI10"/>
              </a:rPr>
              <a:t>int</a:t>
            </a:r>
            <a:r>
              <a:rPr lang="en-US" dirty="0">
                <a:latin typeface="CMR10"/>
              </a:rPr>
              <a:t>. So every time the sort algorithm needs a </a:t>
            </a:r>
            <a:r>
              <a:rPr lang="en-US" dirty="0" smtClean="0">
                <a:latin typeface="CMR10"/>
              </a:rPr>
              <a:t>decision about </a:t>
            </a:r>
            <a:r>
              <a:rPr lang="en-US" dirty="0">
                <a:latin typeface="CMR10"/>
              </a:rPr>
              <a:t>the ranking of two items, it just calls the comparison-function via the function pointer.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CMBX12"/>
              </a:rPr>
              <a:t>			Introduction</a:t>
            </a:r>
            <a:r>
              <a:rPr lang="en-US" dirty="0">
                <a:latin typeface="CMBX12"/>
              </a:rPr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MR10"/>
              </a:rPr>
              <a:t>Function Pointers provide some extremely </a:t>
            </a:r>
            <a:r>
              <a:rPr lang="en-US" sz="2400" dirty="0" smtClean="0">
                <a:latin typeface="CMR10"/>
              </a:rPr>
              <a:t>interesting, One can use them </a:t>
            </a:r>
            <a:r>
              <a:rPr lang="en-US" sz="2400" dirty="0">
                <a:latin typeface="CMR10"/>
              </a:rPr>
              <a:t>to replace </a:t>
            </a:r>
            <a:r>
              <a:rPr lang="en-US" sz="2400" dirty="0">
                <a:latin typeface="CMTI10"/>
              </a:rPr>
              <a:t>switch/if</a:t>
            </a:r>
            <a:r>
              <a:rPr lang="en-US" sz="2400" dirty="0">
                <a:latin typeface="CMR10"/>
              </a:rPr>
              <a:t>-statements, to realize your own </a:t>
            </a:r>
            <a:r>
              <a:rPr lang="en-US" sz="2400" dirty="0">
                <a:latin typeface="CMTI10"/>
              </a:rPr>
              <a:t>late-binding </a:t>
            </a:r>
            <a:r>
              <a:rPr lang="en-US" sz="2400" dirty="0">
                <a:latin typeface="CMR10"/>
              </a:rPr>
              <a:t>or to implement </a:t>
            </a:r>
            <a:r>
              <a:rPr lang="en-US" sz="2400" dirty="0">
                <a:latin typeface="CMTI10"/>
              </a:rPr>
              <a:t>callbacks</a:t>
            </a:r>
            <a:r>
              <a:rPr lang="en-US" sz="2400" dirty="0">
                <a:latin typeface="CMR10"/>
              </a:rPr>
              <a:t>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MTT10"/>
              </a:rPr>
              <a:t>void </a:t>
            </a:r>
            <a:r>
              <a:rPr lang="en-US" sz="2000" dirty="0" err="1">
                <a:latin typeface="CMTT10"/>
              </a:rPr>
              <a:t>qsort</a:t>
            </a:r>
            <a:r>
              <a:rPr lang="en-US" sz="2000" dirty="0">
                <a:latin typeface="CMTT10"/>
              </a:rPr>
              <a:t>(void* field, </a:t>
            </a:r>
            <a:r>
              <a:rPr lang="en-US" sz="2000" dirty="0" err="1">
                <a:latin typeface="CMTT10"/>
              </a:rPr>
              <a:t>size_t</a:t>
            </a:r>
            <a:r>
              <a:rPr lang="en-US" sz="2000" dirty="0">
                <a:latin typeface="CMTT10"/>
              </a:rPr>
              <a:t> </a:t>
            </a:r>
            <a:r>
              <a:rPr lang="en-US" sz="2000" dirty="0" err="1">
                <a:latin typeface="CMTT10"/>
              </a:rPr>
              <a:t>nElements</a:t>
            </a:r>
            <a:r>
              <a:rPr lang="en-US" sz="2000" dirty="0">
                <a:latin typeface="CMTT10"/>
              </a:rPr>
              <a:t>, </a:t>
            </a:r>
            <a:r>
              <a:rPr lang="en-US" sz="2000" dirty="0" err="1">
                <a:latin typeface="CMTT10"/>
              </a:rPr>
              <a:t>size_t</a:t>
            </a:r>
            <a:r>
              <a:rPr lang="en-US" sz="2000" dirty="0">
                <a:latin typeface="CMTT10"/>
              </a:rPr>
              <a:t> </a:t>
            </a:r>
            <a:r>
              <a:rPr lang="en-US" sz="2000" dirty="0" err="1">
                <a:latin typeface="CMTT10"/>
              </a:rPr>
              <a:t>sizeOfAnElement</a:t>
            </a:r>
            <a:r>
              <a:rPr lang="en-US" sz="2000" dirty="0">
                <a:latin typeface="CMTT10"/>
              </a:rPr>
              <a:t>,</a:t>
            </a:r>
          </a:p>
          <a:p>
            <a:r>
              <a:rPr lang="en-US" sz="2000" dirty="0" err="1">
                <a:latin typeface="CMTT10"/>
              </a:rPr>
              <a:t>int</a:t>
            </a:r>
            <a:r>
              <a:rPr lang="en-US" sz="2000" dirty="0">
                <a:latin typeface="CMTT10"/>
              </a:rPr>
              <a:t>(_USERENTRY *</a:t>
            </a:r>
            <a:r>
              <a:rPr lang="en-US" sz="2000" dirty="0" err="1">
                <a:latin typeface="CMTT10"/>
              </a:rPr>
              <a:t>cmpFunc</a:t>
            </a:r>
            <a:r>
              <a:rPr lang="en-US" sz="2000" dirty="0">
                <a:latin typeface="CMTT10"/>
              </a:rPr>
              <a:t>)(const void *, const void*));</a:t>
            </a:r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74" dirty="0">
                <a:latin typeface="CMTT10"/>
              </a:rPr>
              <a:t>void </a:t>
            </a:r>
            <a:r>
              <a:rPr lang="en-US" sz="2174" dirty="0" err="1">
                <a:latin typeface="CMTT10"/>
              </a:rPr>
              <a:t>qsort</a:t>
            </a:r>
            <a:r>
              <a:rPr lang="en-US" sz="2174" dirty="0">
                <a:latin typeface="CMTT10"/>
              </a:rPr>
              <a:t>( ... , </a:t>
            </a:r>
            <a:r>
              <a:rPr lang="en-US" sz="2174" dirty="0" err="1">
                <a:latin typeface="CMTT10"/>
              </a:rPr>
              <a:t>int</a:t>
            </a:r>
            <a:r>
              <a:rPr lang="en-US" sz="2174" dirty="0">
                <a:latin typeface="CMTT10"/>
              </a:rPr>
              <a:t>(_USERENTRY *</a:t>
            </a:r>
            <a:r>
              <a:rPr lang="en-US" sz="2174" dirty="0" err="1">
                <a:latin typeface="CMTT10"/>
              </a:rPr>
              <a:t>cmpFunc</a:t>
            </a:r>
            <a:r>
              <a:rPr lang="en-US" sz="2174" dirty="0">
                <a:latin typeface="CMTT10"/>
              </a:rPr>
              <a:t>)(const void*, const void*))</a:t>
            </a:r>
          </a:p>
          <a:p>
            <a:r>
              <a:rPr lang="en-US" sz="2174" dirty="0">
                <a:latin typeface="CMTT10"/>
              </a:rPr>
              <a:t>{</a:t>
            </a:r>
          </a:p>
          <a:p>
            <a:r>
              <a:rPr lang="en-US" sz="2174" dirty="0">
                <a:latin typeface="CMTT10"/>
              </a:rPr>
              <a:t>/* sort algorithm - note: item1 and item2 are void-pointers */</a:t>
            </a:r>
          </a:p>
          <a:p>
            <a:r>
              <a:rPr lang="en-US" sz="2174" dirty="0" err="1">
                <a:latin typeface="CMTT10"/>
              </a:rPr>
              <a:t>int</a:t>
            </a:r>
            <a:r>
              <a:rPr lang="en-US" sz="2174" dirty="0">
                <a:latin typeface="CMTT10"/>
              </a:rPr>
              <a:t> bigger=</a:t>
            </a:r>
            <a:r>
              <a:rPr lang="en-US" sz="2174" dirty="0" err="1">
                <a:latin typeface="CMTT10"/>
              </a:rPr>
              <a:t>cmpFunc</a:t>
            </a:r>
            <a:r>
              <a:rPr lang="en-US" sz="2174" dirty="0">
                <a:latin typeface="CMTT10"/>
              </a:rPr>
              <a:t>(item1, item2); // make callback</a:t>
            </a:r>
          </a:p>
          <a:p>
            <a:r>
              <a:rPr lang="en-US" sz="2174" dirty="0">
                <a:latin typeface="CMTT10"/>
              </a:rPr>
              <a:t>/* use the result */</a:t>
            </a:r>
          </a:p>
          <a:p>
            <a:r>
              <a:rPr lang="en-US" sz="2174" dirty="0">
                <a:latin typeface="CMTT10"/>
              </a:rPr>
              <a:t>}</a:t>
            </a:r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-26772" y="1143000"/>
            <a:ext cx="9170773" cy="5715000"/>
          </a:xfrm>
        </p:spPr>
        <p:txBody>
          <a:bodyPr>
            <a:normAutofit fontScale="76000" lnSpcReduction="20000"/>
          </a:bodyPr>
          <a:lstStyle/>
          <a:p>
            <a:r>
              <a:rPr lang="en-US" dirty="0">
                <a:latin typeface="CMR10"/>
              </a:rPr>
              <a:t>Pointers to non-static members are different to ordinary C function pointers since they need the </a:t>
            </a:r>
            <a:r>
              <a:rPr lang="en-US" dirty="0" smtClean="0">
                <a:latin typeface="CMR10"/>
              </a:rPr>
              <a:t>this-pointer of </a:t>
            </a:r>
            <a:r>
              <a:rPr lang="en-US" dirty="0">
                <a:latin typeface="CMR10"/>
              </a:rPr>
              <a:t>a class object to be passed. Thus ordinary function pointers and non-static member functions have </a:t>
            </a:r>
            <a:r>
              <a:rPr lang="en-US" dirty="0" smtClean="0">
                <a:latin typeface="CMR10"/>
              </a:rPr>
              <a:t>different and </a:t>
            </a:r>
            <a:r>
              <a:rPr lang="en-US" dirty="0">
                <a:latin typeface="CMR10"/>
              </a:rPr>
              <a:t>incompatible signatures! If you just want to callback to a member of a specific class you just change </a:t>
            </a:r>
            <a:r>
              <a:rPr lang="en-US" dirty="0" err="1" smtClean="0">
                <a:latin typeface="CMR10"/>
              </a:rPr>
              <a:t>yourcode</a:t>
            </a:r>
            <a:r>
              <a:rPr lang="en-US" dirty="0" smtClean="0">
                <a:latin typeface="CMR10"/>
              </a:rPr>
              <a:t> </a:t>
            </a:r>
            <a:r>
              <a:rPr lang="en-US" dirty="0">
                <a:latin typeface="CMR10"/>
              </a:rPr>
              <a:t>from an ordinary function pointer to a pointer to a member function. But what can you do, if you </a:t>
            </a:r>
            <a:r>
              <a:rPr lang="en-US" dirty="0" smtClean="0">
                <a:latin typeface="CMR10"/>
              </a:rPr>
              <a:t>want to </a:t>
            </a:r>
            <a:r>
              <a:rPr lang="en-US" dirty="0">
                <a:latin typeface="CMBX10"/>
              </a:rPr>
              <a:t>callback to a non-static member of an arbitrary class</a:t>
            </a:r>
            <a:r>
              <a:rPr lang="en-US" dirty="0">
                <a:latin typeface="CMR10"/>
              </a:rPr>
              <a:t>? It’s a little bit difficult. You need to write a</a:t>
            </a:r>
          </a:p>
          <a:p>
            <a:r>
              <a:rPr lang="en-US" dirty="0">
                <a:latin typeface="CMBX10"/>
              </a:rPr>
              <a:t>static </a:t>
            </a:r>
            <a:r>
              <a:rPr lang="en-US" dirty="0">
                <a:latin typeface="CMR10"/>
              </a:rPr>
              <a:t>member function as a wrapper. A static member function has the same signature as a C function! </a:t>
            </a:r>
            <a:r>
              <a:rPr lang="en-US" dirty="0" smtClean="0">
                <a:latin typeface="CMR10"/>
              </a:rPr>
              <a:t>Then you </a:t>
            </a:r>
            <a:r>
              <a:rPr lang="en-US" dirty="0">
                <a:latin typeface="CMR10"/>
              </a:rPr>
              <a:t>cast the pointer to the object on which you want to invoke the member function to </a:t>
            </a:r>
            <a:r>
              <a:rPr lang="en-US" dirty="0">
                <a:latin typeface="CMBX10"/>
              </a:rPr>
              <a:t>void* </a:t>
            </a:r>
            <a:r>
              <a:rPr lang="en-US" dirty="0">
                <a:latin typeface="CMR10"/>
              </a:rPr>
              <a:t>and pass it </a:t>
            </a:r>
            <a:r>
              <a:rPr lang="en-US" dirty="0" smtClean="0">
                <a:latin typeface="CMR10"/>
              </a:rPr>
              <a:t>to the </a:t>
            </a:r>
            <a:r>
              <a:rPr lang="en-US" dirty="0">
                <a:latin typeface="CMR10"/>
              </a:rPr>
              <a:t>wrapper as an </a:t>
            </a:r>
            <a:r>
              <a:rPr lang="en-US" dirty="0">
                <a:latin typeface="CMBX10"/>
              </a:rPr>
              <a:t>additional argument </a:t>
            </a:r>
            <a:r>
              <a:rPr lang="en-US" dirty="0">
                <a:latin typeface="CMR10"/>
              </a:rPr>
              <a:t>or via a </a:t>
            </a:r>
            <a:r>
              <a:rPr lang="en-US" dirty="0">
                <a:latin typeface="CMBX10"/>
              </a:rPr>
              <a:t>global variable</a:t>
            </a:r>
            <a:r>
              <a:rPr lang="en-US" dirty="0" smtClean="0">
                <a:latin typeface="CMR10"/>
              </a:rPr>
              <a:t>.</a:t>
            </a:r>
            <a:r>
              <a:rPr lang="en-US" dirty="0" smtClean="0">
                <a:latin typeface="CMR7"/>
              </a:rPr>
              <a:t> </a:t>
            </a:r>
            <a:r>
              <a:rPr lang="en-US" dirty="0">
                <a:latin typeface="CMR10"/>
              </a:rPr>
              <a:t>Of course you’ve also got to pass </a:t>
            </a:r>
            <a:r>
              <a:rPr lang="en-US" dirty="0" smtClean="0">
                <a:latin typeface="CMR10"/>
              </a:rPr>
              <a:t>the calling </a:t>
            </a:r>
            <a:r>
              <a:rPr lang="en-US" dirty="0">
                <a:latin typeface="CMR10"/>
              </a:rPr>
              <a:t>arguments for the member function. The wrapper casts the void-pointer to a pointer to an instance of</a:t>
            </a:r>
          </a:p>
          <a:p>
            <a:r>
              <a:rPr lang="en-US" dirty="0">
                <a:latin typeface="CMR10"/>
              </a:rPr>
              <a:t>the correct class and calls the member function.</a:t>
            </a:r>
          </a:p>
          <a:p>
            <a:endParaRPr lang="en-US" dirty="0"/>
          </a:p>
        </p:txBody>
      </p:sp>
    </p:spTree>
  </p:cSld>
  <p:clrMapOvr>
    <a:masterClrMapping/>
  </p:clrMapOvr>
  <p:timing/>
</p:sld>
</file>

<file path=ppt/slides/slide23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MTT10"/>
              </a:rPr>
              <a:t>#include &lt;</a:t>
            </a:r>
            <a:r>
              <a:rPr lang="en-US" sz="2000" dirty="0" err="1">
                <a:latin typeface="CMTT10"/>
              </a:rPr>
              <a:t>iostream.h</a:t>
            </a:r>
            <a:r>
              <a:rPr lang="en-US" sz="2000" dirty="0">
                <a:latin typeface="CMTT10"/>
              </a:rPr>
              <a:t>&gt; // due to: </a:t>
            </a:r>
            <a:r>
              <a:rPr lang="en-US" sz="2000" dirty="0" err="1">
                <a:latin typeface="CMTT10"/>
              </a:rPr>
              <a:t>cout</a:t>
            </a:r>
            <a:endParaRPr lang="en-US" sz="2000" dirty="0">
              <a:latin typeface="CMTT10"/>
            </a:endParaRPr>
          </a:p>
          <a:p>
            <a:r>
              <a:rPr lang="en-US" sz="2000" dirty="0">
                <a:latin typeface="CMTT10"/>
              </a:rPr>
              <a:t>class </a:t>
            </a:r>
            <a:r>
              <a:rPr lang="en-US" sz="2000" dirty="0" err="1">
                <a:latin typeface="CMTT10"/>
              </a:rPr>
              <a:t>TClassA</a:t>
            </a:r>
            <a:endParaRPr lang="en-US" sz="2000" dirty="0">
              <a:latin typeface="CMTT10"/>
            </a:endParaRPr>
          </a:p>
          <a:p>
            <a:r>
              <a:rPr lang="en-US" sz="2000" dirty="0">
                <a:latin typeface="CMTT10"/>
              </a:rPr>
              <a:t>{</a:t>
            </a:r>
          </a:p>
          <a:p>
            <a:r>
              <a:rPr lang="en-US" sz="2000" dirty="0">
                <a:latin typeface="CMTT10"/>
              </a:rPr>
              <a:t>public:</a:t>
            </a:r>
          </a:p>
          <a:p>
            <a:r>
              <a:rPr lang="en-US" sz="2000" dirty="0">
                <a:latin typeface="CMTT10"/>
              </a:rPr>
              <a:t>void Display(const char* text) { </a:t>
            </a:r>
            <a:r>
              <a:rPr lang="en-US" sz="2000" dirty="0" err="1">
                <a:latin typeface="CMTT10"/>
              </a:rPr>
              <a:t>cout</a:t>
            </a:r>
            <a:r>
              <a:rPr lang="en-US" sz="2000" dirty="0">
                <a:latin typeface="CMTT10"/>
              </a:rPr>
              <a:t> &lt;&lt; text &lt;&lt; </a:t>
            </a:r>
            <a:r>
              <a:rPr lang="en-US" sz="2000" dirty="0" err="1">
                <a:latin typeface="CMTT10"/>
              </a:rPr>
              <a:t>endl</a:t>
            </a:r>
            <a:r>
              <a:rPr lang="en-US" sz="2000" dirty="0">
                <a:latin typeface="CMTT10"/>
              </a:rPr>
              <a:t>; };</a:t>
            </a:r>
          </a:p>
          <a:p>
            <a:r>
              <a:rPr lang="en-US" sz="2000" dirty="0">
                <a:latin typeface="CMTT10"/>
              </a:rPr>
              <a:t>static void </a:t>
            </a:r>
            <a:r>
              <a:rPr lang="en-US" sz="2000" dirty="0" err="1">
                <a:latin typeface="CMTT10"/>
              </a:rPr>
              <a:t>Wrapper_To_Call_Display</a:t>
            </a:r>
            <a:r>
              <a:rPr lang="en-US" sz="2000" dirty="0">
                <a:latin typeface="CMTT10"/>
              </a:rPr>
              <a:t>(void* pt2Object, char* text);</a:t>
            </a:r>
          </a:p>
          <a:p>
            <a:r>
              <a:rPr lang="en-US" sz="2000" dirty="0">
                <a:latin typeface="CMTT10"/>
              </a:rPr>
              <a:t>/* more of </a:t>
            </a:r>
            <a:r>
              <a:rPr lang="en-US" sz="2000" dirty="0" err="1">
                <a:latin typeface="CMTT10"/>
              </a:rPr>
              <a:t>TClassA</a:t>
            </a:r>
            <a:r>
              <a:rPr lang="en-US" sz="2000" dirty="0">
                <a:latin typeface="CMTT10"/>
              </a:rPr>
              <a:t> */</a:t>
            </a:r>
          </a:p>
          <a:p>
            <a:r>
              <a:rPr lang="en-US" sz="2000" dirty="0">
                <a:latin typeface="CMTT10"/>
              </a:rPr>
              <a:t>};</a:t>
            </a:r>
          </a:p>
          <a:p>
            <a:endParaRPr lang="en-US" sz="2000" dirty="0"/>
          </a:p>
        </p:txBody>
      </p:sp>
    </p:spTree>
  </p:cSld>
  <p:clrMapOvr>
    <a:masterClrMapping/>
  </p:clrMapOvr>
  <p:timing/>
</p:sld>
</file>

<file path=ppt/slides/slide24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019800"/>
          </a:xfrm>
        </p:spPr>
        <p:txBody>
          <a:bodyPr>
            <a:normAutofit fontScale="52000" lnSpcReduction="20000"/>
          </a:bodyPr>
          <a:lstStyle/>
          <a:p>
            <a:r>
              <a:rPr lang="en-US" dirty="0">
                <a:latin typeface="CMTT10"/>
              </a:rPr>
              <a:t>// static wrapper function to be able to callback the member function Display()</a:t>
            </a:r>
          </a:p>
          <a:p>
            <a:r>
              <a:rPr lang="en-US" dirty="0">
                <a:latin typeface="CMTT10"/>
              </a:rPr>
              <a:t>void </a:t>
            </a:r>
            <a:r>
              <a:rPr lang="en-US" dirty="0" err="1">
                <a:latin typeface="CMTT10"/>
              </a:rPr>
              <a:t>TClassA</a:t>
            </a:r>
            <a:r>
              <a:rPr lang="en-US" dirty="0">
                <a:latin typeface="CMTT10"/>
              </a:rPr>
              <a:t>::</a:t>
            </a:r>
            <a:r>
              <a:rPr lang="en-US" dirty="0" err="1">
                <a:latin typeface="CMTT10"/>
              </a:rPr>
              <a:t>Wrapper_To_Call_Display</a:t>
            </a:r>
            <a:r>
              <a:rPr lang="en-US" dirty="0">
                <a:latin typeface="CMTT10"/>
              </a:rPr>
              <a:t>(void* pt2Object, char* string)</a:t>
            </a:r>
          </a:p>
          <a:p>
            <a:r>
              <a:rPr lang="en-US" dirty="0">
                <a:latin typeface="CMTT10"/>
              </a:rPr>
              <a:t>{</a:t>
            </a:r>
          </a:p>
          <a:p>
            <a:r>
              <a:rPr lang="en-US" dirty="0">
                <a:latin typeface="CMTT10"/>
              </a:rPr>
              <a:t>// explicitly cast to a pointer to </a:t>
            </a:r>
            <a:r>
              <a:rPr lang="en-US" dirty="0" err="1">
                <a:latin typeface="CMTT10"/>
              </a:rPr>
              <a:t>TClassA</a:t>
            </a:r>
            <a:endParaRPr lang="en-US" dirty="0">
              <a:latin typeface="CMTT10"/>
            </a:endParaRPr>
          </a:p>
          <a:p>
            <a:r>
              <a:rPr lang="en-US" dirty="0" err="1">
                <a:latin typeface="CMTT10"/>
              </a:rPr>
              <a:t>TClassA</a:t>
            </a:r>
            <a:r>
              <a:rPr lang="en-US" dirty="0">
                <a:latin typeface="CMTT10"/>
              </a:rPr>
              <a:t>* </a:t>
            </a:r>
            <a:r>
              <a:rPr lang="en-US" dirty="0" err="1">
                <a:latin typeface="CMTT10"/>
              </a:rPr>
              <a:t>mySelf</a:t>
            </a:r>
            <a:r>
              <a:rPr lang="en-US" dirty="0">
                <a:latin typeface="CMTT10"/>
              </a:rPr>
              <a:t> = (</a:t>
            </a:r>
            <a:r>
              <a:rPr lang="en-US" dirty="0" err="1">
                <a:latin typeface="CMTT10"/>
              </a:rPr>
              <a:t>TClassA</a:t>
            </a:r>
            <a:r>
              <a:rPr lang="en-US" dirty="0">
                <a:latin typeface="CMTT10"/>
              </a:rPr>
              <a:t>*) pt2Object;</a:t>
            </a:r>
          </a:p>
          <a:p>
            <a:r>
              <a:rPr lang="en-US" dirty="0">
                <a:latin typeface="CMTT10"/>
              </a:rPr>
              <a:t>// call member</a:t>
            </a:r>
          </a:p>
          <a:p>
            <a:r>
              <a:rPr lang="en-US" dirty="0" err="1">
                <a:latin typeface="CMTT10"/>
              </a:rPr>
              <a:t>mySelf</a:t>
            </a:r>
            <a:r>
              <a:rPr lang="en-US" dirty="0">
                <a:latin typeface="CMTT10"/>
              </a:rPr>
              <a:t>-&gt;Display(string);</a:t>
            </a:r>
          </a:p>
          <a:p>
            <a:r>
              <a:rPr lang="en-US" dirty="0">
                <a:latin typeface="CMTT10"/>
              </a:rPr>
              <a:t>}</a:t>
            </a:r>
          </a:p>
          <a:p>
            <a:r>
              <a:rPr lang="en-US" dirty="0">
                <a:latin typeface="CMTT10"/>
              </a:rPr>
              <a:t>// function does something which implies a callback</a:t>
            </a:r>
          </a:p>
          <a:p>
            <a:r>
              <a:rPr lang="en-US" dirty="0">
                <a:latin typeface="CMTT10"/>
              </a:rPr>
              <a:t>// note: of course this function can also be a member function</a:t>
            </a:r>
          </a:p>
          <a:p>
            <a:r>
              <a:rPr lang="en-US" dirty="0">
                <a:latin typeface="CMTT10"/>
              </a:rPr>
              <a:t>void </a:t>
            </a:r>
            <a:r>
              <a:rPr lang="en-US" dirty="0" err="1">
                <a:latin typeface="CMTT10"/>
              </a:rPr>
              <a:t>DoItA</a:t>
            </a:r>
            <a:r>
              <a:rPr lang="en-US" dirty="0">
                <a:latin typeface="CMTT10"/>
              </a:rPr>
              <a:t>(void* pt2Object, void (*pt2Function)(void* pt2Object, char* text))</a:t>
            </a:r>
          </a:p>
          <a:p>
            <a:r>
              <a:rPr lang="en-US" dirty="0">
                <a:latin typeface="CMTT10"/>
              </a:rPr>
              <a:t>{</a:t>
            </a:r>
          </a:p>
          <a:p>
            <a:r>
              <a:rPr lang="en-US" dirty="0">
                <a:latin typeface="CMTT10"/>
              </a:rPr>
              <a:t>/* do something */</a:t>
            </a:r>
          </a:p>
          <a:p>
            <a:r>
              <a:rPr lang="en-US" dirty="0">
                <a:latin typeface="CMTT10"/>
              </a:rPr>
              <a:t>pt2Function(pt2Object, "hi, </a:t>
            </a:r>
            <a:r>
              <a:rPr lang="en-US" dirty="0" err="1">
                <a:latin typeface="CMTT10"/>
              </a:rPr>
              <a:t>i’m</a:t>
            </a:r>
            <a:r>
              <a:rPr lang="en-US" dirty="0">
                <a:latin typeface="CMTT10"/>
              </a:rPr>
              <a:t> calling back using a argument ;-)"); // make callback</a:t>
            </a:r>
          </a:p>
          <a:p>
            <a:r>
              <a:rPr lang="en-US" dirty="0">
                <a:latin typeface="CMTT10"/>
              </a:rPr>
              <a:t>}</a:t>
            </a:r>
          </a:p>
          <a:p>
            <a:r>
              <a:rPr lang="en-US" dirty="0">
                <a:latin typeface="CMTT10"/>
              </a:rPr>
              <a:t>// execute example code</a:t>
            </a:r>
          </a:p>
          <a:p>
            <a:r>
              <a:rPr lang="en-US" dirty="0">
                <a:latin typeface="CMTT10"/>
              </a:rPr>
              <a:t>void </a:t>
            </a:r>
            <a:r>
              <a:rPr lang="en-US" dirty="0" err="1">
                <a:latin typeface="CMTT10"/>
              </a:rPr>
              <a:t>Callback_Using_Argument</a:t>
            </a:r>
            <a:r>
              <a:rPr lang="en-US" dirty="0">
                <a:latin typeface="CMTT10"/>
              </a:rPr>
              <a:t>()</a:t>
            </a:r>
          </a:p>
          <a:p>
            <a:r>
              <a:rPr lang="en-US" dirty="0">
                <a:latin typeface="CMTT10"/>
              </a:rPr>
              <a:t>{</a:t>
            </a:r>
          </a:p>
          <a:p>
            <a:r>
              <a:rPr lang="en-US" dirty="0">
                <a:latin typeface="CMTT10"/>
              </a:rPr>
              <a:t>// 1. instantiate object of </a:t>
            </a:r>
            <a:r>
              <a:rPr lang="en-US" dirty="0" err="1">
                <a:latin typeface="CMTT10"/>
              </a:rPr>
              <a:t>TClassA</a:t>
            </a:r>
            <a:endParaRPr lang="en-US" dirty="0">
              <a:latin typeface="CMTT10"/>
            </a:endParaRPr>
          </a:p>
          <a:p>
            <a:r>
              <a:rPr lang="en-US" dirty="0" err="1">
                <a:latin typeface="CMTT10"/>
              </a:rPr>
              <a:t>TClassA</a:t>
            </a:r>
            <a:r>
              <a:rPr lang="en-US" dirty="0">
                <a:latin typeface="CMTT10"/>
              </a:rPr>
              <a:t> </a:t>
            </a:r>
            <a:r>
              <a:rPr lang="en-US" dirty="0" err="1">
                <a:latin typeface="CMTT10"/>
              </a:rPr>
              <a:t>objA</a:t>
            </a:r>
            <a:r>
              <a:rPr lang="en-US" dirty="0">
                <a:latin typeface="CMTT10"/>
              </a:rPr>
              <a:t>;</a:t>
            </a:r>
          </a:p>
          <a:p>
            <a:r>
              <a:rPr lang="en-US" dirty="0">
                <a:latin typeface="CMTT10"/>
              </a:rPr>
              <a:t>// 2. call ’</a:t>
            </a:r>
            <a:r>
              <a:rPr lang="en-US" dirty="0" err="1">
                <a:latin typeface="CMTT10"/>
              </a:rPr>
              <a:t>DoItA</a:t>
            </a:r>
            <a:r>
              <a:rPr lang="en-US" dirty="0">
                <a:latin typeface="CMTT10"/>
              </a:rPr>
              <a:t>’ for &lt;</a:t>
            </a:r>
            <a:r>
              <a:rPr lang="en-US" dirty="0" err="1">
                <a:latin typeface="CMTT10"/>
              </a:rPr>
              <a:t>objA</a:t>
            </a:r>
            <a:r>
              <a:rPr lang="en-US" dirty="0">
                <a:latin typeface="CMTT10"/>
              </a:rPr>
              <a:t>&gt;</a:t>
            </a:r>
          </a:p>
          <a:p>
            <a:r>
              <a:rPr lang="en-US" dirty="0" err="1">
                <a:latin typeface="CMTT10"/>
              </a:rPr>
              <a:t>DoItA</a:t>
            </a:r>
            <a:r>
              <a:rPr lang="en-US" dirty="0">
                <a:latin typeface="CMTT10"/>
              </a:rPr>
              <a:t>((void*) &amp;</a:t>
            </a:r>
            <a:r>
              <a:rPr lang="en-US" dirty="0" err="1">
                <a:latin typeface="CMTT10"/>
              </a:rPr>
              <a:t>objA</a:t>
            </a:r>
            <a:r>
              <a:rPr lang="en-US" dirty="0">
                <a:latin typeface="CMTT10"/>
              </a:rPr>
              <a:t>, </a:t>
            </a:r>
            <a:r>
              <a:rPr lang="en-US" dirty="0" err="1">
                <a:latin typeface="CMTT10"/>
              </a:rPr>
              <a:t>TClassA</a:t>
            </a:r>
            <a:r>
              <a:rPr lang="en-US" dirty="0">
                <a:latin typeface="CMTT10"/>
              </a:rPr>
              <a:t>::</a:t>
            </a:r>
            <a:r>
              <a:rPr lang="en-US" dirty="0" err="1">
                <a:latin typeface="CMTT10"/>
              </a:rPr>
              <a:t>Wrapper_To_Call_Display</a:t>
            </a:r>
            <a:r>
              <a:rPr lang="en-US" dirty="0">
                <a:latin typeface="CMTT10"/>
              </a:rPr>
              <a:t>);</a:t>
            </a:r>
          </a:p>
          <a:p>
            <a:r>
              <a:rPr lang="en-US" dirty="0">
                <a:latin typeface="CMTT1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MBX12"/>
              </a:rPr>
              <a:t>What is a Function Pointer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84000" lnSpcReduction="10000"/>
          </a:bodyPr>
          <a:lstStyle/>
          <a:p>
            <a:r>
              <a:rPr lang="en-US" dirty="0">
                <a:latin typeface="CMR10"/>
              </a:rPr>
              <a:t>Function Pointers are pointers, i.e. variables, which point to the address of a function. </a:t>
            </a:r>
            <a:r>
              <a:rPr lang="en-US" dirty="0" smtClean="0">
                <a:latin typeface="CMR10"/>
              </a:rPr>
              <a:t>Running </a:t>
            </a:r>
            <a:r>
              <a:rPr lang="en-US" dirty="0">
                <a:latin typeface="CMR10"/>
              </a:rPr>
              <a:t>program gets a certain space in the main-memory. Both, the executable compiled program code</a:t>
            </a:r>
          </a:p>
          <a:p>
            <a:r>
              <a:rPr lang="en-US" dirty="0">
                <a:latin typeface="CMR10"/>
              </a:rPr>
              <a:t>and the used variables, are put inside this memory. Thus a function in the program code is, like e.g. a character</a:t>
            </a:r>
          </a:p>
          <a:p>
            <a:r>
              <a:rPr lang="en-US" dirty="0">
                <a:latin typeface="CMR10"/>
              </a:rPr>
              <a:t>field, nothing else than an address. It is only important how you, or better your compiler/processor, interpret</a:t>
            </a:r>
          </a:p>
          <a:p>
            <a:r>
              <a:rPr lang="en-US" dirty="0">
                <a:latin typeface="CMR10"/>
              </a:rPr>
              <a:t>the memory a pointer points to.</a:t>
            </a:r>
          </a:p>
          <a:p>
            <a:endParaRPr lang="en-US" dirty="0"/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MBX12"/>
              </a:rPr>
              <a:t>Introductory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68000" lnSpcReduction="20000"/>
          </a:bodyPr>
          <a:lstStyle/>
          <a:p>
            <a:r>
              <a:rPr lang="en-US" dirty="0">
                <a:latin typeface="CMR10"/>
              </a:rPr>
              <a:t>When you want to call a function </a:t>
            </a:r>
            <a:r>
              <a:rPr lang="en-US" dirty="0" err="1">
                <a:latin typeface="CMTI10"/>
              </a:rPr>
              <a:t>DoIt</a:t>
            </a:r>
            <a:r>
              <a:rPr lang="en-US" dirty="0">
                <a:latin typeface="CMTI10"/>
              </a:rPr>
              <a:t>() </a:t>
            </a:r>
            <a:r>
              <a:rPr lang="en-US" dirty="0">
                <a:latin typeface="CMR10"/>
              </a:rPr>
              <a:t>at a certain point called </a:t>
            </a:r>
            <a:r>
              <a:rPr lang="en-US" dirty="0">
                <a:latin typeface="CMTI10"/>
              </a:rPr>
              <a:t>label </a:t>
            </a:r>
            <a:r>
              <a:rPr lang="en-US" dirty="0">
                <a:latin typeface="CMR10"/>
              </a:rPr>
              <a:t>in your program, you just put the </a:t>
            </a:r>
            <a:r>
              <a:rPr lang="en-US" dirty="0" smtClean="0">
                <a:latin typeface="CMR10"/>
              </a:rPr>
              <a:t>call of </a:t>
            </a:r>
            <a:r>
              <a:rPr lang="en-US" dirty="0">
                <a:latin typeface="CMR10"/>
              </a:rPr>
              <a:t>the function </a:t>
            </a:r>
            <a:r>
              <a:rPr lang="en-US" dirty="0" err="1">
                <a:latin typeface="CMTI10"/>
              </a:rPr>
              <a:t>DoIt</a:t>
            </a:r>
            <a:r>
              <a:rPr lang="en-US" dirty="0">
                <a:latin typeface="CMTI10"/>
              </a:rPr>
              <a:t>() </a:t>
            </a:r>
            <a:r>
              <a:rPr lang="en-US" dirty="0">
                <a:latin typeface="CMR10"/>
              </a:rPr>
              <a:t>at the point </a:t>
            </a:r>
            <a:r>
              <a:rPr lang="en-US" dirty="0">
                <a:latin typeface="CMTI10"/>
              </a:rPr>
              <a:t>label </a:t>
            </a:r>
            <a:r>
              <a:rPr lang="en-US" dirty="0">
                <a:latin typeface="CMR10"/>
              </a:rPr>
              <a:t>in your source code. Then you compile your code and every time </a:t>
            </a:r>
            <a:r>
              <a:rPr lang="en-US" dirty="0" smtClean="0">
                <a:latin typeface="CMR10"/>
              </a:rPr>
              <a:t>your program </a:t>
            </a:r>
            <a:r>
              <a:rPr lang="en-US" dirty="0">
                <a:latin typeface="CMR10"/>
              </a:rPr>
              <a:t>comes up to the point </a:t>
            </a:r>
            <a:r>
              <a:rPr lang="en-US" dirty="0">
                <a:latin typeface="CMTI10"/>
              </a:rPr>
              <a:t>label</a:t>
            </a:r>
            <a:r>
              <a:rPr lang="en-US" dirty="0">
                <a:latin typeface="CMR10"/>
              </a:rPr>
              <a:t>, your function is called. Everything is ok. But what can you do, if </a:t>
            </a:r>
            <a:r>
              <a:rPr lang="en-US" dirty="0" smtClean="0">
                <a:latin typeface="CMR10"/>
              </a:rPr>
              <a:t>you don’t </a:t>
            </a:r>
            <a:r>
              <a:rPr lang="en-US" dirty="0">
                <a:latin typeface="CMR10"/>
              </a:rPr>
              <a:t>know at build-time which function has got to be called? What do you do, when you want to decide </a:t>
            </a:r>
            <a:r>
              <a:rPr lang="en-US" dirty="0" smtClean="0">
                <a:latin typeface="CMR10"/>
              </a:rPr>
              <a:t>it at </a:t>
            </a:r>
            <a:r>
              <a:rPr lang="en-US" dirty="0">
                <a:latin typeface="CMR10"/>
              </a:rPr>
              <a:t>runtime? Maybe you want to use a so called Callback-Function or you want to select one function out of </a:t>
            </a:r>
            <a:r>
              <a:rPr lang="en-US" dirty="0" smtClean="0">
                <a:latin typeface="CMR10"/>
              </a:rPr>
              <a:t>a pool </a:t>
            </a:r>
            <a:r>
              <a:rPr lang="en-US" dirty="0">
                <a:latin typeface="CMR10"/>
              </a:rPr>
              <a:t>of possible functions. However you can also solve the latter problem using a </a:t>
            </a:r>
            <a:r>
              <a:rPr lang="en-US" dirty="0">
                <a:latin typeface="CMTI10"/>
              </a:rPr>
              <a:t>switch</a:t>
            </a:r>
            <a:r>
              <a:rPr lang="en-US" dirty="0">
                <a:latin typeface="CMR10"/>
              </a:rPr>
              <a:t>-statement, where </a:t>
            </a:r>
            <a:r>
              <a:rPr lang="en-US" dirty="0" smtClean="0">
                <a:latin typeface="CMR10"/>
              </a:rPr>
              <a:t>you call </a:t>
            </a:r>
            <a:r>
              <a:rPr lang="en-US" dirty="0">
                <a:latin typeface="CMR10"/>
              </a:rPr>
              <a:t>the functions just like you want it, in the different branches. But there’s still another way: Use a </a:t>
            </a:r>
            <a:r>
              <a:rPr lang="en-US" dirty="0" smtClean="0">
                <a:latin typeface="CMR10"/>
              </a:rPr>
              <a:t>function pointer</a:t>
            </a:r>
            <a:r>
              <a:rPr lang="en-US" dirty="0">
                <a:latin typeface="CMR10"/>
              </a:rPr>
              <a:t>! In the following example we regard the task to perform one of the four basic arithmetic operations.</a:t>
            </a:r>
          </a:p>
          <a:p>
            <a:endParaRPr lang="en-US" dirty="0">
              <a:latin typeface="CMR1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-20392" y="0"/>
            <a:ext cx="9144000" cy="6858000"/>
          </a:xfrm>
        </p:spPr>
        <p:txBody>
          <a:bodyPr>
            <a:normAutofit fontScale="60000" lnSpcReduction="20000"/>
          </a:bodyPr>
          <a:lstStyle/>
          <a:p>
            <a:r>
              <a:rPr lang="en-US" sz="1600" dirty="0">
                <a:latin typeface="CMR10"/>
              </a:rPr>
              <a:t>The task is first </a:t>
            </a:r>
            <a:r>
              <a:rPr lang="en-US" sz="1600" dirty="0" smtClean="0">
                <a:latin typeface="CMR10"/>
              </a:rPr>
              <a:t>solved </a:t>
            </a:r>
            <a:r>
              <a:rPr lang="en-US" sz="1600" dirty="0">
                <a:latin typeface="CMR10"/>
              </a:rPr>
              <a:t>using a </a:t>
            </a:r>
            <a:r>
              <a:rPr lang="en-US" sz="1600" dirty="0">
                <a:latin typeface="CMTI10"/>
              </a:rPr>
              <a:t>switch</a:t>
            </a:r>
            <a:r>
              <a:rPr lang="en-US" sz="1600" dirty="0">
                <a:latin typeface="CMR10"/>
              </a:rPr>
              <a:t>-statement</a:t>
            </a:r>
            <a:r>
              <a:rPr lang="en-US" sz="1600" dirty="0" smtClean="0">
                <a:latin typeface="CMR10"/>
              </a:rPr>
              <a:t>.</a:t>
            </a:r>
          </a:p>
          <a:p>
            <a:endParaRPr lang="en-US" sz="1600" dirty="0" smtClean="0"/>
          </a:p>
          <a:p>
            <a:r>
              <a:rPr lang="en-US" dirty="0">
                <a:latin typeface="CMTT10"/>
              </a:rPr>
              <a:t>// Task: Perform one of the four basic arithmetic operations specified by the</a:t>
            </a:r>
          </a:p>
          <a:p>
            <a:r>
              <a:rPr lang="en-US" dirty="0">
                <a:latin typeface="CMTT10"/>
              </a:rPr>
              <a:t>// characters ’+’, ’-’, ’*’ or ’/’.</a:t>
            </a:r>
          </a:p>
          <a:p>
            <a:r>
              <a:rPr lang="en-US" dirty="0">
                <a:latin typeface="CMTT10"/>
              </a:rPr>
              <a:t>// The four arithmetic operations ... one of these functions is selected</a:t>
            </a:r>
          </a:p>
          <a:p>
            <a:r>
              <a:rPr lang="en-US" dirty="0">
                <a:latin typeface="CMTT10"/>
              </a:rPr>
              <a:t>// at runtime with a </a:t>
            </a:r>
            <a:r>
              <a:rPr lang="en-US" dirty="0" err="1">
                <a:latin typeface="CMTT10"/>
              </a:rPr>
              <a:t>swicth</a:t>
            </a:r>
            <a:r>
              <a:rPr lang="en-US" dirty="0">
                <a:latin typeface="CMTT10"/>
              </a:rPr>
              <a:t> or a function pointer</a:t>
            </a:r>
          </a:p>
          <a:p>
            <a:r>
              <a:rPr lang="en-US" dirty="0">
                <a:latin typeface="CMTT10"/>
              </a:rPr>
              <a:t>float Plus (float a, float b) { return </a:t>
            </a:r>
            <a:r>
              <a:rPr lang="en-US" dirty="0" err="1">
                <a:latin typeface="CMTT10"/>
              </a:rPr>
              <a:t>a+b</a:t>
            </a:r>
            <a:r>
              <a:rPr lang="en-US" dirty="0">
                <a:latin typeface="CMTT10"/>
              </a:rPr>
              <a:t>; }</a:t>
            </a:r>
          </a:p>
          <a:p>
            <a:r>
              <a:rPr lang="en-US" dirty="0">
                <a:latin typeface="CMTT10"/>
              </a:rPr>
              <a:t>float Minus (float a, float b) { return a-b; }</a:t>
            </a:r>
          </a:p>
          <a:p>
            <a:r>
              <a:rPr lang="en-US" dirty="0">
                <a:latin typeface="CMTT10"/>
              </a:rPr>
              <a:t>float Multiply(float a, float b) { return a*b; }</a:t>
            </a:r>
          </a:p>
          <a:p>
            <a:r>
              <a:rPr lang="en-US" dirty="0">
                <a:latin typeface="CMTT10"/>
              </a:rPr>
              <a:t>float Divide (float a, float b) { return a/b; }</a:t>
            </a:r>
          </a:p>
          <a:p>
            <a:r>
              <a:rPr lang="en-US" dirty="0">
                <a:latin typeface="CMTT10"/>
              </a:rPr>
              <a:t>// Solution with a switch-statement - &lt;</a:t>
            </a:r>
            <a:r>
              <a:rPr lang="en-US" dirty="0" err="1">
                <a:latin typeface="CMTT10"/>
              </a:rPr>
              <a:t>opCode</a:t>
            </a:r>
            <a:r>
              <a:rPr lang="en-US" dirty="0">
                <a:latin typeface="CMTT10"/>
              </a:rPr>
              <a:t>&gt; specifies which operation to execute</a:t>
            </a:r>
          </a:p>
          <a:p>
            <a:r>
              <a:rPr lang="en-US" dirty="0">
                <a:latin typeface="CMTT10"/>
              </a:rPr>
              <a:t>void Switch(float a, float b, char </a:t>
            </a:r>
            <a:r>
              <a:rPr lang="en-US" dirty="0" err="1">
                <a:latin typeface="CMTT10"/>
              </a:rPr>
              <a:t>opCode</a:t>
            </a:r>
            <a:r>
              <a:rPr lang="en-US" dirty="0">
                <a:latin typeface="CMTT10"/>
              </a:rPr>
              <a:t>)</a:t>
            </a:r>
          </a:p>
          <a:p>
            <a:r>
              <a:rPr lang="en-US" dirty="0">
                <a:latin typeface="CMTT10"/>
              </a:rPr>
              <a:t>{</a:t>
            </a:r>
          </a:p>
          <a:p>
            <a:r>
              <a:rPr lang="en-US" dirty="0">
                <a:latin typeface="CMTT10"/>
              </a:rPr>
              <a:t>float result;</a:t>
            </a:r>
          </a:p>
          <a:p>
            <a:r>
              <a:rPr lang="en-US" dirty="0">
                <a:latin typeface="CMTT10"/>
              </a:rPr>
              <a:t>// execute operation</a:t>
            </a:r>
          </a:p>
          <a:p>
            <a:r>
              <a:rPr lang="en-US" dirty="0">
                <a:latin typeface="CMTT10"/>
              </a:rPr>
              <a:t>switch(</a:t>
            </a:r>
            <a:r>
              <a:rPr lang="en-US" dirty="0" err="1">
                <a:latin typeface="CMTT10"/>
              </a:rPr>
              <a:t>opCode</a:t>
            </a:r>
            <a:r>
              <a:rPr lang="en-US" dirty="0">
                <a:latin typeface="CMTT10"/>
              </a:rPr>
              <a:t>){</a:t>
            </a:r>
          </a:p>
          <a:p>
            <a:r>
              <a:rPr lang="en-US" dirty="0">
                <a:latin typeface="CMTT10"/>
              </a:rPr>
              <a:t>case ’+’ : result = Plus (a, b); break;</a:t>
            </a:r>
          </a:p>
          <a:p>
            <a:r>
              <a:rPr lang="en-US" dirty="0">
                <a:latin typeface="CMTT10"/>
              </a:rPr>
              <a:t>case ’-’ : result = Minus (a, b); break;</a:t>
            </a:r>
          </a:p>
          <a:p>
            <a:r>
              <a:rPr lang="en-US" dirty="0">
                <a:latin typeface="CMTT10"/>
              </a:rPr>
              <a:t>case ’*’ : result = Multiply (a, b); break;</a:t>
            </a:r>
          </a:p>
          <a:p>
            <a:r>
              <a:rPr lang="en-US" dirty="0">
                <a:latin typeface="CMTT10"/>
              </a:rPr>
              <a:t>case ’/’ : result = Divide (a, b); break; </a:t>
            </a:r>
            <a:r>
              <a:rPr lang="en-US" dirty="0" smtClean="0">
                <a:latin typeface="CMTT10"/>
              </a:rPr>
              <a:t>}</a:t>
            </a:r>
          </a:p>
          <a:p>
            <a:r>
              <a:rPr lang="en-US" dirty="0" err="1">
                <a:latin typeface="CMTT10"/>
              </a:rPr>
              <a:t>cout</a:t>
            </a:r>
            <a:r>
              <a:rPr lang="en-US" dirty="0">
                <a:latin typeface="CMTT10"/>
              </a:rPr>
              <a:t> &lt;&lt; "Switch: 2+5=" &lt;&lt; result &lt;&lt; </a:t>
            </a:r>
            <a:r>
              <a:rPr lang="en-US" dirty="0" err="1">
                <a:latin typeface="CMTT10"/>
              </a:rPr>
              <a:t>endl</a:t>
            </a:r>
            <a:r>
              <a:rPr lang="en-US" dirty="0">
                <a:latin typeface="CMTT10"/>
              </a:rPr>
              <a:t>; // display result</a:t>
            </a:r>
          </a:p>
          <a:p>
            <a:r>
              <a:rPr lang="en-US" dirty="0" smtClean="0">
                <a:latin typeface="CMTT10"/>
              </a:rPr>
              <a:t>}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rmAutofit fontScale="76000" lnSpcReduction="20000"/>
          </a:bodyPr>
          <a:lstStyle/>
          <a:p>
            <a:r>
              <a:rPr lang="en-US" sz="2647" dirty="0">
                <a:latin typeface="CMTT10"/>
              </a:rPr>
              <a:t>// Solution with a function pointer - &lt;pt2Func&gt; is a function pointer and points to</a:t>
            </a:r>
          </a:p>
          <a:p>
            <a:r>
              <a:rPr lang="en-US" sz="2647" dirty="0">
                <a:latin typeface="CMTT10"/>
              </a:rPr>
              <a:t>// a function which takes two floats and returns a float. The function pointer</a:t>
            </a:r>
          </a:p>
          <a:p>
            <a:r>
              <a:rPr lang="en-US" sz="2941" dirty="0">
                <a:latin typeface="CMTT10"/>
              </a:rPr>
              <a:t>// "specifies" which operation shall be executed</a:t>
            </a:r>
            <a:r>
              <a:rPr lang="en-US" sz="2941" dirty="0" smtClean="0">
                <a:latin typeface="CMTT10"/>
              </a:rPr>
              <a:t>.</a:t>
            </a:r>
          </a:p>
          <a:p>
            <a:endParaRPr lang="en-US" sz="2941" dirty="0">
              <a:latin typeface="CMTT10"/>
            </a:endParaRPr>
          </a:p>
          <a:p>
            <a:r>
              <a:rPr lang="en-US" sz="2632" dirty="0">
                <a:latin typeface="CMTT10"/>
              </a:rPr>
              <a:t>void </a:t>
            </a:r>
            <a:r>
              <a:rPr lang="en-US" sz="2632" dirty="0" err="1">
                <a:latin typeface="CMTT10"/>
              </a:rPr>
              <a:t>Switch_With_Function_Pointer</a:t>
            </a:r>
            <a:r>
              <a:rPr lang="en-US" sz="2632" dirty="0">
                <a:latin typeface="CMTT10"/>
              </a:rPr>
              <a:t>(float a, float b</a:t>
            </a:r>
            <a:r>
              <a:rPr lang="en-US" sz="2632" dirty="0" smtClean="0">
                <a:latin typeface="CMTT10"/>
              </a:rPr>
              <a:t>,</a:t>
            </a:r>
          </a:p>
          <a:p>
            <a:r>
              <a:rPr lang="en-US" sz="2632" dirty="0" smtClean="0">
                <a:latin typeface="CMTT10"/>
              </a:rPr>
              <a:t> </a:t>
            </a:r>
            <a:r>
              <a:rPr lang="en-US" sz="2632" dirty="0">
                <a:latin typeface="CMTT10"/>
              </a:rPr>
              <a:t>float (*pt2Func)(float, float))</a:t>
            </a:r>
          </a:p>
          <a:p>
            <a:r>
              <a:rPr lang="en-US" sz="2632" dirty="0">
                <a:latin typeface="CMTT10"/>
              </a:rPr>
              <a:t>{</a:t>
            </a:r>
          </a:p>
          <a:p>
            <a:r>
              <a:rPr lang="en-US" sz="2632" dirty="0">
                <a:latin typeface="CMTT10"/>
              </a:rPr>
              <a:t>float result = pt2Func(a, b); // call using function pointer</a:t>
            </a:r>
          </a:p>
          <a:p>
            <a:r>
              <a:rPr lang="en-US" sz="2632" dirty="0" err="1">
                <a:latin typeface="CMTT10"/>
              </a:rPr>
              <a:t>cout</a:t>
            </a:r>
            <a:r>
              <a:rPr lang="en-US" sz="2632" dirty="0">
                <a:latin typeface="CMTT10"/>
              </a:rPr>
              <a:t> &lt;&lt; "Switch replaced by function pointer: 2-5="; // display result</a:t>
            </a:r>
          </a:p>
          <a:p>
            <a:r>
              <a:rPr lang="en-US" sz="2632" dirty="0" err="1">
                <a:latin typeface="CMTT10"/>
              </a:rPr>
              <a:t>cout</a:t>
            </a:r>
            <a:r>
              <a:rPr lang="en-US" sz="2632" dirty="0">
                <a:latin typeface="CMTT10"/>
              </a:rPr>
              <a:t> &lt;&lt; result &lt;&lt; </a:t>
            </a:r>
            <a:r>
              <a:rPr lang="en-US" sz="2632" dirty="0" err="1">
                <a:latin typeface="CMTT10"/>
              </a:rPr>
              <a:t>endl</a:t>
            </a:r>
            <a:r>
              <a:rPr lang="en-US" sz="2632" dirty="0">
                <a:latin typeface="CMTT10"/>
              </a:rPr>
              <a:t>;</a:t>
            </a:r>
          </a:p>
          <a:p>
            <a:r>
              <a:rPr lang="en-US" sz="2632" dirty="0">
                <a:latin typeface="CMTT10"/>
              </a:rPr>
              <a:t>}</a:t>
            </a:r>
          </a:p>
          <a:p>
            <a:r>
              <a:rPr lang="en-US" sz="2632" dirty="0">
                <a:latin typeface="CMTT10"/>
              </a:rPr>
              <a:t>// Execute example code</a:t>
            </a:r>
          </a:p>
          <a:p>
            <a:r>
              <a:rPr lang="en-US" sz="2632" dirty="0">
                <a:latin typeface="CMTT10"/>
              </a:rPr>
              <a:t>void </a:t>
            </a:r>
            <a:r>
              <a:rPr lang="en-US" sz="2632" dirty="0" err="1">
                <a:latin typeface="CMTT10"/>
              </a:rPr>
              <a:t>Replace_A_Switch</a:t>
            </a:r>
            <a:r>
              <a:rPr lang="en-US" sz="2632" dirty="0">
                <a:latin typeface="CMTT10"/>
              </a:rPr>
              <a:t>()</a:t>
            </a:r>
          </a:p>
          <a:p>
            <a:r>
              <a:rPr lang="en-US" sz="2632" dirty="0">
                <a:latin typeface="CMTT10"/>
              </a:rPr>
              <a:t>{</a:t>
            </a:r>
          </a:p>
          <a:p>
            <a:r>
              <a:rPr lang="en-US" sz="2632" dirty="0" err="1">
                <a:latin typeface="CMTT10"/>
              </a:rPr>
              <a:t>cout</a:t>
            </a:r>
            <a:r>
              <a:rPr lang="en-US" sz="2632" dirty="0">
                <a:latin typeface="CMTT10"/>
              </a:rPr>
              <a:t> &lt;&lt; </a:t>
            </a:r>
            <a:r>
              <a:rPr lang="en-US" sz="2632" dirty="0" err="1">
                <a:latin typeface="CMTT10"/>
              </a:rPr>
              <a:t>endl</a:t>
            </a:r>
            <a:r>
              <a:rPr lang="en-US" sz="2632" dirty="0">
                <a:latin typeface="CMTT10"/>
              </a:rPr>
              <a:t> &lt;&lt; "Executing function ’</a:t>
            </a:r>
            <a:r>
              <a:rPr lang="en-US" sz="2632" dirty="0" err="1">
                <a:latin typeface="CMTT10"/>
              </a:rPr>
              <a:t>Replace_A_Switch</a:t>
            </a:r>
            <a:r>
              <a:rPr lang="en-US" sz="2632" dirty="0">
                <a:latin typeface="CMTT10"/>
              </a:rPr>
              <a:t>’" &lt;&lt; </a:t>
            </a:r>
            <a:r>
              <a:rPr lang="en-US" sz="2632" dirty="0" err="1">
                <a:latin typeface="CMTT10"/>
              </a:rPr>
              <a:t>endl</a:t>
            </a:r>
            <a:r>
              <a:rPr lang="en-US" sz="2632" dirty="0">
                <a:latin typeface="CMTT10"/>
              </a:rPr>
              <a:t>;</a:t>
            </a:r>
          </a:p>
          <a:p>
            <a:r>
              <a:rPr lang="en-US" sz="2632" dirty="0">
                <a:latin typeface="CMTT10"/>
              </a:rPr>
              <a:t>Switch(2, 5, /* ’+’ specifies function ’Plus’ to be executed */ ’+’);</a:t>
            </a:r>
          </a:p>
          <a:p>
            <a:r>
              <a:rPr lang="en-US" sz="2632" dirty="0" err="1">
                <a:latin typeface="CMTT10"/>
              </a:rPr>
              <a:t>Switch_With_Function_Pointer</a:t>
            </a:r>
            <a:r>
              <a:rPr lang="en-US" sz="2632" dirty="0">
                <a:latin typeface="CMTT10"/>
              </a:rPr>
              <a:t>(2, 5, /* pointer to function ’Minus’ */ &amp;Minus);</a:t>
            </a:r>
          </a:p>
          <a:p>
            <a:r>
              <a:rPr lang="en-US" sz="2632" dirty="0">
                <a:latin typeface="CMTT10"/>
              </a:rPr>
              <a:t>}</a:t>
            </a:r>
          </a:p>
          <a:p>
            <a:endParaRPr lang="en-US" sz="2632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MBX12"/>
              </a:rPr>
              <a:t>Define a Function Pointer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287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MR10"/>
              </a:rPr>
              <a:t>Since a function pointer is nothing else than a variable, it must be defined as usual. In the following example</a:t>
            </a:r>
          </a:p>
          <a:p>
            <a:r>
              <a:rPr lang="en-US" sz="2400" dirty="0">
                <a:latin typeface="CMR10"/>
              </a:rPr>
              <a:t>we define two function pointers named </a:t>
            </a:r>
            <a:r>
              <a:rPr lang="en-US" sz="2400" dirty="0">
                <a:latin typeface="CMTI10"/>
              </a:rPr>
              <a:t>pt2Function</a:t>
            </a:r>
            <a:r>
              <a:rPr lang="en-US" sz="2400" dirty="0">
                <a:latin typeface="CMR10"/>
              </a:rPr>
              <a:t>, </a:t>
            </a:r>
            <a:r>
              <a:rPr lang="en-US" sz="2400" dirty="0">
                <a:latin typeface="CMTI10"/>
              </a:rPr>
              <a:t>pt2Member </a:t>
            </a:r>
            <a:r>
              <a:rPr lang="en-US" sz="2400" dirty="0">
                <a:latin typeface="CMR10"/>
              </a:rPr>
              <a:t>and </a:t>
            </a:r>
            <a:r>
              <a:rPr lang="en-US" sz="2400" dirty="0">
                <a:latin typeface="CMTI10"/>
              </a:rPr>
              <a:t>pt2ConstMember</a:t>
            </a:r>
            <a:r>
              <a:rPr lang="en-US" sz="2400" dirty="0">
                <a:latin typeface="CMR10"/>
              </a:rPr>
              <a:t>. They point to functions,</a:t>
            </a:r>
          </a:p>
          <a:p>
            <a:r>
              <a:rPr lang="en-US" sz="2400" dirty="0">
                <a:latin typeface="CMR10"/>
              </a:rPr>
              <a:t>which take one </a:t>
            </a:r>
            <a:r>
              <a:rPr lang="en-US" sz="2400" dirty="0">
                <a:latin typeface="CMTI10"/>
              </a:rPr>
              <a:t>float </a:t>
            </a:r>
            <a:r>
              <a:rPr lang="en-US" sz="2400" dirty="0">
                <a:latin typeface="CMR10"/>
              </a:rPr>
              <a:t>and two </a:t>
            </a:r>
            <a:r>
              <a:rPr lang="en-US" sz="2400" dirty="0">
                <a:latin typeface="CMTI10"/>
              </a:rPr>
              <a:t>char </a:t>
            </a:r>
            <a:r>
              <a:rPr lang="en-US" sz="2400" dirty="0">
                <a:latin typeface="CMR10"/>
              </a:rPr>
              <a:t>and return an </a:t>
            </a:r>
            <a:r>
              <a:rPr lang="en-US" sz="2400" dirty="0">
                <a:latin typeface="CMTI10"/>
              </a:rPr>
              <a:t>int</a:t>
            </a:r>
            <a:r>
              <a:rPr lang="en-US" sz="2400" dirty="0">
                <a:latin typeface="CMR10"/>
              </a:rPr>
              <a:t>. In the C++ example it is assumed, that the functions,</a:t>
            </a:r>
          </a:p>
          <a:p>
            <a:r>
              <a:rPr lang="en-US" sz="2400" dirty="0">
                <a:latin typeface="CMR10"/>
              </a:rPr>
              <a:t>our pointers point to, are (non-static) member functions of </a:t>
            </a:r>
            <a:r>
              <a:rPr lang="en-US" sz="2400" dirty="0" err="1">
                <a:latin typeface="CMTI10"/>
              </a:rPr>
              <a:t>TMyClass</a:t>
            </a:r>
            <a:r>
              <a:rPr lang="en-US" sz="2400" dirty="0">
                <a:latin typeface="CMR10"/>
              </a:rPr>
              <a:t>.</a:t>
            </a:r>
          </a:p>
          <a:p>
            <a:endParaRPr lang="en-US" sz="2400" dirty="0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MTT10"/>
              </a:rPr>
              <a:t>// </a:t>
            </a:r>
            <a:r>
              <a:rPr lang="en-US" sz="1800" dirty="0" smtClean="0">
                <a:latin typeface="CMTT10"/>
              </a:rPr>
              <a:t> </a:t>
            </a:r>
            <a:r>
              <a:rPr lang="en-US" sz="1800" dirty="0">
                <a:latin typeface="CMTT10"/>
              </a:rPr>
              <a:t>define a function pointer and initialize to NULL</a:t>
            </a:r>
            <a:endParaRPr lang="en-US" sz="1800" dirty="0"/>
          </a:p>
          <a:p>
            <a:r>
              <a:rPr lang="en-US" sz="1800" dirty="0" err="1">
                <a:latin typeface="CMTT10"/>
              </a:rPr>
              <a:t>int</a:t>
            </a:r>
            <a:r>
              <a:rPr lang="en-US" sz="1800" dirty="0">
                <a:latin typeface="CMTT10"/>
              </a:rPr>
              <a:t> (*pt2Function)(float, char, char) = NULL; // C</a:t>
            </a:r>
          </a:p>
          <a:p>
            <a:r>
              <a:rPr lang="en-US" sz="1800" dirty="0" err="1">
                <a:latin typeface="CMTT10"/>
              </a:rPr>
              <a:t>int</a:t>
            </a:r>
            <a:r>
              <a:rPr lang="en-US" sz="1800" dirty="0">
                <a:latin typeface="CMTT10"/>
              </a:rPr>
              <a:t> (</a:t>
            </a:r>
            <a:r>
              <a:rPr lang="en-US" sz="1800" dirty="0" err="1">
                <a:latin typeface="CMTT10"/>
              </a:rPr>
              <a:t>TMyClass</a:t>
            </a:r>
            <a:r>
              <a:rPr lang="en-US" sz="1800" dirty="0">
                <a:latin typeface="CMTT10"/>
              </a:rPr>
              <a:t>::*pt2Member)(float, char, char) = NULL; // C++</a:t>
            </a:r>
          </a:p>
          <a:p>
            <a:r>
              <a:rPr lang="en-US" sz="1800" dirty="0" err="1">
                <a:latin typeface="CMTT10"/>
              </a:rPr>
              <a:t>int</a:t>
            </a:r>
            <a:r>
              <a:rPr lang="en-US" sz="1800" dirty="0">
                <a:latin typeface="CMTT10"/>
              </a:rPr>
              <a:t> (</a:t>
            </a:r>
            <a:r>
              <a:rPr lang="en-US" sz="1800" dirty="0" err="1">
                <a:latin typeface="CMTT10"/>
              </a:rPr>
              <a:t>TMyClass</a:t>
            </a:r>
            <a:r>
              <a:rPr lang="en-US" sz="1800" dirty="0">
                <a:latin typeface="CMTT10"/>
              </a:rPr>
              <a:t>::*pt2ConstMember)(float, char, char) const = NULL; // C++</a:t>
            </a:r>
            <a:endParaRPr lang="en-US" sz="1800" dirty="0">
              <a:latin typeface="CMR10"/>
            </a:endParaRP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MBX12"/>
              </a:rPr>
              <a:t>Calling Convention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68000" lnSpcReduction="20000"/>
          </a:bodyPr>
          <a:lstStyle/>
          <a:p>
            <a:r>
              <a:rPr lang="en-US" dirty="0">
                <a:latin typeface="CMR10"/>
              </a:rPr>
              <a:t>Normally you don’t have to think about a function’s calling convention: The compiler assumes </a:t>
            </a:r>
            <a:r>
              <a:rPr lang="en-US" dirty="0" err="1">
                <a:latin typeface="CMTI10"/>
              </a:rPr>
              <a:t>cdecl</a:t>
            </a:r>
            <a:r>
              <a:rPr lang="en-US" dirty="0">
                <a:latin typeface="CMTI10"/>
              </a:rPr>
              <a:t> </a:t>
            </a:r>
            <a:r>
              <a:rPr lang="en-US" dirty="0" smtClean="0">
                <a:latin typeface="CMR10"/>
              </a:rPr>
              <a:t>as default </a:t>
            </a:r>
            <a:r>
              <a:rPr lang="en-US" dirty="0">
                <a:latin typeface="CMR10"/>
              </a:rPr>
              <a:t>if you don’t specify another convention. However if you want to know more, keep on reading ... </a:t>
            </a:r>
            <a:endParaRPr lang="en-US" dirty="0" smtClean="0">
              <a:latin typeface="CMR10"/>
            </a:endParaRPr>
          </a:p>
          <a:p>
            <a:r>
              <a:rPr lang="en-US" dirty="0" smtClean="0">
                <a:latin typeface="CMR10"/>
              </a:rPr>
              <a:t>The calling </a:t>
            </a:r>
            <a:r>
              <a:rPr lang="en-US" dirty="0">
                <a:latin typeface="CMR10"/>
              </a:rPr>
              <a:t>convention tells the compiler things like how to pass the arguments or how to generate the name of </a:t>
            </a:r>
            <a:r>
              <a:rPr lang="en-US" dirty="0" smtClean="0">
                <a:latin typeface="CMR10"/>
              </a:rPr>
              <a:t>a function</a:t>
            </a:r>
            <a:r>
              <a:rPr lang="en-US" dirty="0">
                <a:latin typeface="CMR10"/>
              </a:rPr>
              <a:t>. Examples for other calling conventions are </a:t>
            </a:r>
            <a:r>
              <a:rPr lang="en-US" dirty="0" err="1">
                <a:latin typeface="CMTI10"/>
              </a:rPr>
              <a:t>stdcall</a:t>
            </a:r>
            <a:r>
              <a:rPr lang="en-US" dirty="0">
                <a:latin typeface="CMR10"/>
              </a:rPr>
              <a:t>, </a:t>
            </a:r>
            <a:r>
              <a:rPr lang="en-US" dirty="0" err="1">
                <a:latin typeface="CMTI10"/>
              </a:rPr>
              <a:t>pascal</a:t>
            </a:r>
            <a:r>
              <a:rPr lang="en-US" dirty="0">
                <a:latin typeface="CMR10"/>
              </a:rPr>
              <a:t>, </a:t>
            </a:r>
            <a:r>
              <a:rPr lang="en-US" dirty="0" err="1">
                <a:latin typeface="CMTI10"/>
              </a:rPr>
              <a:t>fastcall</a:t>
            </a:r>
            <a:r>
              <a:rPr lang="en-US" dirty="0">
                <a:latin typeface="CMR10"/>
              </a:rPr>
              <a:t>. The calling convention </a:t>
            </a:r>
            <a:r>
              <a:rPr lang="en-US" dirty="0" smtClean="0">
                <a:latin typeface="CMR10"/>
              </a:rPr>
              <a:t>belongs to </a:t>
            </a:r>
            <a:r>
              <a:rPr lang="en-US" dirty="0">
                <a:latin typeface="CMR10"/>
              </a:rPr>
              <a:t>a functions signature: </a:t>
            </a:r>
            <a:r>
              <a:rPr lang="en-US" dirty="0">
                <a:latin typeface="CMBX10"/>
              </a:rPr>
              <a:t>Thus functions and function pointers with different calling </a:t>
            </a:r>
            <a:r>
              <a:rPr lang="en-US" dirty="0" smtClean="0">
                <a:latin typeface="CMBX10"/>
              </a:rPr>
              <a:t>convention are </a:t>
            </a:r>
            <a:r>
              <a:rPr lang="en-US" dirty="0">
                <a:latin typeface="CMBX10"/>
              </a:rPr>
              <a:t>incompatible with each other! </a:t>
            </a:r>
            <a:r>
              <a:rPr lang="en-US" dirty="0">
                <a:latin typeface="CMR10"/>
              </a:rPr>
              <a:t>For Borland and Microsoft compilers you specify a specific </a:t>
            </a:r>
            <a:r>
              <a:rPr lang="en-US" dirty="0" smtClean="0">
                <a:latin typeface="CMR10"/>
              </a:rPr>
              <a:t>calling convention </a:t>
            </a:r>
            <a:r>
              <a:rPr lang="en-US" dirty="0">
                <a:latin typeface="CMR10"/>
              </a:rPr>
              <a:t>between the return type and the function’s or function pointer’s name. For the GNU GCC you </a:t>
            </a:r>
            <a:r>
              <a:rPr lang="en-US" dirty="0" smtClean="0">
                <a:latin typeface="CMR10"/>
              </a:rPr>
              <a:t>use the </a:t>
            </a:r>
            <a:r>
              <a:rPr lang="en-US" dirty="0">
                <a:latin typeface="CMTI10"/>
              </a:rPr>
              <a:t>attribute </a:t>
            </a:r>
            <a:r>
              <a:rPr lang="en-US" dirty="0">
                <a:latin typeface="CMR10"/>
              </a:rPr>
              <a:t>keyword: Write the function definition followed by the keyword </a:t>
            </a:r>
            <a:r>
              <a:rPr lang="en-US" dirty="0">
                <a:latin typeface="CMTI10"/>
              </a:rPr>
              <a:t>attribute </a:t>
            </a:r>
            <a:r>
              <a:rPr lang="en-US" dirty="0">
                <a:latin typeface="CMR10"/>
              </a:rPr>
              <a:t>and then state </a:t>
            </a:r>
            <a:r>
              <a:rPr lang="en-US" dirty="0" smtClean="0">
                <a:latin typeface="CMR10"/>
              </a:rPr>
              <a:t>the calling </a:t>
            </a:r>
            <a:r>
              <a:rPr lang="en-US" dirty="0">
                <a:latin typeface="CMR10"/>
              </a:rPr>
              <a:t>convention in double parentheses.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3/main" name="Office Theme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3/main" name="Office Theme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2680</Words>
  <Application>Microsoft Office PowerPoint</Application>
  <PresentationFormat>On-screen Show (4:3)</PresentationFormat>
  <Paragraphs>233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The Function Pointer </vt:lpstr>
      <vt:lpstr>   Introduction </vt:lpstr>
      <vt:lpstr>What is a Function Pointer </vt:lpstr>
      <vt:lpstr>Introductory Example </vt:lpstr>
      <vt:lpstr>Slide 5</vt:lpstr>
      <vt:lpstr>Slide 6</vt:lpstr>
      <vt:lpstr>Define a Function Pointer </vt:lpstr>
      <vt:lpstr>Slide 8</vt:lpstr>
      <vt:lpstr>Calling Convention</vt:lpstr>
      <vt:lpstr>Slide 10</vt:lpstr>
      <vt:lpstr>Assign an Address to a Function Pointer</vt:lpstr>
      <vt:lpstr>Slide 12</vt:lpstr>
      <vt:lpstr>Comparing Function Pointers </vt:lpstr>
      <vt:lpstr>Slide 14</vt:lpstr>
      <vt:lpstr>Slide 15</vt:lpstr>
      <vt:lpstr>Calling a Function using a Function Pointer </vt:lpstr>
      <vt:lpstr>Slide 17</vt:lpstr>
      <vt:lpstr>How to Pass a Function Pointer as an Argument ? </vt:lpstr>
      <vt:lpstr>How to Implement Callback Functions in C and C++ </vt:lpstr>
      <vt:lpstr>Slide 20</vt:lpstr>
      <vt:lpstr>Slide 21</vt:lpstr>
      <vt:lpstr>Slide 22</vt:lpstr>
      <vt:lpstr>Slide 23</vt:lpstr>
      <vt:lpstr>Slide 24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Function Pointer </dc:title>
  <dc:creator>Satyanarayana</dc:creator>
  <cp:lastModifiedBy>Satyanarayana</cp:lastModifiedBy>
  <cp:revision>25</cp:revision>
  <dcterms:created xsi:type="dcterms:W3CDTF">2006-08-24T18:01:01Z</dcterms:created>
  <dcterms:modified xsi:type="dcterms:W3CDTF">2006-08-24T18:50:13Z</dcterms:modified>
</cp:coreProperties>
</file>